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8" r:id="rId3"/>
    <p:sldId id="291" r:id="rId4"/>
    <p:sldId id="259" r:id="rId5"/>
    <p:sldId id="260" r:id="rId6"/>
    <p:sldId id="261" r:id="rId7"/>
    <p:sldId id="262" r:id="rId8"/>
    <p:sldId id="263" r:id="rId9"/>
    <p:sldId id="264"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265" r:id="rId31"/>
    <p:sldId id="266" r:id="rId32"/>
    <p:sldId id="267" r:id="rId33"/>
    <p:sldId id="268" r:id="rId34"/>
    <p:sldId id="312"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C62469-CFEF-44BA-8708-A433A4FFA9FE}" type="datetimeFigureOut">
              <a:rPr lang="it-IT" smtClean="0"/>
              <a:t>29/09/2015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6730B-A669-49AF-94F3-6512E9FF2DCC}"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BC71557F-6B58-40AF-8DF1-C447A0C25FB0}" type="datetime1">
              <a:rPr lang="it-IT" smtClean="0"/>
              <a:t>29/09/2015</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2FA34CCA-79F4-4BB0-AC39-18FE55B30B18}"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7447335-61D2-4F13-B35C-2D83E1307758}" type="datetime1">
              <a:rPr lang="it-IT" smtClean="0"/>
              <a:t>29/09/2015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8C84CF3-CED8-4706-B548-C3AF787C8EFC}" type="datetime1">
              <a:rPr lang="it-IT" smtClean="0"/>
              <a:t>29/09/2015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0D68838-0393-4DFC-A047-364EF755F1E8}" type="datetime1">
              <a:rPr lang="it-IT" smtClean="0"/>
              <a:t>29/09/2015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545B2572-D9D9-478E-969C-DFDDEDC866C4}" type="datetime1">
              <a:rPr lang="it-IT" smtClean="0"/>
              <a:t>29/09/2015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A34CCA-79F4-4BB0-AC39-18FE55B30B18}"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67387D1-F3AF-4CDF-8FC3-5FCEC17B20D5}" type="datetime1">
              <a:rPr lang="it-IT" smtClean="0"/>
              <a:t>29/09/2015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1D58A846-66E4-4E11-BE40-022E757E372E}" type="datetime1">
              <a:rPr lang="it-IT" smtClean="0"/>
              <a:t>29/09/2015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B032476-C2F3-4FDE-A27B-47A3D1A94E47}" type="datetime1">
              <a:rPr lang="it-IT" smtClean="0"/>
              <a:t>29/09/2015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4947343-AE16-4FEB-921B-0FE85DC6BBAF}" type="datetime1">
              <a:rPr lang="it-IT" smtClean="0"/>
              <a:t>29/09/2015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FBAF90A5-D7A4-45D6-B7D7-9BE8A215C470}" type="datetime1">
              <a:rPr lang="it-IT" smtClean="0"/>
              <a:t>29/09/2015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A34CCA-79F4-4BB0-AC39-18FE55B30B1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DCDB013-4538-428F-8225-4D66A9ECB5F5}" type="datetime1">
              <a:rPr lang="it-IT" smtClean="0"/>
              <a:t>29/09/2015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2FA34CCA-79F4-4BB0-AC39-18FE55B30B18}"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5AB687-4E06-4DE7-BF8E-657D8E94CCF5}" type="datetime1">
              <a:rPr lang="it-IT" smtClean="0"/>
              <a:t>29/09/2015</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A34CCA-79F4-4BB0-AC39-18FE55B30B18}"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858000"/>
          </a:xfrm>
        </p:spPr>
        <p:txBody>
          <a:bodyPr anchor="ctr">
            <a:normAutofit/>
          </a:bodyPr>
          <a:lstStyle/>
          <a:p>
            <a:pPr algn="ctr"/>
            <a:r>
              <a:rPr lang="it-IT" sz="7200" dirty="0" smtClean="0">
                <a:solidFill>
                  <a:srgbClr val="C00000"/>
                </a:solidFill>
              </a:rPr>
              <a:t>L’interazione nei gruppi</a:t>
            </a:r>
            <a:endParaRPr lang="it-IT" sz="7200" dirty="0">
              <a:solidFill>
                <a:srgbClr val="C00000"/>
              </a:solidFill>
            </a:endParaRPr>
          </a:p>
        </p:txBody>
      </p:sp>
      <p:sp>
        <p:nvSpPr>
          <p:cNvPr id="4" name="Segnaposto numero diapositiva 3"/>
          <p:cNvSpPr>
            <a:spLocks noGrp="1"/>
          </p:cNvSpPr>
          <p:nvPr>
            <p:ph type="sldNum" sz="quarter" idx="12"/>
          </p:nvPr>
        </p:nvSpPr>
        <p:spPr/>
        <p:txBody>
          <a:bodyPr/>
          <a:lstStyle/>
          <a:p>
            <a:fld id="{2FA34CCA-79F4-4BB0-AC39-18FE55B30B18}" type="slidenum">
              <a:rPr lang="it-IT" smtClean="0"/>
              <a:t>1</a:t>
            </a:fld>
            <a:endParaRPr lang="it-IT"/>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10</a:t>
            </a:fld>
            <a:endParaRPr lang="it-IT"/>
          </a:p>
        </p:txBody>
      </p:sp>
      <p:sp>
        <p:nvSpPr>
          <p:cNvPr id="3" name="Rectangle 2"/>
          <p:cNvSpPr txBox="1">
            <a:spLocks noChangeArrowheads="1"/>
          </p:cNvSpPr>
          <p:nvPr/>
        </p:nvSpPr>
        <p:spPr>
          <a:xfrm>
            <a:off x="152400" y="914400"/>
            <a:ext cx="8610600" cy="5486400"/>
          </a:xfrm>
          <a:prstGeom prst="rect">
            <a:avLst/>
          </a:prstGeom>
        </p:spPr>
        <p:txBody>
          <a:bodyPr vert="horz">
            <a:normAutofit lnSpcReduction="10000"/>
          </a:bodyPr>
          <a:lstStyle/>
          <a:p>
            <a:pPr marL="292100" marR="0" lvl="0" indent="-292100" algn="just" defTabSz="762000" rtl="0" eaLnBrk="1" fontAlgn="auto" latinLnBrk="0" hangingPunct="1">
              <a:lnSpc>
                <a:spcPct val="90000"/>
              </a:lnSpc>
              <a:spcBef>
                <a:spcPct val="50000"/>
              </a:spcBef>
              <a:spcAft>
                <a:spcPts val="0"/>
              </a:spcAft>
              <a:buClr>
                <a:schemeClr val="accent3"/>
              </a:buClr>
              <a:buSzPct val="95000"/>
              <a:buFont typeface="Wingdings" pitchFamily="2" charset="2"/>
              <a:buNone/>
              <a:tabLst/>
              <a:defRPr/>
            </a:pP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Quattro funzioni delle norme </a:t>
            </a:r>
            <a:r>
              <a:rPr kumimoji="0" lang="it-IT" sz="2600" b="0" i="0" u="none" strike="noStrike" kern="1200" cap="none" spc="0" normalizeH="0" baseline="0" noProof="0" dirty="0" smtClean="0">
                <a:ln>
                  <a:noFill/>
                </a:ln>
                <a:solidFill>
                  <a:srgbClr val="C00000"/>
                </a:solidFill>
                <a:effectLst/>
                <a:uLnTx/>
                <a:uFillTx/>
                <a:latin typeface="+mn-lt"/>
                <a:ea typeface="ＭＳ Ｐゴシック" pitchFamily="34" charset="-128"/>
                <a:cs typeface="Times New Roman" pitchFamily="18" charset="0"/>
              </a:rPr>
              <a:t>(</a:t>
            </a:r>
            <a:r>
              <a:rPr kumimoji="0" lang="it-IT" sz="26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Cartwright</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e </a:t>
            </a:r>
            <a:r>
              <a:rPr kumimoji="0" lang="it-IT" sz="26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Zander</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1968)</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endPar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939800" marR="0" lvl="1" indent="-457200" algn="just" defTabSz="762000" rtl="0" eaLnBrk="1" fontAlgn="auto" latinLnBrk="0" hangingPunct="1">
              <a:lnSpc>
                <a:spcPct val="90000"/>
              </a:lnSpc>
              <a:spcBef>
                <a:spcPct val="50000"/>
              </a:spcBef>
              <a:spcAft>
                <a:spcPts val="0"/>
              </a:spcAft>
              <a:buClr>
                <a:schemeClr val="accent1"/>
              </a:buClr>
              <a:buSzTx/>
              <a:buFont typeface="Verdana" pitchFamily="34" charset="0"/>
              <a:buAutoNum type="arabicPeriod"/>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Avanzamento del gruppo: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uniformità</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può servire al raggiungimento degli obiettivi</a:t>
            </a:r>
          </a:p>
          <a:p>
            <a:pPr marL="939800" marR="0" lvl="1" indent="-457200" algn="just" defTabSz="762000" rtl="0" eaLnBrk="1" fontAlgn="auto" latinLnBrk="0" hangingPunct="1">
              <a:lnSpc>
                <a:spcPct val="90000"/>
              </a:lnSpc>
              <a:spcBef>
                <a:spcPct val="50000"/>
              </a:spcBef>
              <a:spcAft>
                <a:spcPts val="0"/>
              </a:spcAft>
              <a:buClr>
                <a:schemeClr val="accent1"/>
              </a:buClr>
              <a:buSzTx/>
              <a:buFont typeface="Verdana" pitchFamily="34" charset="0"/>
              <a:buAutoNum type="arabicPeriod"/>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Mantenimento del gruppo: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per esempio le richieste per incontri regolari, permettono al gruppo di preservarsi</a:t>
            </a:r>
          </a:p>
          <a:p>
            <a:pPr marL="939800" marR="0" lvl="1" indent="-457200" algn="just" defTabSz="762000" rtl="0" eaLnBrk="1" fontAlgn="auto" latinLnBrk="0" hangingPunct="1">
              <a:lnSpc>
                <a:spcPct val="90000"/>
              </a:lnSpc>
              <a:spcBef>
                <a:spcPct val="50000"/>
              </a:spcBef>
              <a:spcAft>
                <a:spcPts val="0"/>
              </a:spcAft>
              <a:buClr>
                <a:schemeClr val="accent1"/>
              </a:buClr>
              <a:buSzTx/>
              <a:buFont typeface="Verdana" pitchFamily="34" charset="0"/>
              <a:buAutoNum type="arabicPeriod"/>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Costruzione della realtà sociale: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una concezione comune della realtà sociale serve a fronteggiare situazioni non familiari e per 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autovalutazione individuale</a:t>
            </a:r>
          </a:p>
          <a:p>
            <a:pPr marL="939800" marR="0" lvl="1" indent="-457200" algn="just" defTabSz="762000" rtl="0" eaLnBrk="1" fontAlgn="auto" latinLnBrk="0" hangingPunct="1">
              <a:lnSpc>
                <a:spcPct val="90000"/>
              </a:lnSpc>
              <a:spcBef>
                <a:spcPct val="50000"/>
              </a:spcBef>
              <a:spcAft>
                <a:spcPts val="0"/>
              </a:spcAft>
              <a:buClr>
                <a:schemeClr val="accent1"/>
              </a:buClr>
              <a:buSzTx/>
              <a:buFont typeface="Verdana" pitchFamily="34" charset="0"/>
              <a:buAutoNum type="arabicPeriod"/>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Definizione dei rapporti con l</a:t>
            </a:r>
            <a:r>
              <a:rPr kumimoji="0" lang="ja-JP" alt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ambiente sociale: </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definiscono le relazioni con altri gruppi, organizzazioni, istituzioni, stabilendo quali gruppi siano </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alleati</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o </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nemici</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endPar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90000"/>
              </a:lnSpc>
              <a:spcBef>
                <a:spcPct val="50000"/>
              </a:spcBef>
              <a:spcAft>
                <a:spcPts val="0"/>
              </a:spcAft>
              <a:buClr>
                <a:schemeClr val="accent3"/>
              </a:buClr>
              <a:buSzPct val="95000"/>
              <a:buFont typeface="Wingdings" pitchFamily="2" charset="2"/>
              <a:buNone/>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11</a:t>
            </a:fld>
            <a:endParaRPr lang="it-IT"/>
          </a:p>
        </p:txBody>
      </p:sp>
      <p:sp>
        <p:nvSpPr>
          <p:cNvPr id="3" name="Rectangle 2"/>
          <p:cNvSpPr txBox="1">
            <a:spLocks noChangeArrowheads="1"/>
          </p:cNvSpPr>
          <p:nvPr/>
        </p:nvSpPr>
        <p:spPr>
          <a:xfrm>
            <a:off x="76200" y="692696"/>
            <a:ext cx="8839200" cy="6165304"/>
          </a:xfrm>
          <a:prstGeom prst="rect">
            <a:avLst/>
          </a:prstGeom>
        </p:spPr>
        <p:txBody>
          <a:bodyPr vert="horz">
            <a:normAutofit/>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600" b="1"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Il potere nel gruppo</a:t>
            </a:r>
            <a:endParaRPr kumimoji="0" lang="it-IT" sz="3600" b="1"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sz="22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French</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e </a:t>
            </a:r>
            <a:r>
              <a:rPr kumimoji="0" lang="it-IT" sz="22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Raven</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(1959): il potere è </a:t>
            </a: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un</a:t>
            </a:r>
            <a:r>
              <a:rPr kumimoji="0" lang="ja-JP" alt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influenza potenziale di O su P</a:t>
            </a:r>
            <a:endParaRPr kumimoji="0" lang="it-IT" altLang="ja-JP"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di ricompensa:</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abilità di O di dare o promettere ricompense, materiali o simboliche, a P</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coercitivo:</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minaccia o attuazione di sanzioni punitive di O su P</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legittimo:</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P ha interiorizzato norme che stabiliscono che O ha il diritto legittimo di influenzare P, ad esempio in base a una designazione sociale (elezioni)</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a:t>
            </a:r>
            <a:r>
              <a:rPr kumimoji="0" lang="ja-JP" alt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esempio:</a:t>
            </a:r>
            <a:r>
              <a:rPr kumimoji="0" lang="it-IT" altLang="ja-JP"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identificazione non sempre consapevole di P con O</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di competenza:</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P ritiene O un esperto in un determinato ambito, ed ha fiducia che O dica la verità</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Times" charset="0"/>
              <a:buNone/>
              <a:tabLst/>
              <a:defRPr/>
            </a:pPr>
            <a:r>
              <a:rPr kumimoji="0" lang="it-IT" sz="22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Critiche: </a:t>
            </a: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non considerano né i rapporti economici, né le motivazioni di chi accetta la fonte di influenza</a:t>
            </a:r>
            <a:r>
              <a:rPr kumimoji="0" lang="it-IT" sz="21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12</a:t>
            </a:fld>
            <a:endParaRPr lang="it-IT"/>
          </a:p>
        </p:txBody>
      </p:sp>
      <p:sp>
        <p:nvSpPr>
          <p:cNvPr id="3" name="Rectangle 2"/>
          <p:cNvSpPr txBox="1">
            <a:spLocks noChangeArrowheads="1"/>
          </p:cNvSpPr>
          <p:nvPr/>
        </p:nvSpPr>
        <p:spPr>
          <a:xfrm>
            <a:off x="0" y="692696"/>
            <a:ext cx="8839200" cy="6165304"/>
          </a:xfrm>
          <a:prstGeom prst="rect">
            <a:avLst/>
          </a:prstGeom>
        </p:spPr>
        <p:txBody>
          <a:bodyPr vert="horz">
            <a:normAutofit fontScale="85000" lnSpcReduction="10000"/>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4200" b="0"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La leadership</a:t>
            </a: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1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La leadership implica </a:t>
            </a:r>
            <a:r>
              <a:rPr kumimoji="0" lang="it-IT" sz="3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a:t>
            </a:r>
            <a:r>
              <a:rPr kumimoji="0" lang="ja-JP" altLang="it-IT" sz="3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3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influenza</a:t>
            </a:r>
            <a:r>
              <a:rPr kumimoji="0" lang="it-IT" altLang="ja-JP"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di un membro del gruppo sugli altri in vista del raggiungimento degli obiettivi del gruppo (</a:t>
            </a:r>
            <a:r>
              <a:rPr kumimoji="0" lang="it-IT" altLang="ja-JP" sz="3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Hollander</a:t>
            </a:r>
            <a:r>
              <a:rPr kumimoji="0" lang="it-IT" altLang="ja-JP"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1985)</a:t>
            </a: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endPar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Il leader è colui che </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Wingdings 2"/>
              <a:buChar char=""/>
              <a:tabLst/>
              <a:defRPr/>
            </a:pPr>
            <a:r>
              <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mostra più</a:t>
            </a:r>
            <a:r>
              <a:rPr kumimoji="0" lang="it-IT" sz="3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iniziativa</a:t>
            </a:r>
            <a:r>
              <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nel dirigere, suggerire, consigliare, proporre idee rispetto agli altri membri del gruppo; </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Wingdings 2"/>
              <a:buChar char=""/>
              <a:tabLst/>
              <a:defRPr/>
            </a:pPr>
            <a:r>
              <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occupa una posizione elevata nella gerarchia di status </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Wingdings 2"/>
              <a:buChar char=""/>
              <a:tabLst/>
              <a:defRPr/>
            </a:pPr>
            <a:r>
              <a:rPr kumimoji="0" lang="it-IT" sz="3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ricopre una posizione centrale nella rete di comunicazione nel gruppo (Turner, 1991) </a:t>
            </a: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Times" charset="0"/>
              <a:buNone/>
              <a:tabLst/>
              <a:defRPr/>
            </a:pPr>
            <a:r>
              <a:rPr kumimoji="0" lang="it-IT" sz="21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13</a:t>
            </a:fld>
            <a:endParaRPr lang="it-IT"/>
          </a:p>
        </p:txBody>
      </p:sp>
      <p:sp>
        <p:nvSpPr>
          <p:cNvPr id="3" name="Rectangle 2"/>
          <p:cNvSpPr txBox="1">
            <a:spLocks noChangeArrowheads="1"/>
          </p:cNvSpPr>
          <p:nvPr/>
        </p:nvSpPr>
        <p:spPr>
          <a:xfrm>
            <a:off x="152400" y="764704"/>
            <a:ext cx="8686800" cy="6093296"/>
          </a:xfrm>
          <a:prstGeom prst="rect">
            <a:avLst/>
          </a:prstGeom>
        </p:spPr>
        <p:txBody>
          <a:bodyPr vert="horz">
            <a:normAutofit fontScale="92500"/>
          </a:bodyPr>
          <a:lstStyle/>
          <a:p>
            <a:pPr marL="292100" marR="0" lvl="0" indent="-292100" algn="ctr" defTabSz="762000" rtl="0" eaLnBrk="1" fontAlgn="auto" latinLnBrk="0" hangingPunct="1">
              <a:lnSpc>
                <a:spcPct val="90000"/>
              </a:lnSpc>
              <a:spcBef>
                <a:spcPct val="50000"/>
              </a:spcBef>
              <a:spcAft>
                <a:spcPts val="0"/>
              </a:spcAft>
              <a:buClr>
                <a:schemeClr val="accent3"/>
              </a:buClr>
              <a:buSzPct val="95000"/>
              <a:buFontTx/>
              <a:buNone/>
              <a:tabLst/>
              <a:defRPr/>
            </a:pPr>
            <a:r>
              <a:rPr kumimoji="0" lang="it-IT" sz="2600" b="1"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sz="360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La teoria del </a:t>
            </a:r>
            <a:r>
              <a:rPr kumimoji="0" lang="ja-JP" altLang="it-IT" sz="360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360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grande uomo</a:t>
            </a:r>
            <a:r>
              <a:rPr kumimoji="0" lang="ja-JP" altLang="it-IT" sz="360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endParaRPr kumimoji="0" lang="it-IT" altLang="ja-JP" sz="3600" i="0" u="sng"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90000"/>
              </a:lnSpc>
              <a:spcBef>
                <a:spcPct val="50000"/>
              </a:spcBef>
              <a:spcAft>
                <a:spcPts val="0"/>
              </a:spcAft>
              <a:buClr>
                <a:schemeClr val="accent3"/>
              </a:buClr>
              <a:buSzPct val="9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tratti di personalità</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distinguono i leader dagli altri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indipendentemente dalla situazione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Stodgill</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,1974)</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propensione alla responsabilità ed alla esecuzione del compito </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tenacia nel perseguire gli obiettivi </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originalità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nell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affrontare i problemi </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tendenza a prendere 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iniziativa </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fiducia in sé</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capacità di tollerare le frustrazioni </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abilità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nell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influenzare gli altri</a:t>
            </a:r>
          </a:p>
          <a:p>
            <a:pPr marL="292100" marR="0" lvl="0" indent="-292100" algn="just" defTabSz="762000" rtl="0" eaLnBrk="1" fontAlgn="auto" latinLnBrk="0" hangingPunct="1">
              <a:lnSpc>
                <a:spcPct val="90000"/>
              </a:lnSpc>
              <a:spcBef>
                <a:spcPct val="50000"/>
              </a:spcBef>
              <a:spcAft>
                <a:spcPts val="0"/>
              </a:spcAft>
              <a:buClr>
                <a:schemeClr val="accent3"/>
              </a:buClr>
              <a:buSzPct val="95000"/>
              <a:buFont typeface="Wingdings" pitchFamily="2" charset="2"/>
              <a:buNone/>
              <a:tabLst/>
              <a:defRPr/>
            </a:pPr>
            <a:r>
              <a:rPr kumimoji="0" lang="it-IT" sz="26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Critiche:</a:t>
            </a:r>
            <a:r>
              <a:rPr kumimoji="0" lang="it-IT" sz="2600" b="0" i="1"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 comportamenti delle persone variano a seconda delle situazioni ed i tratti non sono statici ma dinamici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Hollander</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1985)</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14</a:t>
            </a:fld>
            <a:endParaRPr lang="it-IT"/>
          </a:p>
        </p:txBody>
      </p:sp>
      <p:sp>
        <p:nvSpPr>
          <p:cNvPr id="3" name="Rectangle 2"/>
          <p:cNvSpPr txBox="1">
            <a:spLocks noChangeArrowheads="1"/>
          </p:cNvSpPr>
          <p:nvPr/>
        </p:nvSpPr>
        <p:spPr>
          <a:xfrm>
            <a:off x="152400" y="914400"/>
            <a:ext cx="8610600" cy="5486400"/>
          </a:xfrm>
          <a:prstGeom prst="rect">
            <a:avLst/>
          </a:prstGeom>
        </p:spPr>
        <p:txBody>
          <a:bodyPr vert="horz">
            <a:normAutofit fontScale="92500" lnSpcReduction="20000"/>
          </a:bodyPr>
          <a:lstStyle/>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Due alternative teoriche: </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lo studio delle diverse funzioni del leader e l</a:t>
            </a:r>
            <a:r>
              <a:rPr kumimoji="0" lang="ja-JP" alt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approccio </a:t>
            </a:r>
            <a:r>
              <a:rPr kumimoji="0" lang="it-IT" altLang="ja-JP" sz="28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situazionista</a:t>
            </a:r>
            <a:r>
              <a:rPr kumimoji="0" lang="it-IT" altLang="ja-JP"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p>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8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Lo studio delle funzioni e dello stile di leader</a:t>
            </a:r>
            <a:endPar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531813" marR="0" lvl="1" indent="-258763" algn="just" defTabSz="762000" rtl="0" eaLnBrk="1" fontAlgn="auto" latinLnBrk="0" hangingPunct="1">
              <a:lnSpc>
                <a:spcPct val="100000"/>
              </a:lnSpc>
              <a:spcBef>
                <a:spcPct val="75000"/>
              </a:spcBef>
              <a:spcAft>
                <a:spcPts val="0"/>
              </a:spcAft>
              <a:buClr>
                <a:schemeClr val="accent1"/>
              </a:buClr>
              <a:buSzPct val="85000"/>
              <a:buFont typeface="Wingdings 2"/>
              <a:buChar char=""/>
              <a:tabLst/>
              <a:defRPr/>
            </a:pPr>
            <a:r>
              <a:rPr kumimoji="0" lang="it-IT" sz="28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Bales</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e </a:t>
            </a:r>
            <a:r>
              <a:rPr kumimoji="0" lang="it-IT" sz="28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Slater</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(1955)</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distinguono due tipi di funzioni del leader:</a:t>
            </a:r>
          </a:p>
          <a:p>
            <a:pPr marL="1160463" marR="0" lvl="2" indent="-130175" algn="just" defTabSz="762000" rtl="0" eaLnBrk="1" fontAlgn="auto" latinLnBrk="0" hangingPunct="1">
              <a:lnSpc>
                <a:spcPct val="100000"/>
              </a:lnSpc>
              <a:spcBef>
                <a:spcPct val="50000"/>
              </a:spcBef>
              <a:spcAft>
                <a:spcPts val="0"/>
              </a:spcAft>
              <a:buClr>
                <a:schemeClr val="hlink"/>
              </a:buClr>
              <a:buSzPct val="70000"/>
              <a:buFont typeface="Wingdings 2"/>
              <a:buChar char=""/>
              <a:tabLst/>
              <a:defRPr/>
            </a:pP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Leader </a:t>
            </a:r>
            <a:r>
              <a:rPr kumimoji="0" lang="it-IT" sz="28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socioemozionale</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presta attenzione ai sentimenti dei membri del gruppo; è teso ad assicurare armonia nel gruppo</a:t>
            </a:r>
          </a:p>
          <a:p>
            <a:pPr marL="1160463" marR="0" lvl="2" indent="-130175" algn="just" defTabSz="762000" rtl="0" eaLnBrk="1" fontAlgn="auto" latinLnBrk="0" hangingPunct="1">
              <a:lnSpc>
                <a:spcPct val="100000"/>
              </a:lnSpc>
              <a:spcBef>
                <a:spcPct val="0"/>
              </a:spcBef>
              <a:spcAft>
                <a:spcPts val="0"/>
              </a:spcAft>
              <a:buClr>
                <a:schemeClr val="hlink"/>
              </a:buClr>
              <a:buSzPct val="70000"/>
              <a:buFont typeface="Wingdings 2"/>
              <a:buChar char=""/>
              <a:tabLst/>
              <a:defRPr/>
            </a:pP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Leader centrato sul compito: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concentrato sulla realizzazione del compito e </a:t>
            </a:r>
            <a:r>
              <a:rPr kumimoji="0" lang="it-IT" sz="28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sull</a:t>
            </a:r>
            <a:r>
              <a:rPr kumimoji="0" lang="ja-JP" alt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organizzazione del lavoro di gruppo</a:t>
            </a:r>
          </a:p>
          <a:p>
            <a:pPr marL="1160463" marR="0" lvl="2" indent="-130175" algn="just" defTabSz="762000" rtl="0" eaLnBrk="1" fontAlgn="auto" latinLnBrk="0" hangingPunct="1">
              <a:lnSpc>
                <a:spcPct val="100000"/>
              </a:lnSpc>
              <a:spcBef>
                <a:spcPct val="0"/>
              </a:spcBef>
              <a:spcAft>
                <a:spcPts val="0"/>
              </a:spcAft>
              <a:buClr>
                <a:schemeClr val="hlink"/>
              </a:buClr>
              <a:buSzPct val="70000"/>
              <a:buFont typeface="Wingdings 2"/>
              <a:buChar char=""/>
              <a:tabLst/>
              <a:defRPr/>
            </a:pP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Secondo gli Autori, </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 due ruoli sono complementari</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e difficilmente possono essere svolti dalla stessa persona</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15</a:t>
            </a:fld>
            <a:endParaRPr lang="it-IT"/>
          </a:p>
        </p:txBody>
      </p:sp>
      <p:sp>
        <p:nvSpPr>
          <p:cNvPr id="7" name="Text Box 14"/>
          <p:cNvSpPr txBox="1">
            <a:spLocks noChangeArrowheads="1"/>
          </p:cNvSpPr>
          <p:nvPr/>
        </p:nvSpPr>
        <p:spPr bwMode="auto">
          <a:xfrm>
            <a:off x="179512" y="1628800"/>
            <a:ext cx="4176713" cy="3985706"/>
          </a:xfrm>
          <a:prstGeom prst="rect">
            <a:avLst/>
          </a:prstGeom>
          <a:noFill/>
          <a:ln w="9525">
            <a:noFill/>
            <a:miter lim="800000"/>
            <a:headEnd/>
            <a:tailEnd/>
          </a:ln>
        </p:spPr>
        <p:txBody>
          <a:bodyPr>
            <a:spAutoFit/>
          </a:bodyPr>
          <a:lstStyle/>
          <a:p>
            <a:pPr algn="l" eaLnBrk="0" hangingPunct="0">
              <a:lnSpc>
                <a:spcPct val="100000"/>
              </a:lnSpc>
              <a:spcBef>
                <a:spcPct val="50000"/>
              </a:spcBef>
              <a:buClrTx/>
              <a:buSzTx/>
              <a:buFontTx/>
              <a:buNone/>
            </a:pPr>
            <a:r>
              <a:rPr lang="it-IT" sz="2200" u="none" dirty="0"/>
              <a:t>1° esperimento </a:t>
            </a:r>
          </a:p>
          <a:p>
            <a:pPr algn="l" eaLnBrk="0" hangingPunct="0">
              <a:lnSpc>
                <a:spcPct val="100000"/>
              </a:lnSpc>
              <a:spcBef>
                <a:spcPct val="50000"/>
              </a:spcBef>
              <a:buClrTx/>
              <a:buSzTx/>
            </a:pPr>
            <a:r>
              <a:rPr lang="it-IT" sz="2200" u="none" dirty="0"/>
              <a:t> </a:t>
            </a:r>
            <a:r>
              <a:rPr lang="it-IT" sz="2200" dirty="0"/>
              <a:t>scopo</a:t>
            </a:r>
            <a:r>
              <a:rPr lang="it-IT" sz="2200" u="none" dirty="0"/>
              <a:t>: </a:t>
            </a:r>
            <a:r>
              <a:rPr lang="it-IT" sz="2200" b="1" u="none" dirty="0"/>
              <a:t>indurre climi sociali </a:t>
            </a:r>
            <a:r>
              <a:rPr lang="it-IT" sz="2200" u="none" dirty="0"/>
              <a:t>ed </a:t>
            </a:r>
            <a:r>
              <a:rPr lang="it-IT" sz="2200" b="1" u="none" dirty="0"/>
              <a:t>esaminare gli effetti di 2 stili di leadership </a:t>
            </a:r>
            <a:r>
              <a:rPr lang="it-IT" sz="2200" u="none" dirty="0"/>
              <a:t>(</a:t>
            </a:r>
            <a:r>
              <a:rPr lang="it-IT" sz="2200" i="1" u="none" dirty="0"/>
              <a:t>democratica</a:t>
            </a:r>
            <a:r>
              <a:rPr lang="it-IT" sz="2200" u="none" dirty="0"/>
              <a:t> vs. </a:t>
            </a:r>
            <a:r>
              <a:rPr lang="it-IT" sz="2200" i="1" u="none" dirty="0"/>
              <a:t>autoritaria</a:t>
            </a:r>
            <a:r>
              <a:rPr lang="it-IT" sz="2200" u="none" dirty="0"/>
              <a:t>) su dei ragazzini</a:t>
            </a:r>
          </a:p>
          <a:p>
            <a:pPr algn="l" eaLnBrk="0" hangingPunct="0">
              <a:lnSpc>
                <a:spcPct val="100000"/>
              </a:lnSpc>
              <a:spcBef>
                <a:spcPct val="50000"/>
              </a:spcBef>
              <a:buClrTx/>
              <a:buSzTx/>
            </a:pPr>
            <a:r>
              <a:rPr lang="it-IT" sz="2200" u="none" dirty="0"/>
              <a:t> </a:t>
            </a:r>
            <a:r>
              <a:rPr lang="it-IT" sz="2200" dirty="0"/>
              <a:t>soggetti</a:t>
            </a:r>
            <a:r>
              <a:rPr lang="it-IT" sz="2200" u="none" dirty="0"/>
              <a:t>: 2 gruppi costituiti ognuno da 5 ragazzini di 10-11 anni</a:t>
            </a:r>
          </a:p>
          <a:p>
            <a:pPr algn="l" eaLnBrk="0" hangingPunct="0">
              <a:lnSpc>
                <a:spcPct val="100000"/>
              </a:lnSpc>
              <a:spcBef>
                <a:spcPct val="50000"/>
              </a:spcBef>
              <a:buClrTx/>
              <a:buSzTx/>
            </a:pPr>
            <a:r>
              <a:rPr lang="it-IT" sz="2200" u="none" dirty="0"/>
              <a:t> </a:t>
            </a:r>
            <a:r>
              <a:rPr lang="it-IT" sz="2200" dirty="0"/>
              <a:t>compito</a:t>
            </a:r>
            <a:r>
              <a:rPr lang="it-IT" sz="2200" u="none" dirty="0"/>
              <a:t>: costruire maschere teatrali</a:t>
            </a:r>
          </a:p>
        </p:txBody>
      </p:sp>
      <p:sp>
        <p:nvSpPr>
          <p:cNvPr id="8" name="Text Box 15"/>
          <p:cNvSpPr txBox="1">
            <a:spLocks noChangeArrowheads="1"/>
          </p:cNvSpPr>
          <p:nvPr/>
        </p:nvSpPr>
        <p:spPr bwMode="auto">
          <a:xfrm>
            <a:off x="4572000" y="836712"/>
            <a:ext cx="4572000" cy="5847755"/>
          </a:xfrm>
          <a:prstGeom prst="rect">
            <a:avLst/>
          </a:prstGeom>
          <a:noFill/>
          <a:ln w="9525">
            <a:noFill/>
            <a:miter lim="800000"/>
            <a:headEnd/>
            <a:tailEnd/>
          </a:ln>
        </p:spPr>
        <p:txBody>
          <a:bodyPr>
            <a:spAutoFit/>
          </a:bodyPr>
          <a:lstStyle/>
          <a:p>
            <a:pPr algn="l" eaLnBrk="0" hangingPunct="0">
              <a:lnSpc>
                <a:spcPct val="100000"/>
              </a:lnSpc>
              <a:spcBef>
                <a:spcPct val="50000"/>
              </a:spcBef>
              <a:buClrTx/>
              <a:buSzTx/>
              <a:buFontTx/>
              <a:buNone/>
            </a:pPr>
            <a:r>
              <a:rPr lang="it-IT" sz="2200" u="none" dirty="0">
                <a:solidFill>
                  <a:schemeClr val="tx1"/>
                </a:solidFill>
              </a:rPr>
              <a:t>2° esperimento:</a:t>
            </a:r>
          </a:p>
          <a:p>
            <a:pPr algn="l" eaLnBrk="0" hangingPunct="0">
              <a:lnSpc>
                <a:spcPct val="100000"/>
              </a:lnSpc>
              <a:spcBef>
                <a:spcPct val="50000"/>
              </a:spcBef>
              <a:buClrTx/>
              <a:buSzTx/>
            </a:pPr>
            <a:r>
              <a:rPr lang="it-IT" sz="2200" u="none" dirty="0">
                <a:solidFill>
                  <a:schemeClr val="tx1"/>
                </a:solidFill>
              </a:rPr>
              <a:t> introduzione di uno stile di leadership </a:t>
            </a:r>
            <a:r>
              <a:rPr lang="it-IT" sz="2200" i="1" u="none" dirty="0">
                <a:solidFill>
                  <a:schemeClr val="tx1"/>
                </a:solidFill>
              </a:rPr>
              <a:t>permissivo</a:t>
            </a:r>
            <a:endParaRPr lang="it-IT" sz="2200" u="none" dirty="0">
              <a:solidFill>
                <a:schemeClr val="tx1"/>
              </a:solidFill>
            </a:endParaRPr>
          </a:p>
          <a:p>
            <a:pPr algn="l" eaLnBrk="0" hangingPunct="0">
              <a:lnSpc>
                <a:spcPct val="100000"/>
              </a:lnSpc>
              <a:spcBef>
                <a:spcPct val="50000"/>
              </a:spcBef>
              <a:buClrTx/>
              <a:buSzTx/>
            </a:pPr>
            <a:r>
              <a:rPr lang="it-IT" sz="2200" u="none" dirty="0">
                <a:solidFill>
                  <a:schemeClr val="tx1"/>
                </a:solidFill>
              </a:rPr>
              <a:t> esame delle reazioni nei passaggi da uno stile </a:t>
            </a:r>
            <a:r>
              <a:rPr lang="it-IT" sz="2200" u="none" dirty="0" err="1">
                <a:solidFill>
                  <a:schemeClr val="tx1"/>
                </a:solidFill>
              </a:rPr>
              <a:t>all</a:t>
            </a:r>
            <a:r>
              <a:rPr lang="ja-JP" altLang="it-IT" sz="2200" u="none" dirty="0">
                <a:solidFill>
                  <a:schemeClr val="tx1"/>
                </a:solidFill>
              </a:rPr>
              <a:t>’</a:t>
            </a:r>
            <a:r>
              <a:rPr lang="it-IT" altLang="ja-JP" sz="2200" u="none" dirty="0">
                <a:solidFill>
                  <a:schemeClr val="tx1"/>
                </a:solidFill>
              </a:rPr>
              <a:t>altro</a:t>
            </a:r>
          </a:p>
          <a:p>
            <a:pPr algn="l" eaLnBrk="0" hangingPunct="0">
              <a:lnSpc>
                <a:spcPct val="100000"/>
              </a:lnSpc>
              <a:spcBef>
                <a:spcPct val="50000"/>
              </a:spcBef>
              <a:buClrTx/>
              <a:buSzTx/>
            </a:pPr>
            <a:r>
              <a:rPr lang="it-IT" sz="2200" u="none" dirty="0">
                <a:solidFill>
                  <a:schemeClr val="tx1"/>
                </a:solidFill>
              </a:rPr>
              <a:t> </a:t>
            </a:r>
            <a:r>
              <a:rPr lang="it-IT" sz="2200" dirty="0">
                <a:solidFill>
                  <a:schemeClr val="tx1"/>
                </a:solidFill>
              </a:rPr>
              <a:t>soggetti</a:t>
            </a:r>
            <a:r>
              <a:rPr lang="it-IT" sz="2200" u="none" dirty="0">
                <a:solidFill>
                  <a:schemeClr val="tx1"/>
                </a:solidFill>
              </a:rPr>
              <a:t>: gruppi costituiti ognuno da 5 ragazzini di 10 anni</a:t>
            </a:r>
          </a:p>
          <a:p>
            <a:pPr algn="l" eaLnBrk="0" hangingPunct="0">
              <a:lnSpc>
                <a:spcPct val="100000"/>
              </a:lnSpc>
              <a:spcBef>
                <a:spcPct val="50000"/>
              </a:spcBef>
              <a:buClrTx/>
              <a:buSzTx/>
            </a:pPr>
            <a:r>
              <a:rPr lang="it-IT" sz="2200" u="none" dirty="0">
                <a:solidFill>
                  <a:schemeClr val="tx1"/>
                </a:solidFill>
              </a:rPr>
              <a:t> </a:t>
            </a:r>
            <a:r>
              <a:rPr lang="it-IT" sz="2200" dirty="0">
                <a:solidFill>
                  <a:schemeClr val="tx1"/>
                </a:solidFill>
              </a:rPr>
              <a:t>durata</a:t>
            </a:r>
            <a:r>
              <a:rPr lang="it-IT" sz="2200" u="none" dirty="0">
                <a:solidFill>
                  <a:schemeClr val="tx1"/>
                </a:solidFill>
              </a:rPr>
              <a:t>: 5 mesi, i leader si alternavano ogni 6 settimane,</a:t>
            </a:r>
          </a:p>
          <a:p>
            <a:pPr algn="l" eaLnBrk="0" hangingPunct="0">
              <a:lnSpc>
                <a:spcPct val="100000"/>
              </a:lnSpc>
              <a:spcBef>
                <a:spcPct val="50000"/>
              </a:spcBef>
              <a:buClrTx/>
              <a:buSzTx/>
            </a:pPr>
            <a:r>
              <a:rPr lang="it-IT" sz="2200" dirty="0">
                <a:solidFill>
                  <a:schemeClr val="tx1"/>
                </a:solidFill>
              </a:rPr>
              <a:t>compito</a:t>
            </a:r>
            <a:r>
              <a:rPr lang="it-IT" sz="2200" u="none" dirty="0">
                <a:solidFill>
                  <a:schemeClr val="tx1"/>
                </a:solidFill>
              </a:rPr>
              <a:t>: varie possibili attività (maschere e modelli di </a:t>
            </a:r>
            <a:r>
              <a:rPr lang="it-IT" sz="2200" u="none" dirty="0" err="1" smtClean="0">
                <a:solidFill>
                  <a:schemeClr val="tx1"/>
                </a:solidFill>
              </a:rPr>
              <a:t>areoplani</a:t>
            </a:r>
            <a:r>
              <a:rPr lang="it-IT" sz="2200" u="none" dirty="0">
                <a:solidFill>
                  <a:schemeClr val="tx1"/>
                </a:solidFill>
              </a:rPr>
              <a:t>, sculture in sapone, pittura murale)</a:t>
            </a:r>
          </a:p>
          <a:p>
            <a:pPr algn="l" eaLnBrk="0" hangingPunct="0">
              <a:lnSpc>
                <a:spcPct val="100000"/>
              </a:lnSpc>
              <a:spcBef>
                <a:spcPct val="50000"/>
              </a:spcBef>
              <a:buClrTx/>
              <a:buSzTx/>
            </a:pPr>
            <a:r>
              <a:rPr lang="it-IT" sz="2200" u="none" dirty="0">
                <a:solidFill>
                  <a:schemeClr val="tx1"/>
                </a:solidFill>
              </a:rPr>
              <a:t>Ogni gruppo sperimentava le tre leadership</a:t>
            </a:r>
          </a:p>
        </p:txBody>
      </p:sp>
      <p:sp>
        <p:nvSpPr>
          <p:cNvPr id="9" name="Line 16"/>
          <p:cNvSpPr>
            <a:spLocks noChangeShapeType="1"/>
          </p:cNvSpPr>
          <p:nvPr/>
        </p:nvSpPr>
        <p:spPr bwMode="auto">
          <a:xfrm>
            <a:off x="4427538" y="2276475"/>
            <a:ext cx="0" cy="3887788"/>
          </a:xfrm>
          <a:prstGeom prst="line">
            <a:avLst/>
          </a:prstGeom>
          <a:noFill/>
          <a:ln w="9525">
            <a:solidFill>
              <a:srgbClr val="C00000"/>
            </a:solidFill>
            <a:round/>
            <a:headEnd/>
            <a:tailEnd/>
          </a:ln>
        </p:spPr>
        <p:txBody>
          <a:bodyPr wrap="none" anchor="ctr"/>
          <a:lstStyle/>
          <a:p>
            <a:endParaRPr lang="it-IT"/>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16</a:t>
            </a:fld>
            <a:endParaRPr lang="it-IT"/>
          </a:p>
        </p:txBody>
      </p:sp>
      <p:sp>
        <p:nvSpPr>
          <p:cNvPr id="3" name="Text Box 3"/>
          <p:cNvSpPr txBox="1">
            <a:spLocks noChangeArrowheads="1"/>
          </p:cNvSpPr>
          <p:nvPr/>
        </p:nvSpPr>
        <p:spPr bwMode="auto">
          <a:xfrm>
            <a:off x="0" y="692696"/>
            <a:ext cx="9144000" cy="5616922"/>
          </a:xfrm>
          <a:prstGeom prst="rect">
            <a:avLst/>
          </a:prstGeom>
          <a:noFill/>
          <a:ln w="9525">
            <a:noFill/>
            <a:miter lim="800000"/>
            <a:headEnd/>
            <a:tailEnd/>
          </a:ln>
        </p:spPr>
        <p:txBody>
          <a:bodyPr>
            <a:spAutoFit/>
          </a:bodyPr>
          <a:lstStyle/>
          <a:p>
            <a:pPr algn="ctr" eaLnBrk="0" hangingPunct="0">
              <a:lnSpc>
                <a:spcPct val="100000"/>
              </a:lnSpc>
              <a:spcBef>
                <a:spcPct val="50000"/>
              </a:spcBef>
              <a:buClrTx/>
              <a:buSzTx/>
              <a:buFontTx/>
              <a:buNone/>
            </a:pPr>
            <a:r>
              <a:rPr lang="it-IT" sz="3300" u="sng" dirty="0">
                <a:solidFill>
                  <a:srgbClr val="C00000"/>
                </a:solidFill>
              </a:rPr>
              <a:t>Gli stili di vita di gruppo</a:t>
            </a:r>
          </a:p>
          <a:p>
            <a:pPr algn="l" eaLnBrk="0" hangingPunct="0">
              <a:lnSpc>
                <a:spcPct val="100000"/>
              </a:lnSpc>
              <a:spcBef>
                <a:spcPct val="50000"/>
              </a:spcBef>
              <a:buClrTx/>
              <a:buSzTx/>
              <a:buFontTx/>
              <a:buNone/>
            </a:pPr>
            <a:r>
              <a:rPr lang="it-IT" sz="2400" b="1" u="none" dirty="0"/>
              <a:t>  </a:t>
            </a:r>
            <a:r>
              <a:rPr lang="it-IT" sz="2600" b="1" u="none" dirty="0"/>
              <a:t>Gruppi autoritari</a:t>
            </a:r>
            <a:r>
              <a:rPr lang="it-IT" sz="2600" u="none" dirty="0"/>
              <a:t>:</a:t>
            </a:r>
          </a:p>
          <a:p>
            <a:pPr marL="179388" lvl="1" algn="l" eaLnBrk="0" hangingPunct="0">
              <a:lnSpc>
                <a:spcPct val="100000"/>
              </a:lnSpc>
              <a:spcBef>
                <a:spcPct val="50000"/>
              </a:spcBef>
              <a:buClrTx/>
              <a:buSzTx/>
              <a:buFont typeface="Arial" pitchFamily="34" charset="0"/>
              <a:buChar char="•"/>
            </a:pPr>
            <a:r>
              <a:rPr lang="ja-JP" altLang="it-IT" sz="2600" u="none" dirty="0" smtClean="0">
                <a:solidFill>
                  <a:srgbClr val="C00000"/>
                </a:solidFill>
              </a:rPr>
              <a:t>“</a:t>
            </a:r>
            <a:r>
              <a:rPr lang="it-IT" altLang="ja-JP" sz="2600" u="none" dirty="0">
                <a:solidFill>
                  <a:srgbClr val="C00000"/>
                </a:solidFill>
              </a:rPr>
              <a:t>autocrazia apatica</a:t>
            </a:r>
            <a:r>
              <a:rPr lang="ja-JP" altLang="it-IT" sz="2600" u="none" dirty="0">
                <a:solidFill>
                  <a:srgbClr val="C00000"/>
                </a:solidFill>
              </a:rPr>
              <a:t>”</a:t>
            </a:r>
            <a:r>
              <a:rPr lang="it-IT" altLang="ja-JP" sz="2600" u="none" dirty="0"/>
              <a:t>: incapacità d</a:t>
            </a:r>
            <a:r>
              <a:rPr lang="ja-JP" altLang="it-IT" sz="2600" u="none" dirty="0"/>
              <a:t>’</a:t>
            </a:r>
            <a:r>
              <a:rPr lang="it-IT" altLang="ja-JP" sz="2600" u="none" dirty="0"/>
              <a:t>iniziativa </a:t>
            </a:r>
            <a:r>
              <a:rPr lang="it-IT" altLang="ja-JP" sz="2600" u="none" dirty="0" err="1"/>
              <a:t>all</a:t>
            </a:r>
            <a:r>
              <a:rPr lang="ja-JP" altLang="it-IT" sz="2600" u="none" dirty="0"/>
              <a:t>’</a:t>
            </a:r>
            <a:r>
              <a:rPr lang="it-IT" altLang="ja-JP" sz="2600" u="none" dirty="0"/>
              <a:t>attività di gruppo</a:t>
            </a:r>
          </a:p>
          <a:p>
            <a:pPr marL="179388" lvl="1" algn="l" eaLnBrk="0" hangingPunct="0">
              <a:lnSpc>
                <a:spcPct val="100000"/>
              </a:lnSpc>
              <a:spcBef>
                <a:spcPct val="50000"/>
              </a:spcBef>
              <a:buClrTx/>
              <a:buSzTx/>
              <a:buFont typeface="Arial" pitchFamily="34" charset="0"/>
              <a:buChar char="•"/>
            </a:pPr>
            <a:r>
              <a:rPr lang="ja-JP" altLang="it-IT" sz="2600" u="none" dirty="0" smtClean="0">
                <a:solidFill>
                  <a:srgbClr val="C00000"/>
                </a:solidFill>
              </a:rPr>
              <a:t>“</a:t>
            </a:r>
            <a:r>
              <a:rPr lang="it-IT" altLang="ja-JP" sz="2600" u="none" dirty="0">
                <a:solidFill>
                  <a:srgbClr val="C00000"/>
                </a:solidFill>
              </a:rPr>
              <a:t>autocrazia aggressiva</a:t>
            </a:r>
            <a:r>
              <a:rPr lang="ja-JP" altLang="it-IT" sz="2600" u="none" dirty="0">
                <a:solidFill>
                  <a:srgbClr val="C00000"/>
                </a:solidFill>
              </a:rPr>
              <a:t>”</a:t>
            </a:r>
            <a:r>
              <a:rPr lang="it-IT" altLang="ja-JP" sz="2600" u="none" dirty="0"/>
              <a:t>: frustrazione e aggressività rivolta verso il leader</a:t>
            </a:r>
          </a:p>
          <a:p>
            <a:pPr marL="179388" lvl="1" algn="l" eaLnBrk="0" hangingPunct="0">
              <a:lnSpc>
                <a:spcPct val="100000"/>
              </a:lnSpc>
              <a:spcBef>
                <a:spcPct val="50000"/>
              </a:spcBef>
              <a:buClrTx/>
              <a:buSzTx/>
              <a:buFont typeface="Arial" pitchFamily="34" charset="0"/>
              <a:buChar char="•"/>
            </a:pPr>
            <a:r>
              <a:rPr lang="it-IT" sz="2600" u="none" dirty="0"/>
              <a:t> maggiore dipendenza dal leader</a:t>
            </a:r>
          </a:p>
          <a:p>
            <a:pPr marL="179388" lvl="1" algn="l" eaLnBrk="0" hangingPunct="0">
              <a:lnSpc>
                <a:spcPct val="100000"/>
              </a:lnSpc>
              <a:spcBef>
                <a:spcPct val="50000"/>
              </a:spcBef>
              <a:buClrTx/>
              <a:buSzTx/>
              <a:buFont typeface="Arial" pitchFamily="34" charset="0"/>
              <a:buChar char="•"/>
            </a:pPr>
            <a:r>
              <a:rPr lang="it-IT" sz="2600" u="none" dirty="0"/>
              <a:t> maggiori richiesta di attenzione rivolte al leader</a:t>
            </a:r>
          </a:p>
          <a:p>
            <a:pPr marL="179388" lvl="1" algn="l" eaLnBrk="0" hangingPunct="0">
              <a:lnSpc>
                <a:spcPct val="100000"/>
              </a:lnSpc>
              <a:spcBef>
                <a:spcPct val="50000"/>
              </a:spcBef>
              <a:buClrTx/>
              <a:buSzTx/>
              <a:buFont typeface="Arial" pitchFamily="34" charset="0"/>
              <a:buChar char="•"/>
            </a:pPr>
            <a:r>
              <a:rPr lang="it-IT" sz="2600" u="none" dirty="0"/>
              <a:t>differenze di status molto accentuate (leader vs. soggetti)</a:t>
            </a:r>
          </a:p>
          <a:p>
            <a:pPr marL="179388" lvl="1" algn="l" eaLnBrk="0" hangingPunct="0">
              <a:lnSpc>
                <a:spcPct val="100000"/>
              </a:lnSpc>
              <a:spcBef>
                <a:spcPct val="50000"/>
              </a:spcBef>
              <a:buClrTx/>
              <a:buSzTx/>
              <a:buFont typeface="Arial" pitchFamily="34" charset="0"/>
              <a:buChar char="•"/>
            </a:pPr>
            <a:r>
              <a:rPr lang="it-IT" sz="2600" u="none" dirty="0"/>
              <a:t>costituzione di sottogruppi (coppie soggetto-leader)</a:t>
            </a:r>
          </a:p>
          <a:p>
            <a:pPr marL="179388" lvl="1" algn="l" eaLnBrk="0" hangingPunct="0">
              <a:lnSpc>
                <a:spcPct val="100000"/>
              </a:lnSpc>
              <a:spcBef>
                <a:spcPct val="50000"/>
              </a:spcBef>
              <a:buClrTx/>
              <a:buSzTx/>
              <a:buFontTx/>
              <a:buNone/>
            </a:pPr>
            <a:endParaRPr lang="it-IT" u="none" dirty="0">
              <a:solidFill>
                <a:srgbClr val="FFFFFF"/>
              </a:solidFill>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17</a:t>
            </a:fld>
            <a:endParaRPr lang="it-IT"/>
          </a:p>
        </p:txBody>
      </p:sp>
      <p:sp>
        <p:nvSpPr>
          <p:cNvPr id="3" name="Text Box 2"/>
          <p:cNvSpPr txBox="1">
            <a:spLocks noChangeArrowheads="1"/>
          </p:cNvSpPr>
          <p:nvPr/>
        </p:nvSpPr>
        <p:spPr bwMode="auto">
          <a:xfrm>
            <a:off x="228600" y="908720"/>
            <a:ext cx="8610600" cy="5432256"/>
          </a:xfrm>
          <a:prstGeom prst="rect">
            <a:avLst/>
          </a:prstGeom>
          <a:noFill/>
          <a:ln w="9525">
            <a:noFill/>
            <a:miter lim="800000"/>
            <a:headEnd/>
            <a:tailEnd/>
          </a:ln>
        </p:spPr>
        <p:txBody>
          <a:bodyPr wrap="square">
            <a:spAutoFit/>
          </a:bodyPr>
          <a:lstStyle/>
          <a:p>
            <a:pPr algn="l" eaLnBrk="0" hangingPunct="0">
              <a:lnSpc>
                <a:spcPct val="100000"/>
              </a:lnSpc>
              <a:spcBef>
                <a:spcPct val="50000"/>
              </a:spcBef>
              <a:buClrTx/>
              <a:buSzTx/>
              <a:buFontTx/>
              <a:buNone/>
            </a:pPr>
            <a:r>
              <a:rPr lang="it-IT" sz="2600" b="1" u="none" dirty="0">
                <a:solidFill>
                  <a:schemeClr val="tx1"/>
                </a:solidFill>
              </a:rPr>
              <a:t>Gruppo democratico</a:t>
            </a:r>
            <a:r>
              <a:rPr lang="it-IT" sz="2600" u="none" dirty="0">
                <a:solidFill>
                  <a:schemeClr val="tx1"/>
                </a:solidFill>
              </a:rPr>
              <a:t>:</a:t>
            </a:r>
          </a:p>
          <a:p>
            <a:pPr lvl="1" algn="l" eaLnBrk="0" hangingPunct="0">
              <a:lnSpc>
                <a:spcPct val="100000"/>
              </a:lnSpc>
              <a:spcBef>
                <a:spcPts val="600"/>
              </a:spcBef>
              <a:buClrTx/>
              <a:buSzTx/>
              <a:buFont typeface="Arial" pitchFamily="34" charset="0"/>
              <a:buChar char="•"/>
            </a:pPr>
            <a:r>
              <a:rPr lang="it-IT" sz="2600" u="none" dirty="0">
                <a:solidFill>
                  <a:schemeClr val="tx1"/>
                </a:solidFill>
              </a:rPr>
              <a:t> differenze di status meno evidenti</a:t>
            </a:r>
          </a:p>
          <a:p>
            <a:pPr lvl="1" algn="l" eaLnBrk="0" hangingPunct="0">
              <a:lnSpc>
                <a:spcPct val="100000"/>
              </a:lnSpc>
              <a:spcBef>
                <a:spcPts val="600"/>
              </a:spcBef>
              <a:buClrTx/>
              <a:buSzTx/>
              <a:buFont typeface="Arial" pitchFamily="34" charset="0"/>
              <a:buChar char="•"/>
            </a:pPr>
            <a:r>
              <a:rPr lang="it-IT" sz="2600" u="none" dirty="0">
                <a:solidFill>
                  <a:schemeClr val="tx1"/>
                </a:solidFill>
              </a:rPr>
              <a:t> approcci personali con il leader</a:t>
            </a:r>
          </a:p>
          <a:p>
            <a:pPr lvl="1" algn="l" eaLnBrk="0" hangingPunct="0">
              <a:lnSpc>
                <a:spcPct val="100000"/>
              </a:lnSpc>
              <a:spcBef>
                <a:spcPts val="600"/>
              </a:spcBef>
              <a:buClrTx/>
              <a:buSzTx/>
              <a:buFont typeface="Arial" pitchFamily="34" charset="0"/>
              <a:buChar char="•"/>
            </a:pPr>
            <a:r>
              <a:rPr lang="it-IT" sz="2600" u="none" dirty="0">
                <a:solidFill>
                  <a:schemeClr val="tx1"/>
                </a:solidFill>
              </a:rPr>
              <a:t>formazione di sottogruppi meno rigida</a:t>
            </a:r>
          </a:p>
          <a:p>
            <a:pPr lvl="1" algn="l" eaLnBrk="0" hangingPunct="0">
              <a:lnSpc>
                <a:spcPct val="100000"/>
              </a:lnSpc>
              <a:spcBef>
                <a:spcPts val="600"/>
              </a:spcBef>
              <a:buClrTx/>
              <a:buSzTx/>
              <a:buFont typeface="Arial" pitchFamily="34" charset="0"/>
              <a:buChar char="•"/>
            </a:pPr>
            <a:r>
              <a:rPr lang="it-IT" sz="2600" u="none" dirty="0">
                <a:solidFill>
                  <a:schemeClr val="tx1"/>
                </a:solidFill>
              </a:rPr>
              <a:t> tempo trascorso assieme maggiore</a:t>
            </a:r>
          </a:p>
          <a:p>
            <a:pPr lvl="1" algn="l" eaLnBrk="0" hangingPunct="0">
              <a:lnSpc>
                <a:spcPct val="100000"/>
              </a:lnSpc>
              <a:spcBef>
                <a:spcPts val="600"/>
              </a:spcBef>
              <a:buClrTx/>
              <a:buSzTx/>
              <a:buFont typeface="Arial" pitchFamily="34" charset="0"/>
              <a:buChar char="•"/>
            </a:pPr>
            <a:r>
              <a:rPr lang="it-IT" sz="2600" u="none" dirty="0">
                <a:solidFill>
                  <a:schemeClr val="tx1"/>
                </a:solidFill>
              </a:rPr>
              <a:t>rapporti più spontanei</a:t>
            </a:r>
          </a:p>
          <a:p>
            <a:pPr lvl="1" algn="l" eaLnBrk="0" hangingPunct="0">
              <a:lnSpc>
                <a:spcPct val="100000"/>
              </a:lnSpc>
              <a:spcBef>
                <a:spcPts val="600"/>
              </a:spcBef>
              <a:buClrTx/>
              <a:buSzTx/>
              <a:buFont typeface="Arial" pitchFamily="34" charset="0"/>
              <a:buChar char="•"/>
            </a:pPr>
            <a:r>
              <a:rPr lang="it-IT" sz="2600" u="none" dirty="0">
                <a:solidFill>
                  <a:schemeClr val="tx1"/>
                </a:solidFill>
              </a:rPr>
              <a:t> più libertà nel dare suggerimenti per l</a:t>
            </a:r>
            <a:r>
              <a:rPr lang="ja-JP" altLang="it-IT" sz="2600" u="none" dirty="0">
                <a:solidFill>
                  <a:schemeClr val="tx1"/>
                </a:solidFill>
              </a:rPr>
              <a:t>’</a:t>
            </a:r>
            <a:r>
              <a:rPr lang="it-IT" altLang="ja-JP" sz="2600" u="none" dirty="0">
                <a:solidFill>
                  <a:schemeClr val="tx1"/>
                </a:solidFill>
              </a:rPr>
              <a:t>organizzazione del </a:t>
            </a:r>
            <a:r>
              <a:rPr lang="it-IT" altLang="ja-JP" sz="2600" u="none" dirty="0" smtClean="0">
                <a:solidFill>
                  <a:schemeClr val="tx1"/>
                </a:solidFill>
              </a:rPr>
              <a:t>gruppo</a:t>
            </a:r>
          </a:p>
          <a:p>
            <a:pPr lvl="1" algn="l" eaLnBrk="0" hangingPunct="0">
              <a:lnSpc>
                <a:spcPct val="100000"/>
              </a:lnSpc>
              <a:spcBef>
                <a:spcPts val="600"/>
              </a:spcBef>
              <a:buClrTx/>
              <a:buSzTx/>
              <a:buFont typeface="Arial" pitchFamily="34" charset="0"/>
              <a:buChar char="•"/>
            </a:pPr>
            <a:endParaRPr lang="it-IT" sz="2600" b="1" u="none" dirty="0">
              <a:solidFill>
                <a:schemeClr val="tx1"/>
              </a:solidFill>
            </a:endParaRPr>
          </a:p>
          <a:p>
            <a:pPr algn="l" eaLnBrk="0" hangingPunct="0">
              <a:lnSpc>
                <a:spcPct val="100000"/>
              </a:lnSpc>
              <a:spcBef>
                <a:spcPct val="50000"/>
              </a:spcBef>
              <a:buClrTx/>
              <a:buSzTx/>
              <a:buFontTx/>
              <a:buNone/>
            </a:pPr>
            <a:r>
              <a:rPr lang="it-IT" sz="2600" b="1" u="none" dirty="0">
                <a:solidFill>
                  <a:schemeClr val="tx1"/>
                </a:solidFill>
              </a:rPr>
              <a:t>Gruppo permissivo</a:t>
            </a:r>
            <a:r>
              <a:rPr lang="it-IT" sz="2600" u="none" dirty="0">
                <a:solidFill>
                  <a:schemeClr val="tx1"/>
                </a:solidFill>
              </a:rPr>
              <a:t>:</a:t>
            </a:r>
          </a:p>
          <a:p>
            <a:pPr lvl="1" algn="l" eaLnBrk="0" hangingPunct="0">
              <a:lnSpc>
                <a:spcPct val="100000"/>
              </a:lnSpc>
              <a:spcBef>
                <a:spcPct val="50000"/>
              </a:spcBef>
              <a:buClrTx/>
              <a:buSzTx/>
              <a:buFont typeface="Arial" pitchFamily="34" charset="0"/>
              <a:buChar char="•"/>
            </a:pPr>
            <a:r>
              <a:rPr lang="it-IT" sz="2600" u="none" dirty="0">
                <a:solidFill>
                  <a:schemeClr val="tx1"/>
                </a:solidFill>
              </a:rPr>
              <a:t> maggiori richieste di informazioni</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18</a:t>
            </a:fld>
            <a:endParaRPr lang="it-IT"/>
          </a:p>
        </p:txBody>
      </p:sp>
      <p:sp>
        <p:nvSpPr>
          <p:cNvPr id="3" name="Text Box 2"/>
          <p:cNvSpPr txBox="1">
            <a:spLocks noChangeArrowheads="1"/>
          </p:cNvSpPr>
          <p:nvPr/>
        </p:nvSpPr>
        <p:spPr bwMode="auto">
          <a:xfrm>
            <a:off x="179388" y="764704"/>
            <a:ext cx="8785225" cy="4801314"/>
          </a:xfrm>
          <a:prstGeom prst="rect">
            <a:avLst/>
          </a:prstGeom>
          <a:noFill/>
          <a:ln w="9525">
            <a:noFill/>
            <a:miter lim="800000"/>
            <a:headEnd/>
            <a:tailEnd/>
          </a:ln>
        </p:spPr>
        <p:txBody>
          <a:bodyPr wrap="square">
            <a:spAutoFit/>
          </a:bodyPr>
          <a:lstStyle/>
          <a:p>
            <a:pPr algn="ctr" eaLnBrk="0" hangingPunct="0">
              <a:lnSpc>
                <a:spcPct val="100000"/>
              </a:lnSpc>
              <a:spcBef>
                <a:spcPct val="50000"/>
              </a:spcBef>
              <a:buClrTx/>
              <a:buSzTx/>
              <a:buFontTx/>
              <a:buNone/>
            </a:pPr>
            <a:r>
              <a:rPr lang="it-IT" sz="3300" u="sng" dirty="0">
                <a:solidFill>
                  <a:srgbClr val="C00000"/>
                </a:solidFill>
              </a:rPr>
              <a:t>Relazioni fra i membri dei gruppi</a:t>
            </a:r>
          </a:p>
          <a:p>
            <a:pPr algn="l" eaLnBrk="0" hangingPunct="0">
              <a:lnSpc>
                <a:spcPct val="100000"/>
              </a:lnSpc>
              <a:spcBef>
                <a:spcPct val="50000"/>
              </a:spcBef>
              <a:buClrTx/>
              <a:buSzTx/>
              <a:buFontTx/>
              <a:buNone/>
            </a:pPr>
            <a:r>
              <a:rPr lang="it-IT" sz="2600" u="none" dirty="0">
                <a:solidFill>
                  <a:srgbClr val="C00000"/>
                </a:solidFill>
              </a:rPr>
              <a:t>Aggressività: </a:t>
            </a:r>
          </a:p>
          <a:p>
            <a:pPr algn="l" eaLnBrk="0" hangingPunct="0">
              <a:lnSpc>
                <a:spcPct val="100000"/>
              </a:lnSpc>
              <a:spcBef>
                <a:spcPct val="50000"/>
              </a:spcBef>
              <a:buClrTx/>
              <a:buSzTx/>
            </a:pPr>
            <a:r>
              <a:rPr lang="it-IT" sz="2600" u="none" dirty="0"/>
              <a:t> più frequente nei gruppi autocratici</a:t>
            </a:r>
          </a:p>
          <a:p>
            <a:pPr algn="l" eaLnBrk="0" hangingPunct="0">
              <a:lnSpc>
                <a:spcPct val="100000"/>
              </a:lnSpc>
              <a:spcBef>
                <a:spcPct val="50000"/>
              </a:spcBef>
              <a:buClrTx/>
              <a:buSzTx/>
            </a:pPr>
            <a:r>
              <a:rPr lang="it-IT" sz="2600" u="none" dirty="0"/>
              <a:t> nei gruppi democratici, i soggetti la rivolgono verso gli altri gruppi per evitare tensioni interne</a:t>
            </a:r>
          </a:p>
          <a:p>
            <a:pPr algn="l" eaLnBrk="0" hangingPunct="0">
              <a:lnSpc>
                <a:spcPct val="100000"/>
              </a:lnSpc>
              <a:spcBef>
                <a:spcPct val="50000"/>
              </a:spcBef>
              <a:buClrTx/>
              <a:buSzTx/>
              <a:buFontTx/>
              <a:buNone/>
            </a:pPr>
            <a:endParaRPr lang="it-IT" sz="2600" dirty="0"/>
          </a:p>
          <a:p>
            <a:pPr algn="l" eaLnBrk="0" hangingPunct="0">
              <a:lnSpc>
                <a:spcPct val="100000"/>
              </a:lnSpc>
              <a:spcBef>
                <a:spcPct val="50000"/>
              </a:spcBef>
              <a:buClrTx/>
              <a:buSzTx/>
              <a:buFontTx/>
              <a:buNone/>
            </a:pPr>
            <a:r>
              <a:rPr lang="it-IT" sz="2600" u="none" dirty="0">
                <a:sym typeface="Symbol" pitchFamily="18" charset="2"/>
              </a:rPr>
              <a:t>In relazione al tipo di linguaggio utilizzato (</a:t>
            </a:r>
            <a:r>
              <a:rPr lang="ja-JP" altLang="it-IT" sz="2600" u="none" dirty="0">
                <a:sym typeface="Symbol" pitchFamily="18" charset="2"/>
              </a:rPr>
              <a:t>“</a:t>
            </a:r>
            <a:r>
              <a:rPr lang="it-IT" altLang="ja-JP" sz="2600" u="none" dirty="0">
                <a:sym typeface="Symbol" pitchFamily="18" charset="2"/>
              </a:rPr>
              <a:t>io</a:t>
            </a:r>
            <a:r>
              <a:rPr lang="ja-JP" altLang="it-IT" sz="2600" u="none" dirty="0">
                <a:sym typeface="Symbol" pitchFamily="18" charset="2"/>
              </a:rPr>
              <a:t>”</a:t>
            </a:r>
            <a:r>
              <a:rPr lang="it-IT" altLang="ja-JP" sz="2600" u="none" dirty="0">
                <a:sym typeface="Symbol" pitchFamily="18" charset="2"/>
              </a:rPr>
              <a:t> vs. </a:t>
            </a:r>
            <a:r>
              <a:rPr lang="ja-JP" altLang="it-IT" sz="2600" u="none" dirty="0">
                <a:sym typeface="Symbol" pitchFamily="18" charset="2"/>
              </a:rPr>
              <a:t>“</a:t>
            </a:r>
            <a:r>
              <a:rPr lang="it-IT" altLang="ja-JP" sz="2600" u="none" dirty="0">
                <a:sym typeface="Symbol" pitchFamily="18" charset="2"/>
              </a:rPr>
              <a:t>noi</a:t>
            </a:r>
            <a:r>
              <a:rPr lang="ja-JP" altLang="it-IT" sz="2600" u="none" dirty="0">
                <a:sym typeface="Symbol" pitchFamily="18" charset="2"/>
              </a:rPr>
              <a:t>”</a:t>
            </a:r>
            <a:r>
              <a:rPr lang="it-IT" altLang="ja-JP" sz="2600" u="none" dirty="0">
                <a:sym typeface="Symbol" pitchFamily="18" charset="2"/>
              </a:rPr>
              <a:t>) emerge un differente </a:t>
            </a:r>
            <a:r>
              <a:rPr lang="it-IT" altLang="ja-JP" sz="2600" u="none" dirty="0">
                <a:solidFill>
                  <a:srgbClr val="C00000"/>
                </a:solidFill>
                <a:sym typeface="Symbol" pitchFamily="18" charset="2"/>
              </a:rPr>
              <a:t>sentimento di appartenenza</a:t>
            </a:r>
            <a:r>
              <a:rPr lang="it-IT" altLang="ja-JP" sz="2600" u="none" dirty="0">
                <a:sym typeface="Symbol" pitchFamily="18" charset="2"/>
              </a:rPr>
              <a:t>: più intenso nel gruppo democratico.</a:t>
            </a:r>
            <a:endParaRPr lang="it-IT" sz="2600" u="none" dirty="0">
              <a:sym typeface="Symbol" pitchFamily="18" charset="2"/>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19</a:t>
            </a:fld>
            <a:endParaRPr lang="it-IT"/>
          </a:p>
        </p:txBody>
      </p:sp>
      <p:sp>
        <p:nvSpPr>
          <p:cNvPr id="3" name="Text Box 2"/>
          <p:cNvSpPr txBox="1">
            <a:spLocks noChangeArrowheads="1"/>
          </p:cNvSpPr>
          <p:nvPr/>
        </p:nvSpPr>
        <p:spPr bwMode="auto">
          <a:xfrm>
            <a:off x="228600" y="692696"/>
            <a:ext cx="8915400" cy="4355038"/>
          </a:xfrm>
          <a:prstGeom prst="rect">
            <a:avLst/>
          </a:prstGeom>
          <a:noFill/>
          <a:ln w="9525">
            <a:noFill/>
            <a:miter lim="800000"/>
            <a:headEnd/>
            <a:tailEnd/>
          </a:ln>
        </p:spPr>
        <p:txBody>
          <a:bodyPr wrap="square">
            <a:spAutoFit/>
          </a:bodyPr>
          <a:lstStyle/>
          <a:p>
            <a:pPr algn="ctr" eaLnBrk="0" hangingPunct="0">
              <a:lnSpc>
                <a:spcPct val="100000"/>
              </a:lnSpc>
              <a:spcBef>
                <a:spcPct val="50000"/>
              </a:spcBef>
              <a:buClrTx/>
              <a:buSzTx/>
              <a:buFontTx/>
              <a:buNone/>
            </a:pPr>
            <a:r>
              <a:rPr lang="it-IT" sz="3300" u="sng" dirty="0">
                <a:solidFill>
                  <a:srgbClr val="C00000"/>
                </a:solidFill>
              </a:rPr>
              <a:t>Differenze tra i gruppi nelle situazioni-test</a:t>
            </a:r>
          </a:p>
          <a:p>
            <a:pPr algn="l" eaLnBrk="0" hangingPunct="0">
              <a:lnSpc>
                <a:spcPct val="100000"/>
              </a:lnSpc>
              <a:spcBef>
                <a:spcPct val="50000"/>
              </a:spcBef>
              <a:buClrTx/>
              <a:buSzTx/>
              <a:buFontTx/>
              <a:buNone/>
            </a:pPr>
            <a:endParaRPr lang="it-IT" sz="2400" u="none" dirty="0">
              <a:solidFill>
                <a:srgbClr val="C00000"/>
              </a:solidFill>
            </a:endParaRPr>
          </a:p>
          <a:p>
            <a:pPr algn="l" eaLnBrk="0" hangingPunct="0">
              <a:lnSpc>
                <a:spcPct val="100000"/>
              </a:lnSpc>
              <a:spcBef>
                <a:spcPct val="50000"/>
              </a:spcBef>
              <a:buClrTx/>
              <a:buSzTx/>
              <a:buFontTx/>
              <a:buNone/>
            </a:pPr>
            <a:r>
              <a:rPr lang="it-IT" sz="2600" u="none" dirty="0">
                <a:solidFill>
                  <a:srgbClr val="C00000"/>
                </a:solidFill>
              </a:rPr>
              <a:t>Motivazione al lavoro: </a:t>
            </a:r>
          </a:p>
          <a:p>
            <a:pPr algn="l" eaLnBrk="0" hangingPunct="0">
              <a:lnSpc>
                <a:spcPct val="100000"/>
              </a:lnSpc>
              <a:spcBef>
                <a:spcPct val="50000"/>
              </a:spcBef>
              <a:buClrTx/>
              <a:buSzTx/>
              <a:buFont typeface="Arial" pitchFamily="34" charset="0"/>
              <a:buChar char="•"/>
            </a:pPr>
            <a:r>
              <a:rPr lang="it-IT" sz="2600" u="none" dirty="0"/>
              <a:t> nei </a:t>
            </a:r>
            <a:r>
              <a:rPr lang="it-IT" sz="2600" dirty="0"/>
              <a:t>gruppi autoritari</a:t>
            </a:r>
            <a:r>
              <a:rPr lang="it-IT" sz="2600" u="none" dirty="0"/>
              <a:t> è indotta dal leader: se assente nessuno lavora</a:t>
            </a:r>
          </a:p>
          <a:p>
            <a:pPr algn="l" eaLnBrk="0" hangingPunct="0">
              <a:lnSpc>
                <a:spcPct val="100000"/>
              </a:lnSpc>
              <a:spcBef>
                <a:spcPct val="50000"/>
              </a:spcBef>
              <a:buClrTx/>
              <a:buSzTx/>
              <a:buFont typeface="Arial" pitchFamily="34" charset="0"/>
              <a:buChar char="•"/>
            </a:pPr>
            <a:r>
              <a:rPr lang="it-IT" sz="2600" u="none" dirty="0"/>
              <a:t> nei </a:t>
            </a:r>
            <a:r>
              <a:rPr lang="it-IT" sz="2600" dirty="0"/>
              <a:t>gruppi democratici</a:t>
            </a:r>
            <a:r>
              <a:rPr lang="it-IT" sz="2600" u="none" dirty="0"/>
              <a:t>: la presenza o l</a:t>
            </a:r>
            <a:r>
              <a:rPr lang="ja-JP" altLang="it-IT" sz="2600" u="none" dirty="0"/>
              <a:t>’</a:t>
            </a:r>
            <a:r>
              <a:rPr lang="it-IT" altLang="ja-JP" sz="2600" u="none" dirty="0"/>
              <a:t>assenza del leader non ha rilevanza</a:t>
            </a:r>
          </a:p>
          <a:p>
            <a:pPr algn="l" eaLnBrk="0" hangingPunct="0">
              <a:lnSpc>
                <a:spcPct val="100000"/>
              </a:lnSpc>
              <a:spcBef>
                <a:spcPct val="50000"/>
              </a:spcBef>
              <a:buClrTx/>
              <a:buSzTx/>
              <a:buFont typeface="Arial" pitchFamily="34" charset="0"/>
              <a:buChar char="•"/>
            </a:pPr>
            <a:r>
              <a:rPr lang="it-IT" sz="2600" u="none" dirty="0"/>
              <a:t>nei </a:t>
            </a:r>
            <a:r>
              <a:rPr lang="it-IT" sz="2600" dirty="0"/>
              <a:t>gruppi permissivi </a:t>
            </a:r>
            <a:r>
              <a:rPr lang="it-IT" sz="2600" u="none" dirty="0"/>
              <a:t>i membri erano attivi ma improduttivi</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a:t>
            </a:fld>
            <a:endParaRPr lang="it-IT"/>
          </a:p>
        </p:txBody>
      </p:sp>
      <p:sp>
        <p:nvSpPr>
          <p:cNvPr id="6" name="Segnaposto contenuto 2"/>
          <p:cNvSpPr>
            <a:spLocks noGrp="1"/>
          </p:cNvSpPr>
          <p:nvPr>
            <p:ph idx="1"/>
          </p:nvPr>
        </p:nvSpPr>
        <p:spPr>
          <a:xfrm>
            <a:off x="152400" y="1066800"/>
            <a:ext cx="8839200" cy="5334000"/>
          </a:xfrm>
        </p:spPr>
        <p:txBody>
          <a:bodyPr/>
          <a:lstStyle/>
          <a:p>
            <a:pPr algn="ctr">
              <a:buFont typeface="Wingdings" pitchFamily="2" charset="2"/>
              <a:buNone/>
            </a:pPr>
            <a:r>
              <a:rPr lang="it-IT" sz="3600" u="sng" dirty="0" smtClean="0">
                <a:solidFill>
                  <a:srgbClr val="C00000"/>
                </a:solidFill>
                <a:ea typeface="ＭＳ Ｐゴシック" pitchFamily="34" charset="-128"/>
              </a:rPr>
              <a:t>GLI ESORDI DELLA PSICOLOGIA DEI GRUPPI</a:t>
            </a:r>
          </a:p>
          <a:p>
            <a:pPr>
              <a:buFont typeface="Wingdings" pitchFamily="2" charset="2"/>
              <a:buNone/>
            </a:pPr>
            <a:endParaRPr lang="it-IT" dirty="0" smtClean="0">
              <a:ea typeface="ＭＳ Ｐゴシック" pitchFamily="34" charset="-128"/>
            </a:endParaRPr>
          </a:p>
          <a:p>
            <a:pPr>
              <a:buFont typeface="Wingdings" pitchFamily="2" charset="2"/>
              <a:buNone/>
            </a:pPr>
            <a:endParaRPr lang="it-IT" dirty="0" smtClean="0">
              <a:ea typeface="ＭＳ Ｐゴシック" pitchFamily="34" charset="-128"/>
            </a:endParaRPr>
          </a:p>
          <a:p>
            <a:pPr marL="0" indent="0" algn="ctr">
              <a:buNone/>
            </a:pPr>
            <a:r>
              <a:rPr lang="ja-JP" altLang="it-IT" dirty="0" smtClean="0">
                <a:ea typeface="ＭＳ Ｐゴシック" pitchFamily="34" charset="-128"/>
              </a:rPr>
              <a:t>“</a:t>
            </a:r>
            <a:r>
              <a:rPr lang="it-IT" altLang="ja-JP" dirty="0" smtClean="0">
                <a:ea typeface="ＭＳ Ｐゴシック" pitchFamily="34" charset="-128"/>
              </a:rPr>
              <a:t>Non esiste una psicologia dei gruppi che non sia essenzialmente e interamente una psicologia degli individui. La psicologia sociale [...] è parte della psicologia </a:t>
            </a:r>
            <a:r>
              <a:rPr lang="it-IT" altLang="ja-JP" dirty="0" err="1" smtClean="0">
                <a:ea typeface="ＭＳ Ｐゴシック" pitchFamily="34" charset="-128"/>
              </a:rPr>
              <a:t>dell</a:t>
            </a:r>
            <a:r>
              <a:rPr lang="ja-JP" altLang="it-IT" dirty="0" smtClean="0">
                <a:ea typeface="ＭＳ Ｐゴシック" pitchFamily="34" charset="-128"/>
              </a:rPr>
              <a:t>’</a:t>
            </a:r>
            <a:r>
              <a:rPr lang="it-IT" altLang="ja-JP" dirty="0" smtClean="0">
                <a:ea typeface="ＭＳ Ｐゴシック" pitchFamily="34" charset="-128"/>
              </a:rPr>
              <a:t>individuo, il cui comportamento è studiato in relazione a quelle componenti ambientali che comprendono i suoi simili</a:t>
            </a:r>
            <a:r>
              <a:rPr lang="ja-JP" altLang="it-IT" dirty="0" smtClean="0">
                <a:ea typeface="ＭＳ Ｐゴシック" pitchFamily="34" charset="-128"/>
              </a:rPr>
              <a:t>”</a:t>
            </a:r>
            <a:r>
              <a:rPr lang="it-IT" altLang="ja-JP" dirty="0" smtClean="0">
                <a:ea typeface="ＭＳ Ｐゴシック" pitchFamily="34" charset="-128"/>
              </a:rPr>
              <a:t> (</a:t>
            </a:r>
            <a:r>
              <a:rPr lang="it-IT" altLang="ja-JP" dirty="0" err="1" smtClean="0">
                <a:ea typeface="ＭＳ Ｐゴシック" pitchFamily="34" charset="-128"/>
              </a:rPr>
              <a:t>Allport</a:t>
            </a:r>
            <a:r>
              <a:rPr lang="it-IT" altLang="ja-JP" dirty="0" smtClean="0">
                <a:ea typeface="ＭＳ Ｐゴシック" pitchFamily="34" charset="-128"/>
              </a:rPr>
              <a:t>, 1924) </a:t>
            </a:r>
          </a:p>
          <a:p>
            <a:endParaRPr lang="it-IT" dirty="0" smtClean="0">
              <a:ea typeface="ＭＳ Ｐゴシック" pitchFamily="34" charset="-128"/>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20</a:t>
            </a:fld>
            <a:endParaRPr lang="it-IT"/>
          </a:p>
        </p:txBody>
      </p:sp>
      <p:sp>
        <p:nvSpPr>
          <p:cNvPr id="3" name="Text Box 2"/>
          <p:cNvSpPr txBox="1">
            <a:spLocks noChangeArrowheads="1"/>
          </p:cNvSpPr>
          <p:nvPr/>
        </p:nvSpPr>
        <p:spPr bwMode="auto">
          <a:xfrm>
            <a:off x="152400" y="620688"/>
            <a:ext cx="8839200" cy="6586418"/>
          </a:xfrm>
          <a:prstGeom prst="rect">
            <a:avLst/>
          </a:prstGeom>
          <a:noFill/>
          <a:ln w="9525">
            <a:noFill/>
            <a:miter lim="800000"/>
            <a:headEnd/>
            <a:tailEnd/>
          </a:ln>
        </p:spPr>
        <p:txBody>
          <a:bodyPr wrap="square">
            <a:spAutoFit/>
          </a:bodyPr>
          <a:lstStyle/>
          <a:p>
            <a:pPr algn="ctr" eaLnBrk="0" hangingPunct="0">
              <a:lnSpc>
                <a:spcPct val="100000"/>
              </a:lnSpc>
              <a:spcBef>
                <a:spcPct val="50000"/>
              </a:spcBef>
              <a:buClrTx/>
              <a:buSzTx/>
              <a:buFontTx/>
              <a:buNone/>
            </a:pPr>
            <a:r>
              <a:rPr lang="it-IT" sz="3300" u="sng" dirty="0">
                <a:solidFill>
                  <a:srgbClr val="C00000"/>
                </a:solidFill>
              </a:rPr>
              <a:t>Un confronto</a:t>
            </a:r>
          </a:p>
          <a:p>
            <a:pPr algn="l" eaLnBrk="0" hangingPunct="0">
              <a:lnSpc>
                <a:spcPct val="100000"/>
              </a:lnSpc>
              <a:spcBef>
                <a:spcPct val="50000"/>
              </a:spcBef>
              <a:buClrTx/>
              <a:buSzTx/>
              <a:buFontTx/>
              <a:buNone/>
            </a:pPr>
            <a:r>
              <a:rPr lang="it-IT" sz="2600" b="1" u="none" dirty="0">
                <a:solidFill>
                  <a:schemeClr val="tx1"/>
                </a:solidFill>
              </a:rPr>
              <a:t>Atmosfera permissiva vs democratica</a:t>
            </a:r>
          </a:p>
          <a:p>
            <a:pPr algn="l" eaLnBrk="0" hangingPunct="0">
              <a:lnSpc>
                <a:spcPct val="100000"/>
              </a:lnSpc>
              <a:spcBef>
                <a:spcPts val="600"/>
              </a:spcBef>
              <a:buClrTx/>
              <a:buSzTx/>
              <a:buFontTx/>
              <a:buChar char="-"/>
            </a:pPr>
            <a:r>
              <a:rPr lang="it-IT" sz="2400" u="none" dirty="0">
                <a:solidFill>
                  <a:schemeClr val="tx1"/>
                </a:solidFill>
              </a:rPr>
              <a:t>Membri più improduttivi e lavoro mediocre, si giocava molto </a:t>
            </a:r>
          </a:p>
          <a:p>
            <a:pPr algn="l" eaLnBrk="0" hangingPunct="0">
              <a:lnSpc>
                <a:spcPct val="100000"/>
              </a:lnSpc>
              <a:spcBef>
                <a:spcPts val="600"/>
              </a:spcBef>
              <a:buClrTx/>
              <a:buSzTx/>
              <a:buFontTx/>
              <a:buChar char="-"/>
            </a:pPr>
            <a:r>
              <a:rPr lang="it-IT" sz="2400" u="none" dirty="0">
                <a:solidFill>
                  <a:schemeClr val="tx1"/>
                </a:solidFill>
              </a:rPr>
              <a:t>I ragazzini dichiararono di preferire il leader democratico</a:t>
            </a:r>
          </a:p>
          <a:p>
            <a:pPr algn="l" eaLnBrk="0" hangingPunct="0">
              <a:lnSpc>
                <a:spcPct val="100000"/>
              </a:lnSpc>
              <a:spcBef>
                <a:spcPct val="50000"/>
              </a:spcBef>
              <a:buClrTx/>
              <a:buSzTx/>
              <a:buFontTx/>
              <a:buNone/>
            </a:pPr>
            <a:r>
              <a:rPr lang="it-IT" sz="2600" b="1" u="none" dirty="0">
                <a:solidFill>
                  <a:schemeClr val="tx1"/>
                </a:solidFill>
              </a:rPr>
              <a:t>Atmosfera autocratica vs democratica</a:t>
            </a:r>
          </a:p>
          <a:p>
            <a:pPr algn="l" eaLnBrk="0" hangingPunct="0">
              <a:lnSpc>
                <a:spcPct val="100000"/>
              </a:lnSpc>
              <a:spcBef>
                <a:spcPts val="600"/>
              </a:spcBef>
              <a:buClrTx/>
              <a:buSzTx/>
              <a:buFont typeface="Arial" pitchFamily="34" charset="0"/>
              <a:buChar char="•"/>
            </a:pPr>
            <a:r>
              <a:rPr lang="it-IT" sz="2400" u="none" dirty="0">
                <a:solidFill>
                  <a:schemeClr val="tx1"/>
                </a:solidFill>
              </a:rPr>
              <a:t>Si lavora di più nel gruppo autocratico, si è più originali in quello democratico, dove si è più motivati</a:t>
            </a:r>
          </a:p>
          <a:p>
            <a:pPr algn="l" eaLnBrk="0" hangingPunct="0">
              <a:lnSpc>
                <a:spcPct val="100000"/>
              </a:lnSpc>
              <a:spcBef>
                <a:spcPts val="600"/>
              </a:spcBef>
              <a:buClrTx/>
              <a:buSzTx/>
              <a:buFont typeface="Arial" pitchFamily="34" charset="0"/>
              <a:buChar char="•"/>
            </a:pPr>
            <a:r>
              <a:rPr lang="it-IT" sz="2400" u="none" dirty="0">
                <a:solidFill>
                  <a:schemeClr val="tx1"/>
                </a:solidFill>
              </a:rPr>
              <a:t>L</a:t>
            </a:r>
            <a:r>
              <a:rPr lang="ja-JP" altLang="it-IT" sz="2400" u="none" dirty="0">
                <a:solidFill>
                  <a:schemeClr val="tx1"/>
                </a:solidFill>
              </a:rPr>
              <a:t>’</a:t>
            </a:r>
            <a:r>
              <a:rPr lang="it-IT" altLang="ja-JP" sz="2400" u="none" dirty="0">
                <a:solidFill>
                  <a:schemeClr val="tx1"/>
                </a:solidFill>
              </a:rPr>
              <a:t>autocrazia genera ostilità e aggressione anche verso capri espiatori</a:t>
            </a:r>
          </a:p>
          <a:p>
            <a:pPr algn="l" eaLnBrk="0" hangingPunct="0">
              <a:lnSpc>
                <a:spcPct val="100000"/>
              </a:lnSpc>
              <a:spcBef>
                <a:spcPts val="600"/>
              </a:spcBef>
              <a:buClrTx/>
              <a:buSzTx/>
              <a:buFont typeface="Arial" pitchFamily="34" charset="0"/>
              <a:buChar char="•"/>
            </a:pPr>
            <a:r>
              <a:rPr lang="it-IT" sz="2400" u="none" dirty="0">
                <a:solidFill>
                  <a:schemeClr val="tx1"/>
                </a:solidFill>
              </a:rPr>
              <a:t>L</a:t>
            </a:r>
            <a:r>
              <a:rPr lang="ja-JP" altLang="it-IT" sz="2400" u="none" dirty="0">
                <a:solidFill>
                  <a:schemeClr val="tx1"/>
                </a:solidFill>
              </a:rPr>
              <a:t>’</a:t>
            </a:r>
            <a:r>
              <a:rPr lang="it-IT" altLang="ja-JP" sz="2400" u="none" dirty="0">
                <a:solidFill>
                  <a:schemeClr val="tx1"/>
                </a:solidFill>
              </a:rPr>
              <a:t>autocrazia genera scontento, vi è più dipendenza e meno individualità ma</a:t>
            </a:r>
          </a:p>
          <a:p>
            <a:pPr lvl="1" algn="l" eaLnBrk="0" hangingPunct="0">
              <a:lnSpc>
                <a:spcPct val="100000"/>
              </a:lnSpc>
              <a:spcBef>
                <a:spcPct val="50000"/>
              </a:spcBef>
              <a:buClrTx/>
              <a:buSzTx/>
            </a:pPr>
            <a:r>
              <a:rPr lang="it-IT" sz="2600" u="none" dirty="0" err="1">
                <a:solidFill>
                  <a:schemeClr val="tx1"/>
                </a:solidFill>
              </a:rPr>
              <a:t>Nell</a:t>
            </a:r>
            <a:r>
              <a:rPr lang="ja-JP" altLang="it-IT" sz="2600" u="none" dirty="0">
                <a:solidFill>
                  <a:schemeClr val="tx1"/>
                </a:solidFill>
              </a:rPr>
              <a:t>’</a:t>
            </a:r>
            <a:r>
              <a:rPr lang="it-IT" altLang="ja-JP" sz="2600" u="none" dirty="0">
                <a:solidFill>
                  <a:schemeClr val="tx1"/>
                </a:solidFill>
              </a:rPr>
              <a:t>adattamento legato al passaggio da uno stile </a:t>
            </a:r>
            <a:r>
              <a:rPr lang="it-IT" altLang="ja-JP" sz="2600" u="none" dirty="0" err="1">
                <a:solidFill>
                  <a:schemeClr val="tx1"/>
                </a:solidFill>
              </a:rPr>
              <a:t>all</a:t>
            </a:r>
            <a:r>
              <a:rPr lang="ja-JP" altLang="it-IT" sz="2600" u="none" dirty="0">
                <a:solidFill>
                  <a:schemeClr val="tx1"/>
                </a:solidFill>
              </a:rPr>
              <a:t>’</a:t>
            </a:r>
            <a:r>
              <a:rPr lang="it-IT" altLang="ja-JP" sz="2600" u="none" dirty="0">
                <a:solidFill>
                  <a:schemeClr val="tx1"/>
                </a:solidFill>
              </a:rPr>
              <a:t>altro l</a:t>
            </a:r>
            <a:r>
              <a:rPr lang="ja-JP" altLang="it-IT" sz="2600" u="none" dirty="0">
                <a:solidFill>
                  <a:schemeClr val="tx1"/>
                </a:solidFill>
              </a:rPr>
              <a:t>’</a:t>
            </a:r>
            <a:r>
              <a:rPr lang="it-IT" altLang="ja-JP" sz="2600" u="none" dirty="0">
                <a:solidFill>
                  <a:schemeClr val="tx1"/>
                </a:solidFill>
              </a:rPr>
              <a:t>adattamento </a:t>
            </a:r>
            <a:r>
              <a:rPr lang="it-IT" altLang="ja-JP" sz="2600" u="none" dirty="0" err="1">
                <a:solidFill>
                  <a:schemeClr val="tx1"/>
                </a:solidFill>
              </a:rPr>
              <a:t>all</a:t>
            </a:r>
            <a:r>
              <a:rPr lang="ja-JP" altLang="it-IT" sz="2600" u="none" dirty="0">
                <a:solidFill>
                  <a:schemeClr val="tx1"/>
                </a:solidFill>
              </a:rPr>
              <a:t>’</a:t>
            </a:r>
            <a:r>
              <a:rPr lang="it-IT" altLang="ja-JP" sz="2600" u="none" dirty="0">
                <a:solidFill>
                  <a:schemeClr val="tx1"/>
                </a:solidFill>
              </a:rPr>
              <a:t>autocrazia è più rapido che quello alla democrazia</a:t>
            </a:r>
          </a:p>
          <a:p>
            <a:pPr algn="l" eaLnBrk="0" hangingPunct="0">
              <a:lnSpc>
                <a:spcPct val="100000"/>
              </a:lnSpc>
              <a:spcBef>
                <a:spcPct val="50000"/>
              </a:spcBef>
              <a:buClrTx/>
              <a:buSzTx/>
              <a:buFontTx/>
              <a:buChar char="-"/>
            </a:pPr>
            <a:endParaRPr lang="it-IT" u="none" dirty="0">
              <a:solidFill>
                <a:srgbClr val="FFFFFF"/>
              </a:solidFill>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21</a:t>
            </a:fld>
            <a:endParaRPr lang="it-IT"/>
          </a:p>
        </p:txBody>
      </p:sp>
      <p:sp>
        <p:nvSpPr>
          <p:cNvPr id="3" name="Rectangle 2"/>
          <p:cNvSpPr txBox="1">
            <a:spLocks noChangeArrowheads="1"/>
          </p:cNvSpPr>
          <p:nvPr/>
        </p:nvSpPr>
        <p:spPr>
          <a:xfrm>
            <a:off x="152400" y="692696"/>
            <a:ext cx="8686800" cy="5631904"/>
          </a:xfrm>
          <a:prstGeom prst="rect">
            <a:avLst/>
          </a:prstGeom>
        </p:spPr>
        <p:txBody>
          <a:bodyPr vert="horz">
            <a:normAutofit fontScale="92500" lnSpcReduction="20000"/>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6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Approccio </a:t>
            </a:r>
            <a:r>
              <a:rPr kumimoji="0" lang="it-IT" sz="3600" b="0" i="0" u="sng"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situazionista</a:t>
            </a:r>
            <a:endParaRPr kumimoji="0" lang="it-IT" sz="36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292100" marR="0" lvl="0" indent="-292100" algn="ctr" defTabSz="762000" rtl="0" eaLnBrk="1" fontAlgn="auto" latinLnBrk="0" hangingPunct="1">
              <a:lnSpc>
                <a:spcPct val="100000"/>
              </a:lnSpc>
              <a:spcBef>
                <a:spcPts val="600"/>
              </a:spcBef>
              <a:spcAft>
                <a:spcPts val="0"/>
              </a:spcAft>
              <a:buClr>
                <a:schemeClr val="accent3"/>
              </a:buClr>
              <a:buSzPct val="95000"/>
              <a:buFont typeface="Wingdings" pitchFamily="2" charset="2"/>
              <a:buNone/>
              <a:tabLst/>
              <a:defRPr/>
            </a:pPr>
            <a:endPar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ts val="1200"/>
              </a:spcBef>
              <a:spcAft>
                <a:spcPts val="0"/>
              </a:spcAft>
              <a:buClr>
                <a:schemeClr val="hlink"/>
              </a:buClr>
              <a:buSzPct val="95000"/>
              <a:buFont typeface="Wingdings" pitchFamily="2" charset="2"/>
              <a:buChar char="l"/>
              <a:tabLst/>
              <a:defRPr/>
            </a:pP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In situazioni diverse il leader deve assolvere </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funzioni diverse</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p>
          <a:p>
            <a:pPr marL="692150" marR="0" lvl="1" indent="-292100" algn="just" defTabSz="762000" rtl="0" eaLnBrk="1" fontAlgn="auto" latinLnBrk="0" hangingPunct="1">
              <a:lnSpc>
                <a:spcPct val="100000"/>
              </a:lnSpc>
              <a:spcBef>
                <a:spcPct val="50000"/>
              </a:spcBef>
              <a:spcAft>
                <a:spcPts val="0"/>
              </a:spcAft>
              <a:buClr>
                <a:schemeClr val="accent1"/>
              </a:buClr>
              <a:buSzPct val="85000"/>
              <a:buFont typeface="Wingdings" pitchFamily="2" charset="2"/>
              <a:buChar char="l"/>
              <a:tabLst/>
              <a:defRPr/>
            </a:pP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tale ruolo può quindi essere assunto da diversi membri del gruppo, caso per caso</a:t>
            </a:r>
          </a:p>
          <a:p>
            <a:pPr marL="292100" marR="0" lvl="0" indent="-292100" algn="just" defTabSz="762000" rtl="0" eaLnBrk="1" fontAlgn="auto" latinLnBrk="0" hangingPunct="1">
              <a:lnSpc>
                <a:spcPct val="100000"/>
              </a:lnSpc>
              <a:spcBef>
                <a:spcPct val="50000"/>
              </a:spcBef>
              <a:spcAft>
                <a:spcPts val="0"/>
              </a:spcAft>
              <a:buClr>
                <a:schemeClr val="hlink"/>
              </a:buClr>
              <a:buSzPct val="95000"/>
              <a:buFont typeface="Wingdings" pitchFamily="2" charset="2"/>
              <a:buNone/>
              <a:tabLst/>
              <a:defRPr/>
            </a:pPr>
            <a:endPar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ct val="0"/>
              </a:spcBef>
              <a:spcAft>
                <a:spcPts val="0"/>
              </a:spcAft>
              <a:buClr>
                <a:schemeClr val="accent3"/>
              </a:buClr>
              <a:buSzPct val="95000"/>
              <a:buFont typeface="Wingdings" pitchFamily="2" charset="2"/>
              <a:buNone/>
              <a:tabLst/>
              <a:defRPr/>
            </a:pPr>
            <a:r>
              <a:rPr kumimoji="0" lang="it-IT" sz="28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Esperimento di Carter e Nixon (1949):</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variando il tipo di compito, osservano che persone diverse emergono come leader</a:t>
            </a:r>
          </a:p>
          <a:p>
            <a:pPr marL="292100" marR="0" lvl="0" indent="-292100" algn="just" defTabSz="762000" rtl="0" eaLnBrk="1" fontAlgn="auto" latinLnBrk="0" hangingPunct="1">
              <a:lnSpc>
                <a:spcPct val="100000"/>
              </a:lnSpc>
              <a:spcBef>
                <a:spcPct val="0"/>
              </a:spcBef>
              <a:spcAft>
                <a:spcPts val="0"/>
              </a:spcAft>
              <a:buClr>
                <a:schemeClr val="accent3"/>
              </a:buClr>
              <a:buSzPct val="95000"/>
              <a:buFont typeface="Wingdings" pitchFamily="2" charset="2"/>
              <a:buNone/>
              <a:tabLst/>
              <a:defRPr/>
            </a:pPr>
            <a:endPar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Fattori situazionali</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collegati </a:t>
            </a:r>
            <a:r>
              <a:rPr kumimoji="0" lang="it-IT" sz="28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all</a:t>
            </a:r>
            <a:r>
              <a:rPr kumimoji="0" lang="ja-JP" alt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emergere di un leader: </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natura del compito</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presenza nel gruppo di un membro con </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esperienza di leader</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grandezza del gruppo</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stabilità </a:t>
            </a:r>
            <a:r>
              <a:rPr kumimoji="0" lang="it-IT" altLang="ja-JP" sz="28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ambientale…</a:t>
            </a:r>
            <a:endPar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22</a:t>
            </a:fld>
            <a:endParaRPr lang="it-IT"/>
          </a:p>
        </p:txBody>
      </p:sp>
      <p:sp>
        <p:nvSpPr>
          <p:cNvPr id="3" name="Rectangle 2"/>
          <p:cNvSpPr>
            <a:spLocks noChangeArrowheads="1"/>
          </p:cNvSpPr>
          <p:nvPr/>
        </p:nvSpPr>
        <p:spPr bwMode="auto">
          <a:xfrm>
            <a:off x="304800" y="836712"/>
            <a:ext cx="8229600" cy="4017126"/>
          </a:xfrm>
          <a:prstGeom prst="rect">
            <a:avLst/>
          </a:prstGeom>
          <a:noFill/>
          <a:ln w="9525">
            <a:noFill/>
            <a:miter lim="800000"/>
            <a:headEnd/>
            <a:tailEnd/>
          </a:ln>
        </p:spPr>
        <p:txBody>
          <a:bodyPr wrap="square" lIns="92075" tIns="46038" rIns="92075" bIns="46038">
            <a:spAutoFit/>
          </a:bodyPr>
          <a:lstStyle/>
          <a:p>
            <a:pPr algn="ctr">
              <a:lnSpc>
                <a:spcPct val="100000"/>
              </a:lnSpc>
              <a:spcBef>
                <a:spcPct val="50000"/>
              </a:spcBef>
              <a:buClr>
                <a:srgbClr val="990033"/>
              </a:buClr>
              <a:buSzPct val="50000"/>
              <a:buFont typeface="Wingdings" pitchFamily="2" charset="2"/>
              <a:buNone/>
            </a:pPr>
            <a:r>
              <a:rPr lang="it-IT" sz="3300" u="sng" dirty="0">
                <a:solidFill>
                  <a:srgbClr val="C00000"/>
                </a:solidFill>
                <a:cs typeface="Times New Roman" pitchFamily="18" charset="0"/>
              </a:rPr>
              <a:t>Critiche </a:t>
            </a:r>
            <a:r>
              <a:rPr lang="it-IT" sz="3300" u="sng" dirty="0" err="1">
                <a:solidFill>
                  <a:srgbClr val="C00000"/>
                </a:solidFill>
                <a:cs typeface="Times New Roman" pitchFamily="18" charset="0"/>
              </a:rPr>
              <a:t>all</a:t>
            </a:r>
            <a:r>
              <a:rPr lang="ja-JP" altLang="it-IT" sz="3300" u="sng" dirty="0">
                <a:solidFill>
                  <a:srgbClr val="C00000"/>
                </a:solidFill>
                <a:cs typeface="Times New Roman" pitchFamily="18" charset="0"/>
              </a:rPr>
              <a:t>’</a:t>
            </a:r>
            <a:r>
              <a:rPr lang="it-IT" altLang="ja-JP" sz="3300" u="sng" dirty="0">
                <a:solidFill>
                  <a:srgbClr val="C00000"/>
                </a:solidFill>
                <a:cs typeface="Times New Roman" pitchFamily="18" charset="0"/>
              </a:rPr>
              <a:t>approccio </a:t>
            </a:r>
            <a:r>
              <a:rPr lang="it-IT" altLang="ja-JP" sz="3300" u="sng" dirty="0" err="1" smtClean="0">
                <a:solidFill>
                  <a:srgbClr val="C00000"/>
                </a:solidFill>
                <a:cs typeface="Times New Roman" pitchFamily="18" charset="0"/>
              </a:rPr>
              <a:t>situazionista</a:t>
            </a:r>
            <a:r>
              <a:rPr lang="it-IT" altLang="ja-JP" sz="3300" u="sng" dirty="0" smtClean="0">
                <a:solidFill>
                  <a:srgbClr val="C00000"/>
                </a:solidFill>
                <a:cs typeface="Times New Roman" pitchFamily="18" charset="0"/>
              </a:rPr>
              <a:t>:</a:t>
            </a:r>
            <a:endParaRPr lang="it-IT" altLang="ja-JP" sz="3300" u="sng" dirty="0">
              <a:solidFill>
                <a:srgbClr val="C00000"/>
              </a:solidFill>
              <a:cs typeface="Times New Roman" pitchFamily="18" charset="0"/>
            </a:endParaRPr>
          </a:p>
          <a:p>
            <a:pPr algn="l">
              <a:lnSpc>
                <a:spcPct val="100000"/>
              </a:lnSpc>
              <a:spcBef>
                <a:spcPct val="50000"/>
              </a:spcBef>
              <a:buClr>
                <a:srgbClr val="990033"/>
              </a:buClr>
              <a:buSzPct val="50000"/>
              <a:buFont typeface="Wingdings" pitchFamily="2" charset="2"/>
              <a:buNone/>
            </a:pPr>
            <a:endParaRPr lang="it-IT" i="1" u="none" dirty="0">
              <a:cs typeface="Times New Roman" pitchFamily="18" charset="0"/>
            </a:endParaRPr>
          </a:p>
          <a:p>
            <a:pPr algn="l">
              <a:lnSpc>
                <a:spcPct val="100000"/>
              </a:lnSpc>
              <a:spcBef>
                <a:spcPct val="50000"/>
              </a:spcBef>
              <a:buClr>
                <a:schemeClr val="hlink"/>
              </a:buClr>
              <a:buSzPct val="50000"/>
              <a:buFont typeface="Wingdings" pitchFamily="2" charset="2"/>
              <a:buChar char="l"/>
            </a:pPr>
            <a:r>
              <a:rPr lang="it-IT" sz="2600" u="none" dirty="0" smtClean="0">
                <a:cs typeface="Times New Roman" pitchFamily="18" charset="0"/>
              </a:rPr>
              <a:t>trascura </a:t>
            </a:r>
            <a:r>
              <a:rPr lang="it-IT" sz="2600" u="none" dirty="0">
                <a:cs typeface="Times New Roman" pitchFamily="18" charset="0"/>
              </a:rPr>
              <a:t>troppo le caratteristiche delle persone con ruoli di leader: </a:t>
            </a:r>
            <a:r>
              <a:rPr lang="it-IT" sz="2600" b="1" u="none" dirty="0">
                <a:cs typeface="Times New Roman" pitchFamily="18" charset="0"/>
              </a:rPr>
              <a:t>a parità di competenze chi è il leader?</a:t>
            </a:r>
          </a:p>
          <a:p>
            <a:pPr algn="l">
              <a:lnSpc>
                <a:spcPct val="100000"/>
              </a:lnSpc>
              <a:spcBef>
                <a:spcPct val="50000"/>
              </a:spcBef>
              <a:buClr>
                <a:schemeClr val="hlink"/>
              </a:buClr>
              <a:buSzPct val="50000"/>
              <a:buFont typeface="Wingdings" pitchFamily="2" charset="2"/>
              <a:buChar char="l"/>
            </a:pPr>
            <a:r>
              <a:rPr lang="it-IT" sz="2600" u="none" dirty="0">
                <a:cs typeface="Times New Roman" pitchFamily="18" charset="0"/>
              </a:rPr>
              <a:t> la definizione della </a:t>
            </a:r>
            <a:r>
              <a:rPr lang="it-IT" sz="2600" b="1" u="none" dirty="0">
                <a:cs typeface="Times New Roman" pitchFamily="18" charset="0"/>
              </a:rPr>
              <a:t>situazione centrata sulle richieste </a:t>
            </a:r>
            <a:r>
              <a:rPr lang="it-IT" sz="2600" u="none" dirty="0">
                <a:cs typeface="Times New Roman" pitchFamily="18" charset="0"/>
              </a:rPr>
              <a:t>relative al compito è </a:t>
            </a:r>
            <a:r>
              <a:rPr lang="it-IT" sz="2600" b="1" u="none" dirty="0">
                <a:cs typeface="Times New Roman" pitchFamily="18" charset="0"/>
              </a:rPr>
              <a:t>riduttiva</a:t>
            </a:r>
            <a:r>
              <a:rPr lang="it-IT" sz="2600" u="none" dirty="0">
                <a:cs typeface="Times New Roman" pitchFamily="18" charset="0"/>
              </a:rPr>
              <a:t>:</a:t>
            </a:r>
          </a:p>
          <a:p>
            <a:pPr lvl="1" algn="l">
              <a:lnSpc>
                <a:spcPct val="100000"/>
              </a:lnSpc>
              <a:spcBef>
                <a:spcPct val="50000"/>
              </a:spcBef>
              <a:buClr>
                <a:schemeClr val="hlink"/>
              </a:buClr>
              <a:buSzPct val="50000"/>
              <a:buFont typeface="Wingdings" pitchFamily="2" charset="2"/>
              <a:buChar char="l"/>
            </a:pPr>
            <a:r>
              <a:rPr lang="it-IT" sz="2600" u="none" dirty="0">
                <a:cs typeface="Times New Roman" pitchFamily="18" charset="0"/>
              </a:rPr>
              <a:t> e considera poco elementi importanti come </a:t>
            </a:r>
            <a:r>
              <a:rPr lang="it-IT" sz="2600" b="1" u="none" dirty="0">
                <a:cs typeface="Times New Roman" pitchFamily="18" charset="0"/>
              </a:rPr>
              <a:t>la storia, la struttura, le risorse del gruppo</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23</a:t>
            </a:fld>
            <a:endParaRPr lang="it-IT"/>
          </a:p>
        </p:txBody>
      </p:sp>
      <p:sp>
        <p:nvSpPr>
          <p:cNvPr id="3" name="Rectangle 2"/>
          <p:cNvSpPr txBox="1">
            <a:spLocks noChangeArrowheads="1"/>
          </p:cNvSpPr>
          <p:nvPr/>
        </p:nvSpPr>
        <p:spPr>
          <a:xfrm>
            <a:off x="0" y="692696"/>
            <a:ext cx="9144000" cy="6165304"/>
          </a:xfrm>
          <a:prstGeom prst="rect">
            <a:avLst/>
          </a:prstGeom>
        </p:spPr>
        <p:txBody>
          <a:bodyPr vert="horz">
            <a:normAutofit fontScale="77500" lnSpcReduction="20000"/>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43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Modelli transazionali</a:t>
            </a:r>
            <a:endParaRPr kumimoji="0" lang="it-IT" sz="43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Centrati sulla </a:t>
            </a:r>
            <a:r>
              <a:rPr kumimoji="0" lang="it-IT" sz="3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relazione bidirezionale</a:t>
            </a: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fra leader e membri del gruppo</a:t>
            </a: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Dinamica processuale:</a:t>
            </a: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il leader può influenzare i membri del gruppo, e questi ultimi possono influenzare, con le loro aspettative e le loro richieste, il leader stesso. </a:t>
            </a: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E</a:t>
            </a:r>
            <a:r>
              <a:rPr kumimoji="0" lang="ja-JP" alt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riconosciuto </a:t>
            </a:r>
            <a:r>
              <a:rPr kumimoji="0" lang="it-IT" altLang="ja-JP" sz="3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un ruolo più attivo dei membri del gruppo</a:t>
            </a: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Arial" pitchFamily="34" charset="0"/>
              <a:buChar char="•"/>
              <a:tabLst/>
              <a:defRPr/>
            </a:pP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Studio di </a:t>
            </a:r>
            <a:r>
              <a:rPr kumimoji="0" lang="it-IT" sz="34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Merei</a:t>
            </a:r>
            <a:r>
              <a:rPr kumimoji="0" lang="it-IT" sz="3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(1949)</a:t>
            </a: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in una scuola materna:</a:t>
            </a: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Arial" pitchFamily="34" charset="0"/>
              <a:buChar char="•"/>
              <a:tabLst/>
              <a:defRPr/>
            </a:pP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Bambini più grandi, leader nei loro gruppi vengono introdotti in un gruppo esistente:</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Arial" pitchFamily="34" charset="0"/>
              <a:buChar char="•"/>
              <a:tabLst/>
              <a:defRPr/>
            </a:pP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divennero leader quelli che prima di introdurre innovazioni di gioco si adattarono alle norme, al comportamento, alle </a:t>
            </a:r>
            <a:r>
              <a:rPr kumimoji="0" lang="ja-JP" alt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tradizioni</a:t>
            </a:r>
            <a:r>
              <a:rPr kumimoji="0" lang="ja-JP" alt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del gruppo esistente.</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Arial" pitchFamily="34" charset="0"/>
              <a:buChar char="•"/>
              <a:tabLst/>
              <a:defRPr/>
            </a:pPr>
            <a:r>
              <a:rPr kumimoji="0" 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Quelli che cercarono di usare l</a:t>
            </a:r>
            <a:r>
              <a:rPr kumimoji="0" lang="ja-JP" altLang="it-IT"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3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autorità non vi riuscirono</a:t>
            </a: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24</a:t>
            </a:fld>
            <a:endParaRPr lang="it-IT"/>
          </a:p>
        </p:txBody>
      </p:sp>
      <p:sp>
        <p:nvSpPr>
          <p:cNvPr id="3" name="Rectangle 2"/>
          <p:cNvSpPr txBox="1">
            <a:spLocks noChangeArrowheads="1"/>
          </p:cNvSpPr>
          <p:nvPr/>
        </p:nvSpPr>
        <p:spPr>
          <a:xfrm>
            <a:off x="152400" y="692696"/>
            <a:ext cx="8596064" cy="5708104"/>
          </a:xfrm>
          <a:prstGeom prst="rect">
            <a:avLst/>
          </a:prstGeom>
        </p:spPr>
        <p:txBody>
          <a:bodyPr vert="horz">
            <a:normAutofit lnSpcReduction="10000"/>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 processi di presa di decisione nei gruppi</a:t>
            </a:r>
            <a:r>
              <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r>
            <a:br>
              <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b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Secondo il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senso comune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i gruppi sono luogo di ricerca del compromesso: sono perciò poco efficaci nella presa di decisioni</a:t>
            </a: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Effetto di normalizzazione (</a:t>
            </a:r>
            <a:r>
              <a:rPr kumimoji="0" lang="it-IT" sz="26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Sherif</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,1935)</a:t>
            </a:r>
            <a:endPar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Wingdings 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Effetto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autocinetico</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illusione ottica che ci porta a vedere in movimento uno stimolo statico che compare da solo nel nostro campo visivo</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Wingdings 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Le risposte di gruppo in una prova di giudizio tendono a concentrarsi attorno alla media dei giudizi individuali</a:t>
            </a:r>
          </a:p>
          <a:p>
            <a:pPr marL="1168400" marR="0" lvl="2" indent="-246888" algn="just" defTabSz="762000" rtl="0" eaLnBrk="1" fontAlgn="auto" latinLnBrk="0" hangingPunct="1">
              <a:lnSpc>
                <a:spcPct val="100000"/>
              </a:lnSpc>
              <a:spcBef>
                <a:spcPct val="50000"/>
              </a:spcBef>
              <a:spcAft>
                <a:spcPts val="0"/>
              </a:spcAft>
              <a:buClr>
                <a:schemeClr val="accent2"/>
              </a:buClr>
              <a:buSzPct val="70000"/>
              <a:buFont typeface="Wingdings" pitchFamily="2" charset="2"/>
              <a:buNone/>
              <a:tabLst/>
              <a:defRPr/>
            </a:pPr>
            <a:endParaRPr kumimoji="0" lang="it-IT" sz="22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endParaRPr kumimoji="0" lang="it-IT" sz="22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25</a:t>
            </a:fld>
            <a:endParaRPr lang="it-IT"/>
          </a:p>
        </p:txBody>
      </p:sp>
      <p:sp>
        <p:nvSpPr>
          <p:cNvPr id="3" name="Rectangle 2"/>
          <p:cNvSpPr txBox="1">
            <a:spLocks noChangeArrowheads="1"/>
          </p:cNvSpPr>
          <p:nvPr/>
        </p:nvSpPr>
        <p:spPr>
          <a:xfrm>
            <a:off x="152400" y="914400"/>
            <a:ext cx="8839200" cy="5486400"/>
          </a:xfrm>
          <a:prstGeom prst="rect">
            <a:avLst/>
          </a:prstGeom>
        </p:spPr>
        <p:txBody>
          <a:bodyPr vert="horz">
            <a:normAutofit/>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300" b="0" i="0" u="sng"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Dall</a:t>
            </a:r>
            <a:r>
              <a:rPr kumimoji="0" lang="ja-JP" altLang="it-IT"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assunzione di rischio alla polarizzazione</a:t>
            </a:r>
            <a:endParaRPr kumimoji="0" lang="it-IT" altLang="ja-JP" sz="33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Stoner</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(1961)</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le decisioni prese in gruppo sono decisamente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più rischiose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delle decisioni che i singoli prenderebbero individualmente</a:t>
            </a: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Decisione rischiosa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decisione in cui si mette in gioco qualcosa di acquisito, rischiando di perderlo, in vista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dell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ottenimento di qualcosa di molto più rilevante</a:t>
            </a:r>
          </a:p>
          <a:p>
            <a:pPr marL="768350" marR="0" lvl="1" indent="-246888" algn="ctr" defTabSz="762000" rtl="0" eaLnBrk="1" fontAlgn="auto" latinLnBrk="0" hangingPunct="1">
              <a:lnSpc>
                <a:spcPct val="100000"/>
              </a:lnSpc>
              <a:spcBef>
                <a:spcPct val="50000"/>
              </a:spcBef>
              <a:spcAft>
                <a:spcPts val="0"/>
              </a:spcAft>
              <a:buClr>
                <a:schemeClr val="accent1"/>
              </a:buClr>
              <a:buSzPct val="85000"/>
              <a:buFont typeface="Times" charset="0"/>
              <a:buNone/>
              <a:tabLst/>
              <a:defRPr/>
            </a:pP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Metodologia</a:t>
            </a: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Pct val="85000"/>
              <a:buFont typeface="Times" charset="0"/>
              <a:buNone/>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p:txBody>
      </p:sp>
      <p:sp>
        <p:nvSpPr>
          <p:cNvPr id="6" name="Text Box 18"/>
          <p:cNvSpPr txBox="1">
            <a:spLocks noChangeArrowheads="1"/>
          </p:cNvSpPr>
          <p:nvPr/>
        </p:nvSpPr>
        <p:spPr bwMode="auto">
          <a:xfrm>
            <a:off x="304800" y="4543425"/>
            <a:ext cx="1828800" cy="493085"/>
          </a:xfrm>
          <a:prstGeom prst="rect">
            <a:avLst/>
          </a:prstGeom>
          <a:noFill/>
          <a:ln w="9525">
            <a:noFill/>
            <a:miter lim="800000"/>
            <a:headEnd/>
            <a:tailEnd/>
          </a:ln>
        </p:spPr>
        <p:txBody>
          <a:bodyPr lIns="92075" tIns="46038" rIns="92075" bIns="46038">
            <a:spAutoFit/>
          </a:bodyPr>
          <a:lstStyle/>
          <a:p>
            <a:pPr>
              <a:spcBef>
                <a:spcPct val="50000"/>
              </a:spcBef>
              <a:buFontTx/>
              <a:buNone/>
            </a:pPr>
            <a:r>
              <a:rPr lang="it-IT" sz="2600" u="none" dirty="0"/>
              <a:t>Tre fasi:</a:t>
            </a:r>
            <a:endParaRPr lang="it-IT" sz="2600" dirty="0"/>
          </a:p>
        </p:txBody>
      </p:sp>
      <p:sp>
        <p:nvSpPr>
          <p:cNvPr id="7" name="Rectangle 16"/>
          <p:cNvSpPr>
            <a:spLocks noChangeArrowheads="1"/>
          </p:cNvSpPr>
          <p:nvPr/>
        </p:nvSpPr>
        <p:spPr bwMode="auto">
          <a:xfrm>
            <a:off x="304800" y="5000625"/>
            <a:ext cx="2209800" cy="1066800"/>
          </a:xfrm>
          <a:prstGeom prst="rect">
            <a:avLst/>
          </a:prstGeom>
          <a:noFill/>
          <a:ln w="9525">
            <a:solidFill>
              <a:schemeClr val="hlink"/>
            </a:solidFill>
            <a:miter lim="800000"/>
            <a:headEnd/>
            <a:tailEnd/>
          </a:ln>
        </p:spPr>
        <p:txBody>
          <a:bodyPr wrap="none" lIns="92075" tIns="46038" rIns="92075" bIns="46038" anchor="ctr"/>
          <a:lstStyle/>
          <a:p>
            <a:pPr>
              <a:lnSpc>
                <a:spcPct val="100000"/>
              </a:lnSpc>
              <a:spcBef>
                <a:spcPct val="0"/>
              </a:spcBef>
              <a:buClrTx/>
              <a:buSzTx/>
              <a:buFontTx/>
              <a:buNone/>
            </a:pPr>
            <a:r>
              <a:rPr lang="it-IT" sz="2100" u="none" dirty="0">
                <a:solidFill>
                  <a:schemeClr val="tx1"/>
                </a:solidFill>
              </a:rPr>
              <a:t>Decisione </a:t>
            </a:r>
          </a:p>
          <a:p>
            <a:pPr>
              <a:lnSpc>
                <a:spcPct val="100000"/>
              </a:lnSpc>
              <a:spcBef>
                <a:spcPct val="0"/>
              </a:spcBef>
              <a:buClrTx/>
              <a:buSzTx/>
              <a:buFontTx/>
              <a:buNone/>
            </a:pPr>
            <a:r>
              <a:rPr lang="it-IT" sz="2100" u="none" dirty="0">
                <a:solidFill>
                  <a:schemeClr val="tx1"/>
                </a:solidFill>
              </a:rPr>
              <a:t>individuale</a:t>
            </a:r>
            <a:endParaRPr lang="it-IT" sz="2100" u="none" dirty="0"/>
          </a:p>
        </p:txBody>
      </p:sp>
      <p:sp>
        <p:nvSpPr>
          <p:cNvPr id="8" name="Line 10"/>
          <p:cNvSpPr>
            <a:spLocks noChangeShapeType="1"/>
          </p:cNvSpPr>
          <p:nvPr/>
        </p:nvSpPr>
        <p:spPr bwMode="auto">
          <a:xfrm>
            <a:off x="2514600" y="5534025"/>
            <a:ext cx="381000" cy="0"/>
          </a:xfrm>
          <a:prstGeom prst="line">
            <a:avLst/>
          </a:prstGeom>
          <a:noFill/>
          <a:ln w="9525">
            <a:solidFill>
              <a:schemeClr val="tx1"/>
            </a:solidFill>
            <a:round/>
            <a:headEnd/>
            <a:tailEnd type="triangle" w="med" len="med"/>
          </a:ln>
        </p:spPr>
        <p:txBody>
          <a:bodyPr/>
          <a:lstStyle/>
          <a:p>
            <a:endParaRPr lang="it-IT"/>
          </a:p>
        </p:txBody>
      </p:sp>
      <p:sp>
        <p:nvSpPr>
          <p:cNvPr id="9" name="Rectangle 15"/>
          <p:cNvSpPr>
            <a:spLocks noChangeArrowheads="1"/>
          </p:cNvSpPr>
          <p:nvPr/>
        </p:nvSpPr>
        <p:spPr bwMode="auto">
          <a:xfrm>
            <a:off x="2895600" y="5000625"/>
            <a:ext cx="2590800" cy="1066800"/>
          </a:xfrm>
          <a:prstGeom prst="rect">
            <a:avLst/>
          </a:prstGeom>
          <a:noFill/>
          <a:ln w="9525">
            <a:solidFill>
              <a:schemeClr val="hlink"/>
            </a:solidFill>
            <a:miter lim="800000"/>
            <a:headEnd/>
            <a:tailEnd/>
          </a:ln>
        </p:spPr>
        <p:txBody>
          <a:bodyPr wrap="none" lIns="92075" tIns="46038" rIns="92075" bIns="46038" anchor="ctr"/>
          <a:lstStyle/>
          <a:p>
            <a:pPr>
              <a:lnSpc>
                <a:spcPct val="100000"/>
              </a:lnSpc>
              <a:spcBef>
                <a:spcPct val="0"/>
              </a:spcBef>
              <a:buClrTx/>
              <a:buSzTx/>
              <a:buFontTx/>
              <a:buNone/>
            </a:pPr>
            <a:r>
              <a:rPr lang="it-IT" sz="2100" u="none" dirty="0">
                <a:solidFill>
                  <a:schemeClr val="tx1"/>
                </a:solidFill>
              </a:rPr>
              <a:t>Subito dopo,</a:t>
            </a:r>
          </a:p>
          <a:p>
            <a:pPr>
              <a:lnSpc>
                <a:spcPct val="100000"/>
              </a:lnSpc>
              <a:spcBef>
                <a:spcPct val="0"/>
              </a:spcBef>
              <a:buClrTx/>
              <a:buSzTx/>
              <a:buFontTx/>
              <a:buNone/>
            </a:pPr>
            <a:r>
              <a:rPr lang="it-IT" sz="2100" u="none" dirty="0">
                <a:solidFill>
                  <a:schemeClr val="tx1"/>
                </a:solidFill>
              </a:rPr>
              <a:t>formazione di gruppi </a:t>
            </a:r>
          </a:p>
          <a:p>
            <a:pPr>
              <a:lnSpc>
                <a:spcPct val="100000"/>
              </a:lnSpc>
              <a:spcBef>
                <a:spcPct val="0"/>
              </a:spcBef>
              <a:buClrTx/>
              <a:buSzTx/>
              <a:buFontTx/>
              <a:buNone/>
            </a:pPr>
            <a:r>
              <a:rPr lang="it-IT" sz="2100" u="none" dirty="0">
                <a:solidFill>
                  <a:schemeClr val="tx1"/>
                </a:solidFill>
              </a:rPr>
              <a:t>e decisione di gruppo</a:t>
            </a:r>
            <a:endParaRPr lang="it-IT" sz="2100" u="none" dirty="0"/>
          </a:p>
        </p:txBody>
      </p:sp>
      <p:sp>
        <p:nvSpPr>
          <p:cNvPr id="10" name="Line 11"/>
          <p:cNvSpPr>
            <a:spLocks noChangeShapeType="1"/>
          </p:cNvSpPr>
          <p:nvPr/>
        </p:nvSpPr>
        <p:spPr bwMode="auto">
          <a:xfrm>
            <a:off x="5486400" y="5534025"/>
            <a:ext cx="381000" cy="0"/>
          </a:xfrm>
          <a:prstGeom prst="line">
            <a:avLst/>
          </a:prstGeom>
          <a:noFill/>
          <a:ln w="9525">
            <a:solidFill>
              <a:schemeClr val="tx1"/>
            </a:solidFill>
            <a:round/>
            <a:headEnd/>
            <a:tailEnd type="triangle" w="med" len="med"/>
          </a:ln>
        </p:spPr>
        <p:txBody>
          <a:bodyPr/>
          <a:lstStyle/>
          <a:p>
            <a:endParaRPr lang="it-IT"/>
          </a:p>
        </p:txBody>
      </p:sp>
      <p:sp>
        <p:nvSpPr>
          <p:cNvPr id="11" name="Rectangle 17"/>
          <p:cNvSpPr>
            <a:spLocks noChangeArrowheads="1"/>
          </p:cNvSpPr>
          <p:nvPr/>
        </p:nvSpPr>
        <p:spPr bwMode="auto">
          <a:xfrm>
            <a:off x="5867400" y="5000625"/>
            <a:ext cx="2819400" cy="1066800"/>
          </a:xfrm>
          <a:prstGeom prst="rect">
            <a:avLst/>
          </a:prstGeom>
          <a:noFill/>
          <a:ln w="9525">
            <a:solidFill>
              <a:schemeClr val="hlink"/>
            </a:solidFill>
            <a:miter lim="800000"/>
            <a:headEnd/>
            <a:tailEnd/>
          </a:ln>
        </p:spPr>
        <p:txBody>
          <a:bodyPr wrap="none" lIns="92075" tIns="46038" rIns="92075" bIns="46038" anchor="ctr"/>
          <a:lstStyle/>
          <a:p>
            <a:pPr>
              <a:lnSpc>
                <a:spcPct val="100000"/>
              </a:lnSpc>
              <a:spcBef>
                <a:spcPct val="0"/>
              </a:spcBef>
              <a:buClrTx/>
              <a:buSzTx/>
              <a:buFontTx/>
              <a:buNone/>
            </a:pPr>
            <a:r>
              <a:rPr lang="it-IT" sz="2100" u="none" dirty="0">
                <a:solidFill>
                  <a:schemeClr val="tx1"/>
                </a:solidFill>
              </a:rPr>
              <a:t>Nuova decisione </a:t>
            </a:r>
          </a:p>
          <a:p>
            <a:pPr>
              <a:lnSpc>
                <a:spcPct val="100000"/>
              </a:lnSpc>
              <a:spcBef>
                <a:spcPct val="0"/>
              </a:spcBef>
              <a:buClrTx/>
              <a:buSzTx/>
              <a:buFontTx/>
              <a:buNone/>
            </a:pPr>
            <a:r>
              <a:rPr lang="it-IT" sz="2100" u="none" dirty="0">
                <a:solidFill>
                  <a:schemeClr val="tx1"/>
                </a:solidFill>
              </a:rPr>
              <a:t>individuale dopo </a:t>
            </a:r>
          </a:p>
          <a:p>
            <a:pPr>
              <a:lnSpc>
                <a:spcPct val="100000"/>
              </a:lnSpc>
              <a:spcBef>
                <a:spcPct val="0"/>
              </a:spcBef>
              <a:buClrTx/>
              <a:buSzTx/>
              <a:buFontTx/>
              <a:buNone/>
            </a:pPr>
            <a:r>
              <a:rPr lang="it-IT" sz="2100" u="none" dirty="0">
                <a:solidFill>
                  <a:schemeClr val="tx1"/>
                </a:solidFill>
              </a:rPr>
              <a:t>alcune settimane</a:t>
            </a:r>
            <a:endParaRPr lang="it-IT" sz="2100" u="none"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26</a:t>
            </a:fld>
            <a:endParaRPr lang="it-IT"/>
          </a:p>
        </p:txBody>
      </p:sp>
      <p:sp>
        <p:nvSpPr>
          <p:cNvPr id="3" name="Text Box 13"/>
          <p:cNvSpPr txBox="1">
            <a:spLocks noChangeArrowheads="1"/>
          </p:cNvSpPr>
          <p:nvPr/>
        </p:nvSpPr>
        <p:spPr bwMode="auto">
          <a:xfrm>
            <a:off x="179512" y="620688"/>
            <a:ext cx="8712968" cy="6556283"/>
          </a:xfrm>
          <a:prstGeom prst="rect">
            <a:avLst/>
          </a:prstGeom>
          <a:noFill/>
          <a:ln w="9525">
            <a:noFill/>
            <a:miter lim="800000"/>
            <a:headEnd/>
            <a:tailEnd/>
          </a:ln>
        </p:spPr>
        <p:txBody>
          <a:bodyPr wrap="square" lIns="92075" tIns="46038" rIns="92075" bIns="46038">
            <a:spAutoFit/>
          </a:bodyPr>
          <a:lstStyle/>
          <a:p>
            <a:pPr algn="ctr">
              <a:spcBef>
                <a:spcPct val="50000"/>
              </a:spcBef>
              <a:buFontTx/>
              <a:buNone/>
            </a:pPr>
            <a:r>
              <a:rPr lang="it-IT" sz="2400" u="sng" dirty="0">
                <a:solidFill>
                  <a:srgbClr val="C00000"/>
                </a:solidFill>
              </a:rPr>
              <a:t>Esempio di problema usato da </a:t>
            </a:r>
            <a:r>
              <a:rPr lang="it-IT" sz="2400" u="sng" dirty="0" err="1">
                <a:solidFill>
                  <a:srgbClr val="C00000"/>
                </a:solidFill>
              </a:rPr>
              <a:t>Stoner</a:t>
            </a:r>
            <a:r>
              <a:rPr lang="it-IT" sz="2400" u="sng" dirty="0">
                <a:solidFill>
                  <a:srgbClr val="C00000"/>
                </a:solidFill>
              </a:rPr>
              <a:t>: </a:t>
            </a:r>
          </a:p>
          <a:p>
            <a:pPr algn="just">
              <a:spcBef>
                <a:spcPct val="50000"/>
              </a:spcBef>
              <a:buFontTx/>
              <a:buNone/>
            </a:pPr>
            <a:r>
              <a:rPr lang="it-IT" sz="2400" u="none" dirty="0">
                <a:solidFill>
                  <a:schemeClr val="tx1"/>
                </a:solidFill>
              </a:rPr>
              <a:t>Il signor A, ingegnere elettronico con moglie e figlio, lavora da quando si è laureato cinque anni fa presso una grande impresa che produce apparecchiature elettroniche. Ha un impiego garantito per tutta la vita, con uno stipendio modesto ma adeguato alle sue esigenze, nonché un buon trattamento di pensione per quando avrà raggiunto i limiti d</a:t>
            </a:r>
            <a:r>
              <a:rPr lang="ja-JP" altLang="it-IT" sz="2400" u="none" dirty="0">
                <a:solidFill>
                  <a:schemeClr val="tx1"/>
                </a:solidFill>
              </a:rPr>
              <a:t>’</a:t>
            </a:r>
            <a:r>
              <a:rPr lang="it-IT" altLang="ja-JP" sz="2400" u="none" dirty="0">
                <a:solidFill>
                  <a:schemeClr val="tx1"/>
                </a:solidFill>
              </a:rPr>
              <a:t>età. </a:t>
            </a:r>
          </a:p>
          <a:p>
            <a:pPr algn="just">
              <a:spcBef>
                <a:spcPts val="600"/>
              </a:spcBef>
              <a:buFontTx/>
              <a:buNone/>
            </a:pPr>
            <a:r>
              <a:rPr lang="it-IT" sz="2400" u="none" dirty="0">
                <a:solidFill>
                  <a:schemeClr val="tx1"/>
                </a:solidFill>
              </a:rPr>
              <a:t>D</a:t>
            </a:r>
            <a:r>
              <a:rPr lang="ja-JP" altLang="it-IT" sz="2400" u="none" dirty="0">
                <a:solidFill>
                  <a:schemeClr val="tx1"/>
                </a:solidFill>
              </a:rPr>
              <a:t>’</a:t>
            </a:r>
            <a:r>
              <a:rPr lang="it-IT" altLang="ja-JP" sz="2400" u="none" dirty="0">
                <a:solidFill>
                  <a:schemeClr val="tx1"/>
                </a:solidFill>
              </a:rPr>
              <a:t>altra parte ci sono poche probabilità che per tutto il periodo del suo servizio presso l</a:t>
            </a:r>
            <a:r>
              <a:rPr lang="ja-JP" altLang="it-IT" sz="2400" u="none" dirty="0">
                <a:solidFill>
                  <a:schemeClr val="tx1"/>
                </a:solidFill>
              </a:rPr>
              <a:t>’</a:t>
            </a:r>
            <a:r>
              <a:rPr lang="it-IT" altLang="ja-JP" sz="2400" u="none" dirty="0">
                <a:solidFill>
                  <a:schemeClr val="tx1"/>
                </a:solidFill>
              </a:rPr>
              <a:t>azienda lo stipendio possa subire aumenti notevoli. </a:t>
            </a:r>
          </a:p>
          <a:p>
            <a:pPr algn="just">
              <a:spcBef>
                <a:spcPts val="600"/>
              </a:spcBef>
              <a:buFontTx/>
              <a:buNone/>
            </a:pPr>
            <a:r>
              <a:rPr lang="it-IT" sz="2400" u="none" dirty="0">
                <a:solidFill>
                  <a:schemeClr val="tx1"/>
                </a:solidFill>
              </a:rPr>
              <a:t>Mentre partecipa a un convegno gli viene offerto un posto presso una piccola azienda appena fondata e </a:t>
            </a:r>
            <a:r>
              <a:rPr lang="it-IT" sz="2400" u="none" dirty="0" err="1">
                <a:solidFill>
                  <a:schemeClr val="tx1"/>
                </a:solidFill>
              </a:rPr>
              <a:t>dall</a:t>
            </a:r>
            <a:r>
              <a:rPr lang="ja-JP" altLang="it-IT" sz="2400" u="none" dirty="0">
                <a:solidFill>
                  <a:schemeClr val="tx1"/>
                </a:solidFill>
              </a:rPr>
              <a:t>’</a:t>
            </a:r>
            <a:r>
              <a:rPr lang="it-IT" altLang="ja-JP" sz="2400" u="none" dirty="0">
                <a:solidFill>
                  <a:schemeClr val="tx1"/>
                </a:solidFill>
              </a:rPr>
              <a:t>avvenire estremamente incerto. Per questo nuovo lavoro verrebbe sin </a:t>
            </a:r>
            <a:r>
              <a:rPr lang="it-IT" altLang="ja-JP" sz="2400" u="none" dirty="0" err="1">
                <a:solidFill>
                  <a:schemeClr val="tx1"/>
                </a:solidFill>
              </a:rPr>
              <a:t>dall</a:t>
            </a:r>
            <a:r>
              <a:rPr lang="ja-JP" altLang="it-IT" sz="2400" u="none" dirty="0">
                <a:solidFill>
                  <a:schemeClr val="tx1"/>
                </a:solidFill>
              </a:rPr>
              <a:t>’</a:t>
            </a:r>
            <a:r>
              <a:rPr lang="it-IT" altLang="ja-JP" sz="2400" u="none" dirty="0">
                <a:solidFill>
                  <a:schemeClr val="tx1"/>
                </a:solidFill>
              </a:rPr>
              <a:t>inizio pagato di più e gli sarebbe altresì offerta la possibilità di diventare </a:t>
            </a:r>
            <a:r>
              <a:rPr lang="it-IT" altLang="ja-JP" sz="2400" u="none" dirty="0" err="1">
                <a:solidFill>
                  <a:schemeClr val="tx1"/>
                </a:solidFill>
              </a:rPr>
              <a:t>compropietario</a:t>
            </a:r>
            <a:r>
              <a:rPr lang="it-IT" altLang="ja-JP" sz="2400" u="none" dirty="0">
                <a:solidFill>
                  <a:schemeClr val="tx1"/>
                </a:solidFill>
              </a:rPr>
              <a:t>, se la ditta riuscirà a resistere alla concorrenza delle aziende maggiori.</a:t>
            </a:r>
            <a:endParaRPr lang="it-IT" sz="2400" u="none"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27</a:t>
            </a:fld>
            <a:endParaRPr lang="it-IT"/>
          </a:p>
        </p:txBody>
      </p:sp>
      <p:sp>
        <p:nvSpPr>
          <p:cNvPr id="3" name="Text Box 14"/>
          <p:cNvSpPr txBox="1">
            <a:spLocks noChangeArrowheads="1"/>
          </p:cNvSpPr>
          <p:nvPr/>
        </p:nvSpPr>
        <p:spPr bwMode="auto">
          <a:xfrm>
            <a:off x="142875" y="836713"/>
            <a:ext cx="8605838" cy="7427582"/>
          </a:xfrm>
          <a:prstGeom prst="rect">
            <a:avLst/>
          </a:prstGeom>
          <a:noFill/>
          <a:ln w="9525">
            <a:noFill/>
            <a:miter lim="800000"/>
            <a:headEnd/>
            <a:tailEnd/>
          </a:ln>
        </p:spPr>
        <p:txBody>
          <a:bodyPr wrap="square" lIns="92075" tIns="46038" rIns="92075" bIns="46038">
            <a:spAutoFit/>
          </a:bodyPr>
          <a:lstStyle/>
          <a:p>
            <a:pPr algn="just">
              <a:spcBef>
                <a:spcPct val="50000"/>
              </a:spcBef>
              <a:buFontTx/>
              <a:buNone/>
            </a:pPr>
            <a:r>
              <a:rPr lang="it-IT" sz="2600" u="sng" dirty="0">
                <a:solidFill>
                  <a:srgbClr val="C00000"/>
                </a:solidFill>
              </a:rPr>
              <a:t>Immaginate di dover dare un consiglio ad A.</a:t>
            </a:r>
          </a:p>
          <a:p>
            <a:pPr algn="just">
              <a:spcBef>
                <a:spcPct val="50000"/>
              </a:spcBef>
              <a:buFontTx/>
              <a:buNone/>
            </a:pPr>
            <a:r>
              <a:rPr lang="it-IT" sz="2600" u="none" dirty="0"/>
              <a:t>Segnate la probabilità minima che considerereste accettabile perché valga la pena che A prenda questo posto: </a:t>
            </a:r>
            <a:endParaRPr lang="it-IT" sz="2600" u="none" dirty="0">
              <a:solidFill>
                <a:schemeClr val="tx1"/>
              </a:solidFill>
            </a:endParaRPr>
          </a:p>
          <a:p>
            <a:pPr indent="177800" algn="just">
              <a:spcBef>
                <a:spcPts val="600"/>
              </a:spcBef>
              <a:buFont typeface="Arial" pitchFamily="34" charset="0"/>
              <a:buChar char="•"/>
            </a:pPr>
            <a:r>
              <a:rPr lang="it-IT" sz="2600" u="none" dirty="0" smtClean="0">
                <a:solidFill>
                  <a:schemeClr val="tx1"/>
                </a:solidFill>
              </a:rPr>
              <a:t>1 </a:t>
            </a:r>
            <a:r>
              <a:rPr lang="it-IT" sz="2600" u="none" dirty="0">
                <a:solidFill>
                  <a:schemeClr val="tx1"/>
                </a:solidFill>
              </a:rPr>
              <a:t>probabilità su 10 che la compagnia risulti finanziariamente solida</a:t>
            </a:r>
          </a:p>
          <a:p>
            <a:pPr indent="177800" algn="just">
              <a:spcBef>
                <a:spcPts val="600"/>
              </a:spcBef>
              <a:buFont typeface="Arial" pitchFamily="34" charset="0"/>
              <a:buChar char="•"/>
            </a:pPr>
            <a:r>
              <a:rPr lang="it-IT" sz="2600" u="none" dirty="0" smtClean="0">
                <a:solidFill>
                  <a:schemeClr val="tx1"/>
                </a:solidFill>
              </a:rPr>
              <a:t>3 </a:t>
            </a:r>
            <a:r>
              <a:rPr lang="it-IT" sz="2600" u="none" dirty="0">
                <a:solidFill>
                  <a:schemeClr val="tx1"/>
                </a:solidFill>
              </a:rPr>
              <a:t>probabilità su 10 che la compagnia risulti finanziariamente solida</a:t>
            </a:r>
          </a:p>
          <a:p>
            <a:pPr indent="177800" algn="just">
              <a:spcBef>
                <a:spcPts val="600"/>
              </a:spcBef>
              <a:buFont typeface="Arial" pitchFamily="34" charset="0"/>
              <a:buChar char="•"/>
            </a:pPr>
            <a:r>
              <a:rPr lang="it-IT" sz="2600" u="none" dirty="0" smtClean="0">
                <a:solidFill>
                  <a:schemeClr val="tx1"/>
                </a:solidFill>
              </a:rPr>
              <a:t>5 </a:t>
            </a:r>
            <a:r>
              <a:rPr lang="it-IT" sz="2600" u="none" dirty="0">
                <a:solidFill>
                  <a:schemeClr val="tx1"/>
                </a:solidFill>
              </a:rPr>
              <a:t>probabilità su 10 che la compagnia risulti finanziariamente solida</a:t>
            </a:r>
          </a:p>
          <a:p>
            <a:pPr indent="177800" algn="just">
              <a:spcBef>
                <a:spcPts val="600"/>
              </a:spcBef>
              <a:buFont typeface="Arial" pitchFamily="34" charset="0"/>
              <a:buChar char="•"/>
            </a:pPr>
            <a:r>
              <a:rPr lang="it-IT" sz="2600" u="none" dirty="0" smtClean="0">
                <a:solidFill>
                  <a:schemeClr val="tx1"/>
                </a:solidFill>
              </a:rPr>
              <a:t>9 </a:t>
            </a:r>
            <a:r>
              <a:rPr lang="it-IT" sz="2600" u="none" dirty="0">
                <a:solidFill>
                  <a:schemeClr val="tx1"/>
                </a:solidFill>
              </a:rPr>
              <a:t>probabilità su 10 che la compagnia risulti finanziariamente solida</a:t>
            </a:r>
          </a:p>
          <a:p>
            <a:pPr indent="177800" algn="just">
              <a:spcBef>
                <a:spcPts val="600"/>
              </a:spcBef>
              <a:buFont typeface="Arial" pitchFamily="34" charset="0"/>
              <a:buChar char="•"/>
            </a:pPr>
            <a:r>
              <a:rPr lang="it-IT" sz="2600" u="none" dirty="0" smtClean="0">
                <a:solidFill>
                  <a:schemeClr val="tx1"/>
                </a:solidFill>
              </a:rPr>
              <a:t>Mettete </a:t>
            </a:r>
            <a:r>
              <a:rPr lang="it-IT" sz="2600" u="none" dirty="0">
                <a:solidFill>
                  <a:schemeClr val="tx1"/>
                </a:solidFill>
              </a:rPr>
              <a:t>un segno qua se pensate che A. non debba accettare il nuovo incarico qualunque siano le probabilità in questione</a:t>
            </a:r>
          </a:p>
          <a:p>
            <a:pPr algn="just">
              <a:spcBef>
                <a:spcPct val="50000"/>
              </a:spcBef>
              <a:buFontTx/>
              <a:buNone/>
            </a:pPr>
            <a:endParaRPr lang="it-IT" sz="2100" u="none" dirty="0">
              <a:solidFill>
                <a:schemeClr val="tx1"/>
              </a:solidFill>
            </a:endParaRPr>
          </a:p>
          <a:p>
            <a:pPr algn="just">
              <a:spcBef>
                <a:spcPct val="50000"/>
              </a:spcBef>
              <a:buFontTx/>
              <a:buNone/>
            </a:pPr>
            <a:endParaRPr lang="it-IT" sz="2100" u="none" dirty="0">
              <a:solidFill>
                <a:schemeClr val="tx1"/>
              </a:solidFill>
            </a:endParaRPr>
          </a:p>
          <a:p>
            <a:pPr algn="just">
              <a:spcBef>
                <a:spcPct val="50000"/>
              </a:spcBef>
              <a:buFontTx/>
              <a:buNone/>
            </a:pPr>
            <a:endParaRPr lang="it-IT"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28</a:t>
            </a:fld>
            <a:endParaRPr lang="it-IT"/>
          </a:p>
        </p:txBody>
      </p:sp>
      <p:sp>
        <p:nvSpPr>
          <p:cNvPr id="3" name="Rectangle 4"/>
          <p:cNvSpPr txBox="1">
            <a:spLocks noChangeArrowheads="1"/>
          </p:cNvSpPr>
          <p:nvPr/>
        </p:nvSpPr>
        <p:spPr>
          <a:xfrm>
            <a:off x="152400" y="692696"/>
            <a:ext cx="8839200" cy="6165304"/>
          </a:xfrm>
          <a:prstGeom prst="rect">
            <a:avLst/>
          </a:prstGeom>
        </p:spPr>
        <p:txBody>
          <a:bodyPr vert="horz">
            <a:noAutofit/>
          </a:bodyPr>
          <a:lstStyle/>
          <a:p>
            <a:pPr marL="274320" marR="0" lvl="0" indent="-274320" algn="just" defTabSz="9144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	</a:t>
            </a:r>
            <a:r>
              <a:rPr kumimoji="0" lang="it-IT" sz="2600" b="0" i="0" u="sng"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Risultati ottenuti da </a:t>
            </a:r>
            <a:r>
              <a:rPr kumimoji="0" lang="it-IT" sz="2600" b="0" i="0" u="sng" strike="noStrike" kern="1200" cap="none" spc="0" normalizeH="0" baseline="0" noProof="0" dirty="0" err="1" smtClean="0">
                <a:ln>
                  <a:noFill/>
                </a:ln>
                <a:solidFill>
                  <a:schemeClr val="hlink"/>
                </a:solidFill>
                <a:effectLst/>
                <a:uLnTx/>
                <a:uFillTx/>
                <a:ea typeface="ＭＳ Ｐゴシック" pitchFamily="34" charset="-128"/>
                <a:cs typeface="Times New Roman" pitchFamily="18" charset="0"/>
              </a:rPr>
              <a:t>Stoner</a:t>
            </a:r>
            <a:r>
              <a:rPr kumimoji="0" lang="it-IT" sz="2600" b="0" i="0" u="sng"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12 gruppi su 13 modificarono la decisione iniziale, presa individualmente, verso un maggior rischio.</a:t>
            </a:r>
            <a:r>
              <a:rPr kumimoji="0" lang="it-IT" sz="2600" b="0" i="0" u="none" strike="noStrike" kern="1200" cap="none" spc="0" normalizeH="0" noProof="0" dirty="0" smtClean="0">
                <a:ln>
                  <a:noFill/>
                </a:ln>
                <a:solidFill>
                  <a:schemeClr val="tx1"/>
                </a:solidFill>
                <a:effectLst/>
                <a:uLnTx/>
                <a:uFillTx/>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Come interpretare questo</a:t>
            </a: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 spostamento</a:t>
            </a:r>
            <a:r>
              <a:rPr kumimoji="0" lang="it-IT" sz="2600" b="0" i="0" u="none" strike="noStrike" kern="1200" cap="none" spc="0" normalizeH="0" noProof="0" dirty="0" smtClean="0">
                <a:ln>
                  <a:noFill/>
                </a:ln>
                <a:solidFill>
                  <a:schemeClr val="hlink"/>
                </a:solidFill>
                <a:effectLst/>
                <a:uLnTx/>
                <a:uFillTx/>
                <a:ea typeface="ＭＳ Ｐゴシック" pitchFamily="34" charset="-128"/>
                <a:cs typeface="+mn-cs"/>
              </a:rPr>
              <a:t> </a:t>
            </a: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nelle decisioni di gruppo </a:t>
            </a:r>
            <a:r>
              <a:rPr kumimoji="0" lang="it-IT" sz="2600" b="0" i="0" u="none" strike="noStrike" kern="1200" cap="none" spc="0" normalizeH="0" noProof="0" dirty="0" smtClean="0">
                <a:ln>
                  <a:noFill/>
                </a:ln>
                <a:solidFill>
                  <a:schemeClr val="hlink"/>
                </a:solidFill>
                <a:effectLst/>
                <a:uLnTx/>
                <a:uFillTx/>
                <a:ea typeface="ＭＳ Ｐゴシック" pitchFamily="34" charset="-128"/>
                <a:cs typeface="+mn-cs"/>
              </a:rPr>
              <a:t> </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verso la direzione rischiosa?</a:t>
            </a:r>
            <a:endParaRPr kumimoji="0" lang="it-IT" sz="2600" b="0" i="0" u="sng" strike="noStrike" kern="1200" cap="none" spc="0" normalizeH="0" baseline="0" noProof="0" dirty="0" smtClean="0">
              <a:ln>
                <a:noFill/>
              </a:ln>
              <a:solidFill>
                <a:schemeClr val="hlink"/>
              </a:solidFill>
              <a:effectLst/>
              <a:uLnTx/>
              <a:uFillTx/>
              <a:ea typeface="ＭＳ Ｐゴシック" pitchFamily="34" charset="-128"/>
              <a:cs typeface="+mn-cs"/>
            </a:endParaRPr>
          </a:p>
          <a:p>
            <a:pPr marL="274320" marR="0" lvl="0" indent="-274320" algn="just" defTabSz="914400" rtl="0" eaLnBrk="1" fontAlgn="auto" latinLnBrk="0" hangingPunct="1">
              <a:lnSpc>
                <a:spcPct val="100000"/>
              </a:lnSpc>
              <a:spcBef>
                <a:spcPts val="600"/>
              </a:spcBef>
              <a:spcAft>
                <a:spcPts val="0"/>
              </a:spcAft>
              <a:buClr>
                <a:schemeClr val="hlink"/>
              </a:buClr>
              <a:buSzPct val="95000"/>
              <a:buFont typeface="Wingdings" pitchFamily="2" charset="2"/>
              <a:buChar char="l"/>
              <a:tabLst/>
              <a:defRPr/>
            </a:pP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Diffusione della responsabilità: </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discutendo con altri, </a:t>
            </a:r>
            <a:r>
              <a:rPr kumimoji="0" lang="it-IT" sz="2600" b="1" i="0" u="none" strike="noStrike" kern="1200" cap="none" spc="0" normalizeH="0" baseline="0" noProof="0" dirty="0" smtClean="0">
                <a:ln>
                  <a:noFill/>
                </a:ln>
                <a:solidFill>
                  <a:schemeClr val="tx1"/>
                </a:solidFill>
                <a:effectLst/>
                <a:uLnTx/>
                <a:uFillTx/>
                <a:ea typeface="ＭＳ Ｐゴシック" pitchFamily="34" charset="-128"/>
                <a:cs typeface="+mn-cs"/>
              </a:rPr>
              <a:t>un individuo si sente meno direttamente responsabile</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 </a:t>
            </a:r>
          </a:p>
          <a:p>
            <a:pPr marL="640080" marR="0" lvl="1" indent="-246888" algn="just" defTabSz="914400" rtl="0" eaLnBrk="1" fontAlgn="auto" latinLnBrk="0" hangingPunct="1">
              <a:lnSpc>
                <a:spcPct val="100000"/>
              </a:lnSpc>
              <a:spcBef>
                <a:spcPts val="600"/>
              </a:spcBef>
              <a:spcAft>
                <a:spcPts val="0"/>
              </a:spcAft>
              <a:buClr>
                <a:schemeClr val="accent1"/>
              </a:buClr>
              <a:buSzPct val="85000"/>
              <a:buFont typeface="Wingdings" pitchFamily="2" charset="2"/>
              <a:buChar char="l"/>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Problema: la stessa interpretazione era stata usata per spiegare perché i gruppi appaiono conservatori nelle loro decisioni</a:t>
            </a:r>
          </a:p>
          <a:p>
            <a:pPr marL="274320" marR="0" lvl="0" indent="-274320" algn="just" defTabSz="914400" rtl="0" eaLnBrk="1" fontAlgn="auto" latinLnBrk="0" hangingPunct="1">
              <a:lnSpc>
                <a:spcPct val="100000"/>
              </a:lnSpc>
              <a:spcBef>
                <a:spcPts val="600"/>
              </a:spcBef>
              <a:spcAft>
                <a:spcPts val="0"/>
              </a:spcAft>
              <a:buClr>
                <a:schemeClr val="hlink"/>
              </a:buClr>
              <a:buSzPct val="95000"/>
              <a:buFont typeface="Wingdings" pitchFamily="2" charset="2"/>
              <a:buChar char="l"/>
              <a:tabLst/>
              <a:defRPr/>
            </a:pP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Familiarità:</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 la discussione di gruppo aumenta la familiarità dei singoli rispetto a problemi delicati</a:t>
            </a:r>
          </a:p>
          <a:p>
            <a:pPr marL="274320" marR="0" lvl="0" indent="-274320" algn="just" defTabSz="914400" rtl="0" eaLnBrk="1" fontAlgn="auto" latinLnBrk="0" hangingPunct="1">
              <a:lnSpc>
                <a:spcPct val="100000"/>
              </a:lnSpc>
              <a:spcBef>
                <a:spcPts val="600"/>
              </a:spcBef>
              <a:spcAft>
                <a:spcPts val="0"/>
              </a:spcAft>
              <a:buClr>
                <a:schemeClr val="hlink"/>
              </a:buClr>
              <a:buSzPct val="95000"/>
              <a:buFont typeface="Wingdings" pitchFamily="2" charset="2"/>
              <a:buChar char="l"/>
              <a:tabLst/>
              <a:defRPr/>
            </a:pPr>
            <a:r>
              <a:rPr kumimoji="0" lang="ja-JP" alt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a:t>
            </a:r>
            <a:r>
              <a:rPr kumimoji="0" lang="it-IT" altLang="ja-JP" sz="2600" b="0" i="0" u="none" strike="noStrike" kern="1200" cap="none" spc="0" normalizeH="0" baseline="0" noProof="0" dirty="0" smtClean="0">
                <a:ln>
                  <a:noFill/>
                </a:ln>
                <a:solidFill>
                  <a:schemeClr val="hlink"/>
                </a:solidFill>
                <a:effectLst/>
                <a:uLnTx/>
                <a:uFillTx/>
                <a:ea typeface="ＭＳ Ｐゴシック" pitchFamily="34" charset="-128"/>
                <a:cs typeface="+mn-cs"/>
              </a:rPr>
              <a:t>Rischio come valore</a:t>
            </a:r>
            <a:r>
              <a:rPr kumimoji="0" lang="ja-JP" altLang="it-IT" sz="2600" b="0" i="0" u="none" strike="noStrike" kern="1200" cap="none" spc="0" normalizeH="0" baseline="0" noProof="0" dirty="0" smtClean="0">
                <a:ln>
                  <a:noFill/>
                </a:ln>
                <a:solidFill>
                  <a:schemeClr val="hlink"/>
                </a:solidFill>
                <a:effectLst/>
                <a:uLnTx/>
                <a:uFillTx/>
                <a:ea typeface="ＭＳ Ｐゴシック" pitchFamily="34" charset="-128"/>
                <a:cs typeface="+mn-cs"/>
              </a:rPr>
              <a:t>”</a:t>
            </a:r>
            <a:r>
              <a:rPr kumimoji="0" lang="it-IT" altLang="ja-JP" sz="2600" b="0" i="0" u="none" strike="noStrike" kern="1200" cap="none" spc="0" normalizeH="0" baseline="0" noProof="0" dirty="0" smtClean="0">
                <a:ln>
                  <a:noFill/>
                </a:ln>
                <a:solidFill>
                  <a:schemeClr val="hlink"/>
                </a:solidFill>
                <a:effectLst/>
                <a:uLnTx/>
                <a:uFillTx/>
                <a:ea typeface="ＭＳ Ｐゴシック" pitchFamily="34" charset="-128"/>
                <a:cs typeface="+mn-cs"/>
              </a:rPr>
              <a:t>: </a:t>
            </a:r>
            <a:r>
              <a:rPr kumimoji="0" lang="it-IT" altLang="ja-JP" sz="2600" b="0" i="0" u="none" strike="noStrike" kern="1200" cap="none" spc="0" normalizeH="0" baseline="0" noProof="0" dirty="0" smtClean="0">
                <a:ln>
                  <a:noFill/>
                </a:ln>
                <a:solidFill>
                  <a:schemeClr val="tx1"/>
                </a:solidFill>
                <a:effectLst/>
                <a:uLnTx/>
                <a:uFillTx/>
                <a:ea typeface="ＭＳ Ｐゴシック" pitchFamily="34" charset="-128"/>
                <a:cs typeface="+mn-cs"/>
              </a:rPr>
              <a:t>nel corso della discussione di gruppo, diventa saliente un valore proprio della cultura americana, l</a:t>
            </a:r>
            <a:r>
              <a:rPr kumimoji="0" lang="ja-JP" altLang="it-IT" sz="2600" b="0" i="0" u="none" strike="noStrike" kern="1200" cap="none" spc="0" normalizeH="0" baseline="0" noProof="0" dirty="0" smtClean="0">
                <a:ln>
                  <a:noFill/>
                </a:ln>
                <a:solidFill>
                  <a:schemeClr val="tx1"/>
                </a:solidFill>
                <a:effectLst/>
                <a:uLnTx/>
                <a:uFillTx/>
                <a:ea typeface="ＭＳ Ｐゴシック" pitchFamily="34" charset="-128"/>
                <a:cs typeface="+mn-cs"/>
              </a:rPr>
              <a:t>’</a:t>
            </a:r>
            <a:r>
              <a:rPr kumimoji="0" lang="it-IT" altLang="ja-JP" sz="2600" b="0" i="0" u="none" strike="noStrike" kern="1200" cap="none" spc="0" normalizeH="0" baseline="0" noProof="0" dirty="0" smtClean="0">
                <a:ln>
                  <a:noFill/>
                </a:ln>
                <a:solidFill>
                  <a:schemeClr val="tx1"/>
                </a:solidFill>
                <a:effectLst/>
                <a:uLnTx/>
                <a:uFillTx/>
                <a:ea typeface="ＭＳ Ｐゴシック" pitchFamily="34" charset="-128"/>
                <a:cs typeface="+mn-cs"/>
              </a:rPr>
              <a:t>apprezzamento per chi sa correre dei rischi (</a:t>
            </a:r>
            <a:r>
              <a:rPr kumimoji="0" lang="it-IT" altLang="ja-JP" sz="2600" b="0" i="0" u="none" strike="noStrike" kern="1200" cap="none" spc="0" normalizeH="0" baseline="0" noProof="0" dirty="0" err="1" smtClean="0">
                <a:ln>
                  <a:noFill/>
                </a:ln>
                <a:solidFill>
                  <a:schemeClr val="tx1"/>
                </a:solidFill>
                <a:effectLst/>
                <a:uLnTx/>
                <a:uFillTx/>
                <a:ea typeface="ＭＳ Ｐゴシック" pitchFamily="34" charset="-128"/>
                <a:cs typeface="+mn-cs"/>
              </a:rPr>
              <a:t>Brown</a:t>
            </a:r>
            <a:r>
              <a:rPr kumimoji="0" lang="it-IT" altLang="ja-JP" sz="2600" b="0" i="0" u="none" strike="noStrike" kern="1200" cap="none" spc="0" normalizeH="0" baseline="0" noProof="0" dirty="0" smtClean="0">
                <a:ln>
                  <a:noFill/>
                </a:ln>
                <a:solidFill>
                  <a:schemeClr val="tx1"/>
                </a:solidFill>
                <a:effectLst/>
                <a:uLnTx/>
                <a:uFillTx/>
                <a:ea typeface="ＭＳ Ｐゴシック" pitchFamily="34" charset="-128"/>
                <a:cs typeface="+mn-cs"/>
              </a:rPr>
              <a:t>, 1965) </a:t>
            </a:r>
            <a:endPar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mn-cs"/>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29</a:t>
            </a:fld>
            <a:endParaRPr lang="it-IT"/>
          </a:p>
        </p:txBody>
      </p:sp>
      <p:sp>
        <p:nvSpPr>
          <p:cNvPr id="3" name="Rectangle 1027"/>
          <p:cNvSpPr txBox="1">
            <a:spLocks noChangeArrowheads="1"/>
          </p:cNvSpPr>
          <p:nvPr/>
        </p:nvSpPr>
        <p:spPr>
          <a:xfrm>
            <a:off x="0" y="692696"/>
            <a:ext cx="8964488" cy="6165304"/>
          </a:xfrm>
          <a:prstGeom prst="rect">
            <a:avLst/>
          </a:prstGeom>
        </p:spPr>
        <p:txBody>
          <a:bodyPr vert="horz">
            <a:normAutofit lnSpcReduction="10000"/>
          </a:bodyPr>
          <a:lstStyle/>
          <a:p>
            <a:pPr marL="274320" marR="0" lvl="0" indent="-274320" algn="ctr" defTabSz="9144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Limiti riscontrati alla teoria di </a:t>
            </a:r>
            <a:r>
              <a:rPr kumimoji="0" lang="it-IT" sz="2600" b="0" i="0" u="sng" strike="noStrike" kern="1200" cap="none" spc="0" normalizeH="0" baseline="0" noProof="0" dirty="0" err="1" smtClean="0">
                <a:ln>
                  <a:noFill/>
                </a:ln>
                <a:solidFill>
                  <a:schemeClr val="hlink"/>
                </a:solidFill>
                <a:effectLst/>
                <a:uLnTx/>
                <a:uFillTx/>
                <a:latin typeface="+mn-lt"/>
                <a:ea typeface="ＭＳ Ｐゴシック" pitchFamily="34" charset="-128"/>
                <a:cs typeface="+mn-cs"/>
              </a:rPr>
              <a:t>Stoner</a:t>
            </a:r>
            <a:endPar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endParaRP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Effetto </a:t>
            </a:r>
            <a:r>
              <a:rPr kumimoji="0" lang="ja-JP" alt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storia</a:t>
            </a:r>
            <a:r>
              <a:rPr kumimoji="0" lang="ja-JP" alt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E</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possibile costruire storie che spingono a scelte orientate verso la cautela invece che verso il rischio</a:t>
            </a: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Esempio: </a:t>
            </a:r>
          </a:p>
          <a:p>
            <a:pPr marL="640080" marR="0" lvl="1" indent="-246888" algn="just" defTabSz="914400" rtl="0" eaLnBrk="1" fontAlgn="auto" latinLnBrk="0" hangingPunct="1">
              <a:lnSpc>
                <a:spcPct val="100000"/>
              </a:lnSpc>
              <a:spcBef>
                <a:spcPct val="50000"/>
              </a:spcBef>
              <a:spcAft>
                <a:spcPts val="0"/>
              </a:spcAft>
              <a:buClr>
                <a:schemeClr val="accent1"/>
              </a:buClr>
              <a:buSzPct val="85000"/>
              <a:buFont typeface="Wingdings" pitchFamily="2" charset="2"/>
              <a:buChar char="l"/>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Il signor M. ha intenzione di sposarsi con una certa signorina T., una ragazza che ha conosciuto da poco più di un anno. Tuttavia, recentemente, ci sono state tra loro delle discussioni che hanno fatto venire a galla notevoli differenze sul metodo di concepire certi problemi. Alla fine essi decidono di rivolgersi a un consigliere matrimoniale per sentire il suo parere in merito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all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opportunità di sposarsi. Dopo essersi incontrati più volte con lui finiscono col rendersi conto che il loro matrimonio potrebbe anche riuscire bene, ma che nessuno può in alcun modo garantirglielo. </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3</a:t>
            </a:fld>
            <a:endParaRPr lang="it-IT"/>
          </a:p>
        </p:txBody>
      </p:sp>
      <p:sp>
        <p:nvSpPr>
          <p:cNvPr id="5" name="Rectangle 2"/>
          <p:cNvSpPr txBox="1">
            <a:spLocks noChangeArrowheads="1"/>
          </p:cNvSpPr>
          <p:nvPr/>
        </p:nvSpPr>
        <p:spPr>
          <a:xfrm>
            <a:off x="152400" y="764704"/>
            <a:ext cx="8839200" cy="5559896"/>
          </a:xfrm>
          <a:prstGeom prst="rect">
            <a:avLst/>
          </a:prstGeom>
        </p:spPr>
        <p:txBody>
          <a:bodyPr vert="horz">
            <a:normAutofit/>
          </a:bodyPr>
          <a:lstStyle/>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endParaRPr>
          </a:p>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3600" b="1"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I temi classici della dinamica di gruppo</a:t>
            </a:r>
          </a:p>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lang="it-IT" sz="2600" b="1" u="sng" dirty="0">
              <a:solidFill>
                <a:schemeClr val="hlink"/>
              </a:solidFill>
              <a:ea typeface="ＭＳ Ｐゴシック" pitchFamily="34" charset="-128"/>
              <a:cs typeface="Arial" pitchFamily="34" charset="0"/>
            </a:endParaRPr>
          </a:p>
          <a:p>
            <a:pPr indent="531813">
              <a:spcBef>
                <a:spcPct val="50000"/>
              </a:spcBef>
              <a:buClr>
                <a:schemeClr val="hlink"/>
              </a:buClr>
              <a:buFont typeface="Arial" pitchFamily="34" charset="0"/>
              <a:buChar char="•"/>
            </a:pPr>
            <a:r>
              <a:rPr lang="it-IT" sz="2600" u="none" dirty="0" smtClean="0">
                <a:solidFill>
                  <a:schemeClr val="tx1"/>
                </a:solidFill>
                <a:cs typeface="Arial" pitchFamily="34" charset="0"/>
              </a:rPr>
              <a:t>Sistema di status</a:t>
            </a:r>
            <a:endParaRPr lang="it-IT" sz="2600" u="none" dirty="0" smtClean="0">
              <a:solidFill>
                <a:schemeClr val="tx1"/>
              </a:solidFill>
              <a:cs typeface="Times New Roman" pitchFamily="18" charset="0"/>
            </a:endParaRPr>
          </a:p>
          <a:p>
            <a:pPr indent="531813">
              <a:spcBef>
                <a:spcPct val="50000"/>
              </a:spcBef>
              <a:buClr>
                <a:schemeClr val="hlink"/>
              </a:buClr>
              <a:buFont typeface="Arial" pitchFamily="34" charset="0"/>
              <a:buChar char="•"/>
            </a:pPr>
            <a:r>
              <a:rPr lang="it-IT" sz="2600" u="none" dirty="0" smtClean="0">
                <a:solidFill>
                  <a:schemeClr val="tx1"/>
                </a:solidFill>
                <a:cs typeface="Arial" pitchFamily="34" charset="0"/>
              </a:rPr>
              <a:t> I ruoli</a:t>
            </a:r>
            <a:endParaRPr lang="it-IT" sz="2600" u="none" dirty="0" smtClean="0">
              <a:solidFill>
                <a:schemeClr val="tx1"/>
              </a:solidFill>
              <a:cs typeface="Times New Roman" pitchFamily="18" charset="0"/>
            </a:endParaRPr>
          </a:p>
          <a:p>
            <a:pPr indent="531813">
              <a:spcBef>
                <a:spcPct val="50000"/>
              </a:spcBef>
              <a:buClr>
                <a:schemeClr val="hlink"/>
              </a:buClr>
              <a:buFont typeface="Arial" pitchFamily="34" charset="0"/>
              <a:buChar char="•"/>
            </a:pPr>
            <a:r>
              <a:rPr lang="it-IT" sz="2600" u="none" dirty="0" smtClean="0">
                <a:solidFill>
                  <a:schemeClr val="tx1"/>
                </a:solidFill>
                <a:cs typeface="Arial" pitchFamily="34" charset="0"/>
              </a:rPr>
              <a:t> Le norme di gruppo</a:t>
            </a:r>
            <a:endParaRPr lang="it-IT" sz="2600" u="none" dirty="0" smtClean="0">
              <a:solidFill>
                <a:schemeClr val="tx1"/>
              </a:solidFill>
              <a:cs typeface="Times New Roman" pitchFamily="18" charset="0"/>
            </a:endParaRPr>
          </a:p>
          <a:p>
            <a:pPr indent="531813">
              <a:spcBef>
                <a:spcPct val="50000"/>
              </a:spcBef>
              <a:buClr>
                <a:schemeClr val="hlink"/>
              </a:buClr>
              <a:buFont typeface="Arial" pitchFamily="34" charset="0"/>
              <a:buChar char="•"/>
            </a:pPr>
            <a:r>
              <a:rPr lang="it-IT" sz="2600" u="none" dirty="0" smtClean="0">
                <a:solidFill>
                  <a:schemeClr val="tx1"/>
                </a:solidFill>
                <a:cs typeface="Arial" pitchFamily="34" charset="0"/>
              </a:rPr>
              <a:t> Le reti di comunicazione</a:t>
            </a:r>
            <a:endParaRPr lang="it-IT" sz="2600" u="none" dirty="0" smtClean="0">
              <a:solidFill>
                <a:schemeClr val="tx1"/>
              </a:solidFill>
              <a:cs typeface="Times New Roman" pitchFamily="18" charset="0"/>
            </a:endParaRPr>
          </a:p>
          <a:p>
            <a:pPr indent="531813">
              <a:spcBef>
                <a:spcPct val="50000"/>
              </a:spcBef>
              <a:buClr>
                <a:schemeClr val="hlink"/>
              </a:buClr>
              <a:buFont typeface="Arial" pitchFamily="34" charset="0"/>
              <a:buChar char="•"/>
            </a:pPr>
            <a:r>
              <a:rPr lang="it-IT" sz="2600" u="none" dirty="0" smtClean="0">
                <a:solidFill>
                  <a:schemeClr val="tx1"/>
                </a:solidFill>
                <a:cs typeface="Arial" pitchFamily="34" charset="0"/>
              </a:rPr>
              <a:t> Il potere nel gruppo</a:t>
            </a:r>
          </a:p>
          <a:p>
            <a:pPr indent="531813">
              <a:spcBef>
                <a:spcPct val="50000"/>
              </a:spcBef>
              <a:buClr>
                <a:schemeClr val="hlink"/>
              </a:buClr>
              <a:buFont typeface="Arial" pitchFamily="34" charset="0"/>
              <a:buChar char="•"/>
            </a:pPr>
            <a:r>
              <a:rPr lang="it-IT" sz="2600" u="none" dirty="0" smtClean="0">
                <a:solidFill>
                  <a:schemeClr val="tx1"/>
                </a:solidFill>
                <a:cs typeface="Times New Roman" pitchFamily="18" charset="0"/>
              </a:rPr>
              <a:t> La leadership</a:t>
            </a:r>
          </a:p>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600" b="1"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endParaRPr>
          </a:p>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200" b="1"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a:p>
            <a:pPr marL="292100" marR="0" lvl="0" indent="-292100" algn="l"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30</a:t>
            </a:fld>
            <a:endParaRPr lang="it-IT"/>
          </a:p>
        </p:txBody>
      </p:sp>
      <p:sp>
        <p:nvSpPr>
          <p:cNvPr id="5" name="Rectangle 1027"/>
          <p:cNvSpPr txBox="1">
            <a:spLocks noChangeArrowheads="1"/>
          </p:cNvSpPr>
          <p:nvPr/>
        </p:nvSpPr>
        <p:spPr>
          <a:xfrm>
            <a:off x="0" y="764704"/>
            <a:ext cx="8839200" cy="5760640"/>
          </a:xfrm>
          <a:prstGeom prst="rect">
            <a:avLst/>
          </a:prstGeom>
        </p:spPr>
        <p:txBody>
          <a:bodyPr vert="horz">
            <a:normAutofit/>
          </a:bodyPr>
          <a:lstStyle/>
          <a:p>
            <a:pPr marL="274320" marR="0" lvl="0" indent="-274320" algn="ctr" defTabSz="9144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Limiti riscontrati alla teoria di </a:t>
            </a:r>
            <a:r>
              <a:rPr kumimoji="0" lang="it-IT" sz="2600" b="0" i="0" u="sng" strike="noStrike" kern="1200" cap="none" spc="0" normalizeH="0" baseline="0" noProof="0" dirty="0" err="1" smtClean="0">
                <a:ln>
                  <a:noFill/>
                </a:ln>
                <a:solidFill>
                  <a:schemeClr val="hlink"/>
                </a:solidFill>
                <a:effectLst/>
                <a:uLnTx/>
                <a:uFillTx/>
                <a:latin typeface="+mn-lt"/>
                <a:ea typeface="ＭＳ Ｐゴシック" pitchFamily="34" charset="-128"/>
                <a:cs typeface="+mn-cs"/>
              </a:rPr>
              <a:t>Stoner</a:t>
            </a:r>
            <a:endParaRPr kumimoji="0" lang="it-IT" sz="26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endParaRP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Ogni storia utilizzata mostra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uno spostamento di intensità e direzione caratteristico</a:t>
            </a: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E</a:t>
            </a:r>
            <a:r>
              <a:rPr kumimoji="0" lang="ja-JP" alt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possibile prevedere</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la direzione e 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intensità dello spostamento a partire dal </a:t>
            </a:r>
            <a:r>
              <a:rPr kumimoji="0" lang="it-IT" altLang="ja-JP"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pattern dei giudizi ottenuto nella fase di decisione individuale</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Dopo la discussione di gruppo:</a:t>
            </a:r>
          </a:p>
          <a:p>
            <a:pPr marL="640080" marR="0" lvl="1" indent="-246888" algn="just"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le storie con punteggio iniziale in favore del rischio mostrano uno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spostamento consistente verso il rischio</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p>
          <a:p>
            <a:pPr marL="640080" marR="0" lvl="1" indent="-246888" algn="just"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Le storie con punteggio iniziale in favore della cautela mostrano invece uno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spostamento consistente verso la cautela</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31</a:t>
            </a:fld>
            <a:endParaRPr lang="it-IT"/>
          </a:p>
        </p:txBody>
      </p:sp>
      <p:sp>
        <p:nvSpPr>
          <p:cNvPr id="5" name="Rectangle 2"/>
          <p:cNvSpPr txBox="1">
            <a:spLocks noChangeArrowheads="1"/>
          </p:cNvSpPr>
          <p:nvPr/>
        </p:nvSpPr>
        <p:spPr>
          <a:xfrm>
            <a:off x="152400" y="692696"/>
            <a:ext cx="8686800" cy="5832648"/>
          </a:xfrm>
          <a:prstGeom prst="rect">
            <a:avLst/>
          </a:prstGeom>
        </p:spPr>
        <p:txBody>
          <a:bodyPr vert="horz">
            <a:normAutofit fontScale="85000" lnSpcReduction="10000"/>
          </a:bodyPr>
          <a:lstStyle/>
          <a:p>
            <a:pPr marL="274320" marR="0" lvl="0" indent="-274320" algn="ctr" defTabSz="9144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Effetto polarizzazione</a:t>
            </a:r>
            <a:endParaRPr kumimoji="0" lang="it-IT" sz="3300" b="0" i="0" u="sng" strike="noStrike" kern="1200" cap="none" spc="0" normalizeH="0" baseline="0" noProof="0" dirty="0" smtClean="0">
              <a:ln>
                <a:noFill/>
              </a:ln>
              <a:solidFill>
                <a:schemeClr val="tx1"/>
              </a:solidFill>
              <a:effectLst/>
              <a:uLnTx/>
              <a:uFillTx/>
              <a:latin typeface="+mn-lt"/>
              <a:ea typeface="ＭＳ Ｐゴシック" pitchFamily="34" charset="-128"/>
              <a:cs typeface="+mn-cs"/>
            </a:endParaRP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None/>
              <a:tabLst/>
              <a:defRPr/>
            </a:pPr>
            <a:r>
              <a:rPr kumimoji="0" lang="it-IT" sz="22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a:t>
            </a:r>
            <a:r>
              <a:rPr kumimoji="0" lang="it-IT" sz="28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mn-cs"/>
              </a:rPr>
              <a:t>Moscovici</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e </a:t>
            </a:r>
            <a:r>
              <a:rPr kumimoji="0" lang="it-IT" sz="28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mn-cs"/>
              </a:rPr>
              <a:t>Zavalloni</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(1969):</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Gli effetti della discussione di gruppo sono limitati alle situazioni di assunzioni di rischio? O sono in rapporto ad un </a:t>
            </a:r>
            <a:r>
              <a:rPr kumimoji="0" 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processo socio psicologico più ampio</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endPar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endParaRP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None/>
              <a:tabLst/>
              <a:defRPr/>
            </a:pP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Replica dello studio di </a:t>
            </a:r>
            <a:r>
              <a:rPr kumimoji="0" lang="it-IT" sz="28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Stoner</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ma utilizzando un tradizionale questionario di </a:t>
            </a: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atteggiamenti</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invece di dilemmi alla </a:t>
            </a:r>
            <a:r>
              <a:rPr kumimoji="0" lang="it-IT" sz="28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Stoner</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p>
          <a:p>
            <a:pPr marL="274320" marR="0" lvl="0" indent="-274320" algn="l"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Risultato: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gli </a:t>
            </a:r>
            <a:r>
              <a:rPr kumimoji="0" 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atteggiamenti del gruppo sono più estremi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di quelli dei singoli che ne fanno parte  e si mantengono nella terza prova</a:t>
            </a:r>
          </a:p>
          <a:p>
            <a:pPr marL="274320" marR="0" lvl="0" indent="-274320" algn="l"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MA </a:t>
            </a:r>
            <a:r>
              <a:rPr kumimoji="0" 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a:t>
            </a:r>
            <a:r>
              <a:rPr kumimoji="0" lang="ja-JP" alt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estremizzazione non è indifferenziata:</a:t>
            </a:r>
            <a:endParaRPr kumimoji="0" lang="it-IT" altLang="ja-JP" sz="2800" b="1" i="0" u="none" strike="noStrike" kern="1200" cap="none" spc="0" normalizeH="0" baseline="0" noProof="0" dirty="0" smtClean="0">
              <a:ln>
                <a:noFill/>
              </a:ln>
              <a:solidFill>
                <a:schemeClr val="hlink"/>
              </a:solidFill>
              <a:effectLst/>
              <a:uLnTx/>
              <a:uFillTx/>
              <a:latin typeface="+mn-lt"/>
              <a:ea typeface="ＭＳ Ｐゴシック" pitchFamily="34" charset="-128"/>
              <a:cs typeface="+mn-cs"/>
            </a:endParaRPr>
          </a:p>
          <a:p>
            <a:pPr marL="274320" marR="0" lvl="0" indent="-274320" algn="l"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8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Polarizzazione degli atteggiamenti =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incremento dato dal gruppo ad un </a:t>
            </a:r>
            <a:r>
              <a:rPr kumimoji="0" 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orientamento già presente </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nei singoli componenti</a:t>
            </a:r>
          </a:p>
          <a:p>
            <a:pPr marL="274320" marR="0" lvl="0" indent="-274320" algn="l" defTabSz="914400" rtl="0" eaLnBrk="1" fontAlgn="auto" latinLnBrk="0" hangingPunct="1">
              <a:lnSpc>
                <a:spcPct val="100000"/>
              </a:lnSpc>
              <a:spcBef>
                <a:spcPct val="50000"/>
              </a:spcBef>
              <a:spcAft>
                <a:spcPts val="0"/>
              </a:spcAft>
              <a:buClr>
                <a:schemeClr val="hlink"/>
              </a:buClr>
              <a:buSzPct val="95000"/>
              <a:buFont typeface="Wingdings" pitchFamily="2" charset="2"/>
              <a:buChar char="l"/>
              <a:tabLst/>
              <a:defRPr/>
            </a:pP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Polarizzazione </a:t>
            </a:r>
            <a:r>
              <a:rPr kumimoji="0" 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maggiore</a:t>
            </a:r>
            <a:r>
              <a:rPr kumimoji="0" 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nei gruppi in cui c</a:t>
            </a:r>
            <a:r>
              <a:rPr kumimoji="0" lang="ja-JP" altLang="it-IT"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è </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conflitto</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nei gruppi con </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poco conflitto </a:t>
            </a:r>
            <a:r>
              <a:rPr kumimoji="0" lang="it-IT" altLang="ja-JP" sz="28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tendenza alla </a:t>
            </a:r>
            <a:r>
              <a:rPr kumimoji="0" lang="it-IT" altLang="ja-JP"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normalizzazione </a:t>
            </a:r>
            <a:endParaRPr kumimoji="0" lang="it-IT" sz="28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32</a:t>
            </a:fld>
            <a:endParaRPr lang="it-IT"/>
          </a:p>
        </p:txBody>
      </p:sp>
      <p:sp>
        <p:nvSpPr>
          <p:cNvPr id="5" name="Rectangle 2"/>
          <p:cNvSpPr txBox="1">
            <a:spLocks noChangeArrowheads="1"/>
          </p:cNvSpPr>
          <p:nvPr/>
        </p:nvSpPr>
        <p:spPr>
          <a:xfrm>
            <a:off x="0" y="620688"/>
            <a:ext cx="9144000" cy="6237312"/>
          </a:xfrm>
          <a:prstGeom prst="rect">
            <a:avLst/>
          </a:prstGeom>
        </p:spPr>
        <p:txBody>
          <a:bodyPr vert="horz">
            <a:noAutofit/>
          </a:bodyPr>
          <a:lstStyle/>
          <a:p>
            <a:pPr marL="274320" marR="0" lvl="0" indent="-274320" algn="ctr" defTabSz="9144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ja-JP" altLang="it-IT"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Group </a:t>
            </a:r>
            <a:r>
              <a:rPr kumimoji="0" lang="it-IT" altLang="ja-JP" sz="3300" b="0" i="0" u="sng" strike="noStrike" kern="1200" cap="none" spc="0" normalizeH="0" baseline="0" noProof="0" dirty="0" err="1" smtClean="0">
                <a:ln>
                  <a:noFill/>
                </a:ln>
                <a:solidFill>
                  <a:schemeClr val="hlink"/>
                </a:solidFill>
                <a:effectLst/>
                <a:uLnTx/>
                <a:uFillTx/>
                <a:latin typeface="+mn-lt"/>
                <a:ea typeface="ＭＳ Ｐゴシック" pitchFamily="34" charset="-128"/>
                <a:cs typeface="+mn-cs"/>
              </a:rPr>
              <a:t>think</a:t>
            </a:r>
            <a:r>
              <a:rPr kumimoji="0" lang="ja-JP" altLang="it-IT"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mn-cs"/>
              </a:rPr>
              <a:t>  (Janis, 1972)</a:t>
            </a: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a:t>
            </a: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Cosa succede quando nei gruppi il conflitto è totalmente assente?</a:t>
            </a:r>
            <a:endParaRPr kumimoji="0" 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endParaRPr>
          </a:p>
          <a:p>
            <a:pPr marL="274320" marR="0" lvl="0" indent="-274320" algn="just" defTabSz="914400" rtl="0" eaLnBrk="1" fontAlgn="auto" latinLnBrk="0" hangingPunct="1">
              <a:lnSpc>
                <a:spcPct val="100000"/>
              </a:lnSpc>
              <a:spcBef>
                <a:spcPct val="50000"/>
              </a:spcBef>
              <a:spcAft>
                <a:spcPts val="0"/>
              </a:spcAft>
              <a:buClr>
                <a:schemeClr val="hlink"/>
              </a:buClr>
              <a:buSzPct val="95000"/>
              <a:buFont typeface="Wingdings" pitchFamily="2" charset="2"/>
              <a:buNone/>
              <a:tabLst/>
              <a:defRPr/>
            </a:pPr>
            <a:r>
              <a:rPr kumimoji="0" 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a:t>
            </a: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Analisi di </a:t>
            </a:r>
            <a:r>
              <a:rPr kumimoji="0" 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decisioni </a:t>
            </a:r>
            <a:r>
              <a:rPr kumimoji="0" lang="ja-JP" alt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disastrose</a:t>
            </a:r>
            <a:r>
              <a:rPr kumimoji="0" lang="ja-JP" alt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a:t>
            </a:r>
            <a:r>
              <a:rPr kumimoji="0" lang="it-IT" altLang="ja-JP"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prese da gruppi di esperti: ad es., il</a:t>
            </a:r>
            <a:r>
              <a:rPr kumimoji="0" lang="it-IT" altLang="ja-JP" sz="2400" b="0" i="1"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t>
            </a:r>
            <a:r>
              <a:rPr kumimoji="0" lang="it-IT" altLang="ja-JP"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tentativo americano di invadere Cuba nel 1961</a:t>
            </a:r>
          </a:p>
          <a:p>
            <a:pPr marL="640080" marR="0" lvl="1" indent="-246888" algn="just"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Caratteristiche del processo decisionale</a:t>
            </a:r>
          </a:p>
          <a:p>
            <a:pPr marL="914400" marR="0" lvl="2" indent="-246888" algn="just" defTabSz="914400" rtl="0" eaLnBrk="1" fontAlgn="auto" latinLnBrk="0" hangingPunct="1">
              <a:lnSpc>
                <a:spcPct val="100000"/>
              </a:lnSpc>
              <a:spcBef>
                <a:spcPct val="20000"/>
              </a:spcBef>
              <a:spcAft>
                <a:spcPts val="0"/>
              </a:spcAft>
              <a:buClr>
                <a:schemeClr val="hlink"/>
              </a:buClr>
              <a:buSzPct val="70000"/>
              <a:buFont typeface="Wingdings 2"/>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Forte </a:t>
            </a: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coesione di gruppo</a:t>
            </a:r>
          </a:p>
          <a:p>
            <a:pPr marL="914400" marR="0" lvl="2" indent="-246888" algn="just" defTabSz="914400" rtl="0" eaLnBrk="1" fontAlgn="auto" latinLnBrk="0" hangingPunct="1">
              <a:lnSpc>
                <a:spcPct val="100000"/>
              </a:lnSpc>
              <a:spcBef>
                <a:spcPct val="20000"/>
              </a:spcBef>
              <a:spcAft>
                <a:spcPts val="0"/>
              </a:spcAft>
              <a:buClr>
                <a:schemeClr val="hlink"/>
              </a:buClr>
              <a:buSzPct val="70000"/>
              <a:buFont typeface="Wingdings 2"/>
              <a:buChar char=""/>
              <a:tabLst/>
              <a:defRPr/>
            </a:pP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Isolamento</a:t>
            </a: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del gruppo rispetto a informazioni esterne</a:t>
            </a:r>
          </a:p>
          <a:p>
            <a:pPr marL="914400" marR="0" lvl="2" indent="-246888" algn="just" defTabSz="914400" rtl="0" eaLnBrk="1" fontAlgn="auto" latinLnBrk="0" hangingPunct="1">
              <a:lnSpc>
                <a:spcPct val="100000"/>
              </a:lnSpc>
              <a:spcBef>
                <a:spcPct val="20000"/>
              </a:spcBef>
              <a:spcAft>
                <a:spcPts val="0"/>
              </a:spcAft>
              <a:buClr>
                <a:schemeClr val="hlink"/>
              </a:buClr>
              <a:buSzPct val="70000"/>
              <a:buFont typeface="Wingdings 2"/>
              <a:buChar char=""/>
              <a:tabLst/>
              <a:defRPr/>
            </a:pP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Pressione</a:t>
            </a: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 decidere in </a:t>
            </a: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tempi brevissimi</a:t>
            </a:r>
          </a:p>
          <a:p>
            <a:pPr marL="914400" marR="0" lvl="2" indent="-246888" algn="just" defTabSz="914400" rtl="0" eaLnBrk="1" fontAlgn="auto" latinLnBrk="0" hangingPunct="1">
              <a:lnSpc>
                <a:spcPct val="100000"/>
              </a:lnSpc>
              <a:spcBef>
                <a:spcPct val="20000"/>
              </a:spcBef>
              <a:spcAft>
                <a:spcPts val="0"/>
              </a:spcAft>
              <a:buClr>
                <a:schemeClr val="hlink"/>
              </a:buClr>
              <a:buSzPct val="70000"/>
              <a:buFont typeface="Wingdings 2"/>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Quasi sempre, presenza di un </a:t>
            </a: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leader molto direttivo</a:t>
            </a:r>
            <a:r>
              <a:rPr kumimoji="0" lang="it-IT" sz="2400" b="1"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 </a:t>
            </a:r>
          </a:p>
          <a:p>
            <a:pPr marL="640080" marR="0" lvl="1" indent="-246888" algn="just"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mn-cs"/>
              </a:rPr>
              <a:t>Conseguenze: </a:t>
            </a:r>
          </a:p>
          <a:p>
            <a:pPr marL="914400" marR="0" lvl="2" indent="-246888" algn="just" defTabSz="914400" rtl="0" eaLnBrk="1" fontAlgn="auto" latinLnBrk="0" hangingPunct="1">
              <a:lnSpc>
                <a:spcPct val="100000"/>
              </a:lnSpc>
              <a:spcBef>
                <a:spcPct val="20000"/>
              </a:spcBef>
              <a:spcAft>
                <a:spcPts val="0"/>
              </a:spcAft>
              <a:buClr>
                <a:schemeClr val="hlink"/>
              </a:buClr>
              <a:buSzPct val="70000"/>
              <a:buFont typeface="Wingdings 2"/>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Forti pressioni alla </a:t>
            </a: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ricerca </a:t>
            </a:r>
            <a:r>
              <a:rPr kumimoji="0" lang="it-IT" sz="2400" b="1" i="0" u="none" strike="noStrike" kern="1200" cap="none" spc="0" normalizeH="0" baseline="0" noProof="0" dirty="0" err="1" smtClean="0">
                <a:ln>
                  <a:noFill/>
                </a:ln>
                <a:solidFill>
                  <a:schemeClr val="tx1"/>
                </a:solidFill>
                <a:effectLst/>
                <a:uLnTx/>
                <a:uFillTx/>
                <a:latin typeface="+mn-lt"/>
                <a:ea typeface="ＭＳ Ｐゴシック" pitchFamily="34" charset="-128"/>
                <a:cs typeface="+mn-cs"/>
              </a:rPr>
              <a:t>dell</a:t>
            </a:r>
            <a:r>
              <a:rPr kumimoji="0" lang="ja-JP" alt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accordo</a:t>
            </a:r>
            <a:r>
              <a:rPr kumimoji="0" lang="it-IT" altLang="ja-JP"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t>
            </a:r>
            <a:r>
              <a:rPr kumimoji="0" lang="it-IT" altLang="ja-JP"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autocensura</a:t>
            </a:r>
            <a:r>
              <a:rPr kumimoji="0" lang="it-IT" altLang="ja-JP"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fiducia nella </a:t>
            </a:r>
            <a:r>
              <a:rPr kumimoji="0" lang="ja-JP" alt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moralità interna</a:t>
            </a:r>
            <a:r>
              <a:rPr kumimoji="0" lang="ja-JP" alt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a:t>
            </a:r>
            <a:r>
              <a:rPr kumimoji="0" lang="it-IT" altLang="ja-JP"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del gruppo</a:t>
            </a:r>
          </a:p>
          <a:p>
            <a:pPr marL="914400" marR="0" lvl="2" indent="-246888" algn="just" defTabSz="914400" rtl="0" eaLnBrk="1" fontAlgn="auto" latinLnBrk="0" hangingPunct="1">
              <a:lnSpc>
                <a:spcPct val="100000"/>
              </a:lnSpc>
              <a:spcBef>
                <a:spcPct val="20000"/>
              </a:spcBef>
              <a:spcAft>
                <a:spcPts val="0"/>
              </a:spcAft>
              <a:buClr>
                <a:schemeClr val="hlink"/>
              </a:buClr>
              <a:buSzPct val="70000"/>
              <a:buFont typeface="Wingdings 2"/>
              <a:buChar char=""/>
              <a:tabLst/>
              <a:defRPr/>
            </a:pP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Percezione di unanimità</a:t>
            </a: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a:t>
            </a:r>
            <a:r>
              <a:rPr kumimoji="0" lang="it-IT"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decisione disastrosa</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33</a:t>
            </a:fld>
            <a:endParaRPr lang="it-IT"/>
          </a:p>
        </p:txBody>
      </p:sp>
      <p:sp>
        <p:nvSpPr>
          <p:cNvPr id="5" name="Rectangle 2"/>
          <p:cNvSpPr txBox="1">
            <a:spLocks noChangeArrowheads="1"/>
          </p:cNvSpPr>
          <p:nvPr/>
        </p:nvSpPr>
        <p:spPr>
          <a:xfrm>
            <a:off x="152400" y="620688"/>
            <a:ext cx="8839200" cy="5780112"/>
          </a:xfrm>
          <a:prstGeom prst="rect">
            <a:avLst/>
          </a:prstGeom>
        </p:spPr>
        <p:txBody>
          <a:bodyPr vert="horz">
            <a:normAutofit fontScale="92500"/>
          </a:bodyPr>
          <a:lstStyle/>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3300" b="0"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Le reti di comunicazione</a:t>
            </a:r>
            <a:endParaRPr kumimoji="0" lang="it-IT" sz="33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endParaRPr kumimoji="0" lang="it-IT" sz="21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292100" marR="0" lvl="0" indent="-292100" algn="l"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1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 =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rete centralizzata o</a:t>
            </a:r>
            <a:r>
              <a:rPr kumimoji="0" lang="it-IT" sz="2600" b="0" i="0" u="none" strike="noStrike" kern="1200" cap="none" spc="0" normalizeH="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ruota</a:t>
            </a:r>
            <a:endPar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292100" marR="0" lvl="0" indent="-292100" algn="l"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B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rete a Y</a:t>
            </a:r>
            <a:endPar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292100" marR="0" lvl="0" indent="-292100" algn="l"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C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rete a catena 	</a:t>
            </a:r>
          </a:p>
          <a:p>
            <a:pPr marL="292100" marR="0" lvl="0" indent="-292100" algn="l"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D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rete circolare o cerchi</a:t>
            </a:r>
          </a:p>
          <a:p>
            <a:pPr marL="292100" marR="0" lvl="0" indent="-292100" algn="l"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Due indici quantitativi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per descrivere diversi tipi di rete:</a:t>
            </a:r>
          </a:p>
          <a:p>
            <a:pPr marL="768350" marR="0" lvl="1" indent="-246888" algn="l"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Indice di distanza: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il numero minimo di legami di comunicazione che un individuo deve attraversare per comunicare con un altro</a:t>
            </a:r>
            <a:endPar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768350" marR="0" lvl="1" indent="-246888" algn="l" defTabSz="7620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Indice di centralità: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la misura in cui un flusso di informazioni nel gruppo è centralizzato in una persona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sz="2600" b="0" i="0" u="none" strike="noStrike" kern="1200" cap="none" spc="0" normalizeH="0" baseline="0" noProof="0" dirty="0" err="1" smtClean="0">
                <a:ln>
                  <a:noFill/>
                </a:ln>
                <a:solidFill>
                  <a:schemeClr val="hlink"/>
                </a:solidFill>
                <a:effectLst/>
                <a:uLnTx/>
                <a:uFillTx/>
                <a:latin typeface="+mn-lt"/>
                <a:ea typeface="ＭＳ Ｐゴシック" pitchFamily="34" charset="-128"/>
                <a:cs typeface="Times New Roman" pitchFamily="18" charset="0"/>
              </a:rPr>
              <a:t>Leavitt</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1951]  </a:t>
            </a:r>
          </a:p>
          <a:p>
            <a:pPr marL="292100" marR="0" lvl="0" indent="-292100" algn="ctr" defTabSz="762000" rtl="0" eaLnBrk="1" fontAlgn="auto" latinLnBrk="0" hangingPunct="1">
              <a:lnSpc>
                <a:spcPct val="100000"/>
              </a:lnSpc>
              <a:spcBef>
                <a:spcPct val="50000"/>
              </a:spcBef>
              <a:spcAft>
                <a:spcPts val="0"/>
              </a:spcAft>
              <a:buClr>
                <a:schemeClr val="accent3"/>
              </a:buClr>
              <a:buSzPct val="95000"/>
              <a:buFont typeface="Wingdings" pitchFamily="2" charset="2"/>
              <a:buNone/>
              <a:tabLst/>
              <a:defRPr/>
            </a:pP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p:txBody>
      </p:sp>
      <p:sp>
        <p:nvSpPr>
          <p:cNvPr id="7" name="Oval 5"/>
          <p:cNvSpPr>
            <a:spLocks noChangeArrowheads="1"/>
          </p:cNvSpPr>
          <p:nvPr/>
        </p:nvSpPr>
        <p:spPr bwMode="auto">
          <a:xfrm>
            <a:off x="747192" y="1747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8" name="Oval 9"/>
          <p:cNvSpPr>
            <a:spLocks noChangeArrowheads="1"/>
          </p:cNvSpPr>
          <p:nvPr/>
        </p:nvSpPr>
        <p:spPr bwMode="auto">
          <a:xfrm>
            <a:off x="747192" y="2128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9" name="Oval 10"/>
          <p:cNvSpPr>
            <a:spLocks noChangeArrowheads="1"/>
          </p:cNvSpPr>
          <p:nvPr/>
        </p:nvSpPr>
        <p:spPr bwMode="auto">
          <a:xfrm>
            <a:off x="289992" y="2128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10" name="Oval 11"/>
          <p:cNvSpPr>
            <a:spLocks noChangeArrowheads="1"/>
          </p:cNvSpPr>
          <p:nvPr/>
        </p:nvSpPr>
        <p:spPr bwMode="auto">
          <a:xfrm>
            <a:off x="1204392" y="2128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11" name="Oval 12"/>
          <p:cNvSpPr>
            <a:spLocks noChangeArrowheads="1"/>
          </p:cNvSpPr>
          <p:nvPr/>
        </p:nvSpPr>
        <p:spPr bwMode="auto">
          <a:xfrm>
            <a:off x="747192" y="2509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12" name="Line 13"/>
          <p:cNvSpPr>
            <a:spLocks noChangeShapeType="1"/>
          </p:cNvSpPr>
          <p:nvPr/>
        </p:nvSpPr>
        <p:spPr bwMode="auto">
          <a:xfrm>
            <a:off x="827584" y="1916832"/>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13" name="Line 14"/>
          <p:cNvSpPr>
            <a:spLocks noChangeShapeType="1"/>
          </p:cNvSpPr>
          <p:nvPr/>
        </p:nvSpPr>
        <p:spPr bwMode="auto">
          <a:xfrm>
            <a:off x="823392" y="22810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14" name="Line 16"/>
          <p:cNvSpPr>
            <a:spLocks noChangeShapeType="1"/>
          </p:cNvSpPr>
          <p:nvPr/>
        </p:nvSpPr>
        <p:spPr bwMode="auto">
          <a:xfrm>
            <a:off x="899592" y="2204864"/>
            <a:ext cx="304800" cy="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15" name="Line 17"/>
          <p:cNvSpPr>
            <a:spLocks noChangeShapeType="1"/>
          </p:cNvSpPr>
          <p:nvPr/>
        </p:nvSpPr>
        <p:spPr bwMode="auto">
          <a:xfrm>
            <a:off x="442392" y="2204864"/>
            <a:ext cx="304800" cy="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16" name="Oval 18"/>
          <p:cNvSpPr>
            <a:spLocks noChangeArrowheads="1"/>
          </p:cNvSpPr>
          <p:nvPr/>
        </p:nvSpPr>
        <p:spPr bwMode="auto">
          <a:xfrm>
            <a:off x="1661592" y="1747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17" name="Oval 19"/>
          <p:cNvSpPr>
            <a:spLocks noChangeArrowheads="1"/>
          </p:cNvSpPr>
          <p:nvPr/>
        </p:nvSpPr>
        <p:spPr bwMode="auto">
          <a:xfrm>
            <a:off x="2271192" y="1747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18" name="Oval 20"/>
          <p:cNvSpPr>
            <a:spLocks noChangeArrowheads="1"/>
          </p:cNvSpPr>
          <p:nvPr/>
        </p:nvSpPr>
        <p:spPr bwMode="auto">
          <a:xfrm>
            <a:off x="1966392" y="2052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19" name="Oval 21"/>
          <p:cNvSpPr>
            <a:spLocks noChangeArrowheads="1"/>
          </p:cNvSpPr>
          <p:nvPr/>
        </p:nvSpPr>
        <p:spPr bwMode="auto">
          <a:xfrm>
            <a:off x="1966392" y="2433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20" name="Oval 22"/>
          <p:cNvSpPr>
            <a:spLocks noChangeArrowheads="1"/>
          </p:cNvSpPr>
          <p:nvPr/>
        </p:nvSpPr>
        <p:spPr bwMode="auto">
          <a:xfrm>
            <a:off x="1966392" y="2814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21" name="Line 23"/>
          <p:cNvSpPr>
            <a:spLocks noChangeShapeType="1"/>
          </p:cNvSpPr>
          <p:nvPr/>
        </p:nvSpPr>
        <p:spPr bwMode="auto">
          <a:xfrm>
            <a:off x="2042592" y="22048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2" name="Line 24"/>
          <p:cNvSpPr>
            <a:spLocks noChangeShapeType="1"/>
          </p:cNvSpPr>
          <p:nvPr/>
        </p:nvSpPr>
        <p:spPr bwMode="auto">
          <a:xfrm>
            <a:off x="2042592" y="25858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3" name="Line 30"/>
          <p:cNvSpPr>
            <a:spLocks noChangeShapeType="1"/>
          </p:cNvSpPr>
          <p:nvPr/>
        </p:nvSpPr>
        <p:spPr bwMode="auto">
          <a:xfrm>
            <a:off x="1813992" y="1900064"/>
            <a:ext cx="152400" cy="1524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4" name="Line 31"/>
          <p:cNvSpPr>
            <a:spLocks noChangeShapeType="1"/>
          </p:cNvSpPr>
          <p:nvPr/>
        </p:nvSpPr>
        <p:spPr bwMode="auto">
          <a:xfrm flipH="1">
            <a:off x="2118792" y="1900064"/>
            <a:ext cx="152400" cy="1524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5" name="Line 32"/>
          <p:cNvSpPr>
            <a:spLocks noChangeShapeType="1"/>
          </p:cNvSpPr>
          <p:nvPr/>
        </p:nvSpPr>
        <p:spPr bwMode="auto">
          <a:xfrm>
            <a:off x="3033192" y="21286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6" name="Line 33"/>
          <p:cNvSpPr>
            <a:spLocks noChangeShapeType="1"/>
          </p:cNvSpPr>
          <p:nvPr/>
        </p:nvSpPr>
        <p:spPr bwMode="auto">
          <a:xfrm>
            <a:off x="3033192" y="25096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7" name="Line 34"/>
          <p:cNvSpPr>
            <a:spLocks noChangeShapeType="1"/>
          </p:cNvSpPr>
          <p:nvPr/>
        </p:nvSpPr>
        <p:spPr bwMode="auto">
          <a:xfrm>
            <a:off x="3033192" y="28906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8" name="Line 35"/>
          <p:cNvSpPr>
            <a:spLocks noChangeShapeType="1"/>
          </p:cNvSpPr>
          <p:nvPr/>
        </p:nvSpPr>
        <p:spPr bwMode="auto">
          <a:xfrm>
            <a:off x="3033192" y="1747664"/>
            <a:ext cx="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29" name="Oval 36"/>
          <p:cNvSpPr>
            <a:spLocks noChangeArrowheads="1"/>
          </p:cNvSpPr>
          <p:nvPr/>
        </p:nvSpPr>
        <p:spPr bwMode="auto">
          <a:xfrm>
            <a:off x="2956992" y="15952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0" name="Oval 37"/>
          <p:cNvSpPr>
            <a:spLocks noChangeArrowheads="1"/>
          </p:cNvSpPr>
          <p:nvPr/>
        </p:nvSpPr>
        <p:spPr bwMode="auto">
          <a:xfrm>
            <a:off x="2956992" y="19762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1" name="Oval 38"/>
          <p:cNvSpPr>
            <a:spLocks noChangeArrowheads="1"/>
          </p:cNvSpPr>
          <p:nvPr/>
        </p:nvSpPr>
        <p:spPr bwMode="auto">
          <a:xfrm>
            <a:off x="2956992" y="27382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2" name="Oval 39"/>
          <p:cNvSpPr>
            <a:spLocks noChangeArrowheads="1"/>
          </p:cNvSpPr>
          <p:nvPr/>
        </p:nvSpPr>
        <p:spPr bwMode="auto">
          <a:xfrm>
            <a:off x="2956992" y="31192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3" name="Oval 40"/>
          <p:cNvSpPr>
            <a:spLocks noChangeArrowheads="1"/>
          </p:cNvSpPr>
          <p:nvPr/>
        </p:nvSpPr>
        <p:spPr bwMode="auto">
          <a:xfrm>
            <a:off x="2956992" y="23572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4" name="Text Box 41"/>
          <p:cNvSpPr txBox="1">
            <a:spLocks noChangeArrowheads="1"/>
          </p:cNvSpPr>
          <p:nvPr/>
        </p:nvSpPr>
        <p:spPr bwMode="auto">
          <a:xfrm>
            <a:off x="594792" y="3347864"/>
            <a:ext cx="457200" cy="381000"/>
          </a:xfrm>
          <a:prstGeom prst="rect">
            <a:avLst/>
          </a:prstGeom>
          <a:noFill/>
          <a:ln w="9525">
            <a:solidFill>
              <a:srgbClr val="C00000"/>
            </a:solidFill>
            <a:miter lim="800000"/>
            <a:headEnd/>
            <a:tailEnd/>
          </a:ln>
        </p:spPr>
        <p:txBody>
          <a:bodyPr lIns="92075" tIns="46038" rIns="92075" bIns="46038">
            <a:spAutoFit/>
          </a:bodyPr>
          <a:lstStyle/>
          <a:p>
            <a:pPr>
              <a:spcBef>
                <a:spcPct val="50000"/>
              </a:spcBef>
              <a:buFontTx/>
              <a:buNone/>
            </a:pPr>
            <a:r>
              <a:rPr lang="it-IT" sz="2100" u="none"/>
              <a:t>A</a:t>
            </a:r>
            <a:endParaRPr lang="it-IT"/>
          </a:p>
        </p:txBody>
      </p:sp>
      <p:sp>
        <p:nvSpPr>
          <p:cNvPr id="35" name="Text Box 42"/>
          <p:cNvSpPr txBox="1">
            <a:spLocks noChangeArrowheads="1"/>
          </p:cNvSpPr>
          <p:nvPr/>
        </p:nvSpPr>
        <p:spPr bwMode="auto">
          <a:xfrm>
            <a:off x="1813992" y="3347864"/>
            <a:ext cx="457200" cy="381000"/>
          </a:xfrm>
          <a:prstGeom prst="rect">
            <a:avLst/>
          </a:prstGeom>
          <a:noFill/>
          <a:ln w="9525">
            <a:solidFill>
              <a:srgbClr val="C00000"/>
            </a:solidFill>
            <a:miter lim="800000"/>
            <a:headEnd/>
            <a:tailEnd/>
          </a:ln>
        </p:spPr>
        <p:txBody>
          <a:bodyPr lIns="92075" tIns="46038" rIns="92075" bIns="46038">
            <a:spAutoFit/>
          </a:bodyPr>
          <a:lstStyle/>
          <a:p>
            <a:pPr>
              <a:spcBef>
                <a:spcPct val="50000"/>
              </a:spcBef>
              <a:buFontTx/>
              <a:buNone/>
            </a:pPr>
            <a:r>
              <a:rPr lang="it-IT" sz="2100" u="none"/>
              <a:t>B</a:t>
            </a:r>
            <a:endParaRPr lang="it-IT"/>
          </a:p>
        </p:txBody>
      </p:sp>
      <p:sp>
        <p:nvSpPr>
          <p:cNvPr id="36" name="Text Box 43"/>
          <p:cNvSpPr txBox="1">
            <a:spLocks noChangeArrowheads="1"/>
          </p:cNvSpPr>
          <p:nvPr/>
        </p:nvSpPr>
        <p:spPr bwMode="auto">
          <a:xfrm>
            <a:off x="2804592" y="3347864"/>
            <a:ext cx="457200" cy="381000"/>
          </a:xfrm>
          <a:prstGeom prst="rect">
            <a:avLst/>
          </a:prstGeom>
          <a:noFill/>
          <a:ln w="9525">
            <a:solidFill>
              <a:srgbClr val="C00000"/>
            </a:solidFill>
            <a:miter lim="800000"/>
            <a:headEnd/>
            <a:tailEnd/>
          </a:ln>
        </p:spPr>
        <p:txBody>
          <a:bodyPr lIns="92075" tIns="46038" rIns="92075" bIns="46038">
            <a:spAutoFit/>
          </a:bodyPr>
          <a:lstStyle/>
          <a:p>
            <a:pPr>
              <a:spcBef>
                <a:spcPct val="50000"/>
              </a:spcBef>
              <a:buFontTx/>
              <a:buNone/>
            </a:pPr>
            <a:r>
              <a:rPr lang="it-IT" sz="2100" u="none"/>
              <a:t>C</a:t>
            </a:r>
            <a:endParaRPr lang="it-IT"/>
          </a:p>
        </p:txBody>
      </p:sp>
      <p:sp>
        <p:nvSpPr>
          <p:cNvPr id="37" name="Oval 44"/>
          <p:cNvSpPr>
            <a:spLocks noChangeArrowheads="1"/>
          </p:cNvSpPr>
          <p:nvPr/>
        </p:nvSpPr>
        <p:spPr bwMode="auto">
          <a:xfrm>
            <a:off x="3947592" y="17476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8" name="Oval 45"/>
          <p:cNvSpPr>
            <a:spLocks noChangeArrowheads="1"/>
          </p:cNvSpPr>
          <p:nvPr/>
        </p:nvSpPr>
        <p:spPr bwMode="auto">
          <a:xfrm>
            <a:off x="4176192" y="2433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39" name="Oval 46"/>
          <p:cNvSpPr>
            <a:spLocks noChangeArrowheads="1"/>
          </p:cNvSpPr>
          <p:nvPr/>
        </p:nvSpPr>
        <p:spPr bwMode="auto">
          <a:xfrm>
            <a:off x="3718992" y="2433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40" name="Oval 47"/>
          <p:cNvSpPr>
            <a:spLocks noChangeArrowheads="1"/>
          </p:cNvSpPr>
          <p:nvPr/>
        </p:nvSpPr>
        <p:spPr bwMode="auto">
          <a:xfrm>
            <a:off x="3566592" y="2052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41" name="Oval 48"/>
          <p:cNvSpPr>
            <a:spLocks noChangeArrowheads="1"/>
          </p:cNvSpPr>
          <p:nvPr/>
        </p:nvSpPr>
        <p:spPr bwMode="auto">
          <a:xfrm>
            <a:off x="4328592" y="2052464"/>
            <a:ext cx="152400" cy="152400"/>
          </a:xfrm>
          <a:prstGeom prst="ellipse">
            <a:avLst/>
          </a:prstGeom>
          <a:noFill/>
          <a:ln w="9525">
            <a:solidFill>
              <a:srgbClr val="C00000"/>
            </a:solidFill>
            <a:round/>
            <a:headEnd/>
            <a:tailEnd/>
          </a:ln>
        </p:spPr>
        <p:txBody>
          <a:bodyPr wrap="none" lIns="92075" tIns="46038" rIns="92075" bIns="46038" anchor="ctr"/>
          <a:lstStyle/>
          <a:p>
            <a:endParaRPr lang="en-US"/>
          </a:p>
        </p:txBody>
      </p:sp>
      <p:sp>
        <p:nvSpPr>
          <p:cNvPr id="42" name="Line 49"/>
          <p:cNvSpPr>
            <a:spLocks noChangeShapeType="1"/>
          </p:cNvSpPr>
          <p:nvPr/>
        </p:nvSpPr>
        <p:spPr bwMode="auto">
          <a:xfrm flipH="1">
            <a:off x="3718992" y="1823864"/>
            <a:ext cx="22860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43" name="Line 50"/>
          <p:cNvSpPr>
            <a:spLocks noChangeShapeType="1"/>
          </p:cNvSpPr>
          <p:nvPr/>
        </p:nvSpPr>
        <p:spPr bwMode="auto">
          <a:xfrm flipH="1">
            <a:off x="4328592" y="2204864"/>
            <a:ext cx="7620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44" name="Line 51"/>
          <p:cNvSpPr>
            <a:spLocks noChangeShapeType="1"/>
          </p:cNvSpPr>
          <p:nvPr/>
        </p:nvSpPr>
        <p:spPr bwMode="auto">
          <a:xfrm>
            <a:off x="3642792" y="2204864"/>
            <a:ext cx="7620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45" name="Line 52"/>
          <p:cNvSpPr>
            <a:spLocks noChangeShapeType="1"/>
          </p:cNvSpPr>
          <p:nvPr/>
        </p:nvSpPr>
        <p:spPr bwMode="auto">
          <a:xfrm flipH="1">
            <a:off x="3871392" y="2509664"/>
            <a:ext cx="304800" cy="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46" name="Line 53"/>
          <p:cNvSpPr>
            <a:spLocks noChangeShapeType="1"/>
          </p:cNvSpPr>
          <p:nvPr/>
        </p:nvSpPr>
        <p:spPr bwMode="auto">
          <a:xfrm>
            <a:off x="4099992" y="1823864"/>
            <a:ext cx="304800" cy="228600"/>
          </a:xfrm>
          <a:prstGeom prst="line">
            <a:avLst/>
          </a:prstGeom>
          <a:noFill/>
          <a:ln w="9525">
            <a:solidFill>
              <a:srgbClr val="C00000"/>
            </a:solidFill>
            <a:round/>
            <a:headEnd/>
            <a:tailEnd/>
          </a:ln>
        </p:spPr>
        <p:txBody>
          <a:bodyPr wrap="none" lIns="92075" tIns="46038" rIns="92075" bIns="46038" anchor="ctr"/>
          <a:lstStyle/>
          <a:p>
            <a:endParaRPr lang="it-IT"/>
          </a:p>
        </p:txBody>
      </p:sp>
      <p:sp>
        <p:nvSpPr>
          <p:cNvPr id="47" name="Text Box 54"/>
          <p:cNvSpPr txBox="1">
            <a:spLocks noChangeArrowheads="1"/>
          </p:cNvSpPr>
          <p:nvPr/>
        </p:nvSpPr>
        <p:spPr bwMode="auto">
          <a:xfrm>
            <a:off x="3871392" y="3347864"/>
            <a:ext cx="457200" cy="381000"/>
          </a:xfrm>
          <a:prstGeom prst="rect">
            <a:avLst/>
          </a:prstGeom>
          <a:noFill/>
          <a:ln w="9525">
            <a:solidFill>
              <a:srgbClr val="C00000"/>
            </a:solidFill>
            <a:miter lim="800000"/>
            <a:headEnd/>
            <a:tailEnd/>
          </a:ln>
        </p:spPr>
        <p:txBody>
          <a:bodyPr lIns="92075" tIns="46038" rIns="92075" bIns="46038">
            <a:spAutoFit/>
          </a:bodyPr>
          <a:lstStyle/>
          <a:p>
            <a:pPr>
              <a:spcBef>
                <a:spcPct val="50000"/>
              </a:spcBef>
              <a:buFontTx/>
              <a:buNone/>
            </a:pPr>
            <a:r>
              <a:rPr lang="it-IT" sz="2100" u="none"/>
              <a:t>D</a:t>
            </a:r>
            <a:endParaRPr lang="it-IT"/>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34</a:t>
            </a:fld>
            <a:endParaRPr lang="it-IT"/>
          </a:p>
        </p:txBody>
      </p:sp>
      <p:sp>
        <p:nvSpPr>
          <p:cNvPr id="3" name="Rectangle 2"/>
          <p:cNvSpPr txBox="1">
            <a:spLocks noChangeArrowheads="1"/>
          </p:cNvSpPr>
          <p:nvPr/>
        </p:nvSpPr>
        <p:spPr>
          <a:xfrm>
            <a:off x="152400" y="914400"/>
            <a:ext cx="8524056" cy="5486400"/>
          </a:xfrm>
          <a:prstGeom prst="rect">
            <a:avLst/>
          </a:prstGeom>
        </p:spPr>
        <p:txBody>
          <a:bodyPr vert="horz">
            <a:normAutofit/>
          </a:bodyPr>
          <a:lstStyle/>
          <a:p>
            <a:pPr marL="292100" marR="0" lvl="0" indent="-292100" algn="just" defTabSz="762000" rtl="0" eaLnBrk="1" fontAlgn="auto" latinLnBrk="0" hangingPunct="1">
              <a:lnSpc>
                <a:spcPct val="90000"/>
              </a:lnSpc>
              <a:spcBef>
                <a:spcPct val="50000"/>
              </a:spcBef>
              <a:spcAft>
                <a:spcPts val="0"/>
              </a:spcAft>
              <a:buClr>
                <a:schemeClr val="accent3"/>
              </a:buClr>
              <a:buSzPct val="95000"/>
              <a:buFont typeface="Wingdings" pitchFamily="2" charset="2"/>
              <a:buNone/>
              <a:tabLst/>
              <a:defRPr/>
            </a:pPr>
            <a:r>
              <a:rPr kumimoji="0" lang="it-IT" sz="21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Il tipo di rete di comunicazione influenza:</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a:t>
            </a:r>
            <a:r>
              <a:rPr kumimoji="0" lang="ja-JP" alt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efficienza di gruppo nella risoluzione di compiti</a:t>
            </a:r>
            <a:endPar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1276350" marR="0" lvl="2" indent="-246888" algn="just" defTabSz="762000" rtl="0" eaLnBrk="1" fontAlgn="auto" latinLnBrk="0" hangingPunct="1">
              <a:lnSpc>
                <a:spcPct val="90000"/>
              </a:lnSpc>
              <a:spcBef>
                <a:spcPct val="50000"/>
              </a:spcBef>
              <a:spcAft>
                <a:spcPts val="0"/>
              </a:spcAft>
              <a:buClr>
                <a:schemeClr val="hlink"/>
              </a:buClr>
              <a:buSzPct val="70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La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natura del compito</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è una variabile fondamentale:                   i gruppi centralizzati risolvono più rapidamente compiti semplici, i gruppi decentralizzati i compiti complessi</a:t>
            </a:r>
          </a:p>
          <a:p>
            <a:pPr marL="768350" marR="0" lvl="1" indent="-246888" algn="just" defTabSz="762000" rtl="0" eaLnBrk="1" fontAlgn="auto" latinLnBrk="0" hangingPunct="1">
              <a:lnSpc>
                <a:spcPct val="90000"/>
              </a:lnSpc>
              <a:spcBef>
                <a:spcPct val="50000"/>
              </a:spcBef>
              <a:spcAft>
                <a:spcPts val="0"/>
              </a:spcAft>
              <a:buClr>
                <a:schemeClr val="accent1"/>
              </a:buClr>
              <a:buSzPct val="85000"/>
              <a:buFont typeface="Wingdings 2"/>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La soddisfazione o il morale dei membri del gruppo</a:t>
            </a: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1276350" marR="0" lvl="2" indent="-246888" algn="just" defTabSz="762000" rtl="0" eaLnBrk="1" fontAlgn="auto" latinLnBrk="0" hangingPunct="1">
              <a:lnSpc>
                <a:spcPct val="90000"/>
              </a:lnSpc>
              <a:spcBef>
                <a:spcPct val="50000"/>
              </a:spcBef>
              <a:spcAft>
                <a:spcPts val="0"/>
              </a:spcAft>
              <a:buClr>
                <a:schemeClr val="hlink"/>
              </a:buClr>
              <a:buSzPct val="70000"/>
              <a:buFont typeface="Wingdings" pitchFamily="2" charset="2"/>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Nelle reti decentralizzate il morale medio del gruppo è più elevato; </a:t>
            </a:r>
          </a:p>
          <a:p>
            <a:pPr marL="1276350" marR="0" lvl="2" indent="-246888" algn="just" defTabSz="762000" rtl="0" eaLnBrk="1" fontAlgn="auto" latinLnBrk="0" hangingPunct="1">
              <a:lnSpc>
                <a:spcPct val="90000"/>
              </a:lnSpc>
              <a:spcBef>
                <a:spcPct val="50000"/>
              </a:spcBef>
              <a:spcAft>
                <a:spcPts val="0"/>
              </a:spcAft>
              <a:buClr>
                <a:schemeClr val="hlink"/>
              </a:buClr>
              <a:buSzPct val="70000"/>
              <a:buFont typeface="Wingdings" pitchFamily="2" charset="2"/>
              <a:buChar char=""/>
              <a:tabLst/>
              <a:defRPr/>
            </a:pPr>
            <a:r>
              <a:rPr lang="it-IT" sz="2600" dirty="0">
                <a:ea typeface="ＭＳ Ｐゴシック" pitchFamily="34" charset="-128"/>
                <a:cs typeface="Times New Roman" pitchFamily="18" charset="0"/>
              </a:rPr>
              <a:t>N</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elle reti centralizzate la persona in posizione centrale è più soddisfatta.</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4</a:t>
            </a:fld>
            <a:endParaRPr lang="it-IT"/>
          </a:p>
        </p:txBody>
      </p:sp>
      <p:sp>
        <p:nvSpPr>
          <p:cNvPr id="5" name="Rectangle 2"/>
          <p:cNvSpPr txBox="1">
            <a:spLocks noChangeArrowheads="1"/>
          </p:cNvSpPr>
          <p:nvPr/>
        </p:nvSpPr>
        <p:spPr>
          <a:xfrm>
            <a:off x="152400" y="914400"/>
            <a:ext cx="8839200" cy="5334000"/>
          </a:xfrm>
          <a:prstGeom prst="rect">
            <a:avLst/>
          </a:prstGeom>
        </p:spPr>
        <p:txBody>
          <a:bodyPr vert="horz">
            <a:normAutofit/>
          </a:bodyPr>
          <a:lstStyle/>
          <a:p>
            <a:pPr marL="292100" marR="0" lvl="0" indent="-292100" algn="ctr" defTabSz="762000" rtl="0" eaLnBrk="1" fontAlgn="auto" latinLnBrk="0" hangingPunct="1">
              <a:lnSpc>
                <a:spcPct val="90000"/>
              </a:lnSpc>
              <a:spcBef>
                <a:spcPct val="20000"/>
              </a:spcBef>
              <a:spcAft>
                <a:spcPts val="0"/>
              </a:spcAft>
              <a:buClr>
                <a:schemeClr val="accent3"/>
              </a:buClr>
              <a:buSzPct val="95000"/>
              <a:buFont typeface="Wingdings" pitchFamily="2" charset="2"/>
              <a:buNone/>
              <a:tabLst/>
              <a:defRPr/>
            </a:pPr>
            <a:r>
              <a:rPr lang="it-IT" sz="3600" b="1" u="sng" dirty="0" smtClean="0">
                <a:solidFill>
                  <a:schemeClr val="hlink"/>
                </a:solidFill>
                <a:ea typeface="ＭＳ Ｐゴシック" pitchFamily="34" charset="-128"/>
                <a:cs typeface="Arial" pitchFamily="34" charset="0"/>
              </a:rPr>
              <a:t>Il sistema di status</a:t>
            </a:r>
            <a:endParaRPr kumimoji="0" lang="it-IT" sz="3600" b="1"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a:p>
            <a:pPr marL="292100" marR="0" lvl="0" indent="-292100" algn="just" defTabSz="762000" rtl="0" eaLnBrk="1" fontAlgn="auto" latinLnBrk="0" hangingPunct="1">
              <a:lnSpc>
                <a:spcPct val="90000"/>
              </a:lnSpc>
              <a:spcBef>
                <a:spcPct val="20000"/>
              </a:spcBef>
              <a:spcAft>
                <a:spcPts val="0"/>
              </a:spcAft>
              <a:buClr>
                <a:schemeClr val="accent3"/>
              </a:buClr>
              <a:buSzPct val="95000"/>
              <a:buFont typeface="Wingdings" pitchFamily="2" charset="2"/>
              <a:buNone/>
              <a:tabLst/>
              <a:defRPr/>
            </a:pPr>
            <a:r>
              <a:rPr kumimoji="0" lang="it-IT" sz="2200" b="0" i="1"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p>
          <a:p>
            <a:pPr marL="292100" marR="0" lvl="0" indent="-292100" algn="just" defTabSz="762000" rtl="0" eaLnBrk="1" fontAlgn="auto" latinLnBrk="0" hangingPunct="1">
              <a:lnSpc>
                <a:spcPct val="90000"/>
              </a:lnSpc>
              <a:spcBef>
                <a:spcPct val="20000"/>
              </a:spcBef>
              <a:spcAft>
                <a:spcPts val="0"/>
              </a:spcAft>
              <a:buClr>
                <a:schemeClr val="accent3"/>
              </a:buClr>
              <a:buSzPct val="95000"/>
              <a:buFont typeface="Wingdings" pitchFamily="2" charset="2"/>
              <a:buNone/>
              <a:tabLst/>
              <a:defRPr/>
            </a:pPr>
            <a:r>
              <a:rPr kumimoji="0" lang="it-IT" sz="2200" b="0" i="1"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La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posizione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occupata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dall</a:t>
            </a:r>
            <a:r>
              <a:rPr kumimoji="0" lang="ja-JP" alt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individuo nella </a:t>
            </a:r>
            <a:r>
              <a:rPr kumimoji="0" lang="it-IT" altLang="ja-JP"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scala gerarchica</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del gruppo, unitamente alla </a:t>
            </a:r>
            <a:r>
              <a:rPr kumimoji="0" lang="it-IT" altLang="ja-JP"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valutazione </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di tale posizione in una scala di prestigio (</a:t>
            </a:r>
            <a:r>
              <a:rPr kumimoji="0" lang="it-IT" altLang="ja-JP"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Scilligo</a:t>
            </a:r>
            <a:r>
              <a:rPr kumimoji="0" lang="it-IT" altLang="ja-JP"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1973)</a:t>
            </a:r>
          </a:p>
          <a:p>
            <a:pPr marL="292100" marR="0" lvl="0" indent="-292100" algn="just" defTabSz="762000" rtl="0" eaLnBrk="1" fontAlgn="auto" latinLnBrk="0" hangingPunct="1">
              <a:lnSpc>
                <a:spcPct val="90000"/>
              </a:lnSpc>
              <a:spcBef>
                <a:spcPct val="50000"/>
              </a:spcBef>
              <a:spcAft>
                <a:spcPts val="0"/>
              </a:spcAft>
              <a:buClr>
                <a:schemeClr val="accent3"/>
              </a:buClr>
              <a:buSzTx/>
              <a:buFontTx/>
              <a:buChar char="•"/>
              <a:tabLst/>
              <a:defRPr/>
            </a:pP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90000"/>
              </a:lnSpc>
              <a:spcBef>
                <a:spcPct val="50000"/>
              </a:spcBef>
              <a:spcAft>
                <a:spcPts val="0"/>
              </a:spcAft>
              <a:buClr>
                <a:schemeClr val="accent3"/>
              </a:buClr>
              <a:buSzTx/>
              <a:buFontTx/>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È il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pattern generale di </a:t>
            </a:r>
            <a:r>
              <a:rPr kumimoji="0" lang="it-IT" sz="2600" b="1"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influenza sociale</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fra i membri di un gruppo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Levine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e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Moreland</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1990)</a:t>
            </a:r>
          </a:p>
          <a:p>
            <a:pPr marL="292100" marR="0" lvl="0" indent="-292100" algn="just" defTabSz="762000" rtl="0" eaLnBrk="1" fontAlgn="auto" latinLnBrk="0" hangingPunct="1">
              <a:lnSpc>
                <a:spcPct val="90000"/>
              </a:lnSpc>
              <a:spcBef>
                <a:spcPct val="20000"/>
              </a:spcBef>
              <a:spcAft>
                <a:spcPts val="0"/>
              </a:spcAft>
              <a:buClr>
                <a:schemeClr val="accent3"/>
              </a:buClr>
              <a:buSzTx/>
              <a:buFontTx/>
              <a:buChar char="•"/>
              <a:tabLst/>
              <a:defRPr/>
            </a:pP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a:p>
            <a:pPr marL="292100" marR="0" lvl="0" indent="-292100" algn="just" defTabSz="762000" rtl="0" eaLnBrk="1" fontAlgn="auto" latinLnBrk="0" hangingPunct="1">
              <a:lnSpc>
                <a:spcPct val="90000"/>
              </a:lnSpc>
              <a:spcBef>
                <a:spcPct val="20000"/>
              </a:spcBef>
              <a:spcAft>
                <a:spcPts val="0"/>
              </a:spcAft>
              <a:buClr>
                <a:schemeClr val="accent3"/>
              </a:buClr>
              <a:buSzTx/>
              <a:buFontTx/>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Le differenziazioni di status sono funzionali rispetto al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bisogno di prevedibilità e ordine</a:t>
            </a:r>
          </a:p>
          <a:p>
            <a:pPr marL="768350" marR="0" lvl="1" indent="-246888" algn="l" defTabSz="762000" rtl="0" eaLnBrk="1" fontAlgn="auto" latinLnBrk="0" hangingPunct="1">
              <a:lnSpc>
                <a:spcPct val="90000"/>
              </a:lnSpc>
              <a:spcBef>
                <a:spcPct val="20000"/>
              </a:spcBef>
              <a:spcAft>
                <a:spcPts val="0"/>
              </a:spcAft>
              <a:buClr>
                <a:schemeClr val="accent1"/>
              </a:buClr>
              <a:buSzTx/>
              <a:buFontTx/>
              <a:buNone/>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5</a:t>
            </a:fld>
            <a:endParaRPr lang="it-IT"/>
          </a:p>
        </p:txBody>
      </p:sp>
      <p:sp>
        <p:nvSpPr>
          <p:cNvPr id="5" name="Rectangle 2"/>
          <p:cNvSpPr txBox="1">
            <a:spLocks noChangeArrowheads="1"/>
          </p:cNvSpPr>
          <p:nvPr/>
        </p:nvSpPr>
        <p:spPr>
          <a:xfrm>
            <a:off x="0" y="914400"/>
            <a:ext cx="8748464" cy="5334000"/>
          </a:xfrm>
          <a:prstGeom prst="rect">
            <a:avLst/>
          </a:prstGeom>
        </p:spPr>
        <p:txBody>
          <a:bodyPr vert="horz">
            <a:normAutofit/>
          </a:bodyPr>
          <a:lstStyle/>
          <a:p>
            <a:pPr marL="368300" marR="0" lvl="0" indent="-274320" algn="just" defTabSz="762000" rtl="0" eaLnBrk="1" fontAlgn="auto" latinLnBrk="0" hangingPunct="1">
              <a:lnSpc>
                <a:spcPct val="90000"/>
              </a:lnSpc>
              <a:spcBef>
                <a:spcPct val="50000"/>
              </a:spcBef>
              <a:spcAft>
                <a:spcPts val="0"/>
              </a:spcAft>
              <a:buClr>
                <a:schemeClr val="accent3"/>
              </a:buClr>
              <a:buSzTx/>
              <a:buFontTx/>
              <a:buChar char="•"/>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368300" marR="0" lvl="0" indent="-274320" algn="just" defTabSz="762000" rtl="0" eaLnBrk="1" fontAlgn="auto" latinLnBrk="0" hangingPunct="1">
              <a:lnSpc>
                <a:spcPct val="90000"/>
              </a:lnSpc>
              <a:spcBef>
                <a:spcPct val="50000"/>
              </a:spcBef>
              <a:spcAft>
                <a:spcPts val="0"/>
              </a:spcAft>
              <a:buClr>
                <a:schemeClr val="accent3"/>
              </a:buClr>
              <a:buSzTx/>
              <a:buFontTx/>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Uno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status elevato </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è rivelato da :</a:t>
            </a:r>
          </a:p>
          <a:p>
            <a:pPr marL="876300" marR="0" lvl="1" indent="-246888" algn="just" defTabSz="762000" rtl="0" eaLnBrk="1" fontAlgn="auto" latinLnBrk="0" hangingPunct="1">
              <a:lnSpc>
                <a:spcPct val="90000"/>
              </a:lnSpc>
              <a:spcBef>
                <a:spcPct val="50000"/>
              </a:spcBef>
              <a:spcAft>
                <a:spcPts val="0"/>
              </a:spcAft>
              <a:buClr>
                <a:schemeClr val="accent1"/>
              </a:buClr>
              <a:buSzTx/>
              <a:buFontTx/>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Indicatori non verbali</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postura eretta, voce ferma, contatto visivo</a:t>
            </a:r>
          </a:p>
          <a:p>
            <a:pPr marL="876300" marR="0" lvl="1" indent="-246888" algn="just" defTabSz="762000" rtl="0" eaLnBrk="1" fontAlgn="auto" latinLnBrk="0" hangingPunct="1">
              <a:lnSpc>
                <a:spcPct val="90000"/>
              </a:lnSpc>
              <a:spcBef>
                <a:spcPct val="50000"/>
              </a:spcBef>
              <a:spcAft>
                <a:spcPts val="0"/>
              </a:spcAft>
              <a:buClr>
                <a:schemeClr val="accent1"/>
              </a:buClr>
              <a:buSzTx/>
              <a:buFontTx/>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Indicatori verbali</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turni di parola più lunghi e frequenti, critiche, comandi, interruzioni frequenti degli interlocutori</a:t>
            </a:r>
          </a:p>
          <a:p>
            <a:pPr marL="876300" marR="0" lvl="1" indent="-246888" algn="just" defTabSz="762000" rtl="0" eaLnBrk="1" fontAlgn="auto" latinLnBrk="0" hangingPunct="1">
              <a:lnSpc>
                <a:spcPct val="90000"/>
              </a:lnSpc>
              <a:spcBef>
                <a:spcPct val="50000"/>
              </a:spcBef>
              <a:spcAft>
                <a:spcPts val="0"/>
              </a:spcAft>
              <a:buClr>
                <a:schemeClr val="accent1"/>
              </a:buClr>
              <a:buSzTx/>
              <a:buFontTx/>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Tendenza a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promuovere iniziative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idee ed attività</a:t>
            </a:r>
          </a:p>
          <a:p>
            <a:pPr marL="876300" marR="0" lvl="1" indent="-246888" algn="just" defTabSz="762000" rtl="0" eaLnBrk="1" fontAlgn="auto" latinLnBrk="0" hangingPunct="1">
              <a:lnSpc>
                <a:spcPct val="90000"/>
              </a:lnSpc>
              <a:spcBef>
                <a:spcPct val="50000"/>
              </a:spcBef>
              <a:spcAft>
                <a:spcPts val="0"/>
              </a:spcAft>
              <a:buClr>
                <a:schemeClr val="accent1"/>
              </a:buClr>
              <a:buSzTx/>
              <a:buFontTx/>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Consenso sulla valutazione del prestigio</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connesso a quello status (</a:t>
            </a:r>
            <a:r>
              <a:rPr kumimoji="0" lang="it-IT" sz="26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Brown</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1988)</a:t>
            </a:r>
          </a:p>
          <a:p>
            <a:pPr marL="368300" marR="0" lvl="0" indent="-274320" algn="just" defTabSz="762000" rtl="0" eaLnBrk="1" fontAlgn="auto" latinLnBrk="0" hangingPunct="1">
              <a:lnSpc>
                <a:spcPct val="90000"/>
              </a:lnSpc>
              <a:spcBef>
                <a:spcPct val="50000"/>
              </a:spcBef>
              <a:spcAft>
                <a:spcPts val="0"/>
              </a:spcAft>
              <a:buClr>
                <a:schemeClr val="accent3"/>
              </a:buClr>
              <a:buSzTx/>
              <a:buFontTx/>
              <a:buChar char="•"/>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876300" marR="0" lvl="1" indent="-246888" algn="l" defTabSz="762000" rtl="0" eaLnBrk="1" fontAlgn="auto" latinLnBrk="0" hangingPunct="1">
              <a:lnSpc>
                <a:spcPct val="90000"/>
              </a:lnSpc>
              <a:spcBef>
                <a:spcPct val="20000"/>
              </a:spcBef>
              <a:spcAft>
                <a:spcPts val="0"/>
              </a:spcAft>
              <a:buClr>
                <a:schemeClr val="accent1"/>
              </a:buClr>
              <a:buSzTx/>
              <a:buFontTx/>
              <a:buNone/>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6</a:t>
            </a:fld>
            <a:endParaRPr lang="it-IT"/>
          </a:p>
        </p:txBody>
      </p:sp>
      <p:sp>
        <p:nvSpPr>
          <p:cNvPr id="6" name="Rectangle 2"/>
          <p:cNvSpPr txBox="1">
            <a:spLocks noChangeArrowheads="1"/>
          </p:cNvSpPr>
          <p:nvPr/>
        </p:nvSpPr>
        <p:spPr>
          <a:xfrm>
            <a:off x="0" y="914400"/>
            <a:ext cx="8748464" cy="5610944"/>
          </a:xfrm>
          <a:prstGeom prst="rect">
            <a:avLst/>
          </a:prstGeom>
        </p:spPr>
        <p:txBody>
          <a:bodyPr vert="horz">
            <a:normAutofit/>
          </a:bodyPr>
          <a:lstStyle/>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3600" b="0" i="0" u="none"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Come si produce un sistema di status?</a:t>
            </a:r>
            <a:r>
              <a:rPr kumimoji="0" lang="it-IT" sz="2600" b="0" i="1"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endPar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l"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p>
          <a:p>
            <a:pPr marL="292100" marR="0" lvl="0" indent="-292100" algn="l"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	</a:t>
            </a: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Due spiegazioni teoriche:</a:t>
            </a:r>
            <a:endPar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endParaRPr>
          </a:p>
          <a:p>
            <a:pPr marL="292100" marR="0" lvl="0" indent="63500" algn="just" defTabSz="762000" rtl="0" eaLnBrk="1" fontAlgn="auto" latinLnBrk="0" hangingPunct="1">
              <a:lnSpc>
                <a:spcPct val="100000"/>
              </a:lnSpc>
              <a:spcBef>
                <a:spcPct val="50000"/>
              </a:spcBef>
              <a:spcAft>
                <a:spcPts val="0"/>
              </a:spcAft>
              <a:buClr>
                <a:srgbClr val="0070C0"/>
              </a:buClr>
              <a:buSzTx/>
              <a:buFont typeface="Verdana" pitchFamily="34" charset="0"/>
              <a:buAutoNum type="arabicPeriod"/>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Teoria degli </a:t>
            </a:r>
            <a:r>
              <a:rPr kumimoji="0" lang="ja-JP" altLang="it-IT"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stati di aspettativa</a:t>
            </a:r>
            <a:r>
              <a:rPr kumimoji="0" lang="ja-JP" altLang="it-IT"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a:t>
            </a:r>
            <a:r>
              <a:rPr kumimoji="0" lang="it-IT" altLang="ja-JP"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 (Berger </a:t>
            </a:r>
            <a:r>
              <a:rPr kumimoji="0" lang="it-IT" altLang="ja-JP" sz="2600" b="0" i="0" u="none" strike="noStrike" kern="1200" cap="none" spc="0" normalizeH="0" baseline="0" noProof="0" dirty="0" err="1" smtClean="0">
                <a:ln>
                  <a:noFill/>
                </a:ln>
                <a:solidFill>
                  <a:schemeClr val="hlink"/>
                </a:solidFill>
                <a:effectLst/>
                <a:uLnTx/>
                <a:uFillTx/>
                <a:ea typeface="ＭＳ Ｐゴシック" pitchFamily="34" charset="-128"/>
                <a:cs typeface="Times New Roman" pitchFamily="18" charset="0"/>
              </a:rPr>
              <a:t>et</a:t>
            </a:r>
            <a:r>
              <a:rPr kumimoji="0" lang="it-IT" altLang="ja-JP"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 al., 1980)</a:t>
            </a:r>
            <a:r>
              <a:rPr kumimoji="0" lang="it-IT" altLang="ja-JP"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 </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Sin dai primi incontri, le persone </a:t>
            </a:r>
            <a:r>
              <a:rPr kumimoji="0" lang="it-IT" sz="2600" b="1"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si formano aspettative</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in base alle </a:t>
            </a:r>
            <a:r>
              <a:rPr kumimoji="0" lang="it-IT" sz="2600" b="1"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caratteristiche personali esibite</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 </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rispetto al </a:t>
            </a:r>
            <a:r>
              <a:rPr kumimoji="0" lang="it-IT" sz="2600" b="1"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possibile contributo di ogni individuo </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al raggiungimento degli </a:t>
            </a:r>
            <a:r>
              <a:rPr kumimoji="0" lang="it-IT" sz="2600" b="1"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scopi di gruppo</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 </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le posizioni vengono attribuite in base a tali aspettative</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7</a:t>
            </a:fld>
            <a:endParaRPr lang="it-IT"/>
          </a:p>
        </p:txBody>
      </p:sp>
      <p:sp>
        <p:nvSpPr>
          <p:cNvPr id="5" name="Rectangle 2"/>
          <p:cNvSpPr txBox="1">
            <a:spLocks noChangeArrowheads="1"/>
          </p:cNvSpPr>
          <p:nvPr/>
        </p:nvSpPr>
        <p:spPr>
          <a:xfrm>
            <a:off x="0" y="1124744"/>
            <a:ext cx="8763000" cy="5123656"/>
          </a:xfrm>
          <a:prstGeom prst="rect">
            <a:avLst/>
          </a:prstGeom>
        </p:spPr>
        <p:txBody>
          <a:bodyPr vert="horz" anchor="ctr">
            <a:normAutofit/>
          </a:bodyPr>
          <a:lstStyle/>
          <a:p>
            <a:pPr marL="1047750" marR="0" lvl="1" indent="-457200" algn="just" defTabSz="762000" rtl="0" eaLnBrk="1" fontAlgn="auto" latinLnBrk="0" hangingPunct="1">
              <a:lnSpc>
                <a:spcPct val="100000"/>
              </a:lnSpc>
              <a:spcBef>
                <a:spcPct val="50000"/>
              </a:spcBef>
              <a:spcAft>
                <a:spcPts val="0"/>
              </a:spcAft>
              <a:buClr>
                <a:schemeClr val="accent1"/>
              </a:buClr>
              <a:buSzTx/>
              <a:buFont typeface="Verdana" pitchFamily="34" charset="0"/>
              <a:buAutoNum type="arabicPeriod" startAt="2"/>
              <a:tabLst/>
              <a:defRPr/>
            </a:pP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Corrente etologica (</a:t>
            </a:r>
            <a:r>
              <a:rPr kumimoji="0" lang="it-IT" sz="2600" b="0" i="0" u="none" strike="noStrike" kern="1200" cap="none" spc="0" normalizeH="0" baseline="0" noProof="0" dirty="0" err="1" smtClean="0">
                <a:ln>
                  <a:noFill/>
                </a:ln>
                <a:solidFill>
                  <a:schemeClr val="hlink"/>
                </a:solidFill>
                <a:effectLst/>
                <a:uLnTx/>
                <a:uFillTx/>
                <a:ea typeface="ＭＳ Ｐゴシック" pitchFamily="34" charset="-128"/>
                <a:cs typeface="Times New Roman" pitchFamily="18" charset="0"/>
              </a:rPr>
              <a:t>Mazur</a:t>
            </a:r>
            <a:r>
              <a:rPr kumimoji="0" lang="it-IT" sz="2600" b="0" i="0" u="none" strike="noStrike" kern="1200" cap="none" spc="0" normalizeH="0" baseline="0" noProof="0" dirty="0" smtClean="0">
                <a:ln>
                  <a:noFill/>
                </a:ln>
                <a:solidFill>
                  <a:schemeClr val="hlink"/>
                </a:solidFill>
                <a:effectLst/>
                <a:uLnTx/>
                <a:uFillTx/>
                <a:ea typeface="ＭＳ Ｐゴシック" pitchFamily="34" charset="-128"/>
                <a:cs typeface="Times New Roman" pitchFamily="18" charset="0"/>
              </a:rPr>
              <a:t>, 1985)</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Times New Roman" pitchFamily="18" charset="0"/>
              </a:rPr>
              <a:t> 	</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L</a:t>
            </a:r>
            <a:r>
              <a:rPr kumimoji="0" lang="ja-JP" altLang="it-IT"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t>
            </a:r>
            <a:r>
              <a:rPr kumimoji="0" lang="it-IT" altLang="ja-JP"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assegnazione di status avviene in base ad </a:t>
            </a:r>
            <a:r>
              <a:rPr kumimoji="0" lang="it-IT" altLang="ja-JP"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una categorizzazione iniziale fra ipotetici </a:t>
            </a:r>
            <a:r>
              <a:rPr kumimoji="0" lang="ja-JP" altLang="it-IT"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t>
            </a:r>
            <a:r>
              <a:rPr kumimoji="0" lang="it-IT" altLang="ja-JP"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vincitori</a:t>
            </a:r>
            <a:r>
              <a:rPr kumimoji="0" lang="ja-JP" altLang="it-IT"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t>
            </a:r>
            <a:r>
              <a:rPr kumimoji="0" lang="it-IT" altLang="ja-JP"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 e </a:t>
            </a:r>
            <a:r>
              <a:rPr kumimoji="0" lang="ja-JP" altLang="it-IT"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t>
            </a:r>
            <a:r>
              <a:rPr kumimoji="0" lang="it-IT" altLang="ja-JP"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perdenti</a:t>
            </a:r>
            <a:r>
              <a:rPr kumimoji="0" lang="ja-JP" altLang="it-IT"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t>
            </a:r>
            <a:r>
              <a:rPr kumimoji="0" lang="it-IT" altLang="ja-JP"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 </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effettuata valutando la </a:t>
            </a:r>
            <a:r>
              <a:rPr kumimoji="0" lang="it-IT" sz="2600" b="1"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forza</a:t>
            </a: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 di ciascuno </a:t>
            </a:r>
          </a:p>
          <a:p>
            <a:pPr marL="1047750" marR="0" lvl="1" indent="-457200"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2600" b="0" i="0" u="none" strike="noStrike" kern="1200" cap="none" spc="0" normalizeH="0" baseline="0" noProof="0" dirty="0" smtClean="0">
                <a:ln>
                  <a:noFill/>
                </a:ln>
                <a:solidFill>
                  <a:schemeClr val="tx1"/>
                </a:solidFill>
                <a:effectLst/>
                <a:uLnTx/>
                <a:uFillTx/>
                <a:ea typeface="ＭＳ Ｐゴシック" pitchFamily="34" charset="-128"/>
                <a:cs typeface="Arial" pitchFamily="34" charset="0"/>
              </a:rPr>
              <a:t>a partire da caratteristiche personali (es. statura, muscolatura, espressione facciale)</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8</a:t>
            </a:fld>
            <a:endParaRPr lang="it-IT"/>
          </a:p>
        </p:txBody>
      </p:sp>
      <p:sp>
        <p:nvSpPr>
          <p:cNvPr id="5" name="Rectangle 2"/>
          <p:cNvSpPr txBox="1">
            <a:spLocks noChangeArrowheads="1"/>
          </p:cNvSpPr>
          <p:nvPr/>
        </p:nvSpPr>
        <p:spPr>
          <a:xfrm>
            <a:off x="304800" y="764704"/>
            <a:ext cx="8515672" cy="6093296"/>
          </a:xfrm>
          <a:prstGeom prst="rect">
            <a:avLst/>
          </a:prstGeom>
        </p:spPr>
        <p:txBody>
          <a:bodyPr vert="horz">
            <a:normAutofit fontScale="40000" lnSpcReduction="20000"/>
          </a:bodyPr>
          <a:lstStyle/>
          <a:p>
            <a:pPr marL="292100" marR="0" lvl="0" indent="-292100" algn="ctr"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9000" b="1"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Il ruolo</a:t>
            </a:r>
            <a:endParaRPr kumimoji="0" lang="it-IT" sz="90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2200" b="0" i="1"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60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Definizione</a:t>
            </a:r>
            <a:endPar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Insieme di </a:t>
            </a:r>
            <a:r>
              <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aspettative condivise</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rispetto al modo in cui dovrebbe comportarsi un individuo che occupa una certa posizione nel gruppo</a:t>
            </a:r>
          </a:p>
          <a:p>
            <a:pPr marL="292100" marR="0" lvl="0" indent="-292100" algn="just" defTabSz="762000" rtl="0" eaLnBrk="1" fontAlgn="auto" latinLnBrk="0" hangingPunct="1">
              <a:lnSpc>
                <a:spcPct val="100000"/>
              </a:lnSpc>
              <a:spcBef>
                <a:spcPct val="20000"/>
              </a:spcBef>
              <a:spcAft>
                <a:spcPts val="0"/>
              </a:spcAft>
              <a:buClr>
                <a:schemeClr val="accent3"/>
              </a:buClr>
              <a:buSzPct val="95000"/>
              <a:buFont typeface="Wingdings" pitchFamily="2" charset="2"/>
              <a:buNone/>
              <a:tabLst/>
              <a:defRPr/>
            </a:pP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6000" b="0" i="1"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 che cosa serve una divisione in ruoli?</a:t>
            </a:r>
            <a:endPar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just" defTabSz="762000" rtl="0" eaLnBrk="1" fontAlgn="auto" latinLnBrk="0" hangingPunct="1">
              <a:lnSpc>
                <a:spcPct val="100000"/>
              </a:lnSpc>
              <a:spcBef>
                <a:spcPct val="50000"/>
              </a:spcBef>
              <a:spcAft>
                <a:spcPts val="0"/>
              </a:spcAft>
              <a:buClr>
                <a:schemeClr val="accent3"/>
              </a:buClr>
              <a:buSzTx/>
              <a:buFontTx/>
              <a:buChar char="•"/>
              <a:tabLst/>
              <a:defRPr/>
            </a:pP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Permette </a:t>
            </a:r>
            <a:r>
              <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una vita di gruppo prevedibile e ordinata</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è funzionale al </a:t>
            </a:r>
            <a:r>
              <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conseguimento degli scopi</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di gruppo (</a:t>
            </a:r>
            <a:r>
              <a:rPr kumimoji="0" lang="it-IT" sz="6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Brown</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1988)</a:t>
            </a:r>
          </a:p>
          <a:p>
            <a:pPr marL="292100" marR="0" lvl="0" indent="-292100" algn="just" defTabSz="762000" rtl="0" eaLnBrk="1" fontAlgn="auto" latinLnBrk="0" hangingPunct="1">
              <a:lnSpc>
                <a:spcPct val="100000"/>
              </a:lnSpc>
              <a:spcBef>
                <a:spcPct val="50000"/>
              </a:spcBef>
              <a:spcAft>
                <a:spcPts val="0"/>
              </a:spcAft>
              <a:buClr>
                <a:schemeClr val="accent3"/>
              </a:buClr>
              <a:buSzTx/>
              <a:buFontTx/>
              <a:buChar char="•"/>
              <a:tabLst/>
              <a:defRPr/>
            </a:pPr>
            <a:r>
              <a:rPr kumimoji="0" lang="it-IT" sz="6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Levine</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e </a:t>
            </a:r>
            <a:r>
              <a:rPr kumimoji="0" lang="it-IT" sz="6000" b="0" i="0" u="none" strike="noStrike" kern="1200" cap="none" spc="0" normalizeH="0" baseline="0" noProof="0" dirty="0" err="1" smtClean="0">
                <a:ln>
                  <a:noFill/>
                </a:ln>
                <a:solidFill>
                  <a:schemeClr val="tx1"/>
                </a:solidFill>
                <a:effectLst/>
                <a:uLnTx/>
                <a:uFillTx/>
                <a:latin typeface="+mn-lt"/>
                <a:ea typeface="ＭＳ Ｐゴシック" pitchFamily="34" charset="-128"/>
                <a:cs typeface="Times New Roman" pitchFamily="18" charset="0"/>
              </a:rPr>
              <a:t>Moreland</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(1990): in quasi tutti i gruppi vi sono tre ruoli a cui sono associate </a:t>
            </a:r>
            <a:r>
              <a:rPr kumimoji="0" lang="it-IT" sz="60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caratteristiche stereotipiche </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e </a:t>
            </a:r>
            <a:r>
              <a:rPr kumimoji="0" lang="it-IT" sz="60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attese</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a:t>
            </a:r>
          </a:p>
          <a:p>
            <a:pPr marL="768350" marR="0" lvl="1" indent="-246888"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a:t>
            </a:r>
            <a:r>
              <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leader: </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valutazione su tratti ideali</a:t>
            </a:r>
            <a:endPar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endParaRPr>
          </a:p>
          <a:p>
            <a:pPr marL="768350" marR="0" lvl="1" indent="-246888"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nuovo arrivato: </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conformismo favorisce accettazione</a:t>
            </a:r>
          </a:p>
          <a:p>
            <a:pPr marL="768350" marR="0" lvl="1" indent="-246888" algn="just" defTabSz="762000" rtl="0" eaLnBrk="1" fontAlgn="auto" latinLnBrk="0" hangingPunct="1">
              <a:lnSpc>
                <a:spcPct val="100000"/>
              </a:lnSpc>
              <a:spcBef>
                <a:spcPct val="50000"/>
              </a:spcBef>
              <a:spcAft>
                <a:spcPts val="0"/>
              </a:spcAft>
              <a:buClr>
                <a:schemeClr val="accent1"/>
              </a:buClr>
              <a:buSzTx/>
              <a:buFont typeface="Wingdings 2"/>
              <a:buChar char=""/>
              <a:tabLst/>
              <a:defRPr/>
            </a:pPr>
            <a:r>
              <a:rPr kumimoji="0" lang="it-IT" sz="60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capro espiatorio: </a:t>
            </a:r>
            <a:r>
              <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si proiettano le parti negative del gruppo</a:t>
            </a:r>
            <a:endParaRPr kumimoji="0" lang="it-IT" sz="60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FA34CCA-79F4-4BB0-AC39-18FE55B30B18}" type="slidenum">
              <a:rPr lang="it-IT" smtClean="0"/>
              <a:t>9</a:t>
            </a:fld>
            <a:endParaRPr lang="it-IT"/>
          </a:p>
        </p:txBody>
      </p:sp>
      <p:sp>
        <p:nvSpPr>
          <p:cNvPr id="5" name="Rectangle 2"/>
          <p:cNvSpPr txBox="1">
            <a:spLocks noChangeArrowheads="1"/>
          </p:cNvSpPr>
          <p:nvPr/>
        </p:nvSpPr>
        <p:spPr>
          <a:xfrm>
            <a:off x="228600" y="764704"/>
            <a:ext cx="8686800" cy="6093296"/>
          </a:xfrm>
          <a:prstGeom prst="rect">
            <a:avLst/>
          </a:prstGeom>
        </p:spPr>
        <p:txBody>
          <a:bodyPr vert="horz">
            <a:normAutofit/>
          </a:bodyPr>
          <a:lstStyle/>
          <a:p>
            <a:pPr marL="292100" marR="0" lvl="0" indent="-292100" algn="ctr" defTabSz="762000" rtl="0" eaLnBrk="1" fontAlgn="auto" latinLnBrk="0" hangingPunct="1">
              <a:lnSpc>
                <a:spcPct val="90000"/>
              </a:lnSpc>
              <a:spcBef>
                <a:spcPct val="20000"/>
              </a:spcBef>
              <a:spcAft>
                <a:spcPts val="0"/>
              </a:spcAft>
              <a:buClr>
                <a:schemeClr val="accent3"/>
              </a:buClr>
              <a:buSzPct val="95000"/>
              <a:buFont typeface="Wingdings" pitchFamily="2" charset="2"/>
              <a:buNone/>
              <a:tabLst/>
              <a:defRPr/>
            </a:pPr>
            <a:r>
              <a:rPr kumimoji="0" lang="it-IT" sz="3600" b="1" i="0" u="sng"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Le norme di gruppo</a:t>
            </a:r>
            <a:endParaRPr kumimoji="0" lang="it-IT" sz="3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endParaRPr>
          </a:p>
          <a:p>
            <a:pPr marL="292100" marR="0" lvl="0" indent="-292100" algn="l" defTabSz="762000" rtl="0" eaLnBrk="1" fontAlgn="auto" latinLnBrk="0" hangingPunct="1">
              <a:lnSpc>
                <a:spcPct val="90000"/>
              </a:lnSpc>
              <a:spcBef>
                <a:spcPct val="20000"/>
              </a:spcBef>
              <a:spcAft>
                <a:spcPts val="0"/>
              </a:spcAft>
              <a:buClr>
                <a:srgbClr val="C00000"/>
              </a:buClr>
              <a:buSzPct val="95000"/>
              <a:buFont typeface="Arial" pitchFamily="34" charset="0"/>
              <a:buChar char="•"/>
              <a:tabLst/>
              <a:defRPr/>
            </a:pPr>
            <a:r>
              <a:rPr kumimoji="0" lang="it-IT" sz="2600" b="0" i="0" u="none" strike="noStrike" kern="1200" cap="none" spc="0" normalizeH="0" baseline="0" noProof="0" dirty="0" smtClean="0">
                <a:ln>
                  <a:noFill/>
                </a:ln>
                <a:solidFill>
                  <a:srgbClr val="C00000"/>
                </a:solidFill>
                <a:effectLst/>
                <a:uLnTx/>
                <a:uFillTx/>
                <a:latin typeface="+mn-lt"/>
                <a:ea typeface="ＭＳ Ｐゴシック" pitchFamily="34" charset="-128"/>
                <a:cs typeface="Times New Roman" pitchFamily="18" charset="0"/>
              </a:rPr>
              <a:t>A</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spettative condivise</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su un set di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comportamenti</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e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opinioni</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cui ci si aspetta che i membri si uniformino </a:t>
            </a:r>
          </a:p>
          <a:p>
            <a:pPr marL="692150" marR="0" lvl="1" indent="-292100" algn="l" defTabSz="7620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Definiscono la </a:t>
            </a:r>
            <a:r>
              <a:rPr kumimoji="0" lang="ja-JP" alt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latitudine</a:t>
            </a:r>
            <a:r>
              <a:rPr kumimoji="0" lang="ja-JP" altLang="it-IT" sz="2400" b="0" i="0" u="none" strike="noStrike" kern="1200" cap="none" spc="0" normalizeH="0" baseline="0" noProof="0" dirty="0" smtClean="0">
                <a:ln>
                  <a:noFill/>
                </a:ln>
                <a:solidFill>
                  <a:schemeClr val="hlink"/>
                </a:solidFill>
                <a:effectLst/>
                <a:uLnTx/>
                <a:uFillTx/>
                <a:latin typeface="+mn-lt"/>
                <a:ea typeface="ＭＳ Ｐゴシック" pitchFamily="34" charset="-128"/>
                <a:cs typeface="Times New Roman" pitchFamily="18" charset="0"/>
              </a:rPr>
              <a:t>”</a:t>
            </a:r>
            <a:r>
              <a:rPr kumimoji="0" lang="it-IT" altLang="ja-JP"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 entro la quale sono accettate le </a:t>
            </a:r>
            <a:r>
              <a:rPr kumimoji="0" lang="it-IT" altLang="ja-JP"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Times New Roman" pitchFamily="18" charset="0"/>
              </a:rPr>
              <a:t>differenze individuali</a:t>
            </a:r>
            <a:r>
              <a:rPr kumimoji="0" lang="it-IT" altLang="ja-JP" sz="2400" b="1"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 </a:t>
            </a:r>
          </a:p>
          <a:p>
            <a:pPr marL="292100" marR="0" lvl="0" indent="-292100" algn="just" defTabSz="762000" rtl="0" eaLnBrk="1" fontAlgn="auto" latinLnBrk="0" hangingPunct="1">
              <a:lnSpc>
                <a:spcPct val="90000"/>
              </a:lnSpc>
              <a:spcBef>
                <a:spcPct val="20000"/>
              </a:spcBef>
              <a:spcAft>
                <a:spcPts val="0"/>
              </a:spcAft>
              <a:buClr>
                <a:schemeClr val="hlink"/>
              </a:buClr>
              <a:buSzPct val="95000"/>
              <a:buFont typeface="Wingdings" pitchFamily="2" charset="2"/>
              <a:buChar char="l"/>
              <a:tabLst/>
              <a:defRPr/>
            </a:pPr>
            <a:endParaRPr kumimoji="0" lang="it-IT" sz="22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endParaRPr>
          </a:p>
          <a:p>
            <a:pPr marL="292100" marR="0" lvl="0" indent="-292100" algn="just" defTabSz="762000" rtl="0" eaLnBrk="1" fontAlgn="auto" latinLnBrk="0" hangingPunct="1">
              <a:lnSpc>
                <a:spcPct val="90000"/>
              </a:lnSpc>
              <a:spcBef>
                <a:spcPct val="20000"/>
              </a:spcBef>
              <a:spcAft>
                <a:spcPts val="0"/>
              </a:spcAft>
              <a:buClr>
                <a:schemeClr val="hlink"/>
              </a:buClr>
              <a:buSzPct val="95000"/>
              <a:buFont typeface="Arial" pitchFamily="34" charset="0"/>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Non hanno lo stesso </a:t>
            </a: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carattere di obbligatorietà</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 per tutti : </a:t>
            </a:r>
          </a:p>
          <a:p>
            <a:pPr marL="692150" marR="0" lvl="1" indent="-292100" algn="just" defTabSz="762000" rtl="0" eaLnBrk="1" fontAlgn="auto" latinLnBrk="0" hangingPunct="1">
              <a:lnSpc>
                <a:spcPct val="90000"/>
              </a:lnSpc>
              <a:spcBef>
                <a:spcPct val="20000"/>
              </a:spcBef>
              <a:spcAft>
                <a:spcPts val="0"/>
              </a:spcAft>
              <a:buClr>
                <a:schemeClr val="accent1"/>
              </a:buClr>
              <a:buSzPct val="85000"/>
              <a:buFont typeface="Wingdings" pitchFamily="2" charset="2"/>
              <a:buChar char="l"/>
              <a:tabLst/>
              <a:defRPr/>
            </a:pPr>
            <a:r>
              <a:rPr kumimoji="0" lang="it-IT" sz="24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persone di status elevato più vincolate alle norme centrali: sopravvivenza del gruppo e rapporti con altri gruppi</a:t>
            </a:r>
          </a:p>
          <a:p>
            <a:pPr marL="692150" marR="0" lvl="1" indent="-292100" algn="just" defTabSz="762000" rtl="0" eaLnBrk="1" fontAlgn="auto" latinLnBrk="0" hangingPunct="1">
              <a:lnSpc>
                <a:spcPct val="90000"/>
              </a:lnSpc>
              <a:spcBef>
                <a:spcPct val="20000"/>
              </a:spcBef>
              <a:spcAft>
                <a:spcPts val="0"/>
              </a:spcAft>
              <a:buClr>
                <a:schemeClr val="accent1"/>
              </a:buClr>
              <a:buSzPct val="85000"/>
              <a:buFont typeface="Times" charset="0"/>
              <a:buNone/>
              <a:tabLst/>
              <a:defRPr/>
            </a:pPr>
            <a:endParaRPr kumimoji="0" lang="it-IT" sz="2200" b="0" i="1" u="none"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endParaRPr>
          </a:p>
          <a:p>
            <a:pPr marL="292100" marR="0" lvl="0" indent="-292100" algn="just" defTabSz="762000" rtl="0" eaLnBrk="1" fontAlgn="auto" latinLnBrk="0" hangingPunct="1">
              <a:lnSpc>
                <a:spcPct val="90000"/>
              </a:lnSpc>
              <a:spcBef>
                <a:spcPct val="20000"/>
              </a:spcBef>
              <a:spcAft>
                <a:spcPts val="0"/>
              </a:spcAft>
              <a:buClr>
                <a:schemeClr val="hlink"/>
              </a:buClr>
              <a:buSzPct val="95000"/>
              <a:buFont typeface="Arial" pitchFamily="34" charset="0"/>
              <a:buChar char="•"/>
              <a:tabLst/>
              <a:defRPr/>
            </a:pPr>
            <a:r>
              <a:rPr kumimoji="0" lang="it-IT" sz="2600" b="0" i="0" u="none" strike="noStrike" kern="1200" cap="none" spc="0" normalizeH="0" baseline="0" noProof="0" dirty="0" smtClean="0">
                <a:ln>
                  <a:noFill/>
                </a:ln>
                <a:solidFill>
                  <a:schemeClr val="hlink"/>
                </a:solidFill>
                <a:effectLst/>
                <a:uLnTx/>
                <a:uFillTx/>
                <a:latin typeface="+mn-lt"/>
                <a:ea typeface="ＭＳ Ｐゴシック" pitchFamily="34" charset="-128"/>
                <a:cs typeface="Arial" pitchFamily="34" charset="0"/>
              </a:rPr>
              <a:t>I devianti </a:t>
            </a:r>
            <a:r>
              <a:rPr kumimoji="0" lang="it-IT" sz="2600" b="1"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ricevono più comunicazioni</a:t>
            </a: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 questo stato termina:</a:t>
            </a:r>
          </a:p>
          <a:p>
            <a:pPr marL="1092200" marR="0" lvl="2" indent="-292100" algn="just" defTabSz="762000" rtl="0" eaLnBrk="1" fontAlgn="auto" latinLnBrk="0" hangingPunct="1">
              <a:lnSpc>
                <a:spcPct val="90000"/>
              </a:lnSpc>
              <a:spcBef>
                <a:spcPct val="20000"/>
              </a:spcBef>
              <a:spcAft>
                <a:spcPts val="0"/>
              </a:spcAft>
              <a:buClr>
                <a:schemeClr val="accent2"/>
              </a:buClr>
              <a:buSzPct val="70000"/>
              <a:buFont typeface="Wingdings" pitchFamily="2" charset="2"/>
              <a:buChar char="l"/>
              <a:tabLst/>
              <a:defRPr/>
            </a:pPr>
            <a:r>
              <a:rPr kumimoji="0" lang="it-IT" sz="21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quando si riavvicinano alle opinioni della maggioranza. </a:t>
            </a:r>
          </a:p>
          <a:p>
            <a:pPr marL="1092200" marR="0" lvl="2" indent="-292100" algn="just" defTabSz="762000" rtl="0" eaLnBrk="1" fontAlgn="auto" latinLnBrk="0" hangingPunct="1">
              <a:lnSpc>
                <a:spcPct val="90000"/>
              </a:lnSpc>
              <a:spcBef>
                <a:spcPct val="20000"/>
              </a:spcBef>
              <a:spcAft>
                <a:spcPts val="0"/>
              </a:spcAft>
              <a:buClr>
                <a:schemeClr val="accent2"/>
              </a:buClr>
              <a:buSzPct val="70000"/>
              <a:buFont typeface="Wingdings" pitchFamily="2" charset="2"/>
              <a:buChar char="l"/>
              <a:tabLst/>
              <a:defRPr/>
            </a:pPr>
            <a:r>
              <a:rPr kumimoji="0" lang="it-IT" sz="21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se </a:t>
            </a:r>
            <a:r>
              <a:rPr kumimoji="0" lang="it-IT" sz="2100" b="1"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persistono</a:t>
            </a:r>
            <a:r>
              <a:rPr kumimoji="0" lang="it-IT" sz="21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 il gruppo li abbandona o li espelle</a:t>
            </a:r>
          </a:p>
          <a:p>
            <a:pPr marL="292100" marR="0" lvl="0" indent="-292100" algn="just" defTabSz="762000" rtl="0" eaLnBrk="1" fontAlgn="auto" latinLnBrk="0" hangingPunct="1">
              <a:lnSpc>
                <a:spcPct val="90000"/>
              </a:lnSpc>
              <a:spcBef>
                <a:spcPct val="20000"/>
              </a:spcBef>
              <a:spcAft>
                <a:spcPts val="0"/>
              </a:spcAft>
              <a:buClr>
                <a:srgbClr val="C00000"/>
              </a:buClr>
              <a:buSzPct val="95000"/>
              <a:buFont typeface="Arial" pitchFamily="34" charset="0"/>
              <a:buChar char="•"/>
              <a:tabLst/>
              <a:defRPr/>
            </a:pPr>
            <a:r>
              <a:rPr kumimoji="0" lang="it-IT" sz="2600" b="0" i="0" u="none" strike="noStrike" kern="1200" cap="none" spc="0" normalizeH="0" baseline="0" noProof="0" dirty="0" smtClean="0">
                <a:ln>
                  <a:noFill/>
                </a:ln>
                <a:solidFill>
                  <a:schemeClr val="tx1"/>
                </a:solidFill>
                <a:effectLst/>
                <a:uLnTx/>
                <a:uFillTx/>
                <a:latin typeface="+mn-lt"/>
                <a:ea typeface="ＭＳ Ｐゴシック" pitchFamily="34" charset="-128"/>
                <a:cs typeface="Arial" pitchFamily="34" charset="0"/>
              </a:rPr>
              <a:t>Minore popolarità</a:t>
            </a: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Personalizzato 1">
      <a:dk1>
        <a:sysClr val="windowText" lastClr="000000"/>
      </a:dk1>
      <a:lt1>
        <a:sysClr val="window" lastClr="FFFFFF"/>
      </a:lt1>
      <a:dk2>
        <a:srgbClr val="000000"/>
      </a:dk2>
      <a:lt2>
        <a:srgbClr val="FFFFFF"/>
      </a:lt2>
      <a:accent1>
        <a:srgbClr val="0070C0"/>
      </a:accent1>
      <a:accent2>
        <a:srgbClr val="DA1F28"/>
      </a:accent2>
      <a:accent3>
        <a:srgbClr val="EB641B"/>
      </a:accent3>
      <a:accent4>
        <a:srgbClr val="39639D"/>
      </a:accent4>
      <a:accent5>
        <a:srgbClr val="474B78"/>
      </a:accent5>
      <a:accent6>
        <a:srgbClr val="7D3C4A"/>
      </a:accent6>
      <a:hlink>
        <a:srgbClr val="A3171E"/>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1516</Words>
  <Application>Microsoft Office PowerPoint</Application>
  <PresentationFormat>Presentazione su schermo (4:3)</PresentationFormat>
  <Paragraphs>284</Paragraphs>
  <Slides>34</Slides>
  <Notes>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Equinozio</vt:lpstr>
      <vt:lpstr>L’interazione nei gruppi</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 </cp:lastModifiedBy>
  <cp:revision>27</cp:revision>
  <dcterms:created xsi:type="dcterms:W3CDTF">2015-09-29T19:42:36Z</dcterms:created>
  <dcterms:modified xsi:type="dcterms:W3CDTF">2015-09-29T22:19:08Z</dcterms:modified>
</cp:coreProperties>
</file>