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29"/>
  </p:notesMasterIdLst>
  <p:handoutMasterIdLst>
    <p:handoutMasterId r:id="rId30"/>
  </p:handoutMasterIdLst>
  <p:sldIdLst>
    <p:sldId id="256" r:id="rId2"/>
    <p:sldId id="258" r:id="rId3"/>
    <p:sldId id="284" r:id="rId4"/>
    <p:sldId id="285" r:id="rId5"/>
    <p:sldId id="286" r:id="rId6"/>
    <p:sldId id="287" r:id="rId7"/>
    <p:sldId id="288" r:id="rId8"/>
    <p:sldId id="283" r:id="rId9"/>
    <p:sldId id="259" r:id="rId10"/>
    <p:sldId id="260" r:id="rId11"/>
    <p:sldId id="261" r:id="rId12"/>
    <p:sldId id="262" r:id="rId13"/>
    <p:sldId id="263" r:id="rId14"/>
    <p:sldId id="293" r:id="rId15"/>
    <p:sldId id="290" r:id="rId16"/>
    <p:sldId id="294" r:id="rId17"/>
    <p:sldId id="295" r:id="rId18"/>
    <p:sldId id="296" r:id="rId19"/>
    <p:sldId id="297" r:id="rId20"/>
    <p:sldId id="300" r:id="rId21"/>
    <p:sldId id="301" r:id="rId22"/>
    <p:sldId id="298" r:id="rId23"/>
    <p:sldId id="299" r:id="rId24"/>
    <p:sldId id="264" r:id="rId25"/>
    <p:sldId id="265" r:id="rId26"/>
    <p:sldId id="266" r:id="rId27"/>
    <p:sldId id="267"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BB7"/>
    <a:srgbClr val="84BEBB"/>
    <a:srgbClr val="8931EB"/>
    <a:srgbClr val="83C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4" autoAdjust="0"/>
  </p:normalViewPr>
  <p:slideViewPr>
    <p:cSldViewPr snapToGrid="0" snapToObjects="1">
      <p:cViewPr varScale="1">
        <p:scale>
          <a:sx n="121" d="100"/>
          <a:sy n="121" d="100"/>
        </p:scale>
        <p:origin x="6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B1CEFD-A2FB-0B4C-A3E5-C672189B4A41}" type="datetimeFigureOut">
              <a:rPr lang="it-IT" smtClean="0"/>
              <a:t>12/06/22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D1DB6E-6AB5-7E45-995E-6816DE92C19B}" type="slidenum">
              <a:rPr lang="it-IT" smtClean="0"/>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3C3C-3590-444E-9075-26BBD759ED3B}" type="datetimeFigureOut">
              <a:rPr lang="it-IT" smtClean="0"/>
              <a:t>12/06/22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4CEBB-EAAC-6441-BE2E-1AC0F928B3B9}" type="slidenum">
              <a:rPr lang="it-IT" smtClean="0"/>
              <a:t>‹N›</a:t>
            </a:fld>
            <a:endParaRPr lang="it-IT"/>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1A4CEBB-EAAC-6441-BE2E-1AC0F928B3B9}" type="slidenum">
              <a:rPr lang="it-IT" smtClean="0"/>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stile</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DC9A3A4-6BB4-0240-AD79-4B2C85E8D0A8}" type="datetime1">
              <a:rPr lang="it-IT" smtClean="0"/>
              <a:t>12/06/22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861199-049A-3C41-80B2-0394D5561AAA}" type="datetime1">
              <a:rPr lang="it-IT" smtClean="0"/>
              <a:t>12/06/22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2E4C6D-5E6A-394B-999D-85D0E7BB377C}" type="datetime1">
              <a:rPr lang="it-IT" smtClean="0"/>
              <a:t>12/06/22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1A4BAD-364C-A248-8A84-658E00021DC2}" type="datetime1">
              <a:rPr lang="it-IT" smtClean="0"/>
              <a:t>12/06/22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stile</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B527716-1C74-BD4F-ACD5-A342900B2235}" type="datetime1">
              <a:rPr lang="it-IT" smtClean="0"/>
              <a:t>12/06/22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D26292-32CF-0A42-B3C1-4E1546AD2D8E}" type="datetime1">
              <a:rPr lang="it-IT" smtClean="0"/>
              <a:t>12/06/22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stile</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9449857-C230-B441-BA09-4B1ADD7E9612}" type="datetime1">
              <a:rPr lang="it-IT" smtClean="0"/>
              <a:t>12/06/22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620F46A2-1316-BE42-8FFC-1DD25C8EC16D}" type="datetime1">
              <a:rPr lang="it-IT" smtClean="0"/>
              <a:t>12/06/22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5057EC-6224-FA47-8C54-2A9EB4A1A052}" type="datetime1">
              <a:rPr lang="it-IT" smtClean="0"/>
              <a:t>12/06/22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stile</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296DCC9-FDE9-3242-97FB-0B6EC3686FF2}" type="datetime1">
              <a:rPr lang="it-IT" smtClean="0"/>
              <a:t>12/06/22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stile</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494F387-8EB3-074B-ADD9-2BED8DCD392F}" type="datetime1">
              <a:rPr lang="it-IT" smtClean="0"/>
              <a:t>12/06/22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E05A0-2404-5C4E-BF88-2682EA2922C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674518-7A00-BC4E-86DE-44DF51359125}" type="datetime1">
              <a:rPr lang="it-IT" smtClean="0"/>
              <a:t>12/06/22</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3E05A0-2404-5C4E-BF88-2682EA2922CE}" type="slidenum">
              <a:rPr lang="it-IT" smtClean="0"/>
              <a:pPr/>
              <a:t>‹N›</a:t>
            </a:fld>
            <a:endParaRPr lang="it-IT"/>
          </a:p>
        </p:txBody>
      </p:sp>
    </p:spTree>
    <p:extLst>
      <p:ext uri="{BB962C8B-B14F-4D97-AF65-F5344CB8AC3E}">
        <p14:creationId xmlns:p14="http://schemas.microsoft.com/office/powerpoint/2010/main" val="19834526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mieiocchi.it/" TargetMode="External"/><Relationship Id="rId2" Type="http://schemas.openxmlformats.org/officeDocument/2006/relationships/hyperlink" Target="http://www.aloeo.it/" TargetMode="External"/><Relationship Id="rId1" Type="http://schemas.openxmlformats.org/officeDocument/2006/relationships/slideLayout" Target="../slideLayouts/slideLayout7.xml"/><Relationship Id="rId4" Type="http://schemas.openxmlformats.org/officeDocument/2006/relationships/hyperlink" Target="http://www.centrostudi.onli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 y="-14560"/>
            <a:ext cx="9144000" cy="6872560"/>
          </a:xfrm>
          <a:prstGeom prst="rect">
            <a:avLst/>
          </a:prstGeom>
        </p:spPr>
      </p:pic>
      <p:sp>
        <p:nvSpPr>
          <p:cNvPr id="13" name="CasellaDiTesto 12"/>
          <p:cNvSpPr txBox="1"/>
          <p:nvPr/>
        </p:nvSpPr>
        <p:spPr>
          <a:xfrm>
            <a:off x="97531" y="64939"/>
            <a:ext cx="8976049" cy="461665"/>
          </a:xfrm>
          <a:prstGeom prst="rect">
            <a:avLst/>
          </a:prstGeom>
          <a:noFill/>
        </p:spPr>
        <p:txBody>
          <a:bodyPr wrap="square" rtlCol="0">
            <a:spAutoFit/>
          </a:bodyPr>
          <a:lstStyle/>
          <a:p>
            <a:pPr algn="ctr"/>
            <a:r>
              <a:rPr lang="it-IT" sz="2400" dirty="0">
                <a:solidFill>
                  <a:schemeClr val="bg1"/>
                </a:solidFill>
              </a:rPr>
              <a:t>  </a:t>
            </a:r>
            <a:r>
              <a:rPr lang="it-IT" sz="2400" dirty="0" err="1">
                <a:solidFill>
                  <a:schemeClr val="bg1"/>
                </a:solidFill>
              </a:rPr>
              <a:t>JobPlacement</a:t>
            </a:r>
            <a:r>
              <a:rPr lang="it-IT" sz="2400" dirty="0">
                <a:solidFill>
                  <a:schemeClr val="bg1"/>
                </a:solidFill>
              </a:rPr>
              <a:t> Università degli Studi di Milano-Bicocca </a:t>
            </a:r>
          </a:p>
        </p:txBody>
      </p:sp>
      <p:sp>
        <p:nvSpPr>
          <p:cNvPr id="14" name="CasellaDiTesto 13"/>
          <p:cNvSpPr txBox="1"/>
          <p:nvPr/>
        </p:nvSpPr>
        <p:spPr>
          <a:xfrm>
            <a:off x="423868" y="4427219"/>
            <a:ext cx="8976050" cy="630942"/>
          </a:xfrm>
          <a:prstGeom prst="rect">
            <a:avLst/>
          </a:prstGeom>
          <a:noFill/>
        </p:spPr>
        <p:txBody>
          <a:bodyPr wrap="square" rtlCol="0">
            <a:spAutoFit/>
          </a:bodyPr>
          <a:lstStyle/>
          <a:p>
            <a:r>
              <a:rPr lang="it-IT" sz="3500" dirty="0">
                <a:solidFill>
                  <a:srgbClr val="84BEBB"/>
                </a:solidFill>
                <a:latin typeface="Myriad Pro"/>
                <a:cs typeface="Myriad Pro"/>
              </a:rPr>
              <a:t>Associazione Laureati Ottica e Optometria</a:t>
            </a:r>
          </a:p>
        </p:txBody>
      </p:sp>
    </p:spTree>
    <p:extLst>
      <p:ext uri="{BB962C8B-B14F-4D97-AF65-F5344CB8AC3E}">
        <p14:creationId xmlns:p14="http://schemas.microsoft.com/office/powerpoint/2010/main" val="98284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 2. Cosa fa l'optometrista</a:t>
            </a:r>
            <a:endParaRPr lang="it-IT" dirty="0"/>
          </a:p>
        </p:txBody>
      </p:sp>
      <p:sp>
        <p:nvSpPr>
          <p:cNvPr id="6" name="CasellaDiTesto 5"/>
          <p:cNvSpPr txBox="1"/>
          <p:nvPr/>
        </p:nvSpPr>
        <p:spPr>
          <a:xfrm>
            <a:off x="774441" y="1623527"/>
            <a:ext cx="7501812" cy="1477328"/>
          </a:xfrm>
          <a:prstGeom prst="rect">
            <a:avLst/>
          </a:prstGeom>
          <a:noFill/>
        </p:spPr>
        <p:txBody>
          <a:bodyPr wrap="square" rtlCol="0">
            <a:spAutoFit/>
          </a:bodyPr>
          <a:lstStyle/>
          <a:p>
            <a:r>
              <a:rPr lang="it-IT" dirty="0"/>
              <a:t>Agisce principalmente sui disturbi del sistema percettivo visivo, che causano alterazioni funzionali, anche associati a patologie; nel rispetto delle attribuzioni e delle competenze diagnostico-terapeutiche del medico esegue un’analisi informativa, effettua una valutazione optometrica, predispone al trattamento optometrico più adeguato.</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10</a:t>
            </a:fld>
            <a:endParaRPr lang="it-IT"/>
          </a:p>
        </p:txBody>
      </p:sp>
    </p:spTree>
    <p:extLst>
      <p:ext uri="{BB962C8B-B14F-4D97-AF65-F5344CB8AC3E}">
        <p14:creationId xmlns:p14="http://schemas.microsoft.com/office/powerpoint/2010/main" val="46311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 3. Formazione</a:t>
            </a:r>
            <a:r>
              <a:rPr lang="it-IT" dirty="0"/>
              <a:t> </a:t>
            </a:r>
          </a:p>
        </p:txBody>
      </p:sp>
      <p:sp>
        <p:nvSpPr>
          <p:cNvPr id="6" name="CasellaDiTesto 5"/>
          <p:cNvSpPr txBox="1"/>
          <p:nvPr/>
        </p:nvSpPr>
        <p:spPr>
          <a:xfrm>
            <a:off x="774441" y="1623527"/>
            <a:ext cx="7501812" cy="2031325"/>
          </a:xfrm>
          <a:prstGeom prst="rect">
            <a:avLst/>
          </a:prstGeom>
          <a:noFill/>
        </p:spPr>
        <p:txBody>
          <a:bodyPr wrap="square" rtlCol="0">
            <a:spAutoFit/>
          </a:bodyPr>
          <a:lstStyle/>
          <a:p>
            <a:r>
              <a:rPr lang="it-IT" dirty="0"/>
              <a:t>L'optometrista deve acquisire, mantenere e sviluppare, con obbligo di formazione permanente, la padronanza di un ampio bagaglio di conoscenze e competenze tecnico-scientifiche specifiche e relative da abbinare a una pratica professionale sicura ed efficace.</a:t>
            </a:r>
          </a:p>
          <a:p>
            <a:r>
              <a:rPr lang="it-IT" dirty="0"/>
              <a:t>L'optometria, adeguatamente </a:t>
            </a:r>
            <a:r>
              <a:rPr lang="it-IT" dirty="0" err="1"/>
              <a:t>normata</a:t>
            </a:r>
            <a:r>
              <a:rPr lang="it-IT" dirty="0"/>
              <a:t> e riconosciuta come professione sanitaria, avrà come accesso unico alla professione la formazione universitaria, con esame di stato abilitante.</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11</a:t>
            </a:fld>
            <a:endParaRPr lang="it-IT"/>
          </a:p>
        </p:txBody>
      </p:sp>
    </p:spTree>
    <p:extLst>
      <p:ext uri="{BB962C8B-B14F-4D97-AF65-F5344CB8AC3E}">
        <p14:creationId xmlns:p14="http://schemas.microsoft.com/office/powerpoint/2010/main" val="46311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 4. Servizio alla collettività</a:t>
            </a:r>
            <a:r>
              <a:rPr lang="it-IT" dirty="0"/>
              <a:t> </a:t>
            </a:r>
          </a:p>
        </p:txBody>
      </p:sp>
      <p:sp>
        <p:nvSpPr>
          <p:cNvPr id="6" name="CasellaDiTesto 5"/>
          <p:cNvSpPr txBox="1"/>
          <p:nvPr/>
        </p:nvSpPr>
        <p:spPr>
          <a:xfrm>
            <a:off x="774441" y="1623527"/>
            <a:ext cx="7501812" cy="4031874"/>
          </a:xfrm>
          <a:prstGeom prst="rect">
            <a:avLst/>
          </a:prstGeom>
          <a:noFill/>
        </p:spPr>
        <p:txBody>
          <a:bodyPr wrap="square" rtlCol="0">
            <a:spAutoFit/>
          </a:bodyPr>
          <a:lstStyle/>
          <a:p>
            <a:r>
              <a:rPr lang="it-IT" dirty="0"/>
              <a:t>L'etica, l'autonomia di giudizio e la preoccupazione per il benessere dell'utente caratterizzano l'optometrista come professionista moderno che deve garantire l'erogazione di servizi secondo criteri qualitativi e normativi uniformi.</a:t>
            </a:r>
          </a:p>
          <a:p>
            <a:r>
              <a:rPr lang="it-IT" dirty="0"/>
              <a:t>L'esigenza di controllo dei costi e di contenimento della spesa contribuiscono a rinnovare gli elementi competitivi definendo il ruolo dell'optometrista nel contesto sanitario: "l'optometrista poterebbe assumere un ruolo primario nella società in quanto opera quotidianamente accanto ai cittadini, offrendo loro delle prestazioni sociali e sanitarie fruibili sul territorio" (prof. Davide Croci CREMS</a:t>
            </a:r>
            <a:r>
              <a:rPr lang="it-IT" baseline="30000" dirty="0"/>
              <a:t>4</a:t>
            </a:r>
            <a:r>
              <a:rPr lang="it-IT" dirty="0"/>
              <a:t>)</a:t>
            </a:r>
          </a:p>
          <a:p>
            <a:endParaRPr lang="it-IT" dirty="0"/>
          </a:p>
          <a:p>
            <a:endParaRPr lang="it-IT" dirty="0"/>
          </a:p>
          <a:p>
            <a:endParaRPr lang="it-IT" dirty="0"/>
          </a:p>
          <a:p>
            <a:r>
              <a:rPr lang="it-IT" sz="1100" dirty="0" err="1"/>
              <a:t>4</a:t>
            </a:r>
            <a:r>
              <a:rPr lang="it-IT" sz="1100" dirty="0"/>
              <a:t> prof. Davide Croci </a:t>
            </a:r>
            <a:r>
              <a:rPr lang="it-IT" sz="1100" dirty="0" err="1"/>
              <a:t>–</a:t>
            </a:r>
            <a:r>
              <a:rPr lang="it-IT" sz="1100" dirty="0"/>
              <a:t> Centro di Ricerca in Economia e Management in Sanità e nel Sociale (CREMS), Università Carlo Cattaneo </a:t>
            </a:r>
            <a:r>
              <a:rPr lang="it-IT" sz="1100" dirty="0" err="1"/>
              <a:t>–</a:t>
            </a:r>
            <a:r>
              <a:rPr lang="it-IT" sz="1100" dirty="0"/>
              <a:t> LIUC. Report di analisi delle prestazioni degli ottici optometristi rimborsabili dal sistema sanitario regionale</a:t>
            </a:r>
          </a:p>
          <a:p>
            <a:endParaRPr lang="it-IT"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12</a:t>
            </a:fld>
            <a:endParaRPr lang="it-IT"/>
          </a:p>
        </p:txBody>
      </p:sp>
    </p:spTree>
    <p:extLst>
      <p:ext uri="{BB962C8B-B14F-4D97-AF65-F5344CB8AC3E}">
        <p14:creationId xmlns:p14="http://schemas.microsoft.com/office/powerpoint/2010/main" val="46311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38554"/>
          </a:xfrm>
          <a:prstGeom prst="rect">
            <a:avLst/>
          </a:prstGeom>
          <a:noFill/>
        </p:spPr>
        <p:txBody>
          <a:bodyPr wrap="square" rtlCol="0">
            <a:spAutoFit/>
          </a:bodyPr>
          <a:lstStyle/>
          <a:p>
            <a:r>
              <a:rPr lang="it-IT" sz="1600" b="1" dirty="0" err="1"/>
              <a:t>5</a:t>
            </a:r>
            <a:r>
              <a:rPr lang="it-IT" sz="1600" b="1" dirty="0"/>
              <a:t>. Desiderata nei confronti del legislatore: vogliamo prenderci il ruolo che ci spetta!</a:t>
            </a:r>
            <a:endParaRPr lang="it-IT" sz="1600" dirty="0"/>
          </a:p>
        </p:txBody>
      </p:sp>
      <p:sp>
        <p:nvSpPr>
          <p:cNvPr id="6" name="CasellaDiTesto 5"/>
          <p:cNvSpPr txBox="1"/>
          <p:nvPr/>
        </p:nvSpPr>
        <p:spPr>
          <a:xfrm>
            <a:off x="774441" y="1623527"/>
            <a:ext cx="7501812" cy="3416320"/>
          </a:xfrm>
          <a:prstGeom prst="rect">
            <a:avLst/>
          </a:prstGeom>
          <a:noFill/>
        </p:spPr>
        <p:txBody>
          <a:bodyPr wrap="square" rtlCol="0">
            <a:spAutoFit/>
          </a:bodyPr>
          <a:lstStyle/>
          <a:p>
            <a:r>
              <a:rPr lang="it-IT" dirty="0"/>
              <a:t>Da 15 anni lo stato italiano rilascia lauree professionalizzanti, oltre 1300 dottori in Ottica e Optometria, formati da </a:t>
            </a:r>
            <a:r>
              <a:rPr lang="it-IT" dirty="0" err="1"/>
              <a:t>7</a:t>
            </a:r>
            <a:r>
              <a:rPr lang="it-IT" dirty="0"/>
              <a:t> Corsi di Laurea in università statali. Questi corsi indicano sbocchi professionali che, di fatto, oggi sono limitati dall’assenza di una normativa specifica.</a:t>
            </a:r>
          </a:p>
          <a:p>
            <a:r>
              <a:rPr lang="it-IT" dirty="0"/>
              <a:t>In 18 paesi della comunità europea la professione di optometrista non solo ha un’adeguata formazione universitaria, ma anche un appropriato profilo professionale riconosciuto.</a:t>
            </a:r>
          </a:p>
          <a:p>
            <a:r>
              <a:rPr lang="it-IT" dirty="0"/>
              <a:t>Riteniamo che in nome della libera circolazione delle professioni e dei servizi, sancita dal trattato sul funzionamento dell'unione europea, sia oggi necessaria e non più rimandabile l’adozione di misure volte a riconoscere e facilitare l'esercizio della professione e l'armonizzazione delle norme nazionali in modo da garantire un riconoscimento reciproco della professione di optometrista.</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13</a:t>
            </a:fld>
            <a:endParaRPr lang="it-IT"/>
          </a:p>
        </p:txBody>
      </p:sp>
    </p:spTree>
    <p:extLst>
      <p:ext uri="{BB962C8B-B14F-4D97-AF65-F5344CB8AC3E}">
        <p14:creationId xmlns:p14="http://schemas.microsoft.com/office/powerpoint/2010/main" val="46311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461665"/>
          </a:xfrm>
          <a:prstGeom prst="rect">
            <a:avLst/>
          </a:prstGeom>
          <a:noFill/>
        </p:spPr>
        <p:txBody>
          <a:bodyPr wrap="square" rtlCol="0">
            <a:spAutoFit/>
          </a:bodyPr>
          <a:lstStyle/>
          <a:p>
            <a:r>
              <a:rPr lang="it-IT" sz="2400" b="1" dirty="0">
                <a:solidFill>
                  <a:srgbClr val="64BBB7"/>
                </a:solidFill>
              </a:rPr>
              <a:t>Credere nell’Università</a:t>
            </a:r>
          </a:p>
        </p:txBody>
      </p:sp>
      <p:sp>
        <p:nvSpPr>
          <p:cNvPr id="6" name="CasellaDiTesto 5"/>
          <p:cNvSpPr txBox="1"/>
          <p:nvPr/>
        </p:nvSpPr>
        <p:spPr>
          <a:xfrm>
            <a:off x="774441" y="1623527"/>
            <a:ext cx="7501812" cy="3647152"/>
          </a:xfrm>
          <a:prstGeom prst="rect">
            <a:avLst/>
          </a:prstGeom>
          <a:noFill/>
        </p:spPr>
        <p:txBody>
          <a:bodyPr wrap="square" rtlCol="0">
            <a:spAutoFit/>
          </a:bodyPr>
          <a:lstStyle/>
          <a:p>
            <a:pPr algn="just"/>
            <a:r>
              <a:rPr lang="it-IT" sz="2100" dirty="0"/>
              <a:t>Il tasso di occupazione medio si attesta al oltre il 75% su base nazionale per l’anno 2020 con un tempo medio di reperimento del lavoro di 3 mesi dalla data di laurea. Tra i dati non riportati, ma interessanti  riportiamo una percentuale media di laureati che non lavorano, non proseguono gli studi e non cercano lavoro di circa l’8%. </a:t>
            </a:r>
          </a:p>
          <a:p>
            <a:pPr algn="just"/>
            <a:endParaRPr lang="it-IT" sz="2100" dirty="0"/>
          </a:p>
          <a:p>
            <a:pPr algn="just"/>
            <a:r>
              <a:rPr lang="it-IT" sz="2100" dirty="0"/>
              <a:t>Riteniamo anche molto interessante l’efficacia della laurea che viene ritenuta “molto efficace” dall’74,7% degli intervistati nel 2020.</a:t>
            </a:r>
          </a:p>
          <a:p>
            <a:pPr algn="just"/>
            <a:endParaRPr lang="it-IT" sz="2100"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14</a:t>
            </a:fld>
            <a:endParaRPr lang="it-IT"/>
          </a:p>
        </p:txBody>
      </p:sp>
    </p:spTree>
    <p:extLst>
      <p:ext uri="{BB962C8B-B14F-4D97-AF65-F5344CB8AC3E}">
        <p14:creationId xmlns:p14="http://schemas.microsoft.com/office/powerpoint/2010/main" val="46311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461665"/>
          </a:xfrm>
          <a:prstGeom prst="rect">
            <a:avLst/>
          </a:prstGeom>
          <a:noFill/>
        </p:spPr>
        <p:txBody>
          <a:bodyPr wrap="square" rtlCol="0">
            <a:spAutoFit/>
          </a:bodyPr>
          <a:lstStyle/>
          <a:p>
            <a:r>
              <a:rPr lang="it-IT" sz="2400" b="1" dirty="0">
                <a:solidFill>
                  <a:srgbClr val="64BBB7"/>
                </a:solidFill>
              </a:rPr>
              <a:t>Credere nell’Università</a:t>
            </a:r>
          </a:p>
        </p:txBody>
      </p:sp>
      <p:sp>
        <p:nvSpPr>
          <p:cNvPr id="6" name="CasellaDiTesto 5"/>
          <p:cNvSpPr txBox="1"/>
          <p:nvPr/>
        </p:nvSpPr>
        <p:spPr>
          <a:xfrm>
            <a:off x="774441" y="1623527"/>
            <a:ext cx="7501812" cy="3139321"/>
          </a:xfrm>
          <a:prstGeom prst="rect">
            <a:avLst/>
          </a:prstGeom>
          <a:noFill/>
        </p:spPr>
        <p:txBody>
          <a:bodyPr wrap="square" rtlCol="0">
            <a:spAutoFit/>
          </a:bodyPr>
          <a:lstStyle/>
          <a:p>
            <a:pPr algn="just"/>
            <a:r>
              <a:rPr lang="it-IT" sz="2200" dirty="0"/>
              <a:t>Grazie ai programmi di internazionalizzazione sono sempre più gli studenti che scambiano cultura e formazione in optometria all’interno del’unione europea. </a:t>
            </a:r>
          </a:p>
          <a:p>
            <a:pPr algn="just"/>
            <a:r>
              <a:rPr lang="it-IT" sz="2200" dirty="0" err="1"/>
              <a:t> </a:t>
            </a:r>
            <a:endParaRPr lang="it-IT" sz="2200" dirty="0"/>
          </a:p>
          <a:p>
            <a:pPr algn="just"/>
            <a:r>
              <a:rPr lang="it-IT" sz="2200" dirty="0"/>
              <a:t>Sempre più laureati scelgono di investire in formazione e cercano Master Europei che soddisfino il loro bisogno di sapere.</a:t>
            </a:r>
          </a:p>
          <a:p>
            <a:pPr algn="just"/>
            <a:r>
              <a:rPr lang="it-IT" sz="2200" dirty="0" err="1"/>
              <a:t> </a:t>
            </a:r>
            <a:endParaRPr lang="it-IT" sz="2200" dirty="0"/>
          </a:p>
          <a:p>
            <a:pPr algn="just"/>
            <a:r>
              <a:rPr lang="it-IT" sz="2200" dirty="0"/>
              <a:t>Credere nell’università ha funzionato.</a:t>
            </a:r>
          </a:p>
          <a:p>
            <a:pPr algn="just"/>
            <a:endParaRPr lang="it-IT" sz="2200"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15</a:t>
            </a:fld>
            <a:endParaRPr lang="it-IT"/>
          </a:p>
        </p:txBody>
      </p:sp>
    </p:spTree>
    <p:extLst>
      <p:ext uri="{BB962C8B-B14F-4D97-AF65-F5344CB8AC3E}">
        <p14:creationId xmlns:p14="http://schemas.microsoft.com/office/powerpoint/2010/main" val="46311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Legge 11 gennaio 2018 “</a:t>
            </a:r>
            <a:r>
              <a:rPr lang="it-IT" sz="2400" b="1" dirty="0" err="1">
                <a:solidFill>
                  <a:srgbClr val="2C6A67"/>
                </a:solidFill>
              </a:rPr>
              <a:t>Lorenzin</a:t>
            </a:r>
            <a:r>
              <a:rPr lang="it-IT" sz="2400" b="1" dirty="0">
                <a:solidFill>
                  <a:srgbClr val="2C6A67"/>
                </a:solidFill>
              </a:rPr>
              <a:t>”</a:t>
            </a:r>
            <a:endParaRPr lang="it-IT" sz="2400" dirty="0">
              <a:solidFill>
                <a:srgbClr val="2C6A67"/>
              </a:solidFill>
            </a:endParaRPr>
          </a:p>
        </p:txBody>
      </p:sp>
      <p:sp>
        <p:nvSpPr>
          <p:cNvPr id="3" name="CasellaDiTesto 2"/>
          <p:cNvSpPr txBox="1"/>
          <p:nvPr/>
        </p:nvSpPr>
        <p:spPr>
          <a:xfrm>
            <a:off x="1136772" y="1813203"/>
            <a:ext cx="6822676" cy="3693319"/>
          </a:xfrm>
          <a:prstGeom prst="rect">
            <a:avLst/>
          </a:prstGeom>
          <a:noFill/>
        </p:spPr>
        <p:txBody>
          <a:bodyPr wrap="none" rtlCol="0">
            <a:spAutoFit/>
          </a:bodyPr>
          <a:lstStyle/>
          <a:p>
            <a:r>
              <a:rPr lang="it-IT" dirty="0"/>
              <a:t>Ricordiamo che il laureato in Ottica e Optometria acquisisce il</a:t>
            </a:r>
          </a:p>
          <a:p>
            <a:r>
              <a:rPr lang="it-IT" dirty="0"/>
              <a:t>Titolo di Dottore in Ottica e Optometria e questo titolo ha valore legale.</a:t>
            </a:r>
          </a:p>
          <a:p>
            <a:endParaRPr lang="it-IT" dirty="0"/>
          </a:p>
          <a:p>
            <a:r>
              <a:rPr lang="it-IT" dirty="0"/>
              <a:t>Solo attraverso il corso di laurea si può ottenere questo titolo.</a:t>
            </a:r>
          </a:p>
          <a:p>
            <a:endParaRPr lang="it-IT" dirty="0"/>
          </a:p>
          <a:p>
            <a:r>
              <a:rPr lang="it-IT" dirty="0"/>
              <a:t>Ad oggi solo i laureati in Ottica e Optometria, con determinati requisiti,</a:t>
            </a:r>
          </a:p>
          <a:p>
            <a:r>
              <a:rPr lang="it-IT" dirty="0"/>
              <a:t>indicati dal decreto del Ministero della Salute in data 23 marzo 2018,</a:t>
            </a:r>
          </a:p>
          <a:p>
            <a:r>
              <a:rPr lang="it-IT" dirty="0"/>
              <a:t>devono, in via transitoria essere iscritti all’Ordine territoriale della</a:t>
            </a:r>
          </a:p>
          <a:p>
            <a:r>
              <a:rPr lang="it-IT" dirty="0"/>
              <a:t>Federazione Nazionale degli Ordini dei Chimici e dei Fisici.</a:t>
            </a:r>
          </a:p>
          <a:p>
            <a:endParaRPr lang="it-IT" dirty="0"/>
          </a:p>
          <a:p>
            <a:r>
              <a:rPr lang="it-IT" dirty="0"/>
              <a:t>Gli iscritti all’ordine sono per legge, vigilati dal Ministero della Salute,</a:t>
            </a:r>
          </a:p>
          <a:p>
            <a:r>
              <a:rPr lang="it-IT" dirty="0"/>
              <a:t>diventando così Professionisti Sanitari.</a:t>
            </a:r>
          </a:p>
          <a:p>
            <a:endParaRPr lang="it-IT"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16</a:t>
            </a:fld>
            <a:endParaRPr lang="it-IT"/>
          </a:p>
        </p:txBody>
      </p:sp>
    </p:spTree>
    <p:extLst>
      <p:ext uri="{BB962C8B-B14F-4D97-AF65-F5344CB8AC3E}">
        <p14:creationId xmlns:p14="http://schemas.microsoft.com/office/powerpoint/2010/main" val="327360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Legge 11 gennaio 2018 “</a:t>
            </a:r>
            <a:r>
              <a:rPr lang="it-IT" sz="2400" b="1" dirty="0" err="1">
                <a:solidFill>
                  <a:srgbClr val="2C6A67"/>
                </a:solidFill>
              </a:rPr>
              <a:t>Lorenzin</a:t>
            </a:r>
            <a:r>
              <a:rPr lang="it-IT" sz="2400" b="1" dirty="0">
                <a:solidFill>
                  <a:srgbClr val="2C6A67"/>
                </a:solidFill>
              </a:rPr>
              <a:t>”</a:t>
            </a:r>
            <a:endParaRPr lang="it-IT" sz="2400" dirty="0">
              <a:solidFill>
                <a:srgbClr val="2C6A67"/>
              </a:solidFill>
            </a:endParaRPr>
          </a:p>
        </p:txBody>
      </p:sp>
      <p:sp>
        <p:nvSpPr>
          <p:cNvPr id="3" name="CasellaDiTesto 2"/>
          <p:cNvSpPr txBox="1"/>
          <p:nvPr/>
        </p:nvSpPr>
        <p:spPr>
          <a:xfrm>
            <a:off x="1136772" y="1813203"/>
            <a:ext cx="7268815" cy="2585323"/>
          </a:xfrm>
          <a:prstGeom prst="rect">
            <a:avLst/>
          </a:prstGeom>
          <a:noFill/>
        </p:spPr>
        <p:txBody>
          <a:bodyPr wrap="square" rtlCol="0">
            <a:spAutoFit/>
          </a:bodyPr>
          <a:lstStyle/>
          <a:p>
            <a:r>
              <a:rPr lang="it-IT" dirty="0"/>
              <a:t>Cosa comporta essere dei professionisti sanitari?</a:t>
            </a:r>
          </a:p>
          <a:p>
            <a:endParaRPr lang="it-IT" dirty="0"/>
          </a:p>
          <a:p>
            <a:pPr>
              <a:buFontTx/>
              <a:buChar char="-"/>
            </a:pPr>
            <a:r>
              <a:rPr lang="it-IT" dirty="0"/>
              <a:t> Essere una professione intellettuale</a:t>
            </a:r>
          </a:p>
          <a:p>
            <a:pPr>
              <a:buFontTx/>
              <a:buChar char="-"/>
            </a:pPr>
            <a:r>
              <a:rPr lang="it-IT" dirty="0"/>
              <a:t> Rispondere ad un codice deontologico</a:t>
            </a:r>
          </a:p>
          <a:p>
            <a:pPr>
              <a:buFontTx/>
              <a:buChar char="-"/>
            </a:pPr>
            <a:r>
              <a:rPr lang="it-IT" dirty="0"/>
              <a:t> Essere obbligati alla formazione continua in particolare come professionisti sanitari al programma di Educazione Continua in Medicina</a:t>
            </a:r>
          </a:p>
          <a:p>
            <a:pPr>
              <a:buFontTx/>
              <a:buChar char="-"/>
            </a:pPr>
            <a:r>
              <a:rPr lang="it-IT" dirty="0"/>
              <a:t> Avere un’assicurazione di Responsabilità Civile obbligatoria</a:t>
            </a:r>
          </a:p>
          <a:p>
            <a:pPr>
              <a:buFontTx/>
              <a:buChar char="-"/>
            </a:pPr>
            <a:endParaRPr lang="it-IT" dirty="0"/>
          </a:p>
          <a:p>
            <a:r>
              <a:rPr lang="it-IT" dirty="0"/>
              <a:t>E a livello lavorativo?</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17</a:t>
            </a:fld>
            <a:endParaRPr lang="it-IT"/>
          </a:p>
        </p:txBody>
      </p:sp>
    </p:spTree>
    <p:extLst>
      <p:ext uri="{BB962C8B-B14F-4D97-AF65-F5344CB8AC3E}">
        <p14:creationId xmlns:p14="http://schemas.microsoft.com/office/powerpoint/2010/main" val="327360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9365" y="1738001"/>
            <a:ext cx="7327734" cy="3416320"/>
          </a:xfrm>
          <a:prstGeom prst="rect">
            <a:avLst/>
          </a:prstGeom>
          <a:noFill/>
        </p:spPr>
        <p:txBody>
          <a:bodyPr wrap="square" rtlCol="0">
            <a:spAutoFit/>
          </a:bodyPr>
          <a:lstStyle/>
          <a:p>
            <a:r>
              <a:rPr lang="it-IT" dirty="0"/>
              <a:t>Ogni competenza è formata da un insieme equilibrato di “sapere”, “saper fare” e “saper essere”</a:t>
            </a:r>
          </a:p>
          <a:p>
            <a:r>
              <a:rPr lang="it-IT" dirty="0"/>
              <a:t>Mentre il sapere è costituito dall’insieme delle informazioni e delle nozioni, sia di tipo generale che tecnico, possedute dall’individuo,</a:t>
            </a:r>
          </a:p>
          <a:p>
            <a:r>
              <a:rPr lang="it-IT" dirty="0"/>
              <a:t>il saper fare è la capacità di un soggetto di metterle in pratica attraverso abilità manuali o concettuali orientate allo svolgimento di uno specifico compito.</a:t>
            </a:r>
          </a:p>
          <a:p>
            <a:r>
              <a:rPr lang="it-IT" dirty="0"/>
              <a:t>Il saper essere è un insieme di meta-qualità, ossia di quelle caratteristiche personali del soggetto e di quei processi psicologi e sociali che lo preparano a prestazioni efficaci.</a:t>
            </a:r>
          </a:p>
          <a:p>
            <a:r>
              <a:rPr lang="it-IT" dirty="0"/>
              <a:t>Sapere, saper fare e saper essere interagiscono tra di loro modellando una professionalità che aderisce alle situazioni di lavoro.</a:t>
            </a:r>
          </a:p>
        </p:txBody>
      </p:sp>
      <p:sp>
        <p:nvSpPr>
          <p:cNvPr id="3" name="CasellaDiTesto 2"/>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Sapere, Saper fare e Saper essere</a:t>
            </a:r>
            <a:endParaRPr lang="it-IT" sz="2400" dirty="0">
              <a:solidFill>
                <a:srgbClr val="2C6A67"/>
              </a:solidFill>
            </a:endParaRP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9365" y="1738001"/>
            <a:ext cx="7327734" cy="2585323"/>
          </a:xfrm>
          <a:prstGeom prst="rect">
            <a:avLst/>
          </a:prstGeom>
          <a:noFill/>
        </p:spPr>
        <p:txBody>
          <a:bodyPr wrap="square" rtlCol="0">
            <a:spAutoFit/>
          </a:bodyPr>
          <a:lstStyle/>
          <a:p>
            <a:r>
              <a:rPr lang="it-IT" dirty="0"/>
              <a:t>Gli sbocchi lavorativi sono molteplici:</a:t>
            </a:r>
          </a:p>
          <a:p>
            <a:pPr>
              <a:buFontTx/>
              <a:buChar char="-"/>
            </a:pPr>
            <a:r>
              <a:rPr lang="it-IT" dirty="0"/>
              <a:t>Lavorare come professionisti nei centri ottici</a:t>
            </a:r>
          </a:p>
          <a:p>
            <a:pPr>
              <a:buFontTx/>
              <a:buChar char="-"/>
            </a:pPr>
            <a:r>
              <a:rPr lang="it-IT" dirty="0"/>
              <a:t>Lavorare come consulenti </a:t>
            </a:r>
          </a:p>
          <a:p>
            <a:pPr>
              <a:buFontTx/>
              <a:buChar char="-"/>
            </a:pPr>
            <a:r>
              <a:rPr lang="it-IT" dirty="0"/>
              <a:t>Lavorare nell’industria</a:t>
            </a:r>
          </a:p>
          <a:p>
            <a:pPr>
              <a:buFontTx/>
              <a:buChar char="-"/>
            </a:pPr>
            <a:r>
              <a:rPr lang="it-IT" dirty="0"/>
              <a:t>Lavorare in collaborazione con altre professioni sanitarie</a:t>
            </a:r>
          </a:p>
          <a:p>
            <a:pPr>
              <a:buFontTx/>
              <a:buChar char="-"/>
            </a:pPr>
            <a:r>
              <a:rPr lang="it-IT" dirty="0"/>
              <a:t>Lavorare in strutture private come dipendenti o liberi professionisti</a:t>
            </a:r>
          </a:p>
          <a:p>
            <a:pPr>
              <a:buFontTx/>
              <a:buChar char="-"/>
            </a:pPr>
            <a:endParaRPr lang="it-IT" dirty="0"/>
          </a:p>
          <a:p>
            <a:pPr>
              <a:buFontTx/>
              <a:buChar char="-"/>
            </a:pPr>
            <a:r>
              <a:rPr lang="it-IT" dirty="0"/>
              <a:t>Con la definizione delle attività professionali si apriranno nuovi scenari</a:t>
            </a:r>
          </a:p>
          <a:p>
            <a:pPr>
              <a:buFontTx/>
              <a:buChar char="-"/>
            </a:pPr>
            <a:r>
              <a:rPr lang="it-IT" dirty="0"/>
              <a:t>Le vostre competenze sono già definite!</a:t>
            </a:r>
          </a:p>
        </p:txBody>
      </p:sp>
      <p:sp>
        <p:nvSpPr>
          <p:cNvPr id="3" name="CasellaDiTesto 2"/>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Sapere, Saper fare e Saper essere</a:t>
            </a:r>
            <a:endParaRPr lang="it-IT" sz="2400" dirty="0">
              <a:solidFill>
                <a:srgbClr val="2C6A67"/>
              </a:solidFill>
            </a:endParaRP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STATUTO</a:t>
            </a:r>
            <a:endParaRPr lang="it-IT" dirty="0"/>
          </a:p>
        </p:txBody>
      </p:sp>
      <p:sp>
        <p:nvSpPr>
          <p:cNvPr id="6" name="CasellaDiTesto 5"/>
          <p:cNvSpPr txBox="1"/>
          <p:nvPr/>
        </p:nvSpPr>
        <p:spPr>
          <a:xfrm>
            <a:off x="774441" y="1623527"/>
            <a:ext cx="7501812" cy="2308324"/>
          </a:xfrm>
          <a:prstGeom prst="rect">
            <a:avLst/>
          </a:prstGeom>
          <a:noFill/>
        </p:spPr>
        <p:txBody>
          <a:bodyPr wrap="square" rtlCol="0">
            <a:spAutoFit/>
          </a:bodyPr>
          <a:lstStyle/>
          <a:p>
            <a:pPr algn="just"/>
            <a:r>
              <a:rPr lang="it-IT" b="1" i="1" dirty="0"/>
              <a:t>Articolo </a:t>
            </a:r>
            <a:r>
              <a:rPr lang="it-IT" b="1" i="1" dirty="0" err="1"/>
              <a:t>1</a:t>
            </a:r>
            <a:r>
              <a:rPr lang="it-IT" b="1" i="1" dirty="0"/>
              <a:t>. Denominazione</a:t>
            </a:r>
            <a:endParaRPr lang="it-IT" dirty="0"/>
          </a:p>
          <a:p>
            <a:pPr algn="just"/>
            <a:r>
              <a:rPr lang="it-IT" i="1" dirty="0"/>
              <a:t>E' costituita l’Associazione denominata  </a:t>
            </a:r>
            <a:r>
              <a:rPr lang="it-IT" b="1" i="1" dirty="0"/>
              <a:t>"Associazione Laureati in Ottica e Optometria" </a:t>
            </a:r>
            <a:r>
              <a:rPr lang="it-IT" i="1" dirty="0"/>
              <a:t>in acronimo </a:t>
            </a:r>
            <a:r>
              <a:rPr lang="it-IT" b="1" i="1" dirty="0"/>
              <a:t>"ALOeO".</a:t>
            </a:r>
            <a:r>
              <a:rPr lang="it-IT" i="1" dirty="0"/>
              <a:t>  L'associazione riunisce i laureati in "Ottica e Optometria" che esercitano la professione di </a:t>
            </a:r>
            <a:r>
              <a:rPr lang="it-IT" b="1" i="1" dirty="0"/>
              <a:t>optometrista e di ottico </a:t>
            </a:r>
            <a:r>
              <a:rPr lang="it-IT" i="1" dirty="0"/>
              <a:t>nel territorio italiano, che abbiano conseguito Laurea in Ottica e Optometria presso le Università Statali Italiane, o presso Università estere, legalmente riconosciute dallo Stato Italiano.</a:t>
            </a:r>
            <a:endParaRPr lang="it-IT" dirty="0"/>
          </a:p>
          <a:p>
            <a:pPr algn="just"/>
            <a:endParaRPr lang="it-IT" dirty="0"/>
          </a:p>
        </p:txBody>
      </p:sp>
      <p:sp>
        <p:nvSpPr>
          <p:cNvPr id="4" name="Segnaposto numero diapositiva 3"/>
          <p:cNvSpPr>
            <a:spLocks noGrp="1"/>
          </p:cNvSpPr>
          <p:nvPr>
            <p:ph type="sldNum" sz="quarter" idx="12"/>
          </p:nvPr>
        </p:nvSpPr>
        <p:spPr>
          <a:xfrm>
            <a:off x="6887498" y="6356351"/>
            <a:ext cx="2057400" cy="365125"/>
          </a:xfrm>
        </p:spPr>
        <p:txBody>
          <a:bodyPr/>
          <a:lstStyle/>
          <a:p>
            <a:fld id="{493E05A0-2404-5C4E-BF88-2682EA2922CE}" type="slidenum">
              <a:rPr lang="it-IT" smtClean="0"/>
              <a:pPr/>
              <a:t>2</a:t>
            </a:fld>
            <a:endParaRPr lang="it-IT" dirty="0"/>
          </a:p>
        </p:txBody>
      </p:sp>
    </p:spTree>
    <p:extLst>
      <p:ext uri="{BB962C8B-B14F-4D97-AF65-F5344CB8AC3E}">
        <p14:creationId xmlns:p14="http://schemas.microsoft.com/office/powerpoint/2010/main" val="46311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9365" y="1738001"/>
            <a:ext cx="7327734" cy="1477328"/>
          </a:xfrm>
          <a:prstGeom prst="rect">
            <a:avLst/>
          </a:prstGeom>
          <a:noFill/>
        </p:spPr>
        <p:txBody>
          <a:bodyPr wrap="square" rtlCol="0">
            <a:spAutoFit/>
          </a:bodyPr>
          <a:lstStyle/>
          <a:p>
            <a:r>
              <a:rPr lang="it-IT" dirty="0"/>
              <a:t>Abbiamo diverse richieste che non riusciamo a soddisfare.</a:t>
            </a:r>
          </a:p>
          <a:p>
            <a:endParaRPr lang="it-IT" dirty="0"/>
          </a:p>
          <a:p>
            <a:r>
              <a:rPr lang="it-IT" dirty="0"/>
              <a:t>L’industria, i centri ottici indipendenti, gli studi professionali, gli studi medici chiedono a noi laureati per inserirli nel loro organico e facciamo veramente fatica a trovare un numero di laureati sufficiente!</a:t>
            </a:r>
          </a:p>
        </p:txBody>
      </p:sp>
      <p:sp>
        <p:nvSpPr>
          <p:cNvPr id="3" name="CasellaDiTesto 2"/>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Offerte di lavoro</a:t>
            </a:r>
            <a:endParaRPr lang="it-IT" sz="2400" dirty="0">
              <a:solidFill>
                <a:srgbClr val="2C6A67"/>
              </a:solidFill>
            </a:endParaRP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20</a:t>
            </a:fld>
            <a:endParaRPr lang="it-IT"/>
          </a:p>
        </p:txBody>
      </p:sp>
    </p:spTree>
    <p:extLst>
      <p:ext uri="{BB962C8B-B14F-4D97-AF65-F5344CB8AC3E}">
        <p14:creationId xmlns:p14="http://schemas.microsoft.com/office/powerpoint/2010/main" val="81970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9365" y="1475248"/>
            <a:ext cx="7327734" cy="4185761"/>
          </a:xfrm>
          <a:prstGeom prst="rect">
            <a:avLst/>
          </a:prstGeom>
          <a:noFill/>
        </p:spPr>
        <p:txBody>
          <a:bodyPr wrap="square" rtlCol="0">
            <a:spAutoFit/>
          </a:bodyPr>
          <a:lstStyle/>
          <a:p>
            <a:r>
              <a:rPr lang="it-IT" sz="1400" dirty="0"/>
              <a:t>Oltre al sito istituzionale con oltre 700 articoli pubblicati che trovate su </a:t>
            </a:r>
            <a:r>
              <a:rPr lang="it-IT" sz="1400" dirty="0">
                <a:hlinkClick r:id="rId2"/>
              </a:rPr>
              <a:t>www.aloeo.it</a:t>
            </a:r>
            <a:r>
              <a:rPr lang="it-IT" sz="1400" dirty="0"/>
              <a:t> potete trovare:</a:t>
            </a:r>
          </a:p>
          <a:p>
            <a:r>
              <a:rPr lang="it-IT" sz="1400" dirty="0">
                <a:hlinkClick r:id="rId3"/>
              </a:rPr>
              <a:t>www.imieiocchi.it</a:t>
            </a:r>
            <a:endParaRPr lang="it-IT" sz="1400" dirty="0"/>
          </a:p>
          <a:p>
            <a:r>
              <a:rPr lang="it-IT" sz="1400" dirty="0">
                <a:hlinkClick r:id="rId4"/>
              </a:rPr>
              <a:t>www.centrostudi.online</a:t>
            </a:r>
            <a:endParaRPr lang="it-IT" sz="1400" dirty="0"/>
          </a:p>
          <a:p>
            <a:endParaRPr lang="it-IT" sz="1400" dirty="0"/>
          </a:p>
          <a:p>
            <a:r>
              <a:rPr lang="it-IT" sz="1400" dirty="0"/>
              <a:t>Canali social:</a:t>
            </a:r>
          </a:p>
          <a:p>
            <a:r>
              <a:rPr lang="it-IT" sz="1400" dirty="0" err="1"/>
              <a:t>Facebook</a:t>
            </a:r>
            <a:r>
              <a:rPr lang="it-IT" sz="1400" dirty="0"/>
              <a:t>:</a:t>
            </a:r>
          </a:p>
          <a:p>
            <a:pPr marL="285750" indent="-285750">
              <a:buFontTx/>
              <a:buChar char="-"/>
            </a:pPr>
            <a:r>
              <a:rPr lang="it-IT" sz="1400" dirty="0"/>
              <a:t>Associazione Laureati in Ottica e Optometria </a:t>
            </a:r>
          </a:p>
          <a:p>
            <a:pPr marL="285750" indent="-285750">
              <a:buFontTx/>
              <a:buChar char="-"/>
            </a:pPr>
            <a:r>
              <a:rPr lang="it-IT" sz="1400" dirty="0" err="1"/>
              <a:t>Imieiocchi</a:t>
            </a:r>
            <a:r>
              <a:rPr lang="it-IT" sz="1400" dirty="0"/>
              <a:t> – </a:t>
            </a:r>
            <a:r>
              <a:rPr lang="it-IT" sz="1400" dirty="0" err="1"/>
              <a:t>Optometria&amp;Ottica</a:t>
            </a:r>
            <a:endParaRPr lang="it-IT" sz="1400" dirty="0"/>
          </a:p>
          <a:p>
            <a:pPr marL="285750" indent="-285750">
              <a:buFontTx/>
              <a:buChar char="-"/>
            </a:pPr>
            <a:r>
              <a:rPr lang="it-IT" sz="1400" dirty="0" err="1"/>
              <a:t>SOeO</a:t>
            </a:r>
            <a:r>
              <a:rPr lang="it-IT" sz="1400" dirty="0"/>
              <a:t> – Studenti di Ottica e Optometria</a:t>
            </a:r>
          </a:p>
          <a:p>
            <a:r>
              <a:rPr lang="it-IT" sz="1400" dirty="0"/>
              <a:t>Instagram:</a:t>
            </a:r>
          </a:p>
          <a:p>
            <a:pPr marL="285750" indent="-285750">
              <a:buFontTx/>
              <a:buChar char="-"/>
            </a:pPr>
            <a:r>
              <a:rPr lang="it-IT" sz="1400" dirty="0"/>
              <a:t>ALOeO – Associazione Laureati in Ottica e Optometria</a:t>
            </a:r>
          </a:p>
          <a:p>
            <a:pPr marL="285750" indent="-285750">
              <a:buFontTx/>
              <a:buChar char="-"/>
            </a:pPr>
            <a:r>
              <a:rPr lang="it-IT" sz="1400" dirty="0" err="1"/>
              <a:t>Imieiocchi.it</a:t>
            </a:r>
            <a:r>
              <a:rPr lang="it-IT" sz="1400" dirty="0"/>
              <a:t> – </a:t>
            </a:r>
            <a:r>
              <a:rPr lang="it-IT" sz="1400" dirty="0" err="1"/>
              <a:t>Optometria&amp;Ottica</a:t>
            </a:r>
            <a:endParaRPr lang="it-IT" sz="1400" dirty="0"/>
          </a:p>
          <a:p>
            <a:pPr marL="285750" indent="-285750">
              <a:buFontTx/>
              <a:buChar char="-"/>
            </a:pPr>
            <a:endParaRPr lang="it-IT" sz="1400" dirty="0"/>
          </a:p>
          <a:p>
            <a:r>
              <a:rPr lang="it-IT" sz="1600" dirty="0" err="1"/>
              <a:t>WatsApp</a:t>
            </a:r>
            <a:r>
              <a:rPr lang="it-IT" sz="1600" dirty="0"/>
              <a:t>: 334 248 0070</a:t>
            </a:r>
          </a:p>
          <a:p>
            <a:endParaRPr lang="it-IT" sz="1600" dirty="0"/>
          </a:p>
          <a:p>
            <a:r>
              <a:rPr lang="it-IT" sz="1900" dirty="0"/>
              <a:t>TUTTI gli studenti possono iscriversi gratuitamente all’associazione e quindi ricevere le newsletter e poter vedere le risorse riservate ai soci</a:t>
            </a:r>
          </a:p>
        </p:txBody>
      </p:sp>
      <p:sp>
        <p:nvSpPr>
          <p:cNvPr id="3" name="CasellaDiTesto 2"/>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Come seguirci</a:t>
            </a:r>
            <a:endParaRPr lang="it-IT" sz="2400" dirty="0">
              <a:solidFill>
                <a:srgbClr val="2C6A67"/>
              </a:solidFill>
            </a:endParaRP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21</a:t>
            </a:fld>
            <a:endParaRPr lang="it-IT"/>
          </a:p>
        </p:txBody>
      </p:sp>
    </p:spTree>
    <p:extLst>
      <p:ext uri="{BB962C8B-B14F-4D97-AF65-F5344CB8AC3E}">
        <p14:creationId xmlns:p14="http://schemas.microsoft.com/office/powerpoint/2010/main" val="295895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9365" y="1738001"/>
            <a:ext cx="7327734" cy="2585323"/>
          </a:xfrm>
          <a:prstGeom prst="rect">
            <a:avLst/>
          </a:prstGeom>
          <a:noFill/>
        </p:spPr>
        <p:txBody>
          <a:bodyPr wrap="square" rtlCol="0">
            <a:spAutoFit/>
          </a:bodyPr>
          <a:lstStyle/>
          <a:p>
            <a:r>
              <a:rPr lang="it-IT" dirty="0"/>
              <a:t>ALOeO al fine di raggiungere i propri obiettivi statutari ad oggi è:</a:t>
            </a:r>
          </a:p>
          <a:p>
            <a:endParaRPr lang="it-IT" dirty="0"/>
          </a:p>
          <a:p>
            <a:pPr>
              <a:buFontTx/>
              <a:buChar char="-"/>
            </a:pPr>
            <a:r>
              <a:rPr lang="it-IT" dirty="0"/>
              <a:t>Socio fondatore di Confcommercio Professioni</a:t>
            </a:r>
          </a:p>
          <a:p>
            <a:pPr>
              <a:buFontTx/>
              <a:buChar char="-"/>
            </a:pPr>
            <a:r>
              <a:rPr lang="it-IT" dirty="0"/>
              <a:t>Affiliato all’</a:t>
            </a:r>
            <a:r>
              <a:rPr lang="it-IT" dirty="0" err="1"/>
              <a:t>European</a:t>
            </a:r>
            <a:r>
              <a:rPr lang="it-IT" dirty="0"/>
              <a:t> </a:t>
            </a:r>
            <a:r>
              <a:rPr lang="it-IT" dirty="0" err="1"/>
              <a:t>Academy</a:t>
            </a:r>
            <a:r>
              <a:rPr lang="it-IT" dirty="0"/>
              <a:t>  </a:t>
            </a:r>
            <a:r>
              <a:rPr lang="it-IT" dirty="0" err="1"/>
              <a:t>of</a:t>
            </a:r>
            <a:r>
              <a:rPr lang="it-IT" dirty="0"/>
              <a:t> </a:t>
            </a:r>
            <a:r>
              <a:rPr lang="it-IT" dirty="0" err="1"/>
              <a:t>Otometry</a:t>
            </a:r>
            <a:r>
              <a:rPr lang="it-IT" dirty="0"/>
              <a:t> and </a:t>
            </a:r>
            <a:r>
              <a:rPr lang="it-IT" dirty="0" err="1"/>
              <a:t>Optics</a:t>
            </a:r>
            <a:endParaRPr lang="it-IT" dirty="0"/>
          </a:p>
          <a:p>
            <a:pPr>
              <a:buFontTx/>
              <a:buChar char="-"/>
            </a:pPr>
            <a:r>
              <a:rPr lang="it-IT" dirty="0"/>
              <a:t>Affiliato all’</a:t>
            </a:r>
            <a:r>
              <a:rPr lang="it-IT" dirty="0" err="1"/>
              <a:t>European</a:t>
            </a:r>
            <a:r>
              <a:rPr lang="it-IT" dirty="0"/>
              <a:t> </a:t>
            </a:r>
            <a:r>
              <a:rPr lang="it-IT" dirty="0" err="1"/>
              <a:t>Council</a:t>
            </a:r>
            <a:r>
              <a:rPr lang="it-IT" dirty="0"/>
              <a:t> of </a:t>
            </a:r>
            <a:r>
              <a:rPr lang="it-IT" dirty="0" err="1"/>
              <a:t>Optometry</a:t>
            </a:r>
            <a:r>
              <a:rPr lang="it-IT" dirty="0"/>
              <a:t> and </a:t>
            </a:r>
            <a:r>
              <a:rPr lang="it-IT" dirty="0" err="1"/>
              <a:t>Optics</a:t>
            </a:r>
            <a:r>
              <a:rPr lang="it-IT" dirty="0"/>
              <a:t> (non nel 2022)</a:t>
            </a:r>
          </a:p>
          <a:p>
            <a:pPr>
              <a:buFontTx/>
              <a:buChar char="-"/>
            </a:pPr>
            <a:r>
              <a:rPr lang="it-IT" dirty="0"/>
              <a:t>Fondatore del Tavolo Interassociativo </a:t>
            </a:r>
            <a:r>
              <a:rPr lang="it-IT" dirty="0" err="1"/>
              <a:t>TiOptO</a:t>
            </a:r>
            <a:endParaRPr lang="it-IT" dirty="0"/>
          </a:p>
          <a:p>
            <a:r>
              <a:rPr lang="it-IT" dirty="0"/>
              <a:t>-Provider Nazionale Provvisorio AGENAS per la formazione ECM</a:t>
            </a:r>
          </a:p>
          <a:p>
            <a:r>
              <a:rPr lang="it-IT" dirty="0"/>
              <a:t>-Si interfaccia direttamente con la Federazione Nazionale degli Ordini dei Chimici e dei Fisici</a:t>
            </a:r>
          </a:p>
        </p:txBody>
      </p:sp>
      <p:sp>
        <p:nvSpPr>
          <p:cNvPr id="3" name="CasellaDiTesto 2"/>
          <p:cNvSpPr txBox="1"/>
          <p:nvPr/>
        </p:nvSpPr>
        <p:spPr>
          <a:xfrm>
            <a:off x="1136772" y="853198"/>
            <a:ext cx="6625900" cy="461665"/>
          </a:xfrm>
          <a:prstGeom prst="rect">
            <a:avLst/>
          </a:prstGeom>
          <a:noFill/>
        </p:spPr>
        <p:txBody>
          <a:bodyPr wrap="square" rtlCol="0">
            <a:spAutoFit/>
          </a:bodyPr>
          <a:lstStyle/>
          <a:p>
            <a:r>
              <a:rPr lang="it-IT" sz="2400" b="1" dirty="0">
                <a:solidFill>
                  <a:srgbClr val="2C6A67"/>
                </a:solidFill>
              </a:rPr>
              <a:t>ALOeO e altri enti</a:t>
            </a:r>
            <a:endParaRPr lang="it-IT" sz="2400" dirty="0">
              <a:solidFill>
                <a:srgbClr val="2C6A67"/>
              </a:solidFill>
            </a:endParaRP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35280" y="2406462"/>
            <a:ext cx="7675887" cy="1246495"/>
          </a:xfrm>
          <a:prstGeom prst="rect">
            <a:avLst/>
          </a:prstGeom>
          <a:noFill/>
        </p:spPr>
        <p:txBody>
          <a:bodyPr wrap="none" rtlCol="0">
            <a:spAutoFit/>
          </a:bodyPr>
          <a:lstStyle/>
          <a:p>
            <a:pPr algn="ctr"/>
            <a:r>
              <a:rPr lang="it-IT" sz="2500" dirty="0"/>
              <a:t>Credi, impegnati, studia e lavora con passione ogni giorno</a:t>
            </a:r>
          </a:p>
          <a:p>
            <a:pPr algn="ctr"/>
            <a:r>
              <a:rPr lang="it-IT" sz="2500" dirty="0"/>
              <a:t>Per dare un significato a ciò che stai diventando:</a:t>
            </a:r>
          </a:p>
          <a:p>
            <a:pPr algn="ctr"/>
            <a:r>
              <a:rPr lang="it-IT" sz="2500" dirty="0"/>
              <a:t>un OPTOMETRISTA</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97668" y="733657"/>
            <a:ext cx="7393021" cy="2492990"/>
          </a:xfrm>
          <a:prstGeom prst="rect">
            <a:avLst/>
          </a:prstGeom>
          <a:noFill/>
        </p:spPr>
        <p:txBody>
          <a:bodyPr wrap="square" rtlCol="0">
            <a:spAutoFit/>
          </a:bodyPr>
          <a:lstStyle/>
          <a:p>
            <a:r>
              <a:rPr lang="it-IT" sz="2800" b="1" dirty="0">
                <a:solidFill>
                  <a:srgbClr val="2C6A67"/>
                </a:solidFill>
              </a:rPr>
              <a:t>Codice Deontologico - CAP I – INTRODUZIONE </a:t>
            </a:r>
          </a:p>
          <a:p>
            <a:endParaRPr lang="it-IT" sz="2800" dirty="0">
              <a:solidFill>
                <a:schemeClr val="accent1">
                  <a:lumMod val="75000"/>
                </a:schemeClr>
              </a:solidFill>
            </a:endParaRPr>
          </a:p>
          <a:p>
            <a:pPr algn="just"/>
            <a:r>
              <a:rPr lang="it-IT" sz="2000" dirty="0"/>
              <a:t>Il presente Codice Deontologico viene promulgato su istanza del Consiglio Direttivo di ALOeO.</a:t>
            </a:r>
          </a:p>
          <a:p>
            <a:pPr algn="just"/>
            <a:r>
              <a:rPr lang="it-IT" sz="2000" dirty="0"/>
              <a:t>Esso contiene le norme di comportamento di dirigenti e associati di ALOeO riguardo ai loro ruoli e funzioni, nonché nei confronti dell’associazione, degli utenti e dei terzi in generale. </a:t>
            </a:r>
          </a:p>
        </p:txBody>
      </p:sp>
      <p:sp>
        <p:nvSpPr>
          <p:cNvPr id="3" name="Segnaposto numero diapositiva 2"/>
          <p:cNvSpPr>
            <a:spLocks noGrp="1"/>
          </p:cNvSpPr>
          <p:nvPr>
            <p:ph type="sldNum" sz="quarter" idx="12"/>
          </p:nvPr>
        </p:nvSpPr>
        <p:spPr/>
        <p:txBody>
          <a:bodyPr/>
          <a:lstStyle/>
          <a:p>
            <a:fld id="{493E05A0-2404-5C4E-BF88-2682EA2922CE}" type="slidenum">
              <a:rPr lang="it-IT" smtClean="0"/>
              <a:pPr/>
              <a:t>24</a:t>
            </a:fld>
            <a:endParaRPr lang="it-IT"/>
          </a:p>
        </p:txBody>
      </p:sp>
    </p:spTree>
    <p:extLst>
      <p:ext uri="{BB962C8B-B14F-4D97-AF65-F5344CB8AC3E}">
        <p14:creationId xmlns:p14="http://schemas.microsoft.com/office/powerpoint/2010/main" val="887104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636751"/>
            <a:ext cx="7581495" cy="2108269"/>
          </a:xfrm>
          <a:prstGeom prst="rect">
            <a:avLst/>
          </a:prstGeom>
          <a:noFill/>
        </p:spPr>
        <p:txBody>
          <a:bodyPr wrap="square" rtlCol="0">
            <a:spAutoFit/>
          </a:bodyPr>
          <a:lstStyle/>
          <a:p>
            <a:pPr>
              <a:lnSpc>
                <a:spcPct val="150000"/>
              </a:lnSpc>
            </a:pPr>
            <a:r>
              <a:rPr lang="it-IT" sz="2800" b="1" dirty="0">
                <a:solidFill>
                  <a:srgbClr val="2C6A67"/>
                </a:solidFill>
              </a:rPr>
              <a:t>CAP II - DISPOSIZIONI GENERALI </a:t>
            </a:r>
            <a:endParaRPr lang="it-IT" sz="3200" b="1" dirty="0"/>
          </a:p>
          <a:p>
            <a:pPr algn="just">
              <a:lnSpc>
                <a:spcPct val="150000"/>
              </a:lnSpc>
            </a:pPr>
            <a:r>
              <a:rPr lang="it-IT" sz="2200" b="1" dirty="0"/>
              <a:t>Art. 1 – Obiettivi</a:t>
            </a:r>
          </a:p>
          <a:p>
            <a:pPr algn="just"/>
            <a:r>
              <a:rPr lang="it-IT" sz="1400" dirty="0"/>
              <a:t>Il presente Codice Deontologico comprende regole e principi di comportamento professionale che il Laureato in Ottica e Optometria è tenuto a conoscere e a osservare in ogni ambito in cui il medesimo operi, allo scopo di garantire un servizio di qualità a favore del cittadino, nonché a tutela della professionalità stessa.</a:t>
            </a:r>
          </a:p>
        </p:txBody>
      </p:sp>
      <p:sp>
        <p:nvSpPr>
          <p:cNvPr id="3" name="Segnaposto numero diapositiva 2"/>
          <p:cNvSpPr>
            <a:spLocks noGrp="1"/>
          </p:cNvSpPr>
          <p:nvPr>
            <p:ph type="sldNum" sz="quarter" idx="12"/>
          </p:nvPr>
        </p:nvSpPr>
        <p:spPr/>
        <p:txBody>
          <a:bodyPr/>
          <a:lstStyle/>
          <a:p>
            <a:fld id="{493E05A0-2404-5C4E-BF88-2682EA2922CE}" type="slidenum">
              <a:rPr lang="it-IT" smtClean="0"/>
              <a:pPr/>
              <a:t>25</a:t>
            </a:fld>
            <a:endParaRPr lang="it-IT"/>
          </a:p>
        </p:txBody>
      </p:sp>
    </p:spTree>
    <p:extLst>
      <p:ext uri="{BB962C8B-B14F-4D97-AF65-F5344CB8AC3E}">
        <p14:creationId xmlns:p14="http://schemas.microsoft.com/office/powerpoint/2010/main" val="271957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69652" y="559680"/>
            <a:ext cx="8404698" cy="5124480"/>
          </a:xfrm>
          <a:prstGeom prst="rect">
            <a:avLst/>
          </a:prstGeom>
          <a:noFill/>
        </p:spPr>
        <p:txBody>
          <a:bodyPr wrap="square" rtlCol="0">
            <a:spAutoFit/>
          </a:bodyPr>
          <a:lstStyle/>
          <a:p>
            <a:pPr>
              <a:lnSpc>
                <a:spcPct val="150000"/>
              </a:lnSpc>
            </a:pPr>
            <a:r>
              <a:rPr lang="it-IT" sz="2800" b="1" dirty="0">
                <a:solidFill>
                  <a:srgbClr val="2C6A67"/>
                </a:solidFill>
              </a:rPr>
              <a:t>CAP II - DISPOSIZIONI GENERALI </a:t>
            </a:r>
            <a:endParaRPr lang="it-IT" sz="2000" b="1" dirty="0"/>
          </a:p>
          <a:p>
            <a:pPr>
              <a:lnSpc>
                <a:spcPct val="150000"/>
              </a:lnSpc>
            </a:pPr>
            <a:r>
              <a:rPr lang="it-IT" sz="2200" b="1" dirty="0"/>
              <a:t>Art. 2 – Norme di comportamento</a:t>
            </a:r>
          </a:p>
          <a:p>
            <a:pPr algn="just"/>
            <a:r>
              <a:rPr lang="x-none" sz="1400"/>
              <a:t>Il comportamento del Laureato in Ottica e Optometria</a:t>
            </a:r>
            <a:r>
              <a:rPr lang="it-IT" sz="1400" dirty="0"/>
              <a:t>,</a:t>
            </a:r>
            <a:r>
              <a:rPr lang="x-none" sz="1400"/>
              <a:t> anche al di fuori dell’esercizio della professione, deve essere consono al decoro </a:t>
            </a:r>
            <a:r>
              <a:rPr lang="it-IT" sz="1400" dirty="0"/>
              <a:t>e</a:t>
            </a:r>
            <a:r>
              <a:rPr lang="x-none" sz="1400"/>
              <a:t> alla dignità della </a:t>
            </a:r>
            <a:r>
              <a:rPr lang="it-IT" sz="1400" dirty="0"/>
              <a:t>professione </a:t>
            </a:r>
            <a:r>
              <a:rPr lang="x-none" sz="1400"/>
              <a:t>stessa. </a:t>
            </a:r>
            <a:endParaRPr lang="it-IT" sz="1400" dirty="0"/>
          </a:p>
          <a:p>
            <a:pPr algn="just"/>
            <a:r>
              <a:rPr lang="x-none" sz="1400"/>
              <a:t>Ogni atto professionale o personale, anche se compiuto al di fuori dell’ambito lavorativo, che sia in contrasto con i principi qui di seguito indicati, è punibile secondo i principi e le regole s</a:t>
            </a:r>
            <a:r>
              <a:rPr lang="it-IT" sz="1400" dirty="0" err="1"/>
              <a:t>tabiliti</a:t>
            </a:r>
            <a:r>
              <a:rPr lang="it-IT" sz="1400" dirty="0"/>
              <a:t> dal presente regolamento.</a:t>
            </a:r>
          </a:p>
          <a:p>
            <a:pPr algn="just"/>
            <a:r>
              <a:rPr lang="it-IT" sz="1400" dirty="0"/>
              <a:t>Il Laureato in Ottica e Optometria:</a:t>
            </a:r>
          </a:p>
          <a:p>
            <a:pPr lvl="0" algn="just"/>
            <a:r>
              <a:rPr lang="it-IT" sz="1400" dirty="0"/>
              <a:t>deve rispettare le leggi, i principi sociali e morali della Società in cui esercita la professione, ricordando che il dissociarsi da tali principi può incidere sulla fiducia della pubblica opinione nella competenza del singolo e dell’intera categoria;</a:t>
            </a:r>
          </a:p>
          <a:p>
            <a:pPr lvl="0" algn="just"/>
            <a:r>
              <a:rPr lang="it-IT" sz="1400" dirty="0"/>
              <a:t>è tenuto al rispetto e alla tutela della dignità e del decoro della professione, evitando in qualsiasi modo di:</a:t>
            </a:r>
          </a:p>
          <a:p>
            <a:pPr algn="just"/>
            <a:r>
              <a:rPr lang="it-IT" sz="1400" dirty="0"/>
              <a:t>-  esercitare atti e prestazioni professionali non di sua competenza;</a:t>
            </a:r>
          </a:p>
          <a:p>
            <a:pPr algn="just"/>
            <a:r>
              <a:rPr lang="it-IT" sz="1400" dirty="0"/>
              <a:t>-  di esercitare la professione senza le dovute conoscenze;</a:t>
            </a:r>
          </a:p>
          <a:p>
            <a:pPr algn="just"/>
            <a:r>
              <a:rPr lang="it-IT" sz="1400" dirty="0"/>
              <a:t>-  favorire l’esercizio abusivo della professione;</a:t>
            </a:r>
          </a:p>
          <a:p>
            <a:pPr algn="just"/>
            <a:r>
              <a:rPr lang="it-IT" sz="1400" dirty="0"/>
              <a:t>-  subire pressioni che ledano la propria autonomia;</a:t>
            </a:r>
          </a:p>
          <a:p>
            <a:pPr algn="just"/>
            <a:r>
              <a:rPr lang="it-IT" sz="1400" dirty="0"/>
              <a:t>-  collaborare con persone o Enti che praticano interventi illegali, inadeguati o coercitivi;</a:t>
            </a:r>
          </a:p>
          <a:p>
            <a:pPr algn="just"/>
            <a:r>
              <a:rPr lang="it-IT" sz="1400" dirty="0"/>
              <a:t>- ricevere compensi derivanti da speculazione commerciale, di qualsiasi natura e    provenienza;</a:t>
            </a:r>
          </a:p>
          <a:p>
            <a:pPr algn="just"/>
            <a:r>
              <a:rPr lang="it-IT" sz="1400" dirty="0"/>
              <a:t>-  trasferire o indurre al trasferimento di utenti tra diverse strutture a fine di lucro;</a:t>
            </a:r>
          </a:p>
          <a:p>
            <a:pPr algn="just"/>
            <a:r>
              <a:rPr lang="it-IT" sz="1400" dirty="0"/>
              <a:t>-  attuare qualsiasi forma di pubblicità in contrasto con il presente codice deontologico o che possa screditare la categoria del Laureato in Ottica e Optometria.</a:t>
            </a:r>
          </a:p>
        </p:txBody>
      </p:sp>
      <p:sp>
        <p:nvSpPr>
          <p:cNvPr id="3" name="Segnaposto numero diapositiva 2"/>
          <p:cNvSpPr>
            <a:spLocks noGrp="1"/>
          </p:cNvSpPr>
          <p:nvPr>
            <p:ph type="sldNum" sz="quarter" idx="12"/>
          </p:nvPr>
        </p:nvSpPr>
        <p:spPr/>
        <p:txBody>
          <a:bodyPr/>
          <a:lstStyle/>
          <a:p>
            <a:fld id="{493E05A0-2404-5C4E-BF88-2682EA2922CE}" type="slidenum">
              <a:rPr lang="it-IT" smtClean="0"/>
              <a:pPr/>
              <a:t>26</a:t>
            </a:fld>
            <a:endParaRPr lang="it-IT"/>
          </a:p>
        </p:txBody>
      </p:sp>
    </p:spTree>
    <p:extLst>
      <p:ext uri="{BB962C8B-B14F-4D97-AF65-F5344CB8AC3E}">
        <p14:creationId xmlns:p14="http://schemas.microsoft.com/office/powerpoint/2010/main" val="334048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78211" y="636752"/>
            <a:ext cx="7996137" cy="4647426"/>
          </a:xfrm>
          <a:prstGeom prst="rect">
            <a:avLst/>
          </a:prstGeom>
          <a:noFill/>
        </p:spPr>
        <p:txBody>
          <a:bodyPr wrap="square" rtlCol="0">
            <a:spAutoFit/>
          </a:bodyPr>
          <a:lstStyle/>
          <a:p>
            <a:pPr>
              <a:lnSpc>
                <a:spcPct val="150000"/>
              </a:lnSpc>
            </a:pPr>
            <a:r>
              <a:rPr lang="it-IT" sz="2800" b="1" dirty="0">
                <a:solidFill>
                  <a:srgbClr val="2C6A67"/>
                </a:solidFill>
              </a:rPr>
              <a:t>CAP II - DISPOSIZIONI GENERALI </a:t>
            </a:r>
          </a:p>
          <a:p>
            <a:r>
              <a:rPr lang="it-IT" sz="2200" b="1" dirty="0"/>
              <a:t>Art. 3 - Competenze e ambito di intervento del laureato in Ottica e Optometria</a:t>
            </a:r>
          </a:p>
          <a:p>
            <a:pPr algn="just"/>
            <a:r>
              <a:rPr lang="it-IT" sz="1400" dirty="0"/>
              <a:t>Il Laureato in Ottica e Optometria si occupa di prevenzione e trattamento delle anomalie visive di tutte le età, didattica e ricerca scientifica sia universitaria che privata. </a:t>
            </a:r>
          </a:p>
          <a:p>
            <a:pPr algn="just"/>
            <a:r>
              <a:rPr lang="it-IT" sz="1400" dirty="0"/>
              <a:t>Il laureto in Ottica e Optometria, quale professionista esperto dell’ottica oftalmica e fisiologica, della fisica ottica, delle componenti fisiche e chimiche e delle applicazioni dei materiali e degli strumenti necessari a risolvere i problemi visivi:</a:t>
            </a:r>
          </a:p>
          <a:p>
            <a:pPr marL="285750" lvl="0" indent="-285750" algn="just">
              <a:buFont typeface="Arial" panose="020B0604020202020204" pitchFamily="34" charset="0"/>
              <a:buChar char="•"/>
            </a:pPr>
            <a:r>
              <a:rPr lang="it-IT" sz="1400" dirty="0"/>
              <a:t>adotta conoscenze di metodologie e tecniche connesse alla professione che vanno attualizzate, integrate e migliorate attraverso la formazione continua (per esempio utilizza differenti sistemi di compensazione visiva e di tutti i prodotti di possibile prescrizione e/o vendita; delle differenti tecniche professionali applicate e dei prodotti di misurazione utilizzati che siano scientificamente riconosciuti);</a:t>
            </a:r>
          </a:p>
          <a:p>
            <a:pPr marL="285750" lvl="0" indent="-285750" algn="just">
              <a:buFont typeface="Arial" panose="020B0604020202020204" pitchFamily="34" charset="0"/>
              <a:buChar char="•"/>
            </a:pPr>
            <a:r>
              <a:rPr lang="it-IT" sz="1400" dirty="0"/>
              <a:t>svolge autonomamente l’attività professionale in ambito privato (studio privato, studio associato, centri polifunzionali) e/o pubblico (centro ottico e strutture sanitarie).</a:t>
            </a:r>
          </a:p>
          <a:p>
            <a:pPr marL="285750" lvl="0" indent="-285750" algn="just">
              <a:buFont typeface="Arial" panose="020B0604020202020204" pitchFamily="34" charset="0"/>
              <a:buChar char="•"/>
            </a:pPr>
            <a:r>
              <a:rPr lang="it-IT" sz="1400" dirty="0"/>
              <a:t>agisce con lealtà anteponendo il benessere delle persone, che ne richiedono il servizio, dedicando loro attenzione, tempo, competenze ed esperienza, prima del mero guadagno. </a:t>
            </a:r>
          </a:p>
          <a:p>
            <a:pPr marL="285750" lvl="0" indent="-285750" algn="just">
              <a:buFont typeface="Arial" panose="020B0604020202020204" pitchFamily="34" charset="0"/>
              <a:buChar char="•"/>
            </a:pPr>
            <a:r>
              <a:rPr lang="it-IT" sz="1400" dirty="0"/>
              <a:t>Informa l’utente quando sia opportuno consultare, per specifiche competenze o esigenze, un </a:t>
            </a:r>
            <a:r>
              <a:rPr lang="it-IT" sz="1400"/>
              <a:t>altro ottico, </a:t>
            </a:r>
            <a:r>
              <a:rPr lang="it-IT" sz="1400" dirty="0"/>
              <a:t>optometrista secondo corrette relazioni di collaborazione.</a:t>
            </a:r>
          </a:p>
        </p:txBody>
      </p:sp>
      <p:sp>
        <p:nvSpPr>
          <p:cNvPr id="3" name="Segnaposto numero diapositiva 2"/>
          <p:cNvSpPr>
            <a:spLocks noGrp="1"/>
          </p:cNvSpPr>
          <p:nvPr>
            <p:ph type="sldNum" sz="quarter" idx="12"/>
          </p:nvPr>
        </p:nvSpPr>
        <p:spPr/>
        <p:txBody>
          <a:bodyPr/>
          <a:lstStyle/>
          <a:p>
            <a:fld id="{493E05A0-2404-5C4E-BF88-2682EA2922CE}" type="slidenum">
              <a:rPr lang="it-IT" smtClean="0"/>
              <a:pPr/>
              <a:t>27</a:t>
            </a:fld>
            <a:endParaRPr lang="it-IT"/>
          </a:p>
        </p:txBody>
      </p:sp>
    </p:spTree>
    <p:extLst>
      <p:ext uri="{BB962C8B-B14F-4D97-AF65-F5344CB8AC3E}">
        <p14:creationId xmlns:p14="http://schemas.microsoft.com/office/powerpoint/2010/main" val="287231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STATUTO</a:t>
            </a:r>
            <a:endParaRPr lang="it-IT" dirty="0"/>
          </a:p>
        </p:txBody>
      </p:sp>
      <p:sp>
        <p:nvSpPr>
          <p:cNvPr id="6" name="CasellaDiTesto 5"/>
          <p:cNvSpPr txBox="1"/>
          <p:nvPr/>
        </p:nvSpPr>
        <p:spPr>
          <a:xfrm>
            <a:off x="774441" y="1623527"/>
            <a:ext cx="7501812" cy="3970318"/>
          </a:xfrm>
          <a:prstGeom prst="rect">
            <a:avLst/>
          </a:prstGeom>
          <a:noFill/>
        </p:spPr>
        <p:txBody>
          <a:bodyPr wrap="square" rtlCol="0">
            <a:spAutoFit/>
          </a:bodyPr>
          <a:lstStyle/>
          <a:p>
            <a:pPr algn="just"/>
            <a:r>
              <a:rPr lang="it-IT" dirty="0"/>
              <a:t>Art. </a:t>
            </a:r>
            <a:r>
              <a:rPr lang="it-IT" dirty="0" err="1"/>
              <a:t>2</a:t>
            </a:r>
            <a:endParaRPr lang="it-IT" dirty="0"/>
          </a:p>
          <a:p>
            <a:pPr algn="just"/>
            <a:r>
              <a:rPr lang="it-IT" dirty="0"/>
              <a:t>L'Associazione Laureati in Ottica e Optometria ALOeO non ha finalità di lucro, è un'istituzione apartitica e persegue i seguenti scopi:</a:t>
            </a:r>
          </a:p>
          <a:p>
            <a:pPr algn="just"/>
            <a:endParaRPr lang="it-IT" dirty="0"/>
          </a:p>
          <a:p>
            <a:pPr marL="342900" lvl="0" indent="-342900" algn="just">
              <a:buAutoNum type="alphaLcParenR"/>
            </a:pPr>
            <a:r>
              <a:rPr lang="it-IT" dirty="0"/>
              <a:t>Rapportarsi con le Istituzioni per ottenere il riconoscimento della professione sanitaria "Optometrista" subordinata al conseguimento del titolo universitario;</a:t>
            </a:r>
          </a:p>
          <a:p>
            <a:pPr marL="342900" lvl="0" indent="-342900" algn="just">
              <a:buAutoNum type="alphaLcParenR"/>
            </a:pPr>
            <a:r>
              <a:rPr lang="it-IT" dirty="0"/>
              <a:t>In attesa del suddetto riconoscimento, ottenere l'acquisizione della qualifica professionale di "Ottico" (ai sensi del REGIO DECRETO 31 MAGGIO 1928, n. 1334 (GU n. 154 del 04/07/1928) REGOLAMENTO PER L'ESECUZIONE DELLA LEGGE 23 GIUGNO 1927, N. 1264, SULLA DISCIPLINA DELLE ARTI AUSILIARIE DELLE PROFESSIONI SANITARIE. (PUBBLICATO NELLA GAZZETTA UFFICIALE N.154 DEL </a:t>
            </a:r>
            <a:r>
              <a:rPr lang="it-IT" dirty="0" err="1"/>
              <a:t>4</a:t>
            </a:r>
            <a:r>
              <a:rPr lang="it-IT" dirty="0"/>
              <a:t> LUGLIO 1928) cercando di portare gli esami di abilitazione all’interno delle strutture universitarie;</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3</a:t>
            </a:fld>
            <a:endParaRPr lang="it-IT"/>
          </a:p>
        </p:txBody>
      </p:sp>
    </p:spTree>
    <p:extLst>
      <p:ext uri="{BB962C8B-B14F-4D97-AF65-F5344CB8AC3E}">
        <p14:creationId xmlns:p14="http://schemas.microsoft.com/office/powerpoint/2010/main" val="46311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STATUTO</a:t>
            </a:r>
            <a:endParaRPr lang="it-IT" dirty="0"/>
          </a:p>
        </p:txBody>
      </p:sp>
      <p:sp>
        <p:nvSpPr>
          <p:cNvPr id="6" name="CasellaDiTesto 5"/>
          <p:cNvSpPr txBox="1"/>
          <p:nvPr/>
        </p:nvSpPr>
        <p:spPr>
          <a:xfrm>
            <a:off x="774441" y="1623527"/>
            <a:ext cx="7501812" cy="3231654"/>
          </a:xfrm>
          <a:prstGeom prst="rect">
            <a:avLst/>
          </a:prstGeom>
          <a:noFill/>
        </p:spPr>
        <p:txBody>
          <a:bodyPr wrap="square" rtlCol="0">
            <a:spAutoFit/>
          </a:bodyPr>
          <a:lstStyle/>
          <a:p>
            <a:pPr algn="just"/>
            <a:r>
              <a:rPr lang="it-IT" sz="1700" dirty="0"/>
              <a:t>Art. </a:t>
            </a:r>
            <a:r>
              <a:rPr lang="it-IT" sz="1700" dirty="0" err="1"/>
              <a:t>2</a:t>
            </a:r>
            <a:r>
              <a:rPr lang="it-IT" sz="1700" dirty="0"/>
              <a:t> - segue</a:t>
            </a:r>
          </a:p>
          <a:p>
            <a:pPr algn="just"/>
            <a:endParaRPr lang="it-IT" sz="1700" dirty="0"/>
          </a:p>
          <a:p>
            <a:pPr algn="just"/>
            <a:r>
              <a:rPr lang="it-IT" sz="1700" dirty="0"/>
              <a:t>c)Tutelare la figura morale e professionale del Laureato in Ottica e Optometria e curarne l'aggiornamento scientifico-professionale;</a:t>
            </a:r>
          </a:p>
          <a:p>
            <a:pPr algn="just"/>
            <a:r>
              <a:rPr lang="it-IT" sz="1700" dirty="0"/>
              <a:t>d) Ai fini di garantire l’obbligo della formazione permanente al Laureato in Ottica e Optometria, l’Associazione collabora con i corsi di laurea istituiti presso le Università italiane, anche partecipando, ove possibile, con una propria commissione all'elaborazione dei programmi di studio ed alle sessioni di esame, sia sui corsi di qualificazione e riqualificazione professionale, ancorché gestiti dallo Stato, da Enti Pubblici e privati;</a:t>
            </a:r>
          </a:p>
          <a:p>
            <a:pPr algn="just"/>
            <a:r>
              <a:rPr lang="it-IT" sz="1700" dirty="0"/>
              <a:t>e) Favorire il collegamento scientifico-professionale di tutti i Laureati in Ottica e Optometria ovunque (in Italia o all'estero) esercitino la professione;</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4</a:t>
            </a:fld>
            <a:endParaRPr lang="it-IT"/>
          </a:p>
        </p:txBody>
      </p:sp>
    </p:spTree>
    <p:extLst>
      <p:ext uri="{BB962C8B-B14F-4D97-AF65-F5344CB8AC3E}">
        <p14:creationId xmlns:p14="http://schemas.microsoft.com/office/powerpoint/2010/main" val="46311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STATUTO</a:t>
            </a:r>
            <a:endParaRPr lang="it-IT" dirty="0"/>
          </a:p>
        </p:txBody>
      </p:sp>
      <p:sp>
        <p:nvSpPr>
          <p:cNvPr id="6" name="CasellaDiTesto 5"/>
          <p:cNvSpPr txBox="1"/>
          <p:nvPr/>
        </p:nvSpPr>
        <p:spPr>
          <a:xfrm>
            <a:off x="774441" y="1385414"/>
            <a:ext cx="7501812" cy="4016484"/>
          </a:xfrm>
          <a:prstGeom prst="rect">
            <a:avLst/>
          </a:prstGeom>
          <a:noFill/>
        </p:spPr>
        <p:txBody>
          <a:bodyPr wrap="square" rtlCol="0">
            <a:spAutoFit/>
          </a:bodyPr>
          <a:lstStyle/>
          <a:p>
            <a:pPr algn="just"/>
            <a:r>
              <a:rPr lang="it-IT" sz="1700" dirty="0"/>
              <a:t>Art. </a:t>
            </a:r>
            <a:r>
              <a:rPr lang="it-IT" sz="1700" dirty="0" err="1"/>
              <a:t>2</a:t>
            </a:r>
            <a:r>
              <a:rPr lang="it-IT" sz="1700" dirty="0"/>
              <a:t> - segue</a:t>
            </a:r>
          </a:p>
          <a:p>
            <a:pPr algn="just"/>
            <a:endParaRPr lang="it-IT" sz="1700" dirty="0"/>
          </a:p>
          <a:p>
            <a:pPr algn="just"/>
            <a:r>
              <a:rPr lang="it-IT" sz="1700" dirty="0" err="1"/>
              <a:t>f</a:t>
            </a:r>
            <a:r>
              <a:rPr lang="it-IT" sz="1700" dirty="0"/>
              <a:t>) Promuovere l'adozione di regolamenti e norme volte a superare eventuali conflitti tra gli associati;</a:t>
            </a:r>
          </a:p>
          <a:p>
            <a:pPr algn="just"/>
            <a:r>
              <a:rPr lang="it-IT" sz="1700" dirty="0"/>
              <a:t>g) Promuovere ed affiancare ogni iniziativa per il miglioramento delle condizioni di carriera, giuridiche e culturali dei Laureati in Ottica e Optometria, tutelare i loro interessi economici in tutte le questioni che interessano la specialità e designare i propri rappresentanti ed i propri delegati a Congressi, Enti, Organi e Commissioni anche Ministeriali, in cui si ritenga opportuno e si richieda la partecipazione dell'ALOeO, per la specifica tutela della categoria;</a:t>
            </a:r>
          </a:p>
          <a:p>
            <a:pPr algn="just"/>
            <a:r>
              <a:rPr lang="it-IT" sz="1700" dirty="0"/>
              <a:t>i) Favorire la tutela legale del Laureato in Ottica e Optometria e ricercare forme di assicurazione professionale sicure e convenienti dal punto di vista economico;</a:t>
            </a:r>
          </a:p>
          <a:p>
            <a:pPr algn="just"/>
            <a:r>
              <a:rPr lang="it-IT" sz="1700" dirty="0" err="1"/>
              <a:t>l</a:t>
            </a:r>
            <a:r>
              <a:rPr lang="it-IT" sz="1700" dirty="0"/>
              <a:t>) In relazione ai propri fini statutari ALOeO può aderire ad Enti, Organizzazioni e Università di carattere nazionale ed Internazionale, previa delibera del Consiglio Direttivo.</a:t>
            </a:r>
          </a:p>
        </p:txBody>
      </p:sp>
      <p:sp>
        <p:nvSpPr>
          <p:cNvPr id="4" name="Segnaposto numero diapositiva 3"/>
          <p:cNvSpPr>
            <a:spLocks noGrp="1"/>
          </p:cNvSpPr>
          <p:nvPr>
            <p:ph type="sldNum" sz="quarter" idx="12"/>
          </p:nvPr>
        </p:nvSpPr>
        <p:spPr/>
        <p:txBody>
          <a:bodyPr/>
          <a:lstStyle/>
          <a:p>
            <a:fld id="{493E05A0-2404-5C4E-BF88-2682EA2922CE}" type="slidenum">
              <a:rPr lang="it-IT" smtClean="0"/>
              <a:pPr/>
              <a:t>5</a:t>
            </a:fld>
            <a:endParaRPr lang="it-IT"/>
          </a:p>
        </p:txBody>
      </p:sp>
    </p:spTree>
    <p:extLst>
      <p:ext uri="{BB962C8B-B14F-4D97-AF65-F5344CB8AC3E}">
        <p14:creationId xmlns:p14="http://schemas.microsoft.com/office/powerpoint/2010/main" val="46311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Chi Siamo</a:t>
            </a:r>
            <a:endParaRPr lang="it-IT" dirty="0"/>
          </a:p>
        </p:txBody>
      </p:sp>
      <p:pic>
        <p:nvPicPr>
          <p:cNvPr id="7" name="Immagine 6"/>
          <p:cNvPicPr>
            <a:picLocks noChangeAspect="1"/>
          </p:cNvPicPr>
          <p:nvPr/>
        </p:nvPicPr>
        <p:blipFill>
          <a:blip r:embed="rId2"/>
          <a:stretch>
            <a:fillRect/>
          </a:stretch>
        </p:blipFill>
        <p:spPr>
          <a:xfrm>
            <a:off x="1946082" y="1699633"/>
            <a:ext cx="7052238" cy="5040000"/>
          </a:xfrm>
          <a:prstGeom prst="rect">
            <a:avLst/>
          </a:prstGeom>
        </p:spPr>
      </p:pic>
      <p:sp>
        <p:nvSpPr>
          <p:cNvPr id="4" name="Segnaposto numero diapositiva 3"/>
          <p:cNvSpPr>
            <a:spLocks noGrp="1"/>
          </p:cNvSpPr>
          <p:nvPr>
            <p:ph type="sldNum" sz="quarter" idx="12"/>
          </p:nvPr>
        </p:nvSpPr>
        <p:spPr/>
        <p:txBody>
          <a:bodyPr/>
          <a:lstStyle/>
          <a:p>
            <a:fld id="{493E05A0-2404-5C4E-BF88-2682EA2922CE}" type="slidenum">
              <a:rPr lang="it-IT" smtClean="0"/>
              <a:pPr/>
              <a:t>6</a:t>
            </a:fld>
            <a:endParaRPr lang="it-IT"/>
          </a:p>
        </p:txBody>
      </p:sp>
    </p:spTree>
    <p:extLst>
      <p:ext uri="{BB962C8B-B14F-4D97-AF65-F5344CB8AC3E}">
        <p14:creationId xmlns:p14="http://schemas.microsoft.com/office/powerpoint/2010/main" val="46311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SERVIZI</a:t>
            </a:r>
            <a:endParaRPr lang="it-IT" dirty="0"/>
          </a:p>
        </p:txBody>
      </p:sp>
      <p:sp>
        <p:nvSpPr>
          <p:cNvPr id="6" name="CasellaDiTesto 5"/>
          <p:cNvSpPr txBox="1"/>
          <p:nvPr/>
        </p:nvSpPr>
        <p:spPr>
          <a:xfrm>
            <a:off x="774441" y="1626902"/>
            <a:ext cx="7501812" cy="4493537"/>
          </a:xfrm>
          <a:prstGeom prst="rect">
            <a:avLst/>
          </a:prstGeom>
          <a:noFill/>
        </p:spPr>
        <p:txBody>
          <a:bodyPr wrap="square" rtlCol="0">
            <a:spAutoFit/>
          </a:bodyPr>
          <a:lstStyle/>
          <a:p>
            <a:pPr algn="just">
              <a:buFontTx/>
              <a:buChar char="-"/>
            </a:pPr>
            <a:r>
              <a:rPr lang="it-IT" sz="2200" dirty="0"/>
              <a:t>Corsi di Formazione</a:t>
            </a:r>
          </a:p>
          <a:p>
            <a:pPr algn="just">
              <a:buFontTx/>
              <a:buChar char="-"/>
            </a:pPr>
            <a:r>
              <a:rPr lang="it-IT" sz="2200" dirty="0"/>
              <a:t>Convenzioni con aziende</a:t>
            </a:r>
          </a:p>
          <a:p>
            <a:pPr algn="just">
              <a:buFontTx/>
              <a:buChar char="-"/>
            </a:pPr>
            <a:r>
              <a:rPr lang="it-IT" sz="2200" dirty="0"/>
              <a:t>Convenzioni con associazioni italiane ed estere</a:t>
            </a:r>
          </a:p>
          <a:p>
            <a:pPr algn="just">
              <a:buFontTx/>
              <a:buChar char="-"/>
            </a:pPr>
            <a:r>
              <a:rPr lang="it-IT" sz="2200" dirty="0"/>
              <a:t>Offerte di lavoro</a:t>
            </a:r>
          </a:p>
          <a:p>
            <a:pPr algn="just">
              <a:buFontTx/>
              <a:buChar char="-"/>
            </a:pPr>
            <a:r>
              <a:rPr lang="it-IT" sz="2200" b="1" dirty="0">
                <a:solidFill>
                  <a:srgbClr val="2F5597"/>
                </a:solidFill>
              </a:rPr>
              <a:t>Codice deontologico</a:t>
            </a:r>
          </a:p>
          <a:p>
            <a:pPr algn="just">
              <a:buFontTx/>
              <a:buChar char="-"/>
            </a:pPr>
            <a:r>
              <a:rPr lang="it-IT" sz="2200" b="1" dirty="0">
                <a:solidFill>
                  <a:schemeClr val="accent1">
                    <a:lumMod val="75000"/>
                  </a:schemeClr>
                </a:solidFill>
              </a:rPr>
              <a:t>Assicurazione di Responsabilità Civile</a:t>
            </a:r>
          </a:p>
          <a:p>
            <a:pPr algn="just">
              <a:buFontTx/>
              <a:buChar char="-"/>
            </a:pPr>
            <a:r>
              <a:rPr lang="it-IT" sz="2200" dirty="0"/>
              <a:t>Consulenza Fiscale</a:t>
            </a:r>
          </a:p>
          <a:p>
            <a:pPr algn="just">
              <a:buFontTx/>
              <a:buChar char="-"/>
            </a:pPr>
            <a:r>
              <a:rPr lang="it-IT" sz="2200" dirty="0"/>
              <a:t>Consulenza e Tutela Legale</a:t>
            </a:r>
          </a:p>
          <a:p>
            <a:pPr algn="just">
              <a:buFontTx/>
              <a:buChar char="-"/>
            </a:pPr>
            <a:r>
              <a:rPr lang="it-IT" sz="2200" dirty="0"/>
              <a:t>Camice personalizzato</a:t>
            </a:r>
          </a:p>
          <a:p>
            <a:pPr algn="just">
              <a:buFontTx/>
              <a:buChar char="-"/>
            </a:pPr>
            <a:r>
              <a:rPr lang="it-IT" sz="2200" dirty="0"/>
              <a:t>Depliant informativi</a:t>
            </a:r>
          </a:p>
          <a:p>
            <a:pPr algn="just">
              <a:buFontTx/>
              <a:buChar char="-"/>
            </a:pPr>
            <a:r>
              <a:rPr lang="it-IT" sz="2200" dirty="0" err="1"/>
              <a:t>Geolocalizzazione</a:t>
            </a:r>
            <a:endParaRPr lang="it-IT" sz="2200" dirty="0"/>
          </a:p>
          <a:p>
            <a:pPr algn="just">
              <a:buFontTx/>
              <a:buChar char="-"/>
            </a:pPr>
            <a:r>
              <a:rPr lang="it-IT" sz="2200" dirty="0"/>
              <a:t>Tutela morale del laureato in Ottica e Optometria</a:t>
            </a:r>
          </a:p>
          <a:p>
            <a:pPr algn="just">
              <a:buFontTx/>
              <a:buChar char="-"/>
            </a:pPr>
            <a:endParaRPr lang="it-IT" sz="2200"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7</a:t>
            </a:fld>
            <a:endParaRPr lang="it-IT"/>
          </a:p>
        </p:txBody>
      </p:sp>
    </p:spTree>
    <p:extLst>
      <p:ext uri="{BB962C8B-B14F-4D97-AF65-F5344CB8AC3E}">
        <p14:creationId xmlns:p14="http://schemas.microsoft.com/office/powerpoint/2010/main" val="46311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a:t>MANIFESTO PER LA PROFESSIONE </a:t>
            </a:r>
            <a:r>
              <a:rPr lang="it-IT" b="1" dirty="0" err="1"/>
              <a:t>DI</a:t>
            </a:r>
            <a:r>
              <a:rPr lang="it-IT" b="1" dirty="0"/>
              <a:t> OPTOMETRISTA</a:t>
            </a:r>
            <a:endParaRPr lang="it-IT" dirty="0"/>
          </a:p>
        </p:txBody>
      </p:sp>
      <p:sp>
        <p:nvSpPr>
          <p:cNvPr id="6" name="CasellaDiTesto 5"/>
          <p:cNvSpPr txBox="1"/>
          <p:nvPr/>
        </p:nvSpPr>
        <p:spPr>
          <a:xfrm>
            <a:off x="774441" y="1623527"/>
            <a:ext cx="7501812" cy="2031325"/>
          </a:xfrm>
          <a:prstGeom prst="rect">
            <a:avLst/>
          </a:prstGeom>
          <a:noFill/>
        </p:spPr>
        <p:txBody>
          <a:bodyPr wrap="square" rtlCol="0">
            <a:spAutoFit/>
          </a:bodyPr>
          <a:lstStyle/>
          <a:p>
            <a:r>
              <a:rPr lang="it-IT" b="1" dirty="0"/>
              <a:t>Il professionista formato contribuisce al benessere visivo delle persone</a:t>
            </a:r>
            <a:endParaRPr lang="it-IT" dirty="0"/>
          </a:p>
          <a:p>
            <a:endParaRPr lang="it-IT" dirty="0"/>
          </a:p>
          <a:p>
            <a:r>
              <a:rPr lang="it-IT" dirty="0"/>
              <a:t>Il manifesto riassume in </a:t>
            </a:r>
            <a:r>
              <a:rPr lang="it-IT" dirty="0" err="1"/>
              <a:t>5</a:t>
            </a:r>
            <a:r>
              <a:rPr lang="it-IT" dirty="0"/>
              <a:t> punti qualificanti i valori alla base dell'attività di optometrista. Nasce dalla necessità di un adeguamento normativo, di un cambiamento culturale e socio economico</a:t>
            </a:r>
            <a:r>
              <a:rPr lang="it-IT" strike="sngStrike" dirty="0"/>
              <a:t>,</a:t>
            </a:r>
            <a:r>
              <a:rPr lang="it-IT" dirty="0"/>
              <a:t> già in essere e in continuo divenire, per allinearsi alla situazione degli altri stati europei.</a:t>
            </a:r>
          </a:p>
          <a:p>
            <a:endParaRPr lang="it-IT"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8</a:t>
            </a:fld>
            <a:endParaRPr lang="it-IT"/>
          </a:p>
        </p:txBody>
      </p:sp>
    </p:spTree>
    <p:extLst>
      <p:ext uri="{BB962C8B-B14F-4D97-AF65-F5344CB8AC3E}">
        <p14:creationId xmlns:p14="http://schemas.microsoft.com/office/powerpoint/2010/main" val="46311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28650" y="550506"/>
            <a:ext cx="7576457" cy="369332"/>
          </a:xfrm>
          <a:prstGeom prst="rect">
            <a:avLst/>
          </a:prstGeom>
          <a:noFill/>
        </p:spPr>
        <p:txBody>
          <a:bodyPr wrap="square" rtlCol="0">
            <a:spAutoFit/>
          </a:bodyPr>
          <a:lstStyle/>
          <a:p>
            <a:pPr algn="ctr"/>
            <a:r>
              <a:rPr lang="it-IT" b="1" dirty="0" err="1"/>
              <a:t>1</a:t>
            </a:r>
            <a:r>
              <a:rPr lang="it-IT" b="1" dirty="0"/>
              <a:t>. Concetto di optometria</a:t>
            </a:r>
            <a:r>
              <a:rPr lang="it-IT" dirty="0"/>
              <a:t> </a:t>
            </a:r>
          </a:p>
        </p:txBody>
      </p:sp>
      <p:sp>
        <p:nvSpPr>
          <p:cNvPr id="6" name="CasellaDiTesto 5"/>
          <p:cNvSpPr txBox="1"/>
          <p:nvPr/>
        </p:nvSpPr>
        <p:spPr>
          <a:xfrm>
            <a:off x="774441" y="1623527"/>
            <a:ext cx="7501812" cy="4755149"/>
          </a:xfrm>
          <a:prstGeom prst="rect">
            <a:avLst/>
          </a:prstGeom>
          <a:noFill/>
        </p:spPr>
        <p:txBody>
          <a:bodyPr wrap="square" rtlCol="0">
            <a:spAutoFit/>
          </a:bodyPr>
          <a:lstStyle/>
          <a:p>
            <a:r>
              <a:rPr lang="it-IT" dirty="0"/>
              <a:t>L'optometria è una disciplina sanitaria</a:t>
            </a:r>
            <a:r>
              <a:rPr lang="it-IT" baseline="30000" dirty="0"/>
              <a:t>1</a:t>
            </a:r>
            <a:r>
              <a:rPr lang="it-IT" dirty="0"/>
              <a:t> indipendente</a:t>
            </a:r>
            <a:r>
              <a:rPr lang="it-IT" baseline="30000" dirty="0"/>
              <a:t>1,2</a:t>
            </a:r>
            <a:r>
              <a:rPr lang="it-IT" dirty="0"/>
              <a:t> di primo contatto; opera nell'ambito della prevenzione primaria della salute visiva e dei bisogni visivi della persona, nel suo ciclo di vita; include la refrazione, la fornitura</a:t>
            </a:r>
            <a:r>
              <a:rPr lang="it-IT" baseline="30000" dirty="0"/>
              <a:t>3</a:t>
            </a:r>
            <a:r>
              <a:rPr lang="it-IT" dirty="0"/>
              <a:t> e la rieducazione funzionale dei disturbi visivi.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sz="1100" dirty="0" err="1"/>
              <a:t>1</a:t>
            </a:r>
            <a:r>
              <a:rPr lang="it-IT" sz="1100" dirty="0"/>
              <a:t> International Standard </a:t>
            </a:r>
            <a:r>
              <a:rPr lang="it-IT" sz="1100" dirty="0" err="1"/>
              <a:t>Classification</a:t>
            </a:r>
            <a:r>
              <a:rPr lang="it-IT" sz="1100" dirty="0"/>
              <a:t> </a:t>
            </a:r>
            <a:r>
              <a:rPr lang="it-IT" sz="1100" dirty="0" err="1"/>
              <a:t>of</a:t>
            </a:r>
            <a:r>
              <a:rPr lang="it-IT" sz="1100" dirty="0"/>
              <a:t> </a:t>
            </a:r>
            <a:r>
              <a:rPr lang="it-IT" sz="1100" dirty="0" err="1"/>
              <a:t>Occupations</a:t>
            </a:r>
            <a:r>
              <a:rPr lang="it-IT" sz="1100" dirty="0"/>
              <a:t> (ISCO-08), Code 2267 Title </a:t>
            </a:r>
            <a:r>
              <a:rPr lang="it-IT" sz="1100" dirty="0" err="1"/>
              <a:t>Optometrists</a:t>
            </a:r>
            <a:r>
              <a:rPr lang="it-IT" sz="1100" dirty="0"/>
              <a:t> and </a:t>
            </a:r>
            <a:r>
              <a:rPr lang="it-IT" sz="1100" dirty="0" err="1"/>
              <a:t>ophthalmic</a:t>
            </a:r>
            <a:r>
              <a:rPr lang="it-IT" sz="1100" dirty="0"/>
              <a:t> </a:t>
            </a:r>
            <a:r>
              <a:rPr lang="it-IT" sz="1100" dirty="0" err="1"/>
              <a:t>opticians</a:t>
            </a:r>
            <a:r>
              <a:rPr lang="it-IT" sz="1100" dirty="0"/>
              <a:t> </a:t>
            </a:r>
          </a:p>
          <a:p>
            <a:r>
              <a:rPr lang="it-IT" sz="1100" dirty="0" err="1"/>
              <a:t>2</a:t>
            </a:r>
            <a:r>
              <a:rPr lang="it-IT" sz="1100" dirty="0"/>
              <a:t> Classificazione delle attività economiche </a:t>
            </a:r>
            <a:r>
              <a:rPr lang="it-IT" sz="1100" dirty="0" err="1"/>
              <a:t>Ateco</a:t>
            </a:r>
            <a:r>
              <a:rPr lang="it-IT" sz="1100" dirty="0"/>
              <a:t> 2007, 86.90.29 Altre attività paramediche indipendenti </a:t>
            </a:r>
            <a:r>
              <a:rPr lang="it-IT" sz="1100" dirty="0" err="1"/>
              <a:t>nca</a:t>
            </a:r>
            <a:endParaRPr lang="it-IT" sz="1100" dirty="0"/>
          </a:p>
          <a:p>
            <a:r>
              <a:rPr lang="it-IT" sz="1100" dirty="0" err="1"/>
              <a:t>3</a:t>
            </a:r>
            <a:r>
              <a:rPr lang="it-IT" sz="1100" dirty="0"/>
              <a:t> </a:t>
            </a:r>
            <a:r>
              <a:rPr lang="it-IT" sz="1100" dirty="0" err="1"/>
              <a:t>Definition</a:t>
            </a:r>
            <a:r>
              <a:rPr lang="it-IT" sz="1100" dirty="0"/>
              <a:t> </a:t>
            </a:r>
            <a:r>
              <a:rPr lang="it-IT" sz="1100" dirty="0" err="1"/>
              <a:t>of</a:t>
            </a:r>
            <a:r>
              <a:rPr lang="it-IT" sz="1100" dirty="0"/>
              <a:t> </a:t>
            </a:r>
            <a:r>
              <a:rPr lang="it-IT" sz="1100" dirty="0" err="1"/>
              <a:t>optometry</a:t>
            </a:r>
            <a:r>
              <a:rPr lang="it-IT" sz="1100" dirty="0"/>
              <a:t> and </a:t>
            </a:r>
            <a:r>
              <a:rPr lang="it-IT" sz="1100" dirty="0" err="1"/>
              <a:t>optometrists</a:t>
            </a:r>
            <a:r>
              <a:rPr lang="it-IT" sz="1100" dirty="0"/>
              <a:t>, World </a:t>
            </a:r>
            <a:r>
              <a:rPr lang="it-IT" sz="1100" dirty="0" err="1"/>
              <a:t>Council</a:t>
            </a:r>
            <a:r>
              <a:rPr lang="it-IT" sz="1100" dirty="0"/>
              <a:t> </a:t>
            </a:r>
            <a:r>
              <a:rPr lang="it-IT" sz="1100" dirty="0" err="1"/>
              <a:t>of</a:t>
            </a:r>
            <a:r>
              <a:rPr lang="it-IT" sz="1100" dirty="0"/>
              <a:t> </a:t>
            </a:r>
            <a:r>
              <a:rPr lang="it-IT" sz="1100" dirty="0" err="1"/>
              <a:t>Optometry</a:t>
            </a:r>
            <a:r>
              <a:rPr lang="it-IT" sz="1100" dirty="0"/>
              <a:t> - </a:t>
            </a:r>
            <a:r>
              <a:rPr lang="it-IT" sz="1100" dirty="0" err="1"/>
              <a:t>What</a:t>
            </a:r>
            <a:r>
              <a:rPr lang="it-IT" sz="1100" dirty="0"/>
              <a:t> </a:t>
            </a:r>
            <a:r>
              <a:rPr lang="it-IT" sz="1100" dirty="0" err="1"/>
              <a:t>is</a:t>
            </a:r>
            <a:r>
              <a:rPr lang="it-IT" sz="1100" dirty="0"/>
              <a:t> WCO'</a:t>
            </a:r>
            <a:r>
              <a:rPr lang="it-IT" sz="1100" dirty="0" err="1"/>
              <a:t>s</a:t>
            </a:r>
            <a:r>
              <a:rPr lang="it-IT" sz="1100" dirty="0"/>
              <a:t> </a:t>
            </a:r>
            <a:r>
              <a:rPr lang="it-IT" sz="1100" dirty="0" err="1"/>
              <a:t>concept</a:t>
            </a:r>
            <a:r>
              <a:rPr lang="it-IT" sz="1100" dirty="0"/>
              <a:t> </a:t>
            </a:r>
            <a:r>
              <a:rPr lang="it-IT" sz="1100" dirty="0" err="1"/>
              <a:t>of</a:t>
            </a:r>
            <a:r>
              <a:rPr lang="it-IT" sz="1100" dirty="0"/>
              <a:t> </a:t>
            </a:r>
            <a:r>
              <a:rPr lang="it-IT" sz="1100" dirty="0" err="1"/>
              <a:t>optometry</a:t>
            </a:r>
            <a:r>
              <a:rPr lang="it-IT" sz="1100" dirty="0"/>
              <a:t>?</a:t>
            </a:r>
          </a:p>
          <a:p>
            <a:endParaRPr lang="it-IT" dirty="0"/>
          </a:p>
          <a:p>
            <a:r>
              <a:rPr lang="it-IT" b="1" dirty="0" err="1"/>
              <a:t> </a:t>
            </a:r>
            <a:endParaRPr lang="it-IT" dirty="0"/>
          </a:p>
          <a:p>
            <a:endParaRPr lang="it-IT" dirty="0"/>
          </a:p>
        </p:txBody>
      </p:sp>
      <p:sp>
        <p:nvSpPr>
          <p:cNvPr id="4" name="Segnaposto numero diapositiva 3"/>
          <p:cNvSpPr>
            <a:spLocks noGrp="1"/>
          </p:cNvSpPr>
          <p:nvPr>
            <p:ph type="sldNum" sz="quarter" idx="12"/>
          </p:nvPr>
        </p:nvSpPr>
        <p:spPr/>
        <p:txBody>
          <a:bodyPr/>
          <a:lstStyle/>
          <a:p>
            <a:fld id="{493E05A0-2404-5C4E-BF88-2682EA2922CE}" type="slidenum">
              <a:rPr lang="it-IT" smtClean="0"/>
              <a:pPr/>
              <a:t>9</a:t>
            </a:fld>
            <a:endParaRPr lang="it-IT"/>
          </a:p>
        </p:txBody>
      </p:sp>
    </p:spTree>
    <p:extLst>
      <p:ext uri="{BB962C8B-B14F-4D97-AF65-F5344CB8AC3E}">
        <p14:creationId xmlns:p14="http://schemas.microsoft.com/office/powerpoint/2010/main" val="4631181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2445</Words>
  <Application>Microsoft Macintosh PowerPoint</Application>
  <PresentationFormat>Presentazione su schermo (4:3)</PresentationFormat>
  <Paragraphs>211</Paragraphs>
  <Slides>27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Calibri Light</vt:lpstr>
      <vt:lpstr>Myriad Pro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giovanni cavalieri</dc:creator>
  <cp:lastModifiedBy>Simone Santacatterina</cp:lastModifiedBy>
  <cp:revision>18</cp:revision>
  <dcterms:created xsi:type="dcterms:W3CDTF">2020-05-25T07:09:37Z</dcterms:created>
  <dcterms:modified xsi:type="dcterms:W3CDTF">2022-06-12T09:26:35Z</dcterms:modified>
</cp:coreProperties>
</file>