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74" r:id="rId2"/>
    <p:sldId id="284" r:id="rId3"/>
    <p:sldId id="275" r:id="rId4"/>
    <p:sldId id="276" r:id="rId5"/>
    <p:sldId id="278" r:id="rId6"/>
    <p:sldId id="277" r:id="rId7"/>
    <p:sldId id="279" r:id="rId8"/>
    <p:sldId id="267" r:id="rId9"/>
    <p:sldId id="268" r:id="rId10"/>
    <p:sldId id="280" r:id="rId11"/>
    <p:sldId id="269" r:id="rId12"/>
    <p:sldId id="270" r:id="rId13"/>
    <p:sldId id="271" r:id="rId14"/>
    <p:sldId id="272" r:id="rId15"/>
    <p:sldId id="273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73K/fjsjbz9Q0kOqDoIZRw==" hashData="1SM9k/iL6mS057B8fBInm1yW0jQ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289"/>
    <p:restoredTop sz="94643"/>
  </p:normalViewPr>
  <p:slideViewPr>
    <p:cSldViewPr snapToGrid="0" snapToObjects="1">
      <p:cViewPr varScale="1">
        <p:scale>
          <a:sx n="126" d="100"/>
          <a:sy n="126" d="100"/>
        </p:scale>
        <p:origin x="28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2F352-62C3-9542-BA15-80EF249264DD}" type="datetimeFigureOut">
              <a:rPr lang="it-IT" smtClean="0"/>
              <a:t>20/03/20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53F7DA-E8CE-374F-A10A-CD4F28621BB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6839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5EBAE-3F4C-4545-9CAB-EF307B1831E1}" type="datetimeFigureOut">
              <a:rPr lang="it-IT" smtClean="0"/>
              <a:t>20/03/20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7D14A-ED46-3F4A-B880-96B4D644EBD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2351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5EBAE-3F4C-4545-9CAB-EF307B1831E1}" type="datetimeFigureOut">
              <a:rPr lang="it-IT" smtClean="0"/>
              <a:t>20/03/20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7D14A-ED46-3F4A-B880-96B4D644EBD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7329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5EBAE-3F4C-4545-9CAB-EF307B1831E1}" type="datetimeFigureOut">
              <a:rPr lang="it-IT" smtClean="0"/>
              <a:t>20/03/20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7D14A-ED46-3F4A-B880-96B4D644EBD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273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5EBAE-3F4C-4545-9CAB-EF307B1831E1}" type="datetimeFigureOut">
              <a:rPr lang="it-IT" smtClean="0"/>
              <a:t>20/03/20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7D14A-ED46-3F4A-B880-96B4D644EBD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4609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5EBAE-3F4C-4545-9CAB-EF307B1831E1}" type="datetimeFigureOut">
              <a:rPr lang="it-IT" smtClean="0"/>
              <a:t>20/03/20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7D14A-ED46-3F4A-B880-96B4D644EBD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1445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5EBAE-3F4C-4545-9CAB-EF307B1831E1}" type="datetimeFigureOut">
              <a:rPr lang="it-IT" smtClean="0"/>
              <a:t>20/03/20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7D14A-ED46-3F4A-B880-96B4D644EBD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4431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5EBAE-3F4C-4545-9CAB-EF307B1831E1}" type="datetimeFigureOut">
              <a:rPr lang="it-IT" smtClean="0"/>
              <a:t>20/03/20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7D14A-ED46-3F4A-B880-96B4D644EBD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380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5EBAE-3F4C-4545-9CAB-EF307B1831E1}" type="datetimeFigureOut">
              <a:rPr lang="it-IT" smtClean="0"/>
              <a:t>20/03/20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7D14A-ED46-3F4A-B880-96B4D644EBD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034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5EBAE-3F4C-4545-9CAB-EF307B1831E1}" type="datetimeFigureOut">
              <a:rPr lang="it-IT" smtClean="0"/>
              <a:t>20/03/20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7D14A-ED46-3F4A-B880-96B4D644EBD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727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5EBAE-3F4C-4545-9CAB-EF307B1831E1}" type="datetimeFigureOut">
              <a:rPr lang="it-IT" smtClean="0"/>
              <a:t>20/03/20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7D14A-ED46-3F4A-B880-96B4D644EBD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467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5EBAE-3F4C-4545-9CAB-EF307B1831E1}" type="datetimeFigureOut">
              <a:rPr lang="it-IT" smtClean="0"/>
              <a:t>20/03/20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7D14A-ED46-3F4A-B880-96B4D644EBD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1155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5EBAE-3F4C-4545-9CAB-EF307B1831E1}" type="datetimeFigureOut">
              <a:rPr lang="it-IT" smtClean="0"/>
              <a:t>20/03/20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7D14A-ED46-3F4A-B880-96B4D644EBD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824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5" Type="http://schemas.openxmlformats.org/officeDocument/2006/relationships/image" Target="../media/image1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30.png"/><Relationship Id="rId5" Type="http://schemas.openxmlformats.org/officeDocument/2006/relationships/image" Target="../media/image40.png"/><Relationship Id="rId6" Type="http://schemas.openxmlformats.org/officeDocument/2006/relationships/image" Target="../media/image1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1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Componenti: Induttori </a:t>
            </a:r>
            <a:r>
              <a:rPr lang="it-IT" dirty="0" smtClean="0"/>
              <a:t>e condensatori ideali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Componenti dinamici, ossia con un modello dipendente dal tempo</a:t>
            </a:r>
          </a:p>
          <a:p>
            <a:r>
              <a:rPr lang="it-IT" dirty="0"/>
              <a:t>L viene detta </a:t>
            </a:r>
            <a:r>
              <a:rPr lang="it-IT" dirty="0" smtClean="0"/>
              <a:t>induttanza [henry], </a:t>
            </a:r>
            <a:r>
              <a:rPr lang="it-IT" dirty="0"/>
              <a:t>C viene detta </a:t>
            </a:r>
            <a:r>
              <a:rPr lang="it-IT" dirty="0" smtClean="0"/>
              <a:t>capacità [farad]</a:t>
            </a:r>
            <a:endParaRPr lang="it-IT" dirty="0"/>
          </a:p>
          <a:p>
            <a:r>
              <a:rPr lang="it-IT" dirty="0"/>
              <a:t>Sono sempre </a:t>
            </a:r>
            <a:r>
              <a:rPr lang="it-IT" dirty="0" smtClean="0"/>
              <a:t>lineari</a:t>
            </a:r>
            <a:endParaRPr lang="it-IT" dirty="0"/>
          </a:p>
        </p:txBody>
      </p:sp>
      <p:grpSp>
        <p:nvGrpSpPr>
          <p:cNvPr id="33" name="Gruppo 32"/>
          <p:cNvGrpSpPr/>
          <p:nvPr/>
        </p:nvGrpSpPr>
        <p:grpSpPr>
          <a:xfrm>
            <a:off x="2580250" y="3723753"/>
            <a:ext cx="1426060" cy="1153785"/>
            <a:chOff x="810827" y="3501933"/>
            <a:chExt cx="1426060" cy="1153785"/>
          </a:xfrm>
        </p:grpSpPr>
        <p:grpSp>
          <p:nvGrpSpPr>
            <p:cNvPr id="26" name="Gruppo 25"/>
            <p:cNvGrpSpPr/>
            <p:nvPr/>
          </p:nvGrpSpPr>
          <p:grpSpPr>
            <a:xfrm>
              <a:off x="1523847" y="3610626"/>
              <a:ext cx="607281" cy="1045092"/>
              <a:chOff x="4563930" y="3194990"/>
              <a:chExt cx="607281" cy="1045092"/>
            </a:xfrm>
          </p:grpSpPr>
          <p:cxnSp>
            <p:nvCxnSpPr>
              <p:cNvPr id="16" name="Connettore 1 15"/>
              <p:cNvCxnSpPr/>
              <p:nvPr/>
            </p:nvCxnSpPr>
            <p:spPr>
              <a:xfrm flipH="1">
                <a:off x="4730043" y="3194990"/>
                <a:ext cx="310" cy="27634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ttore 1 16"/>
              <p:cNvCxnSpPr/>
              <p:nvPr/>
            </p:nvCxnSpPr>
            <p:spPr>
              <a:xfrm>
                <a:off x="4730043" y="3978587"/>
                <a:ext cx="310" cy="26149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Gruppo 17"/>
              <p:cNvGrpSpPr/>
              <p:nvPr/>
            </p:nvGrpSpPr>
            <p:grpSpPr>
              <a:xfrm rot="5400000">
                <a:off x="4476728" y="3558539"/>
                <a:ext cx="507250" cy="332846"/>
                <a:chOff x="8301886" y="3276761"/>
                <a:chExt cx="1104874" cy="892015"/>
              </a:xfrm>
            </p:grpSpPr>
            <p:sp>
              <p:nvSpPr>
                <p:cNvPr id="19" name="Arco 18"/>
                <p:cNvSpPr/>
                <p:nvPr/>
              </p:nvSpPr>
              <p:spPr>
                <a:xfrm>
                  <a:off x="8301886" y="3276766"/>
                  <a:ext cx="519165" cy="892010"/>
                </a:xfrm>
                <a:prstGeom prst="arc">
                  <a:avLst>
                    <a:gd name="adj1" fmla="val 10791074"/>
                    <a:gd name="adj2" fmla="val 0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20" name="Arco 19"/>
                <p:cNvSpPr/>
                <p:nvPr/>
              </p:nvSpPr>
              <p:spPr>
                <a:xfrm>
                  <a:off x="8505085" y="3276761"/>
                  <a:ext cx="698476" cy="892015"/>
                </a:xfrm>
                <a:prstGeom prst="arc">
                  <a:avLst>
                    <a:gd name="adj1" fmla="val 10791074"/>
                    <a:gd name="adj2" fmla="val 0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21" name="Arco 20"/>
                <p:cNvSpPr/>
                <p:nvPr/>
              </p:nvSpPr>
              <p:spPr>
                <a:xfrm rot="10800000">
                  <a:off x="8505083" y="3473133"/>
                  <a:ext cx="313693" cy="437579"/>
                </a:xfrm>
                <a:prstGeom prst="arc">
                  <a:avLst>
                    <a:gd name="adj1" fmla="val 10791074"/>
                    <a:gd name="adj2" fmla="val 0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grpSp>
              <p:nvGrpSpPr>
                <p:cNvPr id="22" name="Gruppo 21"/>
                <p:cNvGrpSpPr/>
                <p:nvPr/>
              </p:nvGrpSpPr>
              <p:grpSpPr>
                <a:xfrm flipH="1">
                  <a:off x="8887590" y="3276766"/>
                  <a:ext cx="519170" cy="892010"/>
                  <a:chOff x="9508491" y="3250694"/>
                  <a:chExt cx="519170" cy="892010"/>
                </a:xfrm>
              </p:grpSpPr>
              <p:sp>
                <p:nvSpPr>
                  <p:cNvPr id="23" name="Arco 22"/>
                  <p:cNvSpPr/>
                  <p:nvPr/>
                </p:nvSpPr>
                <p:spPr>
                  <a:xfrm>
                    <a:off x="9508491" y="3250694"/>
                    <a:ext cx="519166" cy="892010"/>
                  </a:xfrm>
                  <a:prstGeom prst="arc">
                    <a:avLst>
                      <a:gd name="adj1" fmla="val 10791074"/>
                      <a:gd name="adj2" fmla="val 0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24" name="Arco 23"/>
                  <p:cNvSpPr/>
                  <p:nvPr/>
                </p:nvSpPr>
                <p:spPr>
                  <a:xfrm rot="10800000">
                    <a:off x="9713968" y="3447060"/>
                    <a:ext cx="313693" cy="437579"/>
                  </a:xfrm>
                  <a:prstGeom prst="arc">
                    <a:avLst>
                      <a:gd name="adj1" fmla="val 10791074"/>
                      <a:gd name="adj2" fmla="val 0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</p:grpSp>
          </p:grpSp>
          <p:sp>
            <p:nvSpPr>
              <p:cNvPr id="25" name="CasellaDiTesto 24"/>
              <p:cNvSpPr txBox="1"/>
              <p:nvPr/>
            </p:nvSpPr>
            <p:spPr>
              <a:xfrm>
                <a:off x="4888761" y="3539751"/>
                <a:ext cx="2824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L</a:t>
                </a:r>
                <a:endParaRPr lang="it-IT" baseline="-25000" dirty="0"/>
              </a:p>
            </p:txBody>
          </p:sp>
        </p:grpSp>
        <p:sp>
          <p:nvSpPr>
            <p:cNvPr id="27" name="Figura a mano libera 26"/>
            <p:cNvSpPr/>
            <p:nvPr/>
          </p:nvSpPr>
          <p:spPr>
            <a:xfrm rot="1899382">
              <a:off x="1289708" y="3842794"/>
              <a:ext cx="350348" cy="626152"/>
            </a:xfrm>
            <a:custGeom>
              <a:avLst/>
              <a:gdLst>
                <a:gd name="connsiteX0" fmla="*/ 687817 w 687817"/>
                <a:gd name="connsiteY0" fmla="*/ 1135781 h 1135781"/>
                <a:gd name="connsiteX1" fmla="*/ 66987 w 687817"/>
                <a:gd name="connsiteY1" fmla="*/ 794084 h 1135781"/>
                <a:gd name="connsiteX2" fmla="*/ 33299 w 687817"/>
                <a:gd name="connsiteY2" fmla="*/ 0 h 113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7817" h="1135781">
                  <a:moveTo>
                    <a:pt x="687817" y="1135781"/>
                  </a:moveTo>
                  <a:cubicBezTo>
                    <a:pt x="431945" y="1059581"/>
                    <a:pt x="176073" y="983381"/>
                    <a:pt x="66987" y="794084"/>
                  </a:cubicBezTo>
                  <a:cubicBezTo>
                    <a:pt x="-42099" y="604787"/>
                    <a:pt x="9236" y="117909"/>
                    <a:pt x="33299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810827" y="3971204"/>
              <a:ext cx="506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v(t)</a:t>
              </a:r>
              <a:endParaRPr lang="it-IT" baseline="-25000" dirty="0"/>
            </a:p>
          </p:txBody>
        </p:sp>
        <p:cxnSp>
          <p:nvCxnSpPr>
            <p:cNvPr id="29" name="Connettore 2 28"/>
            <p:cNvCxnSpPr/>
            <p:nvPr/>
          </p:nvCxnSpPr>
          <p:spPr>
            <a:xfrm flipH="1">
              <a:off x="1689960" y="3582797"/>
              <a:ext cx="1" cy="27483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asellaDiTesto 29"/>
            <p:cNvSpPr txBox="1"/>
            <p:nvPr/>
          </p:nvSpPr>
          <p:spPr>
            <a:xfrm>
              <a:off x="1781313" y="3501933"/>
              <a:ext cx="455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i(t)</a:t>
              </a:r>
              <a:endParaRPr lang="it-IT" baseline="-25000" dirty="0"/>
            </a:p>
          </p:txBody>
        </p:sp>
      </p:grpSp>
      <p:sp>
        <p:nvSpPr>
          <p:cNvPr id="31" name="CasellaDiTesto 30"/>
          <p:cNvSpPr txBox="1"/>
          <p:nvPr/>
        </p:nvSpPr>
        <p:spPr>
          <a:xfrm>
            <a:off x="2149366" y="4980073"/>
            <a:ext cx="2643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v(t) = L </a:t>
            </a:r>
            <a:r>
              <a:rPr lang="it-IT" sz="2800" b="1"/>
              <a:t>* di(t)/</a:t>
            </a:r>
            <a:r>
              <a:rPr lang="it-IT" sz="2800" b="1" dirty="0" err="1"/>
              <a:t>dt</a:t>
            </a:r>
            <a:endParaRPr lang="it-IT" sz="2800" b="1" baseline="-25000" dirty="0"/>
          </a:p>
        </p:txBody>
      </p:sp>
      <p:grpSp>
        <p:nvGrpSpPr>
          <p:cNvPr id="46" name="Gruppo 45"/>
          <p:cNvGrpSpPr/>
          <p:nvPr/>
        </p:nvGrpSpPr>
        <p:grpSpPr>
          <a:xfrm>
            <a:off x="7111433" y="3723753"/>
            <a:ext cx="1516134" cy="1124065"/>
            <a:chOff x="6604522" y="4365021"/>
            <a:chExt cx="1516134" cy="1124065"/>
          </a:xfrm>
        </p:grpSpPr>
        <p:cxnSp>
          <p:nvCxnSpPr>
            <p:cNvPr id="35" name="Connettore 1 34"/>
            <p:cNvCxnSpPr/>
            <p:nvPr/>
          </p:nvCxnSpPr>
          <p:spPr>
            <a:xfrm flipH="1">
              <a:off x="7532906" y="4445885"/>
              <a:ext cx="0" cy="4250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/>
          </p:nvCxnSpPr>
          <p:spPr>
            <a:xfrm rot="5400000" flipH="1">
              <a:off x="7532906" y="4654678"/>
              <a:ext cx="0" cy="46756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6"/>
            <p:cNvCxnSpPr/>
            <p:nvPr/>
          </p:nvCxnSpPr>
          <p:spPr>
            <a:xfrm rot="5400000" flipH="1">
              <a:off x="7532906" y="4820805"/>
              <a:ext cx="0" cy="46756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37"/>
            <p:cNvCxnSpPr/>
            <p:nvPr/>
          </p:nvCxnSpPr>
          <p:spPr>
            <a:xfrm flipH="1">
              <a:off x="7532906" y="5064029"/>
              <a:ext cx="0" cy="4250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2 39"/>
            <p:cNvCxnSpPr/>
            <p:nvPr/>
          </p:nvCxnSpPr>
          <p:spPr>
            <a:xfrm flipH="1">
              <a:off x="7532906" y="4433435"/>
              <a:ext cx="1" cy="27483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igura a mano libera 40"/>
            <p:cNvSpPr/>
            <p:nvPr/>
          </p:nvSpPr>
          <p:spPr>
            <a:xfrm rot="1899382">
              <a:off x="7083403" y="4692803"/>
              <a:ext cx="350348" cy="626152"/>
            </a:xfrm>
            <a:custGeom>
              <a:avLst/>
              <a:gdLst>
                <a:gd name="connsiteX0" fmla="*/ 687817 w 687817"/>
                <a:gd name="connsiteY0" fmla="*/ 1135781 h 1135781"/>
                <a:gd name="connsiteX1" fmla="*/ 66987 w 687817"/>
                <a:gd name="connsiteY1" fmla="*/ 794084 h 1135781"/>
                <a:gd name="connsiteX2" fmla="*/ 33299 w 687817"/>
                <a:gd name="connsiteY2" fmla="*/ 0 h 113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7817" h="1135781">
                  <a:moveTo>
                    <a:pt x="687817" y="1135781"/>
                  </a:moveTo>
                  <a:cubicBezTo>
                    <a:pt x="431945" y="1059581"/>
                    <a:pt x="176073" y="983381"/>
                    <a:pt x="66987" y="794084"/>
                  </a:cubicBezTo>
                  <a:cubicBezTo>
                    <a:pt x="-42099" y="604787"/>
                    <a:pt x="9236" y="117909"/>
                    <a:pt x="33299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CasellaDiTesto 41"/>
            <p:cNvSpPr txBox="1"/>
            <p:nvPr/>
          </p:nvSpPr>
          <p:spPr>
            <a:xfrm>
              <a:off x="6604522" y="4821213"/>
              <a:ext cx="506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v(t)</a:t>
              </a:r>
              <a:endParaRPr lang="it-IT" baseline="-25000" dirty="0"/>
            </a:p>
          </p:txBody>
        </p:sp>
        <p:sp>
          <p:nvSpPr>
            <p:cNvPr id="43" name="CasellaDiTesto 42"/>
            <p:cNvSpPr txBox="1"/>
            <p:nvPr/>
          </p:nvSpPr>
          <p:spPr>
            <a:xfrm>
              <a:off x="7665082" y="4365021"/>
              <a:ext cx="455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i(t)</a:t>
              </a:r>
              <a:endParaRPr lang="it-IT" baseline="-25000" dirty="0"/>
            </a:p>
          </p:txBody>
        </p:sp>
        <p:sp>
          <p:nvSpPr>
            <p:cNvPr id="44" name="CasellaDiTesto 43"/>
            <p:cNvSpPr txBox="1"/>
            <p:nvPr/>
          </p:nvSpPr>
          <p:spPr>
            <a:xfrm>
              <a:off x="7758583" y="4803807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C</a:t>
              </a:r>
              <a:endParaRPr lang="it-IT" baseline="-25000" dirty="0"/>
            </a:p>
          </p:txBody>
        </p:sp>
      </p:grpSp>
      <p:sp>
        <p:nvSpPr>
          <p:cNvPr id="45" name="CasellaDiTesto 44"/>
          <p:cNvSpPr txBox="1"/>
          <p:nvPr/>
        </p:nvSpPr>
        <p:spPr>
          <a:xfrm>
            <a:off x="6698744" y="4975202"/>
            <a:ext cx="2682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i(t) = C * dv(t)/</a:t>
            </a:r>
            <a:r>
              <a:rPr lang="it-IT" sz="2800" b="1" dirty="0" err="1"/>
              <a:t>dt</a:t>
            </a:r>
            <a:endParaRPr lang="it-IT" sz="2800" b="1" baseline="-25000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2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83"/>
    </mc:Choice>
    <mc:Fallback xmlns="">
      <p:transition spd="slow" advTm="55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Potenza e segnali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In un circuito un segnale può essere rappresentato da corrente o da tensione</a:t>
            </a:r>
          </a:p>
          <a:p>
            <a:r>
              <a:rPr lang="it-IT" dirty="0"/>
              <a:t>Se vogliamo minimizzare la potenza dissipata:</a:t>
            </a:r>
          </a:p>
          <a:p>
            <a:pPr lvl="1"/>
            <a:r>
              <a:rPr lang="it-IT" dirty="0"/>
              <a:t>Se il segnale è codificato con la tensione devo minimizzare la corrente usando una resistenza molto elevata</a:t>
            </a:r>
          </a:p>
          <a:p>
            <a:pPr lvl="1"/>
            <a:r>
              <a:rPr lang="it-IT" dirty="0"/>
              <a:t>Se il segnale è codificato con la corrente devo minimizzare la tensione usando una resistenza molto piccola</a:t>
            </a:r>
          </a:p>
          <a:p>
            <a:r>
              <a:rPr lang="it-IT" dirty="0"/>
              <a:t>Meglio codificare in tensione, dal momento che è più facile realizzare resistenze molto elevate che non molto piccole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33"/>
    </mc:Choice>
    <mc:Fallback xmlns="">
      <p:transition spd="slow" advTm="69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Componenti: Diodi e transistori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Diodi e transistori sono componenti non lineari</a:t>
            </a:r>
          </a:p>
          <a:p>
            <a:r>
              <a:rPr lang="it-IT" dirty="0"/>
              <a:t>Un diodo ha una legge tensione/corrente pressappoco esponenziale</a:t>
            </a:r>
          </a:p>
          <a:p>
            <a:r>
              <a:rPr lang="it-IT" dirty="0"/>
              <a:t>Un transistore ha 3 </a:t>
            </a:r>
            <a:r>
              <a:rPr lang="it-IT" dirty="0" smtClean="0"/>
              <a:t>terminali </a:t>
            </a:r>
            <a:r>
              <a:rPr lang="it-IT" dirty="0"/>
              <a:t>e si comporta come un </a:t>
            </a:r>
            <a:r>
              <a:rPr lang="it-IT" dirty="0" smtClean="0"/>
              <a:t>interruttore comandato</a:t>
            </a:r>
            <a:endParaRPr lang="it-IT" dirty="0"/>
          </a:p>
          <a:p>
            <a:r>
              <a:rPr lang="it-IT" dirty="0"/>
              <a:t>Indispensabili per realizzare circuiti digitali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6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22"/>
    </mc:Choice>
    <mc:Fallback xmlns="">
      <p:transition spd="slow" advTm="32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Diodo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5149088" cy="4351338"/>
          </a:xfrm>
        </p:spPr>
        <p:txBody>
          <a:bodyPr/>
          <a:lstStyle/>
          <a:p>
            <a:r>
              <a:rPr lang="it-IT" dirty="0"/>
              <a:t>Si comporta come circuito aperto fino alla tensione di accensione </a:t>
            </a:r>
            <a:r>
              <a:rPr lang="it-IT" dirty="0" err="1"/>
              <a:t>V</a:t>
            </a:r>
            <a:r>
              <a:rPr lang="it-IT" baseline="-25000" dirty="0" err="1"/>
              <a:t>d</a:t>
            </a:r>
            <a:endParaRPr lang="it-IT" baseline="-25000" dirty="0"/>
          </a:p>
          <a:p>
            <a:r>
              <a:rPr lang="it-IT" dirty="0"/>
              <a:t>Al di sopra si comporta come cortocircuito (o generatore di tensione </a:t>
            </a:r>
            <a:r>
              <a:rPr lang="it-IT" dirty="0" err="1"/>
              <a:t>V</a:t>
            </a:r>
            <a:r>
              <a:rPr lang="it-IT" baseline="-25000" dirty="0" err="1"/>
              <a:t>d</a:t>
            </a:r>
            <a:r>
              <a:rPr lang="it-IT" dirty="0"/>
              <a:t>, ma solo in dissipazione di potenza)</a:t>
            </a:r>
          </a:p>
          <a:p>
            <a:r>
              <a:rPr lang="it-IT" dirty="0"/>
              <a:t>Un LED (Light-</a:t>
            </a:r>
            <a:r>
              <a:rPr lang="it-IT" dirty="0" err="1"/>
              <a:t>Emetting</a:t>
            </a:r>
            <a:r>
              <a:rPr lang="it-IT" dirty="0"/>
              <a:t> </a:t>
            </a:r>
            <a:r>
              <a:rPr lang="it-IT" dirty="0" err="1"/>
              <a:t>Diode</a:t>
            </a:r>
            <a:r>
              <a:rPr lang="it-IT" dirty="0"/>
              <a:t>) emette luce </a:t>
            </a:r>
            <a:r>
              <a:rPr lang="it-IT" dirty="0" smtClean="0"/>
              <a:t>(dissipa potenza) quando </a:t>
            </a:r>
            <a:r>
              <a:rPr lang="it-IT" dirty="0"/>
              <a:t>è acceso</a:t>
            </a:r>
          </a:p>
        </p:txBody>
      </p:sp>
      <p:grpSp>
        <p:nvGrpSpPr>
          <p:cNvPr id="24" name="Gruppo 23"/>
          <p:cNvGrpSpPr/>
          <p:nvPr/>
        </p:nvGrpSpPr>
        <p:grpSpPr>
          <a:xfrm>
            <a:off x="6968849" y="2190209"/>
            <a:ext cx="1238539" cy="1114605"/>
            <a:chOff x="1240337" y="3200839"/>
            <a:chExt cx="1238539" cy="1114605"/>
          </a:xfrm>
        </p:grpSpPr>
        <p:grpSp>
          <p:nvGrpSpPr>
            <p:cNvPr id="7" name="Gruppo 6"/>
            <p:cNvGrpSpPr/>
            <p:nvPr/>
          </p:nvGrpSpPr>
          <p:grpSpPr>
            <a:xfrm flipV="1">
              <a:off x="1955880" y="3690727"/>
              <a:ext cx="311144" cy="241112"/>
              <a:chOff x="9468027" y="2363192"/>
              <a:chExt cx="311144" cy="241112"/>
            </a:xfrm>
          </p:grpSpPr>
          <p:sp>
            <p:nvSpPr>
              <p:cNvPr id="8" name="Triangolo 7"/>
              <p:cNvSpPr/>
              <p:nvPr/>
            </p:nvSpPr>
            <p:spPr>
              <a:xfrm>
                <a:off x="9468027" y="2363192"/>
                <a:ext cx="311143" cy="241112"/>
              </a:xfrm>
              <a:prstGeom prst="triangl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9" name="Connettore 1 8"/>
              <p:cNvCxnSpPr/>
              <p:nvPr/>
            </p:nvCxnSpPr>
            <p:spPr>
              <a:xfrm flipH="1">
                <a:off x="9468027" y="2363192"/>
                <a:ext cx="31114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Connettore 1 9"/>
            <p:cNvCxnSpPr/>
            <p:nvPr/>
          </p:nvCxnSpPr>
          <p:spPr>
            <a:xfrm>
              <a:off x="2111452" y="3307122"/>
              <a:ext cx="0" cy="3836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>
              <a:off x="2105274" y="3931839"/>
              <a:ext cx="0" cy="3836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/>
            <p:cNvCxnSpPr/>
            <p:nvPr/>
          </p:nvCxnSpPr>
          <p:spPr>
            <a:xfrm flipH="1">
              <a:off x="2112433" y="3222927"/>
              <a:ext cx="1" cy="27483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igura a mano libera 12"/>
            <p:cNvSpPr/>
            <p:nvPr/>
          </p:nvSpPr>
          <p:spPr>
            <a:xfrm rot="1899382">
              <a:off x="1623839" y="3498206"/>
              <a:ext cx="350348" cy="626152"/>
            </a:xfrm>
            <a:custGeom>
              <a:avLst/>
              <a:gdLst>
                <a:gd name="connsiteX0" fmla="*/ 687817 w 687817"/>
                <a:gd name="connsiteY0" fmla="*/ 1135781 h 1135781"/>
                <a:gd name="connsiteX1" fmla="*/ 66987 w 687817"/>
                <a:gd name="connsiteY1" fmla="*/ 794084 h 1135781"/>
                <a:gd name="connsiteX2" fmla="*/ 33299 w 687817"/>
                <a:gd name="connsiteY2" fmla="*/ 0 h 113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7817" h="1135781">
                  <a:moveTo>
                    <a:pt x="687817" y="1135781"/>
                  </a:moveTo>
                  <a:cubicBezTo>
                    <a:pt x="431945" y="1059581"/>
                    <a:pt x="176073" y="983381"/>
                    <a:pt x="66987" y="794084"/>
                  </a:cubicBezTo>
                  <a:cubicBezTo>
                    <a:pt x="-42099" y="604787"/>
                    <a:pt x="9236" y="117909"/>
                    <a:pt x="33299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1240337" y="3615553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V</a:t>
              </a:r>
              <a:endParaRPr lang="it-IT" baseline="-25000" dirty="0"/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2236502" y="3200839"/>
              <a:ext cx="242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I</a:t>
              </a:r>
              <a:endParaRPr lang="it-IT" baseline="-25000" dirty="0"/>
            </a:p>
          </p:txBody>
        </p:sp>
      </p:grpSp>
      <p:grpSp>
        <p:nvGrpSpPr>
          <p:cNvPr id="16" name="Gruppo 15"/>
          <p:cNvGrpSpPr/>
          <p:nvPr/>
        </p:nvGrpSpPr>
        <p:grpSpPr>
          <a:xfrm>
            <a:off x="7151881" y="2394565"/>
            <a:ext cx="4201919" cy="3668119"/>
            <a:chOff x="5959255" y="3575817"/>
            <a:chExt cx="4201919" cy="2335185"/>
          </a:xfrm>
        </p:grpSpPr>
        <p:cxnSp>
          <p:nvCxnSpPr>
            <p:cNvPr id="17" name="Connettore 1 16"/>
            <p:cNvCxnSpPr/>
            <p:nvPr/>
          </p:nvCxnSpPr>
          <p:spPr>
            <a:xfrm>
              <a:off x="7917751" y="3760483"/>
              <a:ext cx="0" cy="2150519"/>
            </a:xfrm>
            <a:prstGeom prst="line">
              <a:avLst/>
            </a:prstGeom>
            <a:ln>
              <a:solidFill>
                <a:schemeClr val="tx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>
              <a:off x="5959255" y="4835744"/>
              <a:ext cx="3944031" cy="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sellaDiTesto 21"/>
            <p:cNvSpPr txBox="1"/>
            <p:nvPr/>
          </p:nvSpPr>
          <p:spPr>
            <a:xfrm>
              <a:off x="7920871" y="3575817"/>
              <a:ext cx="242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I</a:t>
              </a:r>
              <a:endParaRPr lang="it-IT" baseline="-25000" dirty="0"/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9845062" y="4651076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V</a:t>
              </a:r>
              <a:endParaRPr lang="it-IT" baseline="-25000" dirty="0"/>
            </a:p>
          </p:txBody>
        </p:sp>
      </p:grpSp>
      <p:sp>
        <p:nvSpPr>
          <p:cNvPr id="28" name="Figura a mano libera 27"/>
          <p:cNvSpPr/>
          <p:nvPr/>
        </p:nvSpPr>
        <p:spPr>
          <a:xfrm rot="-60000">
            <a:off x="7478316" y="1964302"/>
            <a:ext cx="2976943" cy="2408603"/>
          </a:xfrm>
          <a:custGeom>
            <a:avLst/>
            <a:gdLst>
              <a:gd name="connsiteX0" fmla="*/ 0 w 2893102"/>
              <a:gd name="connsiteY0" fmla="*/ 2241029 h 2261535"/>
              <a:gd name="connsiteX1" fmla="*/ 142407 w 2893102"/>
              <a:gd name="connsiteY1" fmla="*/ 2248525 h 2261535"/>
              <a:gd name="connsiteX2" fmla="*/ 2106118 w 2893102"/>
              <a:gd name="connsiteY2" fmla="*/ 2211049 h 2261535"/>
              <a:gd name="connsiteX3" fmla="*/ 2660754 w 2893102"/>
              <a:gd name="connsiteY3" fmla="*/ 1716374 h 2261535"/>
              <a:gd name="connsiteX4" fmla="*/ 2893102 w 2893102"/>
              <a:gd name="connsiteY4" fmla="*/ 0 h 226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3102" h="2261535">
                <a:moveTo>
                  <a:pt x="0" y="2241029"/>
                </a:moveTo>
                <a:lnTo>
                  <a:pt x="142407" y="2248525"/>
                </a:lnTo>
                <a:cubicBezTo>
                  <a:pt x="493427" y="2243528"/>
                  <a:pt x="1686394" y="2299741"/>
                  <a:pt x="2106118" y="2211049"/>
                </a:cubicBezTo>
                <a:cubicBezTo>
                  <a:pt x="2525842" y="2122357"/>
                  <a:pt x="2529590" y="2084882"/>
                  <a:pt x="2660754" y="1716374"/>
                </a:cubicBezTo>
                <a:cubicBezTo>
                  <a:pt x="2791918" y="1347866"/>
                  <a:pt x="2893102" y="0"/>
                  <a:pt x="2893102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0" name="Connettore 1 29"/>
          <p:cNvCxnSpPr/>
          <p:nvPr/>
        </p:nvCxnSpPr>
        <p:spPr>
          <a:xfrm>
            <a:off x="10337195" y="1938508"/>
            <a:ext cx="0" cy="352904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/>
          <p:cNvSpPr txBox="1"/>
          <p:nvPr/>
        </p:nvSpPr>
        <p:spPr>
          <a:xfrm>
            <a:off x="10328598" y="4352976"/>
            <a:ext cx="386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V</a:t>
            </a:r>
            <a:r>
              <a:rPr lang="it-IT" baseline="-25000" dirty="0" err="1"/>
              <a:t>d</a:t>
            </a:r>
            <a:endParaRPr lang="it-IT" baseline="-25000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73"/>
    </mc:Choice>
    <mc:Fallback xmlns="">
      <p:transition spd="slow" advTm="71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Transistore </a:t>
            </a:r>
            <a:r>
              <a:rPr lang="it-IT" dirty="0" smtClean="0"/>
              <a:t>(MOS)FET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Due tipi: transistore </a:t>
            </a:r>
            <a:r>
              <a:rPr lang="it-IT" dirty="0" err="1"/>
              <a:t>n</a:t>
            </a:r>
            <a:r>
              <a:rPr lang="it-IT" dirty="0"/>
              <a:t> e transistore </a:t>
            </a:r>
            <a:r>
              <a:rPr lang="it-IT" dirty="0" err="1"/>
              <a:t>p</a:t>
            </a:r>
            <a:endParaRPr lang="it-IT" dirty="0"/>
          </a:p>
          <a:p>
            <a:r>
              <a:rPr lang="it-IT" dirty="0"/>
              <a:t>I tre terminali sono detti gate, source e </a:t>
            </a:r>
            <a:r>
              <a:rPr lang="it-IT" dirty="0" err="1"/>
              <a:t>drain</a:t>
            </a:r>
            <a:endParaRPr lang="it-IT" dirty="0"/>
          </a:p>
          <a:p>
            <a:r>
              <a:rPr lang="it-IT" dirty="0"/>
              <a:t>Funzionamento tipo </a:t>
            </a:r>
            <a:r>
              <a:rPr lang="it-IT" dirty="0" err="1"/>
              <a:t>n</a:t>
            </a:r>
            <a:r>
              <a:rPr lang="it-IT" dirty="0"/>
              <a:t>:</a:t>
            </a:r>
          </a:p>
          <a:p>
            <a:pPr lvl="1"/>
            <a:r>
              <a:rPr lang="it-IT" dirty="0"/>
              <a:t>Attraverso il gate non passa corrente, solo tra source e </a:t>
            </a:r>
            <a:r>
              <a:rPr lang="it-IT" dirty="0" err="1"/>
              <a:t>drain</a:t>
            </a:r>
            <a:endParaRPr lang="it-IT" dirty="0"/>
          </a:p>
          <a:p>
            <a:pPr lvl="1"/>
            <a:r>
              <a:rPr lang="it-IT" dirty="0"/>
              <a:t>Il source deve essere a potenziale minore rispetto al </a:t>
            </a:r>
            <a:r>
              <a:rPr lang="it-IT" dirty="0" err="1"/>
              <a:t>drain</a:t>
            </a:r>
            <a:endParaRPr lang="it-IT" dirty="0"/>
          </a:p>
          <a:p>
            <a:pPr lvl="1"/>
            <a:r>
              <a:rPr lang="it-IT" dirty="0"/>
              <a:t>Se tra gate e source c’è una tensione maggiore di una tensione di soglia V</a:t>
            </a:r>
            <a:r>
              <a:rPr lang="it-IT" baseline="-25000" dirty="0"/>
              <a:t>T</a:t>
            </a:r>
            <a:r>
              <a:rPr lang="it-IT" dirty="0"/>
              <a:t> il canale tra source e </a:t>
            </a:r>
            <a:r>
              <a:rPr lang="it-IT" dirty="0" err="1"/>
              <a:t>drain</a:t>
            </a:r>
            <a:r>
              <a:rPr lang="it-IT" dirty="0"/>
              <a:t> si accende (resistenza prossima allo zero se &gt;&gt; V</a:t>
            </a:r>
            <a:r>
              <a:rPr lang="it-IT" baseline="-25000" dirty="0"/>
              <a:t>T</a:t>
            </a:r>
            <a:r>
              <a:rPr lang="it-IT" dirty="0"/>
              <a:t>)</a:t>
            </a:r>
          </a:p>
          <a:p>
            <a:pPr lvl="1"/>
            <a:r>
              <a:rPr lang="it-IT" dirty="0"/>
              <a:t>Altrimenti il canale tra source e </a:t>
            </a:r>
            <a:r>
              <a:rPr lang="it-IT" dirty="0" err="1"/>
              <a:t>drain</a:t>
            </a:r>
            <a:r>
              <a:rPr lang="it-IT" dirty="0"/>
              <a:t> si spegne (resistenza molto elevata)</a:t>
            </a:r>
          </a:p>
          <a:p>
            <a:r>
              <a:rPr lang="it-IT" dirty="0"/>
              <a:t>Transistore </a:t>
            </a:r>
            <a:r>
              <a:rPr lang="it-IT" dirty="0" err="1"/>
              <a:t>p</a:t>
            </a:r>
            <a:r>
              <a:rPr lang="it-IT" dirty="0"/>
              <a:t>: duale</a:t>
            </a:r>
          </a:p>
          <a:p>
            <a:pPr lvl="1"/>
            <a:r>
              <a:rPr lang="it-IT" dirty="0"/>
              <a:t>Il source deve essere a potenziale maggiore rispetto al </a:t>
            </a:r>
            <a:r>
              <a:rPr lang="it-IT" dirty="0" err="1"/>
              <a:t>drain</a:t>
            </a:r>
            <a:endParaRPr lang="it-IT" dirty="0"/>
          </a:p>
          <a:p>
            <a:pPr lvl="1"/>
            <a:r>
              <a:rPr lang="it-IT" dirty="0"/>
              <a:t>Il canale si accende se la tensione tra source e gate è &gt;V</a:t>
            </a:r>
            <a:r>
              <a:rPr lang="it-IT" baseline="-25000" dirty="0"/>
              <a:t>T</a:t>
            </a:r>
          </a:p>
        </p:txBody>
      </p:sp>
      <p:pic>
        <p:nvPicPr>
          <p:cNvPr id="5" name="Picture 2" descr="https://upload.wikimedia.org/wikipedia/commons/thumb/7/79/Lateral_mosfet.svg/220px-Lateral_mosfet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382" y="273684"/>
            <a:ext cx="4352925" cy="261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8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130"/>
    </mc:Choice>
    <mc:Fallback xmlns="">
      <p:transition spd="slow" advTm="265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Transistore </a:t>
            </a:r>
            <a:r>
              <a:rPr lang="it-IT" smtClean="0"/>
              <a:t>(MOS)FET</a:t>
            </a:r>
            <a:r>
              <a:rPr lang="it-IT" dirty="0"/>
              <a:t>: funzionamento</a:t>
            </a:r>
          </a:p>
        </p:txBody>
      </p:sp>
      <p:grpSp>
        <p:nvGrpSpPr>
          <p:cNvPr id="54" name="Gruppo 53"/>
          <p:cNvGrpSpPr/>
          <p:nvPr/>
        </p:nvGrpSpPr>
        <p:grpSpPr>
          <a:xfrm>
            <a:off x="838200" y="3338467"/>
            <a:ext cx="1406017" cy="1963398"/>
            <a:chOff x="1635879" y="3607468"/>
            <a:chExt cx="1406017" cy="1963398"/>
          </a:xfrm>
        </p:grpSpPr>
        <p:cxnSp>
          <p:nvCxnSpPr>
            <p:cNvPr id="5" name="Connettore 1 4"/>
            <p:cNvCxnSpPr/>
            <p:nvPr/>
          </p:nvCxnSpPr>
          <p:spPr>
            <a:xfrm flipV="1">
              <a:off x="2873466" y="4782889"/>
              <a:ext cx="0" cy="3626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sellaDiTesto 6"/>
            <p:cNvSpPr txBox="1"/>
            <p:nvPr/>
          </p:nvSpPr>
          <p:spPr>
            <a:xfrm>
              <a:off x="1635879" y="4423957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G</a:t>
              </a:r>
              <a:endParaRPr lang="it-IT" dirty="0"/>
            </a:p>
          </p:txBody>
        </p:sp>
        <p:cxnSp>
          <p:nvCxnSpPr>
            <p:cNvPr id="8" name="Connettore 1 7"/>
            <p:cNvCxnSpPr/>
            <p:nvPr/>
          </p:nvCxnSpPr>
          <p:spPr>
            <a:xfrm flipH="1">
              <a:off x="2535315" y="4385044"/>
              <a:ext cx="34451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1 8"/>
            <p:cNvCxnSpPr/>
            <p:nvPr/>
          </p:nvCxnSpPr>
          <p:spPr>
            <a:xfrm>
              <a:off x="2535314" y="4385044"/>
              <a:ext cx="0" cy="40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1 9"/>
            <p:cNvCxnSpPr/>
            <p:nvPr/>
          </p:nvCxnSpPr>
          <p:spPr>
            <a:xfrm flipH="1">
              <a:off x="2535314" y="4793289"/>
              <a:ext cx="33815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/>
            <p:cNvCxnSpPr/>
            <p:nvPr/>
          </p:nvCxnSpPr>
          <p:spPr>
            <a:xfrm flipH="1">
              <a:off x="2480965" y="4385044"/>
              <a:ext cx="0" cy="40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 flipH="1">
              <a:off x="1966419" y="4589166"/>
              <a:ext cx="51454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 flipV="1">
              <a:off x="2873466" y="4022374"/>
              <a:ext cx="0" cy="3626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/>
            <p:cNvSpPr txBox="1"/>
            <p:nvPr/>
          </p:nvSpPr>
          <p:spPr>
            <a:xfrm>
              <a:off x="2734600" y="5201534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S</a:t>
              </a:r>
              <a:endParaRPr lang="it-IT" dirty="0"/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2714562" y="3607468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D</a:t>
              </a:r>
              <a:endParaRPr lang="it-IT" dirty="0"/>
            </a:p>
          </p:txBody>
        </p:sp>
        <p:sp>
          <p:nvSpPr>
            <p:cNvPr id="16" name="Figura a mano libera 15"/>
            <p:cNvSpPr/>
            <p:nvPr/>
          </p:nvSpPr>
          <p:spPr>
            <a:xfrm rot="21349201">
              <a:off x="2266293" y="4715027"/>
              <a:ext cx="350348" cy="626152"/>
            </a:xfrm>
            <a:custGeom>
              <a:avLst/>
              <a:gdLst>
                <a:gd name="connsiteX0" fmla="*/ 687817 w 687817"/>
                <a:gd name="connsiteY0" fmla="*/ 1135781 h 1135781"/>
                <a:gd name="connsiteX1" fmla="*/ 66987 w 687817"/>
                <a:gd name="connsiteY1" fmla="*/ 794084 h 1135781"/>
                <a:gd name="connsiteX2" fmla="*/ 33299 w 687817"/>
                <a:gd name="connsiteY2" fmla="*/ 0 h 113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7817" h="1135781">
                  <a:moveTo>
                    <a:pt x="687817" y="1135781"/>
                  </a:moveTo>
                  <a:cubicBezTo>
                    <a:pt x="431945" y="1059581"/>
                    <a:pt x="176073" y="983381"/>
                    <a:pt x="66987" y="794084"/>
                  </a:cubicBezTo>
                  <a:cubicBezTo>
                    <a:pt x="-42099" y="604787"/>
                    <a:pt x="9236" y="117909"/>
                    <a:pt x="33299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1885868" y="5028103"/>
              <a:ext cx="481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V</a:t>
              </a:r>
              <a:r>
                <a:rPr lang="it-IT" baseline="-25000" dirty="0"/>
                <a:t>GS</a:t>
              </a:r>
            </a:p>
          </p:txBody>
        </p:sp>
      </p:grpSp>
      <p:sp>
        <p:nvSpPr>
          <p:cNvPr id="18" name="CasellaDiTesto 17"/>
          <p:cNvSpPr txBox="1"/>
          <p:nvPr/>
        </p:nvSpPr>
        <p:spPr>
          <a:xfrm>
            <a:off x="3298876" y="2812098"/>
            <a:ext cx="909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</a:t>
            </a:r>
            <a:r>
              <a:rPr lang="it-IT" baseline="-25000" dirty="0"/>
              <a:t>GS</a:t>
            </a:r>
            <a:r>
              <a:rPr lang="it-IT" dirty="0"/>
              <a:t> &lt; V</a:t>
            </a:r>
            <a:r>
              <a:rPr lang="it-IT" baseline="-25000" dirty="0"/>
              <a:t>T</a:t>
            </a:r>
          </a:p>
        </p:txBody>
      </p:sp>
      <p:sp>
        <p:nvSpPr>
          <p:cNvPr id="19" name="Freccia su 18"/>
          <p:cNvSpPr/>
          <p:nvPr/>
        </p:nvSpPr>
        <p:spPr>
          <a:xfrm rot="3083569">
            <a:off x="2881012" y="3239702"/>
            <a:ext cx="274320" cy="49938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su 19"/>
          <p:cNvSpPr/>
          <p:nvPr/>
        </p:nvSpPr>
        <p:spPr>
          <a:xfrm rot="5400000">
            <a:off x="4578748" y="2715068"/>
            <a:ext cx="274320" cy="49938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2" name="Gruppo 41"/>
          <p:cNvGrpSpPr/>
          <p:nvPr/>
        </p:nvGrpSpPr>
        <p:grpSpPr>
          <a:xfrm>
            <a:off x="5208807" y="2222752"/>
            <a:ext cx="1054110" cy="1297050"/>
            <a:chOff x="5886727" y="2262509"/>
            <a:chExt cx="1054110" cy="1297050"/>
          </a:xfrm>
        </p:grpSpPr>
        <p:grpSp>
          <p:nvGrpSpPr>
            <p:cNvPr id="28" name="Gruppo 27"/>
            <p:cNvGrpSpPr/>
            <p:nvPr/>
          </p:nvGrpSpPr>
          <p:grpSpPr>
            <a:xfrm>
              <a:off x="6796944" y="2625179"/>
              <a:ext cx="143893" cy="571710"/>
              <a:chOff x="6411933" y="2726478"/>
              <a:chExt cx="143893" cy="571710"/>
            </a:xfrm>
          </p:grpSpPr>
          <p:cxnSp>
            <p:nvCxnSpPr>
              <p:cNvPr id="21" name="Connettore 1 20"/>
              <p:cNvCxnSpPr/>
              <p:nvPr/>
            </p:nvCxnSpPr>
            <p:spPr>
              <a:xfrm rot="-1200000" flipH="1" flipV="1">
                <a:off x="6411933" y="2899405"/>
                <a:ext cx="1" cy="2693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Ovale 21"/>
              <p:cNvSpPr/>
              <p:nvPr/>
            </p:nvSpPr>
            <p:spPr>
              <a:xfrm flipH="1">
                <a:off x="6428457" y="2726478"/>
                <a:ext cx="125225" cy="140878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" name="Ovale 22"/>
              <p:cNvSpPr/>
              <p:nvPr/>
            </p:nvSpPr>
            <p:spPr>
              <a:xfrm flipH="1">
                <a:off x="6430601" y="3157310"/>
                <a:ext cx="125225" cy="140878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27" name="Connettore 1 26"/>
            <p:cNvCxnSpPr/>
            <p:nvPr/>
          </p:nvCxnSpPr>
          <p:spPr>
            <a:xfrm flipH="1">
              <a:off x="6217941" y="2897450"/>
              <a:ext cx="39971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asellaDiTesto 29"/>
            <p:cNvSpPr txBox="1"/>
            <p:nvPr/>
          </p:nvSpPr>
          <p:spPr>
            <a:xfrm>
              <a:off x="5886727" y="2712784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G</a:t>
              </a:r>
              <a:endParaRPr lang="it-IT" dirty="0"/>
            </a:p>
          </p:txBody>
        </p:sp>
        <p:cxnSp>
          <p:nvCxnSpPr>
            <p:cNvPr id="32" name="Connettore 1 31"/>
            <p:cNvCxnSpPr/>
            <p:nvPr/>
          </p:nvCxnSpPr>
          <p:spPr>
            <a:xfrm flipV="1">
              <a:off x="6876080" y="3196889"/>
              <a:ext cx="0" cy="3626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33"/>
            <p:cNvCxnSpPr/>
            <p:nvPr/>
          </p:nvCxnSpPr>
          <p:spPr>
            <a:xfrm flipV="1">
              <a:off x="6876080" y="2262509"/>
              <a:ext cx="0" cy="3626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Freccia su 38"/>
          <p:cNvSpPr/>
          <p:nvPr/>
        </p:nvSpPr>
        <p:spPr>
          <a:xfrm rot="18516431" flipV="1">
            <a:off x="2881011" y="5107986"/>
            <a:ext cx="274320" cy="49938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asellaDiTesto 39"/>
          <p:cNvSpPr txBox="1"/>
          <p:nvPr/>
        </p:nvSpPr>
        <p:spPr>
          <a:xfrm>
            <a:off x="3330507" y="5435996"/>
            <a:ext cx="1025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</a:t>
            </a:r>
            <a:r>
              <a:rPr lang="it-IT" baseline="-25000" dirty="0"/>
              <a:t>GS</a:t>
            </a:r>
            <a:r>
              <a:rPr lang="it-IT" dirty="0"/>
              <a:t> &gt;&gt; V</a:t>
            </a:r>
            <a:r>
              <a:rPr lang="it-IT" baseline="-25000" dirty="0"/>
              <a:t>T</a:t>
            </a:r>
          </a:p>
        </p:txBody>
      </p:sp>
      <p:sp>
        <p:nvSpPr>
          <p:cNvPr id="41" name="Freccia su 40"/>
          <p:cNvSpPr/>
          <p:nvPr/>
        </p:nvSpPr>
        <p:spPr>
          <a:xfrm rot="5400000">
            <a:off x="4578748" y="5370971"/>
            <a:ext cx="274320" cy="49938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3" name="Gruppo 42"/>
          <p:cNvGrpSpPr/>
          <p:nvPr/>
        </p:nvGrpSpPr>
        <p:grpSpPr>
          <a:xfrm>
            <a:off x="5208807" y="4983961"/>
            <a:ext cx="1054110" cy="1297050"/>
            <a:chOff x="5886727" y="2262509"/>
            <a:chExt cx="1054110" cy="1297050"/>
          </a:xfrm>
        </p:grpSpPr>
        <p:grpSp>
          <p:nvGrpSpPr>
            <p:cNvPr id="44" name="Gruppo 43"/>
            <p:cNvGrpSpPr/>
            <p:nvPr/>
          </p:nvGrpSpPr>
          <p:grpSpPr>
            <a:xfrm>
              <a:off x="6813468" y="2625179"/>
              <a:ext cx="127369" cy="571710"/>
              <a:chOff x="6428457" y="2726478"/>
              <a:chExt cx="127369" cy="571710"/>
            </a:xfrm>
          </p:grpSpPr>
          <p:cxnSp>
            <p:nvCxnSpPr>
              <p:cNvPr id="51" name="Connettore 1 50"/>
              <p:cNvCxnSpPr/>
              <p:nvPr/>
            </p:nvCxnSpPr>
            <p:spPr>
              <a:xfrm flipH="1" flipV="1">
                <a:off x="6497646" y="2877671"/>
                <a:ext cx="1" cy="2693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Ovale 51"/>
              <p:cNvSpPr/>
              <p:nvPr/>
            </p:nvSpPr>
            <p:spPr>
              <a:xfrm flipH="1">
                <a:off x="6428457" y="2726478"/>
                <a:ext cx="125225" cy="140878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3" name="Ovale 52"/>
              <p:cNvSpPr/>
              <p:nvPr/>
            </p:nvSpPr>
            <p:spPr>
              <a:xfrm flipH="1">
                <a:off x="6430601" y="3157310"/>
                <a:ext cx="125225" cy="140878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45" name="Connettore 1 44"/>
            <p:cNvCxnSpPr/>
            <p:nvPr/>
          </p:nvCxnSpPr>
          <p:spPr>
            <a:xfrm flipH="1">
              <a:off x="6217941" y="2897450"/>
              <a:ext cx="39971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CasellaDiTesto 45"/>
            <p:cNvSpPr txBox="1"/>
            <p:nvPr/>
          </p:nvSpPr>
          <p:spPr>
            <a:xfrm>
              <a:off x="5886727" y="2712784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G</a:t>
              </a:r>
              <a:endParaRPr lang="it-IT" dirty="0"/>
            </a:p>
          </p:txBody>
        </p:sp>
        <p:cxnSp>
          <p:nvCxnSpPr>
            <p:cNvPr id="47" name="Connettore 1 46"/>
            <p:cNvCxnSpPr/>
            <p:nvPr/>
          </p:nvCxnSpPr>
          <p:spPr>
            <a:xfrm flipV="1">
              <a:off x="6876080" y="3196889"/>
              <a:ext cx="0" cy="3626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47"/>
            <p:cNvCxnSpPr/>
            <p:nvPr/>
          </p:nvCxnSpPr>
          <p:spPr>
            <a:xfrm flipV="1">
              <a:off x="6876080" y="2262509"/>
              <a:ext cx="0" cy="3626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uppo 54"/>
          <p:cNvGrpSpPr/>
          <p:nvPr/>
        </p:nvGrpSpPr>
        <p:grpSpPr>
          <a:xfrm>
            <a:off x="9592723" y="3338467"/>
            <a:ext cx="1426055" cy="1963398"/>
            <a:chOff x="1635879" y="3607468"/>
            <a:chExt cx="1426055" cy="1963398"/>
          </a:xfrm>
        </p:grpSpPr>
        <p:cxnSp>
          <p:nvCxnSpPr>
            <p:cNvPr id="56" name="Connettore 1 55"/>
            <p:cNvCxnSpPr/>
            <p:nvPr/>
          </p:nvCxnSpPr>
          <p:spPr>
            <a:xfrm flipV="1">
              <a:off x="2873466" y="4782889"/>
              <a:ext cx="0" cy="3626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CasellaDiTesto 56"/>
            <p:cNvSpPr txBox="1"/>
            <p:nvPr/>
          </p:nvSpPr>
          <p:spPr>
            <a:xfrm>
              <a:off x="1635879" y="4423957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G</a:t>
              </a:r>
              <a:endParaRPr lang="it-IT" dirty="0"/>
            </a:p>
          </p:txBody>
        </p:sp>
        <p:cxnSp>
          <p:nvCxnSpPr>
            <p:cNvPr id="58" name="Connettore 1 57"/>
            <p:cNvCxnSpPr/>
            <p:nvPr/>
          </p:nvCxnSpPr>
          <p:spPr>
            <a:xfrm flipH="1">
              <a:off x="2535315" y="4385044"/>
              <a:ext cx="34451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58"/>
            <p:cNvCxnSpPr/>
            <p:nvPr/>
          </p:nvCxnSpPr>
          <p:spPr>
            <a:xfrm>
              <a:off x="2535314" y="4385044"/>
              <a:ext cx="0" cy="40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59"/>
            <p:cNvCxnSpPr/>
            <p:nvPr/>
          </p:nvCxnSpPr>
          <p:spPr>
            <a:xfrm flipH="1">
              <a:off x="2535314" y="4793289"/>
              <a:ext cx="33815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60"/>
            <p:cNvCxnSpPr/>
            <p:nvPr/>
          </p:nvCxnSpPr>
          <p:spPr>
            <a:xfrm flipH="1">
              <a:off x="2480965" y="4385044"/>
              <a:ext cx="0" cy="408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61"/>
            <p:cNvCxnSpPr/>
            <p:nvPr/>
          </p:nvCxnSpPr>
          <p:spPr>
            <a:xfrm flipH="1">
              <a:off x="1976023" y="4582194"/>
              <a:ext cx="394246" cy="190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62"/>
            <p:cNvCxnSpPr/>
            <p:nvPr/>
          </p:nvCxnSpPr>
          <p:spPr>
            <a:xfrm flipV="1">
              <a:off x="2873466" y="4022374"/>
              <a:ext cx="0" cy="3626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CasellaDiTesto 63"/>
            <p:cNvSpPr txBox="1"/>
            <p:nvPr/>
          </p:nvSpPr>
          <p:spPr>
            <a:xfrm>
              <a:off x="2734600" y="5201534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D</a:t>
              </a:r>
              <a:endParaRPr lang="it-IT" dirty="0"/>
            </a:p>
          </p:txBody>
        </p:sp>
        <p:sp>
          <p:nvSpPr>
            <p:cNvPr id="65" name="CasellaDiTesto 64"/>
            <p:cNvSpPr txBox="1"/>
            <p:nvPr/>
          </p:nvSpPr>
          <p:spPr>
            <a:xfrm>
              <a:off x="2714562" y="3607468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S</a:t>
              </a:r>
              <a:endParaRPr lang="it-IT" dirty="0"/>
            </a:p>
          </p:txBody>
        </p:sp>
        <p:sp>
          <p:nvSpPr>
            <p:cNvPr id="66" name="Figura a mano libera 65"/>
            <p:cNvSpPr/>
            <p:nvPr/>
          </p:nvSpPr>
          <p:spPr>
            <a:xfrm rot="3459212">
              <a:off x="2368914" y="3812984"/>
              <a:ext cx="211445" cy="701895"/>
            </a:xfrm>
            <a:custGeom>
              <a:avLst/>
              <a:gdLst>
                <a:gd name="connsiteX0" fmla="*/ 687817 w 687817"/>
                <a:gd name="connsiteY0" fmla="*/ 1135781 h 1135781"/>
                <a:gd name="connsiteX1" fmla="*/ 66987 w 687817"/>
                <a:gd name="connsiteY1" fmla="*/ 794084 h 1135781"/>
                <a:gd name="connsiteX2" fmla="*/ 33299 w 687817"/>
                <a:gd name="connsiteY2" fmla="*/ 0 h 113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7817" h="1135781">
                  <a:moveTo>
                    <a:pt x="687817" y="1135781"/>
                  </a:moveTo>
                  <a:cubicBezTo>
                    <a:pt x="431945" y="1059581"/>
                    <a:pt x="176073" y="983381"/>
                    <a:pt x="66987" y="794084"/>
                  </a:cubicBezTo>
                  <a:cubicBezTo>
                    <a:pt x="-42099" y="604787"/>
                    <a:pt x="9236" y="117909"/>
                    <a:pt x="33299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7" name="CasellaDiTesto 66"/>
            <p:cNvSpPr txBox="1"/>
            <p:nvPr/>
          </p:nvSpPr>
          <p:spPr>
            <a:xfrm>
              <a:off x="1950721" y="3740599"/>
              <a:ext cx="483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V</a:t>
              </a:r>
              <a:r>
                <a:rPr lang="it-IT" baseline="-25000" dirty="0"/>
                <a:t>SG</a:t>
              </a:r>
            </a:p>
          </p:txBody>
        </p:sp>
      </p:grpSp>
      <p:sp>
        <p:nvSpPr>
          <p:cNvPr id="68" name="Ovale 67"/>
          <p:cNvSpPr/>
          <p:nvPr/>
        </p:nvSpPr>
        <p:spPr>
          <a:xfrm flipH="1">
            <a:off x="10317510" y="4261534"/>
            <a:ext cx="110963" cy="11345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Freccia su 70"/>
          <p:cNvSpPr/>
          <p:nvPr/>
        </p:nvSpPr>
        <p:spPr>
          <a:xfrm rot="18516431" flipH="1">
            <a:off x="9120509" y="3239703"/>
            <a:ext cx="274320" cy="49938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Freccia su 71"/>
          <p:cNvSpPr/>
          <p:nvPr/>
        </p:nvSpPr>
        <p:spPr>
          <a:xfrm rot="3083569" flipH="1" flipV="1">
            <a:off x="9120508" y="5107987"/>
            <a:ext cx="274320" cy="49938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CasellaDiTesto 72"/>
          <p:cNvSpPr txBox="1"/>
          <p:nvPr/>
        </p:nvSpPr>
        <p:spPr>
          <a:xfrm>
            <a:off x="7884783" y="2810821"/>
            <a:ext cx="911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</a:t>
            </a:r>
            <a:r>
              <a:rPr lang="it-IT" baseline="-25000" dirty="0"/>
              <a:t>SG</a:t>
            </a:r>
            <a:r>
              <a:rPr lang="it-IT" dirty="0"/>
              <a:t> &lt; V</a:t>
            </a:r>
            <a:r>
              <a:rPr lang="it-IT" baseline="-25000" dirty="0"/>
              <a:t>T</a:t>
            </a:r>
          </a:p>
        </p:txBody>
      </p:sp>
      <p:sp>
        <p:nvSpPr>
          <p:cNvPr id="74" name="CasellaDiTesto 73"/>
          <p:cNvSpPr txBox="1"/>
          <p:nvPr/>
        </p:nvSpPr>
        <p:spPr>
          <a:xfrm>
            <a:off x="7867646" y="5434719"/>
            <a:ext cx="1026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V</a:t>
            </a:r>
            <a:r>
              <a:rPr lang="it-IT" baseline="-25000"/>
              <a:t>SG</a:t>
            </a:r>
            <a:r>
              <a:rPr lang="it-IT"/>
              <a:t> &gt;&gt; </a:t>
            </a:r>
            <a:r>
              <a:rPr lang="it-IT" dirty="0"/>
              <a:t>V</a:t>
            </a:r>
            <a:r>
              <a:rPr lang="it-IT" baseline="-25000" dirty="0"/>
              <a:t>T</a:t>
            </a:r>
          </a:p>
        </p:txBody>
      </p:sp>
      <p:sp>
        <p:nvSpPr>
          <p:cNvPr id="75" name="Freccia su 74"/>
          <p:cNvSpPr/>
          <p:nvPr/>
        </p:nvSpPr>
        <p:spPr>
          <a:xfrm rot="16200000" flipH="1">
            <a:off x="7056697" y="2693938"/>
            <a:ext cx="274320" cy="49938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6" name="Freccia su 75"/>
          <p:cNvSpPr/>
          <p:nvPr/>
        </p:nvSpPr>
        <p:spPr>
          <a:xfrm rot="16200000" flipH="1">
            <a:off x="7056697" y="5349841"/>
            <a:ext cx="274320" cy="49938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918052" y="5523050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n</a:t>
            </a:r>
            <a:r>
              <a:rPr lang="it-IT" dirty="0"/>
              <a:t>-MOSFET</a:t>
            </a:r>
          </a:p>
        </p:txBody>
      </p:sp>
      <p:sp>
        <p:nvSpPr>
          <p:cNvPr id="69" name="CasellaDiTesto 68"/>
          <p:cNvSpPr txBox="1"/>
          <p:nvPr/>
        </p:nvSpPr>
        <p:spPr>
          <a:xfrm>
            <a:off x="9894119" y="5523050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p</a:t>
            </a:r>
            <a:r>
              <a:rPr lang="it-IT" dirty="0"/>
              <a:t>-MOSFET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3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95"/>
    </mc:Choice>
    <mc:Fallback xmlns="">
      <p:transition spd="slow" advTm="39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Esempio circuito digitale CMOS: Porta NOT</a:t>
            </a:r>
          </a:p>
        </p:txBody>
      </p:sp>
      <p:grpSp>
        <p:nvGrpSpPr>
          <p:cNvPr id="50" name="Gruppo 49"/>
          <p:cNvGrpSpPr/>
          <p:nvPr/>
        </p:nvGrpSpPr>
        <p:grpSpPr>
          <a:xfrm>
            <a:off x="1363828" y="2544077"/>
            <a:ext cx="2854235" cy="2769528"/>
            <a:chOff x="2799901" y="2626727"/>
            <a:chExt cx="1826151" cy="1792562"/>
          </a:xfrm>
        </p:grpSpPr>
        <p:cxnSp>
          <p:nvCxnSpPr>
            <p:cNvPr id="3" name="Connettore 1 2"/>
            <p:cNvCxnSpPr/>
            <p:nvPr/>
          </p:nvCxnSpPr>
          <p:spPr>
            <a:xfrm>
              <a:off x="3649222" y="2956243"/>
              <a:ext cx="28191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nettore 1 3"/>
            <p:cNvCxnSpPr/>
            <p:nvPr/>
          </p:nvCxnSpPr>
          <p:spPr>
            <a:xfrm>
              <a:off x="3649222" y="4131557"/>
              <a:ext cx="28191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asellaDiTesto 4"/>
            <p:cNvSpPr txBox="1"/>
            <p:nvPr/>
          </p:nvSpPr>
          <p:spPr>
            <a:xfrm>
              <a:off x="3572813" y="2626727"/>
              <a:ext cx="323272" cy="239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V</a:t>
              </a:r>
              <a:r>
                <a:rPr lang="it-IT" baseline="-25000" dirty="0"/>
                <a:t>DD</a:t>
              </a:r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3565201" y="4180241"/>
              <a:ext cx="398141" cy="239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GND</a:t>
              </a:r>
              <a:endParaRPr lang="it-IT" baseline="-25000" dirty="0"/>
            </a:p>
          </p:txBody>
        </p:sp>
        <p:cxnSp>
          <p:nvCxnSpPr>
            <p:cNvPr id="12" name="Connettore 1 11"/>
            <p:cNvCxnSpPr/>
            <p:nvPr/>
          </p:nvCxnSpPr>
          <p:spPr>
            <a:xfrm>
              <a:off x="3830036" y="2956242"/>
              <a:ext cx="0" cy="3254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 flipH="1">
              <a:off x="3651805" y="3281706"/>
              <a:ext cx="17823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>
              <a:off x="3651805" y="3281706"/>
              <a:ext cx="0" cy="1782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4"/>
            <p:cNvCxnSpPr/>
            <p:nvPr/>
          </p:nvCxnSpPr>
          <p:spPr>
            <a:xfrm flipH="1">
              <a:off x="3651805" y="3459937"/>
              <a:ext cx="17823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 flipH="1">
              <a:off x="3649222" y="3627862"/>
              <a:ext cx="17823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>
              <a:off x="3649222" y="3627862"/>
              <a:ext cx="0" cy="1782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 flipH="1">
              <a:off x="3649222" y="3806093"/>
              <a:ext cx="17823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e 18"/>
            <p:cNvSpPr/>
            <p:nvPr/>
          </p:nvSpPr>
          <p:spPr>
            <a:xfrm>
              <a:off x="3558548" y="3323063"/>
              <a:ext cx="61993" cy="6974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0" name="Connettore 1 19"/>
            <p:cNvCxnSpPr/>
            <p:nvPr/>
          </p:nvCxnSpPr>
          <p:spPr>
            <a:xfrm>
              <a:off x="3827453" y="3806093"/>
              <a:ext cx="0" cy="3254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 flipH="1">
              <a:off x="3620576" y="3279124"/>
              <a:ext cx="0" cy="1782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/>
            <p:cNvCxnSpPr/>
            <p:nvPr/>
          </p:nvCxnSpPr>
          <p:spPr>
            <a:xfrm flipH="1">
              <a:off x="3620576" y="3627862"/>
              <a:ext cx="0" cy="1782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uppo 22"/>
            <p:cNvGrpSpPr/>
            <p:nvPr/>
          </p:nvGrpSpPr>
          <p:grpSpPr>
            <a:xfrm>
              <a:off x="3507584" y="3365257"/>
              <a:ext cx="108000" cy="362026"/>
              <a:chOff x="2604752" y="3049264"/>
              <a:chExt cx="108000" cy="362026"/>
            </a:xfrm>
          </p:grpSpPr>
          <p:cxnSp>
            <p:nvCxnSpPr>
              <p:cNvPr id="24" name="Connettore 1 23"/>
              <p:cNvCxnSpPr/>
              <p:nvPr/>
            </p:nvCxnSpPr>
            <p:spPr>
              <a:xfrm>
                <a:off x="2604752" y="3049264"/>
                <a:ext cx="0" cy="36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1 24"/>
              <p:cNvCxnSpPr/>
              <p:nvPr/>
            </p:nvCxnSpPr>
            <p:spPr>
              <a:xfrm flipH="1">
                <a:off x="2604752" y="3411290"/>
                <a:ext cx="10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ttore 1 25"/>
              <p:cNvCxnSpPr/>
              <p:nvPr/>
            </p:nvCxnSpPr>
            <p:spPr>
              <a:xfrm flipH="1">
                <a:off x="2604752" y="3049264"/>
                <a:ext cx="54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Connettore 1 26"/>
            <p:cNvCxnSpPr/>
            <p:nvPr/>
          </p:nvCxnSpPr>
          <p:spPr>
            <a:xfrm>
              <a:off x="3827453" y="3459937"/>
              <a:ext cx="0" cy="1782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42"/>
            <p:cNvCxnSpPr/>
            <p:nvPr/>
          </p:nvCxnSpPr>
          <p:spPr>
            <a:xfrm>
              <a:off x="3086736" y="3532435"/>
              <a:ext cx="42084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46"/>
            <p:cNvCxnSpPr/>
            <p:nvPr/>
          </p:nvCxnSpPr>
          <p:spPr>
            <a:xfrm>
              <a:off x="3827452" y="3532435"/>
              <a:ext cx="42084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asellaDiTesto 47"/>
            <p:cNvSpPr txBox="1"/>
            <p:nvPr/>
          </p:nvSpPr>
          <p:spPr>
            <a:xfrm>
              <a:off x="2799901" y="3366746"/>
              <a:ext cx="306933" cy="239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/>
                <a:t>V</a:t>
              </a:r>
              <a:r>
                <a:rPr lang="it-IT" baseline="-25000"/>
                <a:t>IN</a:t>
              </a:r>
              <a:endParaRPr lang="it-IT" baseline="-25000" dirty="0"/>
            </a:p>
          </p:txBody>
        </p:sp>
        <p:sp>
          <p:nvSpPr>
            <p:cNvPr id="49" name="CasellaDiTesto 48"/>
            <p:cNvSpPr txBox="1"/>
            <p:nvPr/>
          </p:nvSpPr>
          <p:spPr>
            <a:xfrm>
              <a:off x="4248300" y="3381062"/>
              <a:ext cx="377752" cy="239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V</a:t>
              </a:r>
              <a:r>
                <a:rPr lang="it-IT" baseline="-25000" dirty="0"/>
                <a:t>OUT</a:t>
              </a:r>
            </a:p>
          </p:txBody>
        </p:sp>
      </p:grpSp>
      <p:sp>
        <p:nvSpPr>
          <p:cNvPr id="52" name="CasellaDiTesto 51"/>
          <p:cNvSpPr txBox="1"/>
          <p:nvPr/>
        </p:nvSpPr>
        <p:spPr>
          <a:xfrm>
            <a:off x="4647617" y="2359411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</a:t>
            </a:r>
            <a:r>
              <a:rPr lang="it-IT" baseline="-25000" dirty="0"/>
              <a:t>IN</a:t>
            </a:r>
            <a:r>
              <a:rPr lang="it-IT" dirty="0"/>
              <a:t> = 0 V (GND)</a:t>
            </a:r>
            <a:endParaRPr lang="it-IT" baseline="-25000" dirty="0"/>
          </a:p>
        </p:txBody>
      </p:sp>
      <p:sp>
        <p:nvSpPr>
          <p:cNvPr id="53" name="Freccia su 52"/>
          <p:cNvSpPr/>
          <p:nvPr/>
        </p:nvSpPr>
        <p:spPr>
          <a:xfrm rot="3083569">
            <a:off x="4229753" y="2787015"/>
            <a:ext cx="274320" cy="49938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Freccia su 53"/>
          <p:cNvSpPr/>
          <p:nvPr/>
        </p:nvSpPr>
        <p:spPr>
          <a:xfrm rot="18516431" flipV="1">
            <a:off x="4229752" y="4655299"/>
            <a:ext cx="274320" cy="49938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CasellaDiTesto 54"/>
          <p:cNvSpPr txBox="1"/>
          <p:nvPr/>
        </p:nvSpPr>
        <p:spPr>
          <a:xfrm>
            <a:off x="4679248" y="4983309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</a:t>
            </a:r>
            <a:r>
              <a:rPr lang="it-IT" baseline="-25000" dirty="0"/>
              <a:t>IN</a:t>
            </a:r>
            <a:r>
              <a:rPr lang="it-IT" dirty="0"/>
              <a:t> = V</a:t>
            </a:r>
            <a:r>
              <a:rPr lang="it-IT" baseline="-25000" dirty="0"/>
              <a:t>DD</a:t>
            </a:r>
          </a:p>
        </p:txBody>
      </p:sp>
      <p:sp>
        <p:nvSpPr>
          <p:cNvPr id="56" name="Freccia su 55"/>
          <p:cNvSpPr/>
          <p:nvPr/>
        </p:nvSpPr>
        <p:spPr>
          <a:xfrm rot="5400000">
            <a:off x="6399913" y="2294386"/>
            <a:ext cx="274320" cy="49938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Freccia su 56"/>
          <p:cNvSpPr/>
          <p:nvPr/>
        </p:nvSpPr>
        <p:spPr>
          <a:xfrm rot="5400000">
            <a:off x="6399913" y="4950289"/>
            <a:ext cx="274320" cy="49938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86" name="Gruppo 85"/>
          <p:cNvGrpSpPr/>
          <p:nvPr/>
        </p:nvGrpSpPr>
        <p:grpSpPr>
          <a:xfrm>
            <a:off x="7374478" y="4137411"/>
            <a:ext cx="2507755" cy="2431678"/>
            <a:chOff x="6115457" y="3353768"/>
            <a:chExt cx="2977946" cy="2887605"/>
          </a:xfrm>
        </p:grpSpPr>
        <p:cxnSp>
          <p:nvCxnSpPr>
            <p:cNvPr id="64" name="Connettore 1 63"/>
            <p:cNvCxnSpPr/>
            <p:nvPr/>
          </p:nvCxnSpPr>
          <p:spPr>
            <a:xfrm flipH="1" flipV="1">
              <a:off x="7807907" y="5122289"/>
              <a:ext cx="1" cy="16666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e 64"/>
            <p:cNvSpPr/>
            <p:nvPr/>
          </p:nvSpPr>
          <p:spPr>
            <a:xfrm flipH="1">
              <a:off x="7745294" y="4981411"/>
              <a:ext cx="125225" cy="14087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6" name="Ovale 65"/>
            <p:cNvSpPr/>
            <p:nvPr/>
          </p:nvSpPr>
          <p:spPr>
            <a:xfrm flipH="1">
              <a:off x="7740861" y="5299271"/>
              <a:ext cx="125225" cy="14087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62" name="Connettore 1 61"/>
            <p:cNvCxnSpPr/>
            <p:nvPr/>
          </p:nvCxnSpPr>
          <p:spPr>
            <a:xfrm flipV="1">
              <a:off x="7801329" y="5440149"/>
              <a:ext cx="0" cy="3626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62"/>
            <p:cNvCxnSpPr/>
            <p:nvPr/>
          </p:nvCxnSpPr>
          <p:spPr>
            <a:xfrm flipV="1">
              <a:off x="7807906" y="4827476"/>
              <a:ext cx="0" cy="15393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66"/>
            <p:cNvCxnSpPr/>
            <p:nvPr/>
          </p:nvCxnSpPr>
          <p:spPr>
            <a:xfrm>
              <a:off x="7373864" y="4629054"/>
              <a:ext cx="0" cy="55620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67"/>
            <p:cNvCxnSpPr/>
            <p:nvPr/>
          </p:nvCxnSpPr>
          <p:spPr>
            <a:xfrm flipH="1">
              <a:off x="7373864" y="5188388"/>
              <a:ext cx="16880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68"/>
            <p:cNvCxnSpPr/>
            <p:nvPr/>
          </p:nvCxnSpPr>
          <p:spPr>
            <a:xfrm flipH="1">
              <a:off x="7373865" y="4629054"/>
              <a:ext cx="16880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69"/>
            <p:cNvCxnSpPr/>
            <p:nvPr/>
          </p:nvCxnSpPr>
          <p:spPr>
            <a:xfrm>
              <a:off x="6768935" y="4887346"/>
              <a:ext cx="60492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1 72"/>
            <p:cNvCxnSpPr/>
            <p:nvPr/>
          </p:nvCxnSpPr>
          <p:spPr>
            <a:xfrm rot="-1500000" flipH="1" flipV="1">
              <a:off x="7744508" y="4541403"/>
              <a:ext cx="1" cy="16666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e 73"/>
            <p:cNvSpPr/>
            <p:nvPr/>
          </p:nvSpPr>
          <p:spPr>
            <a:xfrm flipH="1">
              <a:off x="7745293" y="4368976"/>
              <a:ext cx="125225" cy="14087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5" name="Ovale 74"/>
            <p:cNvSpPr/>
            <p:nvPr/>
          </p:nvSpPr>
          <p:spPr>
            <a:xfrm flipH="1">
              <a:off x="7740860" y="4686836"/>
              <a:ext cx="125225" cy="14087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6" name="Connettore 1 75"/>
            <p:cNvCxnSpPr/>
            <p:nvPr/>
          </p:nvCxnSpPr>
          <p:spPr>
            <a:xfrm>
              <a:off x="7807906" y="4886017"/>
              <a:ext cx="65777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CasellaDiTesto 76"/>
            <p:cNvSpPr txBox="1"/>
            <p:nvPr/>
          </p:nvSpPr>
          <p:spPr>
            <a:xfrm>
              <a:off x="6115457" y="4662350"/>
              <a:ext cx="698169" cy="438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/>
                <a:t>V</a:t>
              </a:r>
              <a:r>
                <a:rPr lang="it-IT" baseline="-25000"/>
                <a:t>DD</a:t>
              </a:r>
              <a:endParaRPr lang="it-IT" baseline="-25000" dirty="0"/>
            </a:p>
          </p:txBody>
        </p:sp>
        <p:cxnSp>
          <p:nvCxnSpPr>
            <p:cNvPr id="79" name="Connettore 1 78"/>
            <p:cNvCxnSpPr/>
            <p:nvPr/>
          </p:nvCxnSpPr>
          <p:spPr>
            <a:xfrm>
              <a:off x="7601846" y="5796824"/>
              <a:ext cx="44062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CasellaDiTesto 79"/>
            <p:cNvSpPr txBox="1"/>
            <p:nvPr/>
          </p:nvSpPr>
          <p:spPr>
            <a:xfrm>
              <a:off x="7470523" y="5872041"/>
              <a:ext cx="622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GND</a:t>
              </a:r>
              <a:endParaRPr lang="it-IT" baseline="-25000" dirty="0"/>
            </a:p>
          </p:txBody>
        </p:sp>
        <p:sp>
          <p:nvSpPr>
            <p:cNvPr id="81" name="CasellaDiTesto 80"/>
            <p:cNvSpPr txBox="1"/>
            <p:nvPr/>
          </p:nvSpPr>
          <p:spPr>
            <a:xfrm>
              <a:off x="8607373" y="4662350"/>
              <a:ext cx="486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0 V</a:t>
              </a:r>
              <a:endParaRPr lang="it-IT" baseline="-25000" dirty="0"/>
            </a:p>
          </p:txBody>
        </p:sp>
        <p:cxnSp>
          <p:nvCxnSpPr>
            <p:cNvPr id="82" name="Connettore 1 81"/>
            <p:cNvCxnSpPr/>
            <p:nvPr/>
          </p:nvCxnSpPr>
          <p:spPr>
            <a:xfrm>
              <a:off x="7525298" y="3862874"/>
              <a:ext cx="44062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CasellaDiTesto 82"/>
            <p:cNvSpPr txBox="1"/>
            <p:nvPr/>
          </p:nvSpPr>
          <p:spPr>
            <a:xfrm>
              <a:off x="7405872" y="3353768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V</a:t>
              </a:r>
              <a:r>
                <a:rPr lang="it-IT" baseline="-25000" dirty="0"/>
                <a:t>DD</a:t>
              </a:r>
            </a:p>
          </p:txBody>
        </p:sp>
        <p:cxnSp>
          <p:nvCxnSpPr>
            <p:cNvPr id="84" name="Connettore 1 83"/>
            <p:cNvCxnSpPr/>
            <p:nvPr/>
          </p:nvCxnSpPr>
          <p:spPr>
            <a:xfrm>
              <a:off x="7807906" y="3862872"/>
              <a:ext cx="0" cy="5028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uppo 107"/>
          <p:cNvGrpSpPr/>
          <p:nvPr/>
        </p:nvGrpSpPr>
        <p:grpSpPr>
          <a:xfrm>
            <a:off x="7353472" y="1395729"/>
            <a:ext cx="2624738" cy="2431678"/>
            <a:chOff x="6090512" y="3353768"/>
            <a:chExt cx="3116863" cy="2887605"/>
          </a:xfrm>
        </p:grpSpPr>
        <p:cxnSp>
          <p:nvCxnSpPr>
            <p:cNvPr id="109" name="Connettore 1 108"/>
            <p:cNvCxnSpPr/>
            <p:nvPr/>
          </p:nvCxnSpPr>
          <p:spPr>
            <a:xfrm flipH="1" flipV="1">
              <a:off x="7807908" y="4507037"/>
              <a:ext cx="1" cy="16666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Ovale 109"/>
            <p:cNvSpPr/>
            <p:nvPr/>
          </p:nvSpPr>
          <p:spPr>
            <a:xfrm flipH="1">
              <a:off x="7745294" y="4981411"/>
              <a:ext cx="125225" cy="14087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1" name="Ovale 110"/>
            <p:cNvSpPr/>
            <p:nvPr/>
          </p:nvSpPr>
          <p:spPr>
            <a:xfrm flipH="1">
              <a:off x="7740861" y="5299271"/>
              <a:ext cx="125225" cy="14087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12" name="Connettore 1 111"/>
            <p:cNvCxnSpPr/>
            <p:nvPr/>
          </p:nvCxnSpPr>
          <p:spPr>
            <a:xfrm flipV="1">
              <a:off x="7801329" y="5440149"/>
              <a:ext cx="0" cy="3626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1 112"/>
            <p:cNvCxnSpPr/>
            <p:nvPr/>
          </p:nvCxnSpPr>
          <p:spPr>
            <a:xfrm flipV="1">
              <a:off x="7807906" y="4827476"/>
              <a:ext cx="0" cy="15393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113"/>
            <p:cNvCxnSpPr/>
            <p:nvPr/>
          </p:nvCxnSpPr>
          <p:spPr>
            <a:xfrm>
              <a:off x="7373864" y="4629054"/>
              <a:ext cx="0" cy="55620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114"/>
            <p:cNvCxnSpPr/>
            <p:nvPr/>
          </p:nvCxnSpPr>
          <p:spPr>
            <a:xfrm flipH="1">
              <a:off x="7373864" y="5188388"/>
              <a:ext cx="16880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115"/>
            <p:cNvCxnSpPr/>
            <p:nvPr/>
          </p:nvCxnSpPr>
          <p:spPr>
            <a:xfrm flipH="1">
              <a:off x="7373865" y="4629054"/>
              <a:ext cx="16880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116"/>
            <p:cNvCxnSpPr/>
            <p:nvPr/>
          </p:nvCxnSpPr>
          <p:spPr>
            <a:xfrm>
              <a:off x="6768935" y="4887346"/>
              <a:ext cx="60492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117"/>
            <p:cNvCxnSpPr/>
            <p:nvPr/>
          </p:nvCxnSpPr>
          <p:spPr>
            <a:xfrm rot="20100000" flipH="1" flipV="1">
              <a:off x="7744509" y="5172787"/>
              <a:ext cx="1" cy="16666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Ovale 118"/>
            <p:cNvSpPr/>
            <p:nvPr/>
          </p:nvSpPr>
          <p:spPr>
            <a:xfrm flipH="1">
              <a:off x="7745293" y="4368976"/>
              <a:ext cx="125225" cy="14087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0" name="Ovale 119"/>
            <p:cNvSpPr/>
            <p:nvPr/>
          </p:nvSpPr>
          <p:spPr>
            <a:xfrm flipH="1">
              <a:off x="7740860" y="4686836"/>
              <a:ext cx="125225" cy="14087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21" name="Connettore 1 120"/>
            <p:cNvCxnSpPr/>
            <p:nvPr/>
          </p:nvCxnSpPr>
          <p:spPr>
            <a:xfrm>
              <a:off x="7807906" y="4886017"/>
              <a:ext cx="65777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CasellaDiTesto 121"/>
            <p:cNvSpPr txBox="1"/>
            <p:nvPr/>
          </p:nvSpPr>
          <p:spPr>
            <a:xfrm>
              <a:off x="6090512" y="4662350"/>
              <a:ext cx="666598" cy="438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0 V</a:t>
              </a:r>
              <a:endParaRPr lang="it-IT" baseline="-25000" dirty="0"/>
            </a:p>
          </p:txBody>
        </p:sp>
        <p:cxnSp>
          <p:nvCxnSpPr>
            <p:cNvPr id="123" name="Connettore 1 122"/>
            <p:cNvCxnSpPr/>
            <p:nvPr/>
          </p:nvCxnSpPr>
          <p:spPr>
            <a:xfrm>
              <a:off x="7601846" y="5796824"/>
              <a:ext cx="44062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CasellaDiTesto 123"/>
            <p:cNvSpPr txBox="1"/>
            <p:nvPr/>
          </p:nvSpPr>
          <p:spPr>
            <a:xfrm>
              <a:off x="7470523" y="5872041"/>
              <a:ext cx="622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GND</a:t>
              </a:r>
              <a:endParaRPr lang="it-IT" baseline="-25000" dirty="0"/>
            </a:p>
          </p:txBody>
        </p:sp>
        <p:sp>
          <p:nvSpPr>
            <p:cNvPr id="125" name="CasellaDiTesto 124"/>
            <p:cNvSpPr txBox="1"/>
            <p:nvPr/>
          </p:nvSpPr>
          <p:spPr>
            <a:xfrm>
              <a:off x="8607373" y="4662350"/>
              <a:ext cx="600002" cy="438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V</a:t>
              </a:r>
              <a:r>
                <a:rPr lang="it-IT" baseline="-25000" dirty="0"/>
                <a:t>DD</a:t>
              </a:r>
            </a:p>
          </p:txBody>
        </p:sp>
        <p:cxnSp>
          <p:nvCxnSpPr>
            <p:cNvPr id="126" name="Connettore 1 125"/>
            <p:cNvCxnSpPr/>
            <p:nvPr/>
          </p:nvCxnSpPr>
          <p:spPr>
            <a:xfrm>
              <a:off x="7525298" y="3862874"/>
              <a:ext cx="44062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CasellaDiTesto 126"/>
            <p:cNvSpPr txBox="1"/>
            <p:nvPr/>
          </p:nvSpPr>
          <p:spPr>
            <a:xfrm>
              <a:off x="7405872" y="3353768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V</a:t>
              </a:r>
              <a:r>
                <a:rPr lang="it-IT" baseline="-25000" dirty="0"/>
                <a:t>DD</a:t>
              </a:r>
            </a:p>
          </p:txBody>
        </p:sp>
        <p:cxnSp>
          <p:nvCxnSpPr>
            <p:cNvPr id="128" name="Connettore 1 127"/>
            <p:cNvCxnSpPr/>
            <p:nvPr/>
          </p:nvCxnSpPr>
          <p:spPr>
            <a:xfrm>
              <a:off x="7807906" y="3862872"/>
              <a:ext cx="0" cy="5028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3"/>
    </mc:Choice>
    <mc:Fallback xmlns="">
      <p:transition spd="slow" advTm="3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781239" y="1794231"/>
            <a:ext cx="4975402" cy="240792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Componenti: esempio di resistore reale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498956"/>
            <a:ext cx="9585960" cy="496280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it-IT" dirty="0" smtClean="0"/>
              <a:t>i fili ai terminali del resistore generano un campo magnetico e introdurranno quindi qualche proprietà induttiva</a:t>
            </a:r>
          </a:p>
          <a:p>
            <a:pPr algn="just"/>
            <a:r>
              <a:rPr lang="it-IT" dirty="0" smtClean="0"/>
              <a:t>inoltre, la costruzione fisica prevede l’uso di materiale conduttivo, di solito piazzato vicino agli altri conduttori costituenti i terminali; questi si comportano come i piatti di un condensatore e quindi una resistenza reale possiede anche qualche proprietà capacitiva</a:t>
            </a:r>
          </a:p>
          <a:p>
            <a:pPr algn="just"/>
            <a:r>
              <a:rPr lang="it-IT" dirty="0" smtClean="0"/>
              <a:t>questi effetti (parassiti) possono divenire non trascurabili quando si operi ad alte frequenze (o – che è lo stesso - quando ci sono cambi rapidi di tensione / corrente); in caso non siano trascurabili il modello di resistenza diviene:</a:t>
            </a:r>
          </a:p>
          <a:p>
            <a:pPr algn="just"/>
            <a:r>
              <a:rPr lang="it-IT" dirty="0" smtClean="0"/>
              <a:t>le proprietà degli elementi reali dipendono dalle condizioni ambientali, ad esempio molti parametri di componenti reali variano con la temperatura; se il sistema deve lavorare in un ampio intervallo di temperature si dovrà controllare il comportamento dei componenti rispetto alle temperature</a:t>
            </a:r>
            <a:endParaRPr lang="it-IT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4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664"/>
    </mc:Choice>
    <mc:Fallback xmlns="">
      <p:transition spd="slow" advTm="229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Risposta allo scalino (carica) del circuito RC (1)</a:t>
            </a:r>
          </a:p>
        </p:txBody>
      </p:sp>
      <p:grpSp>
        <p:nvGrpSpPr>
          <p:cNvPr id="37" name="Gruppo 36"/>
          <p:cNvGrpSpPr/>
          <p:nvPr/>
        </p:nvGrpSpPr>
        <p:grpSpPr>
          <a:xfrm>
            <a:off x="838200" y="1652972"/>
            <a:ext cx="3871432" cy="1495767"/>
            <a:chOff x="1128729" y="2385943"/>
            <a:chExt cx="3871432" cy="1495767"/>
          </a:xfrm>
        </p:grpSpPr>
        <p:sp>
          <p:nvSpPr>
            <p:cNvPr id="4" name="Ovale 3"/>
            <p:cNvSpPr/>
            <p:nvPr/>
          </p:nvSpPr>
          <p:spPr>
            <a:xfrm>
              <a:off x="2056515" y="3101207"/>
              <a:ext cx="445578" cy="45141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" name="Connettore 1 4"/>
            <p:cNvCxnSpPr/>
            <p:nvPr/>
          </p:nvCxnSpPr>
          <p:spPr>
            <a:xfrm>
              <a:off x="2279304" y="2826375"/>
              <a:ext cx="0" cy="105533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Figura a mano libera 5"/>
            <p:cNvSpPr/>
            <p:nvPr/>
          </p:nvSpPr>
          <p:spPr>
            <a:xfrm rot="1899382">
              <a:off x="1808785" y="3013837"/>
              <a:ext cx="350348" cy="626152"/>
            </a:xfrm>
            <a:custGeom>
              <a:avLst/>
              <a:gdLst>
                <a:gd name="connsiteX0" fmla="*/ 687817 w 687817"/>
                <a:gd name="connsiteY0" fmla="*/ 1135781 h 1135781"/>
                <a:gd name="connsiteX1" fmla="*/ 66987 w 687817"/>
                <a:gd name="connsiteY1" fmla="*/ 794084 h 1135781"/>
                <a:gd name="connsiteX2" fmla="*/ 33299 w 687817"/>
                <a:gd name="connsiteY2" fmla="*/ 0 h 113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7817" h="1135781">
                  <a:moveTo>
                    <a:pt x="687817" y="1135781"/>
                  </a:moveTo>
                  <a:cubicBezTo>
                    <a:pt x="431945" y="1059581"/>
                    <a:pt x="176073" y="983381"/>
                    <a:pt x="66987" y="794084"/>
                  </a:cubicBezTo>
                  <a:cubicBezTo>
                    <a:pt x="-42099" y="604787"/>
                    <a:pt x="9236" y="117909"/>
                    <a:pt x="33299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9" name="Connettore 4 8"/>
            <p:cNvCxnSpPr/>
            <p:nvPr/>
          </p:nvCxnSpPr>
          <p:spPr>
            <a:xfrm flipV="1">
              <a:off x="1342547" y="3217157"/>
              <a:ext cx="166868" cy="147855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sellaDiTesto 9"/>
            <p:cNvSpPr txBox="1"/>
            <p:nvPr/>
          </p:nvSpPr>
          <p:spPr>
            <a:xfrm>
              <a:off x="1128729" y="3236143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/>
                <a:t>0</a:t>
              </a: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1465825" y="3077239"/>
              <a:ext cx="36260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i="1" dirty="0"/>
                <a:t>V</a:t>
              </a:r>
              <a:r>
                <a:rPr lang="it-IT" sz="1000" i="1" baseline="-25000" dirty="0"/>
                <a:t>DD</a:t>
              </a:r>
              <a:endParaRPr lang="it-IT" sz="1000" i="1" dirty="0"/>
            </a:p>
          </p:txBody>
        </p:sp>
        <p:grpSp>
          <p:nvGrpSpPr>
            <p:cNvPr id="12" name="Gruppo 11"/>
            <p:cNvGrpSpPr/>
            <p:nvPr/>
          </p:nvGrpSpPr>
          <p:grpSpPr>
            <a:xfrm>
              <a:off x="2730184" y="2717213"/>
              <a:ext cx="560380" cy="218323"/>
              <a:chOff x="10586261" y="2922459"/>
              <a:chExt cx="560380" cy="218323"/>
            </a:xfrm>
          </p:grpSpPr>
          <p:cxnSp>
            <p:nvCxnSpPr>
              <p:cNvPr id="13" name="Connettore 1 12"/>
              <p:cNvCxnSpPr/>
              <p:nvPr/>
            </p:nvCxnSpPr>
            <p:spPr>
              <a:xfrm rot="1800000" flipH="1">
                <a:off x="10586261" y="2930855"/>
                <a:ext cx="0" cy="108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ttore 1 13"/>
              <p:cNvCxnSpPr/>
              <p:nvPr/>
            </p:nvCxnSpPr>
            <p:spPr>
              <a:xfrm rot="19800000">
                <a:off x="10664763" y="2924008"/>
                <a:ext cx="0" cy="21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ttore 1 14"/>
              <p:cNvCxnSpPr/>
              <p:nvPr/>
            </p:nvCxnSpPr>
            <p:spPr>
              <a:xfrm rot="1800000" flipH="1">
                <a:off x="10769372" y="2924782"/>
                <a:ext cx="0" cy="21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ttore 1 15"/>
              <p:cNvCxnSpPr/>
              <p:nvPr/>
            </p:nvCxnSpPr>
            <p:spPr>
              <a:xfrm rot="19800000">
                <a:off x="10869656" y="2924008"/>
                <a:ext cx="0" cy="21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ttore 1 16"/>
              <p:cNvCxnSpPr/>
              <p:nvPr/>
            </p:nvCxnSpPr>
            <p:spPr>
              <a:xfrm rot="1800000" flipH="1">
                <a:off x="10968748" y="2923233"/>
                <a:ext cx="0" cy="21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ttore 1 17"/>
              <p:cNvCxnSpPr/>
              <p:nvPr/>
            </p:nvCxnSpPr>
            <p:spPr>
              <a:xfrm rot="19800000">
                <a:off x="11069032" y="2922459"/>
                <a:ext cx="0" cy="21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1 18"/>
              <p:cNvCxnSpPr/>
              <p:nvPr/>
            </p:nvCxnSpPr>
            <p:spPr>
              <a:xfrm rot="1800000" flipH="1">
                <a:off x="11146641" y="3023224"/>
                <a:ext cx="0" cy="108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Connettore 1 19"/>
            <p:cNvCxnSpPr/>
            <p:nvPr/>
          </p:nvCxnSpPr>
          <p:spPr>
            <a:xfrm flipH="1">
              <a:off x="2281616" y="2825212"/>
              <a:ext cx="421568" cy="1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22"/>
            <p:cNvCxnSpPr/>
            <p:nvPr/>
          </p:nvCxnSpPr>
          <p:spPr>
            <a:xfrm flipH="1">
              <a:off x="3312272" y="2825212"/>
              <a:ext cx="421568" cy="1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/>
            <p:cNvCxnSpPr/>
            <p:nvPr/>
          </p:nvCxnSpPr>
          <p:spPr>
            <a:xfrm flipH="1">
              <a:off x="3733840" y="2825366"/>
              <a:ext cx="0" cy="4250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24"/>
            <p:cNvCxnSpPr/>
            <p:nvPr/>
          </p:nvCxnSpPr>
          <p:spPr>
            <a:xfrm rot="5400000" flipH="1">
              <a:off x="3733840" y="3034159"/>
              <a:ext cx="0" cy="46756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/>
          </p:nvCxnSpPr>
          <p:spPr>
            <a:xfrm rot="5400000" flipH="1">
              <a:off x="3733840" y="3200286"/>
              <a:ext cx="0" cy="46756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/>
            <p:cNvCxnSpPr/>
            <p:nvPr/>
          </p:nvCxnSpPr>
          <p:spPr>
            <a:xfrm flipH="1">
              <a:off x="3733840" y="3443510"/>
              <a:ext cx="0" cy="4250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2 27"/>
            <p:cNvCxnSpPr/>
            <p:nvPr/>
          </p:nvCxnSpPr>
          <p:spPr>
            <a:xfrm flipH="1">
              <a:off x="3733840" y="2812916"/>
              <a:ext cx="1" cy="27483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28"/>
            <p:cNvSpPr txBox="1"/>
            <p:nvPr/>
          </p:nvSpPr>
          <p:spPr>
            <a:xfrm>
              <a:off x="3866016" y="2744502"/>
              <a:ext cx="455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i</a:t>
              </a:r>
              <a:r>
                <a:rPr lang="it-IT" dirty="0"/>
                <a:t>(</a:t>
              </a:r>
              <a:r>
                <a:rPr lang="it-IT" i="1" dirty="0"/>
                <a:t>t</a:t>
              </a:r>
              <a:r>
                <a:rPr lang="it-IT" dirty="0"/>
                <a:t>)</a:t>
              </a:r>
              <a:endParaRPr lang="it-IT" baseline="-25000" dirty="0"/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3959517" y="318328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C</a:t>
              </a:r>
              <a:endParaRPr lang="it-IT" i="1" baseline="-25000" dirty="0"/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2827467" y="2385943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R</a:t>
              </a:r>
              <a:endParaRPr lang="it-IT" i="1" baseline="-25000" dirty="0"/>
            </a:p>
          </p:txBody>
        </p:sp>
        <p:cxnSp>
          <p:nvCxnSpPr>
            <p:cNvPr id="32" name="Connettore 1 31"/>
            <p:cNvCxnSpPr/>
            <p:nvPr/>
          </p:nvCxnSpPr>
          <p:spPr>
            <a:xfrm flipH="1">
              <a:off x="2281616" y="3870510"/>
              <a:ext cx="145222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igura a mano libera 33"/>
            <p:cNvSpPr/>
            <p:nvPr/>
          </p:nvSpPr>
          <p:spPr>
            <a:xfrm rot="19700618" flipH="1">
              <a:off x="4137988" y="3040966"/>
              <a:ext cx="350348" cy="626152"/>
            </a:xfrm>
            <a:custGeom>
              <a:avLst/>
              <a:gdLst>
                <a:gd name="connsiteX0" fmla="*/ 687817 w 687817"/>
                <a:gd name="connsiteY0" fmla="*/ 1135781 h 1135781"/>
                <a:gd name="connsiteX1" fmla="*/ 66987 w 687817"/>
                <a:gd name="connsiteY1" fmla="*/ 794084 h 1135781"/>
                <a:gd name="connsiteX2" fmla="*/ 33299 w 687817"/>
                <a:gd name="connsiteY2" fmla="*/ 0 h 113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7817" h="1135781">
                  <a:moveTo>
                    <a:pt x="687817" y="1135781"/>
                  </a:moveTo>
                  <a:cubicBezTo>
                    <a:pt x="431945" y="1059581"/>
                    <a:pt x="176073" y="983381"/>
                    <a:pt x="66987" y="794084"/>
                  </a:cubicBezTo>
                  <a:cubicBezTo>
                    <a:pt x="-42099" y="604787"/>
                    <a:pt x="9236" y="117909"/>
                    <a:pt x="33299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4493291" y="3169376"/>
              <a:ext cx="506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v</a:t>
              </a:r>
              <a:r>
                <a:rPr lang="it-IT" dirty="0"/>
                <a:t>(</a:t>
              </a:r>
              <a:r>
                <a:rPr lang="it-IT" i="1" dirty="0"/>
                <a:t>t</a:t>
              </a:r>
              <a:r>
                <a:rPr lang="it-IT" dirty="0"/>
                <a:t>)</a:t>
              </a:r>
              <a:endParaRPr lang="it-IT" baseline="-25000" dirty="0"/>
            </a:p>
          </p:txBody>
        </p:sp>
      </p:grpSp>
      <p:sp>
        <p:nvSpPr>
          <p:cNvPr id="36" name="CasellaDiTesto 35"/>
          <p:cNvSpPr txBox="1"/>
          <p:nvPr/>
        </p:nvSpPr>
        <p:spPr>
          <a:xfrm>
            <a:off x="5488485" y="1934804"/>
            <a:ext cx="56896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Supponiamo </a:t>
            </a:r>
            <a:r>
              <a:rPr lang="it-IT" sz="2400" i="1" dirty="0"/>
              <a:t>v</a:t>
            </a:r>
            <a:r>
              <a:rPr lang="it-IT" sz="2400" dirty="0"/>
              <a:t>(0) = 0 (quindi </a:t>
            </a:r>
            <a:r>
              <a:rPr lang="it-IT" sz="2400" i="1" dirty="0"/>
              <a:t>i</a:t>
            </a:r>
            <a:r>
              <a:rPr lang="it-IT" sz="2400" dirty="0"/>
              <a:t>(0) = 0). </a:t>
            </a:r>
            <a:br>
              <a:rPr lang="it-IT" sz="2400" dirty="0"/>
            </a:br>
            <a:r>
              <a:rPr lang="it-IT" sz="2400" dirty="0"/>
              <a:t>Per t &gt; 0: </a:t>
            </a:r>
            <a:r>
              <a:rPr lang="it-IT" sz="2400" i="1" dirty="0" err="1"/>
              <a:t>R</a:t>
            </a:r>
            <a:r>
              <a:rPr lang="it-IT" sz="2400" dirty="0"/>
              <a:t> </a:t>
            </a:r>
            <a:r>
              <a:rPr lang="it-IT" sz="2400" i="1" dirty="0"/>
              <a:t>i</a:t>
            </a:r>
            <a:r>
              <a:rPr lang="it-IT" sz="2400" dirty="0"/>
              <a:t>(</a:t>
            </a:r>
            <a:r>
              <a:rPr lang="it-IT" sz="2400" i="1" dirty="0"/>
              <a:t>t</a:t>
            </a:r>
            <a:r>
              <a:rPr lang="it-IT" sz="2400" dirty="0"/>
              <a:t>) + </a:t>
            </a:r>
            <a:r>
              <a:rPr lang="it-IT" sz="2400" i="1" dirty="0"/>
              <a:t>v</a:t>
            </a:r>
            <a:r>
              <a:rPr lang="it-IT" sz="2400" dirty="0"/>
              <a:t>(</a:t>
            </a:r>
            <a:r>
              <a:rPr lang="it-IT" sz="2400" i="1" dirty="0"/>
              <a:t>t</a:t>
            </a:r>
            <a:r>
              <a:rPr lang="it-IT" sz="2400" dirty="0"/>
              <a:t>) = </a:t>
            </a:r>
            <a:r>
              <a:rPr lang="it-IT" sz="2400" i="1" dirty="0"/>
              <a:t>V</a:t>
            </a:r>
            <a:r>
              <a:rPr lang="it-IT" sz="2400" i="1" baseline="-25000" dirty="0"/>
              <a:t>DD</a:t>
            </a:r>
            <a:r>
              <a:rPr lang="it-IT" sz="2400" dirty="0"/>
              <a:t> e </a:t>
            </a:r>
            <a:r>
              <a:rPr lang="it-IT" sz="2400" i="1" dirty="0"/>
              <a:t>i</a:t>
            </a:r>
            <a:r>
              <a:rPr lang="it-IT" sz="2400" dirty="0"/>
              <a:t>(</a:t>
            </a:r>
            <a:r>
              <a:rPr lang="it-IT" sz="2400" i="1" dirty="0"/>
              <a:t>t</a:t>
            </a:r>
            <a:r>
              <a:rPr lang="it-IT" sz="2400" dirty="0"/>
              <a:t>) = </a:t>
            </a:r>
            <a:r>
              <a:rPr lang="it-IT" sz="2400" i="1" dirty="0"/>
              <a:t>C</a:t>
            </a:r>
            <a:r>
              <a:rPr lang="it-IT" sz="2400" dirty="0"/>
              <a:t> d</a:t>
            </a:r>
            <a:r>
              <a:rPr lang="it-IT" sz="2400" i="1" dirty="0"/>
              <a:t>v</a:t>
            </a:r>
            <a:r>
              <a:rPr lang="it-IT" sz="2400" dirty="0"/>
              <a:t>(</a:t>
            </a:r>
            <a:r>
              <a:rPr lang="it-IT" sz="2400" i="1" dirty="0"/>
              <a:t>t</a:t>
            </a:r>
            <a:r>
              <a:rPr lang="it-IT" sz="2400" dirty="0"/>
              <a:t>)/</a:t>
            </a:r>
            <a:r>
              <a:rPr lang="it-IT" sz="2400" dirty="0" err="1"/>
              <a:t>d</a:t>
            </a:r>
            <a:r>
              <a:rPr lang="it-IT" sz="2400" i="1" dirty="0" err="1"/>
              <a:t>t</a:t>
            </a:r>
            <a:r>
              <a:rPr lang="it-IT" sz="2400" dirty="0"/>
              <a:t>. </a:t>
            </a:r>
            <a:br>
              <a:rPr lang="it-IT" sz="2400" dirty="0"/>
            </a:br>
            <a:r>
              <a:rPr lang="it-IT" sz="2400" dirty="0"/>
              <a:t>Quindi </a:t>
            </a:r>
            <a:r>
              <a:rPr lang="it-IT" sz="2400" i="1" dirty="0"/>
              <a:t>RC</a:t>
            </a:r>
            <a:r>
              <a:rPr lang="it-IT" sz="2400" dirty="0"/>
              <a:t> d</a:t>
            </a:r>
            <a:r>
              <a:rPr lang="it-IT" sz="2400" i="1" dirty="0"/>
              <a:t>v</a:t>
            </a:r>
            <a:r>
              <a:rPr lang="it-IT" sz="2400" dirty="0"/>
              <a:t>(</a:t>
            </a:r>
            <a:r>
              <a:rPr lang="it-IT" sz="2400" i="1" dirty="0"/>
              <a:t>t</a:t>
            </a:r>
            <a:r>
              <a:rPr lang="it-IT" sz="2400" dirty="0"/>
              <a:t>)/</a:t>
            </a:r>
            <a:r>
              <a:rPr lang="it-IT" sz="2400" dirty="0" err="1"/>
              <a:t>d</a:t>
            </a:r>
            <a:r>
              <a:rPr lang="it-IT" sz="2400" i="1" dirty="0" err="1"/>
              <a:t>t</a:t>
            </a:r>
            <a:r>
              <a:rPr lang="it-IT" sz="2400" dirty="0"/>
              <a:t> + </a:t>
            </a:r>
            <a:r>
              <a:rPr lang="it-IT" sz="2400" i="1" dirty="0"/>
              <a:t>v</a:t>
            </a:r>
            <a:r>
              <a:rPr lang="it-IT" sz="2400" dirty="0"/>
              <a:t>(</a:t>
            </a:r>
            <a:r>
              <a:rPr lang="it-IT" sz="2400" i="1" dirty="0"/>
              <a:t>t</a:t>
            </a:r>
            <a:r>
              <a:rPr lang="it-IT" sz="2400" dirty="0"/>
              <a:t>) = </a:t>
            </a:r>
            <a:r>
              <a:rPr lang="it-IT" sz="2400" i="1" dirty="0"/>
              <a:t>V</a:t>
            </a:r>
            <a:r>
              <a:rPr lang="it-IT" sz="2400" i="1" baseline="-25000" dirty="0"/>
              <a:t>DD</a:t>
            </a:r>
            <a:r>
              <a:rPr lang="it-IT" sz="2400" dirty="0"/>
              <a:t> ossia:</a:t>
            </a:r>
            <a:endParaRPr lang="it-IT" sz="24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llaDiTesto 40"/>
              <p:cNvSpPr txBox="1"/>
              <p:nvPr/>
            </p:nvSpPr>
            <p:spPr>
              <a:xfrm>
                <a:off x="4245076" y="3651928"/>
                <a:ext cx="3967946" cy="5162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charset="0"/>
                        </a:rPr>
                        <m:t>𝑣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it-IT" sz="2400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it-IT" sz="2400" i="1">
                              <a:latin typeface="Cambria Math" charset="0"/>
                            </a:rPr>
                            <m:t>𝐷𝐷</m:t>
                          </m:r>
                        </m:sub>
                      </m:sSub>
                      <m:d>
                        <m:dPr>
                          <m:ctrlPr>
                            <a:rPr lang="is-IS" sz="24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l-GR" sz="24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l-GR" sz="2400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l-GR" sz="2400" i="1">
                                  <a:latin typeface="Cambria Math" charset="0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lang="el-GR" sz="2400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[</m:t>
                                  </m:r>
                                  <m:r>
                                    <a:rPr lang="it-IT" sz="2400" i="1"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d>
                                    <m:dPr>
                                      <m:ctrlPr>
                                        <a:rPr lang="is-IS" sz="2400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400" i="1">
                                          <a:latin typeface="Cambria Math" charset="0"/>
                                        </a:rPr>
                                        <m:t>𝑅𝐶</m:t>
                                      </m:r>
                                    </m:e>
                                  </m:d>
                                </m:den>
                              </m:f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]∗</m:t>
                              </m:r>
                              <m:r>
                                <a:rPr lang="el-GR" sz="2400" i="1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41" name="CasellaDiTesto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5076" y="3651928"/>
                <a:ext cx="3967946" cy="51629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/>
              <p:cNvSpPr txBox="1"/>
              <p:nvPr/>
            </p:nvSpPr>
            <p:spPr>
              <a:xfrm>
                <a:off x="4659772" y="4449966"/>
                <a:ext cx="3138551" cy="781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charset="0"/>
                        </a:rPr>
                        <m:t>𝑖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it-IT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charset="0"/>
                                </a:rPr>
                                <m:t>𝐷𝐷</m:t>
                              </m:r>
                            </m:sub>
                          </m:sSub>
                        </m:num>
                        <m:den>
                          <m:r>
                            <a:rPr lang="it-IT" sz="2400" b="0" i="1" smtClean="0">
                              <a:latin typeface="Cambria Math" charset="0"/>
                            </a:rPr>
                            <m:t>𝑅</m:t>
                          </m:r>
                        </m:den>
                      </m:f>
                      <m:sSup>
                        <m:sSupPr>
                          <m:ctrlPr>
                            <a:rPr lang="bg-BG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l-GR" sz="2400" i="1"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l-GR" sz="24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[</m:t>
                              </m:r>
                              <m:r>
                                <a:rPr lang="it-IT" sz="2400" i="1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is-IS" sz="2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400" i="1">
                                      <a:latin typeface="Cambria Math" charset="0"/>
                                    </a:rPr>
                                    <m:t>𝑅𝐶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]∗</m:t>
                              </m:r>
                            </m:den>
                          </m:f>
                          <m:r>
                            <a:rPr lang="el-GR" sz="2400" i="1">
                              <a:latin typeface="Cambria Math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42" name="CasellaDiTesto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9772" y="4449966"/>
                <a:ext cx="3138551" cy="78136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80"/>
    </mc:Choice>
    <mc:Fallback xmlns="">
      <p:transition spd="slow" advTm="120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Risposta allo scalino (carica) del circuito RC (2)</a:t>
            </a:r>
          </a:p>
        </p:txBody>
      </p:sp>
      <p:grpSp>
        <p:nvGrpSpPr>
          <p:cNvPr id="37" name="Gruppo 36"/>
          <p:cNvGrpSpPr/>
          <p:nvPr/>
        </p:nvGrpSpPr>
        <p:grpSpPr>
          <a:xfrm>
            <a:off x="838200" y="1652972"/>
            <a:ext cx="3871432" cy="1495767"/>
            <a:chOff x="1128729" y="2385943"/>
            <a:chExt cx="3871432" cy="1495767"/>
          </a:xfrm>
        </p:grpSpPr>
        <p:sp>
          <p:nvSpPr>
            <p:cNvPr id="4" name="Ovale 3"/>
            <p:cNvSpPr/>
            <p:nvPr/>
          </p:nvSpPr>
          <p:spPr>
            <a:xfrm>
              <a:off x="2056515" y="3101207"/>
              <a:ext cx="445578" cy="45141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" name="Connettore 1 4"/>
            <p:cNvCxnSpPr/>
            <p:nvPr/>
          </p:nvCxnSpPr>
          <p:spPr>
            <a:xfrm>
              <a:off x="2279304" y="2826375"/>
              <a:ext cx="0" cy="105533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Figura a mano libera 5"/>
            <p:cNvSpPr/>
            <p:nvPr/>
          </p:nvSpPr>
          <p:spPr>
            <a:xfrm rot="1899382">
              <a:off x="1808785" y="3013837"/>
              <a:ext cx="350348" cy="626152"/>
            </a:xfrm>
            <a:custGeom>
              <a:avLst/>
              <a:gdLst>
                <a:gd name="connsiteX0" fmla="*/ 687817 w 687817"/>
                <a:gd name="connsiteY0" fmla="*/ 1135781 h 1135781"/>
                <a:gd name="connsiteX1" fmla="*/ 66987 w 687817"/>
                <a:gd name="connsiteY1" fmla="*/ 794084 h 1135781"/>
                <a:gd name="connsiteX2" fmla="*/ 33299 w 687817"/>
                <a:gd name="connsiteY2" fmla="*/ 0 h 113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7817" h="1135781">
                  <a:moveTo>
                    <a:pt x="687817" y="1135781"/>
                  </a:moveTo>
                  <a:cubicBezTo>
                    <a:pt x="431945" y="1059581"/>
                    <a:pt x="176073" y="983381"/>
                    <a:pt x="66987" y="794084"/>
                  </a:cubicBezTo>
                  <a:cubicBezTo>
                    <a:pt x="-42099" y="604787"/>
                    <a:pt x="9236" y="117909"/>
                    <a:pt x="33299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9" name="Connettore 4 8"/>
            <p:cNvCxnSpPr/>
            <p:nvPr/>
          </p:nvCxnSpPr>
          <p:spPr>
            <a:xfrm flipV="1">
              <a:off x="1342547" y="3217157"/>
              <a:ext cx="166868" cy="147855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sellaDiTesto 9"/>
            <p:cNvSpPr txBox="1"/>
            <p:nvPr/>
          </p:nvSpPr>
          <p:spPr>
            <a:xfrm>
              <a:off x="1128729" y="3236143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/>
                <a:t>0</a:t>
              </a: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1465825" y="3077239"/>
              <a:ext cx="36260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i="1" dirty="0"/>
                <a:t>V</a:t>
              </a:r>
              <a:r>
                <a:rPr lang="it-IT" sz="1000" i="1" baseline="-25000" dirty="0"/>
                <a:t>DD</a:t>
              </a:r>
              <a:endParaRPr lang="it-IT" sz="1000" i="1" dirty="0"/>
            </a:p>
          </p:txBody>
        </p:sp>
        <p:grpSp>
          <p:nvGrpSpPr>
            <p:cNvPr id="12" name="Gruppo 11"/>
            <p:cNvGrpSpPr/>
            <p:nvPr/>
          </p:nvGrpSpPr>
          <p:grpSpPr>
            <a:xfrm>
              <a:off x="2730184" y="2717213"/>
              <a:ext cx="560380" cy="218323"/>
              <a:chOff x="10586261" y="2922459"/>
              <a:chExt cx="560380" cy="218323"/>
            </a:xfrm>
          </p:grpSpPr>
          <p:cxnSp>
            <p:nvCxnSpPr>
              <p:cNvPr id="13" name="Connettore 1 12"/>
              <p:cNvCxnSpPr/>
              <p:nvPr/>
            </p:nvCxnSpPr>
            <p:spPr>
              <a:xfrm rot="1800000" flipH="1">
                <a:off x="10586261" y="2930855"/>
                <a:ext cx="0" cy="108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ttore 1 13"/>
              <p:cNvCxnSpPr/>
              <p:nvPr/>
            </p:nvCxnSpPr>
            <p:spPr>
              <a:xfrm rot="19800000">
                <a:off x="10664763" y="2924008"/>
                <a:ext cx="0" cy="21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ttore 1 14"/>
              <p:cNvCxnSpPr/>
              <p:nvPr/>
            </p:nvCxnSpPr>
            <p:spPr>
              <a:xfrm rot="1800000" flipH="1">
                <a:off x="10769372" y="2924782"/>
                <a:ext cx="0" cy="21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ttore 1 15"/>
              <p:cNvCxnSpPr/>
              <p:nvPr/>
            </p:nvCxnSpPr>
            <p:spPr>
              <a:xfrm rot="19800000">
                <a:off x="10869656" y="2924008"/>
                <a:ext cx="0" cy="21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ttore 1 16"/>
              <p:cNvCxnSpPr/>
              <p:nvPr/>
            </p:nvCxnSpPr>
            <p:spPr>
              <a:xfrm rot="1800000" flipH="1">
                <a:off x="10968748" y="2923233"/>
                <a:ext cx="0" cy="21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ttore 1 17"/>
              <p:cNvCxnSpPr/>
              <p:nvPr/>
            </p:nvCxnSpPr>
            <p:spPr>
              <a:xfrm rot="19800000">
                <a:off x="11069032" y="2922459"/>
                <a:ext cx="0" cy="21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1 18"/>
              <p:cNvCxnSpPr/>
              <p:nvPr/>
            </p:nvCxnSpPr>
            <p:spPr>
              <a:xfrm rot="1800000" flipH="1">
                <a:off x="11146641" y="3023224"/>
                <a:ext cx="0" cy="108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Connettore 1 19"/>
            <p:cNvCxnSpPr/>
            <p:nvPr/>
          </p:nvCxnSpPr>
          <p:spPr>
            <a:xfrm flipH="1">
              <a:off x="2281616" y="2825212"/>
              <a:ext cx="421568" cy="1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22"/>
            <p:cNvCxnSpPr/>
            <p:nvPr/>
          </p:nvCxnSpPr>
          <p:spPr>
            <a:xfrm flipH="1">
              <a:off x="3312272" y="2825212"/>
              <a:ext cx="421568" cy="1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/>
            <p:cNvCxnSpPr/>
            <p:nvPr/>
          </p:nvCxnSpPr>
          <p:spPr>
            <a:xfrm flipH="1">
              <a:off x="3733840" y="2825366"/>
              <a:ext cx="0" cy="4250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24"/>
            <p:cNvCxnSpPr/>
            <p:nvPr/>
          </p:nvCxnSpPr>
          <p:spPr>
            <a:xfrm rot="5400000" flipH="1">
              <a:off x="3733840" y="3034159"/>
              <a:ext cx="0" cy="46756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/>
          </p:nvCxnSpPr>
          <p:spPr>
            <a:xfrm rot="5400000" flipH="1">
              <a:off x="3733840" y="3200286"/>
              <a:ext cx="0" cy="46756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/>
            <p:cNvCxnSpPr/>
            <p:nvPr/>
          </p:nvCxnSpPr>
          <p:spPr>
            <a:xfrm flipH="1">
              <a:off x="3733840" y="3443510"/>
              <a:ext cx="0" cy="4250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2 27"/>
            <p:cNvCxnSpPr/>
            <p:nvPr/>
          </p:nvCxnSpPr>
          <p:spPr>
            <a:xfrm flipH="1">
              <a:off x="3733840" y="2812916"/>
              <a:ext cx="1" cy="27483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28"/>
            <p:cNvSpPr txBox="1"/>
            <p:nvPr/>
          </p:nvSpPr>
          <p:spPr>
            <a:xfrm>
              <a:off x="3866016" y="2744502"/>
              <a:ext cx="455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i</a:t>
              </a:r>
              <a:r>
                <a:rPr lang="it-IT" dirty="0"/>
                <a:t>(</a:t>
              </a:r>
              <a:r>
                <a:rPr lang="it-IT" i="1" dirty="0"/>
                <a:t>t</a:t>
              </a:r>
              <a:r>
                <a:rPr lang="it-IT" dirty="0"/>
                <a:t>)</a:t>
              </a:r>
              <a:endParaRPr lang="it-IT" baseline="-25000" dirty="0"/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3959517" y="318328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C</a:t>
              </a:r>
              <a:endParaRPr lang="it-IT" i="1" baseline="-25000" dirty="0"/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2827467" y="2385943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R</a:t>
              </a:r>
              <a:endParaRPr lang="it-IT" i="1" baseline="-25000" dirty="0"/>
            </a:p>
          </p:txBody>
        </p:sp>
        <p:cxnSp>
          <p:nvCxnSpPr>
            <p:cNvPr id="32" name="Connettore 1 31"/>
            <p:cNvCxnSpPr/>
            <p:nvPr/>
          </p:nvCxnSpPr>
          <p:spPr>
            <a:xfrm flipH="1">
              <a:off x="2281616" y="3870510"/>
              <a:ext cx="145222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igura a mano libera 33"/>
            <p:cNvSpPr/>
            <p:nvPr/>
          </p:nvSpPr>
          <p:spPr>
            <a:xfrm rot="19700618" flipH="1">
              <a:off x="4137988" y="3040966"/>
              <a:ext cx="350348" cy="626152"/>
            </a:xfrm>
            <a:custGeom>
              <a:avLst/>
              <a:gdLst>
                <a:gd name="connsiteX0" fmla="*/ 687817 w 687817"/>
                <a:gd name="connsiteY0" fmla="*/ 1135781 h 1135781"/>
                <a:gd name="connsiteX1" fmla="*/ 66987 w 687817"/>
                <a:gd name="connsiteY1" fmla="*/ 794084 h 1135781"/>
                <a:gd name="connsiteX2" fmla="*/ 33299 w 687817"/>
                <a:gd name="connsiteY2" fmla="*/ 0 h 113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7817" h="1135781">
                  <a:moveTo>
                    <a:pt x="687817" y="1135781"/>
                  </a:moveTo>
                  <a:cubicBezTo>
                    <a:pt x="431945" y="1059581"/>
                    <a:pt x="176073" y="983381"/>
                    <a:pt x="66987" y="794084"/>
                  </a:cubicBezTo>
                  <a:cubicBezTo>
                    <a:pt x="-42099" y="604787"/>
                    <a:pt x="9236" y="117909"/>
                    <a:pt x="33299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4493291" y="3169376"/>
              <a:ext cx="506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v</a:t>
              </a:r>
              <a:r>
                <a:rPr lang="it-IT" dirty="0"/>
                <a:t>(</a:t>
              </a:r>
              <a:r>
                <a:rPr lang="it-IT" i="1" dirty="0"/>
                <a:t>t</a:t>
              </a:r>
              <a:r>
                <a:rPr lang="it-IT" dirty="0"/>
                <a:t>)</a:t>
              </a:r>
              <a:endParaRPr lang="it-IT" baseline="-25000" dirty="0"/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4944361" y="1602973"/>
            <a:ext cx="6496145" cy="2215132"/>
            <a:chOff x="2676766" y="3190365"/>
            <a:chExt cx="6496145" cy="22151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CasellaDiTesto 40"/>
                <p:cNvSpPr txBox="1"/>
                <p:nvPr/>
              </p:nvSpPr>
              <p:spPr>
                <a:xfrm>
                  <a:off x="2676766" y="3579105"/>
                  <a:ext cx="2825710" cy="4101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charset="0"/>
                          </a:rPr>
                          <m:t>𝑣</m:t>
                        </m:r>
                        <m:d>
                          <m:dPr>
                            <m:ctrlPr>
                              <a:rPr lang="it-IT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charset="0"/>
                              </a:rPr>
                              <m:t>𝑡</m:t>
                            </m:r>
                          </m:e>
                        </m:d>
                        <m:r>
                          <a:rPr lang="it-IT" b="0" i="1" smtClean="0">
                            <a:latin typeface="Cambria Math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it-IT" i="1">
                                <a:latin typeface="Cambria Math" charset="0"/>
                              </a:rPr>
                              <m:t>𝐷𝐷</m:t>
                            </m:r>
                          </m:sub>
                        </m:sSub>
                        <m:d>
                          <m:dPr>
                            <m:ctrlPr>
                              <a:rPr lang="is-IS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l-GR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l-GR" i="1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l-GR" i="1"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l-GR" i="1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i="1"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d>
                                      <m:dPr>
                                        <m:ctrlPr>
                                          <a:rPr lang="is-IS" i="1">
                                            <a:latin typeface="Cambria Math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i="1">
                                            <a:latin typeface="Cambria Math" charset="0"/>
                                          </a:rPr>
                                          <m:t>𝑅𝐶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l-GR" i="1">
                                    <a:latin typeface="Cambria Math" charset="0"/>
                                  </a:rPr>
                                  <m:t>𝑡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1" name="CasellaDiTesto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6766" y="3579105"/>
                  <a:ext cx="2825710" cy="41017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73134" b="-89552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CasellaDiTesto 41"/>
                <p:cNvSpPr txBox="1"/>
                <p:nvPr/>
              </p:nvSpPr>
              <p:spPr>
                <a:xfrm>
                  <a:off x="2682866" y="4430847"/>
                  <a:ext cx="2202141" cy="6090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charset="0"/>
                          </a:rPr>
                          <m:t>𝑖</m:t>
                        </m:r>
                        <m:d>
                          <m:dPr>
                            <m:ctrlPr>
                              <a:rPr lang="it-IT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charset="0"/>
                              </a:rPr>
                              <m:t>𝑡</m:t>
                            </m:r>
                          </m:e>
                        </m:d>
                        <m:r>
                          <a:rPr lang="it-IT" b="0" i="1" smtClean="0">
                            <a:latin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bg-BG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it-IT" i="1"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it-IT" i="1">
                                    <a:latin typeface="Cambria Math" charset="0"/>
                                  </a:rPr>
                                  <m:t>𝐷𝐷</m:t>
                                </m:r>
                              </m:sub>
                            </m:sSub>
                          </m:num>
                          <m:den>
                            <m:r>
                              <a:rPr lang="it-IT" b="0" i="1" smtClean="0">
                                <a:latin typeface="Cambria Math" charset="0"/>
                              </a:rPr>
                              <m:t>𝑅</m:t>
                            </m:r>
                          </m:den>
                        </m:f>
                        <m:sSup>
                          <m:sSupPr>
                            <m:ctrlPr>
                              <a:rPr lang="bg-BG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l-GR" i="1">
                                <a:latin typeface="Cambria Math" charset="0"/>
                              </a:rPr>
                              <m:t>−</m:t>
                            </m:r>
                            <m:f>
                              <m:fPr>
                                <m:type m:val="lin"/>
                                <m:ctrlPr>
                                  <a:rPr lang="el-GR" i="1"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it-IT" i="1">
                                    <a:latin typeface="Cambria Math" charset="0"/>
                                  </a:rPr>
                                  <m:t>1</m:t>
                                </m:r>
                              </m:num>
                              <m:den>
                                <m:d>
                                  <m:dPr>
                                    <m:ctrlPr>
                                      <a:rPr lang="is-IS" i="1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i="1">
                                        <a:latin typeface="Cambria Math" charset="0"/>
                                      </a:rPr>
                                      <m:t>𝑅𝐶</m:t>
                                    </m:r>
                                  </m:e>
                                </m:d>
                              </m:den>
                            </m:f>
                            <m:r>
                              <a:rPr lang="el-GR" i="1">
                                <a:latin typeface="Cambria Math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2" name="CasellaDiTesto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2866" y="4430847"/>
                  <a:ext cx="2202141" cy="60907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9" name="Gruppo 48"/>
            <p:cNvGrpSpPr/>
            <p:nvPr/>
          </p:nvGrpSpPr>
          <p:grpSpPr>
            <a:xfrm>
              <a:off x="6096001" y="3190365"/>
              <a:ext cx="3062014" cy="1044990"/>
              <a:chOff x="4894384" y="3837138"/>
              <a:chExt cx="4319242" cy="1474051"/>
            </a:xfrm>
          </p:grpSpPr>
          <p:cxnSp>
            <p:nvCxnSpPr>
              <p:cNvPr id="43" name="Connettore 1 42"/>
              <p:cNvCxnSpPr/>
              <p:nvPr/>
            </p:nvCxnSpPr>
            <p:spPr>
              <a:xfrm>
                <a:off x="5399765" y="3983482"/>
                <a:ext cx="0" cy="1327707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ttore 1 43"/>
              <p:cNvCxnSpPr/>
              <p:nvPr/>
            </p:nvCxnSpPr>
            <p:spPr>
              <a:xfrm>
                <a:off x="4894384" y="5058743"/>
                <a:ext cx="3944031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CasellaDiTesto 44"/>
              <p:cNvSpPr txBox="1"/>
              <p:nvPr/>
            </p:nvSpPr>
            <p:spPr>
              <a:xfrm>
                <a:off x="5399765" y="3837138"/>
                <a:ext cx="659285" cy="39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i="1" dirty="0"/>
                  <a:t>v</a:t>
                </a:r>
                <a:r>
                  <a:rPr lang="it-IT" sz="1200" dirty="0"/>
                  <a:t>(</a:t>
                </a:r>
                <a:r>
                  <a:rPr lang="it-IT" sz="1200" i="1" dirty="0"/>
                  <a:t>t</a:t>
                </a:r>
                <a:r>
                  <a:rPr lang="it-IT" sz="1200" dirty="0"/>
                  <a:t>)</a:t>
                </a:r>
                <a:endParaRPr lang="it-IT" sz="1200" baseline="-25000" dirty="0"/>
              </a:p>
            </p:txBody>
          </p:sp>
          <p:sp>
            <p:nvSpPr>
              <p:cNvPr id="46" name="CasellaDiTesto 45"/>
              <p:cNvSpPr txBox="1"/>
              <p:nvPr/>
            </p:nvSpPr>
            <p:spPr>
              <a:xfrm>
                <a:off x="8880781" y="4856994"/>
                <a:ext cx="332845" cy="390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i="1" dirty="0"/>
                  <a:t>t</a:t>
                </a:r>
                <a:endParaRPr lang="it-IT" sz="1200" i="1" baseline="-25000" dirty="0"/>
              </a:p>
            </p:txBody>
          </p:sp>
        </p:grpSp>
        <p:cxnSp>
          <p:nvCxnSpPr>
            <p:cNvPr id="51" name="Connettore 1 50"/>
            <p:cNvCxnSpPr/>
            <p:nvPr/>
          </p:nvCxnSpPr>
          <p:spPr>
            <a:xfrm>
              <a:off x="6096000" y="4051865"/>
              <a:ext cx="358278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55"/>
            <p:cNvCxnSpPr/>
            <p:nvPr/>
          </p:nvCxnSpPr>
          <p:spPr>
            <a:xfrm>
              <a:off x="6454278" y="3657600"/>
              <a:ext cx="204154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CasellaDiTesto 56"/>
            <p:cNvSpPr txBox="1"/>
            <p:nvPr/>
          </p:nvSpPr>
          <p:spPr>
            <a:xfrm>
              <a:off x="6110897" y="3516487"/>
              <a:ext cx="4673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i="1" dirty="0"/>
                <a:t>V</a:t>
              </a:r>
              <a:r>
                <a:rPr lang="it-IT" sz="1200" i="1" baseline="-25000" dirty="0"/>
                <a:t>DD</a:t>
              </a:r>
              <a:endParaRPr lang="it-IT" sz="1200" baseline="-25000" dirty="0"/>
            </a:p>
          </p:txBody>
        </p:sp>
        <p:cxnSp>
          <p:nvCxnSpPr>
            <p:cNvPr id="59" name="Connettore 1 58"/>
            <p:cNvCxnSpPr/>
            <p:nvPr/>
          </p:nvCxnSpPr>
          <p:spPr>
            <a:xfrm flipV="1">
              <a:off x="6454278" y="3472591"/>
              <a:ext cx="837773" cy="57927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60"/>
            <p:cNvCxnSpPr/>
            <p:nvPr/>
          </p:nvCxnSpPr>
          <p:spPr>
            <a:xfrm>
              <a:off x="7023487" y="3654986"/>
              <a:ext cx="0" cy="40140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CasellaDiTesto 61"/>
            <p:cNvSpPr txBox="1"/>
            <p:nvPr/>
          </p:nvSpPr>
          <p:spPr>
            <a:xfrm>
              <a:off x="6845663" y="4028055"/>
              <a:ext cx="4673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i="1" dirty="0"/>
                <a:t>RC</a:t>
              </a:r>
              <a:endParaRPr lang="it-IT" sz="1200" baseline="-25000" dirty="0"/>
            </a:p>
          </p:txBody>
        </p:sp>
        <p:sp>
          <p:nvSpPr>
            <p:cNvPr id="63" name="Figura a mano libera 62"/>
            <p:cNvSpPr/>
            <p:nvPr/>
          </p:nvSpPr>
          <p:spPr>
            <a:xfrm>
              <a:off x="6464490" y="3675797"/>
              <a:ext cx="1865194" cy="382137"/>
            </a:xfrm>
            <a:custGeom>
              <a:avLst/>
              <a:gdLst>
                <a:gd name="connsiteX0" fmla="*/ 0 w 1869743"/>
                <a:gd name="connsiteY0" fmla="*/ 391235 h 391235"/>
                <a:gd name="connsiteX1" fmla="*/ 322997 w 1869743"/>
                <a:gd name="connsiteY1" fmla="*/ 195617 h 391235"/>
                <a:gd name="connsiteX2" fmla="*/ 509516 w 1869743"/>
                <a:gd name="connsiteY2" fmla="*/ 90985 h 391235"/>
                <a:gd name="connsiteX3" fmla="*/ 645994 w 1869743"/>
                <a:gd name="connsiteY3" fmla="*/ 36394 h 391235"/>
                <a:gd name="connsiteX4" fmla="*/ 736979 w 1869743"/>
                <a:gd name="connsiteY4" fmla="*/ 18197 h 391235"/>
                <a:gd name="connsiteX5" fmla="*/ 837062 w 1869743"/>
                <a:gd name="connsiteY5" fmla="*/ 13647 h 391235"/>
                <a:gd name="connsiteX6" fmla="*/ 1273791 w 1869743"/>
                <a:gd name="connsiteY6" fmla="*/ 4549 h 391235"/>
                <a:gd name="connsiteX7" fmla="*/ 1869743 w 1869743"/>
                <a:gd name="connsiteY7" fmla="*/ 0 h 391235"/>
                <a:gd name="connsiteX0" fmla="*/ 0 w 1869743"/>
                <a:gd name="connsiteY0" fmla="*/ 391235 h 391235"/>
                <a:gd name="connsiteX1" fmla="*/ 322997 w 1869743"/>
                <a:gd name="connsiteY1" fmla="*/ 195617 h 391235"/>
                <a:gd name="connsiteX2" fmla="*/ 509516 w 1869743"/>
                <a:gd name="connsiteY2" fmla="*/ 90985 h 391235"/>
                <a:gd name="connsiteX3" fmla="*/ 632346 w 1869743"/>
                <a:gd name="connsiteY3" fmla="*/ 45493 h 391235"/>
                <a:gd name="connsiteX4" fmla="*/ 736979 w 1869743"/>
                <a:gd name="connsiteY4" fmla="*/ 18197 h 391235"/>
                <a:gd name="connsiteX5" fmla="*/ 837062 w 1869743"/>
                <a:gd name="connsiteY5" fmla="*/ 13647 h 391235"/>
                <a:gd name="connsiteX6" fmla="*/ 1273791 w 1869743"/>
                <a:gd name="connsiteY6" fmla="*/ 4549 h 391235"/>
                <a:gd name="connsiteX7" fmla="*/ 1869743 w 1869743"/>
                <a:gd name="connsiteY7" fmla="*/ 0 h 391235"/>
                <a:gd name="connsiteX0" fmla="*/ 0 w 1869743"/>
                <a:gd name="connsiteY0" fmla="*/ 391235 h 391235"/>
                <a:gd name="connsiteX1" fmla="*/ 322997 w 1869743"/>
                <a:gd name="connsiteY1" fmla="*/ 195617 h 391235"/>
                <a:gd name="connsiteX2" fmla="*/ 509516 w 1869743"/>
                <a:gd name="connsiteY2" fmla="*/ 90985 h 391235"/>
                <a:gd name="connsiteX3" fmla="*/ 632346 w 1869743"/>
                <a:gd name="connsiteY3" fmla="*/ 45493 h 391235"/>
                <a:gd name="connsiteX4" fmla="*/ 741529 w 1869743"/>
                <a:gd name="connsiteY4" fmla="*/ 27295 h 391235"/>
                <a:gd name="connsiteX5" fmla="*/ 837062 w 1869743"/>
                <a:gd name="connsiteY5" fmla="*/ 13647 h 391235"/>
                <a:gd name="connsiteX6" fmla="*/ 1273791 w 1869743"/>
                <a:gd name="connsiteY6" fmla="*/ 4549 h 391235"/>
                <a:gd name="connsiteX7" fmla="*/ 1869743 w 1869743"/>
                <a:gd name="connsiteY7" fmla="*/ 0 h 391235"/>
                <a:gd name="connsiteX0" fmla="*/ 0 w 1869743"/>
                <a:gd name="connsiteY0" fmla="*/ 391235 h 391235"/>
                <a:gd name="connsiteX1" fmla="*/ 322997 w 1869743"/>
                <a:gd name="connsiteY1" fmla="*/ 195617 h 391235"/>
                <a:gd name="connsiteX2" fmla="*/ 509516 w 1869743"/>
                <a:gd name="connsiteY2" fmla="*/ 90985 h 391235"/>
                <a:gd name="connsiteX3" fmla="*/ 632346 w 1869743"/>
                <a:gd name="connsiteY3" fmla="*/ 45493 h 391235"/>
                <a:gd name="connsiteX4" fmla="*/ 741529 w 1869743"/>
                <a:gd name="connsiteY4" fmla="*/ 27295 h 391235"/>
                <a:gd name="connsiteX5" fmla="*/ 837062 w 1869743"/>
                <a:gd name="connsiteY5" fmla="*/ 22745 h 391235"/>
                <a:gd name="connsiteX6" fmla="*/ 1273791 w 1869743"/>
                <a:gd name="connsiteY6" fmla="*/ 4549 h 391235"/>
                <a:gd name="connsiteX7" fmla="*/ 1869743 w 1869743"/>
                <a:gd name="connsiteY7" fmla="*/ 0 h 391235"/>
                <a:gd name="connsiteX0" fmla="*/ 0 w 1869743"/>
                <a:gd name="connsiteY0" fmla="*/ 391235 h 391235"/>
                <a:gd name="connsiteX1" fmla="*/ 322997 w 1869743"/>
                <a:gd name="connsiteY1" fmla="*/ 195617 h 391235"/>
                <a:gd name="connsiteX2" fmla="*/ 509516 w 1869743"/>
                <a:gd name="connsiteY2" fmla="*/ 90985 h 391235"/>
                <a:gd name="connsiteX3" fmla="*/ 632346 w 1869743"/>
                <a:gd name="connsiteY3" fmla="*/ 45493 h 391235"/>
                <a:gd name="connsiteX4" fmla="*/ 741529 w 1869743"/>
                <a:gd name="connsiteY4" fmla="*/ 27295 h 391235"/>
                <a:gd name="connsiteX5" fmla="*/ 837062 w 1869743"/>
                <a:gd name="connsiteY5" fmla="*/ 22745 h 391235"/>
                <a:gd name="connsiteX6" fmla="*/ 1269242 w 1869743"/>
                <a:gd name="connsiteY6" fmla="*/ 18197 h 391235"/>
                <a:gd name="connsiteX7" fmla="*/ 1869743 w 1869743"/>
                <a:gd name="connsiteY7" fmla="*/ 0 h 391235"/>
                <a:gd name="connsiteX0" fmla="*/ 0 w 1869743"/>
                <a:gd name="connsiteY0" fmla="*/ 391235 h 391235"/>
                <a:gd name="connsiteX1" fmla="*/ 322997 w 1869743"/>
                <a:gd name="connsiteY1" fmla="*/ 195617 h 391235"/>
                <a:gd name="connsiteX2" fmla="*/ 509516 w 1869743"/>
                <a:gd name="connsiteY2" fmla="*/ 90985 h 391235"/>
                <a:gd name="connsiteX3" fmla="*/ 632346 w 1869743"/>
                <a:gd name="connsiteY3" fmla="*/ 45493 h 391235"/>
                <a:gd name="connsiteX4" fmla="*/ 741529 w 1869743"/>
                <a:gd name="connsiteY4" fmla="*/ 27295 h 391235"/>
                <a:gd name="connsiteX5" fmla="*/ 837062 w 1869743"/>
                <a:gd name="connsiteY5" fmla="*/ 22745 h 391235"/>
                <a:gd name="connsiteX6" fmla="*/ 1264693 w 1869743"/>
                <a:gd name="connsiteY6" fmla="*/ 18197 h 391235"/>
                <a:gd name="connsiteX7" fmla="*/ 1869743 w 1869743"/>
                <a:gd name="connsiteY7" fmla="*/ 0 h 391235"/>
                <a:gd name="connsiteX0" fmla="*/ 0 w 1865194"/>
                <a:gd name="connsiteY0" fmla="*/ 382137 h 382137"/>
                <a:gd name="connsiteX1" fmla="*/ 322997 w 1865194"/>
                <a:gd name="connsiteY1" fmla="*/ 186519 h 382137"/>
                <a:gd name="connsiteX2" fmla="*/ 509516 w 1865194"/>
                <a:gd name="connsiteY2" fmla="*/ 81887 h 382137"/>
                <a:gd name="connsiteX3" fmla="*/ 632346 w 1865194"/>
                <a:gd name="connsiteY3" fmla="*/ 36395 h 382137"/>
                <a:gd name="connsiteX4" fmla="*/ 741529 w 1865194"/>
                <a:gd name="connsiteY4" fmla="*/ 18197 h 382137"/>
                <a:gd name="connsiteX5" fmla="*/ 837062 w 1865194"/>
                <a:gd name="connsiteY5" fmla="*/ 13647 h 382137"/>
                <a:gd name="connsiteX6" fmla="*/ 1264693 w 1865194"/>
                <a:gd name="connsiteY6" fmla="*/ 9099 h 382137"/>
                <a:gd name="connsiteX7" fmla="*/ 1865194 w 1865194"/>
                <a:gd name="connsiteY7" fmla="*/ 0 h 382137"/>
                <a:gd name="connsiteX0" fmla="*/ 0 w 1865194"/>
                <a:gd name="connsiteY0" fmla="*/ 382137 h 382137"/>
                <a:gd name="connsiteX1" fmla="*/ 136477 w 1865194"/>
                <a:gd name="connsiteY1" fmla="*/ 295702 h 382137"/>
                <a:gd name="connsiteX2" fmla="*/ 322997 w 1865194"/>
                <a:gd name="connsiteY2" fmla="*/ 186519 h 382137"/>
                <a:gd name="connsiteX3" fmla="*/ 509516 w 1865194"/>
                <a:gd name="connsiteY3" fmla="*/ 81887 h 382137"/>
                <a:gd name="connsiteX4" fmla="*/ 632346 w 1865194"/>
                <a:gd name="connsiteY4" fmla="*/ 36395 h 382137"/>
                <a:gd name="connsiteX5" fmla="*/ 741529 w 1865194"/>
                <a:gd name="connsiteY5" fmla="*/ 18197 h 382137"/>
                <a:gd name="connsiteX6" fmla="*/ 837062 w 1865194"/>
                <a:gd name="connsiteY6" fmla="*/ 13647 h 382137"/>
                <a:gd name="connsiteX7" fmla="*/ 1264693 w 1865194"/>
                <a:gd name="connsiteY7" fmla="*/ 9099 h 382137"/>
                <a:gd name="connsiteX8" fmla="*/ 1865194 w 1865194"/>
                <a:gd name="connsiteY8" fmla="*/ 0 h 382137"/>
                <a:gd name="connsiteX0" fmla="*/ 0 w 1865194"/>
                <a:gd name="connsiteY0" fmla="*/ 382137 h 382137"/>
                <a:gd name="connsiteX1" fmla="*/ 136477 w 1865194"/>
                <a:gd name="connsiteY1" fmla="*/ 295702 h 382137"/>
                <a:gd name="connsiteX2" fmla="*/ 322997 w 1865194"/>
                <a:gd name="connsiteY2" fmla="*/ 177421 h 382137"/>
                <a:gd name="connsiteX3" fmla="*/ 509516 w 1865194"/>
                <a:gd name="connsiteY3" fmla="*/ 81887 h 382137"/>
                <a:gd name="connsiteX4" fmla="*/ 632346 w 1865194"/>
                <a:gd name="connsiteY4" fmla="*/ 36395 h 382137"/>
                <a:gd name="connsiteX5" fmla="*/ 741529 w 1865194"/>
                <a:gd name="connsiteY5" fmla="*/ 18197 h 382137"/>
                <a:gd name="connsiteX6" fmla="*/ 837062 w 1865194"/>
                <a:gd name="connsiteY6" fmla="*/ 13647 h 382137"/>
                <a:gd name="connsiteX7" fmla="*/ 1264693 w 1865194"/>
                <a:gd name="connsiteY7" fmla="*/ 9099 h 382137"/>
                <a:gd name="connsiteX8" fmla="*/ 1865194 w 1865194"/>
                <a:gd name="connsiteY8" fmla="*/ 0 h 382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5194" h="382137">
                  <a:moveTo>
                    <a:pt x="0" y="382137"/>
                  </a:moveTo>
                  <a:cubicBezTo>
                    <a:pt x="48525" y="353325"/>
                    <a:pt x="87952" y="324514"/>
                    <a:pt x="136477" y="295702"/>
                  </a:cubicBezTo>
                  <a:lnTo>
                    <a:pt x="322997" y="177421"/>
                  </a:lnTo>
                  <a:cubicBezTo>
                    <a:pt x="385170" y="141785"/>
                    <a:pt x="457958" y="105391"/>
                    <a:pt x="509516" y="81887"/>
                  </a:cubicBezTo>
                  <a:cubicBezTo>
                    <a:pt x="561074" y="58383"/>
                    <a:pt x="593677" y="47010"/>
                    <a:pt x="632346" y="36395"/>
                  </a:cubicBezTo>
                  <a:cubicBezTo>
                    <a:pt x="671015" y="25780"/>
                    <a:pt x="707410" y="21988"/>
                    <a:pt x="741529" y="18197"/>
                  </a:cubicBezTo>
                  <a:cubicBezTo>
                    <a:pt x="775648" y="14406"/>
                    <a:pt x="749868" y="15163"/>
                    <a:pt x="837062" y="13647"/>
                  </a:cubicBezTo>
                  <a:lnTo>
                    <a:pt x="1264693" y="9099"/>
                  </a:lnTo>
                  <a:lnTo>
                    <a:pt x="1865194" y="0"/>
                  </a:lnTo>
                </a:path>
              </a:pathLst>
            </a:cu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70" name="Gruppo 69"/>
            <p:cNvGrpSpPr/>
            <p:nvPr/>
          </p:nvGrpSpPr>
          <p:grpSpPr>
            <a:xfrm>
              <a:off x="6110897" y="4305054"/>
              <a:ext cx="3062014" cy="1044990"/>
              <a:chOff x="4894384" y="3837138"/>
              <a:chExt cx="4319242" cy="1474051"/>
            </a:xfrm>
          </p:grpSpPr>
          <p:cxnSp>
            <p:nvCxnSpPr>
              <p:cNvPr id="71" name="Connettore 1 70"/>
              <p:cNvCxnSpPr/>
              <p:nvPr/>
            </p:nvCxnSpPr>
            <p:spPr>
              <a:xfrm>
                <a:off x="5399765" y="3983482"/>
                <a:ext cx="0" cy="1327707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ttore 1 71"/>
              <p:cNvCxnSpPr/>
              <p:nvPr/>
            </p:nvCxnSpPr>
            <p:spPr>
              <a:xfrm>
                <a:off x="4894384" y="5058743"/>
                <a:ext cx="3944031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CasellaDiTesto 72"/>
              <p:cNvSpPr txBox="1"/>
              <p:nvPr/>
            </p:nvSpPr>
            <p:spPr>
              <a:xfrm>
                <a:off x="5399765" y="3837138"/>
                <a:ext cx="659285" cy="39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i="1" dirty="0"/>
                  <a:t>i</a:t>
                </a:r>
                <a:r>
                  <a:rPr lang="it-IT" sz="1200" dirty="0"/>
                  <a:t>(</a:t>
                </a:r>
                <a:r>
                  <a:rPr lang="it-IT" sz="1200" i="1" dirty="0"/>
                  <a:t>t</a:t>
                </a:r>
                <a:r>
                  <a:rPr lang="it-IT" sz="1200" dirty="0"/>
                  <a:t>)</a:t>
                </a:r>
                <a:endParaRPr lang="it-IT" sz="1200" baseline="-25000" dirty="0"/>
              </a:p>
            </p:txBody>
          </p:sp>
          <p:sp>
            <p:nvSpPr>
              <p:cNvPr id="74" name="CasellaDiTesto 73"/>
              <p:cNvSpPr txBox="1"/>
              <p:nvPr/>
            </p:nvSpPr>
            <p:spPr>
              <a:xfrm>
                <a:off x="8880781" y="4856994"/>
                <a:ext cx="332845" cy="390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i="1" dirty="0"/>
                  <a:t>t</a:t>
                </a:r>
                <a:endParaRPr lang="it-IT" sz="1200" i="1" baseline="-25000" dirty="0"/>
              </a:p>
            </p:txBody>
          </p:sp>
        </p:grpSp>
        <p:cxnSp>
          <p:nvCxnSpPr>
            <p:cNvPr id="75" name="Connettore 1 74"/>
            <p:cNvCxnSpPr/>
            <p:nvPr/>
          </p:nvCxnSpPr>
          <p:spPr>
            <a:xfrm>
              <a:off x="6110896" y="5166554"/>
              <a:ext cx="358278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CasellaDiTesto 76"/>
            <p:cNvSpPr txBox="1"/>
            <p:nvPr/>
          </p:nvSpPr>
          <p:spPr>
            <a:xfrm>
              <a:off x="5919456" y="4564440"/>
              <a:ext cx="5843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i="1"/>
                <a:t>V</a:t>
              </a:r>
              <a:r>
                <a:rPr lang="it-IT" sz="1200" i="1" baseline="-25000"/>
                <a:t>DD </a:t>
              </a:r>
              <a:r>
                <a:rPr lang="it-IT" sz="1200" i="1"/>
                <a:t>/</a:t>
              </a:r>
              <a:r>
                <a:rPr lang="it-IT" sz="1200" i="1" dirty="0" err="1"/>
                <a:t>R</a:t>
              </a:r>
              <a:endParaRPr lang="it-IT" sz="1200" baseline="-25000" dirty="0"/>
            </a:p>
          </p:txBody>
        </p:sp>
        <p:sp>
          <p:nvSpPr>
            <p:cNvPr id="78" name="CasellaDiTesto 77"/>
            <p:cNvSpPr txBox="1"/>
            <p:nvPr/>
          </p:nvSpPr>
          <p:spPr>
            <a:xfrm>
              <a:off x="6785200" y="5128498"/>
              <a:ext cx="4673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i="1" dirty="0"/>
                <a:t>RC</a:t>
              </a:r>
              <a:endParaRPr lang="it-IT" sz="1200" baseline="-25000" dirty="0"/>
            </a:p>
          </p:txBody>
        </p:sp>
        <p:cxnSp>
          <p:nvCxnSpPr>
            <p:cNvPr id="79" name="Connettore 1 78"/>
            <p:cNvCxnSpPr/>
            <p:nvPr/>
          </p:nvCxnSpPr>
          <p:spPr>
            <a:xfrm>
              <a:off x="6469731" y="4713027"/>
              <a:ext cx="0" cy="4639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1 82"/>
            <p:cNvCxnSpPr/>
            <p:nvPr/>
          </p:nvCxnSpPr>
          <p:spPr>
            <a:xfrm>
              <a:off x="6470542" y="4712099"/>
              <a:ext cx="533455" cy="50749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igura a mano libera 85"/>
            <p:cNvSpPr/>
            <p:nvPr/>
          </p:nvSpPr>
          <p:spPr>
            <a:xfrm>
              <a:off x="6469039" y="4717576"/>
              <a:ext cx="1892489" cy="441278"/>
            </a:xfrm>
            <a:custGeom>
              <a:avLst/>
              <a:gdLst>
                <a:gd name="connsiteX0" fmla="*/ 0 w 1892489"/>
                <a:gd name="connsiteY0" fmla="*/ 0 h 441278"/>
                <a:gd name="connsiteX1" fmla="*/ 72788 w 1892489"/>
                <a:gd name="connsiteY1" fmla="*/ 63690 h 441278"/>
                <a:gd name="connsiteX2" fmla="*/ 268406 w 1892489"/>
                <a:gd name="connsiteY2" fmla="*/ 227463 h 441278"/>
                <a:gd name="connsiteX3" fmla="*/ 432179 w 1892489"/>
                <a:gd name="connsiteY3" fmla="*/ 354842 h 441278"/>
                <a:gd name="connsiteX4" fmla="*/ 536812 w 1892489"/>
                <a:gd name="connsiteY4" fmla="*/ 409433 h 441278"/>
                <a:gd name="connsiteX5" fmla="*/ 696036 w 1892489"/>
                <a:gd name="connsiteY5" fmla="*/ 427630 h 441278"/>
                <a:gd name="connsiteX6" fmla="*/ 1128215 w 1892489"/>
                <a:gd name="connsiteY6" fmla="*/ 432179 h 441278"/>
                <a:gd name="connsiteX7" fmla="*/ 1892489 w 1892489"/>
                <a:gd name="connsiteY7" fmla="*/ 441278 h 44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2489" h="441278">
                  <a:moveTo>
                    <a:pt x="0" y="0"/>
                  </a:moveTo>
                  <a:cubicBezTo>
                    <a:pt x="14027" y="12890"/>
                    <a:pt x="28054" y="25780"/>
                    <a:pt x="72788" y="63690"/>
                  </a:cubicBezTo>
                  <a:cubicBezTo>
                    <a:pt x="117522" y="101600"/>
                    <a:pt x="208508" y="178938"/>
                    <a:pt x="268406" y="227463"/>
                  </a:cubicBezTo>
                  <a:cubicBezTo>
                    <a:pt x="328304" y="275988"/>
                    <a:pt x="387445" y="324514"/>
                    <a:pt x="432179" y="354842"/>
                  </a:cubicBezTo>
                  <a:cubicBezTo>
                    <a:pt x="476913" y="385170"/>
                    <a:pt x="492836" y="397302"/>
                    <a:pt x="536812" y="409433"/>
                  </a:cubicBezTo>
                  <a:cubicBezTo>
                    <a:pt x="580788" y="421564"/>
                    <a:pt x="597469" y="423839"/>
                    <a:pt x="696036" y="427630"/>
                  </a:cubicBezTo>
                  <a:cubicBezTo>
                    <a:pt x="794603" y="431421"/>
                    <a:pt x="1128215" y="432179"/>
                    <a:pt x="1128215" y="432179"/>
                  </a:cubicBezTo>
                  <a:lnTo>
                    <a:pt x="1892489" y="441278"/>
                  </a:lnTo>
                </a:path>
              </a:pathLst>
            </a:cu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58" name="Gruppo 57"/>
          <p:cNvGrpSpPr/>
          <p:nvPr/>
        </p:nvGrpSpPr>
        <p:grpSpPr>
          <a:xfrm>
            <a:off x="1665789" y="4062557"/>
            <a:ext cx="3215160" cy="1495767"/>
            <a:chOff x="1286923" y="2385943"/>
            <a:chExt cx="3215160" cy="1495767"/>
          </a:xfrm>
        </p:grpSpPr>
        <p:sp>
          <p:nvSpPr>
            <p:cNvPr id="60" name="Ovale 59"/>
            <p:cNvSpPr/>
            <p:nvPr/>
          </p:nvSpPr>
          <p:spPr>
            <a:xfrm>
              <a:off x="2056515" y="3101207"/>
              <a:ext cx="445578" cy="45141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64" name="Connettore 1 63"/>
            <p:cNvCxnSpPr/>
            <p:nvPr/>
          </p:nvCxnSpPr>
          <p:spPr>
            <a:xfrm>
              <a:off x="2279304" y="2826375"/>
              <a:ext cx="0" cy="105533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Figura a mano libera 64"/>
            <p:cNvSpPr/>
            <p:nvPr/>
          </p:nvSpPr>
          <p:spPr>
            <a:xfrm rot="1899382">
              <a:off x="1808785" y="3013837"/>
              <a:ext cx="350348" cy="626152"/>
            </a:xfrm>
            <a:custGeom>
              <a:avLst/>
              <a:gdLst>
                <a:gd name="connsiteX0" fmla="*/ 687817 w 687817"/>
                <a:gd name="connsiteY0" fmla="*/ 1135781 h 1135781"/>
                <a:gd name="connsiteX1" fmla="*/ 66987 w 687817"/>
                <a:gd name="connsiteY1" fmla="*/ 794084 h 1135781"/>
                <a:gd name="connsiteX2" fmla="*/ 33299 w 687817"/>
                <a:gd name="connsiteY2" fmla="*/ 0 h 113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7817" h="1135781">
                  <a:moveTo>
                    <a:pt x="687817" y="1135781"/>
                  </a:moveTo>
                  <a:cubicBezTo>
                    <a:pt x="431945" y="1059581"/>
                    <a:pt x="176073" y="983381"/>
                    <a:pt x="66987" y="794084"/>
                  </a:cubicBezTo>
                  <a:cubicBezTo>
                    <a:pt x="-42099" y="604787"/>
                    <a:pt x="9236" y="117909"/>
                    <a:pt x="33299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8" name="CasellaDiTesto 67"/>
            <p:cNvSpPr txBox="1"/>
            <p:nvPr/>
          </p:nvSpPr>
          <p:spPr>
            <a:xfrm>
              <a:off x="1286923" y="3176629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V</a:t>
              </a:r>
              <a:r>
                <a:rPr lang="it-IT" i="1" baseline="-25000" dirty="0"/>
                <a:t>DD</a:t>
              </a:r>
              <a:endParaRPr lang="it-IT" i="1" dirty="0"/>
            </a:p>
          </p:txBody>
        </p:sp>
        <p:grpSp>
          <p:nvGrpSpPr>
            <p:cNvPr id="69" name="Gruppo 68"/>
            <p:cNvGrpSpPr/>
            <p:nvPr/>
          </p:nvGrpSpPr>
          <p:grpSpPr>
            <a:xfrm>
              <a:off x="2730184" y="2717213"/>
              <a:ext cx="560380" cy="218323"/>
              <a:chOff x="10586261" y="2922459"/>
              <a:chExt cx="560380" cy="218323"/>
            </a:xfrm>
          </p:grpSpPr>
          <p:cxnSp>
            <p:nvCxnSpPr>
              <p:cNvPr id="94" name="Connettore 1 93"/>
              <p:cNvCxnSpPr/>
              <p:nvPr/>
            </p:nvCxnSpPr>
            <p:spPr>
              <a:xfrm rot="1800000" flipH="1">
                <a:off x="10586261" y="2930855"/>
                <a:ext cx="0" cy="108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nettore 1 94"/>
              <p:cNvCxnSpPr/>
              <p:nvPr/>
            </p:nvCxnSpPr>
            <p:spPr>
              <a:xfrm rot="19800000">
                <a:off x="10664763" y="2924008"/>
                <a:ext cx="0" cy="21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ttore 1 95"/>
              <p:cNvCxnSpPr/>
              <p:nvPr/>
            </p:nvCxnSpPr>
            <p:spPr>
              <a:xfrm rot="1800000" flipH="1">
                <a:off x="10769372" y="2924782"/>
                <a:ext cx="0" cy="21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nettore 1 96"/>
              <p:cNvCxnSpPr/>
              <p:nvPr/>
            </p:nvCxnSpPr>
            <p:spPr>
              <a:xfrm rot="19800000">
                <a:off x="10869656" y="2924008"/>
                <a:ext cx="0" cy="21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ttore 1 97"/>
              <p:cNvCxnSpPr/>
              <p:nvPr/>
            </p:nvCxnSpPr>
            <p:spPr>
              <a:xfrm rot="1800000" flipH="1">
                <a:off x="10968748" y="2923233"/>
                <a:ext cx="0" cy="21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ttore 1 98"/>
              <p:cNvCxnSpPr/>
              <p:nvPr/>
            </p:nvCxnSpPr>
            <p:spPr>
              <a:xfrm rot="19800000">
                <a:off x="11069032" y="2922459"/>
                <a:ext cx="0" cy="21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nettore 1 99"/>
              <p:cNvCxnSpPr/>
              <p:nvPr/>
            </p:nvCxnSpPr>
            <p:spPr>
              <a:xfrm rot="1800000" flipH="1">
                <a:off x="11146641" y="3023224"/>
                <a:ext cx="0" cy="108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6" name="Connettore 1 75"/>
            <p:cNvCxnSpPr/>
            <p:nvPr/>
          </p:nvCxnSpPr>
          <p:spPr>
            <a:xfrm flipH="1">
              <a:off x="2281616" y="2825212"/>
              <a:ext cx="421568" cy="1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1 79"/>
            <p:cNvCxnSpPr/>
            <p:nvPr/>
          </p:nvCxnSpPr>
          <p:spPr>
            <a:xfrm flipH="1">
              <a:off x="3312272" y="2825212"/>
              <a:ext cx="421568" cy="1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1 80"/>
            <p:cNvCxnSpPr/>
            <p:nvPr/>
          </p:nvCxnSpPr>
          <p:spPr>
            <a:xfrm>
              <a:off x="3733840" y="2825366"/>
              <a:ext cx="0" cy="105634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2 86"/>
            <p:cNvCxnSpPr/>
            <p:nvPr/>
          </p:nvCxnSpPr>
          <p:spPr>
            <a:xfrm flipH="1">
              <a:off x="3733840" y="2812916"/>
              <a:ext cx="1" cy="27483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CasellaDiTesto 87"/>
            <p:cNvSpPr txBox="1"/>
            <p:nvPr/>
          </p:nvSpPr>
          <p:spPr>
            <a:xfrm>
              <a:off x="3746748" y="2744502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V</a:t>
              </a:r>
              <a:r>
                <a:rPr lang="it-IT" i="1" baseline="-25000" dirty="0"/>
                <a:t>DD </a:t>
              </a:r>
              <a:r>
                <a:rPr lang="it-IT" i="1" dirty="0"/>
                <a:t>/</a:t>
              </a:r>
              <a:r>
                <a:rPr lang="it-IT" i="1" dirty="0" err="1"/>
                <a:t>R</a:t>
              </a:r>
              <a:endParaRPr lang="it-IT" baseline="-25000" dirty="0"/>
            </a:p>
          </p:txBody>
        </p:sp>
        <p:sp>
          <p:nvSpPr>
            <p:cNvPr id="90" name="CasellaDiTesto 89"/>
            <p:cNvSpPr txBox="1"/>
            <p:nvPr/>
          </p:nvSpPr>
          <p:spPr>
            <a:xfrm>
              <a:off x="2827467" y="2385943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R</a:t>
              </a:r>
              <a:endParaRPr lang="it-IT" i="1" baseline="-25000" dirty="0"/>
            </a:p>
          </p:txBody>
        </p:sp>
        <p:cxnSp>
          <p:nvCxnSpPr>
            <p:cNvPr id="91" name="Connettore 1 90"/>
            <p:cNvCxnSpPr/>
            <p:nvPr/>
          </p:nvCxnSpPr>
          <p:spPr>
            <a:xfrm flipH="1">
              <a:off x="2281616" y="3870510"/>
              <a:ext cx="145222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asellaDiTesto 7"/>
          <p:cNvSpPr txBox="1"/>
          <p:nvPr/>
        </p:nvSpPr>
        <p:spPr>
          <a:xfrm>
            <a:off x="1003003" y="5724102"/>
            <a:ext cx="4802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i="1" dirty="0"/>
              <a:t>t</a:t>
            </a:r>
            <a:r>
              <a:rPr lang="it-IT" dirty="0"/>
              <a:t> = 0: il condensatore si comporta </a:t>
            </a:r>
            <a:r>
              <a:rPr lang="it-IT" dirty="0" smtClean="0"/>
              <a:t>da</a:t>
            </a:r>
          </a:p>
          <a:p>
            <a:pPr algn="ctr"/>
            <a:r>
              <a:rPr lang="it-IT" dirty="0" smtClean="0"/>
              <a:t>cortocircuito, derivata infinita =&gt; corrente infinita</a:t>
            </a:r>
            <a:endParaRPr lang="it-IT" dirty="0"/>
          </a:p>
        </p:txBody>
      </p:sp>
      <p:grpSp>
        <p:nvGrpSpPr>
          <p:cNvPr id="101" name="Gruppo 100"/>
          <p:cNvGrpSpPr/>
          <p:nvPr/>
        </p:nvGrpSpPr>
        <p:grpSpPr>
          <a:xfrm>
            <a:off x="6077711" y="4057664"/>
            <a:ext cx="2721755" cy="1495767"/>
            <a:chOff x="1286923" y="2385943"/>
            <a:chExt cx="2721755" cy="1495767"/>
          </a:xfrm>
        </p:grpSpPr>
        <p:sp>
          <p:nvSpPr>
            <p:cNvPr id="102" name="Ovale 101"/>
            <p:cNvSpPr/>
            <p:nvPr/>
          </p:nvSpPr>
          <p:spPr>
            <a:xfrm>
              <a:off x="2056515" y="3101207"/>
              <a:ext cx="445578" cy="45141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03" name="Connettore 1 102"/>
            <p:cNvCxnSpPr/>
            <p:nvPr/>
          </p:nvCxnSpPr>
          <p:spPr>
            <a:xfrm>
              <a:off x="2279304" y="2826375"/>
              <a:ext cx="0" cy="105533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Figura a mano libera 103"/>
            <p:cNvSpPr/>
            <p:nvPr/>
          </p:nvSpPr>
          <p:spPr>
            <a:xfrm rot="1899382">
              <a:off x="1808785" y="3013837"/>
              <a:ext cx="350348" cy="626152"/>
            </a:xfrm>
            <a:custGeom>
              <a:avLst/>
              <a:gdLst>
                <a:gd name="connsiteX0" fmla="*/ 687817 w 687817"/>
                <a:gd name="connsiteY0" fmla="*/ 1135781 h 1135781"/>
                <a:gd name="connsiteX1" fmla="*/ 66987 w 687817"/>
                <a:gd name="connsiteY1" fmla="*/ 794084 h 1135781"/>
                <a:gd name="connsiteX2" fmla="*/ 33299 w 687817"/>
                <a:gd name="connsiteY2" fmla="*/ 0 h 113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7817" h="1135781">
                  <a:moveTo>
                    <a:pt x="687817" y="1135781"/>
                  </a:moveTo>
                  <a:cubicBezTo>
                    <a:pt x="431945" y="1059581"/>
                    <a:pt x="176073" y="983381"/>
                    <a:pt x="66987" y="794084"/>
                  </a:cubicBezTo>
                  <a:cubicBezTo>
                    <a:pt x="-42099" y="604787"/>
                    <a:pt x="9236" y="117909"/>
                    <a:pt x="33299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5" name="CasellaDiTesto 104"/>
            <p:cNvSpPr txBox="1"/>
            <p:nvPr/>
          </p:nvSpPr>
          <p:spPr>
            <a:xfrm>
              <a:off x="1286923" y="3176629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V</a:t>
              </a:r>
              <a:r>
                <a:rPr lang="it-IT" i="1" baseline="-25000" dirty="0"/>
                <a:t>DD</a:t>
              </a:r>
              <a:endParaRPr lang="it-IT" i="1" dirty="0"/>
            </a:p>
          </p:txBody>
        </p:sp>
        <p:grpSp>
          <p:nvGrpSpPr>
            <p:cNvPr id="106" name="Gruppo 105"/>
            <p:cNvGrpSpPr/>
            <p:nvPr/>
          </p:nvGrpSpPr>
          <p:grpSpPr>
            <a:xfrm>
              <a:off x="2730184" y="2717213"/>
              <a:ext cx="560380" cy="218323"/>
              <a:chOff x="10586261" y="2922459"/>
              <a:chExt cx="560380" cy="218323"/>
            </a:xfrm>
          </p:grpSpPr>
          <p:cxnSp>
            <p:nvCxnSpPr>
              <p:cNvPr id="114" name="Connettore 1 113"/>
              <p:cNvCxnSpPr/>
              <p:nvPr/>
            </p:nvCxnSpPr>
            <p:spPr>
              <a:xfrm rot="1800000" flipH="1">
                <a:off x="10586261" y="2930855"/>
                <a:ext cx="0" cy="108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nettore 1 114"/>
              <p:cNvCxnSpPr/>
              <p:nvPr/>
            </p:nvCxnSpPr>
            <p:spPr>
              <a:xfrm rot="19800000">
                <a:off x="10664763" y="2924008"/>
                <a:ext cx="0" cy="21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nettore 1 115"/>
              <p:cNvCxnSpPr/>
              <p:nvPr/>
            </p:nvCxnSpPr>
            <p:spPr>
              <a:xfrm rot="1800000" flipH="1">
                <a:off x="10769372" y="2924782"/>
                <a:ext cx="0" cy="21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ttore 1 116"/>
              <p:cNvCxnSpPr/>
              <p:nvPr/>
            </p:nvCxnSpPr>
            <p:spPr>
              <a:xfrm rot="19800000">
                <a:off x="10869656" y="2924008"/>
                <a:ext cx="0" cy="21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ttore 1 117"/>
              <p:cNvCxnSpPr/>
              <p:nvPr/>
            </p:nvCxnSpPr>
            <p:spPr>
              <a:xfrm rot="1800000" flipH="1">
                <a:off x="10968748" y="2923233"/>
                <a:ext cx="0" cy="21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ttore 1 118"/>
              <p:cNvCxnSpPr/>
              <p:nvPr/>
            </p:nvCxnSpPr>
            <p:spPr>
              <a:xfrm rot="19800000">
                <a:off x="11069032" y="2922459"/>
                <a:ext cx="0" cy="21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nettore 1 119"/>
              <p:cNvCxnSpPr/>
              <p:nvPr/>
            </p:nvCxnSpPr>
            <p:spPr>
              <a:xfrm rot="1800000" flipH="1">
                <a:off x="11146641" y="3023224"/>
                <a:ext cx="0" cy="108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7" name="Connettore 1 106"/>
            <p:cNvCxnSpPr/>
            <p:nvPr/>
          </p:nvCxnSpPr>
          <p:spPr>
            <a:xfrm flipH="1">
              <a:off x="2281616" y="2825212"/>
              <a:ext cx="421568" cy="1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1 107"/>
            <p:cNvCxnSpPr/>
            <p:nvPr/>
          </p:nvCxnSpPr>
          <p:spPr>
            <a:xfrm flipH="1">
              <a:off x="3312272" y="2825212"/>
              <a:ext cx="421568" cy="1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1 108"/>
            <p:cNvCxnSpPr/>
            <p:nvPr/>
          </p:nvCxnSpPr>
          <p:spPr>
            <a:xfrm>
              <a:off x="3733840" y="2825366"/>
              <a:ext cx="0" cy="35126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2 109"/>
            <p:cNvCxnSpPr/>
            <p:nvPr/>
          </p:nvCxnSpPr>
          <p:spPr>
            <a:xfrm flipH="1">
              <a:off x="3733840" y="2812916"/>
              <a:ext cx="1" cy="27483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CasellaDiTesto 110"/>
            <p:cNvSpPr txBox="1"/>
            <p:nvPr/>
          </p:nvSpPr>
          <p:spPr>
            <a:xfrm>
              <a:off x="3706992" y="274450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0</a:t>
              </a:r>
              <a:endParaRPr lang="it-IT" baseline="-25000" dirty="0"/>
            </a:p>
          </p:txBody>
        </p:sp>
        <p:sp>
          <p:nvSpPr>
            <p:cNvPr id="112" name="CasellaDiTesto 111"/>
            <p:cNvSpPr txBox="1"/>
            <p:nvPr/>
          </p:nvSpPr>
          <p:spPr>
            <a:xfrm>
              <a:off x="2827467" y="2385943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R</a:t>
              </a:r>
              <a:endParaRPr lang="it-IT" i="1" baseline="-25000" dirty="0"/>
            </a:p>
          </p:txBody>
        </p:sp>
        <p:cxnSp>
          <p:nvCxnSpPr>
            <p:cNvPr id="113" name="Connettore 1 112"/>
            <p:cNvCxnSpPr/>
            <p:nvPr/>
          </p:nvCxnSpPr>
          <p:spPr>
            <a:xfrm flipH="1">
              <a:off x="2281616" y="3870510"/>
              <a:ext cx="145222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CasellaDiTesto 120"/>
          <p:cNvSpPr txBox="1"/>
          <p:nvPr/>
        </p:nvSpPr>
        <p:spPr>
          <a:xfrm>
            <a:off x="6043714" y="5719209"/>
            <a:ext cx="3545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i="1" dirty="0"/>
              <a:t>t</a:t>
            </a:r>
            <a:r>
              <a:rPr lang="it-IT" dirty="0"/>
              <a:t> → ∞: il condensatore si comporta </a:t>
            </a:r>
            <a:br>
              <a:rPr lang="it-IT" dirty="0"/>
            </a:br>
            <a:r>
              <a:rPr lang="it-IT" dirty="0"/>
              <a:t>da circuito aperto</a:t>
            </a:r>
          </a:p>
        </p:txBody>
      </p:sp>
      <p:cxnSp>
        <p:nvCxnSpPr>
          <p:cNvPr id="122" name="Connettore 1 121"/>
          <p:cNvCxnSpPr/>
          <p:nvPr/>
        </p:nvCxnSpPr>
        <p:spPr>
          <a:xfrm>
            <a:off x="8524628" y="5181432"/>
            <a:ext cx="0" cy="3512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/>
          <p:cNvGrpSpPr/>
          <p:nvPr/>
        </p:nvGrpSpPr>
        <p:grpSpPr>
          <a:xfrm>
            <a:off x="8820705" y="4626946"/>
            <a:ext cx="860570" cy="626152"/>
            <a:chOff x="3999859" y="2460395"/>
            <a:chExt cx="860570" cy="626152"/>
          </a:xfrm>
        </p:grpSpPr>
        <p:sp>
          <p:nvSpPr>
            <p:cNvPr id="123" name="Figura a mano libera 122"/>
            <p:cNvSpPr/>
            <p:nvPr/>
          </p:nvSpPr>
          <p:spPr>
            <a:xfrm rot="19700618" flipH="1">
              <a:off x="3999859" y="2460395"/>
              <a:ext cx="350348" cy="626152"/>
            </a:xfrm>
            <a:custGeom>
              <a:avLst/>
              <a:gdLst>
                <a:gd name="connsiteX0" fmla="*/ 687817 w 687817"/>
                <a:gd name="connsiteY0" fmla="*/ 1135781 h 1135781"/>
                <a:gd name="connsiteX1" fmla="*/ 66987 w 687817"/>
                <a:gd name="connsiteY1" fmla="*/ 794084 h 1135781"/>
                <a:gd name="connsiteX2" fmla="*/ 33299 w 687817"/>
                <a:gd name="connsiteY2" fmla="*/ 0 h 113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7817" h="1135781">
                  <a:moveTo>
                    <a:pt x="687817" y="1135781"/>
                  </a:moveTo>
                  <a:cubicBezTo>
                    <a:pt x="431945" y="1059581"/>
                    <a:pt x="176073" y="983381"/>
                    <a:pt x="66987" y="794084"/>
                  </a:cubicBezTo>
                  <a:cubicBezTo>
                    <a:pt x="-42099" y="604787"/>
                    <a:pt x="9236" y="117909"/>
                    <a:pt x="33299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4" name="CasellaDiTesto 123"/>
            <p:cNvSpPr txBox="1"/>
            <p:nvPr/>
          </p:nvSpPr>
          <p:spPr>
            <a:xfrm>
              <a:off x="4355162" y="258880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V</a:t>
              </a:r>
              <a:r>
                <a:rPr lang="it-IT" i="1" baseline="-25000" dirty="0"/>
                <a:t>DD</a:t>
              </a:r>
            </a:p>
          </p:txBody>
        </p:sp>
      </p:grpSp>
      <p:grpSp>
        <p:nvGrpSpPr>
          <p:cNvPr id="125" name="Gruppo 124"/>
          <p:cNvGrpSpPr/>
          <p:nvPr/>
        </p:nvGrpSpPr>
        <p:grpSpPr>
          <a:xfrm rot="16200000">
            <a:off x="2984194" y="3661513"/>
            <a:ext cx="792603" cy="626152"/>
            <a:chOff x="3999859" y="2460395"/>
            <a:chExt cx="792603" cy="626152"/>
          </a:xfrm>
        </p:grpSpPr>
        <p:sp>
          <p:nvSpPr>
            <p:cNvPr id="126" name="Figura a mano libera 125"/>
            <p:cNvSpPr/>
            <p:nvPr/>
          </p:nvSpPr>
          <p:spPr>
            <a:xfrm rot="19700618" flipH="1">
              <a:off x="3999859" y="2460395"/>
              <a:ext cx="350348" cy="626152"/>
            </a:xfrm>
            <a:custGeom>
              <a:avLst/>
              <a:gdLst>
                <a:gd name="connsiteX0" fmla="*/ 687817 w 687817"/>
                <a:gd name="connsiteY0" fmla="*/ 1135781 h 1135781"/>
                <a:gd name="connsiteX1" fmla="*/ 66987 w 687817"/>
                <a:gd name="connsiteY1" fmla="*/ 794084 h 1135781"/>
                <a:gd name="connsiteX2" fmla="*/ 33299 w 687817"/>
                <a:gd name="connsiteY2" fmla="*/ 0 h 113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7817" h="1135781">
                  <a:moveTo>
                    <a:pt x="687817" y="1135781"/>
                  </a:moveTo>
                  <a:cubicBezTo>
                    <a:pt x="431945" y="1059581"/>
                    <a:pt x="176073" y="983381"/>
                    <a:pt x="66987" y="794084"/>
                  </a:cubicBezTo>
                  <a:cubicBezTo>
                    <a:pt x="-42099" y="604787"/>
                    <a:pt x="9236" y="117909"/>
                    <a:pt x="33299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7" name="CasellaDiTesto 126"/>
            <p:cNvSpPr txBox="1"/>
            <p:nvPr/>
          </p:nvSpPr>
          <p:spPr>
            <a:xfrm rot="5400000">
              <a:off x="4355162" y="258880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V</a:t>
              </a:r>
              <a:r>
                <a:rPr lang="it-IT" i="1" baseline="-25000" dirty="0"/>
                <a:t>DD</a:t>
              </a:r>
            </a:p>
          </p:txBody>
        </p:sp>
      </p:grpSp>
      <p:grpSp>
        <p:nvGrpSpPr>
          <p:cNvPr id="128" name="Gruppo 127"/>
          <p:cNvGrpSpPr/>
          <p:nvPr/>
        </p:nvGrpSpPr>
        <p:grpSpPr>
          <a:xfrm rot="16200000">
            <a:off x="7369316" y="3576237"/>
            <a:ext cx="750705" cy="626152"/>
            <a:chOff x="3999859" y="2460395"/>
            <a:chExt cx="750705" cy="626152"/>
          </a:xfrm>
        </p:grpSpPr>
        <p:sp>
          <p:nvSpPr>
            <p:cNvPr id="129" name="Figura a mano libera 128"/>
            <p:cNvSpPr/>
            <p:nvPr/>
          </p:nvSpPr>
          <p:spPr>
            <a:xfrm rot="19700618" flipH="1">
              <a:off x="3999859" y="2460395"/>
              <a:ext cx="350348" cy="626152"/>
            </a:xfrm>
            <a:custGeom>
              <a:avLst/>
              <a:gdLst>
                <a:gd name="connsiteX0" fmla="*/ 687817 w 687817"/>
                <a:gd name="connsiteY0" fmla="*/ 1135781 h 1135781"/>
                <a:gd name="connsiteX1" fmla="*/ 66987 w 687817"/>
                <a:gd name="connsiteY1" fmla="*/ 794084 h 1135781"/>
                <a:gd name="connsiteX2" fmla="*/ 33299 w 687817"/>
                <a:gd name="connsiteY2" fmla="*/ 0 h 113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7817" h="1135781">
                  <a:moveTo>
                    <a:pt x="687817" y="1135781"/>
                  </a:moveTo>
                  <a:cubicBezTo>
                    <a:pt x="431945" y="1059581"/>
                    <a:pt x="176073" y="983381"/>
                    <a:pt x="66987" y="794084"/>
                  </a:cubicBezTo>
                  <a:cubicBezTo>
                    <a:pt x="-42099" y="604787"/>
                    <a:pt x="9236" y="117909"/>
                    <a:pt x="33299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0" name="CasellaDiTesto 129"/>
            <p:cNvSpPr txBox="1"/>
            <p:nvPr/>
          </p:nvSpPr>
          <p:spPr>
            <a:xfrm rot="5400000">
              <a:off x="4415055" y="260541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0</a:t>
              </a:r>
              <a:endParaRPr lang="it-IT" i="1" baseline="-25000" dirty="0"/>
            </a:p>
          </p:txBody>
        </p:sp>
      </p:grp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9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594"/>
    </mc:Choice>
    <mc:Fallback xmlns="">
      <p:transition spd="slow" advTm="124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Risposta allo scalino (scarica) del circuito RC</a:t>
            </a:r>
          </a:p>
        </p:txBody>
      </p:sp>
      <p:sp>
        <p:nvSpPr>
          <p:cNvPr id="4" name="Ovale 3"/>
          <p:cNvSpPr/>
          <p:nvPr/>
        </p:nvSpPr>
        <p:spPr>
          <a:xfrm>
            <a:off x="1765986" y="2368236"/>
            <a:ext cx="445578" cy="45141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1 4"/>
          <p:cNvCxnSpPr/>
          <p:nvPr/>
        </p:nvCxnSpPr>
        <p:spPr>
          <a:xfrm>
            <a:off x="1988775" y="2093404"/>
            <a:ext cx="0" cy="10553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igura a mano libera 5"/>
          <p:cNvSpPr/>
          <p:nvPr/>
        </p:nvSpPr>
        <p:spPr>
          <a:xfrm rot="1899382">
            <a:off x="1518256" y="2280866"/>
            <a:ext cx="350348" cy="626152"/>
          </a:xfrm>
          <a:custGeom>
            <a:avLst/>
            <a:gdLst>
              <a:gd name="connsiteX0" fmla="*/ 687817 w 687817"/>
              <a:gd name="connsiteY0" fmla="*/ 1135781 h 1135781"/>
              <a:gd name="connsiteX1" fmla="*/ 66987 w 687817"/>
              <a:gd name="connsiteY1" fmla="*/ 794084 h 1135781"/>
              <a:gd name="connsiteX2" fmla="*/ 33299 w 687817"/>
              <a:gd name="connsiteY2" fmla="*/ 0 h 113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7817" h="1135781">
                <a:moveTo>
                  <a:pt x="687817" y="1135781"/>
                </a:moveTo>
                <a:cubicBezTo>
                  <a:pt x="431945" y="1059581"/>
                  <a:pt x="176073" y="983381"/>
                  <a:pt x="66987" y="794084"/>
                </a:cubicBezTo>
                <a:cubicBezTo>
                  <a:pt x="-42099" y="604787"/>
                  <a:pt x="9236" y="117909"/>
                  <a:pt x="33299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1" name="Gruppo 20"/>
          <p:cNvGrpSpPr/>
          <p:nvPr/>
        </p:nvGrpSpPr>
        <p:grpSpPr>
          <a:xfrm flipH="1">
            <a:off x="838200" y="2344268"/>
            <a:ext cx="699696" cy="405125"/>
            <a:chOff x="838200" y="2344268"/>
            <a:chExt cx="699696" cy="405125"/>
          </a:xfrm>
        </p:grpSpPr>
        <p:cxnSp>
          <p:nvCxnSpPr>
            <p:cNvPr id="9" name="Connettore 4 8"/>
            <p:cNvCxnSpPr/>
            <p:nvPr/>
          </p:nvCxnSpPr>
          <p:spPr>
            <a:xfrm flipV="1">
              <a:off x="1052018" y="2484186"/>
              <a:ext cx="166868" cy="147855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sellaDiTesto 9"/>
            <p:cNvSpPr txBox="1"/>
            <p:nvPr/>
          </p:nvSpPr>
          <p:spPr>
            <a:xfrm>
              <a:off x="838200" y="2503172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/>
                <a:t>0</a:t>
              </a: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1175296" y="2344268"/>
              <a:ext cx="36260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i="1" dirty="0"/>
                <a:t>V</a:t>
              </a:r>
              <a:r>
                <a:rPr lang="it-IT" sz="1000" i="1" baseline="-25000" dirty="0"/>
                <a:t>DD</a:t>
              </a:r>
              <a:endParaRPr lang="it-IT" sz="1000" i="1" dirty="0"/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2439655" y="1984242"/>
            <a:ext cx="560380" cy="218323"/>
            <a:chOff x="10586261" y="2922459"/>
            <a:chExt cx="560380" cy="218323"/>
          </a:xfrm>
        </p:grpSpPr>
        <p:cxnSp>
          <p:nvCxnSpPr>
            <p:cNvPr id="13" name="Connettore 1 12"/>
            <p:cNvCxnSpPr/>
            <p:nvPr/>
          </p:nvCxnSpPr>
          <p:spPr>
            <a:xfrm rot="1800000" flipH="1">
              <a:off x="10586261" y="2930855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 rot="19800000">
              <a:off x="10664763" y="2924008"/>
              <a:ext cx="0" cy="216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4"/>
            <p:cNvCxnSpPr/>
            <p:nvPr/>
          </p:nvCxnSpPr>
          <p:spPr>
            <a:xfrm rot="1800000" flipH="1">
              <a:off x="10769372" y="2924782"/>
              <a:ext cx="0" cy="216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 rot="19800000">
              <a:off x="10869656" y="2924008"/>
              <a:ext cx="0" cy="216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 rot="1800000" flipH="1">
              <a:off x="10968748" y="2923233"/>
              <a:ext cx="0" cy="216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 rot="19800000">
              <a:off x="11069032" y="2922459"/>
              <a:ext cx="0" cy="216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 rot="1800000" flipH="1">
              <a:off x="11146641" y="3023224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Connettore 1 19"/>
          <p:cNvCxnSpPr/>
          <p:nvPr/>
        </p:nvCxnSpPr>
        <p:spPr>
          <a:xfrm flipH="1">
            <a:off x="1991087" y="2092241"/>
            <a:ext cx="421568" cy="19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/>
          <p:cNvCxnSpPr/>
          <p:nvPr/>
        </p:nvCxnSpPr>
        <p:spPr>
          <a:xfrm flipH="1">
            <a:off x="3021743" y="2092241"/>
            <a:ext cx="421568" cy="19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 flipH="1">
            <a:off x="3443311" y="2092395"/>
            <a:ext cx="0" cy="4250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/>
          <p:cNvCxnSpPr/>
          <p:nvPr/>
        </p:nvCxnSpPr>
        <p:spPr>
          <a:xfrm rot="5400000" flipH="1">
            <a:off x="3443311" y="2301188"/>
            <a:ext cx="0" cy="4675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 rot="5400000" flipH="1">
            <a:off x="3443311" y="2467315"/>
            <a:ext cx="0" cy="4675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/>
          <p:nvPr/>
        </p:nvCxnSpPr>
        <p:spPr>
          <a:xfrm flipH="1">
            <a:off x="3443311" y="2710539"/>
            <a:ext cx="0" cy="4250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 flipH="1">
            <a:off x="3443311" y="2079945"/>
            <a:ext cx="1" cy="2748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3575487" y="2011531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i</a:t>
            </a:r>
            <a:r>
              <a:rPr lang="it-IT" dirty="0"/>
              <a:t>(</a:t>
            </a:r>
            <a:r>
              <a:rPr lang="it-IT" i="1" dirty="0"/>
              <a:t>t</a:t>
            </a:r>
            <a:r>
              <a:rPr lang="it-IT" dirty="0"/>
              <a:t>)</a:t>
            </a:r>
            <a:endParaRPr lang="it-IT" baseline="-25000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3668988" y="245031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C</a:t>
            </a:r>
            <a:endParaRPr lang="it-IT" i="1" baseline="-25000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2536938" y="165297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R</a:t>
            </a:r>
            <a:endParaRPr lang="it-IT" i="1" baseline="-25000" dirty="0"/>
          </a:p>
        </p:txBody>
      </p:sp>
      <p:cxnSp>
        <p:nvCxnSpPr>
          <p:cNvPr id="32" name="Connettore 1 31"/>
          <p:cNvCxnSpPr/>
          <p:nvPr/>
        </p:nvCxnSpPr>
        <p:spPr>
          <a:xfrm flipH="1">
            <a:off x="1991087" y="3137539"/>
            <a:ext cx="14522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igura a mano libera 33"/>
          <p:cNvSpPr/>
          <p:nvPr/>
        </p:nvSpPr>
        <p:spPr>
          <a:xfrm rot="19700618" flipH="1">
            <a:off x="3847459" y="2307995"/>
            <a:ext cx="350348" cy="626152"/>
          </a:xfrm>
          <a:custGeom>
            <a:avLst/>
            <a:gdLst>
              <a:gd name="connsiteX0" fmla="*/ 687817 w 687817"/>
              <a:gd name="connsiteY0" fmla="*/ 1135781 h 1135781"/>
              <a:gd name="connsiteX1" fmla="*/ 66987 w 687817"/>
              <a:gd name="connsiteY1" fmla="*/ 794084 h 1135781"/>
              <a:gd name="connsiteX2" fmla="*/ 33299 w 687817"/>
              <a:gd name="connsiteY2" fmla="*/ 0 h 113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7817" h="1135781">
                <a:moveTo>
                  <a:pt x="687817" y="1135781"/>
                </a:moveTo>
                <a:cubicBezTo>
                  <a:pt x="431945" y="1059581"/>
                  <a:pt x="176073" y="983381"/>
                  <a:pt x="66987" y="794084"/>
                </a:cubicBezTo>
                <a:cubicBezTo>
                  <a:pt x="-42099" y="604787"/>
                  <a:pt x="9236" y="117909"/>
                  <a:pt x="33299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/>
          <p:cNvSpPr txBox="1"/>
          <p:nvPr/>
        </p:nvSpPr>
        <p:spPr>
          <a:xfrm>
            <a:off x="4202762" y="2436405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v</a:t>
            </a:r>
            <a:r>
              <a:rPr lang="it-IT" dirty="0"/>
              <a:t>(</a:t>
            </a:r>
            <a:r>
              <a:rPr lang="it-IT" i="1" dirty="0"/>
              <a:t>t</a:t>
            </a:r>
            <a:r>
              <a:rPr lang="it-IT" dirty="0"/>
              <a:t>)</a:t>
            </a:r>
            <a:endParaRPr lang="it-IT" baseline="-25000" dirty="0"/>
          </a:p>
        </p:txBody>
      </p:sp>
      <p:grpSp>
        <p:nvGrpSpPr>
          <p:cNvPr id="3" name="Gruppo 2"/>
          <p:cNvGrpSpPr/>
          <p:nvPr/>
        </p:nvGrpSpPr>
        <p:grpSpPr>
          <a:xfrm>
            <a:off x="4944361" y="1602973"/>
            <a:ext cx="6496145" cy="2159679"/>
            <a:chOff x="2676766" y="3190365"/>
            <a:chExt cx="6496145" cy="21596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CasellaDiTesto 40"/>
                <p:cNvSpPr txBox="1"/>
                <p:nvPr/>
              </p:nvSpPr>
              <p:spPr>
                <a:xfrm>
                  <a:off x="2676766" y="3579105"/>
                  <a:ext cx="2214389" cy="3879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charset="0"/>
                          </a:rPr>
                          <m:t>𝑣</m:t>
                        </m:r>
                        <m:d>
                          <m:dPr>
                            <m:ctrlPr>
                              <a:rPr lang="it-IT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charset="0"/>
                              </a:rPr>
                              <m:t>𝑡</m:t>
                            </m:r>
                          </m:e>
                        </m:d>
                        <m:r>
                          <a:rPr lang="it-IT" b="0" i="1" smtClean="0">
                            <a:latin typeface="Cambria Math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it-IT" i="1">
                                <a:latin typeface="Cambria Math" charset="0"/>
                              </a:rPr>
                              <m:t>𝐷𝐷</m:t>
                            </m:r>
                          </m:sub>
                        </m:sSub>
                        <m:sSup>
                          <m:sSupPr>
                            <m:ctrlPr>
                              <a:rPr lang="el-GR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l-GR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l-GR" i="1">
                                <a:latin typeface="Cambria Math" charset="0"/>
                              </a:rPr>
                              <m:t>−</m:t>
                            </m:r>
                            <m:f>
                              <m:fPr>
                                <m:type m:val="lin"/>
                                <m:ctrlPr>
                                  <a:rPr lang="el-GR" i="1"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it-IT" i="1">
                                    <a:latin typeface="Cambria Math" charset="0"/>
                                  </a:rPr>
                                  <m:t>1</m:t>
                                </m:r>
                              </m:num>
                              <m:den>
                                <m:d>
                                  <m:dPr>
                                    <m:ctrlPr>
                                      <a:rPr lang="is-IS" i="1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i="1">
                                        <a:latin typeface="Cambria Math" charset="0"/>
                                      </a:rPr>
                                      <m:t>𝑅𝐶</m:t>
                                    </m:r>
                                  </m:e>
                                </m:d>
                              </m:den>
                            </m:f>
                            <m:r>
                              <a:rPr lang="el-GR" i="1">
                                <a:latin typeface="Cambria Math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1" name="CasellaDiTesto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6766" y="3579105"/>
                  <a:ext cx="2214389" cy="38792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80952" b="-9841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CasellaDiTesto 41"/>
                <p:cNvSpPr txBox="1"/>
                <p:nvPr/>
              </p:nvSpPr>
              <p:spPr>
                <a:xfrm>
                  <a:off x="2682866" y="4430847"/>
                  <a:ext cx="2413738" cy="6090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charset="0"/>
                          </a:rPr>
                          <m:t>𝑖</m:t>
                        </m:r>
                        <m:d>
                          <m:dPr>
                            <m:ctrlPr>
                              <a:rPr lang="it-IT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charset="0"/>
                              </a:rPr>
                              <m:t>𝑡</m:t>
                            </m:r>
                          </m:e>
                        </m:d>
                        <m:r>
                          <a:rPr lang="it-IT" b="0" i="1" smtClean="0">
                            <a:latin typeface="Cambria Math" charset="0"/>
                          </a:rPr>
                          <m:t>=−</m:t>
                        </m:r>
                        <m:f>
                          <m:fPr>
                            <m:ctrlPr>
                              <a:rPr lang="bg-BG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it-IT" i="1"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it-IT" i="1">
                                    <a:latin typeface="Cambria Math" charset="0"/>
                                  </a:rPr>
                                  <m:t>𝐷𝐷</m:t>
                                </m:r>
                              </m:sub>
                            </m:sSub>
                          </m:num>
                          <m:den>
                            <m:r>
                              <a:rPr lang="it-IT" b="0" i="1" smtClean="0">
                                <a:latin typeface="Cambria Math" charset="0"/>
                              </a:rPr>
                              <m:t>𝑅</m:t>
                            </m:r>
                          </m:den>
                        </m:f>
                        <m:sSup>
                          <m:sSupPr>
                            <m:ctrlPr>
                              <a:rPr lang="bg-BG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l-GR" i="1">
                                <a:latin typeface="Cambria Math" charset="0"/>
                              </a:rPr>
                              <m:t>−</m:t>
                            </m:r>
                            <m:f>
                              <m:fPr>
                                <m:type m:val="lin"/>
                                <m:ctrlPr>
                                  <a:rPr lang="el-GR" i="1"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it-IT" i="1">
                                    <a:latin typeface="Cambria Math" charset="0"/>
                                  </a:rPr>
                                  <m:t>1</m:t>
                                </m:r>
                              </m:num>
                              <m:den>
                                <m:d>
                                  <m:dPr>
                                    <m:ctrlPr>
                                      <a:rPr lang="is-IS" i="1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i="1">
                                        <a:latin typeface="Cambria Math" charset="0"/>
                                      </a:rPr>
                                      <m:t>𝑅𝐶</m:t>
                                    </m:r>
                                  </m:e>
                                </m:d>
                              </m:den>
                            </m:f>
                            <m:r>
                              <a:rPr lang="el-GR" i="1">
                                <a:latin typeface="Cambria Math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2" name="CasellaDiTesto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2866" y="4430847"/>
                  <a:ext cx="2413738" cy="60907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9" name="Gruppo 48"/>
            <p:cNvGrpSpPr/>
            <p:nvPr/>
          </p:nvGrpSpPr>
          <p:grpSpPr>
            <a:xfrm>
              <a:off x="6096001" y="3190365"/>
              <a:ext cx="3062014" cy="1044990"/>
              <a:chOff x="4894384" y="3837138"/>
              <a:chExt cx="4319242" cy="1474051"/>
            </a:xfrm>
          </p:grpSpPr>
          <p:cxnSp>
            <p:nvCxnSpPr>
              <p:cNvPr id="43" name="Connettore 1 42"/>
              <p:cNvCxnSpPr/>
              <p:nvPr/>
            </p:nvCxnSpPr>
            <p:spPr>
              <a:xfrm>
                <a:off x="5399765" y="3983482"/>
                <a:ext cx="0" cy="1327707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ttore 1 43"/>
              <p:cNvCxnSpPr/>
              <p:nvPr/>
            </p:nvCxnSpPr>
            <p:spPr>
              <a:xfrm>
                <a:off x="4894384" y="5058743"/>
                <a:ext cx="3944031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CasellaDiTesto 44"/>
              <p:cNvSpPr txBox="1"/>
              <p:nvPr/>
            </p:nvSpPr>
            <p:spPr>
              <a:xfrm>
                <a:off x="5399765" y="3837138"/>
                <a:ext cx="659285" cy="39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i="1" dirty="0"/>
                  <a:t>v</a:t>
                </a:r>
                <a:r>
                  <a:rPr lang="it-IT" sz="1200" dirty="0"/>
                  <a:t>(</a:t>
                </a:r>
                <a:r>
                  <a:rPr lang="it-IT" sz="1200" i="1" dirty="0"/>
                  <a:t>t</a:t>
                </a:r>
                <a:r>
                  <a:rPr lang="it-IT" sz="1200" dirty="0"/>
                  <a:t>)</a:t>
                </a:r>
                <a:endParaRPr lang="it-IT" sz="1200" baseline="-25000" dirty="0"/>
              </a:p>
            </p:txBody>
          </p:sp>
          <p:sp>
            <p:nvSpPr>
              <p:cNvPr id="46" name="CasellaDiTesto 45"/>
              <p:cNvSpPr txBox="1"/>
              <p:nvPr/>
            </p:nvSpPr>
            <p:spPr>
              <a:xfrm>
                <a:off x="8880781" y="4856994"/>
                <a:ext cx="332845" cy="390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i="1" dirty="0"/>
                  <a:t>t</a:t>
                </a:r>
                <a:endParaRPr lang="it-IT" sz="1200" i="1" baseline="-25000" dirty="0"/>
              </a:p>
            </p:txBody>
          </p:sp>
        </p:grpSp>
        <p:cxnSp>
          <p:nvCxnSpPr>
            <p:cNvPr id="51" name="Connettore 1 50"/>
            <p:cNvCxnSpPr/>
            <p:nvPr/>
          </p:nvCxnSpPr>
          <p:spPr>
            <a:xfrm>
              <a:off x="6096000" y="3673913"/>
              <a:ext cx="358278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CasellaDiTesto 56"/>
            <p:cNvSpPr txBox="1"/>
            <p:nvPr/>
          </p:nvSpPr>
          <p:spPr>
            <a:xfrm>
              <a:off x="6110897" y="3394567"/>
              <a:ext cx="4673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i="1" dirty="0"/>
                <a:t>V</a:t>
              </a:r>
              <a:r>
                <a:rPr lang="it-IT" sz="1200" i="1" baseline="-25000" dirty="0"/>
                <a:t>DD</a:t>
              </a:r>
              <a:endParaRPr lang="it-IT" sz="1200" baseline="-25000" dirty="0"/>
            </a:p>
          </p:txBody>
        </p:sp>
        <p:cxnSp>
          <p:nvCxnSpPr>
            <p:cNvPr id="59" name="Connettore 1 58"/>
            <p:cNvCxnSpPr/>
            <p:nvPr/>
          </p:nvCxnSpPr>
          <p:spPr>
            <a:xfrm>
              <a:off x="6454278" y="3667663"/>
              <a:ext cx="678159" cy="46890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CasellaDiTesto 61"/>
            <p:cNvSpPr txBox="1"/>
            <p:nvPr/>
          </p:nvSpPr>
          <p:spPr>
            <a:xfrm>
              <a:off x="6796895" y="4052439"/>
              <a:ext cx="4673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i="1" dirty="0"/>
                <a:t>RC</a:t>
              </a:r>
              <a:endParaRPr lang="it-IT" sz="1200" baseline="-25000" dirty="0"/>
            </a:p>
          </p:txBody>
        </p:sp>
        <p:sp>
          <p:nvSpPr>
            <p:cNvPr id="63" name="Figura a mano libera 62"/>
            <p:cNvSpPr/>
            <p:nvPr/>
          </p:nvSpPr>
          <p:spPr>
            <a:xfrm flipV="1">
              <a:off x="6464490" y="3675797"/>
              <a:ext cx="1865194" cy="382137"/>
            </a:xfrm>
            <a:custGeom>
              <a:avLst/>
              <a:gdLst>
                <a:gd name="connsiteX0" fmla="*/ 0 w 1869743"/>
                <a:gd name="connsiteY0" fmla="*/ 391235 h 391235"/>
                <a:gd name="connsiteX1" fmla="*/ 322997 w 1869743"/>
                <a:gd name="connsiteY1" fmla="*/ 195617 h 391235"/>
                <a:gd name="connsiteX2" fmla="*/ 509516 w 1869743"/>
                <a:gd name="connsiteY2" fmla="*/ 90985 h 391235"/>
                <a:gd name="connsiteX3" fmla="*/ 645994 w 1869743"/>
                <a:gd name="connsiteY3" fmla="*/ 36394 h 391235"/>
                <a:gd name="connsiteX4" fmla="*/ 736979 w 1869743"/>
                <a:gd name="connsiteY4" fmla="*/ 18197 h 391235"/>
                <a:gd name="connsiteX5" fmla="*/ 837062 w 1869743"/>
                <a:gd name="connsiteY5" fmla="*/ 13647 h 391235"/>
                <a:gd name="connsiteX6" fmla="*/ 1273791 w 1869743"/>
                <a:gd name="connsiteY6" fmla="*/ 4549 h 391235"/>
                <a:gd name="connsiteX7" fmla="*/ 1869743 w 1869743"/>
                <a:gd name="connsiteY7" fmla="*/ 0 h 391235"/>
                <a:gd name="connsiteX0" fmla="*/ 0 w 1869743"/>
                <a:gd name="connsiteY0" fmla="*/ 391235 h 391235"/>
                <a:gd name="connsiteX1" fmla="*/ 322997 w 1869743"/>
                <a:gd name="connsiteY1" fmla="*/ 195617 h 391235"/>
                <a:gd name="connsiteX2" fmla="*/ 509516 w 1869743"/>
                <a:gd name="connsiteY2" fmla="*/ 90985 h 391235"/>
                <a:gd name="connsiteX3" fmla="*/ 632346 w 1869743"/>
                <a:gd name="connsiteY3" fmla="*/ 45493 h 391235"/>
                <a:gd name="connsiteX4" fmla="*/ 736979 w 1869743"/>
                <a:gd name="connsiteY4" fmla="*/ 18197 h 391235"/>
                <a:gd name="connsiteX5" fmla="*/ 837062 w 1869743"/>
                <a:gd name="connsiteY5" fmla="*/ 13647 h 391235"/>
                <a:gd name="connsiteX6" fmla="*/ 1273791 w 1869743"/>
                <a:gd name="connsiteY6" fmla="*/ 4549 h 391235"/>
                <a:gd name="connsiteX7" fmla="*/ 1869743 w 1869743"/>
                <a:gd name="connsiteY7" fmla="*/ 0 h 391235"/>
                <a:gd name="connsiteX0" fmla="*/ 0 w 1869743"/>
                <a:gd name="connsiteY0" fmla="*/ 391235 h 391235"/>
                <a:gd name="connsiteX1" fmla="*/ 322997 w 1869743"/>
                <a:gd name="connsiteY1" fmla="*/ 195617 h 391235"/>
                <a:gd name="connsiteX2" fmla="*/ 509516 w 1869743"/>
                <a:gd name="connsiteY2" fmla="*/ 90985 h 391235"/>
                <a:gd name="connsiteX3" fmla="*/ 632346 w 1869743"/>
                <a:gd name="connsiteY3" fmla="*/ 45493 h 391235"/>
                <a:gd name="connsiteX4" fmla="*/ 741529 w 1869743"/>
                <a:gd name="connsiteY4" fmla="*/ 27295 h 391235"/>
                <a:gd name="connsiteX5" fmla="*/ 837062 w 1869743"/>
                <a:gd name="connsiteY5" fmla="*/ 13647 h 391235"/>
                <a:gd name="connsiteX6" fmla="*/ 1273791 w 1869743"/>
                <a:gd name="connsiteY6" fmla="*/ 4549 h 391235"/>
                <a:gd name="connsiteX7" fmla="*/ 1869743 w 1869743"/>
                <a:gd name="connsiteY7" fmla="*/ 0 h 391235"/>
                <a:gd name="connsiteX0" fmla="*/ 0 w 1869743"/>
                <a:gd name="connsiteY0" fmla="*/ 391235 h 391235"/>
                <a:gd name="connsiteX1" fmla="*/ 322997 w 1869743"/>
                <a:gd name="connsiteY1" fmla="*/ 195617 h 391235"/>
                <a:gd name="connsiteX2" fmla="*/ 509516 w 1869743"/>
                <a:gd name="connsiteY2" fmla="*/ 90985 h 391235"/>
                <a:gd name="connsiteX3" fmla="*/ 632346 w 1869743"/>
                <a:gd name="connsiteY3" fmla="*/ 45493 h 391235"/>
                <a:gd name="connsiteX4" fmla="*/ 741529 w 1869743"/>
                <a:gd name="connsiteY4" fmla="*/ 27295 h 391235"/>
                <a:gd name="connsiteX5" fmla="*/ 837062 w 1869743"/>
                <a:gd name="connsiteY5" fmla="*/ 22745 h 391235"/>
                <a:gd name="connsiteX6" fmla="*/ 1273791 w 1869743"/>
                <a:gd name="connsiteY6" fmla="*/ 4549 h 391235"/>
                <a:gd name="connsiteX7" fmla="*/ 1869743 w 1869743"/>
                <a:gd name="connsiteY7" fmla="*/ 0 h 391235"/>
                <a:gd name="connsiteX0" fmla="*/ 0 w 1869743"/>
                <a:gd name="connsiteY0" fmla="*/ 391235 h 391235"/>
                <a:gd name="connsiteX1" fmla="*/ 322997 w 1869743"/>
                <a:gd name="connsiteY1" fmla="*/ 195617 h 391235"/>
                <a:gd name="connsiteX2" fmla="*/ 509516 w 1869743"/>
                <a:gd name="connsiteY2" fmla="*/ 90985 h 391235"/>
                <a:gd name="connsiteX3" fmla="*/ 632346 w 1869743"/>
                <a:gd name="connsiteY3" fmla="*/ 45493 h 391235"/>
                <a:gd name="connsiteX4" fmla="*/ 741529 w 1869743"/>
                <a:gd name="connsiteY4" fmla="*/ 27295 h 391235"/>
                <a:gd name="connsiteX5" fmla="*/ 837062 w 1869743"/>
                <a:gd name="connsiteY5" fmla="*/ 22745 h 391235"/>
                <a:gd name="connsiteX6" fmla="*/ 1269242 w 1869743"/>
                <a:gd name="connsiteY6" fmla="*/ 18197 h 391235"/>
                <a:gd name="connsiteX7" fmla="*/ 1869743 w 1869743"/>
                <a:gd name="connsiteY7" fmla="*/ 0 h 391235"/>
                <a:gd name="connsiteX0" fmla="*/ 0 w 1869743"/>
                <a:gd name="connsiteY0" fmla="*/ 391235 h 391235"/>
                <a:gd name="connsiteX1" fmla="*/ 322997 w 1869743"/>
                <a:gd name="connsiteY1" fmla="*/ 195617 h 391235"/>
                <a:gd name="connsiteX2" fmla="*/ 509516 w 1869743"/>
                <a:gd name="connsiteY2" fmla="*/ 90985 h 391235"/>
                <a:gd name="connsiteX3" fmla="*/ 632346 w 1869743"/>
                <a:gd name="connsiteY3" fmla="*/ 45493 h 391235"/>
                <a:gd name="connsiteX4" fmla="*/ 741529 w 1869743"/>
                <a:gd name="connsiteY4" fmla="*/ 27295 h 391235"/>
                <a:gd name="connsiteX5" fmla="*/ 837062 w 1869743"/>
                <a:gd name="connsiteY5" fmla="*/ 22745 h 391235"/>
                <a:gd name="connsiteX6" fmla="*/ 1264693 w 1869743"/>
                <a:gd name="connsiteY6" fmla="*/ 18197 h 391235"/>
                <a:gd name="connsiteX7" fmla="*/ 1869743 w 1869743"/>
                <a:gd name="connsiteY7" fmla="*/ 0 h 391235"/>
                <a:gd name="connsiteX0" fmla="*/ 0 w 1865194"/>
                <a:gd name="connsiteY0" fmla="*/ 382137 h 382137"/>
                <a:gd name="connsiteX1" fmla="*/ 322997 w 1865194"/>
                <a:gd name="connsiteY1" fmla="*/ 186519 h 382137"/>
                <a:gd name="connsiteX2" fmla="*/ 509516 w 1865194"/>
                <a:gd name="connsiteY2" fmla="*/ 81887 h 382137"/>
                <a:gd name="connsiteX3" fmla="*/ 632346 w 1865194"/>
                <a:gd name="connsiteY3" fmla="*/ 36395 h 382137"/>
                <a:gd name="connsiteX4" fmla="*/ 741529 w 1865194"/>
                <a:gd name="connsiteY4" fmla="*/ 18197 h 382137"/>
                <a:gd name="connsiteX5" fmla="*/ 837062 w 1865194"/>
                <a:gd name="connsiteY5" fmla="*/ 13647 h 382137"/>
                <a:gd name="connsiteX6" fmla="*/ 1264693 w 1865194"/>
                <a:gd name="connsiteY6" fmla="*/ 9099 h 382137"/>
                <a:gd name="connsiteX7" fmla="*/ 1865194 w 1865194"/>
                <a:gd name="connsiteY7" fmla="*/ 0 h 382137"/>
                <a:gd name="connsiteX0" fmla="*/ 0 w 1865194"/>
                <a:gd name="connsiteY0" fmla="*/ 382137 h 382137"/>
                <a:gd name="connsiteX1" fmla="*/ 136477 w 1865194"/>
                <a:gd name="connsiteY1" fmla="*/ 295702 h 382137"/>
                <a:gd name="connsiteX2" fmla="*/ 322997 w 1865194"/>
                <a:gd name="connsiteY2" fmla="*/ 186519 h 382137"/>
                <a:gd name="connsiteX3" fmla="*/ 509516 w 1865194"/>
                <a:gd name="connsiteY3" fmla="*/ 81887 h 382137"/>
                <a:gd name="connsiteX4" fmla="*/ 632346 w 1865194"/>
                <a:gd name="connsiteY4" fmla="*/ 36395 h 382137"/>
                <a:gd name="connsiteX5" fmla="*/ 741529 w 1865194"/>
                <a:gd name="connsiteY5" fmla="*/ 18197 h 382137"/>
                <a:gd name="connsiteX6" fmla="*/ 837062 w 1865194"/>
                <a:gd name="connsiteY6" fmla="*/ 13647 h 382137"/>
                <a:gd name="connsiteX7" fmla="*/ 1264693 w 1865194"/>
                <a:gd name="connsiteY7" fmla="*/ 9099 h 382137"/>
                <a:gd name="connsiteX8" fmla="*/ 1865194 w 1865194"/>
                <a:gd name="connsiteY8" fmla="*/ 0 h 382137"/>
                <a:gd name="connsiteX0" fmla="*/ 0 w 1865194"/>
                <a:gd name="connsiteY0" fmla="*/ 382137 h 382137"/>
                <a:gd name="connsiteX1" fmla="*/ 136477 w 1865194"/>
                <a:gd name="connsiteY1" fmla="*/ 295702 h 382137"/>
                <a:gd name="connsiteX2" fmla="*/ 322997 w 1865194"/>
                <a:gd name="connsiteY2" fmla="*/ 177421 h 382137"/>
                <a:gd name="connsiteX3" fmla="*/ 509516 w 1865194"/>
                <a:gd name="connsiteY3" fmla="*/ 81887 h 382137"/>
                <a:gd name="connsiteX4" fmla="*/ 632346 w 1865194"/>
                <a:gd name="connsiteY4" fmla="*/ 36395 h 382137"/>
                <a:gd name="connsiteX5" fmla="*/ 741529 w 1865194"/>
                <a:gd name="connsiteY5" fmla="*/ 18197 h 382137"/>
                <a:gd name="connsiteX6" fmla="*/ 837062 w 1865194"/>
                <a:gd name="connsiteY6" fmla="*/ 13647 h 382137"/>
                <a:gd name="connsiteX7" fmla="*/ 1264693 w 1865194"/>
                <a:gd name="connsiteY7" fmla="*/ 9099 h 382137"/>
                <a:gd name="connsiteX8" fmla="*/ 1865194 w 1865194"/>
                <a:gd name="connsiteY8" fmla="*/ 0 h 382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5194" h="382137">
                  <a:moveTo>
                    <a:pt x="0" y="382137"/>
                  </a:moveTo>
                  <a:cubicBezTo>
                    <a:pt x="48525" y="353325"/>
                    <a:pt x="87952" y="324514"/>
                    <a:pt x="136477" y="295702"/>
                  </a:cubicBezTo>
                  <a:lnTo>
                    <a:pt x="322997" y="177421"/>
                  </a:lnTo>
                  <a:cubicBezTo>
                    <a:pt x="385170" y="141785"/>
                    <a:pt x="457958" y="105391"/>
                    <a:pt x="509516" y="81887"/>
                  </a:cubicBezTo>
                  <a:cubicBezTo>
                    <a:pt x="561074" y="58383"/>
                    <a:pt x="593677" y="47010"/>
                    <a:pt x="632346" y="36395"/>
                  </a:cubicBezTo>
                  <a:cubicBezTo>
                    <a:pt x="671015" y="25780"/>
                    <a:pt x="707410" y="21988"/>
                    <a:pt x="741529" y="18197"/>
                  </a:cubicBezTo>
                  <a:cubicBezTo>
                    <a:pt x="775648" y="14406"/>
                    <a:pt x="749868" y="15163"/>
                    <a:pt x="837062" y="13647"/>
                  </a:cubicBezTo>
                  <a:lnTo>
                    <a:pt x="1264693" y="9099"/>
                  </a:lnTo>
                  <a:lnTo>
                    <a:pt x="1865194" y="0"/>
                  </a:lnTo>
                </a:path>
              </a:pathLst>
            </a:cu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70" name="Gruppo 69"/>
            <p:cNvGrpSpPr/>
            <p:nvPr/>
          </p:nvGrpSpPr>
          <p:grpSpPr>
            <a:xfrm>
              <a:off x="6110897" y="4305054"/>
              <a:ext cx="3062014" cy="1044990"/>
              <a:chOff x="4894384" y="3837138"/>
              <a:chExt cx="4319242" cy="1474051"/>
            </a:xfrm>
          </p:grpSpPr>
          <p:cxnSp>
            <p:nvCxnSpPr>
              <p:cNvPr id="71" name="Connettore 1 70"/>
              <p:cNvCxnSpPr/>
              <p:nvPr/>
            </p:nvCxnSpPr>
            <p:spPr>
              <a:xfrm>
                <a:off x="5399765" y="3983482"/>
                <a:ext cx="0" cy="1327707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ttore 1 71"/>
              <p:cNvCxnSpPr/>
              <p:nvPr/>
            </p:nvCxnSpPr>
            <p:spPr>
              <a:xfrm>
                <a:off x="4894384" y="4388025"/>
                <a:ext cx="3944031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CasellaDiTesto 72"/>
              <p:cNvSpPr txBox="1"/>
              <p:nvPr/>
            </p:nvSpPr>
            <p:spPr>
              <a:xfrm>
                <a:off x="5399765" y="3837138"/>
                <a:ext cx="659285" cy="39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i="1" dirty="0"/>
                  <a:t>i</a:t>
                </a:r>
                <a:r>
                  <a:rPr lang="it-IT" sz="1200" dirty="0"/>
                  <a:t>(</a:t>
                </a:r>
                <a:r>
                  <a:rPr lang="it-IT" sz="1200" i="1" dirty="0"/>
                  <a:t>t</a:t>
                </a:r>
                <a:r>
                  <a:rPr lang="it-IT" sz="1200" dirty="0"/>
                  <a:t>)</a:t>
                </a:r>
                <a:endParaRPr lang="it-IT" sz="1200" baseline="-25000" dirty="0"/>
              </a:p>
            </p:txBody>
          </p:sp>
          <p:sp>
            <p:nvSpPr>
              <p:cNvPr id="74" name="CasellaDiTesto 73"/>
              <p:cNvSpPr txBox="1"/>
              <p:nvPr/>
            </p:nvSpPr>
            <p:spPr>
              <a:xfrm>
                <a:off x="8880781" y="4203474"/>
                <a:ext cx="332845" cy="390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i="1" dirty="0"/>
                  <a:t>t</a:t>
                </a:r>
                <a:endParaRPr lang="it-IT" sz="1200" i="1" baseline="-25000" dirty="0"/>
              </a:p>
            </p:txBody>
          </p:sp>
        </p:grpSp>
        <p:cxnSp>
          <p:nvCxnSpPr>
            <p:cNvPr id="75" name="Connettore 1 74"/>
            <p:cNvCxnSpPr/>
            <p:nvPr/>
          </p:nvCxnSpPr>
          <p:spPr>
            <a:xfrm>
              <a:off x="6110896" y="4703258"/>
              <a:ext cx="358278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CasellaDiTesto 76"/>
            <p:cNvSpPr txBox="1"/>
            <p:nvPr/>
          </p:nvSpPr>
          <p:spPr>
            <a:xfrm>
              <a:off x="5835465" y="4991160"/>
              <a:ext cx="6683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i="1"/>
                <a:t>-V</a:t>
              </a:r>
              <a:r>
                <a:rPr lang="it-IT" sz="1200" i="1" baseline="-25000"/>
                <a:t>DD </a:t>
              </a:r>
              <a:r>
                <a:rPr lang="it-IT" sz="1200" i="1"/>
                <a:t>/</a:t>
              </a:r>
              <a:r>
                <a:rPr lang="it-IT" sz="1200" i="1" dirty="0" err="1"/>
                <a:t>R</a:t>
              </a:r>
              <a:endParaRPr lang="it-IT" sz="1200" baseline="-25000" dirty="0"/>
            </a:p>
          </p:txBody>
        </p:sp>
        <p:sp>
          <p:nvSpPr>
            <p:cNvPr id="78" name="CasellaDiTesto 77"/>
            <p:cNvSpPr txBox="1"/>
            <p:nvPr/>
          </p:nvSpPr>
          <p:spPr>
            <a:xfrm>
              <a:off x="6785200" y="4433554"/>
              <a:ext cx="4673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i="1" dirty="0"/>
                <a:t>RC</a:t>
              </a:r>
              <a:endParaRPr lang="it-IT" sz="1200" baseline="-25000" dirty="0"/>
            </a:p>
          </p:txBody>
        </p:sp>
        <p:cxnSp>
          <p:nvCxnSpPr>
            <p:cNvPr id="79" name="Connettore 1 78"/>
            <p:cNvCxnSpPr/>
            <p:nvPr/>
          </p:nvCxnSpPr>
          <p:spPr>
            <a:xfrm>
              <a:off x="6469731" y="4713027"/>
              <a:ext cx="0" cy="4639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1 82"/>
            <p:cNvCxnSpPr/>
            <p:nvPr/>
          </p:nvCxnSpPr>
          <p:spPr>
            <a:xfrm flipV="1">
              <a:off x="6470542" y="4638947"/>
              <a:ext cx="533455" cy="50749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igura a mano libera 85"/>
            <p:cNvSpPr/>
            <p:nvPr/>
          </p:nvSpPr>
          <p:spPr>
            <a:xfrm flipV="1">
              <a:off x="6469039" y="4717576"/>
              <a:ext cx="1892489" cy="441278"/>
            </a:xfrm>
            <a:custGeom>
              <a:avLst/>
              <a:gdLst>
                <a:gd name="connsiteX0" fmla="*/ 0 w 1892489"/>
                <a:gd name="connsiteY0" fmla="*/ 0 h 441278"/>
                <a:gd name="connsiteX1" fmla="*/ 72788 w 1892489"/>
                <a:gd name="connsiteY1" fmla="*/ 63690 h 441278"/>
                <a:gd name="connsiteX2" fmla="*/ 268406 w 1892489"/>
                <a:gd name="connsiteY2" fmla="*/ 227463 h 441278"/>
                <a:gd name="connsiteX3" fmla="*/ 432179 w 1892489"/>
                <a:gd name="connsiteY3" fmla="*/ 354842 h 441278"/>
                <a:gd name="connsiteX4" fmla="*/ 536812 w 1892489"/>
                <a:gd name="connsiteY4" fmla="*/ 409433 h 441278"/>
                <a:gd name="connsiteX5" fmla="*/ 696036 w 1892489"/>
                <a:gd name="connsiteY5" fmla="*/ 427630 h 441278"/>
                <a:gd name="connsiteX6" fmla="*/ 1128215 w 1892489"/>
                <a:gd name="connsiteY6" fmla="*/ 432179 h 441278"/>
                <a:gd name="connsiteX7" fmla="*/ 1892489 w 1892489"/>
                <a:gd name="connsiteY7" fmla="*/ 441278 h 44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2489" h="441278">
                  <a:moveTo>
                    <a:pt x="0" y="0"/>
                  </a:moveTo>
                  <a:cubicBezTo>
                    <a:pt x="14027" y="12890"/>
                    <a:pt x="28054" y="25780"/>
                    <a:pt x="72788" y="63690"/>
                  </a:cubicBezTo>
                  <a:cubicBezTo>
                    <a:pt x="117522" y="101600"/>
                    <a:pt x="208508" y="178938"/>
                    <a:pt x="268406" y="227463"/>
                  </a:cubicBezTo>
                  <a:cubicBezTo>
                    <a:pt x="328304" y="275988"/>
                    <a:pt x="387445" y="324514"/>
                    <a:pt x="432179" y="354842"/>
                  </a:cubicBezTo>
                  <a:cubicBezTo>
                    <a:pt x="476913" y="385170"/>
                    <a:pt x="492836" y="397302"/>
                    <a:pt x="536812" y="409433"/>
                  </a:cubicBezTo>
                  <a:cubicBezTo>
                    <a:pt x="580788" y="421564"/>
                    <a:pt x="597469" y="423839"/>
                    <a:pt x="696036" y="427630"/>
                  </a:cubicBezTo>
                  <a:cubicBezTo>
                    <a:pt x="794603" y="431421"/>
                    <a:pt x="1128215" y="432179"/>
                    <a:pt x="1128215" y="432179"/>
                  </a:cubicBezTo>
                  <a:lnTo>
                    <a:pt x="1892489" y="441278"/>
                  </a:lnTo>
                </a:path>
              </a:pathLst>
            </a:cu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58" name="Gruppo 57"/>
          <p:cNvGrpSpPr/>
          <p:nvPr/>
        </p:nvGrpSpPr>
        <p:grpSpPr>
          <a:xfrm>
            <a:off x="2658170" y="4062557"/>
            <a:ext cx="2222779" cy="1495767"/>
            <a:chOff x="2279304" y="2385943"/>
            <a:chExt cx="2222779" cy="1495767"/>
          </a:xfrm>
        </p:grpSpPr>
        <p:sp>
          <p:nvSpPr>
            <p:cNvPr id="60" name="Ovale 59"/>
            <p:cNvSpPr/>
            <p:nvPr/>
          </p:nvSpPr>
          <p:spPr>
            <a:xfrm>
              <a:off x="3507809" y="3101207"/>
              <a:ext cx="445578" cy="45141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64" name="Connettore 1 63"/>
            <p:cNvCxnSpPr/>
            <p:nvPr/>
          </p:nvCxnSpPr>
          <p:spPr>
            <a:xfrm>
              <a:off x="2279304" y="2826375"/>
              <a:ext cx="0" cy="105533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uppo 68"/>
            <p:cNvGrpSpPr/>
            <p:nvPr/>
          </p:nvGrpSpPr>
          <p:grpSpPr>
            <a:xfrm>
              <a:off x="2730184" y="2717213"/>
              <a:ext cx="560380" cy="218323"/>
              <a:chOff x="10586261" y="2922459"/>
              <a:chExt cx="560380" cy="218323"/>
            </a:xfrm>
          </p:grpSpPr>
          <p:cxnSp>
            <p:nvCxnSpPr>
              <p:cNvPr id="94" name="Connettore 1 93"/>
              <p:cNvCxnSpPr/>
              <p:nvPr/>
            </p:nvCxnSpPr>
            <p:spPr>
              <a:xfrm rot="1800000" flipH="1">
                <a:off x="10586261" y="2930855"/>
                <a:ext cx="0" cy="108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nettore 1 94"/>
              <p:cNvCxnSpPr/>
              <p:nvPr/>
            </p:nvCxnSpPr>
            <p:spPr>
              <a:xfrm rot="19800000">
                <a:off x="10664763" y="2924008"/>
                <a:ext cx="0" cy="21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ttore 1 95"/>
              <p:cNvCxnSpPr/>
              <p:nvPr/>
            </p:nvCxnSpPr>
            <p:spPr>
              <a:xfrm rot="1800000" flipH="1">
                <a:off x="10769372" y="2924782"/>
                <a:ext cx="0" cy="21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nettore 1 96"/>
              <p:cNvCxnSpPr/>
              <p:nvPr/>
            </p:nvCxnSpPr>
            <p:spPr>
              <a:xfrm rot="19800000">
                <a:off x="10869656" y="2924008"/>
                <a:ext cx="0" cy="21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ttore 1 97"/>
              <p:cNvCxnSpPr/>
              <p:nvPr/>
            </p:nvCxnSpPr>
            <p:spPr>
              <a:xfrm rot="1800000" flipH="1">
                <a:off x="10968748" y="2923233"/>
                <a:ext cx="0" cy="21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ttore 1 98"/>
              <p:cNvCxnSpPr/>
              <p:nvPr/>
            </p:nvCxnSpPr>
            <p:spPr>
              <a:xfrm rot="19800000">
                <a:off x="11069032" y="2922459"/>
                <a:ext cx="0" cy="21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nettore 1 99"/>
              <p:cNvCxnSpPr/>
              <p:nvPr/>
            </p:nvCxnSpPr>
            <p:spPr>
              <a:xfrm rot="1800000" flipH="1">
                <a:off x="11146641" y="3023224"/>
                <a:ext cx="0" cy="108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6" name="Connettore 1 75"/>
            <p:cNvCxnSpPr/>
            <p:nvPr/>
          </p:nvCxnSpPr>
          <p:spPr>
            <a:xfrm flipH="1">
              <a:off x="2281616" y="2825212"/>
              <a:ext cx="421568" cy="1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1 79"/>
            <p:cNvCxnSpPr/>
            <p:nvPr/>
          </p:nvCxnSpPr>
          <p:spPr>
            <a:xfrm flipH="1">
              <a:off x="3312272" y="2825212"/>
              <a:ext cx="421568" cy="1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1 80"/>
            <p:cNvCxnSpPr/>
            <p:nvPr/>
          </p:nvCxnSpPr>
          <p:spPr>
            <a:xfrm>
              <a:off x="3733840" y="2825366"/>
              <a:ext cx="0" cy="105634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2 86"/>
            <p:cNvCxnSpPr/>
            <p:nvPr/>
          </p:nvCxnSpPr>
          <p:spPr>
            <a:xfrm flipH="1" flipV="1">
              <a:off x="3733840" y="2873876"/>
              <a:ext cx="1" cy="27483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CasellaDiTesto 87"/>
            <p:cNvSpPr txBox="1"/>
            <p:nvPr/>
          </p:nvSpPr>
          <p:spPr>
            <a:xfrm>
              <a:off x="3746748" y="2744502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V</a:t>
              </a:r>
              <a:r>
                <a:rPr lang="it-IT" i="1" baseline="-25000" dirty="0"/>
                <a:t>DD </a:t>
              </a:r>
              <a:r>
                <a:rPr lang="it-IT" i="1" dirty="0"/>
                <a:t>/</a:t>
              </a:r>
              <a:r>
                <a:rPr lang="it-IT" i="1" dirty="0" err="1"/>
                <a:t>R</a:t>
              </a:r>
              <a:endParaRPr lang="it-IT" baseline="-25000" dirty="0"/>
            </a:p>
          </p:txBody>
        </p:sp>
        <p:sp>
          <p:nvSpPr>
            <p:cNvPr id="90" name="CasellaDiTesto 89"/>
            <p:cNvSpPr txBox="1"/>
            <p:nvPr/>
          </p:nvSpPr>
          <p:spPr>
            <a:xfrm>
              <a:off x="2827467" y="2385943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R</a:t>
              </a:r>
              <a:endParaRPr lang="it-IT" i="1" baseline="-25000" dirty="0"/>
            </a:p>
          </p:txBody>
        </p:sp>
        <p:cxnSp>
          <p:nvCxnSpPr>
            <p:cNvPr id="91" name="Connettore 1 90"/>
            <p:cNvCxnSpPr/>
            <p:nvPr/>
          </p:nvCxnSpPr>
          <p:spPr>
            <a:xfrm flipH="1">
              <a:off x="2281616" y="3870510"/>
              <a:ext cx="145222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asellaDiTesto 7"/>
          <p:cNvSpPr txBox="1"/>
          <p:nvPr/>
        </p:nvSpPr>
        <p:spPr>
          <a:xfrm>
            <a:off x="1700720" y="5724102"/>
            <a:ext cx="3407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i="1" dirty="0"/>
              <a:t>t</a:t>
            </a:r>
            <a:r>
              <a:rPr lang="it-IT" dirty="0"/>
              <a:t> = 0: il condensatore si comporta </a:t>
            </a:r>
            <a:br>
              <a:rPr lang="it-IT" dirty="0"/>
            </a:br>
            <a:r>
              <a:rPr lang="it-IT" dirty="0"/>
              <a:t>da generatore di tensione</a:t>
            </a:r>
          </a:p>
        </p:txBody>
      </p:sp>
      <p:grpSp>
        <p:nvGrpSpPr>
          <p:cNvPr id="101" name="Gruppo 100"/>
          <p:cNvGrpSpPr/>
          <p:nvPr/>
        </p:nvGrpSpPr>
        <p:grpSpPr>
          <a:xfrm>
            <a:off x="7070092" y="4057664"/>
            <a:ext cx="1729374" cy="1495767"/>
            <a:chOff x="2279304" y="2385943"/>
            <a:chExt cx="1729374" cy="1495767"/>
          </a:xfrm>
        </p:grpSpPr>
        <p:cxnSp>
          <p:nvCxnSpPr>
            <p:cNvPr id="103" name="Connettore 1 102"/>
            <p:cNvCxnSpPr/>
            <p:nvPr/>
          </p:nvCxnSpPr>
          <p:spPr>
            <a:xfrm>
              <a:off x="2279304" y="2826375"/>
              <a:ext cx="0" cy="105533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6" name="Gruppo 105"/>
            <p:cNvGrpSpPr/>
            <p:nvPr/>
          </p:nvGrpSpPr>
          <p:grpSpPr>
            <a:xfrm>
              <a:off x="2730184" y="2717213"/>
              <a:ext cx="560380" cy="218323"/>
              <a:chOff x="10586261" y="2922459"/>
              <a:chExt cx="560380" cy="218323"/>
            </a:xfrm>
          </p:grpSpPr>
          <p:cxnSp>
            <p:nvCxnSpPr>
              <p:cNvPr id="114" name="Connettore 1 113"/>
              <p:cNvCxnSpPr/>
              <p:nvPr/>
            </p:nvCxnSpPr>
            <p:spPr>
              <a:xfrm rot="1800000" flipH="1">
                <a:off x="10586261" y="2930855"/>
                <a:ext cx="0" cy="108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nettore 1 114"/>
              <p:cNvCxnSpPr/>
              <p:nvPr/>
            </p:nvCxnSpPr>
            <p:spPr>
              <a:xfrm rot="19800000">
                <a:off x="10664763" y="2924008"/>
                <a:ext cx="0" cy="21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nettore 1 115"/>
              <p:cNvCxnSpPr/>
              <p:nvPr/>
            </p:nvCxnSpPr>
            <p:spPr>
              <a:xfrm rot="1800000" flipH="1">
                <a:off x="10769372" y="2924782"/>
                <a:ext cx="0" cy="21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ttore 1 116"/>
              <p:cNvCxnSpPr/>
              <p:nvPr/>
            </p:nvCxnSpPr>
            <p:spPr>
              <a:xfrm rot="19800000">
                <a:off x="10869656" y="2924008"/>
                <a:ext cx="0" cy="21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ttore 1 117"/>
              <p:cNvCxnSpPr/>
              <p:nvPr/>
            </p:nvCxnSpPr>
            <p:spPr>
              <a:xfrm rot="1800000" flipH="1">
                <a:off x="10968748" y="2923233"/>
                <a:ext cx="0" cy="21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ttore 1 118"/>
              <p:cNvCxnSpPr/>
              <p:nvPr/>
            </p:nvCxnSpPr>
            <p:spPr>
              <a:xfrm rot="19800000">
                <a:off x="11069032" y="2922459"/>
                <a:ext cx="0" cy="21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nettore 1 119"/>
              <p:cNvCxnSpPr/>
              <p:nvPr/>
            </p:nvCxnSpPr>
            <p:spPr>
              <a:xfrm rot="1800000" flipH="1">
                <a:off x="11146641" y="3023224"/>
                <a:ext cx="0" cy="108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7" name="Connettore 1 106"/>
            <p:cNvCxnSpPr/>
            <p:nvPr/>
          </p:nvCxnSpPr>
          <p:spPr>
            <a:xfrm flipH="1">
              <a:off x="2281616" y="2825212"/>
              <a:ext cx="421568" cy="1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1 107"/>
            <p:cNvCxnSpPr/>
            <p:nvPr/>
          </p:nvCxnSpPr>
          <p:spPr>
            <a:xfrm flipH="1">
              <a:off x="3312272" y="2825212"/>
              <a:ext cx="421568" cy="1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1 108"/>
            <p:cNvCxnSpPr/>
            <p:nvPr/>
          </p:nvCxnSpPr>
          <p:spPr>
            <a:xfrm>
              <a:off x="3733840" y="2825366"/>
              <a:ext cx="0" cy="35126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2 109"/>
            <p:cNvCxnSpPr/>
            <p:nvPr/>
          </p:nvCxnSpPr>
          <p:spPr>
            <a:xfrm flipH="1">
              <a:off x="3733840" y="2812916"/>
              <a:ext cx="1" cy="27483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CasellaDiTesto 110"/>
            <p:cNvSpPr txBox="1"/>
            <p:nvPr/>
          </p:nvSpPr>
          <p:spPr>
            <a:xfrm>
              <a:off x="3706992" y="274450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0</a:t>
              </a:r>
              <a:endParaRPr lang="it-IT" baseline="-25000" dirty="0"/>
            </a:p>
          </p:txBody>
        </p:sp>
        <p:sp>
          <p:nvSpPr>
            <p:cNvPr id="112" name="CasellaDiTesto 111"/>
            <p:cNvSpPr txBox="1"/>
            <p:nvPr/>
          </p:nvSpPr>
          <p:spPr>
            <a:xfrm>
              <a:off x="2827467" y="2385943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R</a:t>
              </a:r>
              <a:endParaRPr lang="it-IT" i="1" baseline="-25000" dirty="0"/>
            </a:p>
          </p:txBody>
        </p:sp>
        <p:cxnSp>
          <p:nvCxnSpPr>
            <p:cNvPr id="113" name="Connettore 1 112"/>
            <p:cNvCxnSpPr/>
            <p:nvPr/>
          </p:nvCxnSpPr>
          <p:spPr>
            <a:xfrm flipH="1">
              <a:off x="2281616" y="3870510"/>
              <a:ext cx="145222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CasellaDiTesto 120"/>
          <p:cNvSpPr txBox="1"/>
          <p:nvPr/>
        </p:nvSpPr>
        <p:spPr>
          <a:xfrm>
            <a:off x="6043714" y="5719209"/>
            <a:ext cx="3545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i="1" dirty="0"/>
              <a:t>t</a:t>
            </a:r>
            <a:r>
              <a:rPr lang="it-IT" dirty="0"/>
              <a:t> → ∞: il condensatore si comporta </a:t>
            </a:r>
            <a:br>
              <a:rPr lang="it-IT" dirty="0"/>
            </a:br>
            <a:r>
              <a:rPr lang="it-IT" dirty="0"/>
              <a:t>da circuito aperto</a:t>
            </a:r>
          </a:p>
        </p:txBody>
      </p:sp>
      <p:cxnSp>
        <p:nvCxnSpPr>
          <p:cNvPr id="122" name="Connettore 1 121"/>
          <p:cNvCxnSpPr/>
          <p:nvPr/>
        </p:nvCxnSpPr>
        <p:spPr>
          <a:xfrm>
            <a:off x="8524628" y="5181432"/>
            <a:ext cx="0" cy="3512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Gruppo 124"/>
          <p:cNvGrpSpPr/>
          <p:nvPr/>
        </p:nvGrpSpPr>
        <p:grpSpPr>
          <a:xfrm rot="16200000">
            <a:off x="2984194" y="3661513"/>
            <a:ext cx="792603" cy="626152"/>
            <a:chOff x="3999859" y="2460395"/>
            <a:chExt cx="792603" cy="626152"/>
          </a:xfrm>
        </p:grpSpPr>
        <p:sp>
          <p:nvSpPr>
            <p:cNvPr id="126" name="Figura a mano libera 125"/>
            <p:cNvSpPr/>
            <p:nvPr/>
          </p:nvSpPr>
          <p:spPr>
            <a:xfrm rot="12699382">
              <a:off x="3999859" y="2460395"/>
              <a:ext cx="350348" cy="626152"/>
            </a:xfrm>
            <a:custGeom>
              <a:avLst/>
              <a:gdLst>
                <a:gd name="connsiteX0" fmla="*/ 687817 w 687817"/>
                <a:gd name="connsiteY0" fmla="*/ 1135781 h 1135781"/>
                <a:gd name="connsiteX1" fmla="*/ 66987 w 687817"/>
                <a:gd name="connsiteY1" fmla="*/ 794084 h 1135781"/>
                <a:gd name="connsiteX2" fmla="*/ 33299 w 687817"/>
                <a:gd name="connsiteY2" fmla="*/ 0 h 113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7817" h="1135781">
                  <a:moveTo>
                    <a:pt x="687817" y="1135781"/>
                  </a:moveTo>
                  <a:cubicBezTo>
                    <a:pt x="431945" y="1059581"/>
                    <a:pt x="176073" y="983381"/>
                    <a:pt x="66987" y="794084"/>
                  </a:cubicBezTo>
                  <a:cubicBezTo>
                    <a:pt x="-42099" y="604787"/>
                    <a:pt x="9236" y="117909"/>
                    <a:pt x="33299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7" name="CasellaDiTesto 126"/>
            <p:cNvSpPr txBox="1"/>
            <p:nvPr/>
          </p:nvSpPr>
          <p:spPr>
            <a:xfrm rot="5400000">
              <a:off x="4355162" y="258880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V</a:t>
              </a:r>
              <a:r>
                <a:rPr lang="it-IT" i="1" baseline="-25000" dirty="0"/>
                <a:t>DD</a:t>
              </a:r>
            </a:p>
          </p:txBody>
        </p:sp>
      </p:grpSp>
      <p:grpSp>
        <p:nvGrpSpPr>
          <p:cNvPr id="128" name="Gruppo 127"/>
          <p:cNvGrpSpPr/>
          <p:nvPr/>
        </p:nvGrpSpPr>
        <p:grpSpPr>
          <a:xfrm rot="16200000">
            <a:off x="7369316" y="3576237"/>
            <a:ext cx="750705" cy="626152"/>
            <a:chOff x="3999859" y="2460395"/>
            <a:chExt cx="750705" cy="626152"/>
          </a:xfrm>
        </p:grpSpPr>
        <p:sp>
          <p:nvSpPr>
            <p:cNvPr id="129" name="Figura a mano libera 128"/>
            <p:cNvSpPr/>
            <p:nvPr/>
          </p:nvSpPr>
          <p:spPr>
            <a:xfrm rot="19700618" flipH="1">
              <a:off x="3999859" y="2460395"/>
              <a:ext cx="350348" cy="626152"/>
            </a:xfrm>
            <a:custGeom>
              <a:avLst/>
              <a:gdLst>
                <a:gd name="connsiteX0" fmla="*/ 687817 w 687817"/>
                <a:gd name="connsiteY0" fmla="*/ 1135781 h 1135781"/>
                <a:gd name="connsiteX1" fmla="*/ 66987 w 687817"/>
                <a:gd name="connsiteY1" fmla="*/ 794084 h 1135781"/>
                <a:gd name="connsiteX2" fmla="*/ 33299 w 687817"/>
                <a:gd name="connsiteY2" fmla="*/ 0 h 113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7817" h="1135781">
                  <a:moveTo>
                    <a:pt x="687817" y="1135781"/>
                  </a:moveTo>
                  <a:cubicBezTo>
                    <a:pt x="431945" y="1059581"/>
                    <a:pt x="176073" y="983381"/>
                    <a:pt x="66987" y="794084"/>
                  </a:cubicBezTo>
                  <a:cubicBezTo>
                    <a:pt x="-42099" y="604787"/>
                    <a:pt x="9236" y="117909"/>
                    <a:pt x="33299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0" name="CasellaDiTesto 129"/>
            <p:cNvSpPr txBox="1"/>
            <p:nvPr/>
          </p:nvSpPr>
          <p:spPr>
            <a:xfrm rot="5400000">
              <a:off x="4415055" y="260541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0</a:t>
              </a:r>
              <a:endParaRPr lang="it-IT" i="1" baseline="-25000" dirty="0"/>
            </a:p>
          </p:txBody>
        </p:sp>
      </p:grpSp>
      <p:grpSp>
        <p:nvGrpSpPr>
          <p:cNvPr id="131" name="Gruppo 130"/>
          <p:cNvGrpSpPr/>
          <p:nvPr/>
        </p:nvGrpSpPr>
        <p:grpSpPr>
          <a:xfrm>
            <a:off x="4766462" y="4640204"/>
            <a:ext cx="860570" cy="626152"/>
            <a:chOff x="3999859" y="2460395"/>
            <a:chExt cx="860570" cy="626152"/>
          </a:xfrm>
        </p:grpSpPr>
        <p:sp>
          <p:nvSpPr>
            <p:cNvPr id="132" name="Figura a mano libera 131"/>
            <p:cNvSpPr/>
            <p:nvPr/>
          </p:nvSpPr>
          <p:spPr>
            <a:xfrm rot="19700618" flipH="1">
              <a:off x="3999859" y="2460395"/>
              <a:ext cx="350348" cy="626152"/>
            </a:xfrm>
            <a:custGeom>
              <a:avLst/>
              <a:gdLst>
                <a:gd name="connsiteX0" fmla="*/ 687817 w 687817"/>
                <a:gd name="connsiteY0" fmla="*/ 1135781 h 1135781"/>
                <a:gd name="connsiteX1" fmla="*/ 66987 w 687817"/>
                <a:gd name="connsiteY1" fmla="*/ 794084 h 1135781"/>
                <a:gd name="connsiteX2" fmla="*/ 33299 w 687817"/>
                <a:gd name="connsiteY2" fmla="*/ 0 h 113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7817" h="1135781">
                  <a:moveTo>
                    <a:pt x="687817" y="1135781"/>
                  </a:moveTo>
                  <a:cubicBezTo>
                    <a:pt x="431945" y="1059581"/>
                    <a:pt x="176073" y="983381"/>
                    <a:pt x="66987" y="794084"/>
                  </a:cubicBezTo>
                  <a:cubicBezTo>
                    <a:pt x="-42099" y="604787"/>
                    <a:pt x="9236" y="117909"/>
                    <a:pt x="33299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3" name="CasellaDiTesto 132"/>
            <p:cNvSpPr txBox="1"/>
            <p:nvPr/>
          </p:nvSpPr>
          <p:spPr>
            <a:xfrm>
              <a:off x="4355162" y="258880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/>
                <a:t>V</a:t>
              </a:r>
              <a:r>
                <a:rPr lang="it-IT" i="1" baseline="-25000" dirty="0"/>
                <a:t>DD</a:t>
              </a:r>
            </a:p>
          </p:txBody>
        </p:sp>
      </p:grp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7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09"/>
    </mc:Choice>
    <mc:Fallback xmlns="">
      <p:transition spd="slow" advTm="81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Risposta allo scalino (carica) del circuito RL</a:t>
            </a:r>
          </a:p>
        </p:txBody>
      </p:sp>
      <p:sp>
        <p:nvSpPr>
          <p:cNvPr id="4" name="Ovale 3"/>
          <p:cNvSpPr/>
          <p:nvPr/>
        </p:nvSpPr>
        <p:spPr>
          <a:xfrm>
            <a:off x="1765986" y="2368236"/>
            <a:ext cx="445578" cy="45141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1 4"/>
          <p:cNvCxnSpPr/>
          <p:nvPr/>
        </p:nvCxnSpPr>
        <p:spPr>
          <a:xfrm>
            <a:off x="1988775" y="2093404"/>
            <a:ext cx="0" cy="10553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igura a mano libera 5"/>
          <p:cNvSpPr/>
          <p:nvPr/>
        </p:nvSpPr>
        <p:spPr>
          <a:xfrm rot="1899382">
            <a:off x="1518256" y="2280866"/>
            <a:ext cx="350348" cy="626152"/>
          </a:xfrm>
          <a:custGeom>
            <a:avLst/>
            <a:gdLst>
              <a:gd name="connsiteX0" fmla="*/ 687817 w 687817"/>
              <a:gd name="connsiteY0" fmla="*/ 1135781 h 1135781"/>
              <a:gd name="connsiteX1" fmla="*/ 66987 w 687817"/>
              <a:gd name="connsiteY1" fmla="*/ 794084 h 1135781"/>
              <a:gd name="connsiteX2" fmla="*/ 33299 w 687817"/>
              <a:gd name="connsiteY2" fmla="*/ 0 h 113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7817" h="1135781">
                <a:moveTo>
                  <a:pt x="687817" y="1135781"/>
                </a:moveTo>
                <a:cubicBezTo>
                  <a:pt x="431945" y="1059581"/>
                  <a:pt x="176073" y="983381"/>
                  <a:pt x="66987" y="794084"/>
                </a:cubicBezTo>
                <a:cubicBezTo>
                  <a:pt x="-42099" y="604787"/>
                  <a:pt x="9236" y="117909"/>
                  <a:pt x="33299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4 8"/>
          <p:cNvCxnSpPr/>
          <p:nvPr/>
        </p:nvCxnSpPr>
        <p:spPr>
          <a:xfrm flipV="1">
            <a:off x="1052018" y="2484186"/>
            <a:ext cx="166868" cy="147855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838200" y="250317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0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75296" y="2344268"/>
            <a:ext cx="3626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i="1" dirty="0"/>
              <a:t>V</a:t>
            </a:r>
            <a:r>
              <a:rPr lang="it-IT" sz="1000" i="1" baseline="-25000" dirty="0"/>
              <a:t>DD</a:t>
            </a:r>
            <a:endParaRPr lang="it-IT" sz="1000" i="1" dirty="0"/>
          </a:p>
        </p:txBody>
      </p:sp>
      <p:grpSp>
        <p:nvGrpSpPr>
          <p:cNvPr id="12" name="Gruppo 11"/>
          <p:cNvGrpSpPr/>
          <p:nvPr/>
        </p:nvGrpSpPr>
        <p:grpSpPr>
          <a:xfrm>
            <a:off x="2439655" y="1984242"/>
            <a:ext cx="560380" cy="218323"/>
            <a:chOff x="10586261" y="2922459"/>
            <a:chExt cx="560380" cy="218323"/>
          </a:xfrm>
        </p:grpSpPr>
        <p:cxnSp>
          <p:nvCxnSpPr>
            <p:cNvPr id="13" name="Connettore 1 12"/>
            <p:cNvCxnSpPr/>
            <p:nvPr/>
          </p:nvCxnSpPr>
          <p:spPr>
            <a:xfrm rot="1800000" flipH="1">
              <a:off x="10586261" y="2930855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 rot="19800000">
              <a:off x="10664763" y="2924008"/>
              <a:ext cx="0" cy="216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4"/>
            <p:cNvCxnSpPr/>
            <p:nvPr/>
          </p:nvCxnSpPr>
          <p:spPr>
            <a:xfrm rot="1800000" flipH="1">
              <a:off x="10769372" y="2924782"/>
              <a:ext cx="0" cy="216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 rot="19800000">
              <a:off x="10869656" y="2924008"/>
              <a:ext cx="0" cy="216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 rot="1800000" flipH="1">
              <a:off x="10968748" y="2923233"/>
              <a:ext cx="0" cy="216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 rot="19800000">
              <a:off x="11069032" y="2922459"/>
              <a:ext cx="0" cy="216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 rot="1800000" flipH="1">
              <a:off x="11146641" y="3023224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Connettore 1 19"/>
          <p:cNvCxnSpPr/>
          <p:nvPr/>
        </p:nvCxnSpPr>
        <p:spPr>
          <a:xfrm flipH="1">
            <a:off x="1991087" y="2092241"/>
            <a:ext cx="421568" cy="19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/>
          <p:cNvCxnSpPr/>
          <p:nvPr/>
        </p:nvCxnSpPr>
        <p:spPr>
          <a:xfrm flipH="1">
            <a:off x="3021743" y="2092241"/>
            <a:ext cx="421568" cy="19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 flipH="1">
            <a:off x="3443311" y="2079945"/>
            <a:ext cx="1" cy="2748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3575487" y="2011531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i</a:t>
            </a:r>
            <a:r>
              <a:rPr lang="it-IT" dirty="0"/>
              <a:t>(</a:t>
            </a:r>
            <a:r>
              <a:rPr lang="it-IT" i="1" dirty="0"/>
              <a:t>t</a:t>
            </a:r>
            <a:r>
              <a:rPr lang="it-IT" dirty="0"/>
              <a:t>)</a:t>
            </a:r>
            <a:endParaRPr lang="it-IT" baseline="-25000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3668988" y="2450317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L</a:t>
            </a:r>
            <a:endParaRPr lang="it-IT" i="1" baseline="-25000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2536938" y="165297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R</a:t>
            </a:r>
            <a:endParaRPr lang="it-IT" i="1" baseline="-25000" dirty="0"/>
          </a:p>
        </p:txBody>
      </p:sp>
      <p:cxnSp>
        <p:nvCxnSpPr>
          <p:cNvPr id="32" name="Connettore 1 31"/>
          <p:cNvCxnSpPr/>
          <p:nvPr/>
        </p:nvCxnSpPr>
        <p:spPr>
          <a:xfrm flipH="1">
            <a:off x="1991087" y="3137539"/>
            <a:ext cx="14522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igura a mano libera 33"/>
          <p:cNvSpPr/>
          <p:nvPr/>
        </p:nvSpPr>
        <p:spPr>
          <a:xfrm rot="19700618" flipH="1">
            <a:off x="3847459" y="2307995"/>
            <a:ext cx="350348" cy="626152"/>
          </a:xfrm>
          <a:custGeom>
            <a:avLst/>
            <a:gdLst>
              <a:gd name="connsiteX0" fmla="*/ 687817 w 687817"/>
              <a:gd name="connsiteY0" fmla="*/ 1135781 h 1135781"/>
              <a:gd name="connsiteX1" fmla="*/ 66987 w 687817"/>
              <a:gd name="connsiteY1" fmla="*/ 794084 h 1135781"/>
              <a:gd name="connsiteX2" fmla="*/ 33299 w 687817"/>
              <a:gd name="connsiteY2" fmla="*/ 0 h 113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7817" h="1135781">
                <a:moveTo>
                  <a:pt x="687817" y="1135781"/>
                </a:moveTo>
                <a:cubicBezTo>
                  <a:pt x="431945" y="1059581"/>
                  <a:pt x="176073" y="983381"/>
                  <a:pt x="66987" y="794084"/>
                </a:cubicBezTo>
                <a:cubicBezTo>
                  <a:pt x="-42099" y="604787"/>
                  <a:pt x="9236" y="117909"/>
                  <a:pt x="33299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/>
          <p:cNvSpPr txBox="1"/>
          <p:nvPr/>
        </p:nvSpPr>
        <p:spPr>
          <a:xfrm>
            <a:off x="4202762" y="2436405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v</a:t>
            </a:r>
            <a:r>
              <a:rPr lang="it-IT" dirty="0"/>
              <a:t>(</a:t>
            </a:r>
            <a:r>
              <a:rPr lang="it-IT" i="1" dirty="0"/>
              <a:t>t</a:t>
            </a:r>
            <a:r>
              <a:rPr lang="it-IT" dirty="0"/>
              <a:t>)</a:t>
            </a:r>
            <a:endParaRPr lang="it-IT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llaDiTesto 40"/>
              <p:cNvSpPr txBox="1"/>
              <p:nvPr/>
            </p:nvSpPr>
            <p:spPr>
              <a:xfrm>
                <a:off x="4944361" y="1991713"/>
                <a:ext cx="2027286" cy="392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charset="0"/>
                        </a:rPr>
                        <m:t>𝑣</m:t>
                      </m:r>
                      <m:d>
                        <m:dPr>
                          <m:ctrlPr>
                            <a:rPr lang="it-IT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it-IT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it-IT" i="1">
                              <a:latin typeface="Cambria Math" charset="0"/>
                            </a:rPr>
                            <m:t>𝐷𝐷</m:t>
                          </m:r>
                        </m:sub>
                      </m:sSub>
                      <m:sSup>
                        <m:sSupPr>
                          <m:ctrlPr>
                            <a:rPr lang="el-GR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l-GR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l-GR" i="1"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l-GR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it-IT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l-GR" i="1">
                              <a:latin typeface="Cambria Math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1" name="CasellaDiTesto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4361" y="1991713"/>
                <a:ext cx="2027286" cy="392993"/>
              </a:xfrm>
              <a:prstGeom prst="rect">
                <a:avLst/>
              </a:prstGeom>
              <a:blipFill rotWithShape="0">
                <a:blip r:embed="rId4"/>
                <a:stretch>
                  <a:fillRect t="-79688" r="-9009" b="-953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/>
              <p:cNvSpPr txBox="1"/>
              <p:nvPr/>
            </p:nvSpPr>
            <p:spPr>
              <a:xfrm>
                <a:off x="4950461" y="2843455"/>
                <a:ext cx="2626360" cy="609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charset="0"/>
                        </a:rPr>
                        <m:t>𝑖</m:t>
                      </m:r>
                      <m:d>
                        <m:dPr>
                          <m:ctrlPr>
                            <a:rPr lang="it-IT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it-IT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i="1">
                                  <a:latin typeface="Cambria Math" charset="0"/>
                                </a:rPr>
                                <m:t>𝐷𝐷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latin typeface="Cambria Math" charset="0"/>
                            </a:rPr>
                            <m:t>𝑅</m:t>
                          </m:r>
                        </m:den>
                      </m:f>
                      <m:d>
                        <m:dPr>
                          <m:ctrlPr>
                            <a:rPr lang="is-I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l-GR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l-GR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l-GR" i="1">
                                  <a:latin typeface="Cambria Math" charset="0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lang="el-GR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it-IT" b="0" i="1" smtClean="0">
                                      <a:latin typeface="Cambria Math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it-IT" b="0" i="1" smtClean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l-GR" i="1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2" name="CasellaDiTesto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0461" y="2843455"/>
                <a:ext cx="2626360" cy="60907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uppo 6"/>
          <p:cNvGrpSpPr/>
          <p:nvPr/>
        </p:nvGrpSpPr>
        <p:grpSpPr>
          <a:xfrm>
            <a:off x="8177653" y="2692902"/>
            <a:ext cx="3241295" cy="1114689"/>
            <a:chOff x="8184315" y="1602973"/>
            <a:chExt cx="3241295" cy="1114689"/>
          </a:xfrm>
        </p:grpSpPr>
        <p:grpSp>
          <p:nvGrpSpPr>
            <p:cNvPr id="49" name="Gruppo 48"/>
            <p:cNvGrpSpPr/>
            <p:nvPr/>
          </p:nvGrpSpPr>
          <p:grpSpPr>
            <a:xfrm>
              <a:off x="8363596" y="1602973"/>
              <a:ext cx="3062014" cy="1044990"/>
              <a:chOff x="4894384" y="3837138"/>
              <a:chExt cx="4319242" cy="1474051"/>
            </a:xfrm>
          </p:grpSpPr>
          <p:cxnSp>
            <p:nvCxnSpPr>
              <p:cNvPr id="43" name="Connettore 1 42"/>
              <p:cNvCxnSpPr/>
              <p:nvPr/>
            </p:nvCxnSpPr>
            <p:spPr>
              <a:xfrm>
                <a:off x="5399765" y="3983482"/>
                <a:ext cx="0" cy="1327707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ttore 1 43"/>
              <p:cNvCxnSpPr/>
              <p:nvPr/>
            </p:nvCxnSpPr>
            <p:spPr>
              <a:xfrm>
                <a:off x="4894384" y="5058743"/>
                <a:ext cx="3944031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CasellaDiTesto 44"/>
              <p:cNvSpPr txBox="1"/>
              <p:nvPr/>
            </p:nvSpPr>
            <p:spPr>
              <a:xfrm>
                <a:off x="5399765" y="3837138"/>
                <a:ext cx="659285" cy="39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i="1" dirty="0"/>
                  <a:t>i</a:t>
                </a:r>
                <a:r>
                  <a:rPr lang="it-IT" sz="1200" dirty="0"/>
                  <a:t>(</a:t>
                </a:r>
                <a:r>
                  <a:rPr lang="it-IT" sz="1200" i="1" dirty="0"/>
                  <a:t>t</a:t>
                </a:r>
                <a:r>
                  <a:rPr lang="it-IT" sz="1200" dirty="0"/>
                  <a:t>)</a:t>
                </a:r>
                <a:endParaRPr lang="it-IT" sz="1200" baseline="-25000" dirty="0"/>
              </a:p>
            </p:txBody>
          </p:sp>
          <p:sp>
            <p:nvSpPr>
              <p:cNvPr id="46" name="CasellaDiTesto 45"/>
              <p:cNvSpPr txBox="1"/>
              <p:nvPr/>
            </p:nvSpPr>
            <p:spPr>
              <a:xfrm>
                <a:off x="8880781" y="4856994"/>
                <a:ext cx="332845" cy="390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i="1" dirty="0"/>
                  <a:t>t</a:t>
                </a:r>
                <a:endParaRPr lang="it-IT" sz="1200" i="1" baseline="-25000" dirty="0"/>
              </a:p>
            </p:txBody>
          </p:sp>
        </p:grpSp>
        <p:cxnSp>
          <p:nvCxnSpPr>
            <p:cNvPr id="51" name="Connettore 1 50"/>
            <p:cNvCxnSpPr/>
            <p:nvPr/>
          </p:nvCxnSpPr>
          <p:spPr>
            <a:xfrm>
              <a:off x="8363595" y="2464473"/>
              <a:ext cx="358278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55"/>
            <p:cNvCxnSpPr/>
            <p:nvPr/>
          </p:nvCxnSpPr>
          <p:spPr>
            <a:xfrm>
              <a:off x="8721873" y="2070208"/>
              <a:ext cx="204154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CasellaDiTesto 56"/>
            <p:cNvSpPr txBox="1"/>
            <p:nvPr/>
          </p:nvSpPr>
          <p:spPr>
            <a:xfrm>
              <a:off x="8184315" y="1938451"/>
              <a:ext cx="5584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i="1" dirty="0"/>
                <a:t>V</a:t>
              </a:r>
              <a:r>
                <a:rPr lang="it-IT" sz="1200" i="1" baseline="-25000" dirty="0"/>
                <a:t>DD </a:t>
              </a:r>
              <a:r>
                <a:rPr lang="it-IT" sz="1200" i="1" dirty="0"/>
                <a:t>/</a:t>
              </a:r>
              <a:r>
                <a:rPr lang="it-IT" sz="1200" i="1" dirty="0" err="1"/>
                <a:t>R</a:t>
              </a:r>
              <a:endParaRPr lang="it-IT" sz="1200" baseline="-25000" dirty="0"/>
            </a:p>
          </p:txBody>
        </p:sp>
        <p:cxnSp>
          <p:nvCxnSpPr>
            <p:cNvPr id="59" name="Connettore 1 58"/>
            <p:cNvCxnSpPr/>
            <p:nvPr/>
          </p:nvCxnSpPr>
          <p:spPr>
            <a:xfrm flipV="1">
              <a:off x="8721873" y="1885199"/>
              <a:ext cx="837773" cy="57927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60"/>
            <p:cNvCxnSpPr/>
            <p:nvPr/>
          </p:nvCxnSpPr>
          <p:spPr>
            <a:xfrm>
              <a:off x="9291082" y="2067594"/>
              <a:ext cx="0" cy="40140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CasellaDiTesto 61"/>
            <p:cNvSpPr txBox="1"/>
            <p:nvPr/>
          </p:nvSpPr>
          <p:spPr>
            <a:xfrm>
              <a:off x="9113258" y="2440663"/>
              <a:ext cx="4673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i="1" dirty="0"/>
                <a:t>L/</a:t>
              </a:r>
              <a:r>
                <a:rPr lang="it-IT" sz="1200" i="1" dirty="0" err="1"/>
                <a:t>R</a:t>
              </a:r>
              <a:endParaRPr lang="it-IT" sz="1200" baseline="-25000" dirty="0"/>
            </a:p>
          </p:txBody>
        </p:sp>
        <p:sp>
          <p:nvSpPr>
            <p:cNvPr id="63" name="Figura a mano libera 62"/>
            <p:cNvSpPr/>
            <p:nvPr/>
          </p:nvSpPr>
          <p:spPr>
            <a:xfrm>
              <a:off x="8732085" y="2088405"/>
              <a:ext cx="1865194" cy="382137"/>
            </a:xfrm>
            <a:custGeom>
              <a:avLst/>
              <a:gdLst>
                <a:gd name="connsiteX0" fmla="*/ 0 w 1869743"/>
                <a:gd name="connsiteY0" fmla="*/ 391235 h 391235"/>
                <a:gd name="connsiteX1" fmla="*/ 322997 w 1869743"/>
                <a:gd name="connsiteY1" fmla="*/ 195617 h 391235"/>
                <a:gd name="connsiteX2" fmla="*/ 509516 w 1869743"/>
                <a:gd name="connsiteY2" fmla="*/ 90985 h 391235"/>
                <a:gd name="connsiteX3" fmla="*/ 645994 w 1869743"/>
                <a:gd name="connsiteY3" fmla="*/ 36394 h 391235"/>
                <a:gd name="connsiteX4" fmla="*/ 736979 w 1869743"/>
                <a:gd name="connsiteY4" fmla="*/ 18197 h 391235"/>
                <a:gd name="connsiteX5" fmla="*/ 837062 w 1869743"/>
                <a:gd name="connsiteY5" fmla="*/ 13647 h 391235"/>
                <a:gd name="connsiteX6" fmla="*/ 1273791 w 1869743"/>
                <a:gd name="connsiteY6" fmla="*/ 4549 h 391235"/>
                <a:gd name="connsiteX7" fmla="*/ 1869743 w 1869743"/>
                <a:gd name="connsiteY7" fmla="*/ 0 h 391235"/>
                <a:gd name="connsiteX0" fmla="*/ 0 w 1869743"/>
                <a:gd name="connsiteY0" fmla="*/ 391235 h 391235"/>
                <a:gd name="connsiteX1" fmla="*/ 322997 w 1869743"/>
                <a:gd name="connsiteY1" fmla="*/ 195617 h 391235"/>
                <a:gd name="connsiteX2" fmla="*/ 509516 w 1869743"/>
                <a:gd name="connsiteY2" fmla="*/ 90985 h 391235"/>
                <a:gd name="connsiteX3" fmla="*/ 632346 w 1869743"/>
                <a:gd name="connsiteY3" fmla="*/ 45493 h 391235"/>
                <a:gd name="connsiteX4" fmla="*/ 736979 w 1869743"/>
                <a:gd name="connsiteY4" fmla="*/ 18197 h 391235"/>
                <a:gd name="connsiteX5" fmla="*/ 837062 w 1869743"/>
                <a:gd name="connsiteY5" fmla="*/ 13647 h 391235"/>
                <a:gd name="connsiteX6" fmla="*/ 1273791 w 1869743"/>
                <a:gd name="connsiteY6" fmla="*/ 4549 h 391235"/>
                <a:gd name="connsiteX7" fmla="*/ 1869743 w 1869743"/>
                <a:gd name="connsiteY7" fmla="*/ 0 h 391235"/>
                <a:gd name="connsiteX0" fmla="*/ 0 w 1869743"/>
                <a:gd name="connsiteY0" fmla="*/ 391235 h 391235"/>
                <a:gd name="connsiteX1" fmla="*/ 322997 w 1869743"/>
                <a:gd name="connsiteY1" fmla="*/ 195617 h 391235"/>
                <a:gd name="connsiteX2" fmla="*/ 509516 w 1869743"/>
                <a:gd name="connsiteY2" fmla="*/ 90985 h 391235"/>
                <a:gd name="connsiteX3" fmla="*/ 632346 w 1869743"/>
                <a:gd name="connsiteY3" fmla="*/ 45493 h 391235"/>
                <a:gd name="connsiteX4" fmla="*/ 741529 w 1869743"/>
                <a:gd name="connsiteY4" fmla="*/ 27295 h 391235"/>
                <a:gd name="connsiteX5" fmla="*/ 837062 w 1869743"/>
                <a:gd name="connsiteY5" fmla="*/ 13647 h 391235"/>
                <a:gd name="connsiteX6" fmla="*/ 1273791 w 1869743"/>
                <a:gd name="connsiteY6" fmla="*/ 4549 h 391235"/>
                <a:gd name="connsiteX7" fmla="*/ 1869743 w 1869743"/>
                <a:gd name="connsiteY7" fmla="*/ 0 h 391235"/>
                <a:gd name="connsiteX0" fmla="*/ 0 w 1869743"/>
                <a:gd name="connsiteY0" fmla="*/ 391235 h 391235"/>
                <a:gd name="connsiteX1" fmla="*/ 322997 w 1869743"/>
                <a:gd name="connsiteY1" fmla="*/ 195617 h 391235"/>
                <a:gd name="connsiteX2" fmla="*/ 509516 w 1869743"/>
                <a:gd name="connsiteY2" fmla="*/ 90985 h 391235"/>
                <a:gd name="connsiteX3" fmla="*/ 632346 w 1869743"/>
                <a:gd name="connsiteY3" fmla="*/ 45493 h 391235"/>
                <a:gd name="connsiteX4" fmla="*/ 741529 w 1869743"/>
                <a:gd name="connsiteY4" fmla="*/ 27295 h 391235"/>
                <a:gd name="connsiteX5" fmla="*/ 837062 w 1869743"/>
                <a:gd name="connsiteY5" fmla="*/ 22745 h 391235"/>
                <a:gd name="connsiteX6" fmla="*/ 1273791 w 1869743"/>
                <a:gd name="connsiteY6" fmla="*/ 4549 h 391235"/>
                <a:gd name="connsiteX7" fmla="*/ 1869743 w 1869743"/>
                <a:gd name="connsiteY7" fmla="*/ 0 h 391235"/>
                <a:gd name="connsiteX0" fmla="*/ 0 w 1869743"/>
                <a:gd name="connsiteY0" fmla="*/ 391235 h 391235"/>
                <a:gd name="connsiteX1" fmla="*/ 322997 w 1869743"/>
                <a:gd name="connsiteY1" fmla="*/ 195617 h 391235"/>
                <a:gd name="connsiteX2" fmla="*/ 509516 w 1869743"/>
                <a:gd name="connsiteY2" fmla="*/ 90985 h 391235"/>
                <a:gd name="connsiteX3" fmla="*/ 632346 w 1869743"/>
                <a:gd name="connsiteY3" fmla="*/ 45493 h 391235"/>
                <a:gd name="connsiteX4" fmla="*/ 741529 w 1869743"/>
                <a:gd name="connsiteY4" fmla="*/ 27295 h 391235"/>
                <a:gd name="connsiteX5" fmla="*/ 837062 w 1869743"/>
                <a:gd name="connsiteY5" fmla="*/ 22745 h 391235"/>
                <a:gd name="connsiteX6" fmla="*/ 1269242 w 1869743"/>
                <a:gd name="connsiteY6" fmla="*/ 18197 h 391235"/>
                <a:gd name="connsiteX7" fmla="*/ 1869743 w 1869743"/>
                <a:gd name="connsiteY7" fmla="*/ 0 h 391235"/>
                <a:gd name="connsiteX0" fmla="*/ 0 w 1869743"/>
                <a:gd name="connsiteY0" fmla="*/ 391235 h 391235"/>
                <a:gd name="connsiteX1" fmla="*/ 322997 w 1869743"/>
                <a:gd name="connsiteY1" fmla="*/ 195617 h 391235"/>
                <a:gd name="connsiteX2" fmla="*/ 509516 w 1869743"/>
                <a:gd name="connsiteY2" fmla="*/ 90985 h 391235"/>
                <a:gd name="connsiteX3" fmla="*/ 632346 w 1869743"/>
                <a:gd name="connsiteY3" fmla="*/ 45493 h 391235"/>
                <a:gd name="connsiteX4" fmla="*/ 741529 w 1869743"/>
                <a:gd name="connsiteY4" fmla="*/ 27295 h 391235"/>
                <a:gd name="connsiteX5" fmla="*/ 837062 w 1869743"/>
                <a:gd name="connsiteY5" fmla="*/ 22745 h 391235"/>
                <a:gd name="connsiteX6" fmla="*/ 1264693 w 1869743"/>
                <a:gd name="connsiteY6" fmla="*/ 18197 h 391235"/>
                <a:gd name="connsiteX7" fmla="*/ 1869743 w 1869743"/>
                <a:gd name="connsiteY7" fmla="*/ 0 h 391235"/>
                <a:gd name="connsiteX0" fmla="*/ 0 w 1865194"/>
                <a:gd name="connsiteY0" fmla="*/ 382137 h 382137"/>
                <a:gd name="connsiteX1" fmla="*/ 322997 w 1865194"/>
                <a:gd name="connsiteY1" fmla="*/ 186519 h 382137"/>
                <a:gd name="connsiteX2" fmla="*/ 509516 w 1865194"/>
                <a:gd name="connsiteY2" fmla="*/ 81887 h 382137"/>
                <a:gd name="connsiteX3" fmla="*/ 632346 w 1865194"/>
                <a:gd name="connsiteY3" fmla="*/ 36395 h 382137"/>
                <a:gd name="connsiteX4" fmla="*/ 741529 w 1865194"/>
                <a:gd name="connsiteY4" fmla="*/ 18197 h 382137"/>
                <a:gd name="connsiteX5" fmla="*/ 837062 w 1865194"/>
                <a:gd name="connsiteY5" fmla="*/ 13647 h 382137"/>
                <a:gd name="connsiteX6" fmla="*/ 1264693 w 1865194"/>
                <a:gd name="connsiteY6" fmla="*/ 9099 h 382137"/>
                <a:gd name="connsiteX7" fmla="*/ 1865194 w 1865194"/>
                <a:gd name="connsiteY7" fmla="*/ 0 h 382137"/>
                <a:gd name="connsiteX0" fmla="*/ 0 w 1865194"/>
                <a:gd name="connsiteY0" fmla="*/ 382137 h 382137"/>
                <a:gd name="connsiteX1" fmla="*/ 136477 w 1865194"/>
                <a:gd name="connsiteY1" fmla="*/ 295702 h 382137"/>
                <a:gd name="connsiteX2" fmla="*/ 322997 w 1865194"/>
                <a:gd name="connsiteY2" fmla="*/ 186519 h 382137"/>
                <a:gd name="connsiteX3" fmla="*/ 509516 w 1865194"/>
                <a:gd name="connsiteY3" fmla="*/ 81887 h 382137"/>
                <a:gd name="connsiteX4" fmla="*/ 632346 w 1865194"/>
                <a:gd name="connsiteY4" fmla="*/ 36395 h 382137"/>
                <a:gd name="connsiteX5" fmla="*/ 741529 w 1865194"/>
                <a:gd name="connsiteY5" fmla="*/ 18197 h 382137"/>
                <a:gd name="connsiteX6" fmla="*/ 837062 w 1865194"/>
                <a:gd name="connsiteY6" fmla="*/ 13647 h 382137"/>
                <a:gd name="connsiteX7" fmla="*/ 1264693 w 1865194"/>
                <a:gd name="connsiteY7" fmla="*/ 9099 h 382137"/>
                <a:gd name="connsiteX8" fmla="*/ 1865194 w 1865194"/>
                <a:gd name="connsiteY8" fmla="*/ 0 h 382137"/>
                <a:gd name="connsiteX0" fmla="*/ 0 w 1865194"/>
                <a:gd name="connsiteY0" fmla="*/ 382137 h 382137"/>
                <a:gd name="connsiteX1" fmla="*/ 136477 w 1865194"/>
                <a:gd name="connsiteY1" fmla="*/ 295702 h 382137"/>
                <a:gd name="connsiteX2" fmla="*/ 322997 w 1865194"/>
                <a:gd name="connsiteY2" fmla="*/ 177421 h 382137"/>
                <a:gd name="connsiteX3" fmla="*/ 509516 w 1865194"/>
                <a:gd name="connsiteY3" fmla="*/ 81887 h 382137"/>
                <a:gd name="connsiteX4" fmla="*/ 632346 w 1865194"/>
                <a:gd name="connsiteY4" fmla="*/ 36395 h 382137"/>
                <a:gd name="connsiteX5" fmla="*/ 741529 w 1865194"/>
                <a:gd name="connsiteY5" fmla="*/ 18197 h 382137"/>
                <a:gd name="connsiteX6" fmla="*/ 837062 w 1865194"/>
                <a:gd name="connsiteY6" fmla="*/ 13647 h 382137"/>
                <a:gd name="connsiteX7" fmla="*/ 1264693 w 1865194"/>
                <a:gd name="connsiteY7" fmla="*/ 9099 h 382137"/>
                <a:gd name="connsiteX8" fmla="*/ 1865194 w 1865194"/>
                <a:gd name="connsiteY8" fmla="*/ 0 h 382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5194" h="382137">
                  <a:moveTo>
                    <a:pt x="0" y="382137"/>
                  </a:moveTo>
                  <a:cubicBezTo>
                    <a:pt x="48525" y="353325"/>
                    <a:pt x="87952" y="324514"/>
                    <a:pt x="136477" y="295702"/>
                  </a:cubicBezTo>
                  <a:lnTo>
                    <a:pt x="322997" y="177421"/>
                  </a:lnTo>
                  <a:cubicBezTo>
                    <a:pt x="385170" y="141785"/>
                    <a:pt x="457958" y="105391"/>
                    <a:pt x="509516" y="81887"/>
                  </a:cubicBezTo>
                  <a:cubicBezTo>
                    <a:pt x="561074" y="58383"/>
                    <a:pt x="593677" y="47010"/>
                    <a:pt x="632346" y="36395"/>
                  </a:cubicBezTo>
                  <a:cubicBezTo>
                    <a:pt x="671015" y="25780"/>
                    <a:pt x="707410" y="21988"/>
                    <a:pt x="741529" y="18197"/>
                  </a:cubicBezTo>
                  <a:cubicBezTo>
                    <a:pt x="775648" y="14406"/>
                    <a:pt x="749868" y="15163"/>
                    <a:pt x="837062" y="13647"/>
                  </a:cubicBezTo>
                  <a:lnTo>
                    <a:pt x="1264693" y="9099"/>
                  </a:lnTo>
                  <a:lnTo>
                    <a:pt x="1865194" y="0"/>
                  </a:lnTo>
                </a:path>
              </a:pathLst>
            </a:cu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1" name="Gruppo 20"/>
          <p:cNvGrpSpPr/>
          <p:nvPr/>
        </p:nvGrpSpPr>
        <p:grpSpPr>
          <a:xfrm>
            <a:off x="8356933" y="1542616"/>
            <a:ext cx="3062015" cy="1100443"/>
            <a:chOff x="8378491" y="2717662"/>
            <a:chExt cx="3062015" cy="1100443"/>
          </a:xfrm>
        </p:grpSpPr>
        <p:grpSp>
          <p:nvGrpSpPr>
            <p:cNvPr id="70" name="Gruppo 69"/>
            <p:cNvGrpSpPr/>
            <p:nvPr/>
          </p:nvGrpSpPr>
          <p:grpSpPr>
            <a:xfrm>
              <a:off x="8378492" y="2717662"/>
              <a:ext cx="3062014" cy="1044990"/>
              <a:chOff x="4894384" y="3837138"/>
              <a:chExt cx="4319242" cy="1474051"/>
            </a:xfrm>
          </p:grpSpPr>
          <p:cxnSp>
            <p:nvCxnSpPr>
              <p:cNvPr id="71" name="Connettore 1 70"/>
              <p:cNvCxnSpPr/>
              <p:nvPr/>
            </p:nvCxnSpPr>
            <p:spPr>
              <a:xfrm>
                <a:off x="5399765" y="3983482"/>
                <a:ext cx="0" cy="1327707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ttore 1 71"/>
              <p:cNvCxnSpPr/>
              <p:nvPr/>
            </p:nvCxnSpPr>
            <p:spPr>
              <a:xfrm>
                <a:off x="4894384" y="5058743"/>
                <a:ext cx="3944031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CasellaDiTesto 72"/>
              <p:cNvSpPr txBox="1"/>
              <p:nvPr/>
            </p:nvSpPr>
            <p:spPr>
              <a:xfrm>
                <a:off x="5399765" y="3837138"/>
                <a:ext cx="659285" cy="39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i="1" dirty="0"/>
                  <a:t>v</a:t>
                </a:r>
                <a:r>
                  <a:rPr lang="it-IT" sz="1200" dirty="0"/>
                  <a:t>(</a:t>
                </a:r>
                <a:r>
                  <a:rPr lang="it-IT" sz="1200" i="1" dirty="0"/>
                  <a:t>t</a:t>
                </a:r>
                <a:r>
                  <a:rPr lang="it-IT" sz="1200" dirty="0"/>
                  <a:t>)</a:t>
                </a:r>
                <a:endParaRPr lang="it-IT" sz="1200" baseline="-25000" dirty="0"/>
              </a:p>
            </p:txBody>
          </p:sp>
          <p:sp>
            <p:nvSpPr>
              <p:cNvPr id="74" name="CasellaDiTesto 73"/>
              <p:cNvSpPr txBox="1"/>
              <p:nvPr/>
            </p:nvSpPr>
            <p:spPr>
              <a:xfrm>
                <a:off x="8880781" y="4856994"/>
                <a:ext cx="332845" cy="390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i="1" dirty="0"/>
                  <a:t>t</a:t>
                </a:r>
                <a:endParaRPr lang="it-IT" sz="1200" i="1" baseline="-25000" dirty="0"/>
              </a:p>
            </p:txBody>
          </p:sp>
        </p:grpSp>
        <p:cxnSp>
          <p:nvCxnSpPr>
            <p:cNvPr id="75" name="Connettore 1 74"/>
            <p:cNvCxnSpPr/>
            <p:nvPr/>
          </p:nvCxnSpPr>
          <p:spPr>
            <a:xfrm>
              <a:off x="8378491" y="3579162"/>
              <a:ext cx="358278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CasellaDiTesto 76"/>
            <p:cNvSpPr txBox="1"/>
            <p:nvPr/>
          </p:nvSpPr>
          <p:spPr>
            <a:xfrm>
              <a:off x="8378491" y="3001038"/>
              <a:ext cx="4799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i="1"/>
                <a:t>V</a:t>
              </a:r>
              <a:r>
                <a:rPr lang="it-IT" sz="1200" i="1" baseline="-25000"/>
                <a:t>DD</a:t>
              </a:r>
              <a:endParaRPr lang="it-IT" sz="1200" baseline="-25000" dirty="0"/>
            </a:p>
          </p:txBody>
        </p:sp>
        <p:sp>
          <p:nvSpPr>
            <p:cNvPr id="78" name="CasellaDiTesto 77"/>
            <p:cNvSpPr txBox="1"/>
            <p:nvPr/>
          </p:nvSpPr>
          <p:spPr>
            <a:xfrm>
              <a:off x="9052795" y="3541106"/>
              <a:ext cx="4673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i="1" dirty="0"/>
                <a:t>L/</a:t>
              </a:r>
              <a:r>
                <a:rPr lang="it-IT" sz="1200" i="1" dirty="0" err="1"/>
                <a:t>R</a:t>
              </a:r>
              <a:endParaRPr lang="it-IT" sz="1200" baseline="-25000" dirty="0"/>
            </a:p>
          </p:txBody>
        </p:sp>
        <p:cxnSp>
          <p:nvCxnSpPr>
            <p:cNvPr id="79" name="Connettore 1 78"/>
            <p:cNvCxnSpPr/>
            <p:nvPr/>
          </p:nvCxnSpPr>
          <p:spPr>
            <a:xfrm>
              <a:off x="8737326" y="3125635"/>
              <a:ext cx="0" cy="4639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1 82"/>
            <p:cNvCxnSpPr/>
            <p:nvPr/>
          </p:nvCxnSpPr>
          <p:spPr>
            <a:xfrm>
              <a:off x="8738137" y="3124707"/>
              <a:ext cx="533455" cy="50749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igura a mano libera 85"/>
            <p:cNvSpPr/>
            <p:nvPr/>
          </p:nvSpPr>
          <p:spPr>
            <a:xfrm>
              <a:off x="8736634" y="3130184"/>
              <a:ext cx="1892489" cy="441278"/>
            </a:xfrm>
            <a:custGeom>
              <a:avLst/>
              <a:gdLst>
                <a:gd name="connsiteX0" fmla="*/ 0 w 1892489"/>
                <a:gd name="connsiteY0" fmla="*/ 0 h 441278"/>
                <a:gd name="connsiteX1" fmla="*/ 72788 w 1892489"/>
                <a:gd name="connsiteY1" fmla="*/ 63690 h 441278"/>
                <a:gd name="connsiteX2" fmla="*/ 268406 w 1892489"/>
                <a:gd name="connsiteY2" fmla="*/ 227463 h 441278"/>
                <a:gd name="connsiteX3" fmla="*/ 432179 w 1892489"/>
                <a:gd name="connsiteY3" fmla="*/ 354842 h 441278"/>
                <a:gd name="connsiteX4" fmla="*/ 536812 w 1892489"/>
                <a:gd name="connsiteY4" fmla="*/ 409433 h 441278"/>
                <a:gd name="connsiteX5" fmla="*/ 696036 w 1892489"/>
                <a:gd name="connsiteY5" fmla="*/ 427630 h 441278"/>
                <a:gd name="connsiteX6" fmla="*/ 1128215 w 1892489"/>
                <a:gd name="connsiteY6" fmla="*/ 432179 h 441278"/>
                <a:gd name="connsiteX7" fmla="*/ 1892489 w 1892489"/>
                <a:gd name="connsiteY7" fmla="*/ 441278 h 44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2489" h="441278">
                  <a:moveTo>
                    <a:pt x="0" y="0"/>
                  </a:moveTo>
                  <a:cubicBezTo>
                    <a:pt x="14027" y="12890"/>
                    <a:pt x="28054" y="25780"/>
                    <a:pt x="72788" y="63690"/>
                  </a:cubicBezTo>
                  <a:cubicBezTo>
                    <a:pt x="117522" y="101600"/>
                    <a:pt x="208508" y="178938"/>
                    <a:pt x="268406" y="227463"/>
                  </a:cubicBezTo>
                  <a:cubicBezTo>
                    <a:pt x="328304" y="275988"/>
                    <a:pt x="387445" y="324514"/>
                    <a:pt x="432179" y="354842"/>
                  </a:cubicBezTo>
                  <a:cubicBezTo>
                    <a:pt x="476913" y="385170"/>
                    <a:pt x="492836" y="397302"/>
                    <a:pt x="536812" y="409433"/>
                  </a:cubicBezTo>
                  <a:cubicBezTo>
                    <a:pt x="580788" y="421564"/>
                    <a:pt x="597469" y="423839"/>
                    <a:pt x="696036" y="427630"/>
                  </a:cubicBezTo>
                  <a:cubicBezTo>
                    <a:pt x="794603" y="431421"/>
                    <a:pt x="1128215" y="432179"/>
                    <a:pt x="1128215" y="432179"/>
                  </a:cubicBezTo>
                  <a:lnTo>
                    <a:pt x="1892489" y="441278"/>
                  </a:lnTo>
                </a:path>
              </a:pathLst>
            </a:cu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3" name="Gruppo 32"/>
          <p:cNvGrpSpPr/>
          <p:nvPr/>
        </p:nvGrpSpPr>
        <p:grpSpPr>
          <a:xfrm>
            <a:off x="1665789" y="3515505"/>
            <a:ext cx="3603564" cy="2851580"/>
            <a:chOff x="6077711" y="3513960"/>
            <a:chExt cx="3603564" cy="2851580"/>
          </a:xfrm>
        </p:grpSpPr>
        <p:grpSp>
          <p:nvGrpSpPr>
            <p:cNvPr id="101" name="Gruppo 100"/>
            <p:cNvGrpSpPr/>
            <p:nvPr/>
          </p:nvGrpSpPr>
          <p:grpSpPr>
            <a:xfrm>
              <a:off x="6077711" y="4057664"/>
              <a:ext cx="2721755" cy="1495767"/>
              <a:chOff x="1286923" y="2385943"/>
              <a:chExt cx="2721755" cy="1495767"/>
            </a:xfrm>
          </p:grpSpPr>
          <p:sp>
            <p:nvSpPr>
              <p:cNvPr id="102" name="Ovale 101"/>
              <p:cNvSpPr/>
              <p:nvPr/>
            </p:nvSpPr>
            <p:spPr>
              <a:xfrm>
                <a:off x="2056515" y="3101207"/>
                <a:ext cx="445578" cy="451413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03" name="Connettore 1 102"/>
              <p:cNvCxnSpPr/>
              <p:nvPr/>
            </p:nvCxnSpPr>
            <p:spPr>
              <a:xfrm>
                <a:off x="2279304" y="2826375"/>
                <a:ext cx="0" cy="10553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Figura a mano libera 103"/>
              <p:cNvSpPr/>
              <p:nvPr/>
            </p:nvSpPr>
            <p:spPr>
              <a:xfrm rot="1899382">
                <a:off x="1808785" y="3013837"/>
                <a:ext cx="350348" cy="626152"/>
              </a:xfrm>
              <a:custGeom>
                <a:avLst/>
                <a:gdLst>
                  <a:gd name="connsiteX0" fmla="*/ 687817 w 687817"/>
                  <a:gd name="connsiteY0" fmla="*/ 1135781 h 1135781"/>
                  <a:gd name="connsiteX1" fmla="*/ 66987 w 687817"/>
                  <a:gd name="connsiteY1" fmla="*/ 794084 h 1135781"/>
                  <a:gd name="connsiteX2" fmla="*/ 33299 w 687817"/>
                  <a:gd name="connsiteY2" fmla="*/ 0 h 1135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7817" h="1135781">
                    <a:moveTo>
                      <a:pt x="687817" y="1135781"/>
                    </a:moveTo>
                    <a:cubicBezTo>
                      <a:pt x="431945" y="1059581"/>
                      <a:pt x="176073" y="983381"/>
                      <a:pt x="66987" y="794084"/>
                    </a:cubicBezTo>
                    <a:cubicBezTo>
                      <a:pt x="-42099" y="604787"/>
                      <a:pt x="9236" y="117909"/>
                      <a:pt x="33299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5" name="CasellaDiTesto 104"/>
              <p:cNvSpPr txBox="1"/>
              <p:nvPr/>
            </p:nvSpPr>
            <p:spPr>
              <a:xfrm>
                <a:off x="1286923" y="3176629"/>
                <a:ext cx="5052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/>
                  <a:t>V</a:t>
                </a:r>
                <a:r>
                  <a:rPr lang="it-IT" i="1" baseline="-25000" dirty="0"/>
                  <a:t>DD</a:t>
                </a:r>
                <a:endParaRPr lang="it-IT" i="1" dirty="0"/>
              </a:p>
            </p:txBody>
          </p:sp>
          <p:grpSp>
            <p:nvGrpSpPr>
              <p:cNvPr id="106" name="Gruppo 105"/>
              <p:cNvGrpSpPr/>
              <p:nvPr/>
            </p:nvGrpSpPr>
            <p:grpSpPr>
              <a:xfrm>
                <a:off x="2730184" y="2717213"/>
                <a:ext cx="560380" cy="218323"/>
                <a:chOff x="10586261" y="2922459"/>
                <a:chExt cx="560380" cy="218323"/>
              </a:xfrm>
            </p:grpSpPr>
            <p:cxnSp>
              <p:nvCxnSpPr>
                <p:cNvPr id="114" name="Connettore 1 113"/>
                <p:cNvCxnSpPr/>
                <p:nvPr/>
              </p:nvCxnSpPr>
              <p:spPr>
                <a:xfrm rot="1800000" flipH="1">
                  <a:off x="10586261" y="2930855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Connettore 1 114"/>
                <p:cNvCxnSpPr/>
                <p:nvPr/>
              </p:nvCxnSpPr>
              <p:spPr>
                <a:xfrm rot="19800000">
                  <a:off x="10664763" y="2924008"/>
                  <a:ext cx="0" cy="216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Connettore 1 115"/>
                <p:cNvCxnSpPr/>
                <p:nvPr/>
              </p:nvCxnSpPr>
              <p:spPr>
                <a:xfrm rot="1800000" flipH="1">
                  <a:off x="10769372" y="2924782"/>
                  <a:ext cx="0" cy="216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Connettore 1 116"/>
                <p:cNvCxnSpPr/>
                <p:nvPr/>
              </p:nvCxnSpPr>
              <p:spPr>
                <a:xfrm rot="19800000">
                  <a:off x="10869656" y="2924008"/>
                  <a:ext cx="0" cy="216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Connettore 1 117"/>
                <p:cNvCxnSpPr/>
                <p:nvPr/>
              </p:nvCxnSpPr>
              <p:spPr>
                <a:xfrm rot="1800000" flipH="1">
                  <a:off x="10968748" y="2923233"/>
                  <a:ext cx="0" cy="216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Connettore 1 118"/>
                <p:cNvCxnSpPr/>
                <p:nvPr/>
              </p:nvCxnSpPr>
              <p:spPr>
                <a:xfrm rot="19800000">
                  <a:off x="11069032" y="2922459"/>
                  <a:ext cx="0" cy="216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Connettore 1 119"/>
                <p:cNvCxnSpPr/>
                <p:nvPr/>
              </p:nvCxnSpPr>
              <p:spPr>
                <a:xfrm rot="1800000" flipH="1">
                  <a:off x="11146641" y="3023224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7" name="Connettore 1 106"/>
              <p:cNvCxnSpPr/>
              <p:nvPr/>
            </p:nvCxnSpPr>
            <p:spPr>
              <a:xfrm flipH="1">
                <a:off x="2281616" y="2825212"/>
                <a:ext cx="421568" cy="19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ttore 1 107"/>
              <p:cNvCxnSpPr/>
              <p:nvPr/>
            </p:nvCxnSpPr>
            <p:spPr>
              <a:xfrm flipH="1">
                <a:off x="3312272" y="2825212"/>
                <a:ext cx="421568" cy="19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ttore 1 108"/>
              <p:cNvCxnSpPr/>
              <p:nvPr/>
            </p:nvCxnSpPr>
            <p:spPr>
              <a:xfrm>
                <a:off x="3733840" y="2825366"/>
                <a:ext cx="0" cy="35126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ttore 2 109"/>
              <p:cNvCxnSpPr/>
              <p:nvPr/>
            </p:nvCxnSpPr>
            <p:spPr>
              <a:xfrm flipH="1">
                <a:off x="3733840" y="2812916"/>
                <a:ext cx="1" cy="27483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CasellaDiTesto 110"/>
              <p:cNvSpPr txBox="1"/>
              <p:nvPr/>
            </p:nvSpPr>
            <p:spPr>
              <a:xfrm>
                <a:off x="3706992" y="274450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/>
                  <a:t>0</a:t>
                </a:r>
                <a:endParaRPr lang="it-IT" baseline="-25000" dirty="0"/>
              </a:p>
            </p:txBody>
          </p:sp>
          <p:sp>
            <p:nvSpPr>
              <p:cNvPr id="112" name="CasellaDiTesto 111"/>
              <p:cNvSpPr txBox="1"/>
              <p:nvPr/>
            </p:nvSpPr>
            <p:spPr>
              <a:xfrm>
                <a:off x="2827467" y="2385943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/>
                  <a:t>R</a:t>
                </a:r>
                <a:endParaRPr lang="it-IT" i="1" baseline="-25000" dirty="0"/>
              </a:p>
            </p:txBody>
          </p:sp>
          <p:cxnSp>
            <p:nvCxnSpPr>
              <p:cNvPr id="113" name="Connettore 1 112"/>
              <p:cNvCxnSpPr/>
              <p:nvPr/>
            </p:nvCxnSpPr>
            <p:spPr>
              <a:xfrm flipH="1">
                <a:off x="2281616" y="3870510"/>
                <a:ext cx="145222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1" name="CasellaDiTesto 120"/>
            <p:cNvSpPr txBox="1"/>
            <p:nvPr/>
          </p:nvSpPr>
          <p:spPr>
            <a:xfrm>
              <a:off x="6356401" y="5719209"/>
              <a:ext cx="29200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i="1" dirty="0"/>
                <a:t>t</a:t>
              </a:r>
              <a:r>
                <a:rPr lang="it-IT" dirty="0"/>
                <a:t> = 0: l’induttore si comporta </a:t>
              </a:r>
              <a:br>
                <a:rPr lang="it-IT" dirty="0"/>
              </a:br>
              <a:r>
                <a:rPr lang="it-IT" dirty="0"/>
                <a:t>da circuito aperto</a:t>
              </a:r>
            </a:p>
          </p:txBody>
        </p:sp>
        <p:cxnSp>
          <p:nvCxnSpPr>
            <p:cNvPr id="122" name="Connettore 1 121"/>
            <p:cNvCxnSpPr/>
            <p:nvPr/>
          </p:nvCxnSpPr>
          <p:spPr>
            <a:xfrm>
              <a:off x="8524628" y="5181432"/>
              <a:ext cx="0" cy="35126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uppo 21"/>
            <p:cNvGrpSpPr/>
            <p:nvPr/>
          </p:nvGrpSpPr>
          <p:grpSpPr>
            <a:xfrm>
              <a:off x="8820705" y="4626946"/>
              <a:ext cx="860570" cy="626152"/>
              <a:chOff x="3999859" y="2460395"/>
              <a:chExt cx="860570" cy="626152"/>
            </a:xfrm>
          </p:grpSpPr>
          <p:sp>
            <p:nvSpPr>
              <p:cNvPr id="123" name="Figura a mano libera 122"/>
              <p:cNvSpPr/>
              <p:nvPr/>
            </p:nvSpPr>
            <p:spPr>
              <a:xfrm rot="19700618" flipH="1">
                <a:off x="3999859" y="2460395"/>
                <a:ext cx="350348" cy="626152"/>
              </a:xfrm>
              <a:custGeom>
                <a:avLst/>
                <a:gdLst>
                  <a:gd name="connsiteX0" fmla="*/ 687817 w 687817"/>
                  <a:gd name="connsiteY0" fmla="*/ 1135781 h 1135781"/>
                  <a:gd name="connsiteX1" fmla="*/ 66987 w 687817"/>
                  <a:gd name="connsiteY1" fmla="*/ 794084 h 1135781"/>
                  <a:gd name="connsiteX2" fmla="*/ 33299 w 687817"/>
                  <a:gd name="connsiteY2" fmla="*/ 0 h 1135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7817" h="1135781">
                    <a:moveTo>
                      <a:pt x="687817" y="1135781"/>
                    </a:moveTo>
                    <a:cubicBezTo>
                      <a:pt x="431945" y="1059581"/>
                      <a:pt x="176073" y="983381"/>
                      <a:pt x="66987" y="794084"/>
                    </a:cubicBezTo>
                    <a:cubicBezTo>
                      <a:pt x="-42099" y="604787"/>
                      <a:pt x="9236" y="117909"/>
                      <a:pt x="33299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4" name="CasellaDiTesto 123"/>
              <p:cNvSpPr txBox="1"/>
              <p:nvPr/>
            </p:nvSpPr>
            <p:spPr>
              <a:xfrm>
                <a:off x="4355162" y="2588805"/>
                <a:ext cx="5052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/>
                  <a:t>V</a:t>
                </a:r>
                <a:r>
                  <a:rPr lang="it-IT" i="1" baseline="-25000" dirty="0"/>
                  <a:t>DD</a:t>
                </a:r>
              </a:p>
            </p:txBody>
          </p:sp>
        </p:grpSp>
        <p:grpSp>
          <p:nvGrpSpPr>
            <p:cNvPr id="128" name="Gruppo 127"/>
            <p:cNvGrpSpPr/>
            <p:nvPr/>
          </p:nvGrpSpPr>
          <p:grpSpPr>
            <a:xfrm rot="16200000">
              <a:off x="7369316" y="3576237"/>
              <a:ext cx="750705" cy="626152"/>
              <a:chOff x="3999859" y="2460395"/>
              <a:chExt cx="750705" cy="626152"/>
            </a:xfrm>
          </p:grpSpPr>
          <p:sp>
            <p:nvSpPr>
              <p:cNvPr id="129" name="Figura a mano libera 128"/>
              <p:cNvSpPr/>
              <p:nvPr/>
            </p:nvSpPr>
            <p:spPr>
              <a:xfrm rot="19700618" flipH="1">
                <a:off x="3999859" y="2460395"/>
                <a:ext cx="350348" cy="626152"/>
              </a:xfrm>
              <a:custGeom>
                <a:avLst/>
                <a:gdLst>
                  <a:gd name="connsiteX0" fmla="*/ 687817 w 687817"/>
                  <a:gd name="connsiteY0" fmla="*/ 1135781 h 1135781"/>
                  <a:gd name="connsiteX1" fmla="*/ 66987 w 687817"/>
                  <a:gd name="connsiteY1" fmla="*/ 794084 h 1135781"/>
                  <a:gd name="connsiteX2" fmla="*/ 33299 w 687817"/>
                  <a:gd name="connsiteY2" fmla="*/ 0 h 1135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7817" h="1135781">
                    <a:moveTo>
                      <a:pt x="687817" y="1135781"/>
                    </a:moveTo>
                    <a:cubicBezTo>
                      <a:pt x="431945" y="1059581"/>
                      <a:pt x="176073" y="983381"/>
                      <a:pt x="66987" y="794084"/>
                    </a:cubicBezTo>
                    <a:cubicBezTo>
                      <a:pt x="-42099" y="604787"/>
                      <a:pt x="9236" y="117909"/>
                      <a:pt x="33299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0" name="CasellaDiTesto 129"/>
              <p:cNvSpPr txBox="1"/>
              <p:nvPr/>
            </p:nvSpPr>
            <p:spPr>
              <a:xfrm rot="5400000">
                <a:off x="4415055" y="2605419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/>
                  <a:t>0</a:t>
                </a:r>
                <a:endParaRPr lang="it-IT" i="1" baseline="-25000" dirty="0"/>
              </a:p>
            </p:txBody>
          </p:sp>
        </p:grpSp>
      </p:grpSp>
      <p:grpSp>
        <p:nvGrpSpPr>
          <p:cNvPr id="132" name="Gruppo 131"/>
          <p:cNvGrpSpPr/>
          <p:nvPr/>
        </p:nvGrpSpPr>
        <p:grpSpPr>
          <a:xfrm>
            <a:off x="3276888" y="2097997"/>
            <a:ext cx="332846" cy="1045092"/>
            <a:chOff x="4563930" y="3194990"/>
            <a:chExt cx="332846" cy="1045092"/>
          </a:xfrm>
        </p:grpSpPr>
        <p:cxnSp>
          <p:nvCxnSpPr>
            <p:cNvPr id="137" name="Connettore 1 136"/>
            <p:cNvCxnSpPr/>
            <p:nvPr/>
          </p:nvCxnSpPr>
          <p:spPr>
            <a:xfrm flipH="1">
              <a:off x="4730043" y="3194990"/>
              <a:ext cx="310" cy="2763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1 137"/>
            <p:cNvCxnSpPr/>
            <p:nvPr/>
          </p:nvCxnSpPr>
          <p:spPr>
            <a:xfrm>
              <a:off x="4730043" y="3978587"/>
              <a:ext cx="310" cy="2614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9" name="Gruppo 138"/>
            <p:cNvGrpSpPr/>
            <p:nvPr/>
          </p:nvGrpSpPr>
          <p:grpSpPr>
            <a:xfrm rot="5400000">
              <a:off x="4476728" y="3558539"/>
              <a:ext cx="507250" cy="332846"/>
              <a:chOff x="8301886" y="3276761"/>
              <a:chExt cx="1104874" cy="892015"/>
            </a:xfrm>
          </p:grpSpPr>
          <p:sp>
            <p:nvSpPr>
              <p:cNvPr id="141" name="Arco 140"/>
              <p:cNvSpPr/>
              <p:nvPr/>
            </p:nvSpPr>
            <p:spPr>
              <a:xfrm>
                <a:off x="8301886" y="3276766"/>
                <a:ext cx="519165" cy="892010"/>
              </a:xfrm>
              <a:prstGeom prst="arc">
                <a:avLst>
                  <a:gd name="adj1" fmla="val 10791074"/>
                  <a:gd name="adj2" fmla="val 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42" name="Arco 141"/>
              <p:cNvSpPr/>
              <p:nvPr/>
            </p:nvSpPr>
            <p:spPr>
              <a:xfrm>
                <a:off x="8505085" y="3276761"/>
                <a:ext cx="698476" cy="892015"/>
              </a:xfrm>
              <a:prstGeom prst="arc">
                <a:avLst>
                  <a:gd name="adj1" fmla="val 10791074"/>
                  <a:gd name="adj2" fmla="val 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43" name="Arco 142"/>
              <p:cNvSpPr/>
              <p:nvPr/>
            </p:nvSpPr>
            <p:spPr>
              <a:xfrm rot="10800000">
                <a:off x="8505083" y="3473133"/>
                <a:ext cx="313693" cy="437579"/>
              </a:xfrm>
              <a:prstGeom prst="arc">
                <a:avLst>
                  <a:gd name="adj1" fmla="val 10791074"/>
                  <a:gd name="adj2" fmla="val 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grpSp>
            <p:nvGrpSpPr>
              <p:cNvPr id="144" name="Gruppo 143"/>
              <p:cNvGrpSpPr/>
              <p:nvPr/>
            </p:nvGrpSpPr>
            <p:grpSpPr>
              <a:xfrm flipH="1">
                <a:off x="8887590" y="3276766"/>
                <a:ext cx="519170" cy="892010"/>
                <a:chOff x="9508491" y="3250694"/>
                <a:chExt cx="519170" cy="892010"/>
              </a:xfrm>
            </p:grpSpPr>
            <p:sp>
              <p:nvSpPr>
                <p:cNvPr id="145" name="Arco 144"/>
                <p:cNvSpPr/>
                <p:nvPr/>
              </p:nvSpPr>
              <p:spPr>
                <a:xfrm>
                  <a:off x="9508491" y="3250694"/>
                  <a:ext cx="519166" cy="892010"/>
                </a:xfrm>
                <a:prstGeom prst="arc">
                  <a:avLst>
                    <a:gd name="adj1" fmla="val 10791074"/>
                    <a:gd name="adj2" fmla="val 0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146" name="Arco 145"/>
                <p:cNvSpPr/>
                <p:nvPr/>
              </p:nvSpPr>
              <p:spPr>
                <a:xfrm rot="10800000">
                  <a:off x="9713968" y="3447060"/>
                  <a:ext cx="313693" cy="437579"/>
                </a:xfrm>
                <a:prstGeom prst="arc">
                  <a:avLst>
                    <a:gd name="adj1" fmla="val 10791074"/>
                    <a:gd name="adj2" fmla="val 0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</p:grpSp>
        </p:grpSp>
      </p:grpSp>
      <p:grpSp>
        <p:nvGrpSpPr>
          <p:cNvPr id="172" name="Gruppo 171"/>
          <p:cNvGrpSpPr/>
          <p:nvPr/>
        </p:nvGrpSpPr>
        <p:grpSpPr>
          <a:xfrm>
            <a:off x="6075419" y="3572597"/>
            <a:ext cx="3311729" cy="2792146"/>
            <a:chOff x="1665789" y="3578287"/>
            <a:chExt cx="3311729" cy="2792146"/>
          </a:xfrm>
        </p:grpSpPr>
        <p:grpSp>
          <p:nvGrpSpPr>
            <p:cNvPr id="173" name="Gruppo 172"/>
            <p:cNvGrpSpPr/>
            <p:nvPr/>
          </p:nvGrpSpPr>
          <p:grpSpPr>
            <a:xfrm>
              <a:off x="1665789" y="4062557"/>
              <a:ext cx="3215160" cy="1495767"/>
              <a:chOff x="1286923" y="2385943"/>
              <a:chExt cx="3215160" cy="1495767"/>
            </a:xfrm>
          </p:grpSpPr>
          <p:sp>
            <p:nvSpPr>
              <p:cNvPr id="178" name="Ovale 177"/>
              <p:cNvSpPr/>
              <p:nvPr/>
            </p:nvSpPr>
            <p:spPr>
              <a:xfrm>
                <a:off x="2056515" y="3101207"/>
                <a:ext cx="445578" cy="451413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79" name="Connettore 1 178"/>
              <p:cNvCxnSpPr/>
              <p:nvPr/>
            </p:nvCxnSpPr>
            <p:spPr>
              <a:xfrm>
                <a:off x="2279304" y="2826375"/>
                <a:ext cx="0" cy="10553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0" name="Figura a mano libera 179"/>
              <p:cNvSpPr/>
              <p:nvPr/>
            </p:nvSpPr>
            <p:spPr>
              <a:xfrm rot="1899382">
                <a:off x="1808785" y="3013837"/>
                <a:ext cx="350348" cy="626152"/>
              </a:xfrm>
              <a:custGeom>
                <a:avLst/>
                <a:gdLst>
                  <a:gd name="connsiteX0" fmla="*/ 687817 w 687817"/>
                  <a:gd name="connsiteY0" fmla="*/ 1135781 h 1135781"/>
                  <a:gd name="connsiteX1" fmla="*/ 66987 w 687817"/>
                  <a:gd name="connsiteY1" fmla="*/ 794084 h 1135781"/>
                  <a:gd name="connsiteX2" fmla="*/ 33299 w 687817"/>
                  <a:gd name="connsiteY2" fmla="*/ 0 h 1135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7817" h="1135781">
                    <a:moveTo>
                      <a:pt x="687817" y="1135781"/>
                    </a:moveTo>
                    <a:cubicBezTo>
                      <a:pt x="431945" y="1059581"/>
                      <a:pt x="176073" y="983381"/>
                      <a:pt x="66987" y="794084"/>
                    </a:cubicBezTo>
                    <a:cubicBezTo>
                      <a:pt x="-42099" y="604787"/>
                      <a:pt x="9236" y="117909"/>
                      <a:pt x="33299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1" name="CasellaDiTesto 180"/>
              <p:cNvSpPr txBox="1"/>
              <p:nvPr/>
            </p:nvSpPr>
            <p:spPr>
              <a:xfrm>
                <a:off x="1286923" y="3176629"/>
                <a:ext cx="5052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/>
                  <a:t>V</a:t>
                </a:r>
                <a:r>
                  <a:rPr lang="it-IT" i="1" baseline="-25000" dirty="0"/>
                  <a:t>DD</a:t>
                </a:r>
                <a:endParaRPr lang="it-IT" i="1" dirty="0"/>
              </a:p>
            </p:txBody>
          </p:sp>
          <p:grpSp>
            <p:nvGrpSpPr>
              <p:cNvPr id="182" name="Gruppo 181"/>
              <p:cNvGrpSpPr/>
              <p:nvPr/>
            </p:nvGrpSpPr>
            <p:grpSpPr>
              <a:xfrm>
                <a:off x="2730184" y="2717213"/>
                <a:ext cx="560380" cy="218323"/>
                <a:chOff x="10586261" y="2922459"/>
                <a:chExt cx="560380" cy="218323"/>
              </a:xfrm>
            </p:grpSpPr>
            <p:cxnSp>
              <p:nvCxnSpPr>
                <p:cNvPr id="190" name="Connettore 1 189"/>
                <p:cNvCxnSpPr/>
                <p:nvPr/>
              </p:nvCxnSpPr>
              <p:spPr>
                <a:xfrm rot="1800000" flipH="1">
                  <a:off x="10586261" y="2930855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Connettore 1 190"/>
                <p:cNvCxnSpPr/>
                <p:nvPr/>
              </p:nvCxnSpPr>
              <p:spPr>
                <a:xfrm rot="19800000">
                  <a:off x="10664763" y="2924008"/>
                  <a:ext cx="0" cy="216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Connettore 1 191"/>
                <p:cNvCxnSpPr/>
                <p:nvPr/>
              </p:nvCxnSpPr>
              <p:spPr>
                <a:xfrm rot="1800000" flipH="1">
                  <a:off x="10769372" y="2924782"/>
                  <a:ext cx="0" cy="216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Connettore 1 192"/>
                <p:cNvCxnSpPr/>
                <p:nvPr/>
              </p:nvCxnSpPr>
              <p:spPr>
                <a:xfrm rot="19800000">
                  <a:off x="10869656" y="2924008"/>
                  <a:ext cx="0" cy="216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Connettore 1 193"/>
                <p:cNvCxnSpPr/>
                <p:nvPr/>
              </p:nvCxnSpPr>
              <p:spPr>
                <a:xfrm rot="1800000" flipH="1">
                  <a:off x="10968748" y="2923233"/>
                  <a:ext cx="0" cy="216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Connettore 1 194"/>
                <p:cNvCxnSpPr/>
                <p:nvPr/>
              </p:nvCxnSpPr>
              <p:spPr>
                <a:xfrm rot="19800000">
                  <a:off x="11069032" y="2922459"/>
                  <a:ext cx="0" cy="216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Connettore 1 195"/>
                <p:cNvCxnSpPr/>
                <p:nvPr/>
              </p:nvCxnSpPr>
              <p:spPr>
                <a:xfrm rot="1800000" flipH="1">
                  <a:off x="11146641" y="3023224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3" name="Connettore 1 182"/>
              <p:cNvCxnSpPr/>
              <p:nvPr/>
            </p:nvCxnSpPr>
            <p:spPr>
              <a:xfrm flipH="1">
                <a:off x="2281616" y="2825212"/>
                <a:ext cx="421568" cy="19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nettore 1 183"/>
              <p:cNvCxnSpPr/>
              <p:nvPr/>
            </p:nvCxnSpPr>
            <p:spPr>
              <a:xfrm flipH="1">
                <a:off x="3312272" y="2825212"/>
                <a:ext cx="421568" cy="19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nettore 1 184"/>
              <p:cNvCxnSpPr/>
              <p:nvPr/>
            </p:nvCxnSpPr>
            <p:spPr>
              <a:xfrm>
                <a:off x="3733840" y="2825366"/>
                <a:ext cx="0" cy="105634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nettore 2 185"/>
              <p:cNvCxnSpPr/>
              <p:nvPr/>
            </p:nvCxnSpPr>
            <p:spPr>
              <a:xfrm flipH="1">
                <a:off x="3733840" y="2812916"/>
                <a:ext cx="1" cy="27483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7" name="CasellaDiTesto 186"/>
              <p:cNvSpPr txBox="1"/>
              <p:nvPr/>
            </p:nvSpPr>
            <p:spPr>
              <a:xfrm>
                <a:off x="3746748" y="2744502"/>
                <a:ext cx="7553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/>
                  <a:t>V</a:t>
                </a:r>
                <a:r>
                  <a:rPr lang="it-IT" i="1" baseline="-25000" dirty="0"/>
                  <a:t>DD </a:t>
                </a:r>
                <a:r>
                  <a:rPr lang="it-IT" i="1" dirty="0"/>
                  <a:t>/</a:t>
                </a:r>
                <a:r>
                  <a:rPr lang="it-IT" i="1" dirty="0" err="1"/>
                  <a:t>R</a:t>
                </a:r>
                <a:endParaRPr lang="it-IT" baseline="-25000" dirty="0"/>
              </a:p>
            </p:txBody>
          </p:sp>
          <p:sp>
            <p:nvSpPr>
              <p:cNvPr id="188" name="CasellaDiTesto 187"/>
              <p:cNvSpPr txBox="1"/>
              <p:nvPr/>
            </p:nvSpPr>
            <p:spPr>
              <a:xfrm>
                <a:off x="2827467" y="2385943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/>
                  <a:t>R</a:t>
                </a:r>
                <a:endParaRPr lang="it-IT" i="1" baseline="-25000" dirty="0"/>
              </a:p>
            </p:txBody>
          </p:sp>
          <p:cxnSp>
            <p:nvCxnSpPr>
              <p:cNvPr id="189" name="Connettore 1 188"/>
              <p:cNvCxnSpPr/>
              <p:nvPr/>
            </p:nvCxnSpPr>
            <p:spPr>
              <a:xfrm flipH="1">
                <a:off x="2281616" y="3870510"/>
                <a:ext cx="145222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4" name="CasellaDiTesto 173"/>
            <p:cNvSpPr txBox="1"/>
            <p:nvPr/>
          </p:nvSpPr>
          <p:spPr>
            <a:xfrm>
              <a:off x="1831464" y="5724102"/>
              <a:ext cx="31460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i="1" dirty="0"/>
                <a:t>t</a:t>
              </a:r>
              <a:r>
                <a:rPr lang="it-IT" dirty="0"/>
                <a:t> → ∞ : l’induttore si comporta </a:t>
              </a:r>
              <a:br>
                <a:rPr lang="it-IT" dirty="0"/>
              </a:br>
              <a:r>
                <a:rPr lang="it-IT" dirty="0"/>
                <a:t>da cortocircuito</a:t>
              </a:r>
            </a:p>
          </p:txBody>
        </p:sp>
        <p:grpSp>
          <p:nvGrpSpPr>
            <p:cNvPr id="175" name="Gruppo 174"/>
            <p:cNvGrpSpPr/>
            <p:nvPr/>
          </p:nvGrpSpPr>
          <p:grpSpPr>
            <a:xfrm rot="16200000">
              <a:off x="2984194" y="3661513"/>
              <a:ext cx="792603" cy="626152"/>
              <a:chOff x="3999859" y="2460395"/>
              <a:chExt cx="792603" cy="626152"/>
            </a:xfrm>
          </p:grpSpPr>
          <p:sp>
            <p:nvSpPr>
              <p:cNvPr id="176" name="Figura a mano libera 175"/>
              <p:cNvSpPr/>
              <p:nvPr/>
            </p:nvSpPr>
            <p:spPr>
              <a:xfrm rot="19700618" flipH="1">
                <a:off x="3999859" y="2460395"/>
                <a:ext cx="350348" cy="626152"/>
              </a:xfrm>
              <a:custGeom>
                <a:avLst/>
                <a:gdLst>
                  <a:gd name="connsiteX0" fmla="*/ 687817 w 687817"/>
                  <a:gd name="connsiteY0" fmla="*/ 1135781 h 1135781"/>
                  <a:gd name="connsiteX1" fmla="*/ 66987 w 687817"/>
                  <a:gd name="connsiteY1" fmla="*/ 794084 h 1135781"/>
                  <a:gd name="connsiteX2" fmla="*/ 33299 w 687817"/>
                  <a:gd name="connsiteY2" fmla="*/ 0 h 1135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7817" h="1135781">
                    <a:moveTo>
                      <a:pt x="687817" y="1135781"/>
                    </a:moveTo>
                    <a:cubicBezTo>
                      <a:pt x="431945" y="1059581"/>
                      <a:pt x="176073" y="983381"/>
                      <a:pt x="66987" y="794084"/>
                    </a:cubicBezTo>
                    <a:cubicBezTo>
                      <a:pt x="-42099" y="604787"/>
                      <a:pt x="9236" y="117909"/>
                      <a:pt x="33299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77" name="CasellaDiTesto 176"/>
              <p:cNvSpPr txBox="1"/>
              <p:nvPr/>
            </p:nvSpPr>
            <p:spPr>
              <a:xfrm rot="5400000">
                <a:off x="4355162" y="2588805"/>
                <a:ext cx="5052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/>
                  <a:t>V</a:t>
                </a:r>
                <a:r>
                  <a:rPr lang="it-IT" i="1" baseline="-25000" dirty="0"/>
                  <a:t>DD</a:t>
                </a:r>
              </a:p>
            </p:txBody>
          </p:sp>
        </p:grpSp>
      </p:grp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1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28"/>
    </mc:Choice>
    <mc:Fallback xmlns="">
      <p:transition spd="slow" advTm="84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Risposta allo scalino (scarica) del circuito RL</a:t>
            </a:r>
          </a:p>
        </p:txBody>
      </p:sp>
      <p:sp>
        <p:nvSpPr>
          <p:cNvPr id="4" name="Ovale 3"/>
          <p:cNvSpPr/>
          <p:nvPr/>
        </p:nvSpPr>
        <p:spPr>
          <a:xfrm>
            <a:off x="1765986" y="2368236"/>
            <a:ext cx="445578" cy="45141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1 4"/>
          <p:cNvCxnSpPr/>
          <p:nvPr/>
        </p:nvCxnSpPr>
        <p:spPr>
          <a:xfrm>
            <a:off x="1988775" y="2093404"/>
            <a:ext cx="0" cy="10553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igura a mano libera 5"/>
          <p:cNvSpPr/>
          <p:nvPr/>
        </p:nvSpPr>
        <p:spPr>
          <a:xfrm rot="1899382">
            <a:off x="1518256" y="2280866"/>
            <a:ext cx="350348" cy="626152"/>
          </a:xfrm>
          <a:custGeom>
            <a:avLst/>
            <a:gdLst>
              <a:gd name="connsiteX0" fmla="*/ 687817 w 687817"/>
              <a:gd name="connsiteY0" fmla="*/ 1135781 h 1135781"/>
              <a:gd name="connsiteX1" fmla="*/ 66987 w 687817"/>
              <a:gd name="connsiteY1" fmla="*/ 794084 h 1135781"/>
              <a:gd name="connsiteX2" fmla="*/ 33299 w 687817"/>
              <a:gd name="connsiteY2" fmla="*/ 0 h 113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7817" h="1135781">
                <a:moveTo>
                  <a:pt x="687817" y="1135781"/>
                </a:moveTo>
                <a:cubicBezTo>
                  <a:pt x="431945" y="1059581"/>
                  <a:pt x="176073" y="983381"/>
                  <a:pt x="66987" y="794084"/>
                </a:cubicBezTo>
                <a:cubicBezTo>
                  <a:pt x="-42099" y="604787"/>
                  <a:pt x="9236" y="117909"/>
                  <a:pt x="33299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2" name="Gruppo 11"/>
          <p:cNvGrpSpPr/>
          <p:nvPr/>
        </p:nvGrpSpPr>
        <p:grpSpPr>
          <a:xfrm>
            <a:off x="2439655" y="1984242"/>
            <a:ext cx="560380" cy="218323"/>
            <a:chOff x="10586261" y="2922459"/>
            <a:chExt cx="560380" cy="218323"/>
          </a:xfrm>
        </p:grpSpPr>
        <p:cxnSp>
          <p:nvCxnSpPr>
            <p:cNvPr id="13" name="Connettore 1 12"/>
            <p:cNvCxnSpPr/>
            <p:nvPr/>
          </p:nvCxnSpPr>
          <p:spPr>
            <a:xfrm rot="1800000" flipH="1">
              <a:off x="10586261" y="2930855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 rot="19800000">
              <a:off x="10664763" y="2924008"/>
              <a:ext cx="0" cy="216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4"/>
            <p:cNvCxnSpPr/>
            <p:nvPr/>
          </p:nvCxnSpPr>
          <p:spPr>
            <a:xfrm rot="1800000" flipH="1">
              <a:off x="10769372" y="2924782"/>
              <a:ext cx="0" cy="216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 rot="19800000">
              <a:off x="10869656" y="2924008"/>
              <a:ext cx="0" cy="216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 rot="1800000" flipH="1">
              <a:off x="10968748" y="2923233"/>
              <a:ext cx="0" cy="216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 rot="19800000">
              <a:off x="11069032" y="2922459"/>
              <a:ext cx="0" cy="216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 rot="1800000" flipH="1">
              <a:off x="11146641" y="3023224"/>
              <a:ext cx="0" cy="1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Connettore 1 19"/>
          <p:cNvCxnSpPr/>
          <p:nvPr/>
        </p:nvCxnSpPr>
        <p:spPr>
          <a:xfrm flipH="1">
            <a:off x="1991087" y="2092241"/>
            <a:ext cx="421568" cy="19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/>
          <p:cNvCxnSpPr/>
          <p:nvPr/>
        </p:nvCxnSpPr>
        <p:spPr>
          <a:xfrm flipH="1">
            <a:off x="3021743" y="2092241"/>
            <a:ext cx="421568" cy="19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 flipH="1">
            <a:off x="3443311" y="2079945"/>
            <a:ext cx="1" cy="2748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3575487" y="2011531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i</a:t>
            </a:r>
            <a:r>
              <a:rPr lang="it-IT" dirty="0"/>
              <a:t>(</a:t>
            </a:r>
            <a:r>
              <a:rPr lang="it-IT" i="1" dirty="0"/>
              <a:t>t</a:t>
            </a:r>
            <a:r>
              <a:rPr lang="it-IT" dirty="0"/>
              <a:t>)</a:t>
            </a:r>
            <a:endParaRPr lang="it-IT" baseline="-25000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3668988" y="2450317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L</a:t>
            </a:r>
            <a:endParaRPr lang="it-IT" i="1" baseline="-25000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2536938" y="165297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R</a:t>
            </a:r>
            <a:endParaRPr lang="it-IT" i="1" baseline="-25000" dirty="0"/>
          </a:p>
        </p:txBody>
      </p:sp>
      <p:cxnSp>
        <p:nvCxnSpPr>
          <p:cNvPr id="32" name="Connettore 1 31"/>
          <p:cNvCxnSpPr/>
          <p:nvPr/>
        </p:nvCxnSpPr>
        <p:spPr>
          <a:xfrm flipH="1">
            <a:off x="1991087" y="3137539"/>
            <a:ext cx="14522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igura a mano libera 33"/>
          <p:cNvSpPr/>
          <p:nvPr/>
        </p:nvSpPr>
        <p:spPr>
          <a:xfrm rot="19700618" flipH="1">
            <a:off x="3847459" y="2307995"/>
            <a:ext cx="350348" cy="626152"/>
          </a:xfrm>
          <a:custGeom>
            <a:avLst/>
            <a:gdLst>
              <a:gd name="connsiteX0" fmla="*/ 687817 w 687817"/>
              <a:gd name="connsiteY0" fmla="*/ 1135781 h 1135781"/>
              <a:gd name="connsiteX1" fmla="*/ 66987 w 687817"/>
              <a:gd name="connsiteY1" fmla="*/ 794084 h 1135781"/>
              <a:gd name="connsiteX2" fmla="*/ 33299 w 687817"/>
              <a:gd name="connsiteY2" fmla="*/ 0 h 113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7817" h="1135781">
                <a:moveTo>
                  <a:pt x="687817" y="1135781"/>
                </a:moveTo>
                <a:cubicBezTo>
                  <a:pt x="431945" y="1059581"/>
                  <a:pt x="176073" y="983381"/>
                  <a:pt x="66987" y="794084"/>
                </a:cubicBezTo>
                <a:cubicBezTo>
                  <a:pt x="-42099" y="604787"/>
                  <a:pt x="9236" y="117909"/>
                  <a:pt x="33299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/>
          <p:cNvSpPr txBox="1"/>
          <p:nvPr/>
        </p:nvSpPr>
        <p:spPr>
          <a:xfrm>
            <a:off x="4202762" y="2436405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v</a:t>
            </a:r>
            <a:r>
              <a:rPr lang="it-IT" dirty="0"/>
              <a:t>(</a:t>
            </a:r>
            <a:r>
              <a:rPr lang="it-IT" i="1" dirty="0"/>
              <a:t>t</a:t>
            </a:r>
            <a:r>
              <a:rPr lang="it-IT" dirty="0"/>
              <a:t>)</a:t>
            </a:r>
            <a:endParaRPr lang="it-IT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llaDiTesto 40"/>
              <p:cNvSpPr txBox="1"/>
              <p:nvPr/>
            </p:nvSpPr>
            <p:spPr>
              <a:xfrm>
                <a:off x="4944361" y="1991713"/>
                <a:ext cx="2177647" cy="3864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charset="0"/>
                        </a:rPr>
                        <m:t>𝑣</m:t>
                      </m:r>
                      <m:d>
                        <m:dPr>
                          <m:ctrlPr>
                            <a:rPr lang="it-IT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it-IT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it-IT" i="1"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it-IT" i="1">
                              <a:latin typeface="Cambria Math" charset="0"/>
                            </a:rPr>
                            <m:t>𝐷𝐷</m:t>
                          </m:r>
                        </m:sub>
                      </m:sSub>
                      <m:sSup>
                        <m:sSupPr>
                          <m:ctrlPr>
                            <a:rPr lang="el-GR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l-GR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l-GR" i="1"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l-GR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charset="0"/>
                                </a:rPr>
                                <m:t>𝐿</m:t>
                              </m:r>
                              <m:r>
                                <a:rPr lang="it-IT" b="0" i="1" smtClean="0">
                                  <a:latin typeface="Cambria Math" charset="0"/>
                                </a:rPr>
                                <m:t> </m:t>
                              </m:r>
                            </m:den>
                          </m:f>
                          <m:r>
                            <a:rPr lang="el-GR" i="1">
                              <a:latin typeface="Cambria Math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1" name="CasellaDiTesto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4361" y="1991713"/>
                <a:ext cx="2177647" cy="386452"/>
              </a:xfrm>
              <a:prstGeom prst="rect">
                <a:avLst/>
              </a:prstGeom>
              <a:blipFill rotWithShape="0">
                <a:blip r:embed="rId4"/>
                <a:stretch>
                  <a:fillRect t="-80952" r="-8964" b="-984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/>
              <p:cNvSpPr txBox="1"/>
              <p:nvPr/>
            </p:nvSpPr>
            <p:spPr>
              <a:xfrm>
                <a:off x="4950461" y="2843455"/>
                <a:ext cx="1992276" cy="609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charset="0"/>
                        </a:rPr>
                        <m:t>𝑖</m:t>
                      </m:r>
                      <m:d>
                        <m:dPr>
                          <m:ctrlPr>
                            <a:rPr lang="it-IT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it-IT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i="1">
                                  <a:latin typeface="Cambria Math" charset="0"/>
                                </a:rPr>
                                <m:t>𝐷𝐷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latin typeface="Cambria Math" charset="0"/>
                            </a:rPr>
                            <m:t>𝑅</m:t>
                          </m:r>
                        </m:den>
                      </m:f>
                      <m:sSup>
                        <m:sSupPr>
                          <m:ctrlPr>
                            <a:rPr lang="el-GR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l-GR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l-GR" i="1"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l-GR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latin typeface="Cambria Math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it-IT" i="1">
                                  <a:latin typeface="Cambria Math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it-IT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l-GR" i="1">
                              <a:latin typeface="Cambria Math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2" name="CasellaDiTesto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0461" y="2843455"/>
                <a:ext cx="1992276" cy="60907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uppo 6"/>
          <p:cNvGrpSpPr/>
          <p:nvPr/>
        </p:nvGrpSpPr>
        <p:grpSpPr>
          <a:xfrm>
            <a:off x="8177653" y="2692902"/>
            <a:ext cx="3241295" cy="1139073"/>
            <a:chOff x="8184315" y="1602973"/>
            <a:chExt cx="3241295" cy="1139073"/>
          </a:xfrm>
        </p:grpSpPr>
        <p:grpSp>
          <p:nvGrpSpPr>
            <p:cNvPr id="49" name="Gruppo 48"/>
            <p:cNvGrpSpPr/>
            <p:nvPr/>
          </p:nvGrpSpPr>
          <p:grpSpPr>
            <a:xfrm>
              <a:off x="8363596" y="1602973"/>
              <a:ext cx="3062014" cy="1044990"/>
              <a:chOff x="4894384" y="3837138"/>
              <a:chExt cx="4319242" cy="1474051"/>
            </a:xfrm>
          </p:grpSpPr>
          <p:cxnSp>
            <p:nvCxnSpPr>
              <p:cNvPr id="43" name="Connettore 1 42"/>
              <p:cNvCxnSpPr/>
              <p:nvPr/>
            </p:nvCxnSpPr>
            <p:spPr>
              <a:xfrm>
                <a:off x="5399765" y="3983482"/>
                <a:ext cx="0" cy="1327707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ttore 1 43"/>
              <p:cNvCxnSpPr/>
              <p:nvPr/>
            </p:nvCxnSpPr>
            <p:spPr>
              <a:xfrm>
                <a:off x="4894384" y="5058743"/>
                <a:ext cx="3944031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CasellaDiTesto 44"/>
              <p:cNvSpPr txBox="1"/>
              <p:nvPr/>
            </p:nvSpPr>
            <p:spPr>
              <a:xfrm>
                <a:off x="5399765" y="3837138"/>
                <a:ext cx="659285" cy="39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i="1" dirty="0"/>
                  <a:t>i</a:t>
                </a:r>
                <a:r>
                  <a:rPr lang="it-IT" sz="1200" dirty="0"/>
                  <a:t>(</a:t>
                </a:r>
                <a:r>
                  <a:rPr lang="it-IT" sz="1200" i="1" dirty="0"/>
                  <a:t>t</a:t>
                </a:r>
                <a:r>
                  <a:rPr lang="it-IT" sz="1200" dirty="0"/>
                  <a:t>)</a:t>
                </a:r>
                <a:endParaRPr lang="it-IT" sz="1200" baseline="-25000" dirty="0"/>
              </a:p>
            </p:txBody>
          </p:sp>
          <p:sp>
            <p:nvSpPr>
              <p:cNvPr id="46" name="CasellaDiTesto 45"/>
              <p:cNvSpPr txBox="1"/>
              <p:nvPr/>
            </p:nvSpPr>
            <p:spPr>
              <a:xfrm>
                <a:off x="8880781" y="4856994"/>
                <a:ext cx="332845" cy="390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i="1" dirty="0"/>
                  <a:t>t</a:t>
                </a:r>
                <a:endParaRPr lang="it-IT" sz="1200" i="1" baseline="-25000" dirty="0"/>
              </a:p>
            </p:txBody>
          </p:sp>
        </p:grpSp>
        <p:cxnSp>
          <p:nvCxnSpPr>
            <p:cNvPr id="51" name="Connettore 1 50"/>
            <p:cNvCxnSpPr/>
            <p:nvPr/>
          </p:nvCxnSpPr>
          <p:spPr>
            <a:xfrm>
              <a:off x="8363595" y="2074329"/>
              <a:ext cx="358278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CasellaDiTesto 56"/>
            <p:cNvSpPr txBox="1"/>
            <p:nvPr/>
          </p:nvSpPr>
          <p:spPr>
            <a:xfrm>
              <a:off x="8184315" y="1779955"/>
              <a:ext cx="5584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i="1" dirty="0"/>
                <a:t>V</a:t>
              </a:r>
              <a:r>
                <a:rPr lang="it-IT" sz="1200" i="1" baseline="-25000" dirty="0"/>
                <a:t>DD </a:t>
              </a:r>
              <a:r>
                <a:rPr lang="it-IT" sz="1200" i="1" dirty="0"/>
                <a:t>/</a:t>
              </a:r>
              <a:r>
                <a:rPr lang="it-IT" sz="1200" i="1" dirty="0" err="1"/>
                <a:t>R</a:t>
              </a:r>
              <a:endParaRPr lang="it-IT" sz="1200" baseline="-25000" dirty="0"/>
            </a:p>
          </p:txBody>
        </p:sp>
        <p:cxnSp>
          <p:nvCxnSpPr>
            <p:cNvPr id="59" name="Connettore 1 58"/>
            <p:cNvCxnSpPr/>
            <p:nvPr/>
          </p:nvCxnSpPr>
          <p:spPr>
            <a:xfrm>
              <a:off x="8721873" y="2080271"/>
              <a:ext cx="637469" cy="44077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CasellaDiTesto 61"/>
            <p:cNvSpPr txBox="1"/>
            <p:nvPr/>
          </p:nvSpPr>
          <p:spPr>
            <a:xfrm>
              <a:off x="9113258" y="2465047"/>
              <a:ext cx="4673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i="1" dirty="0"/>
                <a:t>L/</a:t>
              </a:r>
              <a:r>
                <a:rPr lang="it-IT" sz="1200" i="1" dirty="0" err="1"/>
                <a:t>R</a:t>
              </a:r>
              <a:endParaRPr lang="it-IT" sz="1200" baseline="-25000" dirty="0"/>
            </a:p>
          </p:txBody>
        </p:sp>
        <p:sp>
          <p:nvSpPr>
            <p:cNvPr id="63" name="Figura a mano libera 62"/>
            <p:cNvSpPr/>
            <p:nvPr/>
          </p:nvSpPr>
          <p:spPr>
            <a:xfrm flipV="1">
              <a:off x="8732085" y="2076213"/>
              <a:ext cx="1865194" cy="382137"/>
            </a:xfrm>
            <a:custGeom>
              <a:avLst/>
              <a:gdLst>
                <a:gd name="connsiteX0" fmla="*/ 0 w 1869743"/>
                <a:gd name="connsiteY0" fmla="*/ 391235 h 391235"/>
                <a:gd name="connsiteX1" fmla="*/ 322997 w 1869743"/>
                <a:gd name="connsiteY1" fmla="*/ 195617 h 391235"/>
                <a:gd name="connsiteX2" fmla="*/ 509516 w 1869743"/>
                <a:gd name="connsiteY2" fmla="*/ 90985 h 391235"/>
                <a:gd name="connsiteX3" fmla="*/ 645994 w 1869743"/>
                <a:gd name="connsiteY3" fmla="*/ 36394 h 391235"/>
                <a:gd name="connsiteX4" fmla="*/ 736979 w 1869743"/>
                <a:gd name="connsiteY4" fmla="*/ 18197 h 391235"/>
                <a:gd name="connsiteX5" fmla="*/ 837062 w 1869743"/>
                <a:gd name="connsiteY5" fmla="*/ 13647 h 391235"/>
                <a:gd name="connsiteX6" fmla="*/ 1273791 w 1869743"/>
                <a:gd name="connsiteY6" fmla="*/ 4549 h 391235"/>
                <a:gd name="connsiteX7" fmla="*/ 1869743 w 1869743"/>
                <a:gd name="connsiteY7" fmla="*/ 0 h 391235"/>
                <a:gd name="connsiteX0" fmla="*/ 0 w 1869743"/>
                <a:gd name="connsiteY0" fmla="*/ 391235 h 391235"/>
                <a:gd name="connsiteX1" fmla="*/ 322997 w 1869743"/>
                <a:gd name="connsiteY1" fmla="*/ 195617 h 391235"/>
                <a:gd name="connsiteX2" fmla="*/ 509516 w 1869743"/>
                <a:gd name="connsiteY2" fmla="*/ 90985 h 391235"/>
                <a:gd name="connsiteX3" fmla="*/ 632346 w 1869743"/>
                <a:gd name="connsiteY3" fmla="*/ 45493 h 391235"/>
                <a:gd name="connsiteX4" fmla="*/ 736979 w 1869743"/>
                <a:gd name="connsiteY4" fmla="*/ 18197 h 391235"/>
                <a:gd name="connsiteX5" fmla="*/ 837062 w 1869743"/>
                <a:gd name="connsiteY5" fmla="*/ 13647 h 391235"/>
                <a:gd name="connsiteX6" fmla="*/ 1273791 w 1869743"/>
                <a:gd name="connsiteY6" fmla="*/ 4549 h 391235"/>
                <a:gd name="connsiteX7" fmla="*/ 1869743 w 1869743"/>
                <a:gd name="connsiteY7" fmla="*/ 0 h 391235"/>
                <a:gd name="connsiteX0" fmla="*/ 0 w 1869743"/>
                <a:gd name="connsiteY0" fmla="*/ 391235 h 391235"/>
                <a:gd name="connsiteX1" fmla="*/ 322997 w 1869743"/>
                <a:gd name="connsiteY1" fmla="*/ 195617 h 391235"/>
                <a:gd name="connsiteX2" fmla="*/ 509516 w 1869743"/>
                <a:gd name="connsiteY2" fmla="*/ 90985 h 391235"/>
                <a:gd name="connsiteX3" fmla="*/ 632346 w 1869743"/>
                <a:gd name="connsiteY3" fmla="*/ 45493 h 391235"/>
                <a:gd name="connsiteX4" fmla="*/ 741529 w 1869743"/>
                <a:gd name="connsiteY4" fmla="*/ 27295 h 391235"/>
                <a:gd name="connsiteX5" fmla="*/ 837062 w 1869743"/>
                <a:gd name="connsiteY5" fmla="*/ 13647 h 391235"/>
                <a:gd name="connsiteX6" fmla="*/ 1273791 w 1869743"/>
                <a:gd name="connsiteY6" fmla="*/ 4549 h 391235"/>
                <a:gd name="connsiteX7" fmla="*/ 1869743 w 1869743"/>
                <a:gd name="connsiteY7" fmla="*/ 0 h 391235"/>
                <a:gd name="connsiteX0" fmla="*/ 0 w 1869743"/>
                <a:gd name="connsiteY0" fmla="*/ 391235 h 391235"/>
                <a:gd name="connsiteX1" fmla="*/ 322997 w 1869743"/>
                <a:gd name="connsiteY1" fmla="*/ 195617 h 391235"/>
                <a:gd name="connsiteX2" fmla="*/ 509516 w 1869743"/>
                <a:gd name="connsiteY2" fmla="*/ 90985 h 391235"/>
                <a:gd name="connsiteX3" fmla="*/ 632346 w 1869743"/>
                <a:gd name="connsiteY3" fmla="*/ 45493 h 391235"/>
                <a:gd name="connsiteX4" fmla="*/ 741529 w 1869743"/>
                <a:gd name="connsiteY4" fmla="*/ 27295 h 391235"/>
                <a:gd name="connsiteX5" fmla="*/ 837062 w 1869743"/>
                <a:gd name="connsiteY5" fmla="*/ 22745 h 391235"/>
                <a:gd name="connsiteX6" fmla="*/ 1273791 w 1869743"/>
                <a:gd name="connsiteY6" fmla="*/ 4549 h 391235"/>
                <a:gd name="connsiteX7" fmla="*/ 1869743 w 1869743"/>
                <a:gd name="connsiteY7" fmla="*/ 0 h 391235"/>
                <a:gd name="connsiteX0" fmla="*/ 0 w 1869743"/>
                <a:gd name="connsiteY0" fmla="*/ 391235 h 391235"/>
                <a:gd name="connsiteX1" fmla="*/ 322997 w 1869743"/>
                <a:gd name="connsiteY1" fmla="*/ 195617 h 391235"/>
                <a:gd name="connsiteX2" fmla="*/ 509516 w 1869743"/>
                <a:gd name="connsiteY2" fmla="*/ 90985 h 391235"/>
                <a:gd name="connsiteX3" fmla="*/ 632346 w 1869743"/>
                <a:gd name="connsiteY3" fmla="*/ 45493 h 391235"/>
                <a:gd name="connsiteX4" fmla="*/ 741529 w 1869743"/>
                <a:gd name="connsiteY4" fmla="*/ 27295 h 391235"/>
                <a:gd name="connsiteX5" fmla="*/ 837062 w 1869743"/>
                <a:gd name="connsiteY5" fmla="*/ 22745 h 391235"/>
                <a:gd name="connsiteX6" fmla="*/ 1269242 w 1869743"/>
                <a:gd name="connsiteY6" fmla="*/ 18197 h 391235"/>
                <a:gd name="connsiteX7" fmla="*/ 1869743 w 1869743"/>
                <a:gd name="connsiteY7" fmla="*/ 0 h 391235"/>
                <a:gd name="connsiteX0" fmla="*/ 0 w 1869743"/>
                <a:gd name="connsiteY0" fmla="*/ 391235 h 391235"/>
                <a:gd name="connsiteX1" fmla="*/ 322997 w 1869743"/>
                <a:gd name="connsiteY1" fmla="*/ 195617 h 391235"/>
                <a:gd name="connsiteX2" fmla="*/ 509516 w 1869743"/>
                <a:gd name="connsiteY2" fmla="*/ 90985 h 391235"/>
                <a:gd name="connsiteX3" fmla="*/ 632346 w 1869743"/>
                <a:gd name="connsiteY3" fmla="*/ 45493 h 391235"/>
                <a:gd name="connsiteX4" fmla="*/ 741529 w 1869743"/>
                <a:gd name="connsiteY4" fmla="*/ 27295 h 391235"/>
                <a:gd name="connsiteX5" fmla="*/ 837062 w 1869743"/>
                <a:gd name="connsiteY5" fmla="*/ 22745 h 391235"/>
                <a:gd name="connsiteX6" fmla="*/ 1264693 w 1869743"/>
                <a:gd name="connsiteY6" fmla="*/ 18197 h 391235"/>
                <a:gd name="connsiteX7" fmla="*/ 1869743 w 1869743"/>
                <a:gd name="connsiteY7" fmla="*/ 0 h 391235"/>
                <a:gd name="connsiteX0" fmla="*/ 0 w 1865194"/>
                <a:gd name="connsiteY0" fmla="*/ 382137 h 382137"/>
                <a:gd name="connsiteX1" fmla="*/ 322997 w 1865194"/>
                <a:gd name="connsiteY1" fmla="*/ 186519 h 382137"/>
                <a:gd name="connsiteX2" fmla="*/ 509516 w 1865194"/>
                <a:gd name="connsiteY2" fmla="*/ 81887 h 382137"/>
                <a:gd name="connsiteX3" fmla="*/ 632346 w 1865194"/>
                <a:gd name="connsiteY3" fmla="*/ 36395 h 382137"/>
                <a:gd name="connsiteX4" fmla="*/ 741529 w 1865194"/>
                <a:gd name="connsiteY4" fmla="*/ 18197 h 382137"/>
                <a:gd name="connsiteX5" fmla="*/ 837062 w 1865194"/>
                <a:gd name="connsiteY5" fmla="*/ 13647 h 382137"/>
                <a:gd name="connsiteX6" fmla="*/ 1264693 w 1865194"/>
                <a:gd name="connsiteY6" fmla="*/ 9099 h 382137"/>
                <a:gd name="connsiteX7" fmla="*/ 1865194 w 1865194"/>
                <a:gd name="connsiteY7" fmla="*/ 0 h 382137"/>
                <a:gd name="connsiteX0" fmla="*/ 0 w 1865194"/>
                <a:gd name="connsiteY0" fmla="*/ 382137 h 382137"/>
                <a:gd name="connsiteX1" fmla="*/ 136477 w 1865194"/>
                <a:gd name="connsiteY1" fmla="*/ 295702 h 382137"/>
                <a:gd name="connsiteX2" fmla="*/ 322997 w 1865194"/>
                <a:gd name="connsiteY2" fmla="*/ 186519 h 382137"/>
                <a:gd name="connsiteX3" fmla="*/ 509516 w 1865194"/>
                <a:gd name="connsiteY3" fmla="*/ 81887 h 382137"/>
                <a:gd name="connsiteX4" fmla="*/ 632346 w 1865194"/>
                <a:gd name="connsiteY4" fmla="*/ 36395 h 382137"/>
                <a:gd name="connsiteX5" fmla="*/ 741529 w 1865194"/>
                <a:gd name="connsiteY5" fmla="*/ 18197 h 382137"/>
                <a:gd name="connsiteX6" fmla="*/ 837062 w 1865194"/>
                <a:gd name="connsiteY6" fmla="*/ 13647 h 382137"/>
                <a:gd name="connsiteX7" fmla="*/ 1264693 w 1865194"/>
                <a:gd name="connsiteY7" fmla="*/ 9099 h 382137"/>
                <a:gd name="connsiteX8" fmla="*/ 1865194 w 1865194"/>
                <a:gd name="connsiteY8" fmla="*/ 0 h 382137"/>
                <a:gd name="connsiteX0" fmla="*/ 0 w 1865194"/>
                <a:gd name="connsiteY0" fmla="*/ 382137 h 382137"/>
                <a:gd name="connsiteX1" fmla="*/ 136477 w 1865194"/>
                <a:gd name="connsiteY1" fmla="*/ 295702 h 382137"/>
                <a:gd name="connsiteX2" fmla="*/ 322997 w 1865194"/>
                <a:gd name="connsiteY2" fmla="*/ 177421 h 382137"/>
                <a:gd name="connsiteX3" fmla="*/ 509516 w 1865194"/>
                <a:gd name="connsiteY3" fmla="*/ 81887 h 382137"/>
                <a:gd name="connsiteX4" fmla="*/ 632346 w 1865194"/>
                <a:gd name="connsiteY4" fmla="*/ 36395 h 382137"/>
                <a:gd name="connsiteX5" fmla="*/ 741529 w 1865194"/>
                <a:gd name="connsiteY5" fmla="*/ 18197 h 382137"/>
                <a:gd name="connsiteX6" fmla="*/ 837062 w 1865194"/>
                <a:gd name="connsiteY6" fmla="*/ 13647 h 382137"/>
                <a:gd name="connsiteX7" fmla="*/ 1264693 w 1865194"/>
                <a:gd name="connsiteY7" fmla="*/ 9099 h 382137"/>
                <a:gd name="connsiteX8" fmla="*/ 1865194 w 1865194"/>
                <a:gd name="connsiteY8" fmla="*/ 0 h 382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5194" h="382137">
                  <a:moveTo>
                    <a:pt x="0" y="382137"/>
                  </a:moveTo>
                  <a:cubicBezTo>
                    <a:pt x="48525" y="353325"/>
                    <a:pt x="87952" y="324514"/>
                    <a:pt x="136477" y="295702"/>
                  </a:cubicBezTo>
                  <a:lnTo>
                    <a:pt x="322997" y="177421"/>
                  </a:lnTo>
                  <a:cubicBezTo>
                    <a:pt x="385170" y="141785"/>
                    <a:pt x="457958" y="105391"/>
                    <a:pt x="509516" y="81887"/>
                  </a:cubicBezTo>
                  <a:cubicBezTo>
                    <a:pt x="561074" y="58383"/>
                    <a:pt x="593677" y="47010"/>
                    <a:pt x="632346" y="36395"/>
                  </a:cubicBezTo>
                  <a:cubicBezTo>
                    <a:pt x="671015" y="25780"/>
                    <a:pt x="707410" y="21988"/>
                    <a:pt x="741529" y="18197"/>
                  </a:cubicBezTo>
                  <a:cubicBezTo>
                    <a:pt x="775648" y="14406"/>
                    <a:pt x="749868" y="15163"/>
                    <a:pt x="837062" y="13647"/>
                  </a:cubicBezTo>
                  <a:lnTo>
                    <a:pt x="1264693" y="9099"/>
                  </a:lnTo>
                  <a:lnTo>
                    <a:pt x="1865194" y="0"/>
                  </a:lnTo>
                </a:path>
              </a:pathLst>
            </a:cu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1" name="Gruppo 20"/>
          <p:cNvGrpSpPr/>
          <p:nvPr/>
        </p:nvGrpSpPr>
        <p:grpSpPr>
          <a:xfrm>
            <a:off x="8320357" y="1542616"/>
            <a:ext cx="3098591" cy="1044990"/>
            <a:chOff x="8341915" y="2717662"/>
            <a:chExt cx="3098591" cy="1044990"/>
          </a:xfrm>
        </p:grpSpPr>
        <p:grpSp>
          <p:nvGrpSpPr>
            <p:cNvPr id="70" name="Gruppo 69"/>
            <p:cNvGrpSpPr/>
            <p:nvPr/>
          </p:nvGrpSpPr>
          <p:grpSpPr>
            <a:xfrm>
              <a:off x="8378492" y="2717662"/>
              <a:ext cx="3062014" cy="1044990"/>
              <a:chOff x="4894384" y="3837138"/>
              <a:chExt cx="4319242" cy="1474051"/>
            </a:xfrm>
          </p:grpSpPr>
          <p:cxnSp>
            <p:nvCxnSpPr>
              <p:cNvPr id="71" name="Connettore 1 70"/>
              <p:cNvCxnSpPr/>
              <p:nvPr/>
            </p:nvCxnSpPr>
            <p:spPr>
              <a:xfrm>
                <a:off x="5399765" y="3983482"/>
                <a:ext cx="0" cy="1327707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ttore 1 71"/>
              <p:cNvCxnSpPr/>
              <p:nvPr/>
            </p:nvCxnSpPr>
            <p:spPr>
              <a:xfrm>
                <a:off x="4894384" y="4422421"/>
                <a:ext cx="3944031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CasellaDiTesto 72"/>
              <p:cNvSpPr txBox="1"/>
              <p:nvPr/>
            </p:nvSpPr>
            <p:spPr>
              <a:xfrm>
                <a:off x="5399765" y="3837138"/>
                <a:ext cx="659285" cy="39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i="1" dirty="0"/>
                  <a:t>v</a:t>
                </a:r>
                <a:r>
                  <a:rPr lang="it-IT" sz="1200" dirty="0"/>
                  <a:t>(</a:t>
                </a:r>
                <a:r>
                  <a:rPr lang="it-IT" sz="1200" i="1" dirty="0"/>
                  <a:t>t</a:t>
                </a:r>
                <a:r>
                  <a:rPr lang="it-IT" sz="1200" dirty="0"/>
                  <a:t>)</a:t>
                </a:r>
                <a:endParaRPr lang="it-IT" sz="1200" baseline="-25000" dirty="0"/>
              </a:p>
            </p:txBody>
          </p:sp>
          <p:sp>
            <p:nvSpPr>
              <p:cNvPr id="74" name="CasellaDiTesto 73"/>
              <p:cNvSpPr txBox="1"/>
              <p:nvPr/>
            </p:nvSpPr>
            <p:spPr>
              <a:xfrm>
                <a:off x="8880781" y="4220671"/>
                <a:ext cx="332845" cy="390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i="1" dirty="0"/>
                  <a:t>t</a:t>
                </a:r>
                <a:endParaRPr lang="it-IT" sz="1200" i="1" baseline="-25000" dirty="0"/>
              </a:p>
            </p:txBody>
          </p:sp>
        </p:grpSp>
        <p:cxnSp>
          <p:nvCxnSpPr>
            <p:cNvPr id="75" name="Connettore 1 74"/>
            <p:cNvCxnSpPr/>
            <p:nvPr/>
          </p:nvCxnSpPr>
          <p:spPr>
            <a:xfrm>
              <a:off x="8378491" y="3140250"/>
              <a:ext cx="358278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CasellaDiTesto 76"/>
            <p:cNvSpPr txBox="1"/>
            <p:nvPr/>
          </p:nvSpPr>
          <p:spPr>
            <a:xfrm>
              <a:off x="8341915" y="3403374"/>
              <a:ext cx="4799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i="1"/>
                <a:t>-V</a:t>
              </a:r>
              <a:r>
                <a:rPr lang="it-IT" sz="1200" i="1" baseline="-25000"/>
                <a:t>DD</a:t>
              </a:r>
              <a:endParaRPr lang="it-IT" sz="1200" baseline="-25000" dirty="0"/>
            </a:p>
          </p:txBody>
        </p:sp>
        <p:sp>
          <p:nvSpPr>
            <p:cNvPr id="78" name="CasellaDiTesto 77"/>
            <p:cNvSpPr txBox="1"/>
            <p:nvPr/>
          </p:nvSpPr>
          <p:spPr>
            <a:xfrm>
              <a:off x="9052795" y="2858354"/>
              <a:ext cx="4673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i="1" dirty="0"/>
                <a:t>L/</a:t>
              </a:r>
              <a:r>
                <a:rPr lang="it-IT" sz="1200" i="1" dirty="0" err="1"/>
                <a:t>R</a:t>
              </a:r>
              <a:endParaRPr lang="it-IT" sz="1200" baseline="-25000" dirty="0"/>
            </a:p>
          </p:txBody>
        </p:sp>
        <p:cxnSp>
          <p:nvCxnSpPr>
            <p:cNvPr id="79" name="Connettore 1 78"/>
            <p:cNvCxnSpPr/>
            <p:nvPr/>
          </p:nvCxnSpPr>
          <p:spPr>
            <a:xfrm>
              <a:off x="8737326" y="3125635"/>
              <a:ext cx="0" cy="4639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1 82"/>
            <p:cNvCxnSpPr/>
            <p:nvPr/>
          </p:nvCxnSpPr>
          <p:spPr>
            <a:xfrm flipV="1">
              <a:off x="8738137" y="3039363"/>
              <a:ext cx="533455" cy="50749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igura a mano libera 85"/>
            <p:cNvSpPr/>
            <p:nvPr/>
          </p:nvSpPr>
          <p:spPr>
            <a:xfrm flipV="1">
              <a:off x="8736634" y="3130184"/>
              <a:ext cx="1892489" cy="441278"/>
            </a:xfrm>
            <a:custGeom>
              <a:avLst/>
              <a:gdLst>
                <a:gd name="connsiteX0" fmla="*/ 0 w 1892489"/>
                <a:gd name="connsiteY0" fmla="*/ 0 h 441278"/>
                <a:gd name="connsiteX1" fmla="*/ 72788 w 1892489"/>
                <a:gd name="connsiteY1" fmla="*/ 63690 h 441278"/>
                <a:gd name="connsiteX2" fmla="*/ 268406 w 1892489"/>
                <a:gd name="connsiteY2" fmla="*/ 227463 h 441278"/>
                <a:gd name="connsiteX3" fmla="*/ 432179 w 1892489"/>
                <a:gd name="connsiteY3" fmla="*/ 354842 h 441278"/>
                <a:gd name="connsiteX4" fmla="*/ 536812 w 1892489"/>
                <a:gd name="connsiteY4" fmla="*/ 409433 h 441278"/>
                <a:gd name="connsiteX5" fmla="*/ 696036 w 1892489"/>
                <a:gd name="connsiteY5" fmla="*/ 427630 h 441278"/>
                <a:gd name="connsiteX6" fmla="*/ 1128215 w 1892489"/>
                <a:gd name="connsiteY6" fmla="*/ 432179 h 441278"/>
                <a:gd name="connsiteX7" fmla="*/ 1892489 w 1892489"/>
                <a:gd name="connsiteY7" fmla="*/ 441278 h 44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2489" h="441278">
                  <a:moveTo>
                    <a:pt x="0" y="0"/>
                  </a:moveTo>
                  <a:cubicBezTo>
                    <a:pt x="14027" y="12890"/>
                    <a:pt x="28054" y="25780"/>
                    <a:pt x="72788" y="63690"/>
                  </a:cubicBezTo>
                  <a:cubicBezTo>
                    <a:pt x="117522" y="101600"/>
                    <a:pt x="208508" y="178938"/>
                    <a:pt x="268406" y="227463"/>
                  </a:cubicBezTo>
                  <a:cubicBezTo>
                    <a:pt x="328304" y="275988"/>
                    <a:pt x="387445" y="324514"/>
                    <a:pt x="432179" y="354842"/>
                  </a:cubicBezTo>
                  <a:cubicBezTo>
                    <a:pt x="476913" y="385170"/>
                    <a:pt x="492836" y="397302"/>
                    <a:pt x="536812" y="409433"/>
                  </a:cubicBezTo>
                  <a:cubicBezTo>
                    <a:pt x="580788" y="421564"/>
                    <a:pt x="597469" y="423839"/>
                    <a:pt x="696036" y="427630"/>
                  </a:cubicBezTo>
                  <a:cubicBezTo>
                    <a:pt x="794603" y="431421"/>
                    <a:pt x="1128215" y="432179"/>
                    <a:pt x="1128215" y="432179"/>
                  </a:cubicBezTo>
                  <a:lnTo>
                    <a:pt x="1892489" y="441278"/>
                  </a:lnTo>
                </a:path>
              </a:pathLst>
            </a:cu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3" name="Gruppo 32"/>
          <p:cNvGrpSpPr/>
          <p:nvPr/>
        </p:nvGrpSpPr>
        <p:grpSpPr>
          <a:xfrm>
            <a:off x="1944479" y="3515509"/>
            <a:ext cx="3300490" cy="2851576"/>
            <a:chOff x="6356401" y="3513964"/>
            <a:chExt cx="3300490" cy="2851576"/>
          </a:xfrm>
        </p:grpSpPr>
        <p:grpSp>
          <p:nvGrpSpPr>
            <p:cNvPr id="101" name="Gruppo 100"/>
            <p:cNvGrpSpPr/>
            <p:nvPr/>
          </p:nvGrpSpPr>
          <p:grpSpPr>
            <a:xfrm>
              <a:off x="7070092" y="4057664"/>
              <a:ext cx="2217399" cy="1495767"/>
              <a:chOff x="2279304" y="2385943"/>
              <a:chExt cx="2217399" cy="1495767"/>
            </a:xfrm>
          </p:grpSpPr>
          <p:sp>
            <p:nvSpPr>
              <p:cNvPr id="102" name="Ovale 101"/>
              <p:cNvSpPr/>
              <p:nvPr/>
            </p:nvSpPr>
            <p:spPr>
              <a:xfrm>
                <a:off x="3507363" y="3101207"/>
                <a:ext cx="445578" cy="451413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03" name="Connettore 1 102"/>
              <p:cNvCxnSpPr/>
              <p:nvPr/>
            </p:nvCxnSpPr>
            <p:spPr>
              <a:xfrm>
                <a:off x="2279304" y="2826375"/>
                <a:ext cx="0" cy="10553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6" name="Gruppo 105"/>
              <p:cNvGrpSpPr/>
              <p:nvPr/>
            </p:nvGrpSpPr>
            <p:grpSpPr>
              <a:xfrm>
                <a:off x="2730184" y="2717213"/>
                <a:ext cx="560380" cy="218323"/>
                <a:chOff x="10586261" y="2922459"/>
                <a:chExt cx="560380" cy="218323"/>
              </a:xfrm>
            </p:grpSpPr>
            <p:cxnSp>
              <p:nvCxnSpPr>
                <p:cNvPr id="114" name="Connettore 1 113"/>
                <p:cNvCxnSpPr/>
                <p:nvPr/>
              </p:nvCxnSpPr>
              <p:spPr>
                <a:xfrm rot="1800000" flipH="1">
                  <a:off x="10586261" y="2930855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Connettore 1 114"/>
                <p:cNvCxnSpPr/>
                <p:nvPr/>
              </p:nvCxnSpPr>
              <p:spPr>
                <a:xfrm rot="19800000">
                  <a:off x="10664763" y="2924008"/>
                  <a:ext cx="0" cy="216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Connettore 1 115"/>
                <p:cNvCxnSpPr/>
                <p:nvPr/>
              </p:nvCxnSpPr>
              <p:spPr>
                <a:xfrm rot="1800000" flipH="1">
                  <a:off x="10769372" y="2924782"/>
                  <a:ext cx="0" cy="216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Connettore 1 116"/>
                <p:cNvCxnSpPr/>
                <p:nvPr/>
              </p:nvCxnSpPr>
              <p:spPr>
                <a:xfrm rot="19800000">
                  <a:off x="10869656" y="2924008"/>
                  <a:ext cx="0" cy="216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Connettore 1 117"/>
                <p:cNvCxnSpPr/>
                <p:nvPr/>
              </p:nvCxnSpPr>
              <p:spPr>
                <a:xfrm rot="1800000" flipH="1">
                  <a:off x="10968748" y="2923233"/>
                  <a:ext cx="0" cy="216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Connettore 1 118"/>
                <p:cNvCxnSpPr/>
                <p:nvPr/>
              </p:nvCxnSpPr>
              <p:spPr>
                <a:xfrm rot="19800000">
                  <a:off x="11069032" y="2922459"/>
                  <a:ext cx="0" cy="216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Connettore 1 119"/>
                <p:cNvCxnSpPr/>
                <p:nvPr/>
              </p:nvCxnSpPr>
              <p:spPr>
                <a:xfrm rot="1800000" flipH="1">
                  <a:off x="11146641" y="3023224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7" name="Connettore 1 106"/>
              <p:cNvCxnSpPr/>
              <p:nvPr/>
            </p:nvCxnSpPr>
            <p:spPr>
              <a:xfrm flipH="1">
                <a:off x="2281616" y="2825212"/>
                <a:ext cx="421568" cy="19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ttore 1 107"/>
              <p:cNvCxnSpPr/>
              <p:nvPr/>
            </p:nvCxnSpPr>
            <p:spPr>
              <a:xfrm flipH="1">
                <a:off x="3312272" y="2825212"/>
                <a:ext cx="421568" cy="19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ttore 1 108"/>
              <p:cNvCxnSpPr>
                <a:endCxn id="102" idx="0"/>
              </p:cNvCxnSpPr>
              <p:nvPr/>
            </p:nvCxnSpPr>
            <p:spPr>
              <a:xfrm flipH="1">
                <a:off x="3730152" y="2825366"/>
                <a:ext cx="3688" cy="27584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ttore 2 109"/>
              <p:cNvCxnSpPr/>
              <p:nvPr/>
            </p:nvCxnSpPr>
            <p:spPr>
              <a:xfrm>
                <a:off x="3733840" y="2830181"/>
                <a:ext cx="1" cy="2088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CasellaDiTesto 110"/>
              <p:cNvSpPr txBox="1"/>
              <p:nvPr/>
            </p:nvSpPr>
            <p:spPr>
              <a:xfrm>
                <a:off x="3741368" y="2610322"/>
                <a:ext cx="7553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/>
                  <a:t>V</a:t>
                </a:r>
                <a:r>
                  <a:rPr lang="it-IT" i="1" baseline="-25000" dirty="0"/>
                  <a:t>DD </a:t>
                </a:r>
                <a:r>
                  <a:rPr lang="it-IT" i="1" dirty="0"/>
                  <a:t>/</a:t>
                </a:r>
                <a:r>
                  <a:rPr lang="it-IT" i="1" dirty="0" err="1"/>
                  <a:t>R</a:t>
                </a:r>
                <a:endParaRPr lang="it-IT" baseline="-25000" dirty="0"/>
              </a:p>
            </p:txBody>
          </p:sp>
          <p:sp>
            <p:nvSpPr>
              <p:cNvPr id="112" name="CasellaDiTesto 111"/>
              <p:cNvSpPr txBox="1"/>
              <p:nvPr/>
            </p:nvSpPr>
            <p:spPr>
              <a:xfrm>
                <a:off x="2827467" y="2385943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/>
                  <a:t>R</a:t>
                </a:r>
                <a:endParaRPr lang="it-IT" i="1" baseline="-25000" dirty="0"/>
              </a:p>
            </p:txBody>
          </p:sp>
          <p:cxnSp>
            <p:nvCxnSpPr>
              <p:cNvPr id="113" name="Connettore 1 112"/>
              <p:cNvCxnSpPr/>
              <p:nvPr/>
            </p:nvCxnSpPr>
            <p:spPr>
              <a:xfrm flipH="1">
                <a:off x="2281616" y="3870510"/>
                <a:ext cx="145222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1" name="CasellaDiTesto 120"/>
            <p:cNvSpPr txBox="1"/>
            <p:nvPr/>
          </p:nvSpPr>
          <p:spPr>
            <a:xfrm>
              <a:off x="6356401" y="5719209"/>
              <a:ext cx="29200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i="1" dirty="0"/>
                <a:t>t</a:t>
              </a:r>
              <a:r>
                <a:rPr lang="it-IT" dirty="0"/>
                <a:t> = 0: l’induttore si comporta </a:t>
              </a:r>
              <a:br>
                <a:rPr lang="it-IT" dirty="0"/>
              </a:br>
              <a:r>
                <a:rPr lang="it-IT" dirty="0"/>
                <a:t>da generatore di corrente</a:t>
              </a:r>
            </a:p>
          </p:txBody>
        </p:sp>
        <p:cxnSp>
          <p:nvCxnSpPr>
            <p:cNvPr id="122" name="Connettore 1 121"/>
            <p:cNvCxnSpPr>
              <a:stCxn id="102" idx="4"/>
            </p:cNvCxnSpPr>
            <p:nvPr/>
          </p:nvCxnSpPr>
          <p:spPr>
            <a:xfrm>
              <a:off x="8520940" y="5224341"/>
              <a:ext cx="3688" cy="308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uppo 21"/>
            <p:cNvGrpSpPr/>
            <p:nvPr/>
          </p:nvGrpSpPr>
          <p:grpSpPr>
            <a:xfrm>
              <a:off x="8796321" y="4700098"/>
              <a:ext cx="860570" cy="626152"/>
              <a:chOff x="3975475" y="2533547"/>
              <a:chExt cx="860570" cy="626152"/>
            </a:xfrm>
          </p:grpSpPr>
          <p:sp>
            <p:nvSpPr>
              <p:cNvPr id="123" name="Figura a mano libera 122"/>
              <p:cNvSpPr/>
              <p:nvPr/>
            </p:nvSpPr>
            <p:spPr>
              <a:xfrm rot="1899382" flipH="1" flipV="1">
                <a:off x="3975475" y="2533547"/>
                <a:ext cx="350348" cy="626152"/>
              </a:xfrm>
              <a:custGeom>
                <a:avLst/>
                <a:gdLst>
                  <a:gd name="connsiteX0" fmla="*/ 687817 w 687817"/>
                  <a:gd name="connsiteY0" fmla="*/ 1135781 h 1135781"/>
                  <a:gd name="connsiteX1" fmla="*/ 66987 w 687817"/>
                  <a:gd name="connsiteY1" fmla="*/ 794084 h 1135781"/>
                  <a:gd name="connsiteX2" fmla="*/ 33299 w 687817"/>
                  <a:gd name="connsiteY2" fmla="*/ 0 h 1135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7817" h="1135781">
                    <a:moveTo>
                      <a:pt x="687817" y="1135781"/>
                    </a:moveTo>
                    <a:cubicBezTo>
                      <a:pt x="431945" y="1059581"/>
                      <a:pt x="176073" y="983381"/>
                      <a:pt x="66987" y="794084"/>
                    </a:cubicBezTo>
                    <a:cubicBezTo>
                      <a:pt x="-42099" y="604787"/>
                      <a:pt x="9236" y="117909"/>
                      <a:pt x="33299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4" name="CasellaDiTesto 123"/>
              <p:cNvSpPr txBox="1"/>
              <p:nvPr/>
            </p:nvSpPr>
            <p:spPr>
              <a:xfrm>
                <a:off x="4330778" y="2661957"/>
                <a:ext cx="5052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/>
                  <a:t>V</a:t>
                </a:r>
                <a:r>
                  <a:rPr lang="it-IT" i="1" baseline="-25000" dirty="0"/>
                  <a:t>DD</a:t>
                </a:r>
              </a:p>
            </p:txBody>
          </p:sp>
        </p:grpSp>
        <p:grpSp>
          <p:nvGrpSpPr>
            <p:cNvPr id="128" name="Gruppo 127"/>
            <p:cNvGrpSpPr/>
            <p:nvPr/>
          </p:nvGrpSpPr>
          <p:grpSpPr>
            <a:xfrm rot="16200000">
              <a:off x="7398302" y="3547256"/>
              <a:ext cx="750704" cy="684119"/>
              <a:chOff x="3999859" y="2460395"/>
              <a:chExt cx="750704" cy="684119"/>
            </a:xfrm>
          </p:grpSpPr>
          <p:sp>
            <p:nvSpPr>
              <p:cNvPr id="129" name="Figura a mano libera 128"/>
              <p:cNvSpPr/>
              <p:nvPr/>
            </p:nvSpPr>
            <p:spPr>
              <a:xfrm rot="19700618" flipH="1">
                <a:off x="3999859" y="2460395"/>
                <a:ext cx="350348" cy="626152"/>
              </a:xfrm>
              <a:custGeom>
                <a:avLst/>
                <a:gdLst>
                  <a:gd name="connsiteX0" fmla="*/ 687817 w 687817"/>
                  <a:gd name="connsiteY0" fmla="*/ 1135781 h 1135781"/>
                  <a:gd name="connsiteX1" fmla="*/ 66987 w 687817"/>
                  <a:gd name="connsiteY1" fmla="*/ 794084 h 1135781"/>
                  <a:gd name="connsiteX2" fmla="*/ 33299 w 687817"/>
                  <a:gd name="connsiteY2" fmla="*/ 0 h 1135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7817" h="1135781">
                    <a:moveTo>
                      <a:pt x="687817" y="1135781"/>
                    </a:moveTo>
                    <a:cubicBezTo>
                      <a:pt x="431945" y="1059581"/>
                      <a:pt x="176073" y="983381"/>
                      <a:pt x="66987" y="794084"/>
                    </a:cubicBezTo>
                    <a:cubicBezTo>
                      <a:pt x="-42099" y="604787"/>
                      <a:pt x="9236" y="117909"/>
                      <a:pt x="33299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0" name="CasellaDiTesto 129"/>
              <p:cNvSpPr txBox="1"/>
              <p:nvPr/>
            </p:nvSpPr>
            <p:spPr>
              <a:xfrm rot="5400000">
                <a:off x="4313263" y="2707215"/>
                <a:ext cx="5052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/>
                  <a:t>V</a:t>
                </a:r>
                <a:r>
                  <a:rPr lang="it-IT" i="1" baseline="-25000" dirty="0"/>
                  <a:t>DD</a:t>
                </a:r>
              </a:p>
            </p:txBody>
          </p:sp>
        </p:grpSp>
      </p:grpSp>
      <p:grpSp>
        <p:nvGrpSpPr>
          <p:cNvPr id="132" name="Gruppo 131"/>
          <p:cNvGrpSpPr/>
          <p:nvPr/>
        </p:nvGrpSpPr>
        <p:grpSpPr>
          <a:xfrm>
            <a:off x="3276888" y="2097997"/>
            <a:ext cx="332846" cy="1045092"/>
            <a:chOff x="4563930" y="3194990"/>
            <a:chExt cx="332846" cy="1045092"/>
          </a:xfrm>
        </p:grpSpPr>
        <p:cxnSp>
          <p:nvCxnSpPr>
            <p:cNvPr id="137" name="Connettore 1 136"/>
            <p:cNvCxnSpPr/>
            <p:nvPr/>
          </p:nvCxnSpPr>
          <p:spPr>
            <a:xfrm flipH="1">
              <a:off x="4730043" y="3194990"/>
              <a:ext cx="310" cy="2763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1 137"/>
            <p:cNvCxnSpPr/>
            <p:nvPr/>
          </p:nvCxnSpPr>
          <p:spPr>
            <a:xfrm>
              <a:off x="4730043" y="3978587"/>
              <a:ext cx="310" cy="2614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9" name="Gruppo 138"/>
            <p:cNvGrpSpPr/>
            <p:nvPr/>
          </p:nvGrpSpPr>
          <p:grpSpPr>
            <a:xfrm rot="5400000">
              <a:off x="4476728" y="3558539"/>
              <a:ext cx="507250" cy="332846"/>
              <a:chOff x="8301886" y="3276761"/>
              <a:chExt cx="1104874" cy="892015"/>
            </a:xfrm>
          </p:grpSpPr>
          <p:sp>
            <p:nvSpPr>
              <p:cNvPr id="141" name="Arco 140"/>
              <p:cNvSpPr/>
              <p:nvPr/>
            </p:nvSpPr>
            <p:spPr>
              <a:xfrm>
                <a:off x="8301886" y="3276766"/>
                <a:ext cx="519165" cy="892010"/>
              </a:xfrm>
              <a:prstGeom prst="arc">
                <a:avLst>
                  <a:gd name="adj1" fmla="val 10791074"/>
                  <a:gd name="adj2" fmla="val 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42" name="Arco 141"/>
              <p:cNvSpPr/>
              <p:nvPr/>
            </p:nvSpPr>
            <p:spPr>
              <a:xfrm>
                <a:off x="8505085" y="3276761"/>
                <a:ext cx="698476" cy="892015"/>
              </a:xfrm>
              <a:prstGeom prst="arc">
                <a:avLst>
                  <a:gd name="adj1" fmla="val 10791074"/>
                  <a:gd name="adj2" fmla="val 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43" name="Arco 142"/>
              <p:cNvSpPr/>
              <p:nvPr/>
            </p:nvSpPr>
            <p:spPr>
              <a:xfrm rot="10800000">
                <a:off x="8505083" y="3473133"/>
                <a:ext cx="313693" cy="437579"/>
              </a:xfrm>
              <a:prstGeom prst="arc">
                <a:avLst>
                  <a:gd name="adj1" fmla="val 10791074"/>
                  <a:gd name="adj2" fmla="val 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grpSp>
            <p:nvGrpSpPr>
              <p:cNvPr id="144" name="Gruppo 143"/>
              <p:cNvGrpSpPr/>
              <p:nvPr/>
            </p:nvGrpSpPr>
            <p:grpSpPr>
              <a:xfrm flipH="1">
                <a:off x="8887590" y="3276766"/>
                <a:ext cx="519170" cy="892010"/>
                <a:chOff x="9508491" y="3250694"/>
                <a:chExt cx="519170" cy="892010"/>
              </a:xfrm>
            </p:grpSpPr>
            <p:sp>
              <p:nvSpPr>
                <p:cNvPr id="145" name="Arco 144"/>
                <p:cNvSpPr/>
                <p:nvPr/>
              </p:nvSpPr>
              <p:spPr>
                <a:xfrm>
                  <a:off x="9508491" y="3250694"/>
                  <a:ext cx="519166" cy="892010"/>
                </a:xfrm>
                <a:prstGeom prst="arc">
                  <a:avLst>
                    <a:gd name="adj1" fmla="val 10791074"/>
                    <a:gd name="adj2" fmla="val 0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146" name="Arco 145"/>
                <p:cNvSpPr/>
                <p:nvPr/>
              </p:nvSpPr>
              <p:spPr>
                <a:xfrm rot="10800000">
                  <a:off x="9713968" y="3447060"/>
                  <a:ext cx="313693" cy="437579"/>
                </a:xfrm>
                <a:prstGeom prst="arc">
                  <a:avLst>
                    <a:gd name="adj1" fmla="val 10791074"/>
                    <a:gd name="adj2" fmla="val 0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</p:grpSp>
        </p:grpSp>
      </p:grpSp>
      <p:grpSp>
        <p:nvGrpSpPr>
          <p:cNvPr id="172" name="Gruppo 171"/>
          <p:cNvGrpSpPr/>
          <p:nvPr/>
        </p:nvGrpSpPr>
        <p:grpSpPr>
          <a:xfrm>
            <a:off x="6241094" y="3632375"/>
            <a:ext cx="3146054" cy="2732368"/>
            <a:chOff x="1831464" y="3638065"/>
            <a:chExt cx="3146054" cy="2732368"/>
          </a:xfrm>
        </p:grpSpPr>
        <p:grpSp>
          <p:nvGrpSpPr>
            <p:cNvPr id="173" name="Gruppo 172"/>
            <p:cNvGrpSpPr/>
            <p:nvPr/>
          </p:nvGrpSpPr>
          <p:grpSpPr>
            <a:xfrm>
              <a:off x="2658170" y="4062557"/>
              <a:ext cx="1769130" cy="1495767"/>
              <a:chOff x="2279304" y="2385943"/>
              <a:chExt cx="1769130" cy="1495767"/>
            </a:xfrm>
          </p:grpSpPr>
          <p:cxnSp>
            <p:nvCxnSpPr>
              <p:cNvPr id="179" name="Connettore 1 178"/>
              <p:cNvCxnSpPr/>
              <p:nvPr/>
            </p:nvCxnSpPr>
            <p:spPr>
              <a:xfrm>
                <a:off x="2279304" y="2826375"/>
                <a:ext cx="0" cy="10553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2" name="Gruppo 181"/>
              <p:cNvGrpSpPr/>
              <p:nvPr/>
            </p:nvGrpSpPr>
            <p:grpSpPr>
              <a:xfrm>
                <a:off x="2730184" y="2717213"/>
                <a:ext cx="560380" cy="218323"/>
                <a:chOff x="10586261" y="2922459"/>
                <a:chExt cx="560380" cy="218323"/>
              </a:xfrm>
            </p:grpSpPr>
            <p:cxnSp>
              <p:nvCxnSpPr>
                <p:cNvPr id="190" name="Connettore 1 189"/>
                <p:cNvCxnSpPr/>
                <p:nvPr/>
              </p:nvCxnSpPr>
              <p:spPr>
                <a:xfrm rot="1800000" flipH="1">
                  <a:off x="10586261" y="2930855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Connettore 1 190"/>
                <p:cNvCxnSpPr/>
                <p:nvPr/>
              </p:nvCxnSpPr>
              <p:spPr>
                <a:xfrm rot="19800000">
                  <a:off x="10664763" y="2924008"/>
                  <a:ext cx="0" cy="216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Connettore 1 191"/>
                <p:cNvCxnSpPr/>
                <p:nvPr/>
              </p:nvCxnSpPr>
              <p:spPr>
                <a:xfrm rot="1800000" flipH="1">
                  <a:off x="10769372" y="2924782"/>
                  <a:ext cx="0" cy="216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Connettore 1 192"/>
                <p:cNvCxnSpPr/>
                <p:nvPr/>
              </p:nvCxnSpPr>
              <p:spPr>
                <a:xfrm rot="19800000">
                  <a:off x="10869656" y="2924008"/>
                  <a:ext cx="0" cy="216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Connettore 1 193"/>
                <p:cNvCxnSpPr/>
                <p:nvPr/>
              </p:nvCxnSpPr>
              <p:spPr>
                <a:xfrm rot="1800000" flipH="1">
                  <a:off x="10968748" y="2923233"/>
                  <a:ext cx="0" cy="216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Connettore 1 194"/>
                <p:cNvCxnSpPr/>
                <p:nvPr/>
              </p:nvCxnSpPr>
              <p:spPr>
                <a:xfrm rot="19800000">
                  <a:off x="11069032" y="2922459"/>
                  <a:ext cx="0" cy="216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Connettore 1 195"/>
                <p:cNvCxnSpPr/>
                <p:nvPr/>
              </p:nvCxnSpPr>
              <p:spPr>
                <a:xfrm rot="1800000" flipH="1">
                  <a:off x="11146641" y="3023224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3" name="Connettore 1 182"/>
              <p:cNvCxnSpPr/>
              <p:nvPr/>
            </p:nvCxnSpPr>
            <p:spPr>
              <a:xfrm flipH="1">
                <a:off x="2281616" y="2825212"/>
                <a:ext cx="421568" cy="19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nettore 1 183"/>
              <p:cNvCxnSpPr/>
              <p:nvPr/>
            </p:nvCxnSpPr>
            <p:spPr>
              <a:xfrm flipH="1">
                <a:off x="3312272" y="2825212"/>
                <a:ext cx="421568" cy="19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nettore 1 184"/>
              <p:cNvCxnSpPr/>
              <p:nvPr/>
            </p:nvCxnSpPr>
            <p:spPr>
              <a:xfrm>
                <a:off x="3733840" y="2825366"/>
                <a:ext cx="0" cy="105634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nettore 2 185"/>
              <p:cNvCxnSpPr/>
              <p:nvPr/>
            </p:nvCxnSpPr>
            <p:spPr>
              <a:xfrm flipH="1">
                <a:off x="3733840" y="2812916"/>
                <a:ext cx="1" cy="27483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7" name="CasellaDiTesto 186"/>
              <p:cNvSpPr txBox="1"/>
              <p:nvPr/>
            </p:nvSpPr>
            <p:spPr>
              <a:xfrm>
                <a:off x="3746748" y="274450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0</a:t>
                </a:r>
                <a:endParaRPr lang="it-IT" baseline="-25000" dirty="0"/>
              </a:p>
            </p:txBody>
          </p:sp>
          <p:sp>
            <p:nvSpPr>
              <p:cNvPr id="188" name="CasellaDiTesto 187"/>
              <p:cNvSpPr txBox="1"/>
              <p:nvPr/>
            </p:nvSpPr>
            <p:spPr>
              <a:xfrm>
                <a:off x="2827467" y="2385943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 dirty="0"/>
                  <a:t>R</a:t>
                </a:r>
                <a:endParaRPr lang="it-IT" i="1" baseline="-25000" dirty="0"/>
              </a:p>
            </p:txBody>
          </p:sp>
          <p:cxnSp>
            <p:nvCxnSpPr>
              <p:cNvPr id="189" name="Connettore 1 188"/>
              <p:cNvCxnSpPr/>
              <p:nvPr/>
            </p:nvCxnSpPr>
            <p:spPr>
              <a:xfrm flipH="1">
                <a:off x="2281616" y="3870510"/>
                <a:ext cx="145222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4" name="CasellaDiTesto 173"/>
            <p:cNvSpPr txBox="1"/>
            <p:nvPr/>
          </p:nvSpPr>
          <p:spPr>
            <a:xfrm>
              <a:off x="1831464" y="5724102"/>
              <a:ext cx="31460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i="1" dirty="0"/>
                <a:t>t</a:t>
              </a:r>
              <a:r>
                <a:rPr lang="it-IT" dirty="0"/>
                <a:t> → ∞ : l’induttore si comporta </a:t>
              </a:r>
              <a:br>
                <a:rPr lang="it-IT" dirty="0"/>
              </a:br>
              <a:r>
                <a:rPr lang="it-IT" dirty="0"/>
                <a:t>da cortocircuito</a:t>
              </a:r>
            </a:p>
          </p:txBody>
        </p:sp>
        <p:grpSp>
          <p:nvGrpSpPr>
            <p:cNvPr id="175" name="Gruppo 174"/>
            <p:cNvGrpSpPr/>
            <p:nvPr/>
          </p:nvGrpSpPr>
          <p:grpSpPr>
            <a:xfrm rot="16200000">
              <a:off x="3014084" y="3691403"/>
              <a:ext cx="732828" cy="626152"/>
              <a:chOff x="3999859" y="2460395"/>
              <a:chExt cx="732828" cy="626152"/>
            </a:xfrm>
          </p:grpSpPr>
          <p:sp>
            <p:nvSpPr>
              <p:cNvPr id="176" name="Figura a mano libera 175"/>
              <p:cNvSpPr/>
              <p:nvPr/>
            </p:nvSpPr>
            <p:spPr>
              <a:xfrm rot="19700618" flipH="1">
                <a:off x="3999859" y="2460395"/>
                <a:ext cx="350348" cy="626152"/>
              </a:xfrm>
              <a:custGeom>
                <a:avLst/>
                <a:gdLst>
                  <a:gd name="connsiteX0" fmla="*/ 687817 w 687817"/>
                  <a:gd name="connsiteY0" fmla="*/ 1135781 h 1135781"/>
                  <a:gd name="connsiteX1" fmla="*/ 66987 w 687817"/>
                  <a:gd name="connsiteY1" fmla="*/ 794084 h 1135781"/>
                  <a:gd name="connsiteX2" fmla="*/ 33299 w 687817"/>
                  <a:gd name="connsiteY2" fmla="*/ 0 h 1135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7817" h="1135781">
                    <a:moveTo>
                      <a:pt x="687817" y="1135781"/>
                    </a:moveTo>
                    <a:cubicBezTo>
                      <a:pt x="431945" y="1059581"/>
                      <a:pt x="176073" y="983381"/>
                      <a:pt x="66987" y="794084"/>
                    </a:cubicBezTo>
                    <a:cubicBezTo>
                      <a:pt x="-42099" y="604787"/>
                      <a:pt x="9236" y="117909"/>
                      <a:pt x="33299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77" name="CasellaDiTesto 176"/>
              <p:cNvSpPr txBox="1"/>
              <p:nvPr/>
            </p:nvSpPr>
            <p:spPr>
              <a:xfrm rot="5400000">
                <a:off x="4412337" y="2618163"/>
                <a:ext cx="271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i="1" dirty="0"/>
                  <a:t>0</a:t>
                </a:r>
                <a:endParaRPr lang="it-IT" i="1" baseline="-25000" dirty="0"/>
              </a:p>
            </p:txBody>
          </p:sp>
        </p:grpSp>
      </p:grpSp>
      <p:grpSp>
        <p:nvGrpSpPr>
          <p:cNvPr id="125" name="Gruppo 124"/>
          <p:cNvGrpSpPr/>
          <p:nvPr/>
        </p:nvGrpSpPr>
        <p:grpSpPr>
          <a:xfrm flipH="1">
            <a:off x="838200" y="2344268"/>
            <a:ext cx="699696" cy="405125"/>
            <a:chOff x="838200" y="2344268"/>
            <a:chExt cx="699696" cy="405125"/>
          </a:xfrm>
        </p:grpSpPr>
        <p:cxnSp>
          <p:nvCxnSpPr>
            <p:cNvPr id="126" name="Connettore 4 125"/>
            <p:cNvCxnSpPr/>
            <p:nvPr/>
          </p:nvCxnSpPr>
          <p:spPr>
            <a:xfrm flipV="1">
              <a:off x="1052018" y="2484186"/>
              <a:ext cx="166868" cy="147855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CasellaDiTesto 126"/>
            <p:cNvSpPr txBox="1"/>
            <p:nvPr/>
          </p:nvSpPr>
          <p:spPr>
            <a:xfrm>
              <a:off x="838200" y="2503172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/>
                <a:t>0</a:t>
              </a:r>
            </a:p>
          </p:txBody>
        </p:sp>
        <p:sp>
          <p:nvSpPr>
            <p:cNvPr id="131" name="CasellaDiTesto 130"/>
            <p:cNvSpPr txBox="1"/>
            <p:nvPr/>
          </p:nvSpPr>
          <p:spPr>
            <a:xfrm>
              <a:off x="1175296" y="2344268"/>
              <a:ext cx="36260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i="1" dirty="0"/>
                <a:t>V</a:t>
              </a:r>
              <a:r>
                <a:rPr lang="it-IT" sz="1000" i="1" baseline="-25000" dirty="0"/>
                <a:t>DD</a:t>
              </a:r>
              <a:endParaRPr lang="it-IT" sz="1000" i="1" dirty="0"/>
            </a:p>
          </p:txBody>
        </p:sp>
      </p:grpSp>
      <p:cxnSp>
        <p:nvCxnSpPr>
          <p:cNvPr id="133" name="Connettore 1 132"/>
          <p:cNvCxnSpPr/>
          <p:nvPr/>
        </p:nvCxnSpPr>
        <p:spPr>
          <a:xfrm flipH="1">
            <a:off x="3990156" y="5010029"/>
            <a:ext cx="25109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87"/>
    </mc:Choice>
    <mc:Fallback xmlns="">
      <p:transition spd="slow" advTm="65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Energia e potenza (1)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I componenti possono fornire o assorbire energia/potenza</a:t>
            </a:r>
          </a:p>
          <a:p>
            <a:r>
              <a:rPr lang="it-IT" dirty="0"/>
              <a:t>Per un componente con due terminali la potenza fornita/assorbita è il prodotto della corrente che lo attraversa per la tensione ai terminali</a:t>
            </a:r>
          </a:p>
          <a:p>
            <a:r>
              <a:rPr lang="it-IT" dirty="0"/>
              <a:t>La potenza è generata o dissipata a seconda del verso della corrente:</a:t>
            </a:r>
          </a:p>
          <a:p>
            <a:pPr lvl="1"/>
            <a:r>
              <a:rPr lang="it-IT" dirty="0"/>
              <a:t>Se va dal punto a potenziale più alto a quello a potenziale più basso:</a:t>
            </a:r>
          </a:p>
          <a:p>
            <a:pPr lvl="2"/>
            <a:r>
              <a:rPr lang="it-IT" dirty="0"/>
              <a:t>Potenza positiva = il componente assorbe potenza</a:t>
            </a:r>
          </a:p>
          <a:p>
            <a:pPr lvl="2"/>
            <a:r>
              <a:rPr lang="it-IT" dirty="0"/>
              <a:t>Potenza negativa = il componente fornisce potenza</a:t>
            </a:r>
          </a:p>
          <a:p>
            <a:pPr lvl="1"/>
            <a:r>
              <a:rPr lang="it-IT" dirty="0"/>
              <a:t>Se va dal punto a potenziale più basso a quello a potenziale più alto:</a:t>
            </a:r>
          </a:p>
          <a:p>
            <a:pPr lvl="2"/>
            <a:r>
              <a:rPr lang="it-IT" dirty="0"/>
              <a:t>Potenza positiva = il componente fornisce potenza</a:t>
            </a:r>
          </a:p>
          <a:p>
            <a:pPr lvl="2"/>
            <a:r>
              <a:rPr lang="it-IT" dirty="0"/>
              <a:t>Potenza negativa = il componente assorbe potenza</a:t>
            </a:r>
          </a:p>
          <a:p>
            <a:r>
              <a:rPr lang="it-IT" dirty="0"/>
              <a:t>L’energia è l’integrale nel tempo della potenza</a:t>
            </a:r>
          </a:p>
          <a:p>
            <a:pPr lvl="1"/>
            <a:endParaRPr lang="it-IT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0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74"/>
    </mc:Choice>
    <mc:Fallback xmlns="">
      <p:transition spd="slow" advTm="72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Energia e potenza (2)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In un circuito, la potenza generata è sempre uguale a quella dissipata (teorema di </a:t>
            </a:r>
            <a:r>
              <a:rPr lang="it-IT" dirty="0" err="1"/>
              <a:t>Tellegen</a:t>
            </a:r>
            <a:r>
              <a:rPr lang="it-IT" dirty="0"/>
              <a:t>, conseguenza di </a:t>
            </a:r>
            <a:r>
              <a:rPr lang="it-IT" dirty="0" err="1"/>
              <a:t>Kirchhoff</a:t>
            </a:r>
            <a:r>
              <a:rPr lang="it-IT" dirty="0"/>
              <a:t>)</a:t>
            </a:r>
          </a:p>
          <a:p>
            <a:r>
              <a:rPr lang="it-IT" dirty="0"/>
              <a:t>Come si comportano i componenti?</a:t>
            </a:r>
          </a:p>
          <a:p>
            <a:pPr lvl="1"/>
            <a:r>
              <a:rPr lang="it-IT" dirty="0"/>
              <a:t>I resistori possono solo assorbire potenza (la dissipano, di norma in calore)</a:t>
            </a:r>
          </a:p>
          <a:p>
            <a:pPr lvl="1"/>
            <a:r>
              <a:rPr lang="it-IT" dirty="0"/>
              <a:t>I generatori forniscono potenza (in certe configurazioni possono anche assorbirla)</a:t>
            </a:r>
          </a:p>
          <a:p>
            <a:pPr lvl="1"/>
            <a:r>
              <a:rPr lang="it-IT" dirty="0"/>
              <a:t>I componenti dinamici (condensatore, induttore) assorbono potenza ma non la dissipano: la immagazzinano sotto forma di energia elettrica/magnetica, e successivamente possono fornirla nuovamente al circuito</a:t>
            </a:r>
          </a:p>
          <a:p>
            <a:r>
              <a:rPr lang="it-IT" dirty="0"/>
              <a:t>Energia accumulata da</a:t>
            </a:r>
          </a:p>
          <a:p>
            <a:pPr lvl="1"/>
            <a:r>
              <a:rPr lang="it-IT" dirty="0"/>
              <a:t>Induttore: 1/2 L </a:t>
            </a:r>
            <a:r>
              <a:rPr lang="it-IT" dirty="0" smtClean="0"/>
              <a:t>i</a:t>
            </a:r>
            <a:r>
              <a:rPr lang="it-IT" baseline="30000" dirty="0" smtClean="0"/>
              <a:t>2</a:t>
            </a:r>
            <a:r>
              <a:rPr lang="it-IT" dirty="0" smtClean="0"/>
              <a:t>; i a regime (V</a:t>
            </a:r>
            <a:r>
              <a:rPr lang="it-IT" baseline="-25000" dirty="0" smtClean="0"/>
              <a:t>DD</a:t>
            </a:r>
            <a:r>
              <a:rPr lang="it-IT" dirty="0" smtClean="0"/>
              <a:t> / </a:t>
            </a:r>
            <a:r>
              <a:rPr lang="it-IT" dirty="0" err="1" smtClean="0"/>
              <a:t>R</a:t>
            </a:r>
            <a:r>
              <a:rPr lang="it-IT" dirty="0" smtClean="0"/>
              <a:t>)</a:t>
            </a:r>
            <a:endParaRPr lang="it-IT" baseline="30000" dirty="0"/>
          </a:p>
          <a:p>
            <a:pPr lvl="1"/>
            <a:r>
              <a:rPr lang="it-IT" dirty="0"/>
              <a:t>Condensatore: 1/2 C </a:t>
            </a:r>
            <a:r>
              <a:rPr lang="it-IT" dirty="0" smtClean="0"/>
              <a:t>v</a:t>
            </a:r>
            <a:r>
              <a:rPr lang="it-IT" baseline="30000" dirty="0" smtClean="0"/>
              <a:t>2</a:t>
            </a:r>
            <a:r>
              <a:rPr lang="it-IT" dirty="0" smtClean="0"/>
              <a:t>; v a </a:t>
            </a:r>
            <a:r>
              <a:rPr lang="it-IT" dirty="0"/>
              <a:t>regime </a:t>
            </a:r>
            <a:r>
              <a:rPr lang="it-IT" dirty="0" smtClean="0"/>
              <a:t>(</a:t>
            </a:r>
            <a:r>
              <a:rPr lang="it-IT" dirty="0"/>
              <a:t>V</a:t>
            </a:r>
            <a:r>
              <a:rPr lang="it-IT" baseline="-25000" dirty="0"/>
              <a:t>DD</a:t>
            </a:r>
            <a:r>
              <a:rPr lang="it-IT" dirty="0" smtClean="0"/>
              <a:t>)</a:t>
            </a:r>
            <a:endParaRPr lang="it-IT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0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48"/>
    </mc:Choice>
    <mc:Fallback xmlns="">
      <p:transition spd="slow" advTm="78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5440</TotalTime>
  <Words>1289</Words>
  <Application>Microsoft Macintosh PowerPoint</Application>
  <PresentationFormat>Widescreen</PresentationFormat>
  <Paragraphs>219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Tema di Office</vt:lpstr>
      <vt:lpstr>Componenti: Induttori e condensatori ideali</vt:lpstr>
      <vt:lpstr>Componenti: esempio di resistore reale</vt:lpstr>
      <vt:lpstr>Risposta allo scalino (carica) del circuito RC (1)</vt:lpstr>
      <vt:lpstr>Risposta allo scalino (carica) del circuito RC (2)</vt:lpstr>
      <vt:lpstr>Risposta allo scalino (scarica) del circuito RC</vt:lpstr>
      <vt:lpstr>Risposta allo scalino (carica) del circuito RL</vt:lpstr>
      <vt:lpstr>Risposta allo scalino (scarica) del circuito RL</vt:lpstr>
      <vt:lpstr>Energia e potenza (1)</vt:lpstr>
      <vt:lpstr>Energia e potenza (2)</vt:lpstr>
      <vt:lpstr>Potenza e segnali</vt:lpstr>
      <vt:lpstr>Componenti: Diodi e transistori</vt:lpstr>
      <vt:lpstr>Diodo</vt:lpstr>
      <vt:lpstr>Transistore (MOS)FET</vt:lpstr>
      <vt:lpstr>Transistore (MOS)FET: funzionamento</vt:lpstr>
      <vt:lpstr>Esempio circuito digitale CMOS: Porta NOT</vt:lpstr>
    </vt:vector>
  </TitlesOfParts>
  <Manager/>
  <Company/>
  <LinksUpToDate>false</LinksUpToDate>
  <SharedDoc>false</SharedDoc>
  <HyperlinkBase/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Breve tutorial di elettronica</dc:title>
  <dc:subject/>
  <dc:creator/>
  <cp:keywords/>
  <dc:description/>
  <cp:lastModifiedBy>domenico.sorrenti@unimib.it</cp:lastModifiedBy>
  <cp:revision>96</cp:revision>
  <dcterms:created xsi:type="dcterms:W3CDTF">2017-03-09T12:34:03Z</dcterms:created>
  <dcterms:modified xsi:type="dcterms:W3CDTF">2020-03-20T14:49:46Z</dcterms:modified>
  <cp:category/>
</cp:coreProperties>
</file>