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Layouts/slideLayout39.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55"/>
  </p:notesMasterIdLst>
  <p:handoutMasterIdLst>
    <p:handoutMasterId r:id="rId56"/>
  </p:handoutMasterIdLst>
  <p:sldIdLst>
    <p:sldId id="362" r:id="rId2"/>
    <p:sldId id="342" r:id="rId3"/>
    <p:sldId id="343" r:id="rId4"/>
    <p:sldId id="353" r:id="rId5"/>
    <p:sldId id="354" r:id="rId6"/>
    <p:sldId id="335" r:id="rId7"/>
    <p:sldId id="336" r:id="rId8"/>
    <p:sldId id="337" r:id="rId9"/>
    <p:sldId id="338" r:id="rId10"/>
    <p:sldId id="339" r:id="rId11"/>
    <p:sldId id="340" r:id="rId12"/>
    <p:sldId id="312" r:id="rId13"/>
    <p:sldId id="317" r:id="rId14"/>
    <p:sldId id="260" r:id="rId15"/>
    <p:sldId id="344" r:id="rId16"/>
    <p:sldId id="281" r:id="rId17"/>
    <p:sldId id="289" r:id="rId18"/>
    <p:sldId id="290" r:id="rId19"/>
    <p:sldId id="318" r:id="rId20"/>
    <p:sldId id="291" r:id="rId21"/>
    <p:sldId id="345" r:id="rId22"/>
    <p:sldId id="347" r:id="rId23"/>
    <p:sldId id="348" r:id="rId24"/>
    <p:sldId id="349" r:id="rId25"/>
    <p:sldId id="292" r:id="rId26"/>
    <p:sldId id="307" r:id="rId27"/>
    <p:sldId id="346" r:id="rId28"/>
    <p:sldId id="294" r:id="rId29"/>
    <p:sldId id="325" r:id="rId30"/>
    <p:sldId id="295" r:id="rId31"/>
    <p:sldId id="296" r:id="rId32"/>
    <p:sldId id="320" r:id="rId33"/>
    <p:sldId id="350" r:id="rId34"/>
    <p:sldId id="298" r:id="rId35"/>
    <p:sldId id="297" r:id="rId36"/>
    <p:sldId id="351" r:id="rId37"/>
    <p:sldId id="328" r:id="rId38"/>
    <p:sldId id="329" r:id="rId39"/>
    <p:sldId id="303" r:id="rId40"/>
    <p:sldId id="323" r:id="rId41"/>
    <p:sldId id="304" r:id="rId42"/>
    <p:sldId id="331" r:id="rId43"/>
    <p:sldId id="352" r:id="rId44"/>
    <p:sldId id="355" r:id="rId45"/>
    <p:sldId id="356" r:id="rId46"/>
    <p:sldId id="357" r:id="rId47"/>
    <p:sldId id="358" r:id="rId48"/>
    <p:sldId id="359" r:id="rId49"/>
    <p:sldId id="360" r:id="rId50"/>
    <p:sldId id="361" r:id="rId51"/>
    <p:sldId id="330" r:id="rId52"/>
    <p:sldId id="305" r:id="rId53"/>
    <p:sldId id="315" r:id="rId54"/>
  </p:sldIdLst>
  <p:sldSz cx="9144000" cy="6858000" type="screen4x3"/>
  <p:notesSz cx="9926638" cy="6797675"/>
  <p:defaultTextStyle>
    <a:defPPr>
      <a:defRPr lang="it-IT"/>
    </a:defPPr>
    <a:lvl1pPr algn="l" rtl="0" fontAlgn="base">
      <a:lnSpc>
        <a:spcPct val="90000"/>
      </a:lnSpc>
      <a:spcBef>
        <a:spcPct val="20000"/>
      </a:spcBef>
      <a:spcAft>
        <a:spcPct val="0"/>
      </a:spcAft>
      <a:buClr>
        <a:schemeClr val="tx1"/>
      </a:buClr>
      <a:buSzPct val="110000"/>
      <a:buFont typeface="Wingdings" pitchFamily="2" charset="2"/>
      <a:buChar char="•"/>
      <a:defRPr sz="2100" kern="1200">
        <a:solidFill>
          <a:schemeClr val="hlink"/>
        </a:solidFill>
        <a:latin typeface="Arial" pitchFamily="34" charset="0"/>
        <a:ea typeface="ＭＳ Ｐゴシック" pitchFamily="34" charset="-128"/>
        <a:cs typeface="+mn-cs"/>
      </a:defRPr>
    </a:lvl1pPr>
    <a:lvl2pPr marL="457200" algn="l" rtl="0" fontAlgn="base">
      <a:lnSpc>
        <a:spcPct val="90000"/>
      </a:lnSpc>
      <a:spcBef>
        <a:spcPct val="20000"/>
      </a:spcBef>
      <a:spcAft>
        <a:spcPct val="0"/>
      </a:spcAft>
      <a:buClr>
        <a:schemeClr val="tx1"/>
      </a:buClr>
      <a:buSzPct val="110000"/>
      <a:buFont typeface="Wingdings" pitchFamily="2" charset="2"/>
      <a:buChar char="•"/>
      <a:defRPr sz="2100" kern="1200">
        <a:solidFill>
          <a:schemeClr val="hlink"/>
        </a:solidFill>
        <a:latin typeface="Arial" pitchFamily="34" charset="0"/>
        <a:ea typeface="ＭＳ Ｐゴシック" pitchFamily="34" charset="-128"/>
        <a:cs typeface="+mn-cs"/>
      </a:defRPr>
    </a:lvl2pPr>
    <a:lvl3pPr marL="914400" algn="l" rtl="0" fontAlgn="base">
      <a:lnSpc>
        <a:spcPct val="90000"/>
      </a:lnSpc>
      <a:spcBef>
        <a:spcPct val="20000"/>
      </a:spcBef>
      <a:spcAft>
        <a:spcPct val="0"/>
      </a:spcAft>
      <a:buClr>
        <a:schemeClr val="tx1"/>
      </a:buClr>
      <a:buSzPct val="110000"/>
      <a:buFont typeface="Wingdings" pitchFamily="2" charset="2"/>
      <a:buChar char="•"/>
      <a:defRPr sz="2100" kern="1200">
        <a:solidFill>
          <a:schemeClr val="hlink"/>
        </a:solidFill>
        <a:latin typeface="Arial" pitchFamily="34" charset="0"/>
        <a:ea typeface="ＭＳ Ｐゴシック" pitchFamily="34" charset="-128"/>
        <a:cs typeface="+mn-cs"/>
      </a:defRPr>
    </a:lvl3pPr>
    <a:lvl4pPr marL="1371600" algn="l" rtl="0" fontAlgn="base">
      <a:lnSpc>
        <a:spcPct val="90000"/>
      </a:lnSpc>
      <a:spcBef>
        <a:spcPct val="20000"/>
      </a:spcBef>
      <a:spcAft>
        <a:spcPct val="0"/>
      </a:spcAft>
      <a:buClr>
        <a:schemeClr val="tx1"/>
      </a:buClr>
      <a:buSzPct val="110000"/>
      <a:buFont typeface="Wingdings" pitchFamily="2" charset="2"/>
      <a:buChar char="•"/>
      <a:defRPr sz="2100" kern="1200">
        <a:solidFill>
          <a:schemeClr val="hlink"/>
        </a:solidFill>
        <a:latin typeface="Arial" pitchFamily="34" charset="0"/>
        <a:ea typeface="ＭＳ Ｐゴシック" pitchFamily="34" charset="-128"/>
        <a:cs typeface="+mn-cs"/>
      </a:defRPr>
    </a:lvl4pPr>
    <a:lvl5pPr marL="1828800" algn="l" rtl="0" fontAlgn="base">
      <a:lnSpc>
        <a:spcPct val="90000"/>
      </a:lnSpc>
      <a:spcBef>
        <a:spcPct val="20000"/>
      </a:spcBef>
      <a:spcAft>
        <a:spcPct val="0"/>
      </a:spcAft>
      <a:buClr>
        <a:schemeClr val="tx1"/>
      </a:buClr>
      <a:buSzPct val="110000"/>
      <a:buFont typeface="Wingdings" pitchFamily="2" charset="2"/>
      <a:buChar char="•"/>
      <a:defRPr sz="2100" kern="1200">
        <a:solidFill>
          <a:schemeClr val="hlink"/>
        </a:solidFill>
        <a:latin typeface="Arial" pitchFamily="34" charset="0"/>
        <a:ea typeface="ＭＳ Ｐゴシック" pitchFamily="34" charset="-128"/>
        <a:cs typeface="+mn-cs"/>
      </a:defRPr>
    </a:lvl5pPr>
    <a:lvl6pPr marL="2286000" algn="l" defTabSz="914400" rtl="0" eaLnBrk="1" latinLnBrk="0" hangingPunct="1">
      <a:defRPr sz="2100" kern="1200">
        <a:solidFill>
          <a:schemeClr val="hlink"/>
        </a:solidFill>
        <a:latin typeface="Arial" pitchFamily="34" charset="0"/>
        <a:ea typeface="ＭＳ Ｐゴシック" pitchFamily="34" charset="-128"/>
        <a:cs typeface="+mn-cs"/>
      </a:defRPr>
    </a:lvl6pPr>
    <a:lvl7pPr marL="2743200" algn="l" defTabSz="914400" rtl="0" eaLnBrk="1" latinLnBrk="0" hangingPunct="1">
      <a:defRPr sz="2100" kern="1200">
        <a:solidFill>
          <a:schemeClr val="hlink"/>
        </a:solidFill>
        <a:latin typeface="Arial" pitchFamily="34" charset="0"/>
        <a:ea typeface="ＭＳ Ｐゴシック" pitchFamily="34" charset="-128"/>
        <a:cs typeface="+mn-cs"/>
      </a:defRPr>
    </a:lvl7pPr>
    <a:lvl8pPr marL="3200400" algn="l" defTabSz="914400" rtl="0" eaLnBrk="1" latinLnBrk="0" hangingPunct="1">
      <a:defRPr sz="2100" kern="1200">
        <a:solidFill>
          <a:schemeClr val="hlink"/>
        </a:solidFill>
        <a:latin typeface="Arial" pitchFamily="34" charset="0"/>
        <a:ea typeface="ＭＳ Ｐゴシック" pitchFamily="34" charset="-128"/>
        <a:cs typeface="+mn-cs"/>
      </a:defRPr>
    </a:lvl8pPr>
    <a:lvl9pPr marL="3657600" algn="l" defTabSz="914400" rtl="0" eaLnBrk="1" latinLnBrk="0" hangingPunct="1">
      <a:defRPr sz="2100" kern="1200">
        <a:solidFill>
          <a:schemeClr val="hlink"/>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8C008C"/>
    <a:srgbClr val="0C4188"/>
    <a:srgbClr val="1054AE"/>
    <a:srgbClr val="36412D"/>
    <a:srgbClr val="CC0000"/>
    <a:srgbClr val="FF3300"/>
    <a:srgbClr val="5D704E"/>
    <a:srgbClr val="6E845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80" y="-96"/>
      </p:cViewPr>
      <p:guideLst>
        <p:guide orient="horz" pos="2160"/>
        <p:guide pos="2880"/>
      </p:guideLst>
    </p:cSldViewPr>
  </p:slideViewPr>
  <p:outlineViewPr>
    <p:cViewPr>
      <p:scale>
        <a:sx n="25" d="100"/>
        <a:sy n="25" d="100"/>
      </p:scale>
      <p:origin x="1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4" d="100"/>
          <a:sy n="34" d="100"/>
        </p:scale>
        <p:origin x="-894" y="-72"/>
      </p:cViewPr>
      <p:guideLst>
        <p:guide orient="horz" pos="2141"/>
        <p:guide pos="3127"/>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a:lnSpc>
                <a:spcPct val="100000"/>
              </a:lnSpc>
              <a:spcBef>
                <a:spcPct val="0"/>
              </a:spcBef>
              <a:buClrTx/>
              <a:buSzTx/>
              <a:buFontTx/>
              <a:buNone/>
              <a:defRPr sz="1200">
                <a:solidFill>
                  <a:schemeClr val="tx1"/>
                </a:solidFill>
                <a:latin typeface="Times New Roman" pitchFamily="18" charset="0"/>
                <a:ea typeface="+mn-ea"/>
              </a:defRPr>
            </a:lvl1pPr>
          </a:lstStyle>
          <a:p>
            <a:pPr>
              <a:defRPr/>
            </a:pPr>
            <a:endParaRPr lang="it-IT"/>
          </a:p>
        </p:txBody>
      </p:sp>
      <p:sp>
        <p:nvSpPr>
          <p:cNvPr id="7171" name="Rectangle 3"/>
          <p:cNvSpPr>
            <a:spLocks noGrp="1" noChangeArrowheads="1"/>
          </p:cNvSpPr>
          <p:nvPr>
            <p:ph type="dt" sz="quarter" idx="1"/>
          </p:nvPr>
        </p:nvSpPr>
        <p:spPr bwMode="auto">
          <a:xfrm>
            <a:off x="5624513" y="0"/>
            <a:ext cx="4302125" cy="339725"/>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algn="r">
              <a:lnSpc>
                <a:spcPct val="100000"/>
              </a:lnSpc>
              <a:spcBef>
                <a:spcPct val="0"/>
              </a:spcBef>
              <a:buClrTx/>
              <a:buSzTx/>
              <a:buFontTx/>
              <a:buNone/>
              <a:defRPr sz="1200">
                <a:solidFill>
                  <a:schemeClr val="tx1"/>
                </a:solidFill>
                <a:latin typeface="Times New Roman" pitchFamily="18" charset="0"/>
                <a:ea typeface="+mn-ea"/>
              </a:defRPr>
            </a:lvl1pPr>
          </a:lstStyle>
          <a:p>
            <a:pPr>
              <a:defRPr/>
            </a:pPr>
            <a:endParaRPr lang="it-IT"/>
          </a:p>
        </p:txBody>
      </p:sp>
      <p:sp>
        <p:nvSpPr>
          <p:cNvPr id="7172" name="Rectangle 4"/>
          <p:cNvSpPr>
            <a:spLocks noGrp="1" noChangeArrowheads="1"/>
          </p:cNvSpPr>
          <p:nvPr>
            <p:ph type="ftr" sz="quarter" idx="2"/>
          </p:nvPr>
        </p:nvSpPr>
        <p:spPr bwMode="auto">
          <a:xfrm>
            <a:off x="0" y="6457950"/>
            <a:ext cx="4302125" cy="339725"/>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a:lnSpc>
                <a:spcPct val="100000"/>
              </a:lnSpc>
              <a:spcBef>
                <a:spcPct val="0"/>
              </a:spcBef>
              <a:buClrTx/>
              <a:buSzTx/>
              <a:buFontTx/>
              <a:buNone/>
              <a:defRPr sz="1200">
                <a:solidFill>
                  <a:schemeClr val="tx1"/>
                </a:solidFill>
                <a:latin typeface="Times New Roman" pitchFamily="18" charset="0"/>
                <a:ea typeface="+mn-ea"/>
              </a:defRPr>
            </a:lvl1pPr>
          </a:lstStyle>
          <a:p>
            <a:pPr>
              <a:defRPr/>
            </a:pPr>
            <a:endParaRPr lang="it-IT"/>
          </a:p>
        </p:txBody>
      </p:sp>
      <p:sp>
        <p:nvSpPr>
          <p:cNvPr id="7173" name="Rectangle 5"/>
          <p:cNvSpPr>
            <a:spLocks noGrp="1" noChangeArrowheads="1"/>
          </p:cNvSpPr>
          <p:nvPr>
            <p:ph type="sldNum" sz="quarter" idx="3"/>
          </p:nvPr>
        </p:nvSpPr>
        <p:spPr bwMode="auto">
          <a:xfrm>
            <a:off x="5624513" y="6457950"/>
            <a:ext cx="4302125" cy="339725"/>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algn="r">
              <a:lnSpc>
                <a:spcPct val="100000"/>
              </a:lnSpc>
              <a:spcBef>
                <a:spcPct val="0"/>
              </a:spcBef>
              <a:buClrTx/>
              <a:buSzTx/>
              <a:buFontTx/>
              <a:buNone/>
              <a:defRPr sz="1200">
                <a:solidFill>
                  <a:schemeClr val="tx1"/>
                </a:solidFill>
                <a:latin typeface="Times New Roman" pitchFamily="18" charset="0"/>
              </a:defRPr>
            </a:lvl1pPr>
          </a:lstStyle>
          <a:p>
            <a:pPr>
              <a:defRPr/>
            </a:pPr>
            <a:fld id="{8152C3A0-18C9-48E5-9C9F-264E07ABC415}"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a:lnSpc>
                <a:spcPct val="100000"/>
              </a:lnSpc>
              <a:spcBef>
                <a:spcPct val="0"/>
              </a:spcBef>
              <a:buClrTx/>
              <a:buSzTx/>
              <a:buFontTx/>
              <a:buNone/>
              <a:defRPr sz="1200">
                <a:solidFill>
                  <a:schemeClr val="tx1"/>
                </a:solidFill>
                <a:latin typeface="Times New Roman" pitchFamily="18" charset="0"/>
                <a:ea typeface="+mn-ea"/>
              </a:defRPr>
            </a:lvl1pPr>
          </a:lstStyle>
          <a:p>
            <a:pPr>
              <a:defRPr/>
            </a:pPr>
            <a:endParaRPr lang="it-IT"/>
          </a:p>
        </p:txBody>
      </p:sp>
      <p:sp>
        <p:nvSpPr>
          <p:cNvPr id="20483" name="Rectangle 3"/>
          <p:cNvSpPr>
            <a:spLocks noGrp="1" noChangeArrowheads="1"/>
          </p:cNvSpPr>
          <p:nvPr>
            <p:ph type="dt" idx="1"/>
          </p:nvPr>
        </p:nvSpPr>
        <p:spPr bwMode="auto">
          <a:xfrm>
            <a:off x="5624513" y="0"/>
            <a:ext cx="4302125" cy="339725"/>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algn="r">
              <a:lnSpc>
                <a:spcPct val="100000"/>
              </a:lnSpc>
              <a:spcBef>
                <a:spcPct val="0"/>
              </a:spcBef>
              <a:buClrTx/>
              <a:buSzTx/>
              <a:buFontTx/>
              <a:buNone/>
              <a:defRPr sz="1200">
                <a:solidFill>
                  <a:schemeClr val="tx1"/>
                </a:solidFill>
                <a:latin typeface="Times New Roman" pitchFamily="18" charset="0"/>
                <a:ea typeface="+mn-ea"/>
              </a:defRPr>
            </a:lvl1pPr>
          </a:lstStyle>
          <a:p>
            <a:pPr>
              <a:defRPr/>
            </a:pPr>
            <a:endParaRPr lang="it-IT"/>
          </a:p>
        </p:txBody>
      </p:sp>
      <p:sp>
        <p:nvSpPr>
          <p:cNvPr id="67588" name="Rectangle 4"/>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1323975" y="3228975"/>
            <a:ext cx="7278688" cy="3059113"/>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0486" name="Rectangle 6"/>
          <p:cNvSpPr>
            <a:spLocks noGrp="1" noChangeArrowheads="1"/>
          </p:cNvSpPr>
          <p:nvPr>
            <p:ph type="ftr" sz="quarter" idx="4"/>
          </p:nvPr>
        </p:nvSpPr>
        <p:spPr bwMode="auto">
          <a:xfrm>
            <a:off x="0" y="6457950"/>
            <a:ext cx="4302125" cy="339725"/>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a:lnSpc>
                <a:spcPct val="100000"/>
              </a:lnSpc>
              <a:spcBef>
                <a:spcPct val="0"/>
              </a:spcBef>
              <a:buClrTx/>
              <a:buSzTx/>
              <a:buFontTx/>
              <a:buNone/>
              <a:defRPr sz="1200">
                <a:solidFill>
                  <a:schemeClr val="tx1"/>
                </a:solidFill>
                <a:latin typeface="Times New Roman" pitchFamily="18" charset="0"/>
                <a:ea typeface="+mn-ea"/>
              </a:defRPr>
            </a:lvl1pPr>
          </a:lstStyle>
          <a:p>
            <a:pPr>
              <a:defRPr/>
            </a:pPr>
            <a:endParaRPr lang="it-IT"/>
          </a:p>
        </p:txBody>
      </p:sp>
      <p:sp>
        <p:nvSpPr>
          <p:cNvPr id="20487" name="Rectangle 7"/>
          <p:cNvSpPr>
            <a:spLocks noGrp="1" noChangeArrowheads="1"/>
          </p:cNvSpPr>
          <p:nvPr>
            <p:ph type="sldNum" sz="quarter" idx="5"/>
          </p:nvPr>
        </p:nvSpPr>
        <p:spPr bwMode="auto">
          <a:xfrm>
            <a:off x="5624513" y="6457950"/>
            <a:ext cx="4302125" cy="339725"/>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algn="r">
              <a:lnSpc>
                <a:spcPct val="100000"/>
              </a:lnSpc>
              <a:spcBef>
                <a:spcPct val="0"/>
              </a:spcBef>
              <a:buClrTx/>
              <a:buSzTx/>
              <a:buFontTx/>
              <a:buNone/>
              <a:defRPr sz="1200">
                <a:solidFill>
                  <a:schemeClr val="tx1"/>
                </a:solidFill>
                <a:latin typeface="Times New Roman" pitchFamily="18" charset="0"/>
              </a:defRPr>
            </a:lvl1pPr>
          </a:lstStyle>
          <a:p>
            <a:pPr>
              <a:defRPr/>
            </a:pPr>
            <a:fld id="{951D4137-74AE-4B87-BEE4-2D5ECA97044C}"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egnaposto immagine diapositiva 1"/>
          <p:cNvSpPr>
            <a:spLocks noGrp="1" noRot="1" noChangeAspect="1" noTextEdit="1"/>
          </p:cNvSpPr>
          <p:nvPr>
            <p:ph type="sldImg"/>
          </p:nvPr>
        </p:nvSpPr>
        <p:spPr>
          <a:ln/>
        </p:spPr>
      </p:sp>
      <p:sp>
        <p:nvSpPr>
          <p:cNvPr id="6861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68612" name="Segnaposto numero diapositiva 3"/>
          <p:cNvSpPr>
            <a:spLocks noGrp="1"/>
          </p:cNvSpPr>
          <p:nvPr>
            <p:ph type="sldNum" sz="quarter" idx="5"/>
          </p:nvPr>
        </p:nvSpPr>
        <p:spPr>
          <a:noFill/>
        </p:spPr>
        <p:txBody>
          <a:bodyPr/>
          <a:lstStyle/>
          <a:p>
            <a:fld id="{34BD6137-1CBD-45EF-BBA3-54A60FCD90A7}" type="slidenum">
              <a:rPr lang="it-IT" smtClean="0"/>
              <a:pPr/>
              <a:t>2</a:t>
            </a:fld>
            <a:endParaRPr 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egnaposto immagine diapositiva 1"/>
          <p:cNvSpPr>
            <a:spLocks noGrp="1" noRot="1" noChangeAspect="1" noTextEdit="1"/>
          </p:cNvSpPr>
          <p:nvPr>
            <p:ph type="sldImg"/>
          </p:nvPr>
        </p:nvSpPr>
        <p:spPr>
          <a:ln/>
        </p:spPr>
      </p:sp>
      <p:sp>
        <p:nvSpPr>
          <p:cNvPr id="7782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77828" name="Segnaposto numero diapositiva 3"/>
          <p:cNvSpPr>
            <a:spLocks noGrp="1"/>
          </p:cNvSpPr>
          <p:nvPr>
            <p:ph type="sldNum" sz="quarter" idx="5"/>
          </p:nvPr>
        </p:nvSpPr>
        <p:spPr>
          <a:noFill/>
        </p:spPr>
        <p:txBody>
          <a:bodyPr/>
          <a:lstStyle/>
          <a:p>
            <a:fld id="{C3985CFB-35E4-4B22-830F-284002A97C9B}" type="slidenum">
              <a:rPr lang="it-IT" smtClean="0"/>
              <a:pPr/>
              <a:t>11</a:t>
            </a:fld>
            <a:endParaRPr lang="it-I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egnaposto immagine diapositiva 1"/>
          <p:cNvSpPr>
            <a:spLocks noGrp="1" noRot="1" noChangeAspect="1" noTextEdit="1"/>
          </p:cNvSpPr>
          <p:nvPr>
            <p:ph type="sldImg"/>
          </p:nvPr>
        </p:nvSpPr>
        <p:spPr>
          <a:ln/>
        </p:spPr>
      </p:sp>
      <p:sp>
        <p:nvSpPr>
          <p:cNvPr id="7885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78852" name="Segnaposto numero diapositiva 3"/>
          <p:cNvSpPr>
            <a:spLocks noGrp="1"/>
          </p:cNvSpPr>
          <p:nvPr>
            <p:ph type="sldNum" sz="quarter" idx="5"/>
          </p:nvPr>
        </p:nvSpPr>
        <p:spPr>
          <a:noFill/>
        </p:spPr>
        <p:txBody>
          <a:bodyPr/>
          <a:lstStyle/>
          <a:p>
            <a:fld id="{1CC9E5F2-A505-4224-A0A9-6A0A3A574854}" type="slidenum">
              <a:rPr lang="it-IT" smtClean="0"/>
              <a:pPr/>
              <a:t>12</a:t>
            </a:fld>
            <a:endParaRPr 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egnaposto immagine diapositiva 1"/>
          <p:cNvSpPr>
            <a:spLocks noGrp="1" noRot="1" noChangeAspect="1" noTextEdit="1"/>
          </p:cNvSpPr>
          <p:nvPr>
            <p:ph type="sldImg"/>
          </p:nvPr>
        </p:nvSpPr>
        <p:spPr>
          <a:ln/>
        </p:spPr>
      </p:sp>
      <p:sp>
        <p:nvSpPr>
          <p:cNvPr id="7987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79876" name="Segnaposto numero diapositiva 3"/>
          <p:cNvSpPr>
            <a:spLocks noGrp="1"/>
          </p:cNvSpPr>
          <p:nvPr>
            <p:ph type="sldNum" sz="quarter" idx="5"/>
          </p:nvPr>
        </p:nvSpPr>
        <p:spPr>
          <a:noFill/>
        </p:spPr>
        <p:txBody>
          <a:bodyPr/>
          <a:lstStyle/>
          <a:p>
            <a:fld id="{4E2BCF90-5D94-4516-BF05-4495ABFCC1AF}" type="slidenum">
              <a:rPr lang="it-IT" smtClean="0"/>
              <a:pPr/>
              <a:t>13</a:t>
            </a:fld>
            <a:endParaRPr lang="it-I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53C70592-145F-4CDF-BC80-0E6A6D011DD1}" type="slidenum">
              <a:rPr lang="it-IT" altLang="it-IT" smtClean="0"/>
              <a:pPr/>
              <a:t>14</a:t>
            </a:fld>
            <a:endParaRPr lang="it-IT" altLang="it-IT"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altLang="it-IT"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egnaposto immagine diapositiva 1"/>
          <p:cNvSpPr>
            <a:spLocks noGrp="1" noRot="1" noChangeAspect="1" noTextEdit="1"/>
          </p:cNvSpPr>
          <p:nvPr>
            <p:ph type="sldImg"/>
          </p:nvPr>
        </p:nvSpPr>
        <p:spPr>
          <a:ln/>
        </p:spPr>
      </p:sp>
      <p:sp>
        <p:nvSpPr>
          <p:cNvPr id="81923"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81924" name="Segnaposto numero diapositiva 3"/>
          <p:cNvSpPr>
            <a:spLocks noGrp="1"/>
          </p:cNvSpPr>
          <p:nvPr>
            <p:ph type="sldNum" sz="quarter" idx="5"/>
          </p:nvPr>
        </p:nvSpPr>
        <p:spPr>
          <a:noFill/>
        </p:spPr>
        <p:txBody>
          <a:bodyPr/>
          <a:lstStyle/>
          <a:p>
            <a:fld id="{C0EEFC15-B43F-4956-969E-32A573A2919D}" type="slidenum">
              <a:rPr lang="it-IT" smtClean="0"/>
              <a:pPr/>
              <a:t>15</a:t>
            </a:fld>
            <a:endParaRPr lang="it-I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3961863A-CC92-4F69-96DE-3FF6624FF556}" type="slidenum">
              <a:rPr lang="it-IT" altLang="it-IT" smtClean="0"/>
              <a:pPr/>
              <a:t>16</a:t>
            </a:fld>
            <a:endParaRPr lang="it-IT" altLang="it-IT"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altLang="it-IT" smtClean="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egnaposto immagine diapositiva 1"/>
          <p:cNvSpPr>
            <a:spLocks noGrp="1" noRot="1" noChangeAspect="1" noTextEdit="1"/>
          </p:cNvSpPr>
          <p:nvPr>
            <p:ph type="sldImg"/>
          </p:nvPr>
        </p:nvSpPr>
        <p:spPr>
          <a:ln/>
        </p:spPr>
      </p:sp>
      <p:sp>
        <p:nvSpPr>
          <p:cNvPr id="8397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83972" name="Segnaposto numero diapositiva 3"/>
          <p:cNvSpPr>
            <a:spLocks noGrp="1"/>
          </p:cNvSpPr>
          <p:nvPr>
            <p:ph type="sldNum" sz="quarter" idx="5"/>
          </p:nvPr>
        </p:nvSpPr>
        <p:spPr>
          <a:noFill/>
        </p:spPr>
        <p:txBody>
          <a:bodyPr/>
          <a:lstStyle/>
          <a:p>
            <a:fld id="{EFF7B079-E7D2-4DA6-BB43-A94C43D99803}" type="slidenum">
              <a:rPr lang="it-IT" smtClean="0"/>
              <a:pPr/>
              <a:t>17</a:t>
            </a:fld>
            <a:endParaRPr lang="it-IT"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egnaposto immagine diapositiva 1"/>
          <p:cNvSpPr>
            <a:spLocks noGrp="1" noRot="1" noChangeAspect="1" noTextEdit="1"/>
          </p:cNvSpPr>
          <p:nvPr>
            <p:ph type="sldImg"/>
          </p:nvPr>
        </p:nvSpPr>
        <p:spPr>
          <a:ln/>
        </p:spPr>
      </p:sp>
      <p:sp>
        <p:nvSpPr>
          <p:cNvPr id="8499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84996" name="Segnaposto numero diapositiva 3"/>
          <p:cNvSpPr>
            <a:spLocks noGrp="1"/>
          </p:cNvSpPr>
          <p:nvPr>
            <p:ph type="sldNum" sz="quarter" idx="5"/>
          </p:nvPr>
        </p:nvSpPr>
        <p:spPr>
          <a:noFill/>
        </p:spPr>
        <p:txBody>
          <a:bodyPr/>
          <a:lstStyle/>
          <a:p>
            <a:fld id="{C1F41F24-E5B4-4C48-AD38-55A1873E96A8}" type="slidenum">
              <a:rPr lang="it-IT" smtClean="0"/>
              <a:pPr/>
              <a:t>18</a:t>
            </a:fld>
            <a:endParaRPr lang="it-IT"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egnaposto immagine diapositiva 1"/>
          <p:cNvSpPr>
            <a:spLocks noGrp="1" noRot="1" noChangeAspect="1" noTextEdit="1"/>
          </p:cNvSpPr>
          <p:nvPr>
            <p:ph type="sldImg"/>
          </p:nvPr>
        </p:nvSpPr>
        <p:spPr>
          <a:ln/>
        </p:spPr>
      </p:sp>
      <p:sp>
        <p:nvSpPr>
          <p:cNvPr id="86019" name="Segnaposto note 2"/>
          <p:cNvSpPr>
            <a:spLocks noGrp="1"/>
          </p:cNvSpPr>
          <p:nvPr>
            <p:ph type="body" idx="1"/>
          </p:nvPr>
        </p:nvSpPr>
        <p:spPr>
          <a:noFill/>
          <a:ln/>
        </p:spPr>
        <p:txBody>
          <a:bodyPr/>
          <a:lstStyle/>
          <a:p>
            <a:pPr eaLnBrk="1" hangingPunct="1"/>
            <a:r>
              <a:rPr lang="it-IT" altLang="it-IT" smtClean="0">
                <a:ea typeface="ＭＳ Ｐゴシック" pitchFamily="34" charset="-128"/>
              </a:rPr>
              <a:t>Orwell 1984</a:t>
            </a:r>
          </a:p>
        </p:txBody>
      </p:sp>
      <p:sp>
        <p:nvSpPr>
          <p:cNvPr id="86020" name="Segnaposto numero diapositiva 3"/>
          <p:cNvSpPr>
            <a:spLocks noGrp="1"/>
          </p:cNvSpPr>
          <p:nvPr>
            <p:ph type="sldNum" sz="quarter" idx="5"/>
          </p:nvPr>
        </p:nvSpPr>
        <p:spPr>
          <a:noFill/>
        </p:spPr>
        <p:txBody>
          <a:bodyPr/>
          <a:lstStyle/>
          <a:p>
            <a:fld id="{343C2548-D066-4AA4-80F9-B1B0E1429C1D}" type="slidenum">
              <a:rPr lang="it-IT" altLang="it-IT" smtClean="0"/>
              <a:pPr/>
              <a:t>19</a:t>
            </a:fld>
            <a:endParaRPr lang="it-IT" altLang="it-IT"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egnaposto immagine diapositiva 1"/>
          <p:cNvSpPr>
            <a:spLocks noGrp="1" noRot="1" noChangeAspect="1" noTextEdit="1"/>
          </p:cNvSpPr>
          <p:nvPr>
            <p:ph type="sldImg"/>
          </p:nvPr>
        </p:nvSpPr>
        <p:spPr>
          <a:ln/>
        </p:spPr>
      </p:sp>
      <p:sp>
        <p:nvSpPr>
          <p:cNvPr id="87043"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87044" name="Segnaposto numero diapositiva 3"/>
          <p:cNvSpPr>
            <a:spLocks noGrp="1"/>
          </p:cNvSpPr>
          <p:nvPr>
            <p:ph type="sldNum" sz="quarter" idx="5"/>
          </p:nvPr>
        </p:nvSpPr>
        <p:spPr>
          <a:noFill/>
        </p:spPr>
        <p:txBody>
          <a:bodyPr/>
          <a:lstStyle/>
          <a:p>
            <a:fld id="{57ABE8D7-F899-4734-8254-792FD8295635}" type="slidenum">
              <a:rPr lang="it-IT" smtClean="0"/>
              <a:pPr/>
              <a:t>20</a:t>
            </a:fld>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egnaposto immagine diapositiva 1"/>
          <p:cNvSpPr>
            <a:spLocks noGrp="1" noRot="1" noChangeAspect="1" noTextEdit="1"/>
          </p:cNvSpPr>
          <p:nvPr>
            <p:ph type="sldImg"/>
          </p:nvPr>
        </p:nvSpPr>
        <p:spPr>
          <a:ln/>
        </p:spPr>
      </p:sp>
      <p:sp>
        <p:nvSpPr>
          <p:cNvPr id="6963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69636" name="Segnaposto numero diapositiva 3"/>
          <p:cNvSpPr>
            <a:spLocks noGrp="1"/>
          </p:cNvSpPr>
          <p:nvPr>
            <p:ph type="sldNum" sz="quarter" idx="5"/>
          </p:nvPr>
        </p:nvSpPr>
        <p:spPr>
          <a:noFill/>
        </p:spPr>
        <p:txBody>
          <a:bodyPr/>
          <a:lstStyle/>
          <a:p>
            <a:fld id="{9EE90A00-B6B1-4DAE-8B87-F1F34ADEB693}" type="slidenum">
              <a:rPr lang="it-IT" smtClean="0"/>
              <a:pPr/>
              <a:t>3</a:t>
            </a:fld>
            <a:endParaRPr lang="it-IT"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a:ln/>
        </p:spPr>
      </p:sp>
      <p:sp>
        <p:nvSpPr>
          <p:cNvPr id="8806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88068" name="Segnaposto numero diapositiva 3"/>
          <p:cNvSpPr>
            <a:spLocks noGrp="1"/>
          </p:cNvSpPr>
          <p:nvPr>
            <p:ph type="sldNum" sz="quarter" idx="5"/>
          </p:nvPr>
        </p:nvSpPr>
        <p:spPr>
          <a:noFill/>
        </p:spPr>
        <p:txBody>
          <a:bodyPr/>
          <a:lstStyle/>
          <a:p>
            <a:fld id="{C55775E3-99A7-4E19-A44B-3BB6A07930BD}" type="slidenum">
              <a:rPr lang="it-IT" smtClean="0"/>
              <a:pPr/>
              <a:t>21</a:t>
            </a:fld>
            <a:endParaRPr lang="it-IT"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egnaposto immagine diapositiva 1"/>
          <p:cNvSpPr>
            <a:spLocks noGrp="1" noRot="1" noChangeAspect="1" noTextEdit="1"/>
          </p:cNvSpPr>
          <p:nvPr>
            <p:ph type="sldImg"/>
          </p:nvPr>
        </p:nvSpPr>
        <p:spPr>
          <a:ln/>
        </p:spPr>
      </p:sp>
      <p:sp>
        <p:nvSpPr>
          <p:cNvPr id="89091" name="Segnaposto note 2"/>
          <p:cNvSpPr>
            <a:spLocks noGrp="1"/>
          </p:cNvSpPr>
          <p:nvPr>
            <p:ph type="body" idx="1"/>
          </p:nvPr>
        </p:nvSpPr>
        <p:spPr>
          <a:noFill/>
          <a:ln/>
        </p:spPr>
        <p:txBody>
          <a:bodyPr/>
          <a:lstStyle/>
          <a:p>
            <a:r>
              <a:rPr lang="it-IT" altLang="it-IT" smtClean="0">
                <a:ea typeface="ＭＳ Ｐゴシック" pitchFamily="34" charset="-128"/>
              </a:rPr>
              <a:t>Uno che fa certe operazioni, l</a:t>
            </a:r>
            <a:r>
              <a:rPr lang="ja-JP" altLang="it-IT" smtClean="0">
                <a:ea typeface="ＭＳ Ｐゴシック" pitchFamily="34" charset="-128"/>
              </a:rPr>
              <a:t>’</a:t>
            </a:r>
            <a:r>
              <a:rPr lang="it-IT" altLang="ja-JP" smtClean="0">
                <a:ea typeface="ＭＳ Ｐゴシック" pitchFamily="34" charset="-128"/>
              </a:rPr>
              <a:t>altro che dice quali sono le operazioni legittime</a:t>
            </a:r>
          </a:p>
          <a:p>
            <a:r>
              <a:rPr lang="it-IT" altLang="it-IT" smtClean="0">
                <a:ea typeface="ＭＳ Ｐゴシック" pitchFamily="34" charset="-128"/>
              </a:rPr>
              <a:t>Logico- narrativo</a:t>
            </a:r>
          </a:p>
        </p:txBody>
      </p:sp>
      <p:sp>
        <p:nvSpPr>
          <p:cNvPr id="89092" name="Segnaposto numero diapositiva 3"/>
          <p:cNvSpPr>
            <a:spLocks noGrp="1"/>
          </p:cNvSpPr>
          <p:nvPr>
            <p:ph type="sldNum" sz="quarter" idx="5"/>
          </p:nvPr>
        </p:nvSpPr>
        <p:spPr>
          <a:noFill/>
        </p:spPr>
        <p:txBody>
          <a:bodyPr/>
          <a:lstStyle/>
          <a:p>
            <a:fld id="{785353BE-CB9B-4E76-BA24-59FDADAD4EDB}" type="slidenum">
              <a:rPr lang="it-IT" altLang="it-IT" smtClean="0"/>
              <a:pPr/>
              <a:t>22</a:t>
            </a:fld>
            <a:endParaRPr lang="it-IT" altLang="it-IT"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egnaposto immagine diapositiva 1"/>
          <p:cNvSpPr>
            <a:spLocks noGrp="1" noRot="1" noChangeAspect="1" noTextEdit="1"/>
          </p:cNvSpPr>
          <p:nvPr>
            <p:ph type="sldImg"/>
          </p:nvPr>
        </p:nvSpPr>
        <p:spPr>
          <a:ln/>
        </p:spPr>
      </p:sp>
      <p:sp>
        <p:nvSpPr>
          <p:cNvPr id="9011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0116" name="Segnaposto numero diapositiva 3"/>
          <p:cNvSpPr>
            <a:spLocks noGrp="1"/>
          </p:cNvSpPr>
          <p:nvPr>
            <p:ph type="sldNum" sz="quarter" idx="5"/>
          </p:nvPr>
        </p:nvSpPr>
        <p:spPr>
          <a:noFill/>
        </p:spPr>
        <p:txBody>
          <a:bodyPr/>
          <a:lstStyle/>
          <a:p>
            <a:fld id="{7D6C83FD-4E14-49AA-9836-3755BB49A228}" type="slidenum">
              <a:rPr lang="it-IT" smtClean="0"/>
              <a:pPr/>
              <a:t>23</a:t>
            </a:fld>
            <a:endParaRPr lang="it-IT"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egnaposto immagine diapositiva 1"/>
          <p:cNvSpPr>
            <a:spLocks noGrp="1" noRot="1" noChangeAspect="1" noTextEdit="1"/>
          </p:cNvSpPr>
          <p:nvPr>
            <p:ph type="sldImg"/>
          </p:nvPr>
        </p:nvSpPr>
        <p:spPr>
          <a:ln/>
        </p:spPr>
      </p:sp>
      <p:sp>
        <p:nvSpPr>
          <p:cNvPr id="91139"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1140" name="Segnaposto numero diapositiva 3"/>
          <p:cNvSpPr>
            <a:spLocks noGrp="1"/>
          </p:cNvSpPr>
          <p:nvPr>
            <p:ph type="sldNum" sz="quarter" idx="5"/>
          </p:nvPr>
        </p:nvSpPr>
        <p:spPr>
          <a:noFill/>
        </p:spPr>
        <p:txBody>
          <a:bodyPr/>
          <a:lstStyle/>
          <a:p>
            <a:fld id="{061A9124-FD38-4A3F-B7E0-3461502FC065}" type="slidenum">
              <a:rPr lang="it-IT" smtClean="0"/>
              <a:pPr/>
              <a:t>24</a:t>
            </a:fld>
            <a:endParaRPr lang="it-IT"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egnaposto immagine diapositiva 1"/>
          <p:cNvSpPr>
            <a:spLocks noGrp="1" noRot="1" noChangeAspect="1" noTextEdit="1"/>
          </p:cNvSpPr>
          <p:nvPr>
            <p:ph type="sldImg"/>
          </p:nvPr>
        </p:nvSpPr>
        <p:spPr>
          <a:ln/>
        </p:spPr>
      </p:sp>
      <p:sp>
        <p:nvSpPr>
          <p:cNvPr id="92163" name="Segnaposto note 2"/>
          <p:cNvSpPr>
            <a:spLocks noGrp="1"/>
          </p:cNvSpPr>
          <p:nvPr>
            <p:ph type="body" idx="1"/>
          </p:nvPr>
        </p:nvSpPr>
        <p:spPr>
          <a:noFill/>
          <a:ln/>
        </p:spPr>
        <p:txBody>
          <a:bodyPr/>
          <a:lstStyle/>
          <a:p>
            <a:r>
              <a:rPr lang="it-IT" altLang="it-IT" smtClean="0">
                <a:ea typeface="ＭＳ Ｐゴシック" pitchFamily="34" charset="-128"/>
              </a:rPr>
              <a:t>Le scienze le pagine scientifiche del corriere, vivere sani e belli</a:t>
            </a:r>
          </a:p>
        </p:txBody>
      </p:sp>
      <p:sp>
        <p:nvSpPr>
          <p:cNvPr id="92164" name="Segnaposto numero diapositiva 3"/>
          <p:cNvSpPr>
            <a:spLocks noGrp="1"/>
          </p:cNvSpPr>
          <p:nvPr>
            <p:ph type="sldNum" sz="quarter" idx="5"/>
          </p:nvPr>
        </p:nvSpPr>
        <p:spPr>
          <a:noFill/>
        </p:spPr>
        <p:txBody>
          <a:bodyPr/>
          <a:lstStyle/>
          <a:p>
            <a:fld id="{0FF2198C-F5DC-4167-AC82-AE6C283E1DF3}" type="slidenum">
              <a:rPr lang="it-IT" altLang="it-IT" smtClean="0"/>
              <a:pPr/>
              <a:t>25</a:t>
            </a:fld>
            <a:endParaRPr lang="it-IT" altLang="it-IT"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egnaposto immagine diapositiva 1"/>
          <p:cNvSpPr>
            <a:spLocks noGrp="1" noRot="1" noChangeAspect="1" noTextEdit="1"/>
          </p:cNvSpPr>
          <p:nvPr>
            <p:ph type="sldImg"/>
          </p:nvPr>
        </p:nvSpPr>
        <p:spPr>
          <a:ln/>
        </p:spPr>
      </p:sp>
      <p:sp>
        <p:nvSpPr>
          <p:cNvPr id="9318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3188" name="Segnaposto numero diapositiva 3"/>
          <p:cNvSpPr>
            <a:spLocks noGrp="1"/>
          </p:cNvSpPr>
          <p:nvPr>
            <p:ph type="sldNum" sz="quarter" idx="5"/>
          </p:nvPr>
        </p:nvSpPr>
        <p:spPr>
          <a:noFill/>
        </p:spPr>
        <p:txBody>
          <a:bodyPr/>
          <a:lstStyle/>
          <a:p>
            <a:fld id="{FBD2F84F-04D4-4F8C-BBA7-99E50341BF47}" type="slidenum">
              <a:rPr lang="it-IT" smtClean="0"/>
              <a:pPr/>
              <a:t>26</a:t>
            </a:fld>
            <a:endParaRPr lang="it-IT"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egnaposto immagine diapositiva 1"/>
          <p:cNvSpPr>
            <a:spLocks noGrp="1" noRot="1" noChangeAspect="1" noTextEdit="1"/>
          </p:cNvSpPr>
          <p:nvPr>
            <p:ph type="sldImg"/>
          </p:nvPr>
        </p:nvSpPr>
        <p:spPr>
          <a:ln/>
        </p:spPr>
      </p:sp>
      <p:sp>
        <p:nvSpPr>
          <p:cNvPr id="9421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4212" name="Segnaposto numero diapositiva 3"/>
          <p:cNvSpPr>
            <a:spLocks noGrp="1"/>
          </p:cNvSpPr>
          <p:nvPr>
            <p:ph type="sldNum" sz="quarter" idx="5"/>
          </p:nvPr>
        </p:nvSpPr>
        <p:spPr>
          <a:noFill/>
        </p:spPr>
        <p:txBody>
          <a:bodyPr/>
          <a:lstStyle/>
          <a:p>
            <a:fld id="{C3E74F78-D0F3-4601-8096-DE9D75BA6A83}" type="slidenum">
              <a:rPr lang="it-IT" smtClean="0"/>
              <a:pPr/>
              <a:t>27</a:t>
            </a:fld>
            <a:endParaRPr lang="it-IT"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egnaposto immagine diapositiva 1"/>
          <p:cNvSpPr>
            <a:spLocks noGrp="1" noRot="1" noChangeAspect="1" noTextEdit="1"/>
          </p:cNvSpPr>
          <p:nvPr>
            <p:ph type="sldImg"/>
          </p:nvPr>
        </p:nvSpPr>
        <p:spPr>
          <a:ln/>
        </p:spPr>
      </p:sp>
      <p:sp>
        <p:nvSpPr>
          <p:cNvPr id="9523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5236" name="Segnaposto numero diapositiva 3"/>
          <p:cNvSpPr>
            <a:spLocks noGrp="1"/>
          </p:cNvSpPr>
          <p:nvPr>
            <p:ph type="sldNum" sz="quarter" idx="5"/>
          </p:nvPr>
        </p:nvSpPr>
        <p:spPr>
          <a:noFill/>
        </p:spPr>
        <p:txBody>
          <a:bodyPr/>
          <a:lstStyle/>
          <a:p>
            <a:fld id="{9EC3A04E-E95E-4810-B932-50CF50C61F87}" type="slidenum">
              <a:rPr lang="it-IT" smtClean="0"/>
              <a:pPr/>
              <a:t>28</a:t>
            </a:fld>
            <a:endParaRPr lang="it-IT"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egnaposto immagine diapositiva 1"/>
          <p:cNvSpPr>
            <a:spLocks noGrp="1" noRot="1" noChangeAspect="1" noTextEdit="1"/>
          </p:cNvSpPr>
          <p:nvPr>
            <p:ph type="sldImg"/>
          </p:nvPr>
        </p:nvSpPr>
        <p:spPr>
          <a:ln/>
        </p:spPr>
      </p:sp>
      <p:sp>
        <p:nvSpPr>
          <p:cNvPr id="96259"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6260" name="Segnaposto numero diapositiva 3"/>
          <p:cNvSpPr>
            <a:spLocks noGrp="1"/>
          </p:cNvSpPr>
          <p:nvPr>
            <p:ph type="sldNum" sz="quarter" idx="5"/>
          </p:nvPr>
        </p:nvSpPr>
        <p:spPr>
          <a:noFill/>
        </p:spPr>
        <p:txBody>
          <a:bodyPr/>
          <a:lstStyle/>
          <a:p>
            <a:fld id="{E6132159-9908-43C0-8841-7756403123AE}" type="slidenum">
              <a:rPr lang="it-IT" smtClean="0"/>
              <a:pPr/>
              <a:t>29</a:t>
            </a:fld>
            <a:endParaRPr lang="it-IT"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egnaposto immagine diapositiva 1"/>
          <p:cNvSpPr>
            <a:spLocks noGrp="1" noRot="1" noChangeAspect="1" noTextEdit="1"/>
          </p:cNvSpPr>
          <p:nvPr>
            <p:ph type="sldImg"/>
          </p:nvPr>
        </p:nvSpPr>
        <p:spPr>
          <a:ln/>
        </p:spPr>
      </p:sp>
      <p:sp>
        <p:nvSpPr>
          <p:cNvPr id="97283"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7284" name="Segnaposto numero diapositiva 3"/>
          <p:cNvSpPr>
            <a:spLocks noGrp="1"/>
          </p:cNvSpPr>
          <p:nvPr>
            <p:ph type="sldNum" sz="quarter" idx="5"/>
          </p:nvPr>
        </p:nvSpPr>
        <p:spPr>
          <a:noFill/>
        </p:spPr>
        <p:txBody>
          <a:bodyPr/>
          <a:lstStyle/>
          <a:p>
            <a:fld id="{1D23756D-8D6B-44FE-BFF1-E5F97660B7E8}" type="slidenum">
              <a:rPr lang="it-IT" smtClean="0"/>
              <a:pPr/>
              <a:t>30</a:t>
            </a:fld>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egnaposto immagine diapositiva 1"/>
          <p:cNvSpPr>
            <a:spLocks noGrp="1" noRot="1" noChangeAspect="1" noTextEdit="1"/>
          </p:cNvSpPr>
          <p:nvPr>
            <p:ph type="sldImg"/>
          </p:nvPr>
        </p:nvSpPr>
        <p:spPr>
          <a:ln/>
        </p:spPr>
      </p:sp>
      <p:sp>
        <p:nvSpPr>
          <p:cNvPr id="70659"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70660" name="Segnaposto numero diapositiva 3"/>
          <p:cNvSpPr>
            <a:spLocks noGrp="1"/>
          </p:cNvSpPr>
          <p:nvPr>
            <p:ph type="sldNum" sz="quarter" idx="5"/>
          </p:nvPr>
        </p:nvSpPr>
        <p:spPr>
          <a:noFill/>
        </p:spPr>
        <p:txBody>
          <a:bodyPr/>
          <a:lstStyle/>
          <a:p>
            <a:fld id="{CA22B9D2-0C7E-4CB6-85B6-FED2477708F5}" type="slidenum">
              <a:rPr lang="it-IT" smtClean="0"/>
              <a:pPr/>
              <a:t>4</a:t>
            </a:fld>
            <a:endParaRPr lang="it-IT"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egnaposto immagine diapositiva 1"/>
          <p:cNvSpPr>
            <a:spLocks noGrp="1" noRot="1" noChangeAspect="1" noTextEdit="1"/>
          </p:cNvSpPr>
          <p:nvPr>
            <p:ph type="sldImg"/>
          </p:nvPr>
        </p:nvSpPr>
        <p:spPr>
          <a:ln/>
        </p:spPr>
      </p:sp>
      <p:sp>
        <p:nvSpPr>
          <p:cNvPr id="9830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8308" name="Segnaposto numero diapositiva 3"/>
          <p:cNvSpPr>
            <a:spLocks noGrp="1"/>
          </p:cNvSpPr>
          <p:nvPr>
            <p:ph type="sldNum" sz="quarter" idx="5"/>
          </p:nvPr>
        </p:nvSpPr>
        <p:spPr>
          <a:noFill/>
        </p:spPr>
        <p:txBody>
          <a:bodyPr/>
          <a:lstStyle/>
          <a:p>
            <a:fld id="{414FC123-04C4-486E-8AFA-158B476C7E46}" type="slidenum">
              <a:rPr lang="it-IT" smtClean="0"/>
              <a:pPr/>
              <a:t>31</a:t>
            </a:fld>
            <a:endParaRPr lang="it-IT"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egnaposto immagine diapositiva 1"/>
          <p:cNvSpPr>
            <a:spLocks noGrp="1" noRot="1" noChangeAspect="1" noTextEdit="1"/>
          </p:cNvSpPr>
          <p:nvPr>
            <p:ph type="sldImg"/>
          </p:nvPr>
        </p:nvSpPr>
        <p:spPr>
          <a:ln/>
        </p:spPr>
      </p:sp>
      <p:sp>
        <p:nvSpPr>
          <p:cNvPr id="9933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99332" name="Segnaposto numero diapositiva 3"/>
          <p:cNvSpPr>
            <a:spLocks noGrp="1"/>
          </p:cNvSpPr>
          <p:nvPr>
            <p:ph type="sldNum" sz="quarter" idx="5"/>
          </p:nvPr>
        </p:nvSpPr>
        <p:spPr>
          <a:noFill/>
        </p:spPr>
        <p:txBody>
          <a:bodyPr/>
          <a:lstStyle/>
          <a:p>
            <a:fld id="{834C7497-A8D3-42D3-9E00-0FB5D40EB5C1}" type="slidenum">
              <a:rPr lang="it-IT" smtClean="0"/>
              <a:pPr/>
              <a:t>32</a:t>
            </a:fld>
            <a:endParaRPr lang="it-IT"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egnaposto immagine diapositiva 1"/>
          <p:cNvSpPr>
            <a:spLocks noGrp="1" noRot="1" noChangeAspect="1" noTextEdit="1"/>
          </p:cNvSpPr>
          <p:nvPr>
            <p:ph type="sldImg"/>
          </p:nvPr>
        </p:nvSpPr>
        <p:spPr>
          <a:ln/>
        </p:spPr>
      </p:sp>
      <p:sp>
        <p:nvSpPr>
          <p:cNvPr id="10035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0356" name="Segnaposto numero diapositiva 3"/>
          <p:cNvSpPr>
            <a:spLocks noGrp="1"/>
          </p:cNvSpPr>
          <p:nvPr>
            <p:ph type="sldNum" sz="quarter" idx="5"/>
          </p:nvPr>
        </p:nvSpPr>
        <p:spPr>
          <a:noFill/>
        </p:spPr>
        <p:txBody>
          <a:bodyPr/>
          <a:lstStyle/>
          <a:p>
            <a:fld id="{AE5E2466-B63D-4FAF-BE38-5568DFC30E77}" type="slidenum">
              <a:rPr lang="it-IT" smtClean="0"/>
              <a:pPr/>
              <a:t>33</a:t>
            </a:fld>
            <a:endParaRPr lang="it-IT"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ln/>
        </p:spPr>
      </p:sp>
      <p:sp>
        <p:nvSpPr>
          <p:cNvPr id="101379"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1380" name="Segnaposto numero diapositiva 3"/>
          <p:cNvSpPr>
            <a:spLocks noGrp="1"/>
          </p:cNvSpPr>
          <p:nvPr>
            <p:ph type="sldNum" sz="quarter" idx="5"/>
          </p:nvPr>
        </p:nvSpPr>
        <p:spPr>
          <a:noFill/>
        </p:spPr>
        <p:txBody>
          <a:bodyPr/>
          <a:lstStyle/>
          <a:p>
            <a:fld id="{306FCC15-F24C-4E76-9D71-B00EE64743D5}" type="slidenum">
              <a:rPr lang="it-IT" smtClean="0"/>
              <a:pPr/>
              <a:t>34</a:t>
            </a:fld>
            <a:endParaRPr lang="it-IT"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egnaposto immagine diapositiva 1"/>
          <p:cNvSpPr>
            <a:spLocks noGrp="1" noRot="1" noChangeAspect="1" noTextEdit="1"/>
          </p:cNvSpPr>
          <p:nvPr>
            <p:ph type="sldImg"/>
          </p:nvPr>
        </p:nvSpPr>
        <p:spPr>
          <a:ln/>
        </p:spPr>
      </p:sp>
      <p:sp>
        <p:nvSpPr>
          <p:cNvPr id="102403"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2404" name="Segnaposto numero diapositiva 3"/>
          <p:cNvSpPr>
            <a:spLocks noGrp="1"/>
          </p:cNvSpPr>
          <p:nvPr>
            <p:ph type="sldNum" sz="quarter" idx="5"/>
          </p:nvPr>
        </p:nvSpPr>
        <p:spPr>
          <a:noFill/>
        </p:spPr>
        <p:txBody>
          <a:bodyPr/>
          <a:lstStyle/>
          <a:p>
            <a:fld id="{A90B4AE5-8DE6-4D89-9427-E92E5237482C}" type="slidenum">
              <a:rPr lang="it-IT" smtClean="0"/>
              <a:pPr/>
              <a:t>35</a:t>
            </a:fld>
            <a:endParaRPr lang="it-IT"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egnaposto immagine diapositiva 1"/>
          <p:cNvSpPr>
            <a:spLocks noGrp="1" noRot="1" noChangeAspect="1" noTextEdit="1"/>
          </p:cNvSpPr>
          <p:nvPr>
            <p:ph type="sldImg"/>
          </p:nvPr>
        </p:nvSpPr>
        <p:spPr>
          <a:ln/>
        </p:spPr>
      </p:sp>
      <p:sp>
        <p:nvSpPr>
          <p:cNvPr id="10342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3428" name="Segnaposto numero diapositiva 3"/>
          <p:cNvSpPr>
            <a:spLocks noGrp="1"/>
          </p:cNvSpPr>
          <p:nvPr>
            <p:ph type="sldNum" sz="quarter" idx="5"/>
          </p:nvPr>
        </p:nvSpPr>
        <p:spPr>
          <a:noFill/>
        </p:spPr>
        <p:txBody>
          <a:bodyPr/>
          <a:lstStyle/>
          <a:p>
            <a:fld id="{7587CA75-22ED-4209-8EAA-D2E5B64A3709}" type="slidenum">
              <a:rPr lang="it-IT" smtClean="0"/>
              <a:pPr/>
              <a:t>36</a:t>
            </a:fld>
            <a:endParaRPr lang="it-IT"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egnaposto immagine diapositiva 1"/>
          <p:cNvSpPr>
            <a:spLocks noGrp="1" noRot="1" noChangeAspect="1" noTextEdit="1"/>
          </p:cNvSpPr>
          <p:nvPr>
            <p:ph type="sldImg"/>
          </p:nvPr>
        </p:nvSpPr>
        <p:spPr>
          <a:ln/>
        </p:spPr>
      </p:sp>
      <p:sp>
        <p:nvSpPr>
          <p:cNvPr id="10445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4452" name="Segnaposto numero diapositiva 3"/>
          <p:cNvSpPr>
            <a:spLocks noGrp="1"/>
          </p:cNvSpPr>
          <p:nvPr>
            <p:ph type="sldNum" sz="quarter" idx="5"/>
          </p:nvPr>
        </p:nvSpPr>
        <p:spPr>
          <a:noFill/>
        </p:spPr>
        <p:txBody>
          <a:bodyPr/>
          <a:lstStyle/>
          <a:p>
            <a:fld id="{CE3AE70F-F384-4882-B07F-EE4CA7192D75}" type="slidenum">
              <a:rPr lang="it-IT" smtClean="0"/>
              <a:pPr/>
              <a:t>37</a:t>
            </a:fld>
            <a:endParaRPr lang="it-IT"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egnaposto immagine diapositiva 1"/>
          <p:cNvSpPr>
            <a:spLocks noGrp="1" noRot="1" noChangeAspect="1" noTextEdit="1"/>
          </p:cNvSpPr>
          <p:nvPr>
            <p:ph type="sldImg"/>
          </p:nvPr>
        </p:nvSpPr>
        <p:spPr>
          <a:ln/>
        </p:spPr>
      </p:sp>
      <p:sp>
        <p:nvSpPr>
          <p:cNvPr id="10547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5476" name="Segnaposto numero diapositiva 3"/>
          <p:cNvSpPr>
            <a:spLocks noGrp="1"/>
          </p:cNvSpPr>
          <p:nvPr>
            <p:ph type="sldNum" sz="quarter" idx="5"/>
          </p:nvPr>
        </p:nvSpPr>
        <p:spPr>
          <a:noFill/>
        </p:spPr>
        <p:txBody>
          <a:bodyPr/>
          <a:lstStyle/>
          <a:p>
            <a:fld id="{109C8127-67C6-41D0-BD22-ACD61DF7F422}" type="slidenum">
              <a:rPr lang="it-IT" smtClean="0"/>
              <a:pPr/>
              <a:t>38</a:t>
            </a:fld>
            <a:endParaRPr lang="it-IT"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egnaposto immagine diapositiva 1"/>
          <p:cNvSpPr>
            <a:spLocks noGrp="1" noRot="1" noChangeAspect="1" noTextEdit="1"/>
          </p:cNvSpPr>
          <p:nvPr>
            <p:ph type="sldImg"/>
          </p:nvPr>
        </p:nvSpPr>
        <p:spPr>
          <a:ln/>
        </p:spPr>
      </p:sp>
      <p:sp>
        <p:nvSpPr>
          <p:cNvPr id="106499"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6500" name="Segnaposto numero diapositiva 3"/>
          <p:cNvSpPr>
            <a:spLocks noGrp="1"/>
          </p:cNvSpPr>
          <p:nvPr>
            <p:ph type="sldNum" sz="quarter" idx="5"/>
          </p:nvPr>
        </p:nvSpPr>
        <p:spPr>
          <a:noFill/>
        </p:spPr>
        <p:txBody>
          <a:bodyPr/>
          <a:lstStyle/>
          <a:p>
            <a:fld id="{030C99DA-ADC5-490B-94B8-1DB53379EAFB}" type="slidenum">
              <a:rPr lang="it-IT" smtClean="0"/>
              <a:pPr/>
              <a:t>39</a:t>
            </a:fld>
            <a:endParaRPr lang="it-IT"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egnaposto immagine diapositiva 1"/>
          <p:cNvSpPr>
            <a:spLocks noGrp="1" noRot="1" noChangeAspect="1" noTextEdit="1"/>
          </p:cNvSpPr>
          <p:nvPr>
            <p:ph type="sldImg"/>
          </p:nvPr>
        </p:nvSpPr>
        <p:spPr>
          <a:ln/>
        </p:spPr>
      </p:sp>
      <p:sp>
        <p:nvSpPr>
          <p:cNvPr id="107523"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7524" name="Segnaposto numero diapositiva 3"/>
          <p:cNvSpPr>
            <a:spLocks noGrp="1"/>
          </p:cNvSpPr>
          <p:nvPr>
            <p:ph type="sldNum" sz="quarter" idx="5"/>
          </p:nvPr>
        </p:nvSpPr>
        <p:spPr>
          <a:noFill/>
        </p:spPr>
        <p:txBody>
          <a:bodyPr/>
          <a:lstStyle/>
          <a:p>
            <a:fld id="{5D2149F6-2690-409F-99F7-BAA4AAB2184E}" type="slidenum">
              <a:rPr lang="it-IT" smtClean="0"/>
              <a:pPr/>
              <a:t>40</a:t>
            </a:fld>
            <a:endParaRPr 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egnaposto immagine diapositiva 1"/>
          <p:cNvSpPr>
            <a:spLocks noGrp="1" noRot="1" noChangeAspect="1" noTextEdit="1"/>
          </p:cNvSpPr>
          <p:nvPr>
            <p:ph type="sldImg"/>
          </p:nvPr>
        </p:nvSpPr>
        <p:spPr>
          <a:ln/>
        </p:spPr>
      </p:sp>
      <p:sp>
        <p:nvSpPr>
          <p:cNvPr id="71683"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71684" name="Segnaposto numero diapositiva 3"/>
          <p:cNvSpPr>
            <a:spLocks noGrp="1"/>
          </p:cNvSpPr>
          <p:nvPr>
            <p:ph type="sldNum" sz="quarter" idx="5"/>
          </p:nvPr>
        </p:nvSpPr>
        <p:spPr>
          <a:noFill/>
        </p:spPr>
        <p:txBody>
          <a:bodyPr/>
          <a:lstStyle/>
          <a:p>
            <a:fld id="{76763947-4740-4C8C-8A44-398D438F980D}" type="slidenum">
              <a:rPr lang="it-IT" smtClean="0"/>
              <a:pPr/>
              <a:t>5</a:t>
            </a:fld>
            <a:endParaRPr lang="it-IT"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egnaposto immagine diapositiva 1"/>
          <p:cNvSpPr>
            <a:spLocks noGrp="1" noRot="1" noChangeAspect="1" noTextEdit="1"/>
          </p:cNvSpPr>
          <p:nvPr>
            <p:ph type="sldImg"/>
          </p:nvPr>
        </p:nvSpPr>
        <p:spPr>
          <a:ln/>
        </p:spPr>
      </p:sp>
      <p:sp>
        <p:nvSpPr>
          <p:cNvPr id="10854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8548" name="Segnaposto numero diapositiva 3"/>
          <p:cNvSpPr>
            <a:spLocks noGrp="1"/>
          </p:cNvSpPr>
          <p:nvPr>
            <p:ph type="sldNum" sz="quarter" idx="5"/>
          </p:nvPr>
        </p:nvSpPr>
        <p:spPr>
          <a:noFill/>
        </p:spPr>
        <p:txBody>
          <a:bodyPr/>
          <a:lstStyle/>
          <a:p>
            <a:fld id="{CB66627F-62B8-4C5B-B720-D1CA7F609790}" type="slidenum">
              <a:rPr lang="it-IT" smtClean="0"/>
              <a:pPr/>
              <a:t>41</a:t>
            </a:fld>
            <a:endParaRPr lang="it-IT"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egnaposto immagine diapositiva 1"/>
          <p:cNvSpPr>
            <a:spLocks noGrp="1" noRot="1" noChangeAspect="1" noTextEdit="1"/>
          </p:cNvSpPr>
          <p:nvPr>
            <p:ph type="sldImg"/>
          </p:nvPr>
        </p:nvSpPr>
        <p:spPr>
          <a:ln/>
        </p:spPr>
      </p:sp>
      <p:sp>
        <p:nvSpPr>
          <p:cNvPr id="109571"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09572" name="Segnaposto numero diapositiva 3"/>
          <p:cNvSpPr>
            <a:spLocks noGrp="1"/>
          </p:cNvSpPr>
          <p:nvPr>
            <p:ph type="sldNum" sz="quarter" idx="5"/>
          </p:nvPr>
        </p:nvSpPr>
        <p:spPr>
          <a:noFill/>
        </p:spPr>
        <p:txBody>
          <a:bodyPr/>
          <a:lstStyle/>
          <a:p>
            <a:fld id="{839F7E58-652E-4EA2-918A-D14E03524632}" type="slidenum">
              <a:rPr lang="it-IT" smtClean="0"/>
              <a:pPr/>
              <a:t>42</a:t>
            </a:fld>
            <a:endParaRPr lang="it-IT"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egnaposto immagine diapositiva 1"/>
          <p:cNvSpPr>
            <a:spLocks noGrp="1" noRot="1" noChangeAspect="1" noTextEdit="1"/>
          </p:cNvSpPr>
          <p:nvPr>
            <p:ph type="sldImg"/>
          </p:nvPr>
        </p:nvSpPr>
        <p:spPr>
          <a:ln/>
        </p:spPr>
      </p:sp>
      <p:sp>
        <p:nvSpPr>
          <p:cNvPr id="110595"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10596" name="Segnaposto numero diapositiva 3"/>
          <p:cNvSpPr>
            <a:spLocks noGrp="1"/>
          </p:cNvSpPr>
          <p:nvPr>
            <p:ph type="sldNum" sz="quarter" idx="5"/>
          </p:nvPr>
        </p:nvSpPr>
        <p:spPr>
          <a:noFill/>
        </p:spPr>
        <p:txBody>
          <a:bodyPr/>
          <a:lstStyle/>
          <a:p>
            <a:fld id="{69C55D91-444D-472F-AD5D-1F1FC4949E58}" type="slidenum">
              <a:rPr lang="it-IT" smtClean="0"/>
              <a:pPr/>
              <a:t>43</a:t>
            </a:fld>
            <a:endParaRPr lang="it-IT"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egnaposto immagine diapositiva 1"/>
          <p:cNvSpPr>
            <a:spLocks noGrp="1" noRot="1" noChangeAspect="1" noTextEdit="1"/>
          </p:cNvSpPr>
          <p:nvPr>
            <p:ph type="sldImg"/>
          </p:nvPr>
        </p:nvSpPr>
        <p:spPr>
          <a:ln/>
        </p:spPr>
      </p:sp>
      <p:sp>
        <p:nvSpPr>
          <p:cNvPr id="111619" name="Segnaposto note 2"/>
          <p:cNvSpPr>
            <a:spLocks noGrp="1"/>
          </p:cNvSpPr>
          <p:nvPr>
            <p:ph type="body" idx="1"/>
          </p:nvPr>
        </p:nvSpPr>
        <p:spPr>
          <a:noFill/>
          <a:ln/>
        </p:spPr>
        <p:txBody>
          <a:bodyPr/>
          <a:lstStyle/>
          <a:p>
            <a:pPr>
              <a:lnSpc>
                <a:spcPct val="95000"/>
              </a:lnSpc>
              <a:spcAft>
                <a:spcPts val="1000"/>
              </a:spcAft>
            </a:pPr>
            <a:r>
              <a:rPr lang="it-IT" altLang="it-IT" sz="400" smtClean="0">
                <a:ea typeface="ＭＳ Ｐゴシック" pitchFamily="34" charset="-128"/>
              </a:rPr>
              <a:t>Prendiamo per esempio le madri, intese come una categoria psico-sociale  caratterizzata dal loro ruolo nei confronti dei figli; scegliamole appartenenti a categorie professionali diverse (casalinghe, insegnanti, operaie) ed interroghiamole su argomenti connessi con lo sviluppo di caratteristiche (intelligenza, ordine, obbedienza, autonomia) dei bambini in generale, degli alunni di scuola elementare e dei propri figli.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Le madri insegnanti affermano che lo sviluppo dei bambini è in gran parte frutto  delle relazioni (soprattutto nei primi anni di vita) che le madri stabiliscono con il bambino, mentre le madri casalinghe si presentano come più 'innatiste'; ma quando viene chiesto di spiegare lo sviluppo dei propri figli, le posizioni si invertono: sono le madri insegnanti a dichiarare più frequentemente che il proprio figlio (si tratta di bambini fra i 4 e i 6 anni di età) "era così fin da piccolo", mentre  le madri casalinghe organizzano un discorso in cui le ragioni dello sviluppo sono centrate sull'importanza dell'interazione con il figlio: cure prestate, pazienza, attenzione alla relazione affettiva.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Quando poi a queste due categorie di madri viene chiesto di spiegare le origini dell'intelligenza pensando ad un alunno all'inizio della scuola elementare, le madri insegnanti ricorrono ad ogni tipo di spiegazione, mentre le madri casalinghe ribadiscono l'importanza delle relazioni affettive.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Come si vede le differenze evidenti da queste  risposte non sono tanto legate alle  caratteristiche dei bambini, quanto piuttosto al punto di vista delle madri, alla loro condizione professionale, al tempo che dedicano ai figli. In altre parole la definizione di concetti ad alto gradimento sociale, almeno nella nostra epoca, richiede all'adulto  di "mettersi in gioco", poiché i giovani sono, in misura maggiore o minore, lo specchio di noi stessi, delle nostre idde e dei nostri comportamenti.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Pensiamo ora agli insegnanti. Possiamo chiederci quali siano le caratteristiche da loro attribuite agli alunni: chi è  un alunno brillante? chi è un alunno mediocre? In che rapporto stanno queste immagini con le materie scolastiche e quali sono i rapporti fra queste immagini e la teoria dell'intelligenza come dono? Dal lavoro sperimentale di Mugny e Carugati (1985) emerge un modello di alunno  brillante in matematica che è più  dotato sul versante delle abilità cognitive (attivo, con capacità di sintesi) di quanto  non lo sia in quelle comunicative (poco socievole); inoltre è disciplinato e rispetta  le regole.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Invece l'alunno brillante in lingua unisce alle capacità logiche quelle espressive, mediando il tutto con buone doti di socialità, che ne fanno un vero alunno modello, mentre chi è brillante in disegno viene descritto come indisciplinato, non meno intelligente di altri, ma certamente con meno successo scolastico.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Per quanto riguarda l'alunno  mediocre in matematica e in lingua, si riscontrano  immagini pressoché speculari rispetto a quelle emerse per gli alunni brillanti, fatta  eccezione per il  mediocre in disegno, che si caratterizza in modo autonomo, come  socievole, poco presuntuoso e capace di agire con saggezza, senza chiamare in causa altre spiegazioni legate al rendimento generale.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Verrebbe quasi da pensare che, parlando dell'insuccesso in una materia a debole valenza scolastica quale il disegno, sia meno pressante la necessità di trovare spiegazioni all'insuccesso. ciò che qui ci interessa è l'esistenza di una struttura coerente nelle risposte date dai soggetti, da  cui si rileva che: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 lo sviluppo dell'intelligenza nei ragazzi è un fatto misterioso, soprattutto per gli insegnanti che quotidianamente sono posti di fronte alle differenze interindividuali;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 le materie scolastiche non hanno tutte lo stesso peso nel definire chi sia più o  meno intelligente;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 successo e insuccesso scolastico funzionano da catalizzatori di molte altre caratteristiche individuali; </a:t>
            </a:r>
            <a:endParaRPr lang="it-IT" altLang="it-IT" sz="400" smtClean="0">
              <a:latin typeface="Calibri" pitchFamily="34" charset="0"/>
              <a:ea typeface="ＭＳ Ｐゴシック" pitchFamily="34" charset="-128"/>
            </a:endParaRPr>
          </a:p>
          <a:p>
            <a:pPr>
              <a:lnSpc>
                <a:spcPct val="95000"/>
              </a:lnSpc>
              <a:spcAft>
                <a:spcPts val="1000"/>
              </a:spcAft>
            </a:pPr>
            <a:r>
              <a:rPr lang="it-IT" altLang="it-IT" sz="400" smtClean="0">
                <a:ea typeface="ＭＳ Ｐゴシック" pitchFamily="34" charset="-128"/>
              </a:rPr>
              <a:t>- le Rappresentazioni Sociali dell'intelligenza e del suo sviluppo sono soggette a variazioni  dovute all'essere genitori o insegnanti. </a:t>
            </a:r>
            <a:endParaRPr lang="it-IT" altLang="it-IT" sz="400" smtClean="0">
              <a:latin typeface="Calibri" pitchFamily="34" charset="0"/>
              <a:ea typeface="ＭＳ Ｐゴシック" pitchFamily="34" charset="-128"/>
            </a:endParaRPr>
          </a:p>
          <a:p>
            <a:pPr>
              <a:lnSpc>
                <a:spcPct val="80000"/>
              </a:lnSpc>
            </a:pPr>
            <a:endParaRPr lang="it-IT" altLang="it-IT" sz="400" smtClean="0">
              <a:ea typeface="ＭＳ Ｐゴシック" pitchFamily="34" charset="-128"/>
            </a:endParaRPr>
          </a:p>
        </p:txBody>
      </p:sp>
      <p:sp>
        <p:nvSpPr>
          <p:cNvPr id="111620" name="Segnaposto numero diapositiva 3"/>
          <p:cNvSpPr>
            <a:spLocks noGrp="1"/>
          </p:cNvSpPr>
          <p:nvPr>
            <p:ph type="sldNum" sz="quarter" idx="5"/>
          </p:nvPr>
        </p:nvSpPr>
        <p:spPr>
          <a:noFill/>
        </p:spPr>
        <p:txBody>
          <a:bodyPr/>
          <a:lstStyle/>
          <a:p>
            <a:fld id="{2B7999FA-C5E3-4795-A089-B81017F9839C}" type="slidenum">
              <a:rPr lang="it-IT" altLang="it-IT" smtClean="0"/>
              <a:pPr/>
              <a:t>51</a:t>
            </a:fld>
            <a:endParaRPr lang="it-IT" altLang="it-IT"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egnaposto immagine diapositiva 1"/>
          <p:cNvSpPr>
            <a:spLocks noGrp="1" noRot="1" noChangeAspect="1" noTextEdit="1"/>
          </p:cNvSpPr>
          <p:nvPr>
            <p:ph type="sldImg"/>
          </p:nvPr>
        </p:nvSpPr>
        <p:spPr>
          <a:ln/>
        </p:spPr>
      </p:sp>
      <p:sp>
        <p:nvSpPr>
          <p:cNvPr id="112643" name="Segnaposto note 2"/>
          <p:cNvSpPr>
            <a:spLocks noGrp="1"/>
          </p:cNvSpPr>
          <p:nvPr>
            <p:ph type="body" idx="1"/>
          </p:nvPr>
        </p:nvSpPr>
        <p:spPr>
          <a:noFill/>
          <a:ln/>
        </p:spPr>
        <p:txBody>
          <a:bodyPr/>
          <a:lstStyle/>
          <a:p>
            <a:pPr>
              <a:lnSpc>
                <a:spcPct val="80000"/>
              </a:lnSpc>
            </a:pPr>
            <a:r>
              <a:rPr lang="it-IT" altLang="it-IT" sz="1000" smtClean="0">
                <a:ea typeface="ＭＳ Ｐゴシック" pitchFamily="34" charset="-128"/>
              </a:rPr>
              <a:t>i diversi membri di una popolazione (o gruppo) condividono le conoscenze comuni sull</a:t>
            </a:r>
            <a:r>
              <a:rPr lang="ja-JP" altLang="it-IT" sz="1000" smtClean="0">
                <a:ea typeface="ＭＳ Ｐゴシック" pitchFamily="34" charset="-128"/>
              </a:rPr>
              <a:t>’</a:t>
            </a:r>
            <a:r>
              <a:rPr lang="it-IT" altLang="ja-JP" sz="1000" smtClean="0">
                <a:ea typeface="ＭＳ Ｐゴシック" pitchFamily="34" charset="-128"/>
              </a:rPr>
              <a:t>oggetto a cui si riferiscono nelle conversazioni, cioè le rappresentazioni sociali sono elaborate entro sistemi di comunicazione con quadri di riferimento comuni. Non è vero il contrario: se si condividono riferimenti comuni non è detto che si condividano le stesse opinioni. (l</a:t>
            </a:r>
            <a:r>
              <a:rPr lang="ja-JP" altLang="it-IT" sz="1000" smtClean="0">
                <a:ea typeface="ＭＳ Ｐゴシック" pitchFamily="34" charset="-128"/>
              </a:rPr>
              <a:t>’</a:t>
            </a:r>
            <a:r>
              <a:rPr lang="it-IT" altLang="ja-JP" sz="1000" smtClean="0">
                <a:ea typeface="ＭＳ Ｐゴシック" pitchFamily="34" charset="-128"/>
              </a:rPr>
              <a:t>oggettivazione di cui teorizzava Moscovici) si organizzano delle differenze nelle prese di posizione individuali (singoli o gruppi) all</a:t>
            </a:r>
            <a:r>
              <a:rPr lang="ja-JP" altLang="it-IT" sz="1000" smtClean="0">
                <a:ea typeface="ＭＳ Ｐゴシック" pitchFamily="34" charset="-128"/>
              </a:rPr>
              <a:t>’</a:t>
            </a:r>
            <a:r>
              <a:rPr lang="it-IT" altLang="ja-JP" sz="1000" smtClean="0">
                <a:ea typeface="ＭＳ Ｐゴシック" pitchFamily="34" charset="-128"/>
              </a:rPr>
              <a:t>interno delle conoscenze condivise: gli individui differiscono secondo il grado di intensità dell</a:t>
            </a:r>
            <a:r>
              <a:rPr lang="ja-JP" altLang="it-IT" sz="1000" smtClean="0">
                <a:ea typeface="ＭＳ Ｐゴシック" pitchFamily="34" charset="-128"/>
              </a:rPr>
              <a:t>’</a:t>
            </a:r>
            <a:r>
              <a:rPr lang="it-IT" altLang="ja-JP" sz="1000" smtClean="0">
                <a:ea typeface="ＭＳ Ｐゴシック" pitchFamily="34" charset="-128"/>
              </a:rPr>
              <a:t>adesione. Ad es.: immaginando il planisfero terrestre, si rifaranno alla dimensione Nord-Sud tutti coloro che privilegiano una prospettiva economica e tenderanno ad organizzare la loro mappa mentale secondo questa opposizione. Invece si rifarà alla dimensione Est-Ovest chi privilegia la dimensione politica. La rappresentazione sociale del mondo abitato non può corrispondere alla mappa dei significati condivisi, che è estremamente complessa: è necessario individuare i principi organizzatori delle differenze (nell</a:t>
            </a:r>
            <a:r>
              <a:rPr lang="ja-JP" altLang="it-IT" sz="1000" smtClean="0">
                <a:ea typeface="ＭＳ Ｐゴシック" pitchFamily="34" charset="-128"/>
              </a:rPr>
              <a:t>’</a:t>
            </a:r>
            <a:r>
              <a:rPr lang="it-IT" altLang="ja-JP" sz="1000" smtClean="0">
                <a:ea typeface="ＭＳ Ｐゴシック" pitchFamily="34" charset="-128"/>
              </a:rPr>
              <a:t>esempio, quello economico o politico).</a:t>
            </a:r>
          </a:p>
          <a:p>
            <a:pPr>
              <a:lnSpc>
                <a:spcPct val="80000"/>
              </a:lnSpc>
            </a:pPr>
            <a:r>
              <a:rPr lang="it-IT" altLang="it-IT" sz="1000" smtClean="0">
                <a:ea typeface="ＭＳ Ｐゴシック" pitchFamily="34" charset="-128"/>
              </a:rPr>
              <a:t>3° Le differenze fra le prese di posizione individuali sono ancorate:</a:t>
            </a:r>
          </a:p>
          <a:p>
            <a:pPr>
              <a:lnSpc>
                <a:spcPct val="80000"/>
              </a:lnSpc>
            </a:pPr>
            <a:r>
              <a:rPr lang="it-IT" altLang="it-IT" sz="1000" smtClean="0">
                <a:ea typeface="ＭＳ Ｐゴシック" pitchFamily="34" charset="-128"/>
              </a:rPr>
              <a:t>alle appartenenze ai gruppi</a:t>
            </a:r>
          </a:p>
          <a:p>
            <a:pPr>
              <a:lnSpc>
                <a:spcPct val="80000"/>
              </a:lnSpc>
            </a:pPr>
            <a:r>
              <a:rPr lang="it-IT" altLang="it-IT" sz="1000" smtClean="0">
                <a:ea typeface="ＭＳ Ｐゴシック" pitchFamily="34" charset="-128"/>
              </a:rPr>
              <a:t>alle realtà simboliche elaborate dai gruppi</a:t>
            </a:r>
          </a:p>
          <a:p>
            <a:pPr>
              <a:lnSpc>
                <a:spcPct val="80000"/>
              </a:lnSpc>
            </a:pPr>
            <a:r>
              <a:rPr lang="it-IT" altLang="it-IT" sz="1000" smtClean="0">
                <a:ea typeface="ＭＳ Ｐゴシック" pitchFamily="34" charset="-128"/>
              </a:rPr>
              <a:t>alle esperienze socio-psicologiche condivise dagli individui</a:t>
            </a:r>
          </a:p>
          <a:p>
            <a:pPr>
              <a:lnSpc>
                <a:spcPct val="80000"/>
              </a:lnSpc>
            </a:pPr>
            <a:endParaRPr lang="it-IT" altLang="it-IT" sz="1000" smtClean="0">
              <a:ea typeface="ＭＳ Ｐゴシック" pitchFamily="34" charset="-128"/>
            </a:endParaRPr>
          </a:p>
        </p:txBody>
      </p:sp>
      <p:sp>
        <p:nvSpPr>
          <p:cNvPr id="112644" name="Segnaposto numero diapositiva 3"/>
          <p:cNvSpPr>
            <a:spLocks noGrp="1"/>
          </p:cNvSpPr>
          <p:nvPr>
            <p:ph type="sldNum" sz="quarter" idx="5"/>
          </p:nvPr>
        </p:nvSpPr>
        <p:spPr>
          <a:noFill/>
        </p:spPr>
        <p:txBody>
          <a:bodyPr/>
          <a:lstStyle/>
          <a:p>
            <a:fld id="{79650C9A-1F5D-4AC2-B95B-CAF7F027DABD}" type="slidenum">
              <a:rPr lang="it-IT" altLang="it-IT" smtClean="0"/>
              <a:pPr/>
              <a:t>52</a:t>
            </a:fld>
            <a:endParaRPr lang="it-IT" altLang="it-IT"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egnaposto immagine diapositiva 1"/>
          <p:cNvSpPr>
            <a:spLocks noGrp="1" noRot="1" noChangeAspect="1" noTextEdit="1"/>
          </p:cNvSpPr>
          <p:nvPr>
            <p:ph type="sldImg"/>
          </p:nvPr>
        </p:nvSpPr>
        <p:spPr>
          <a:ln/>
        </p:spPr>
      </p:sp>
      <p:sp>
        <p:nvSpPr>
          <p:cNvPr id="11366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113668" name="Segnaposto numero diapositiva 3"/>
          <p:cNvSpPr>
            <a:spLocks noGrp="1"/>
          </p:cNvSpPr>
          <p:nvPr>
            <p:ph type="sldNum" sz="quarter" idx="5"/>
          </p:nvPr>
        </p:nvSpPr>
        <p:spPr>
          <a:noFill/>
        </p:spPr>
        <p:txBody>
          <a:bodyPr/>
          <a:lstStyle/>
          <a:p>
            <a:fld id="{6FE7A604-54D5-4733-A162-4B7DE698C873}" type="slidenum">
              <a:rPr lang="it-IT" smtClean="0"/>
              <a:pPr/>
              <a:t>53</a:t>
            </a:fld>
            <a:endParaRPr 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egnaposto immagine diapositiva 1"/>
          <p:cNvSpPr>
            <a:spLocks noGrp="1" noRot="1" noChangeAspect="1" noTextEdit="1"/>
          </p:cNvSpPr>
          <p:nvPr>
            <p:ph type="sldImg"/>
          </p:nvPr>
        </p:nvSpPr>
        <p:spPr>
          <a:ln/>
        </p:spPr>
      </p:sp>
      <p:sp>
        <p:nvSpPr>
          <p:cNvPr id="72707" name="Segnaposto note 2"/>
          <p:cNvSpPr>
            <a:spLocks noGrp="1"/>
          </p:cNvSpPr>
          <p:nvPr>
            <p:ph type="body" idx="1"/>
          </p:nvPr>
        </p:nvSpPr>
        <p:spPr>
          <a:noFill/>
          <a:ln/>
        </p:spPr>
        <p:txBody>
          <a:bodyPr/>
          <a:lstStyle/>
          <a:p>
            <a:endParaRPr lang="it-IT" smtClean="0">
              <a:ea typeface="ＭＳ Ｐゴシック" pitchFamily="34" charset="-128"/>
            </a:endParaRPr>
          </a:p>
        </p:txBody>
      </p:sp>
      <p:sp>
        <p:nvSpPr>
          <p:cNvPr id="72708" name="Segnaposto numero diapositiva 3"/>
          <p:cNvSpPr>
            <a:spLocks noGrp="1"/>
          </p:cNvSpPr>
          <p:nvPr>
            <p:ph type="sldNum" sz="quarter" idx="5"/>
          </p:nvPr>
        </p:nvSpPr>
        <p:spPr>
          <a:noFill/>
        </p:spPr>
        <p:txBody>
          <a:bodyPr/>
          <a:lstStyle/>
          <a:p>
            <a:fld id="{6E8AF30D-6BB6-4A52-9990-A66D56E825C0}" type="slidenum">
              <a:rPr lang="it-IT" smtClean="0"/>
              <a:pPr/>
              <a:t>6</a:t>
            </a:fld>
            <a:endParaRPr 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egnaposto immagine diapositiva 1"/>
          <p:cNvSpPr>
            <a:spLocks noGrp="1" noRot="1" noChangeAspect="1" noTextEdit="1"/>
          </p:cNvSpPr>
          <p:nvPr>
            <p:ph type="sldImg"/>
          </p:nvPr>
        </p:nvSpPr>
        <p:spPr>
          <a:ln/>
        </p:spPr>
      </p:sp>
      <p:sp>
        <p:nvSpPr>
          <p:cNvPr id="73731" name="Segnaposto note 2"/>
          <p:cNvSpPr>
            <a:spLocks noGrp="1"/>
          </p:cNvSpPr>
          <p:nvPr>
            <p:ph type="body" idx="1"/>
          </p:nvPr>
        </p:nvSpPr>
        <p:spPr>
          <a:noFill/>
          <a:ln/>
        </p:spPr>
        <p:txBody>
          <a:bodyPr/>
          <a:lstStyle/>
          <a:p>
            <a:pPr eaLnBrk="1" hangingPunct="1"/>
            <a:r>
              <a:rPr lang="it-IT" altLang="it-IT" smtClean="0">
                <a:ea typeface="ＭＳ Ｐゴシック" pitchFamily="34" charset="-128"/>
              </a:rPr>
              <a:t>Con il termine di "terza rivoluzione" Freud intendeva riferirsi al cambiamento da lui avviato con la formulazione del concetto di "inconscio" quale elemento fondante la struttura psichica dell'uomo e quale movente essenziale del suo comportamento.</a:t>
            </a:r>
          </a:p>
          <a:p>
            <a:pPr eaLnBrk="1" hangingPunct="1"/>
            <a:r>
              <a:rPr lang="it-IT" altLang="it-IT" smtClean="0">
                <a:ea typeface="ＭＳ Ｐゴシック" pitchFamily="34" charset="-128"/>
              </a:rPr>
              <a:t>Parlando di "terza rivoluzione" intendeva alludere alle altre due umiliazioni culturali che l'identità egoica dell'uomo aveva dovuto subire, ad opera di Copernico prima, e quella più recente e non ancora digerita da parte di Darwin.</a:t>
            </a:r>
          </a:p>
          <a:p>
            <a:pPr eaLnBrk="1" hangingPunct="1"/>
            <a:endParaRPr lang="it-IT" altLang="it-IT" smtClean="0">
              <a:ea typeface="ＭＳ Ｐゴシック" pitchFamily="34" charset="-128"/>
            </a:endParaRPr>
          </a:p>
        </p:txBody>
      </p:sp>
      <p:sp>
        <p:nvSpPr>
          <p:cNvPr id="73732" name="Segnaposto numero diapositiva 3"/>
          <p:cNvSpPr>
            <a:spLocks noGrp="1"/>
          </p:cNvSpPr>
          <p:nvPr>
            <p:ph type="sldNum" sz="quarter" idx="5"/>
          </p:nvPr>
        </p:nvSpPr>
        <p:spPr>
          <a:noFill/>
        </p:spPr>
        <p:txBody>
          <a:bodyPr/>
          <a:lstStyle/>
          <a:p>
            <a:fld id="{834C391B-CE04-46BB-AA41-887485916CA1}" type="slidenum">
              <a:rPr lang="it-IT" altLang="it-IT" smtClean="0"/>
              <a:pPr/>
              <a:t>7</a:t>
            </a:fld>
            <a:endParaRPr lang="it-IT" alt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egnaposto immagine diapositiva 1"/>
          <p:cNvSpPr>
            <a:spLocks noGrp="1" noRot="1" noChangeAspect="1" noTextEdit="1"/>
          </p:cNvSpPr>
          <p:nvPr>
            <p:ph type="sldImg"/>
          </p:nvPr>
        </p:nvSpPr>
        <p:spPr>
          <a:ln/>
        </p:spPr>
      </p:sp>
      <p:sp>
        <p:nvSpPr>
          <p:cNvPr id="74755" name="Segnaposto note 2"/>
          <p:cNvSpPr>
            <a:spLocks noGrp="1"/>
          </p:cNvSpPr>
          <p:nvPr>
            <p:ph type="body" idx="1"/>
          </p:nvPr>
        </p:nvSpPr>
        <p:spPr>
          <a:noFill/>
          <a:ln/>
        </p:spPr>
        <p:txBody>
          <a:bodyPr/>
          <a:lstStyle/>
          <a:p>
            <a:r>
              <a:rPr lang="it-IT" altLang="it-IT" smtClean="0">
                <a:ea typeface="ＭＳ Ｐゴシック" pitchFamily="34" charset="-128"/>
              </a:rPr>
              <a:t>AIDS PESTE DEL 21 SECOLO</a:t>
            </a:r>
          </a:p>
        </p:txBody>
      </p:sp>
      <p:sp>
        <p:nvSpPr>
          <p:cNvPr id="74756" name="Segnaposto numero diapositiva 3"/>
          <p:cNvSpPr>
            <a:spLocks noGrp="1"/>
          </p:cNvSpPr>
          <p:nvPr>
            <p:ph type="sldNum" sz="quarter" idx="5"/>
          </p:nvPr>
        </p:nvSpPr>
        <p:spPr>
          <a:noFill/>
        </p:spPr>
        <p:txBody>
          <a:bodyPr/>
          <a:lstStyle/>
          <a:p>
            <a:fld id="{E92F7394-F3EA-44BF-BEDF-11CFB366FE69}" type="slidenum">
              <a:rPr lang="it-IT" altLang="it-IT" smtClean="0"/>
              <a:pPr/>
              <a:t>8</a:t>
            </a:fld>
            <a:endParaRPr lang="it-IT" alt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egnaposto immagine diapositiva 1"/>
          <p:cNvSpPr>
            <a:spLocks noGrp="1" noRot="1" noChangeAspect="1" noTextEdit="1"/>
          </p:cNvSpPr>
          <p:nvPr>
            <p:ph type="sldImg"/>
          </p:nvPr>
        </p:nvSpPr>
        <p:spPr>
          <a:ln/>
        </p:spPr>
      </p:sp>
      <p:sp>
        <p:nvSpPr>
          <p:cNvPr id="75779" name="Segnaposto note 2"/>
          <p:cNvSpPr>
            <a:spLocks noGrp="1"/>
          </p:cNvSpPr>
          <p:nvPr>
            <p:ph type="body" idx="1"/>
          </p:nvPr>
        </p:nvSpPr>
        <p:spPr>
          <a:noFill/>
          <a:ln/>
        </p:spPr>
        <p:txBody>
          <a:bodyPr/>
          <a:lstStyle/>
          <a:p>
            <a:r>
              <a:rPr lang="it-IT" altLang="it-IT" smtClean="0">
                <a:ea typeface="ＭＳ Ｐゴシック" pitchFamily="34" charset="-128"/>
              </a:rPr>
              <a:t>CLONAZIONE: PECORA DOLLY</a:t>
            </a:r>
          </a:p>
        </p:txBody>
      </p:sp>
      <p:sp>
        <p:nvSpPr>
          <p:cNvPr id="75780" name="Segnaposto numero diapositiva 3"/>
          <p:cNvSpPr>
            <a:spLocks noGrp="1"/>
          </p:cNvSpPr>
          <p:nvPr>
            <p:ph type="sldNum" sz="quarter" idx="5"/>
          </p:nvPr>
        </p:nvSpPr>
        <p:spPr>
          <a:noFill/>
        </p:spPr>
        <p:txBody>
          <a:bodyPr/>
          <a:lstStyle/>
          <a:p>
            <a:fld id="{AD6D96B3-4C8F-4984-8F03-A7E20CE7084B}" type="slidenum">
              <a:rPr lang="it-IT" altLang="it-IT" smtClean="0"/>
              <a:pPr/>
              <a:t>9</a:t>
            </a:fld>
            <a:endParaRPr lang="it-IT" alt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egnaposto immagine diapositiva 1"/>
          <p:cNvSpPr>
            <a:spLocks noGrp="1" noRot="1" noChangeAspect="1" noTextEdit="1"/>
          </p:cNvSpPr>
          <p:nvPr>
            <p:ph type="sldImg"/>
          </p:nvPr>
        </p:nvSpPr>
        <p:spPr>
          <a:ln/>
        </p:spPr>
      </p:sp>
      <p:sp>
        <p:nvSpPr>
          <p:cNvPr id="76803" name="Segnaposto note 2"/>
          <p:cNvSpPr>
            <a:spLocks noGrp="1"/>
          </p:cNvSpPr>
          <p:nvPr>
            <p:ph type="body" idx="1"/>
          </p:nvPr>
        </p:nvSpPr>
        <p:spPr>
          <a:noFill/>
          <a:ln/>
        </p:spPr>
        <p:txBody>
          <a:bodyPr/>
          <a:lstStyle/>
          <a:p>
            <a:pPr eaLnBrk="1" hangingPunct="1">
              <a:lnSpc>
                <a:spcPct val="80000"/>
              </a:lnSpc>
            </a:pPr>
            <a:r>
              <a:rPr lang="it-IT" altLang="it-IT" sz="800" smtClean="0">
                <a:ea typeface="ＭＳ Ｐゴシック" pitchFamily="34" charset="-128"/>
              </a:rPr>
              <a:t>Interno esterno Ciò che appare ciò che è nascosto</a:t>
            </a:r>
          </a:p>
          <a:p>
            <a:pPr eaLnBrk="1" hangingPunct="1">
              <a:lnSpc>
                <a:spcPct val="80000"/>
              </a:lnSpc>
            </a:pPr>
            <a:r>
              <a:rPr lang="it-IT" altLang="it-IT" sz="800" smtClean="0">
                <a:ea typeface="ＭＳ Ｐゴシック" pitchFamily="34" charset="-128"/>
              </a:rPr>
              <a:t>Un meccanismo nocivo</a:t>
            </a:r>
          </a:p>
          <a:p>
            <a:pPr eaLnBrk="1" hangingPunct="1">
              <a:lnSpc>
                <a:spcPct val="80000"/>
              </a:lnSpc>
            </a:pPr>
            <a:r>
              <a:rPr lang="it-IT" altLang="it-IT" sz="800" smtClean="0">
                <a:ea typeface="ＭＳ Ｐゴシック" pitchFamily="34" charset="-128"/>
              </a:rPr>
              <a:t>Freud infatti aveva introdotto il termine per indicare, a livello di inconscio, l</a:t>
            </a:r>
            <a:r>
              <a:rPr lang="ja-JP" altLang="it-IT" sz="800" smtClean="0">
                <a:ea typeface="ＭＳ Ｐゴシック" pitchFamily="34" charset="-128"/>
              </a:rPr>
              <a:t>’</a:t>
            </a:r>
            <a:r>
              <a:rPr lang="it-IT" altLang="ja-JP" sz="800" smtClean="0">
                <a:ea typeface="ＭＳ Ｐゴシック" pitchFamily="34" charset="-128"/>
              </a:rPr>
              <a:t>energia psichica innata, biologicamente determinata e correlata strettamente al principio del piacere. Nell</a:t>
            </a:r>
            <a:r>
              <a:rPr lang="ja-JP" altLang="it-IT" sz="800" smtClean="0">
                <a:ea typeface="ＭＳ Ｐゴシック" pitchFamily="34" charset="-128"/>
              </a:rPr>
              <a:t>’</a:t>
            </a:r>
            <a:r>
              <a:rPr lang="it-IT" altLang="ja-JP" sz="800" smtClean="0">
                <a:ea typeface="ＭＳ Ｐゴシック" pitchFamily="34" charset="-128"/>
              </a:rPr>
              <a:t>accezione ortodossa freudiana la libido si trova alla base degli impulsi e dei comportamenti umani ed indica l</a:t>
            </a:r>
            <a:r>
              <a:rPr lang="ja-JP" altLang="it-IT" sz="800" smtClean="0">
                <a:ea typeface="ＭＳ Ｐゴシック" pitchFamily="34" charset="-128"/>
              </a:rPr>
              <a:t>’</a:t>
            </a:r>
            <a:r>
              <a:rPr lang="it-IT" altLang="ja-JP" sz="800" smtClean="0">
                <a:ea typeface="ＭＳ Ｐゴシック" pitchFamily="34" charset="-128"/>
              </a:rPr>
              <a:t>energia della pulsione sessuale nei suoi aspetti psichici. (Pertanto è errato considerare la libido come un</a:t>
            </a:r>
            <a:r>
              <a:rPr lang="ja-JP" altLang="it-IT" sz="800" smtClean="0">
                <a:ea typeface="ＭＳ Ｐゴシック" pitchFamily="34" charset="-128"/>
              </a:rPr>
              <a:t>’</a:t>
            </a:r>
            <a:r>
              <a:rPr lang="it-IT" altLang="ja-JP" sz="800" smtClean="0">
                <a:ea typeface="ＭＳ Ｐゴシック" pitchFamily="34" charset="-128"/>
              </a:rPr>
              <a:t>eccitazione sessuale puramente somatica, come normalmente si tende a fare; per dirla con Freud essa è </a:t>
            </a:r>
            <a:r>
              <a:rPr lang="ja-JP" altLang="it-IT" sz="800" smtClean="0">
                <a:ea typeface="ＭＳ Ｐゴシック" pitchFamily="34" charset="-128"/>
              </a:rPr>
              <a:t>“</a:t>
            </a:r>
            <a:r>
              <a:rPr lang="it-IT" altLang="ja-JP" sz="800" i="1" smtClean="0">
                <a:ea typeface="ＭＳ Ｐゴシック" pitchFamily="34" charset="-128"/>
              </a:rPr>
              <a:t>l</a:t>
            </a:r>
            <a:r>
              <a:rPr lang="ja-JP" altLang="it-IT" sz="800" i="1" smtClean="0">
                <a:ea typeface="ＭＳ Ｐゴシック" pitchFamily="34" charset="-128"/>
              </a:rPr>
              <a:t>’</a:t>
            </a:r>
            <a:r>
              <a:rPr lang="it-IT" altLang="ja-JP" sz="800" i="1" smtClean="0">
                <a:ea typeface="ＭＳ Ｐゴシック" pitchFamily="34" charset="-128"/>
              </a:rPr>
              <a:t>espressione dinamica della pulsione sessuale nella vita psichica</a:t>
            </a:r>
            <a:r>
              <a:rPr lang="ja-JP" altLang="it-IT" sz="800" smtClean="0">
                <a:ea typeface="ＭＳ Ｐゴシック" pitchFamily="34" charset="-128"/>
              </a:rPr>
              <a:t>”</a:t>
            </a:r>
            <a:r>
              <a:rPr lang="it-IT" altLang="ja-JP" sz="800" smtClean="0">
                <a:ea typeface="ＭＳ Ｐゴシック" pitchFamily="34" charset="-128"/>
              </a:rPr>
              <a:t>).</a:t>
            </a:r>
            <a:br>
              <a:rPr lang="it-IT" altLang="ja-JP" sz="800" smtClean="0">
                <a:ea typeface="ＭＳ Ｐゴシック" pitchFamily="34" charset="-128"/>
              </a:rPr>
            </a:br>
            <a:r>
              <a:rPr lang="it-IT" altLang="ja-JP" sz="800" smtClean="0">
                <a:ea typeface="ＭＳ Ｐゴシック" pitchFamily="34" charset="-128"/>
              </a:rPr>
              <a:t/>
            </a:r>
            <a:br>
              <a:rPr lang="it-IT" altLang="ja-JP" sz="800" smtClean="0">
                <a:ea typeface="ＭＳ Ｐゴシック" pitchFamily="34" charset="-128"/>
              </a:rPr>
            </a:br>
            <a:r>
              <a:rPr lang="it-IT" altLang="ja-JP" sz="800" smtClean="0">
                <a:ea typeface="ＭＳ Ｐゴシック" pitchFamily="34" charset="-128"/>
              </a:rPr>
              <a:t>La libido non è la sola pulsione umana: in una prima fase del pensiero freudiano l</a:t>
            </a:r>
            <a:r>
              <a:rPr lang="ja-JP" altLang="it-IT" sz="800" smtClean="0">
                <a:ea typeface="ＭＳ Ｐゴシック" pitchFamily="34" charset="-128"/>
              </a:rPr>
              <a:t>’</a:t>
            </a:r>
            <a:r>
              <a:rPr lang="it-IT" altLang="ja-JP" sz="800" smtClean="0">
                <a:ea typeface="ＭＳ Ｐゴシック" pitchFamily="34" charset="-128"/>
              </a:rPr>
              <a:t>altra pulsione che accompagnava quella libidica era quella di autoconservazione (poi detta </a:t>
            </a:r>
            <a:r>
              <a:rPr lang="it-IT" altLang="ja-JP" sz="800" i="1" smtClean="0">
                <a:ea typeface="ＭＳ Ｐゴシック" pitchFamily="34" charset="-128"/>
              </a:rPr>
              <a:t>dell</a:t>
            </a:r>
            <a:r>
              <a:rPr lang="ja-JP" altLang="it-IT" sz="800" i="1" smtClean="0">
                <a:ea typeface="ＭＳ Ｐゴシック" pitchFamily="34" charset="-128"/>
              </a:rPr>
              <a:t>’</a:t>
            </a:r>
            <a:r>
              <a:rPr lang="it-IT" altLang="ja-JP" sz="800" i="1" smtClean="0">
                <a:ea typeface="ＭＳ Ｐゴシック" pitchFamily="34" charset="-128"/>
              </a:rPr>
              <a:t>Io</a:t>
            </a:r>
            <a:r>
              <a:rPr lang="it-IT" altLang="ja-JP" sz="800" smtClean="0">
                <a:ea typeface="ＭＳ Ｐゴシック" pitchFamily="34" charset="-128"/>
              </a:rPr>
              <a:t>) e, in una seconda fase, caduta la suddetta distinzione, la libido venne contrapposta alle pulsioni di morte, identificando la libido con le pulsioni di vita o Eros (dalla mitologia di Eros e Thanatos).</a:t>
            </a:r>
          </a:p>
          <a:p>
            <a:pPr eaLnBrk="1" hangingPunct="1">
              <a:lnSpc>
                <a:spcPct val="80000"/>
              </a:lnSpc>
            </a:pPr>
            <a:r>
              <a:rPr lang="it-IT" altLang="it-IT" sz="800" smtClean="0">
                <a:ea typeface="ＭＳ Ｐゴシック" pitchFamily="34" charset="-128"/>
              </a:rPr>
              <a:t>La libido può investire un oggetto esterno all</a:t>
            </a:r>
            <a:r>
              <a:rPr lang="ja-JP" altLang="it-IT" sz="800" smtClean="0">
                <a:ea typeface="ＭＳ Ｐゴシック" pitchFamily="34" charset="-128"/>
              </a:rPr>
              <a:t>’</a:t>
            </a:r>
            <a:r>
              <a:rPr lang="it-IT" altLang="ja-JP" sz="800" smtClean="0">
                <a:ea typeface="ＭＳ Ｐゴシック" pitchFamily="34" charset="-128"/>
              </a:rPr>
              <a:t>individuo (libido oggettuale) o l</a:t>
            </a:r>
            <a:r>
              <a:rPr lang="ja-JP" altLang="it-IT" sz="800" smtClean="0">
                <a:ea typeface="ＭＳ Ｐゴシック" pitchFamily="34" charset="-128"/>
              </a:rPr>
              <a:t>’</a:t>
            </a:r>
            <a:r>
              <a:rPr lang="it-IT" altLang="ja-JP" sz="800" smtClean="0">
                <a:ea typeface="ＭＳ Ｐゴシック" pitchFamily="34" charset="-128"/>
              </a:rPr>
              <a:t>individuo stesso (libido narcisistica o libido dell</a:t>
            </a:r>
            <a:r>
              <a:rPr lang="ja-JP" altLang="it-IT" sz="800" smtClean="0">
                <a:ea typeface="ＭＳ Ｐゴシック" pitchFamily="34" charset="-128"/>
              </a:rPr>
              <a:t>’</a:t>
            </a:r>
            <a:r>
              <a:rPr lang="it-IT" altLang="ja-JP" sz="800" smtClean="0">
                <a:ea typeface="ＭＳ Ｐゴシック" pitchFamily="34" charset="-128"/>
              </a:rPr>
              <a:t>Io). Quanto più aumenta la libido narcisistica, tanto più diminuisce la libido oggettuale e viceversa. (Detto in altre parole, se si ama troppo sé stessi, non si può amare un</a:t>
            </a:r>
            <a:r>
              <a:rPr lang="ja-JP" altLang="it-IT" sz="800" smtClean="0">
                <a:ea typeface="ＭＳ Ｐゴシック" pitchFamily="34" charset="-128"/>
              </a:rPr>
              <a:t>’</a:t>
            </a:r>
            <a:r>
              <a:rPr lang="it-IT" altLang="ja-JP" sz="800" smtClean="0">
                <a:ea typeface="ＭＳ Ｐゴシック" pitchFamily="34" charset="-128"/>
              </a:rPr>
              <a:t>altra persona e viceversa).</a:t>
            </a:r>
            <a:br>
              <a:rPr lang="it-IT" altLang="ja-JP" sz="800" smtClean="0">
                <a:ea typeface="ＭＳ Ｐゴシック" pitchFamily="34" charset="-128"/>
              </a:rPr>
            </a:br>
            <a:r>
              <a:rPr lang="it-IT" altLang="ja-JP" sz="800" smtClean="0">
                <a:ea typeface="ＭＳ Ｐゴシック" pitchFamily="34" charset="-128"/>
              </a:rPr>
              <a:t/>
            </a:r>
            <a:br>
              <a:rPr lang="it-IT" altLang="ja-JP" sz="800" smtClean="0">
                <a:ea typeface="ＭＳ Ｐゴシック" pitchFamily="34" charset="-128"/>
              </a:rPr>
            </a:br>
            <a:r>
              <a:rPr lang="it-IT" altLang="ja-JP" sz="800" smtClean="0">
                <a:ea typeface="ＭＳ Ｐゴシック" pitchFamily="34" charset="-128"/>
              </a:rPr>
              <a:t>Alla nascita, la libido è interamente narcisistica e solo successivamente si trasferisce sugli oggetti esterni all</a:t>
            </a:r>
            <a:r>
              <a:rPr lang="ja-JP" altLang="it-IT" sz="800" smtClean="0">
                <a:ea typeface="ＭＳ Ｐゴシック" pitchFamily="34" charset="-128"/>
              </a:rPr>
              <a:t>’</a:t>
            </a:r>
            <a:r>
              <a:rPr lang="it-IT" altLang="ja-JP" sz="800" smtClean="0">
                <a:ea typeface="ＭＳ Ｐゴシック" pitchFamily="34" charset="-128"/>
              </a:rPr>
              <a:t>individuo (persone o cose - n.b. per Freud un </a:t>
            </a:r>
            <a:r>
              <a:rPr lang="ja-JP" altLang="it-IT" sz="800" smtClean="0">
                <a:ea typeface="ＭＳ Ｐゴシック" pitchFamily="34" charset="-128"/>
              </a:rPr>
              <a:t>‘</a:t>
            </a:r>
            <a:r>
              <a:rPr lang="it-IT" altLang="ja-JP" sz="800" smtClean="0">
                <a:ea typeface="ＭＳ Ｐゴシック" pitchFamily="34" charset="-128"/>
              </a:rPr>
              <a:t>oggetto</a:t>
            </a:r>
            <a:r>
              <a:rPr lang="ja-JP" altLang="it-IT" sz="800" smtClean="0">
                <a:ea typeface="ＭＳ Ｐゴシック" pitchFamily="34" charset="-128"/>
              </a:rPr>
              <a:t>’</a:t>
            </a:r>
            <a:r>
              <a:rPr lang="it-IT" altLang="ja-JP" sz="800" smtClean="0">
                <a:ea typeface="ＭＳ Ｐゴシック" pitchFamily="34" charset="-128"/>
              </a:rPr>
              <a:t> può essere anche una persona, in quanto l</a:t>
            </a:r>
            <a:r>
              <a:rPr lang="ja-JP" altLang="it-IT" sz="800" smtClean="0">
                <a:ea typeface="ＭＳ Ｐゴシック" pitchFamily="34" charset="-128"/>
              </a:rPr>
              <a:t>’</a:t>
            </a:r>
            <a:r>
              <a:rPr lang="it-IT" altLang="ja-JP" sz="800" smtClean="0">
                <a:ea typeface="ＭＳ Ｐゴシック" pitchFamily="34" charset="-128"/>
              </a:rPr>
              <a:t>oggetto è ciò che riesce a soddisfare una pulsione); si va così dall</a:t>
            </a:r>
            <a:r>
              <a:rPr lang="ja-JP" altLang="it-IT" sz="800" smtClean="0">
                <a:ea typeface="ＭＳ Ｐゴシック" pitchFamily="34" charset="-128"/>
              </a:rPr>
              <a:t>’</a:t>
            </a:r>
            <a:r>
              <a:rPr lang="it-IT" altLang="ja-JP" sz="800" smtClean="0">
                <a:ea typeface="ＭＳ Ｐゴシック" pitchFamily="34" charset="-128"/>
              </a:rPr>
              <a:t>autoerotismo all</a:t>
            </a:r>
            <a:r>
              <a:rPr lang="ja-JP" altLang="it-IT" sz="800" smtClean="0">
                <a:ea typeface="ＭＳ Ｐゴシック" pitchFamily="34" charset="-128"/>
              </a:rPr>
              <a:t>’</a:t>
            </a:r>
            <a:r>
              <a:rPr lang="it-IT" altLang="ja-JP" sz="800" smtClean="0">
                <a:ea typeface="ＭＳ Ｐゴシック" pitchFamily="34" charset="-128"/>
              </a:rPr>
              <a:t>oggetto eterosessuale passando per le fasi del narcisismo primario e dell</a:t>
            </a:r>
            <a:r>
              <a:rPr lang="ja-JP" altLang="it-IT" sz="800" smtClean="0">
                <a:ea typeface="ＭＳ Ｐゴシック" pitchFamily="34" charset="-128"/>
              </a:rPr>
              <a:t>’</a:t>
            </a:r>
            <a:r>
              <a:rPr lang="it-IT" altLang="ja-JP" sz="800" smtClean="0">
                <a:ea typeface="ＭＳ Ｐゴシック" pitchFamily="34" charset="-128"/>
              </a:rPr>
              <a:t>omosessualità. </a:t>
            </a:r>
            <a:br>
              <a:rPr lang="it-IT" altLang="ja-JP" sz="800" smtClean="0">
                <a:ea typeface="ＭＳ Ｐゴシック" pitchFamily="34" charset="-128"/>
              </a:rPr>
            </a:br>
            <a:r>
              <a:rPr lang="it-IT" altLang="ja-JP" sz="800" smtClean="0">
                <a:ea typeface="ＭＳ Ｐゴシック" pitchFamily="34" charset="-128"/>
              </a:rPr>
              <a:t/>
            </a:r>
            <a:br>
              <a:rPr lang="it-IT" altLang="ja-JP" sz="800" smtClean="0">
                <a:ea typeface="ＭＳ Ｐゴシック" pitchFamily="34" charset="-128"/>
              </a:rPr>
            </a:br>
            <a:r>
              <a:rPr lang="it-IT" altLang="ja-JP" sz="800" smtClean="0">
                <a:ea typeface="ＭＳ Ｐゴシック" pitchFamily="34" charset="-128"/>
              </a:rPr>
              <a:t>In molti stati psicotici la libido oggettuale si ripiega interamente sull</a:t>
            </a:r>
            <a:r>
              <a:rPr lang="ja-JP" altLang="it-IT" sz="800" smtClean="0">
                <a:ea typeface="ＭＳ Ｐゴシック" pitchFamily="34" charset="-128"/>
              </a:rPr>
              <a:t>’</a:t>
            </a:r>
            <a:r>
              <a:rPr lang="it-IT" altLang="ja-JP" sz="800" smtClean="0">
                <a:ea typeface="ＭＳ Ｐゴシック" pitchFamily="34" charset="-128"/>
              </a:rPr>
              <a:t>Io (come nei deliri di onnipotenza), cioè invece di dirigersi verso l</a:t>
            </a:r>
            <a:r>
              <a:rPr lang="ja-JP" altLang="it-IT" sz="800" smtClean="0">
                <a:ea typeface="ＭＳ Ｐゴシック" pitchFamily="34" charset="-128"/>
              </a:rPr>
              <a:t>’</a:t>
            </a:r>
            <a:r>
              <a:rPr lang="it-IT" altLang="ja-JP" sz="800" smtClean="0">
                <a:ea typeface="ＭＳ Ｐゴシック" pitchFamily="34" charset="-128"/>
              </a:rPr>
              <a:t>oggetto esterno, ripiega nuovamente sull</a:t>
            </a:r>
            <a:r>
              <a:rPr lang="ja-JP" altLang="it-IT" sz="800" smtClean="0">
                <a:ea typeface="ＭＳ Ｐゴシック" pitchFamily="34" charset="-128"/>
              </a:rPr>
              <a:t>’</a:t>
            </a:r>
            <a:r>
              <a:rPr lang="it-IT" altLang="ja-JP" sz="800" smtClean="0">
                <a:ea typeface="ＭＳ Ｐゴシック" pitchFamily="34" charset="-128"/>
              </a:rPr>
              <a:t>Io (ed in questo caso si parla di </a:t>
            </a:r>
            <a:r>
              <a:rPr lang="ja-JP" altLang="it-IT" sz="800" smtClean="0">
                <a:ea typeface="ＭＳ Ｐゴシック" pitchFamily="34" charset="-128"/>
              </a:rPr>
              <a:t>‘</a:t>
            </a:r>
            <a:r>
              <a:rPr lang="it-IT" altLang="ja-JP" sz="800" smtClean="0">
                <a:ea typeface="ＭＳ Ｐゴシック" pitchFamily="34" charset="-128"/>
              </a:rPr>
              <a:t>narcisismo secondario</a:t>
            </a:r>
            <a:r>
              <a:rPr lang="ja-JP" altLang="it-IT" sz="800" smtClean="0">
                <a:ea typeface="ＭＳ Ｐゴシック" pitchFamily="34" charset="-128"/>
              </a:rPr>
              <a:t>’</a:t>
            </a:r>
            <a:r>
              <a:rPr lang="it-IT" altLang="ja-JP" sz="800" smtClean="0">
                <a:ea typeface="ＭＳ Ｐゴシック" pitchFamily="34" charset="-128"/>
              </a:rPr>
              <a:t>, alla base di problemi psicotici, come la schizofrenia).</a:t>
            </a:r>
            <a:br>
              <a:rPr lang="it-IT" altLang="ja-JP" sz="800" smtClean="0">
                <a:ea typeface="ＭＳ Ｐゴシック" pitchFamily="34" charset="-128"/>
              </a:rPr>
            </a:br>
            <a:r>
              <a:rPr lang="it-IT" altLang="ja-JP" sz="800" smtClean="0">
                <a:ea typeface="ＭＳ Ｐゴシック" pitchFamily="34" charset="-128"/>
              </a:rPr>
              <a:t/>
            </a:r>
            <a:br>
              <a:rPr lang="it-IT" altLang="ja-JP" sz="800" smtClean="0">
                <a:ea typeface="ＭＳ Ｐゴシック" pitchFamily="34" charset="-128"/>
              </a:rPr>
            </a:br>
            <a:r>
              <a:rPr lang="it-IT" altLang="ja-JP" sz="800" smtClean="0">
                <a:ea typeface="ＭＳ Ｐゴシック" pitchFamily="34" charset="-128"/>
              </a:rPr>
              <a:t>L</a:t>
            </a:r>
            <a:r>
              <a:rPr lang="ja-JP" altLang="it-IT" sz="800" smtClean="0">
                <a:ea typeface="ＭＳ Ｐゴシック" pitchFamily="34" charset="-128"/>
              </a:rPr>
              <a:t>’</a:t>
            </a:r>
            <a:r>
              <a:rPr lang="it-IT" altLang="ja-JP" sz="800" smtClean="0">
                <a:ea typeface="ＭＳ Ｐゴシック" pitchFamily="34" charset="-128"/>
              </a:rPr>
              <a:t>organizzazione della libido consiste nella coordinazione delle pulsioni parziali (cioè incomplete, limitate) che di volta in volta interessano in particolare una determinata zona erogena. Le zone erogene che nello sviluppo psicosessuale vengono investite dalle pulsioni libidiche sono nell</a:t>
            </a:r>
            <a:r>
              <a:rPr lang="ja-JP" altLang="it-IT" sz="800" smtClean="0">
                <a:ea typeface="ＭＳ Ｐゴシック" pitchFamily="34" charset="-128"/>
              </a:rPr>
              <a:t>’</a:t>
            </a:r>
            <a:r>
              <a:rPr lang="it-IT" altLang="ja-JP" sz="800" smtClean="0">
                <a:ea typeface="ＭＳ Ｐゴシック" pitchFamily="34" charset="-128"/>
              </a:rPr>
              <a:t>ordine: la bocca (fase orale), l</a:t>
            </a:r>
            <a:r>
              <a:rPr lang="ja-JP" altLang="it-IT" sz="800" smtClean="0">
                <a:ea typeface="ＭＳ Ｐゴシック" pitchFamily="34" charset="-128"/>
              </a:rPr>
              <a:t>’</a:t>
            </a:r>
            <a:r>
              <a:rPr lang="it-IT" altLang="ja-JP" sz="800" smtClean="0">
                <a:ea typeface="ＭＳ Ｐゴシック" pitchFamily="34" charset="-128"/>
              </a:rPr>
              <a:t>ano (fase anale), i genitali (fase fallica e poi genitale, dopo un periodo di così detta </a:t>
            </a:r>
            <a:r>
              <a:rPr lang="ja-JP" altLang="it-IT" sz="800" smtClean="0">
                <a:ea typeface="ＭＳ Ｐゴシック" pitchFamily="34" charset="-128"/>
              </a:rPr>
              <a:t>‘</a:t>
            </a:r>
            <a:r>
              <a:rPr lang="it-IT" altLang="ja-JP" sz="800" smtClean="0">
                <a:ea typeface="ＭＳ Ｐゴシック" pitchFamily="34" charset="-128"/>
              </a:rPr>
              <a:t>latenza</a:t>
            </a:r>
            <a:r>
              <a:rPr lang="ja-JP" altLang="it-IT" sz="800" smtClean="0">
                <a:ea typeface="ＭＳ Ｐゴシック" pitchFamily="34" charset="-128"/>
              </a:rPr>
              <a:t>’</a:t>
            </a:r>
            <a:r>
              <a:rPr lang="it-IT" altLang="ja-JP" sz="800" smtClean="0">
                <a:ea typeface="ＭＳ Ｐゴシック" pitchFamily="34" charset="-128"/>
              </a:rPr>
              <a:t>). La piena organizzazione delle pulsioni parziali della libido, dice Freud, è raggiunta </a:t>
            </a:r>
            <a:r>
              <a:rPr lang="ja-JP" altLang="it-IT" sz="800" smtClean="0">
                <a:ea typeface="ＭＳ Ｐゴシック" pitchFamily="34" charset="-128"/>
              </a:rPr>
              <a:t>“</a:t>
            </a:r>
            <a:r>
              <a:rPr lang="it-IT" altLang="ja-JP" sz="800" smtClean="0">
                <a:ea typeface="ＭＳ Ｐゴシック" pitchFamily="34" charset="-128"/>
              </a:rPr>
              <a:t>soltanto con la pubertà in una quarta fase, quella genitale</a:t>
            </a:r>
            <a:r>
              <a:rPr lang="ja-JP" altLang="it-IT" sz="800" smtClean="0">
                <a:ea typeface="ＭＳ Ｐゴシック" pitchFamily="34" charset="-128"/>
              </a:rPr>
              <a:t>”</a:t>
            </a:r>
            <a:r>
              <a:rPr lang="it-IT" altLang="ja-JP" sz="800" smtClean="0">
                <a:ea typeface="ＭＳ Ｐゴシック" pitchFamily="34" charset="-128"/>
              </a:rPr>
              <a:t>. </a:t>
            </a:r>
            <a:endParaRPr lang="it-IT" altLang="it-IT" sz="800" smtClean="0">
              <a:ea typeface="ＭＳ Ｐゴシック" pitchFamily="34" charset="-128"/>
            </a:endParaRPr>
          </a:p>
        </p:txBody>
      </p:sp>
      <p:sp>
        <p:nvSpPr>
          <p:cNvPr id="76804" name="Segnaposto numero diapositiva 3"/>
          <p:cNvSpPr>
            <a:spLocks noGrp="1"/>
          </p:cNvSpPr>
          <p:nvPr>
            <p:ph type="sldNum" sz="quarter" idx="5"/>
          </p:nvPr>
        </p:nvSpPr>
        <p:spPr>
          <a:noFill/>
        </p:spPr>
        <p:txBody>
          <a:bodyPr/>
          <a:lstStyle/>
          <a:p>
            <a:fld id="{35734D79-827C-442C-8084-3F7B2BDD6EC1}" type="slidenum">
              <a:rPr lang="it-IT" altLang="it-IT" smtClean="0"/>
              <a:pPr/>
              <a:t>10</a:t>
            </a:fld>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47C9B81F-C347-4BEF-BFDF-29C42F48304A}" type="datetimeFigureOut">
              <a:rPr lang="en-US" smtClean="0"/>
              <a:pPr/>
              <a:t>10/1/2015</a:t>
            </a:fld>
            <a:endParaRPr lang="en-US"/>
          </a:p>
        </p:txBody>
      </p:sp>
      <p:sp>
        <p:nvSpPr>
          <p:cNvPr id="19" name="Segnaposto piè di pagina 18"/>
          <p:cNvSpPr>
            <a:spLocks noGrp="1"/>
          </p:cNvSpPr>
          <p:nvPr>
            <p:ph type="ftr" sz="quarter" idx="11"/>
          </p:nvPr>
        </p:nvSpPr>
        <p:spPr/>
        <p:txBody>
          <a:bodyPr/>
          <a:lstStyle/>
          <a:p>
            <a:endParaRPr kumimoji="0" lang="en-US"/>
          </a:p>
        </p:txBody>
      </p:sp>
      <p:sp>
        <p:nvSpPr>
          <p:cNvPr id="27" name="Segnaposto numero diapositiva 26"/>
          <p:cNvSpPr>
            <a:spLocks noGrp="1"/>
          </p:cNvSpPr>
          <p:nvPr>
            <p:ph type="sldNum" sz="quarter" idx="12"/>
          </p:nvPr>
        </p:nvSpPr>
        <p:spPr/>
        <p:txBody>
          <a:bodyPr/>
          <a:lstStyle/>
          <a:p>
            <a:pPr>
              <a:defRPr/>
            </a:pPr>
            <a:endParaRPr lang="it-IT"/>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7C9B81F-C347-4BEF-BFDF-29C42F48304A}" type="datetimeFigureOut">
              <a:rPr lang="en-US" smtClean="0"/>
              <a:pPr/>
              <a:t>10/1/2015</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pPr>
              <a:defRPr/>
            </a:pPr>
            <a:fld id="{B1AF31B2-BC0F-43EE-8A86-4218DAB97554}"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7C9B81F-C347-4BEF-BFDF-29C42F48304A}" type="datetimeFigureOut">
              <a:rPr lang="en-US" smtClean="0"/>
              <a:pPr/>
              <a:t>10/1/2015</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pPr>
              <a:defRPr/>
            </a:pPr>
            <a:fld id="{BC0B9127-DFFF-450D-A6D0-BA044207B050}"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8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9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7C9B81F-C347-4BEF-BFDF-29C42F48304A}" type="datetimeFigureOut">
              <a:rPr lang="en-US" smtClean="0"/>
              <a:pPr/>
              <a:t>10/1/2015</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pPr>
              <a:defRPr/>
            </a:pPr>
            <a:endParaRPr lang="it-IT"/>
          </a:p>
        </p:txBody>
      </p:sp>
    </p:spTree>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1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2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3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4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5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6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7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8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47C9B81F-C347-4BEF-BFDF-29C42F48304A}" type="datetimeFigureOut">
              <a:rPr lang="en-US" smtClean="0"/>
              <a:pPr/>
              <a:t>10/1/2015</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pPr>
              <a:defRPr/>
            </a:pPr>
            <a:fld id="{607446CD-EB05-49A2-9E22-8C6CAF3AF838}"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0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1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2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3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4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5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6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7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8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9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47C9B81F-C347-4BEF-BFDF-29C42F48304A}" type="datetimeFigureOut">
              <a:rPr lang="en-US" smtClean="0"/>
              <a:pPr/>
              <a:t>10/1/2015</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p:txBody>
          <a:bodyPr/>
          <a:lstStyle/>
          <a:p>
            <a:pPr>
              <a:defRPr/>
            </a:pPr>
            <a:fld id="{588C0923-086A-440C-AAD4-CA539BCEDA1F}"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30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1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2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3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4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5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6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7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8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39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47C9B81F-C347-4BEF-BFDF-29C42F48304A}" type="datetimeFigureOut">
              <a:rPr lang="en-US" smtClean="0"/>
              <a:pPr/>
              <a:t>10/1/2015</a:t>
            </a:fld>
            <a:endParaRPr lang="en-US"/>
          </a:p>
        </p:txBody>
      </p:sp>
      <p:sp>
        <p:nvSpPr>
          <p:cNvPr id="8" name="Segnaposto piè di pagina 7"/>
          <p:cNvSpPr>
            <a:spLocks noGrp="1"/>
          </p:cNvSpPr>
          <p:nvPr>
            <p:ph type="ftr" sz="quarter" idx="11"/>
          </p:nvPr>
        </p:nvSpPr>
        <p:spPr/>
        <p:txBody>
          <a:bodyPr/>
          <a:lstStyle/>
          <a:p>
            <a:endParaRPr kumimoji="0" lang="en-US" dirty="0"/>
          </a:p>
        </p:txBody>
      </p:sp>
      <p:sp>
        <p:nvSpPr>
          <p:cNvPr id="9" name="Segnaposto numero diapositiva 8"/>
          <p:cNvSpPr>
            <a:spLocks noGrp="1"/>
          </p:cNvSpPr>
          <p:nvPr>
            <p:ph type="sldNum" sz="quarter" idx="12"/>
          </p:nvPr>
        </p:nvSpPr>
        <p:spPr/>
        <p:txBody>
          <a:bodyPr/>
          <a:lstStyle/>
          <a:p>
            <a:pPr>
              <a:defRPr/>
            </a:pPr>
            <a:fld id="{767E83EA-1565-45E4-B848-CC1350539EEF}"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40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41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42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43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44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45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46_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Rectangle 3"/>
          <p:cNvSpPr>
            <a:spLocks noGrp="1" noChangeArrowheads="1"/>
          </p:cNvSpPr>
          <p:nvPr>
            <p:ph type="sldNum" sz="quarter" idx="10"/>
          </p:nvPr>
        </p:nvSpPr>
        <p:spPr/>
        <p:txBody>
          <a:bodyPr/>
          <a:lstStyle>
            <a:lvl1pPr>
              <a:defRPr>
                <a:latin typeface="Arial" pitchFamily="34" charset="0"/>
                <a:ea typeface="ＭＳ Ｐゴシック" pitchFamily="34" charset="-128"/>
              </a:defRPr>
            </a:lvl1pPr>
          </a:lstStyle>
          <a:p>
            <a:pPr>
              <a:defRPr/>
            </a:pPr>
            <a:fld id="{1B2F71B0-C621-4E99-9DF1-FFF5DB778B48}" type="slidenum">
              <a:rPr lang="it-IT"/>
              <a:pPr>
                <a:defRPr/>
              </a:pPr>
              <a:t>‹N›</a:t>
            </a:fld>
            <a:endParaRPr lang="it-IT"/>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47C9B81F-C347-4BEF-BFDF-29C42F48304A}" type="datetimeFigureOut">
              <a:rPr lang="en-US" smtClean="0"/>
              <a:pPr/>
              <a:t>10/1/2015</a:t>
            </a:fld>
            <a:endParaRPr lang="en-US"/>
          </a:p>
        </p:txBody>
      </p:sp>
      <p:sp>
        <p:nvSpPr>
          <p:cNvPr id="4" name="Segnaposto piè di pagina 3"/>
          <p:cNvSpPr>
            <a:spLocks noGrp="1"/>
          </p:cNvSpPr>
          <p:nvPr>
            <p:ph type="ftr" sz="quarter" idx="11"/>
          </p:nvPr>
        </p:nvSpPr>
        <p:spPr/>
        <p:txBody>
          <a:bodyPr/>
          <a:lstStyle/>
          <a:p>
            <a:endParaRPr kumimoji="0" lang="en-US"/>
          </a:p>
        </p:txBody>
      </p:sp>
      <p:sp>
        <p:nvSpPr>
          <p:cNvPr id="5" name="Segnaposto numero diapositiva 4"/>
          <p:cNvSpPr>
            <a:spLocks noGrp="1"/>
          </p:cNvSpPr>
          <p:nvPr>
            <p:ph type="sldNum" sz="quarter" idx="12"/>
          </p:nvPr>
        </p:nvSpPr>
        <p:spPr/>
        <p:txBody>
          <a:bodyPr/>
          <a:lstStyle/>
          <a:p>
            <a:pPr>
              <a:defRPr/>
            </a:pPr>
            <a:fld id="{9369DAF7-3F77-4690-9343-C5A0831E982B}"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7C9B81F-C347-4BEF-BFDF-29C42F48304A}" type="datetimeFigureOut">
              <a:rPr lang="en-US" smtClean="0"/>
              <a:pPr/>
              <a:t>10/1/2015</a:t>
            </a:fld>
            <a:endParaRPr lang="en-US"/>
          </a:p>
        </p:txBody>
      </p:sp>
      <p:sp>
        <p:nvSpPr>
          <p:cNvPr id="3" name="Segnaposto piè di pagina 2"/>
          <p:cNvSpPr>
            <a:spLocks noGrp="1"/>
          </p:cNvSpPr>
          <p:nvPr>
            <p:ph type="ftr" sz="quarter" idx="11"/>
          </p:nvPr>
        </p:nvSpPr>
        <p:spPr/>
        <p:txBody>
          <a:bodyPr/>
          <a:lstStyle/>
          <a:p>
            <a:endParaRPr kumimoji="0" lang="en-US"/>
          </a:p>
        </p:txBody>
      </p:sp>
      <p:sp>
        <p:nvSpPr>
          <p:cNvPr id="4" name="Segnaposto numero diapositiva 3"/>
          <p:cNvSpPr>
            <a:spLocks noGrp="1"/>
          </p:cNvSpPr>
          <p:nvPr>
            <p:ph type="sldNum" sz="quarter" idx="12"/>
          </p:nvPr>
        </p:nvSpPr>
        <p:spPr/>
        <p:txBody>
          <a:bodyPr/>
          <a:lstStyle/>
          <a:p>
            <a:pPr>
              <a:defRPr/>
            </a:pPr>
            <a:fld id="{EC7E6A5C-9626-42E6-B0FE-9BDAC061A735}"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47C9B81F-C347-4BEF-BFDF-29C42F48304A}" type="datetimeFigureOut">
              <a:rPr lang="en-US" smtClean="0"/>
              <a:pPr/>
              <a:t>10/1/2015</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p:txBody>
          <a:bodyPr/>
          <a:lstStyle/>
          <a:p>
            <a:pPr>
              <a:defRPr/>
            </a:pPr>
            <a:fld id="{BA06BEF2-1FBD-447D-86F9-2CD5688FECE1}"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47C9B81F-C347-4BEF-BFDF-29C42F48304A}" type="datetimeFigureOut">
              <a:rPr lang="en-US" smtClean="0"/>
              <a:pPr/>
              <a:t>10/1/2015</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a:xfrm>
            <a:off x="8077200" y="6356350"/>
            <a:ext cx="609600" cy="365125"/>
          </a:xfrm>
        </p:spPr>
        <p:txBody>
          <a:bodyPr/>
          <a:lstStyle/>
          <a:p>
            <a:pPr>
              <a:defRPr/>
            </a:pPr>
            <a:fld id="{30571A61-7024-4B74-A165-EDB59518C71C}" type="slidenum">
              <a:rPr lang="it-IT" smtClean="0"/>
              <a:pPr>
                <a:defRPr/>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10/1/2015</a:t>
            </a:fld>
            <a:endParaRPr lang="en-US" dirty="0">
              <a:solidFill>
                <a:schemeClr val="tx2">
                  <a:shade val="90000"/>
                </a:schemeClr>
              </a:solidFill>
            </a:endParaRPr>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7" r:id="rId12"/>
    <p:sldLayoutId id="2147483938" r:id="rId13"/>
    <p:sldLayoutId id="2147483939" r:id="rId14"/>
    <p:sldLayoutId id="2147483940" r:id="rId15"/>
    <p:sldLayoutId id="2147483941" r:id="rId16"/>
    <p:sldLayoutId id="2147483942" r:id="rId17"/>
    <p:sldLayoutId id="2147483943" r:id="rId18"/>
    <p:sldLayoutId id="2147483944" r:id="rId19"/>
    <p:sldLayoutId id="2147483945" r:id="rId20"/>
    <p:sldLayoutId id="2147483946" r:id="rId21"/>
    <p:sldLayoutId id="2147483947" r:id="rId22"/>
    <p:sldLayoutId id="2147483948" r:id="rId23"/>
    <p:sldLayoutId id="2147483949" r:id="rId24"/>
    <p:sldLayoutId id="2147483950" r:id="rId25"/>
    <p:sldLayoutId id="2147483951" r:id="rId26"/>
    <p:sldLayoutId id="2147483952" r:id="rId27"/>
    <p:sldLayoutId id="2147483953" r:id="rId28"/>
    <p:sldLayoutId id="2147483954" r:id="rId29"/>
    <p:sldLayoutId id="2147483955" r:id="rId30"/>
    <p:sldLayoutId id="2147483956" r:id="rId31"/>
    <p:sldLayoutId id="2147483957" r:id="rId32"/>
    <p:sldLayoutId id="2147483958" r:id="rId33"/>
    <p:sldLayoutId id="2147483959" r:id="rId34"/>
    <p:sldLayoutId id="2147483960" r:id="rId35"/>
    <p:sldLayoutId id="2147483961" r:id="rId36"/>
    <p:sldLayoutId id="2147483962" r:id="rId37"/>
    <p:sldLayoutId id="2147483963" r:id="rId38"/>
    <p:sldLayoutId id="2147483964" r:id="rId39"/>
    <p:sldLayoutId id="2147483965" r:id="rId40"/>
    <p:sldLayoutId id="2147483966" r:id="rId41"/>
    <p:sldLayoutId id="2147483967" r:id="rId42"/>
    <p:sldLayoutId id="2147483968" r:id="rId43"/>
    <p:sldLayoutId id="2147483969" r:id="rId44"/>
    <p:sldLayoutId id="2147483970" r:id="rId45"/>
    <p:sldLayoutId id="2147483971" r:id="rId46"/>
    <p:sldLayoutId id="2147483972" r:id="rId47"/>
    <p:sldLayoutId id="2147483973" r:id="rId48"/>
    <p:sldLayoutId id="2147483974" r:id="rId49"/>
    <p:sldLayoutId id="2147483975" r:id="rId50"/>
    <p:sldLayoutId id="2147483976" r:id="rId51"/>
    <p:sldLayoutId id="2147483977" r:id="rId52"/>
    <p:sldLayoutId id="2147483978" r:id="rId53"/>
    <p:sldLayoutId id="2147483979" r:id="rId54"/>
    <p:sldLayoutId id="2147483980" r:id="rId55"/>
    <p:sldLayoutId id="2147483981" r:id="rId56"/>
  </p:sldLayoutIdLst>
  <p:transition>
    <p:dissolve/>
  </p:transition>
  <p:timing>
    <p:tnLst>
      <p:par>
        <p:cTn id="1" dur="indefinite" restart="never" nodeType="tmRoot"/>
      </p:par>
    </p:tnLst>
  </p:timing>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0" y="0"/>
            <a:ext cx="9144000" cy="6858000"/>
          </a:xfrm>
        </p:spPr>
        <p:txBody>
          <a:bodyPr anchor="ctr">
            <a:normAutofit/>
          </a:bodyPr>
          <a:lstStyle/>
          <a:p>
            <a:pPr algn="ctr">
              <a:buNone/>
            </a:pPr>
            <a:r>
              <a:rPr lang="it-IT" sz="7200" smtClean="0">
                <a:solidFill>
                  <a:srgbClr val="C00000"/>
                </a:solidFill>
              </a:rPr>
              <a:t>Le </a:t>
            </a:r>
            <a:r>
              <a:rPr lang="it-IT" sz="7200" dirty="0" smtClean="0">
                <a:solidFill>
                  <a:srgbClr val="C00000"/>
                </a:solidFill>
              </a:rPr>
              <a:t>Rappresentazioni Sociali</a:t>
            </a:r>
            <a:endParaRPr lang="it-IT" sz="7200" dirty="0">
              <a:solidFill>
                <a:srgbClr val="C00000"/>
              </a:solidFill>
            </a:endParaRPr>
          </a:p>
        </p:txBody>
      </p:sp>
      <p:sp>
        <p:nvSpPr>
          <p:cNvPr id="3" name="Segnaposto numero diapositiva 2"/>
          <p:cNvSpPr>
            <a:spLocks noGrp="1"/>
          </p:cNvSpPr>
          <p:nvPr>
            <p:ph type="sldNum" sz="quarter" idx="10"/>
          </p:nvPr>
        </p:nvSpPr>
        <p:spPr/>
        <p:txBody>
          <a:bodyPr/>
          <a:lstStyle/>
          <a:p>
            <a:pPr>
              <a:buNone/>
              <a:defRPr/>
            </a:pPr>
            <a:fld id="{1B2F71B0-C621-4E99-9DF1-FFF5DB778B48}" type="slidenum">
              <a:rPr lang="it-IT" smtClean="0"/>
              <a:pPr>
                <a:buNone/>
                <a:defRPr/>
              </a:pPr>
              <a:t>1</a:t>
            </a:fld>
            <a:endParaRPr lang="it-IT"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0" y="3789040"/>
            <a:ext cx="8820472" cy="3068960"/>
          </a:xfrm>
        </p:spPr>
        <p:txBody>
          <a:bodyPr>
            <a:normAutofit/>
          </a:bodyPr>
          <a:lstStyle/>
          <a:p>
            <a:pPr marL="273050" indent="0" algn="just" eaLnBrk="1" hangingPunct="1">
              <a:lnSpc>
                <a:spcPct val="90000"/>
              </a:lnSpc>
              <a:buFont typeface="Wingdings" pitchFamily="2" charset="2"/>
              <a:buNone/>
            </a:pPr>
            <a:r>
              <a:rPr lang="it-IT" altLang="it-IT" sz="2200" dirty="0" smtClean="0">
                <a:ea typeface="ＭＳ Ｐゴシック" pitchFamily="34" charset="-128"/>
              </a:rPr>
              <a:t>Due elementi discordanti nella rappresentazione sociale della psicoanalisi:</a:t>
            </a:r>
          </a:p>
          <a:p>
            <a:pPr marL="273050" indent="0" algn="just" eaLnBrk="1" hangingPunct="1">
              <a:lnSpc>
                <a:spcPct val="90000"/>
              </a:lnSpc>
              <a:buFont typeface="Wingdings" pitchFamily="2" charset="2"/>
              <a:buNone/>
            </a:pPr>
            <a:endParaRPr lang="it-IT" altLang="it-IT" sz="2200" dirty="0" smtClean="0">
              <a:ea typeface="ＭＳ Ｐゴシック" pitchFamily="34" charset="-128"/>
            </a:endParaRPr>
          </a:p>
          <a:p>
            <a:pPr marL="933450" lvl="1" indent="-457200" algn="just" eaLnBrk="1" hangingPunct="1">
              <a:lnSpc>
                <a:spcPct val="90000"/>
              </a:lnSpc>
              <a:buFont typeface="Times" charset="0"/>
              <a:buAutoNum type="arabicPeriod"/>
            </a:pPr>
            <a:r>
              <a:rPr lang="it-IT" altLang="it-IT" sz="2200" b="1" dirty="0" smtClean="0">
                <a:ea typeface="ＭＳ Ｐゴシック" pitchFamily="34" charset="-128"/>
              </a:rPr>
              <a:t>Esclusione del concetto di libido </a:t>
            </a:r>
            <a:r>
              <a:rPr lang="it-IT" altLang="it-IT" sz="2200" dirty="0" smtClean="0">
                <a:ea typeface="ＭＳ Ｐゴシック" pitchFamily="34" charset="-128"/>
              </a:rPr>
              <a:t>come principio esplicativo della psicoanalisi in quanto elemento che crea controversie e scandalo</a:t>
            </a:r>
          </a:p>
          <a:p>
            <a:pPr marL="933450" lvl="1" indent="-457200" algn="just" eaLnBrk="1" hangingPunct="1">
              <a:lnSpc>
                <a:spcPct val="90000"/>
              </a:lnSpc>
              <a:buFont typeface="Times" charset="0"/>
              <a:buNone/>
            </a:pPr>
            <a:endParaRPr lang="it-IT" altLang="it-IT" sz="2200" dirty="0" smtClean="0">
              <a:ea typeface="ＭＳ Ｐゴシック" pitchFamily="34" charset="-128"/>
            </a:endParaRPr>
          </a:p>
          <a:p>
            <a:pPr marL="933450" lvl="1" indent="-457200" algn="just" eaLnBrk="1" hangingPunct="1">
              <a:lnSpc>
                <a:spcPct val="90000"/>
              </a:lnSpc>
              <a:buFont typeface="Times" charset="0"/>
              <a:buAutoNum type="arabicPeriod" startAt="2"/>
            </a:pPr>
            <a:r>
              <a:rPr lang="it-IT" altLang="it-IT" sz="2200" dirty="0" smtClean="0">
                <a:ea typeface="ＭＳ Ｐゴシック" pitchFamily="34" charset="-128"/>
              </a:rPr>
              <a:t>Utilizzazione della </a:t>
            </a:r>
            <a:r>
              <a:rPr lang="it-IT" altLang="it-IT" sz="2200" b="1" dirty="0" smtClean="0">
                <a:ea typeface="ＭＳ Ｐゴシック" pitchFamily="34" charset="-128"/>
              </a:rPr>
              <a:t>libido come simbolo </a:t>
            </a:r>
            <a:r>
              <a:rPr lang="it-IT" altLang="it-IT" sz="2200" dirty="0" smtClean="0">
                <a:ea typeface="ＭＳ Ｐゴシック" pitchFamily="34" charset="-128"/>
              </a:rPr>
              <a:t>o emblema della psicoanalisi</a:t>
            </a:r>
          </a:p>
        </p:txBody>
      </p:sp>
      <p:sp>
        <p:nvSpPr>
          <p:cNvPr id="22530" name="Segnaposto numero diapositiva 3"/>
          <p:cNvSpPr>
            <a:spLocks noGrp="1"/>
          </p:cNvSpPr>
          <p:nvPr>
            <p:ph type="sldNum" sz="quarter" idx="10"/>
          </p:nvPr>
        </p:nvSpPr>
        <p:spPr>
          <a:noFill/>
        </p:spPr>
        <p:txBody>
          <a:bodyPr/>
          <a:lstStyle/>
          <a:p>
            <a:pPr>
              <a:buNone/>
            </a:pPr>
            <a:fld id="{E343328C-5B73-4007-8EBD-0B72D71ABCB8}" type="slidenum">
              <a:rPr lang="it-IT" altLang="it-IT" smtClean="0"/>
              <a:pPr>
                <a:buNone/>
              </a:pPr>
              <a:t>10</a:t>
            </a:fld>
            <a:endParaRPr lang="it-IT" altLang="it-IT" dirty="0" smtClean="0"/>
          </a:p>
        </p:txBody>
      </p:sp>
      <p:sp>
        <p:nvSpPr>
          <p:cNvPr id="22532" name="Text Box 4"/>
          <p:cNvSpPr txBox="1">
            <a:spLocks noChangeArrowheads="1"/>
          </p:cNvSpPr>
          <p:nvPr/>
        </p:nvSpPr>
        <p:spPr bwMode="auto">
          <a:xfrm>
            <a:off x="266700" y="908719"/>
            <a:ext cx="8610600" cy="2369880"/>
          </a:xfrm>
          <a:prstGeom prst="rect">
            <a:avLst/>
          </a:prstGeom>
          <a:noFill/>
          <a:ln w="9525">
            <a:noFill/>
            <a:miter lim="800000"/>
            <a:headEnd/>
            <a:tailEnd/>
          </a:ln>
        </p:spPr>
        <p:txBody>
          <a:bodyPr wrap="square" lIns="0" tIns="0" rIns="0" bIns="0">
            <a:spAutoFit/>
          </a:bodyPr>
          <a:lstStyle/>
          <a:p>
            <a:pPr algn="ctr" eaLnBrk="0" hangingPunct="0">
              <a:lnSpc>
                <a:spcPct val="100000"/>
              </a:lnSpc>
              <a:spcBef>
                <a:spcPct val="0"/>
              </a:spcBef>
              <a:buClrTx/>
              <a:buSzTx/>
              <a:buFontTx/>
              <a:buNone/>
            </a:pPr>
            <a:r>
              <a:rPr lang="it-IT" altLang="it-IT" sz="2200" b="1" dirty="0">
                <a:latin typeface="+mn-lt"/>
              </a:rPr>
              <a:t> </a:t>
            </a:r>
            <a:r>
              <a:rPr lang="it-IT" altLang="it-IT" sz="2200" dirty="0">
                <a:solidFill>
                  <a:schemeClr val="tx1"/>
                </a:solidFill>
                <a:latin typeface="+mn-lt"/>
              </a:rPr>
              <a:t>Esempio: Schema o Nucleo figurativo della teoria psicoanalitica</a:t>
            </a:r>
          </a:p>
          <a:p>
            <a:pPr algn="just" eaLnBrk="0" hangingPunct="0">
              <a:lnSpc>
                <a:spcPct val="100000"/>
              </a:lnSpc>
              <a:spcBef>
                <a:spcPct val="0"/>
              </a:spcBef>
              <a:buClrTx/>
              <a:buSzTx/>
              <a:buFontTx/>
              <a:buNone/>
            </a:pPr>
            <a:endParaRPr lang="it-IT" altLang="it-IT" sz="2200" dirty="0">
              <a:latin typeface="+mn-lt"/>
            </a:endParaRPr>
          </a:p>
          <a:p>
            <a:pPr algn="just" eaLnBrk="0" hangingPunct="0">
              <a:lnSpc>
                <a:spcPct val="100000"/>
              </a:lnSpc>
              <a:spcBef>
                <a:spcPct val="0"/>
              </a:spcBef>
              <a:buClrTx/>
              <a:buSzTx/>
              <a:buFontTx/>
              <a:buNone/>
            </a:pPr>
            <a:r>
              <a:rPr lang="it-IT" altLang="it-IT" sz="2200" dirty="0">
                <a:latin typeface="+mn-lt"/>
              </a:rPr>
              <a:t>                        </a:t>
            </a:r>
            <a:r>
              <a:rPr lang="it-IT" altLang="it-IT" sz="2200" dirty="0">
                <a:solidFill>
                  <a:schemeClr val="tx1"/>
                </a:solidFill>
                <a:latin typeface="+mn-lt"/>
              </a:rPr>
              <a:t>conscio</a:t>
            </a:r>
          </a:p>
          <a:p>
            <a:pPr algn="just" eaLnBrk="0" hangingPunct="0">
              <a:lnSpc>
                <a:spcPct val="100000"/>
              </a:lnSpc>
              <a:spcBef>
                <a:spcPct val="0"/>
              </a:spcBef>
              <a:buClrTx/>
              <a:buSzTx/>
              <a:buFontTx/>
              <a:buNone/>
            </a:pPr>
            <a:endParaRPr lang="it-IT" altLang="it-IT" sz="2200" dirty="0">
              <a:solidFill>
                <a:schemeClr val="tx1"/>
              </a:solidFill>
              <a:latin typeface="+mn-lt"/>
            </a:endParaRPr>
          </a:p>
          <a:p>
            <a:pPr algn="just" eaLnBrk="0" hangingPunct="0">
              <a:lnSpc>
                <a:spcPct val="100000"/>
              </a:lnSpc>
              <a:spcBef>
                <a:spcPct val="0"/>
              </a:spcBef>
              <a:buClrTx/>
              <a:buSzTx/>
              <a:buFontTx/>
              <a:buNone/>
            </a:pPr>
            <a:r>
              <a:rPr lang="it-IT" altLang="it-IT" sz="2200" dirty="0">
                <a:solidFill>
                  <a:schemeClr val="tx1"/>
                </a:solidFill>
                <a:latin typeface="+mn-lt"/>
              </a:rPr>
              <a:t>                        rimozione                  complessi </a:t>
            </a:r>
          </a:p>
          <a:p>
            <a:pPr algn="just" eaLnBrk="0" hangingPunct="0">
              <a:lnSpc>
                <a:spcPct val="100000"/>
              </a:lnSpc>
              <a:spcBef>
                <a:spcPct val="0"/>
              </a:spcBef>
              <a:buClrTx/>
              <a:buSzTx/>
              <a:buFontTx/>
              <a:buNone/>
            </a:pPr>
            <a:endParaRPr lang="it-IT" altLang="it-IT" sz="2200" dirty="0">
              <a:solidFill>
                <a:schemeClr val="tx1"/>
              </a:solidFill>
              <a:latin typeface="+mn-lt"/>
            </a:endParaRPr>
          </a:p>
          <a:p>
            <a:pPr algn="just" eaLnBrk="0" hangingPunct="0">
              <a:lnSpc>
                <a:spcPct val="100000"/>
              </a:lnSpc>
              <a:spcBef>
                <a:spcPct val="0"/>
              </a:spcBef>
              <a:buClrTx/>
              <a:buSzTx/>
              <a:buFontTx/>
              <a:buNone/>
            </a:pPr>
            <a:r>
              <a:rPr lang="it-IT" altLang="it-IT" sz="2200" dirty="0">
                <a:solidFill>
                  <a:schemeClr val="tx1"/>
                </a:solidFill>
                <a:latin typeface="+mn-lt"/>
              </a:rPr>
              <a:t>                        inconscio</a:t>
            </a:r>
          </a:p>
        </p:txBody>
      </p:sp>
      <p:sp>
        <p:nvSpPr>
          <p:cNvPr id="22533" name="Line 6"/>
          <p:cNvSpPr>
            <a:spLocks noChangeShapeType="1"/>
          </p:cNvSpPr>
          <p:nvPr/>
        </p:nvSpPr>
        <p:spPr bwMode="auto">
          <a:xfrm>
            <a:off x="2627784" y="1772816"/>
            <a:ext cx="1447800" cy="533400"/>
          </a:xfrm>
          <a:prstGeom prst="line">
            <a:avLst/>
          </a:prstGeom>
          <a:noFill/>
          <a:ln w="19050">
            <a:solidFill>
              <a:schemeClr val="hlink"/>
            </a:solidFill>
            <a:round/>
            <a:headEnd/>
            <a:tailEnd type="triangle" w="med" len="med"/>
          </a:ln>
        </p:spPr>
        <p:txBody>
          <a:bodyPr lIns="0" tIns="0" rIns="0" bIns="0"/>
          <a:lstStyle/>
          <a:p>
            <a:endParaRPr lang="it-IT"/>
          </a:p>
        </p:txBody>
      </p:sp>
      <p:sp>
        <p:nvSpPr>
          <p:cNvPr id="22534" name="Line 7"/>
          <p:cNvSpPr>
            <a:spLocks noChangeShapeType="1"/>
          </p:cNvSpPr>
          <p:nvPr/>
        </p:nvSpPr>
        <p:spPr bwMode="auto">
          <a:xfrm>
            <a:off x="3059832" y="2420888"/>
            <a:ext cx="864096" cy="0"/>
          </a:xfrm>
          <a:prstGeom prst="line">
            <a:avLst/>
          </a:prstGeom>
          <a:noFill/>
          <a:ln w="19050">
            <a:solidFill>
              <a:schemeClr val="hlink"/>
            </a:solidFill>
            <a:round/>
            <a:headEnd/>
            <a:tailEnd type="triangle" w="med" len="med"/>
          </a:ln>
        </p:spPr>
        <p:txBody>
          <a:bodyPr lIns="0" tIns="0" rIns="0" bIns="0"/>
          <a:lstStyle/>
          <a:p>
            <a:endParaRPr lang="it-IT"/>
          </a:p>
        </p:txBody>
      </p:sp>
      <p:sp>
        <p:nvSpPr>
          <p:cNvPr id="22535" name="Line 8"/>
          <p:cNvSpPr>
            <a:spLocks noChangeShapeType="1"/>
          </p:cNvSpPr>
          <p:nvPr/>
        </p:nvSpPr>
        <p:spPr bwMode="auto">
          <a:xfrm flipV="1">
            <a:off x="2843808" y="2564904"/>
            <a:ext cx="1219200" cy="533400"/>
          </a:xfrm>
          <a:prstGeom prst="line">
            <a:avLst/>
          </a:prstGeom>
          <a:noFill/>
          <a:ln w="19050">
            <a:solidFill>
              <a:schemeClr val="hlink"/>
            </a:solidFill>
            <a:round/>
            <a:headEnd/>
            <a:tailEnd type="triangle" w="med" len="med"/>
          </a:ln>
        </p:spPr>
        <p:txBody>
          <a:bodyPr lIns="0" tIns="0" rIns="0" bIns="0"/>
          <a:lstStyle/>
          <a:p>
            <a:endParaRPr lang="it-IT" dirty="0"/>
          </a:p>
        </p:txBody>
      </p:sp>
      <p:sp>
        <p:nvSpPr>
          <p:cNvPr id="22536" name="Line 18"/>
          <p:cNvSpPr>
            <a:spLocks noChangeShapeType="1"/>
          </p:cNvSpPr>
          <p:nvPr/>
        </p:nvSpPr>
        <p:spPr bwMode="auto">
          <a:xfrm flipH="1" flipV="1">
            <a:off x="2267744" y="1844824"/>
            <a:ext cx="0" cy="432048"/>
          </a:xfrm>
          <a:prstGeom prst="line">
            <a:avLst/>
          </a:prstGeom>
          <a:noFill/>
          <a:ln w="19050">
            <a:solidFill>
              <a:schemeClr val="hlink"/>
            </a:solidFill>
            <a:round/>
            <a:headEnd/>
            <a:tailEnd type="triangle" w="med" len="med"/>
          </a:ln>
        </p:spPr>
        <p:txBody>
          <a:bodyPr lIns="0" tIns="0" rIns="0" bIns="0"/>
          <a:lstStyle/>
          <a:p>
            <a:endParaRPr lang="it-IT" dirty="0"/>
          </a:p>
        </p:txBody>
      </p:sp>
      <p:sp>
        <p:nvSpPr>
          <p:cNvPr id="22537" name="Line 19"/>
          <p:cNvSpPr>
            <a:spLocks noChangeShapeType="1"/>
          </p:cNvSpPr>
          <p:nvPr/>
        </p:nvSpPr>
        <p:spPr bwMode="auto">
          <a:xfrm>
            <a:off x="2267744" y="2492896"/>
            <a:ext cx="0" cy="533400"/>
          </a:xfrm>
          <a:prstGeom prst="line">
            <a:avLst/>
          </a:prstGeom>
          <a:noFill/>
          <a:ln w="19050">
            <a:solidFill>
              <a:schemeClr val="hlink"/>
            </a:solidFill>
            <a:round/>
            <a:headEnd/>
            <a:tailEnd type="triangle" w="med" len="med"/>
          </a:ln>
        </p:spPr>
        <p:txBody>
          <a:bodyPr lIns="0" tIns="0" rIns="0" bIns="0"/>
          <a:lstStyle/>
          <a:p>
            <a:endParaRPr lang="it-IT"/>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457200" y="908720"/>
            <a:ext cx="8229600" cy="5415880"/>
          </a:xfrm>
        </p:spPr>
        <p:txBody>
          <a:bodyPr>
            <a:normAutofit/>
          </a:bodyPr>
          <a:lstStyle/>
          <a:p>
            <a:pPr marL="0" indent="0" algn="r" eaLnBrk="1" hangingPunct="1">
              <a:lnSpc>
                <a:spcPct val="90000"/>
              </a:lnSpc>
              <a:buFont typeface="Wingdings" pitchFamily="2" charset="2"/>
              <a:buNone/>
            </a:pPr>
            <a:endParaRPr lang="it-IT" altLang="it-IT" sz="2100" dirty="0" smtClean="0">
              <a:ea typeface="ＭＳ Ｐゴシック" pitchFamily="34" charset="-128"/>
            </a:endParaRPr>
          </a:p>
          <a:p>
            <a:pPr marL="0" indent="0" eaLnBrk="1" hangingPunct="1">
              <a:lnSpc>
                <a:spcPct val="90000"/>
              </a:lnSpc>
              <a:buFont typeface="Wingdings" pitchFamily="2" charset="2"/>
              <a:buNone/>
            </a:pPr>
            <a:r>
              <a:rPr lang="it-IT" altLang="it-IT" sz="2200" dirty="0" err="1" smtClean="0">
                <a:ea typeface="ＭＳ Ｐゴシック" pitchFamily="34" charset="-128"/>
              </a:rPr>
              <a:t>Hewstone</a:t>
            </a:r>
            <a:r>
              <a:rPr lang="it-IT" altLang="it-IT" sz="2200" dirty="0" smtClean="0">
                <a:ea typeface="ＭＳ Ｐゴシック" pitchFamily="34" charset="-128"/>
              </a:rPr>
              <a:t> (1983) mostra che l</a:t>
            </a:r>
            <a:r>
              <a:rPr lang="ja-JP" altLang="it-IT" sz="2200" dirty="0" smtClean="0">
                <a:ea typeface="ＭＳ Ｐゴシック" pitchFamily="34" charset="-128"/>
              </a:rPr>
              <a:t>’</a:t>
            </a:r>
            <a:r>
              <a:rPr lang="it-IT" altLang="ja-JP" sz="2200" dirty="0" smtClean="0">
                <a:ea typeface="ＭＳ Ｐゴシック" pitchFamily="34" charset="-128"/>
              </a:rPr>
              <a:t>oggettivazione può esprimersi attraverso processi di:</a:t>
            </a:r>
          </a:p>
          <a:p>
            <a:pPr marL="0" indent="0" eaLnBrk="1" hangingPunct="1">
              <a:lnSpc>
                <a:spcPct val="90000"/>
              </a:lnSpc>
              <a:buFont typeface="Wingdings" pitchFamily="2" charset="2"/>
              <a:buNone/>
            </a:pPr>
            <a:endParaRPr lang="it-IT" altLang="it-IT" sz="2200" dirty="0" smtClean="0">
              <a:ea typeface="ＭＳ Ｐゴシック" pitchFamily="34" charset="-128"/>
            </a:endParaRPr>
          </a:p>
          <a:p>
            <a:pPr marL="762000" lvl="1" eaLnBrk="1" hangingPunct="1">
              <a:lnSpc>
                <a:spcPct val="90000"/>
              </a:lnSpc>
            </a:pPr>
            <a:r>
              <a:rPr lang="it-IT" altLang="it-IT" sz="2200" dirty="0" smtClean="0">
                <a:solidFill>
                  <a:schemeClr val="hlink"/>
                </a:solidFill>
                <a:ea typeface="ＭＳ Ｐゴシック" pitchFamily="34" charset="-128"/>
              </a:rPr>
              <a:t>Personificazione:</a:t>
            </a:r>
            <a:r>
              <a:rPr lang="it-IT" altLang="it-IT" sz="2200" dirty="0" smtClean="0">
                <a:ea typeface="ＭＳ Ｐゴシック" pitchFamily="34" charset="-128"/>
              </a:rPr>
              <a:t> associazione di idee scientifiche e teorie con una personalità di spicco che diviene simbolo </a:t>
            </a:r>
            <a:r>
              <a:rPr lang="it-IT" altLang="it-IT" sz="2200" dirty="0" err="1" smtClean="0">
                <a:ea typeface="ＭＳ Ｐゴシック" pitchFamily="34" charset="-128"/>
              </a:rPr>
              <a:t>dell</a:t>
            </a:r>
            <a:r>
              <a:rPr lang="ja-JP" altLang="it-IT" sz="2200" dirty="0" smtClean="0">
                <a:ea typeface="ＭＳ Ｐゴシック" pitchFamily="34" charset="-128"/>
              </a:rPr>
              <a:t>’</a:t>
            </a:r>
            <a:r>
              <a:rPr lang="it-IT" altLang="ja-JP" sz="2200" dirty="0" smtClean="0">
                <a:ea typeface="ＭＳ Ｐゴシック" pitchFamily="34" charset="-128"/>
              </a:rPr>
              <a:t>oggetto sociale</a:t>
            </a:r>
          </a:p>
          <a:p>
            <a:pPr marL="762000" lvl="1" eaLnBrk="1" hangingPunct="1">
              <a:lnSpc>
                <a:spcPct val="90000"/>
              </a:lnSpc>
              <a:buFont typeface="Times" charset="0"/>
              <a:buNone/>
            </a:pP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Esempio: Freud per la Psicoanalisi, Leonardo per il Rinascimento</a:t>
            </a:r>
          </a:p>
          <a:p>
            <a:pPr marL="762000" lvl="1" eaLnBrk="1" hangingPunct="1">
              <a:lnSpc>
                <a:spcPct val="90000"/>
              </a:lnSpc>
              <a:buFont typeface="Times" charset="0"/>
              <a:buNone/>
            </a:pPr>
            <a:endParaRPr lang="it-IT" altLang="it-IT" sz="2200" dirty="0" smtClean="0">
              <a:solidFill>
                <a:schemeClr val="hlink"/>
              </a:solidFill>
              <a:ea typeface="ＭＳ Ｐゴシック" pitchFamily="34" charset="-128"/>
            </a:endParaRPr>
          </a:p>
          <a:p>
            <a:pPr marL="762000" lvl="1" eaLnBrk="1" hangingPunct="1">
              <a:lnSpc>
                <a:spcPct val="90000"/>
              </a:lnSpc>
              <a:buFontTx/>
              <a:buChar char="•"/>
            </a:pPr>
            <a:r>
              <a:rPr lang="it-IT" altLang="it-IT" sz="2200" dirty="0" smtClean="0">
                <a:solidFill>
                  <a:schemeClr val="hlink"/>
                </a:solidFill>
                <a:ea typeface="ＭＳ Ｐゴシック" pitchFamily="34" charset="-128"/>
              </a:rPr>
              <a:t>Figurazione:</a:t>
            </a:r>
            <a:r>
              <a:rPr lang="it-IT" altLang="it-IT" sz="2200" dirty="0" smtClean="0">
                <a:ea typeface="ＭＳ Ｐゴシック" pitchFamily="34" charset="-128"/>
              </a:rPr>
              <a:t> metafore e immagini sostituiscono nozioni   complesse</a:t>
            </a:r>
          </a:p>
          <a:p>
            <a:pPr marL="762000" lvl="1" eaLnBrk="1" hangingPunct="1">
              <a:lnSpc>
                <a:spcPct val="90000"/>
              </a:lnSpc>
              <a:buFontTx/>
              <a:buNone/>
            </a:pP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Esempio: </a:t>
            </a:r>
            <a:r>
              <a:rPr lang="ja-JP" altLang="it-IT" sz="2200" dirty="0" smtClean="0">
                <a:ea typeface="ＭＳ Ｐゴシック" pitchFamily="34" charset="-128"/>
              </a:rPr>
              <a:t>“</a:t>
            </a:r>
            <a:r>
              <a:rPr lang="it-IT" altLang="ja-JP" sz="2200" dirty="0" smtClean="0">
                <a:ea typeface="ＭＳ Ｐゴシック" pitchFamily="34" charset="-128"/>
              </a:rPr>
              <a:t>l</a:t>
            </a:r>
            <a:r>
              <a:rPr lang="ja-JP" altLang="it-IT" sz="2200" dirty="0" smtClean="0">
                <a:ea typeface="ＭＳ Ｐゴシック" pitchFamily="34" charset="-128"/>
              </a:rPr>
              <a:t>’</a:t>
            </a:r>
            <a:r>
              <a:rPr lang="it-IT" altLang="ja-JP" sz="2200" dirty="0" smtClean="0">
                <a:ea typeface="ＭＳ Ｐゴシック" pitchFamily="34" charset="-128"/>
              </a:rPr>
              <a:t>invasione degli immigrati</a:t>
            </a:r>
            <a:r>
              <a:rPr lang="ja-JP" altLang="it-IT" sz="2200" dirty="0" smtClean="0">
                <a:ea typeface="ＭＳ Ｐゴシック" pitchFamily="34" charset="-128"/>
              </a:rPr>
              <a:t>”</a:t>
            </a:r>
            <a:endParaRPr lang="it-IT" altLang="it-IT" sz="2200" dirty="0" smtClean="0">
              <a:ea typeface="ＭＳ Ｐゴシック" pitchFamily="34" charset="-128"/>
            </a:endParaRPr>
          </a:p>
        </p:txBody>
      </p:sp>
      <p:sp>
        <p:nvSpPr>
          <p:cNvPr id="23554" name="Segnaposto numero diapositiva 3"/>
          <p:cNvSpPr>
            <a:spLocks noGrp="1"/>
          </p:cNvSpPr>
          <p:nvPr>
            <p:ph type="sldNum" sz="quarter" idx="10"/>
          </p:nvPr>
        </p:nvSpPr>
        <p:spPr>
          <a:noFill/>
        </p:spPr>
        <p:txBody>
          <a:bodyPr/>
          <a:lstStyle/>
          <a:p>
            <a:pPr>
              <a:buNone/>
            </a:pPr>
            <a:fld id="{6946D81A-B8D5-41FB-B25D-DD4581F81CC5}" type="slidenum">
              <a:rPr lang="it-IT" altLang="it-IT" smtClean="0"/>
              <a:pPr>
                <a:buNone/>
              </a:pPr>
              <a:t>11</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323528" y="914400"/>
            <a:ext cx="8496944" cy="5334000"/>
          </a:xfrm>
        </p:spPr>
        <p:txBody>
          <a:bodyPr/>
          <a:lstStyle/>
          <a:p>
            <a:pPr marL="0" indent="0" algn="ctr" eaLnBrk="1" hangingPunct="1">
              <a:buFont typeface="Wingdings" pitchFamily="2" charset="2"/>
              <a:buNone/>
            </a:pPr>
            <a:r>
              <a:rPr lang="it-IT" altLang="it-IT" u="sng" dirty="0" smtClean="0">
                <a:solidFill>
                  <a:schemeClr val="hlink"/>
                </a:solidFill>
                <a:ea typeface="ＭＳ Ｐゴシック" pitchFamily="34" charset="-128"/>
              </a:rPr>
              <a:t>Il contributo della psicologia sociale europea</a:t>
            </a:r>
          </a:p>
          <a:p>
            <a:pPr marL="0" indent="0" algn="ctr" eaLnBrk="1" hangingPunct="1">
              <a:buFont typeface="Wingdings" pitchFamily="2" charset="2"/>
              <a:buNone/>
            </a:pPr>
            <a:endParaRPr lang="it-IT" altLang="it-IT" sz="2800" u="sng" dirty="0" smtClean="0">
              <a:solidFill>
                <a:schemeClr val="hlink"/>
              </a:solidFill>
              <a:ea typeface="ＭＳ Ｐゴシック" pitchFamily="34" charset="-128"/>
            </a:endParaRPr>
          </a:p>
          <a:p>
            <a:pPr marL="0" indent="0" algn="just" eaLnBrk="1" hangingPunct="1">
              <a:buFont typeface="Wingdings" pitchFamily="2" charset="2"/>
              <a:buNone/>
            </a:pPr>
            <a:r>
              <a:rPr lang="it-IT" altLang="it-IT" sz="2200" dirty="0" smtClean="0">
                <a:ea typeface="ＭＳ Ｐゴシック" pitchFamily="34" charset="-128"/>
              </a:rPr>
              <a:t>La teoria delle rappresentazioni sociali</a:t>
            </a:r>
          </a:p>
          <a:p>
            <a:pPr marL="400050" lvl="1" indent="0" algn="just" eaLnBrk="1" hangingPunct="1">
              <a:buFont typeface="Wingdings" pitchFamily="2" charset="2"/>
              <a:buChar char="§"/>
            </a:pPr>
            <a:r>
              <a:rPr lang="it-IT" altLang="it-IT" sz="2200" dirty="0" smtClean="0">
                <a:ea typeface="ＭＳ Ｐゴシック" pitchFamily="34" charset="-128"/>
              </a:rPr>
              <a:t> valorizza il ruolo del sociale nella costruzione della realtà, </a:t>
            </a:r>
          </a:p>
          <a:p>
            <a:pPr marL="800100" lvl="2" indent="0" algn="just" eaLnBrk="1" hangingPunct="1"/>
            <a:r>
              <a:rPr lang="it-IT" altLang="it-IT" sz="2200" dirty="0" smtClean="0">
                <a:ea typeface="ＭＳ Ｐゴシック" pitchFamily="34" charset="-128"/>
              </a:rPr>
              <a:t> studiando i fenomeni della comunicazione e dell’</a:t>
            </a:r>
            <a:r>
              <a:rPr lang="it-IT" altLang="ja-JP" sz="2200" dirty="0" smtClean="0">
                <a:ea typeface="ＭＳ Ｐゴシック" pitchFamily="34" charset="-128"/>
              </a:rPr>
              <a:t>ideologia </a:t>
            </a:r>
          </a:p>
          <a:p>
            <a:pPr marL="800100" lvl="2" indent="0" algn="just" eaLnBrk="1" hangingPunct="1"/>
            <a:r>
              <a:rPr lang="it-IT" altLang="it-IT" sz="2200" dirty="0" smtClean="0">
                <a:ea typeface="ＭＳ Ｐゴシック" pitchFamily="34" charset="-128"/>
              </a:rPr>
              <a:t> analizzando i processi psicologici nei contesti reali in cui questi operano</a:t>
            </a: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r>
              <a:rPr lang="it-IT" altLang="it-IT" sz="2200" dirty="0" err="1" smtClean="0">
                <a:ea typeface="ＭＳ Ｐゴシック" pitchFamily="34" charset="-128"/>
              </a:rPr>
              <a:t>Moscovici</a:t>
            </a:r>
            <a:r>
              <a:rPr lang="it-IT" altLang="it-IT" sz="2200" dirty="0" smtClean="0">
                <a:ea typeface="ＭＳ Ｐゴシック" pitchFamily="34" charset="-128"/>
              </a:rPr>
              <a:t> impostò la sua elaborazione teorica sulla nozione di </a:t>
            </a:r>
            <a:r>
              <a:rPr lang="ja-JP" altLang="it-IT" sz="2200" dirty="0" smtClean="0">
                <a:ea typeface="ＭＳ Ｐゴシック" pitchFamily="34" charset="-128"/>
              </a:rPr>
              <a:t>“</a:t>
            </a:r>
            <a:r>
              <a:rPr lang="it-IT" altLang="ja-JP" sz="2200" dirty="0" smtClean="0">
                <a:ea typeface="ＭＳ Ｐゴシック" pitchFamily="34" charset="-128"/>
              </a:rPr>
              <a:t>rappresentazioni collettive</a:t>
            </a:r>
            <a:r>
              <a:rPr lang="ja-JP" altLang="it-IT" sz="2200" dirty="0" smtClean="0">
                <a:ea typeface="ＭＳ Ｐゴシック" pitchFamily="34" charset="-128"/>
              </a:rPr>
              <a:t>”</a:t>
            </a:r>
            <a:r>
              <a:rPr lang="it-IT" altLang="ja-JP" sz="2200" dirty="0" smtClean="0">
                <a:ea typeface="ＭＳ Ｐゴシック" pitchFamily="34" charset="-128"/>
              </a:rPr>
              <a:t> impiegato da </a:t>
            </a:r>
            <a:r>
              <a:rPr lang="it-IT" altLang="ja-JP" sz="2200" dirty="0" err="1" smtClean="0">
                <a:ea typeface="ＭＳ Ｐゴシック" pitchFamily="34" charset="-128"/>
              </a:rPr>
              <a:t>Durkheim</a:t>
            </a:r>
            <a:r>
              <a:rPr lang="it-IT" altLang="ja-JP" sz="2200" dirty="0" smtClean="0">
                <a:ea typeface="ＭＳ Ｐゴシック" pitchFamily="34" charset="-128"/>
              </a:rPr>
              <a:t> in un saggio del 1898</a:t>
            </a:r>
          </a:p>
          <a:p>
            <a:pPr marL="0" indent="0" algn="ctr" eaLnBrk="1" hangingPunct="1">
              <a:buFont typeface="Wingdings" pitchFamily="2" charset="2"/>
              <a:buNone/>
            </a:pPr>
            <a:endParaRPr lang="it-IT" altLang="it-IT" sz="2800" u="sng" dirty="0" smtClean="0">
              <a:solidFill>
                <a:schemeClr val="hlink"/>
              </a:solidFill>
              <a:ea typeface="ＭＳ Ｐゴシック" pitchFamily="34" charset="-128"/>
            </a:endParaRPr>
          </a:p>
          <a:p>
            <a:pPr marL="0" indent="0" algn="ctr" eaLnBrk="1" hangingPunct="1">
              <a:buFont typeface="Wingdings" pitchFamily="2" charset="2"/>
              <a:buNone/>
            </a:pPr>
            <a:endParaRPr lang="it-IT" altLang="it-IT" dirty="0" smtClean="0">
              <a:ea typeface="ＭＳ Ｐゴシック" pitchFamily="34" charset="-128"/>
            </a:endParaRPr>
          </a:p>
        </p:txBody>
      </p:sp>
      <p:sp>
        <p:nvSpPr>
          <p:cNvPr id="24578" name="Segnaposto numero diapositiva 3"/>
          <p:cNvSpPr>
            <a:spLocks noGrp="1"/>
          </p:cNvSpPr>
          <p:nvPr>
            <p:ph type="sldNum" sz="quarter" idx="10"/>
          </p:nvPr>
        </p:nvSpPr>
        <p:spPr>
          <a:noFill/>
        </p:spPr>
        <p:txBody>
          <a:bodyPr/>
          <a:lstStyle/>
          <a:p>
            <a:pPr>
              <a:buNone/>
            </a:pPr>
            <a:fld id="{77A4A26F-C7AB-42FD-9473-CA1D37207EC8}" type="slidenum">
              <a:rPr lang="it-IT" altLang="it-IT" smtClean="0"/>
              <a:pPr>
                <a:buNone/>
              </a:pPr>
              <a:t>12</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egnaposto numero diapositiva 1"/>
          <p:cNvSpPr>
            <a:spLocks noGrp="1"/>
          </p:cNvSpPr>
          <p:nvPr>
            <p:ph type="sldNum" sz="quarter" idx="12"/>
          </p:nvPr>
        </p:nvSpPr>
        <p:spPr>
          <a:noFill/>
        </p:spPr>
        <p:txBody>
          <a:bodyPr/>
          <a:lstStyle/>
          <a:p>
            <a:pPr>
              <a:buNone/>
            </a:pPr>
            <a:fld id="{F9A95EDB-882D-4662-A97E-31979000525C}" type="slidenum">
              <a:rPr lang="it-IT" altLang="it-IT" smtClean="0"/>
              <a:pPr>
                <a:buNone/>
              </a:pPr>
              <a:t>13</a:t>
            </a:fld>
            <a:endParaRPr lang="it-IT" altLang="it-IT" dirty="0" smtClean="0"/>
          </a:p>
        </p:txBody>
      </p:sp>
      <p:sp>
        <p:nvSpPr>
          <p:cNvPr id="25603" name="Rectangle 2"/>
          <p:cNvSpPr>
            <a:spLocks noChangeArrowheads="1"/>
          </p:cNvSpPr>
          <p:nvPr/>
        </p:nvSpPr>
        <p:spPr bwMode="auto">
          <a:xfrm>
            <a:off x="323528" y="980728"/>
            <a:ext cx="8382000" cy="5450723"/>
          </a:xfrm>
          <a:prstGeom prst="rect">
            <a:avLst/>
          </a:prstGeom>
          <a:noFill/>
          <a:ln w="9525">
            <a:noFill/>
            <a:miter lim="800000"/>
            <a:headEnd/>
            <a:tailEnd/>
          </a:ln>
        </p:spPr>
        <p:txBody>
          <a:bodyPr lIns="0" tIns="0" rIns="0" bIns="0">
            <a:spAutoFit/>
          </a:bodyPr>
          <a:lstStyle/>
          <a:p>
            <a:pPr>
              <a:spcBef>
                <a:spcPct val="50000"/>
              </a:spcBef>
              <a:buClr>
                <a:srgbClr val="990033"/>
              </a:buClr>
              <a:buSzPct val="50000"/>
              <a:buFont typeface="Wingdings" pitchFamily="2" charset="2"/>
              <a:buNone/>
            </a:pPr>
            <a:r>
              <a:rPr lang="it-IT" altLang="it-IT" sz="2200" dirty="0">
                <a:solidFill>
                  <a:schemeClr val="tx1"/>
                </a:solidFill>
                <a:latin typeface="+mn-lt"/>
              </a:rPr>
              <a:t>Per </a:t>
            </a:r>
            <a:r>
              <a:rPr lang="it-IT" altLang="it-IT" sz="2200" dirty="0" err="1">
                <a:latin typeface="+mn-lt"/>
              </a:rPr>
              <a:t>Durkheim</a:t>
            </a:r>
            <a:r>
              <a:rPr lang="it-IT" altLang="it-IT" sz="2200" dirty="0">
                <a:latin typeface="+mn-lt"/>
              </a:rPr>
              <a:t> </a:t>
            </a:r>
          </a:p>
          <a:p>
            <a:pPr lvl="1">
              <a:spcBef>
                <a:spcPct val="50000"/>
              </a:spcBef>
              <a:buClr>
                <a:schemeClr val="hlink"/>
              </a:buClr>
              <a:buSzPct val="100000"/>
              <a:buFont typeface="Times" charset="0"/>
              <a:buChar char="•"/>
            </a:pPr>
            <a:r>
              <a:rPr lang="it-IT" altLang="it-IT" sz="2200" dirty="0">
                <a:solidFill>
                  <a:schemeClr val="tx1"/>
                </a:solidFill>
                <a:latin typeface="+mn-lt"/>
              </a:rPr>
              <a:t> le rappresentazioni collettive sono l</a:t>
            </a:r>
            <a:r>
              <a:rPr lang="ja-JP" altLang="it-IT" sz="2200" dirty="0">
                <a:solidFill>
                  <a:schemeClr val="tx1"/>
                </a:solidFill>
                <a:latin typeface="+mn-lt"/>
              </a:rPr>
              <a:t>’</a:t>
            </a:r>
            <a:r>
              <a:rPr lang="it-IT" altLang="ja-JP" sz="2200" dirty="0">
                <a:solidFill>
                  <a:schemeClr val="tx1"/>
                </a:solidFill>
                <a:latin typeface="+mn-lt"/>
              </a:rPr>
              <a:t>oggetto principale della sociologia e riguardano quelle forme intellettuali che comprendono la religione, la morale, il diritto, la scienza, ecc.</a:t>
            </a:r>
          </a:p>
          <a:p>
            <a:pPr lvl="1">
              <a:spcBef>
                <a:spcPct val="50000"/>
              </a:spcBef>
              <a:buClr>
                <a:schemeClr val="hlink"/>
              </a:buClr>
              <a:buSzPct val="100000"/>
              <a:buFont typeface="Times" charset="0"/>
              <a:buChar char="•"/>
            </a:pPr>
            <a:r>
              <a:rPr lang="it-IT" altLang="it-IT" sz="2200" dirty="0">
                <a:solidFill>
                  <a:schemeClr val="tx1"/>
                </a:solidFill>
                <a:latin typeface="+mn-lt"/>
              </a:rPr>
              <a:t> sono collettive per origini, oggetto e perché condivise da tutti i componenti di una società o gruppo </a:t>
            </a:r>
          </a:p>
          <a:p>
            <a:pPr lvl="1">
              <a:spcBef>
                <a:spcPct val="50000"/>
              </a:spcBef>
              <a:buClr>
                <a:schemeClr val="hlink"/>
              </a:buClr>
              <a:buSzPct val="100000"/>
              <a:buFont typeface="Times" charset="0"/>
              <a:buChar char="•"/>
            </a:pPr>
            <a:r>
              <a:rPr lang="it-IT" altLang="it-IT" sz="2200" dirty="0">
                <a:solidFill>
                  <a:schemeClr val="tx1"/>
                </a:solidFill>
                <a:latin typeface="+mn-lt"/>
              </a:rPr>
              <a:t>le rappresentazione collettive devono essere distinte dalle rappresentazioni individuali che sono oggetto della psicologia</a:t>
            </a:r>
          </a:p>
          <a:p>
            <a:pPr lvl="1">
              <a:spcBef>
                <a:spcPct val="50000"/>
              </a:spcBef>
              <a:buClr>
                <a:schemeClr val="hlink"/>
              </a:buClr>
              <a:buSzPct val="100000"/>
              <a:buFont typeface="Wingdings" pitchFamily="2" charset="2"/>
              <a:buNone/>
            </a:pPr>
            <a:endParaRPr lang="it-IT" altLang="it-IT" sz="2200" dirty="0">
              <a:solidFill>
                <a:schemeClr val="tx1"/>
              </a:solidFill>
              <a:latin typeface="+mn-lt"/>
            </a:endParaRPr>
          </a:p>
          <a:p>
            <a:pPr>
              <a:spcBef>
                <a:spcPct val="50000"/>
              </a:spcBef>
              <a:buClr>
                <a:schemeClr val="hlink"/>
              </a:buClr>
              <a:buSzPct val="100000"/>
              <a:buFont typeface="Times" charset="0"/>
              <a:buChar char="•"/>
            </a:pPr>
            <a:r>
              <a:rPr lang="it-IT" altLang="it-IT" sz="2200" dirty="0">
                <a:solidFill>
                  <a:schemeClr val="tx1"/>
                </a:solidFill>
                <a:latin typeface="+mn-lt"/>
              </a:rPr>
              <a:t> A suo volta </a:t>
            </a:r>
            <a:r>
              <a:rPr lang="it-IT" altLang="it-IT" sz="2200" dirty="0" err="1">
                <a:solidFill>
                  <a:schemeClr val="tx1"/>
                </a:solidFill>
                <a:latin typeface="+mn-lt"/>
              </a:rPr>
              <a:t>Durkheim</a:t>
            </a:r>
            <a:r>
              <a:rPr lang="it-IT" altLang="it-IT" sz="2200" dirty="0">
                <a:solidFill>
                  <a:schemeClr val="tx1"/>
                </a:solidFill>
                <a:latin typeface="+mn-lt"/>
              </a:rPr>
              <a:t> era stato influenzato dalla psicologia dei popoli di </a:t>
            </a:r>
            <a:r>
              <a:rPr lang="it-IT" altLang="it-IT" sz="2200" dirty="0" err="1">
                <a:solidFill>
                  <a:schemeClr val="tx1"/>
                </a:solidFill>
                <a:latin typeface="+mn-lt"/>
              </a:rPr>
              <a:t>Wundt</a:t>
            </a:r>
            <a:r>
              <a:rPr lang="it-IT" altLang="it-IT" sz="2200" dirty="0">
                <a:solidFill>
                  <a:schemeClr val="tx1"/>
                </a:solidFill>
                <a:latin typeface="+mn-lt"/>
              </a:rPr>
              <a:t>:</a:t>
            </a:r>
          </a:p>
          <a:p>
            <a:pPr lvl="1">
              <a:spcBef>
                <a:spcPct val="50000"/>
              </a:spcBef>
              <a:buClr>
                <a:schemeClr val="hlink"/>
              </a:buClr>
              <a:buSzPct val="100000"/>
              <a:buFont typeface="Times" charset="0"/>
              <a:buChar char="•"/>
            </a:pPr>
            <a:r>
              <a:rPr lang="it-IT" altLang="it-IT" sz="2200" dirty="0">
                <a:solidFill>
                  <a:schemeClr val="tx1"/>
                </a:solidFill>
                <a:latin typeface="+mn-lt"/>
              </a:rPr>
              <a:t> Linguaggio, miti e religione non sono stati inventati da individui e quindi non si possono spiegare attraverso la psicologia individuale</a:t>
            </a:r>
          </a:p>
          <a:p>
            <a:pPr>
              <a:spcBef>
                <a:spcPct val="50000"/>
              </a:spcBef>
              <a:buClr>
                <a:schemeClr val="hlink"/>
              </a:buClr>
              <a:buSzPct val="100000"/>
              <a:buFont typeface="Times" charset="0"/>
              <a:buNone/>
            </a:pPr>
            <a:endParaRPr lang="it-IT" altLang="it-IT" sz="2200"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152400" y="1066800"/>
            <a:ext cx="8839200" cy="4419600"/>
          </a:xfrm>
        </p:spPr>
        <p:txBody>
          <a:bodyPr>
            <a:normAutofit/>
          </a:bodyPr>
          <a:lstStyle/>
          <a:p>
            <a:pPr marL="0" indent="0" algn="just" eaLnBrk="1" hangingPunct="1">
              <a:buFont typeface="Wingdings" pitchFamily="2" charset="2"/>
              <a:buNone/>
            </a:pPr>
            <a:r>
              <a:rPr lang="it-IT" altLang="it-IT" sz="2200" dirty="0" smtClean="0">
                <a:ea typeface="ＭＳ Ｐゴシック" pitchFamily="34" charset="-128"/>
              </a:rPr>
              <a:t>Il concetto di rappresentazioni sociali si differenzia da quello di rappresentazioni collettive sotto due aspetti: specificità  e flessibilità </a:t>
            </a:r>
          </a:p>
          <a:p>
            <a:pPr algn="just" eaLnBrk="1" hangingPunct="1">
              <a:buFont typeface="Wingdings" pitchFamily="2" charset="2"/>
              <a:buNone/>
            </a:pPr>
            <a:endParaRPr lang="it-IT" altLang="it-IT" sz="2200" dirty="0" smtClean="0">
              <a:solidFill>
                <a:schemeClr val="hlink"/>
              </a:solidFill>
              <a:ea typeface="ＭＳ Ｐゴシック" pitchFamily="34" charset="-128"/>
            </a:endParaRPr>
          </a:p>
          <a:p>
            <a:pPr algn="just" eaLnBrk="1" hangingPunct="1">
              <a:buFont typeface="Wingdings" pitchFamily="2" charset="2"/>
              <a:buNone/>
            </a:pPr>
            <a:r>
              <a:rPr lang="it-IT" altLang="it-IT" sz="2200" b="1" dirty="0" smtClean="0">
                <a:solidFill>
                  <a:schemeClr val="hlink"/>
                </a:solidFill>
                <a:ea typeface="ＭＳ Ｐゴシック" pitchFamily="34" charset="-128"/>
              </a:rPr>
              <a:t>Specificità</a:t>
            </a:r>
            <a:r>
              <a:rPr lang="it-IT" altLang="it-IT" sz="2200" dirty="0" smtClean="0">
                <a:solidFill>
                  <a:schemeClr val="hlink"/>
                </a:solidFill>
                <a:ea typeface="ＭＳ Ｐゴシック" pitchFamily="34" charset="-128"/>
              </a:rPr>
              <a:t> della nozione di rappresentazione sociale</a:t>
            </a:r>
          </a:p>
          <a:p>
            <a:pPr marL="381000" lvl="1" indent="0" algn="just" eaLnBrk="1" hangingPunct="1">
              <a:buFont typeface="Times" charset="0"/>
              <a:buNone/>
            </a:pPr>
            <a:r>
              <a:rPr lang="it-IT" altLang="it-IT" sz="2200" dirty="0" err="1" smtClean="0">
                <a:solidFill>
                  <a:schemeClr val="hlink"/>
                </a:solidFill>
                <a:ea typeface="ＭＳ Ｐゴシック" pitchFamily="34" charset="-128"/>
              </a:rPr>
              <a:t>Durkheim</a:t>
            </a: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rappresentazioni collettive sono un insieme molto vasto di prodotti della mente</a:t>
            </a:r>
          </a:p>
          <a:p>
            <a:pPr marL="381000" lvl="1" indent="0" algn="just" eaLnBrk="1" hangingPunct="1">
              <a:buFont typeface="Times" charset="0"/>
              <a:buNone/>
            </a:pPr>
            <a:endParaRPr lang="it-IT" altLang="it-IT" sz="2200" dirty="0" smtClean="0">
              <a:ea typeface="ＭＳ Ｐゴシック" pitchFamily="34" charset="-128"/>
            </a:endParaRPr>
          </a:p>
          <a:p>
            <a:pPr marL="381000" lvl="1" indent="0" algn="just" eaLnBrk="1" hangingPunct="1">
              <a:buFont typeface="Times" charset="0"/>
              <a:buNone/>
            </a:pPr>
            <a:r>
              <a:rPr lang="it-IT" altLang="it-IT" sz="2200" dirty="0" err="1" smtClean="0">
                <a:solidFill>
                  <a:schemeClr val="hlink"/>
                </a:solidFill>
                <a:ea typeface="ＭＳ Ｐゴシック" pitchFamily="34" charset="-128"/>
              </a:rPr>
              <a:t>Moscovici</a:t>
            </a:r>
            <a:r>
              <a:rPr lang="it-IT" altLang="it-IT" sz="2200" dirty="0" smtClean="0">
                <a:solidFill>
                  <a:schemeClr val="hlink"/>
                </a:solidFill>
                <a:ea typeface="ＭＳ Ｐゴシック" pitchFamily="34" charset="-128"/>
              </a:rPr>
              <a:t>:</a:t>
            </a:r>
            <a:r>
              <a:rPr lang="it-IT" altLang="it-IT" sz="2200" dirty="0" smtClean="0">
                <a:ea typeface="ＭＳ Ｐゴシック" pitchFamily="34" charset="-128"/>
              </a:rPr>
              <a:t> rappresentazioni sociali riguardano un modo specifico di esprimere le conoscenze in una società o nei gruppi che la compongono. </a:t>
            </a:r>
          </a:p>
          <a:p>
            <a:pPr marL="898525" lvl="1" indent="0" algn="just" eaLnBrk="1" hangingPunct="1">
              <a:buFont typeface="Times" charset="0"/>
              <a:buNone/>
            </a:pPr>
            <a:r>
              <a:rPr lang="it-IT" altLang="it-IT" sz="2200" dirty="0" smtClean="0">
                <a:ea typeface="ＭＳ Ｐゴシック" pitchFamily="34" charset="-128"/>
              </a:rPr>
              <a:t>	Conoscenza condivisa spesso sotto forma di teoria del senso comune</a:t>
            </a:r>
          </a:p>
        </p:txBody>
      </p:sp>
      <p:sp>
        <p:nvSpPr>
          <p:cNvPr id="26626" name="Segnaposto numero diapositiva 3"/>
          <p:cNvSpPr>
            <a:spLocks noGrp="1"/>
          </p:cNvSpPr>
          <p:nvPr>
            <p:ph type="sldNum" sz="quarter" idx="10"/>
          </p:nvPr>
        </p:nvSpPr>
        <p:spPr>
          <a:noFill/>
        </p:spPr>
        <p:txBody>
          <a:bodyPr/>
          <a:lstStyle/>
          <a:p>
            <a:pPr>
              <a:buNone/>
            </a:pPr>
            <a:fld id="{D6E6E21D-CC2A-4100-BB28-72552D2544A3}" type="slidenum">
              <a:rPr lang="it-IT" altLang="it-IT" smtClean="0"/>
              <a:pPr>
                <a:buNone/>
              </a:pPr>
              <a:t>14</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egnaposto contenuto 1"/>
          <p:cNvSpPr>
            <a:spLocks noGrp="1"/>
          </p:cNvSpPr>
          <p:nvPr>
            <p:ph idx="1"/>
          </p:nvPr>
        </p:nvSpPr>
        <p:spPr>
          <a:xfrm>
            <a:off x="457200" y="1700808"/>
            <a:ext cx="8229600" cy="4623792"/>
          </a:xfrm>
        </p:spPr>
        <p:txBody>
          <a:bodyPr>
            <a:normAutofit/>
          </a:bodyPr>
          <a:lstStyle/>
          <a:p>
            <a:r>
              <a:rPr lang="it-IT" altLang="it-IT" sz="2200" dirty="0" smtClean="0">
                <a:ea typeface="ＭＳ Ｐゴシック" pitchFamily="34" charset="-128"/>
              </a:rPr>
              <a:t>Possono essere condivise da tutti i membri di un gruppo ampio e fortemente strutturato: una nazione, una etnia, una classe sociale o un partito </a:t>
            </a:r>
          </a:p>
          <a:p>
            <a:pPr lvl="1"/>
            <a:r>
              <a:rPr lang="it-IT" altLang="it-IT" sz="2200" dirty="0" smtClean="0">
                <a:ea typeface="ＭＳ Ｐゴシック" pitchFamily="34" charset="-128"/>
              </a:rPr>
              <a:t>anche se non sono state elaborate dal gruppo stesso. </a:t>
            </a:r>
          </a:p>
          <a:p>
            <a:endParaRPr lang="it-IT" altLang="it-IT" sz="2200" dirty="0" smtClean="0">
              <a:ea typeface="ＭＳ Ｐゴシック" pitchFamily="34" charset="-128"/>
            </a:endParaRPr>
          </a:p>
          <a:p>
            <a:r>
              <a:rPr lang="it-IT" altLang="it-IT" sz="2200" dirty="0" smtClean="0">
                <a:ea typeface="ＭＳ Ｐゴシック" pitchFamily="34" charset="-128"/>
              </a:rPr>
              <a:t>Possono essere patrimonio di gruppi sociali specifici e gradualmente estendersi ad altri</a:t>
            </a:r>
          </a:p>
        </p:txBody>
      </p:sp>
      <p:sp>
        <p:nvSpPr>
          <p:cNvPr id="27651" name="Segnaposto numero diapositiva 2"/>
          <p:cNvSpPr>
            <a:spLocks noGrp="1"/>
          </p:cNvSpPr>
          <p:nvPr>
            <p:ph type="sldNum" sz="quarter" idx="10"/>
          </p:nvPr>
        </p:nvSpPr>
        <p:spPr>
          <a:noFill/>
        </p:spPr>
        <p:txBody>
          <a:bodyPr/>
          <a:lstStyle/>
          <a:p>
            <a:pPr>
              <a:buNone/>
            </a:pPr>
            <a:fld id="{063E03AF-D35F-434A-9F00-827D6ADF23A3}" type="slidenum">
              <a:rPr lang="it-IT" altLang="it-IT" smtClean="0"/>
              <a:pPr>
                <a:buNone/>
              </a:pPr>
              <a:t>15</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0" y="980728"/>
            <a:ext cx="8839200" cy="5334000"/>
          </a:xfrm>
        </p:spPr>
        <p:txBody>
          <a:bodyPr>
            <a:normAutofit/>
          </a:bodyPr>
          <a:lstStyle/>
          <a:p>
            <a:pPr marL="0" indent="0" algn="ctr" eaLnBrk="1" hangingPunct="1">
              <a:buFont typeface="Wingdings" pitchFamily="2" charset="2"/>
              <a:buNone/>
            </a:pPr>
            <a:r>
              <a:rPr lang="it-IT" altLang="it-IT" sz="2200" b="1" dirty="0" smtClean="0">
                <a:solidFill>
                  <a:schemeClr val="hlink"/>
                </a:solidFill>
                <a:ea typeface="ＭＳ Ｐゴシック" pitchFamily="34" charset="-128"/>
              </a:rPr>
              <a:t>Stabilità e flessibilità </a:t>
            </a:r>
            <a:r>
              <a:rPr lang="it-IT" altLang="it-IT" sz="2200" dirty="0" smtClean="0">
                <a:solidFill>
                  <a:schemeClr val="hlink"/>
                </a:solidFill>
                <a:ea typeface="ＭＳ Ｐゴシック" pitchFamily="34" charset="-128"/>
              </a:rPr>
              <a:t>delle rappresentazioni sociali</a:t>
            </a:r>
          </a:p>
          <a:p>
            <a:pPr marL="381000" lvl="1" indent="0" eaLnBrk="1" hangingPunct="1">
              <a:buFont typeface="Times" charset="0"/>
              <a:buNone/>
            </a:pPr>
            <a:r>
              <a:rPr lang="it-IT" altLang="it-IT" sz="2200" dirty="0" smtClean="0">
                <a:ea typeface="ＭＳ Ｐゴシック" pitchFamily="34" charset="-128"/>
              </a:rPr>
              <a:t>Secondo </a:t>
            </a:r>
            <a:r>
              <a:rPr lang="it-IT" altLang="it-IT" sz="2200" dirty="0" err="1" smtClean="0">
                <a:solidFill>
                  <a:schemeClr val="hlink"/>
                </a:solidFill>
                <a:ea typeface="ＭＳ Ｐゴシック" pitchFamily="34" charset="-128"/>
              </a:rPr>
              <a:t>Durkheim</a:t>
            </a: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le rappresentazioni collettive sono forze stabilizzatrici della realtà sociale, entità statiche e poco mutabili (es. un</a:t>
            </a:r>
            <a:r>
              <a:rPr lang="ja-JP" altLang="it-IT" sz="2200" dirty="0" smtClean="0">
                <a:ea typeface="ＭＳ Ｐゴシック" pitchFamily="34" charset="-128"/>
              </a:rPr>
              <a:t>’</a:t>
            </a:r>
            <a:r>
              <a:rPr lang="it-IT" altLang="ja-JP" sz="2200" dirty="0" smtClean="0">
                <a:ea typeface="ＭＳ Ｐゴシック" pitchFamily="34" charset="-128"/>
              </a:rPr>
              <a:t>ideologia che persiste anche se dimostrata infondata)</a:t>
            </a:r>
          </a:p>
          <a:p>
            <a:pPr marL="0" indent="0" eaLnBrk="1" hangingPunct="1">
              <a:buFont typeface="Wingdings" pitchFamily="2" charset="2"/>
              <a:buNone/>
            </a:pPr>
            <a:endParaRPr lang="it-IT" altLang="it-IT" sz="2200" dirty="0" smtClean="0">
              <a:ea typeface="ＭＳ Ｐゴシック" pitchFamily="34" charset="-128"/>
            </a:endParaRPr>
          </a:p>
          <a:p>
            <a:pPr marL="381000" lvl="1" indent="0" eaLnBrk="1" hangingPunct="1">
              <a:buFont typeface="Times" charset="0"/>
              <a:buNone/>
            </a:pPr>
            <a:r>
              <a:rPr lang="it-IT" altLang="it-IT" sz="2200" dirty="0" smtClean="0">
                <a:ea typeface="ＭＳ Ｐゴシック" pitchFamily="34" charset="-128"/>
              </a:rPr>
              <a:t>Secondo</a:t>
            </a:r>
            <a:r>
              <a:rPr lang="it-IT" altLang="it-IT" sz="2200" dirty="0" smtClean="0">
                <a:solidFill>
                  <a:schemeClr val="hlink"/>
                </a:solidFill>
                <a:ea typeface="ＭＳ Ｐゴシック" pitchFamily="34" charset="-128"/>
              </a:rPr>
              <a:t> </a:t>
            </a:r>
            <a:r>
              <a:rPr lang="it-IT" altLang="it-IT" sz="2200" dirty="0" err="1" smtClean="0">
                <a:solidFill>
                  <a:schemeClr val="hlink"/>
                </a:solidFill>
                <a:ea typeface="ＭＳ Ｐゴシック" pitchFamily="34" charset="-128"/>
              </a:rPr>
              <a:t>Moscovici</a:t>
            </a:r>
            <a:r>
              <a:rPr lang="it-IT" altLang="it-IT" sz="2200" dirty="0" smtClean="0">
                <a:solidFill>
                  <a:schemeClr val="hlink"/>
                </a:solidFill>
                <a:ea typeface="ＭＳ Ｐゴシック" pitchFamily="34" charset="-128"/>
              </a:rPr>
              <a:t>:</a:t>
            </a:r>
            <a:r>
              <a:rPr lang="it-IT" altLang="it-IT" sz="2200" dirty="0" smtClean="0">
                <a:ea typeface="ＭＳ Ｐゴシック" pitchFamily="34" charset="-128"/>
              </a:rPr>
              <a:t>  </a:t>
            </a:r>
          </a:p>
          <a:p>
            <a:pPr marL="381000" lvl="1" indent="0" eaLnBrk="1" hangingPunct="1"/>
            <a:r>
              <a:rPr lang="it-IT" altLang="it-IT" sz="2200" dirty="0" smtClean="0">
                <a:ea typeface="ＭＳ Ｐゴシック" pitchFamily="34" charset="-128"/>
              </a:rPr>
              <a:t>in una società pluralista gli universi simbolici accessibili sono molteplici anche grazie al gioco dei media</a:t>
            </a:r>
          </a:p>
          <a:p>
            <a:pPr marL="381000" lvl="1" indent="0" eaLnBrk="1" hangingPunct="1"/>
            <a:r>
              <a:rPr lang="it-IT" altLang="it-IT" sz="2200" dirty="0" smtClean="0">
                <a:ea typeface="ＭＳ Ｐゴシック" pitchFamily="34" charset="-128"/>
              </a:rPr>
              <a:t>Idee e credenze non riescono a sedimentarsi come tradizioni e i sistemi unificanti (scienza, ideologie o morale) non riescono a ordinarle o renderle compatibili.</a:t>
            </a:r>
          </a:p>
          <a:p>
            <a:pPr marL="381000" lvl="1" indent="0" eaLnBrk="1" hangingPunct="1"/>
            <a:r>
              <a:rPr lang="it-IT" altLang="it-IT" sz="2200" dirty="0" smtClean="0">
                <a:ea typeface="ＭＳ Ｐゴシック" pitchFamily="34" charset="-128"/>
              </a:rPr>
              <a:t>Necessario ricostruire il senso comune: quid minimo condiviso e comprensibile </a:t>
            </a:r>
          </a:p>
          <a:p>
            <a:pPr marL="381000" lvl="1" indent="0" eaLnBrk="1" hangingPunct="1"/>
            <a:r>
              <a:rPr lang="it-IT" altLang="it-IT" sz="2200" dirty="0" smtClean="0">
                <a:ea typeface="ＭＳ Ｐゴシック" pitchFamily="34" charset="-128"/>
              </a:rPr>
              <a:t>Sono relativamente dinamiche, mobili, e si formano con facilità</a:t>
            </a:r>
          </a:p>
        </p:txBody>
      </p:sp>
      <p:sp>
        <p:nvSpPr>
          <p:cNvPr id="28674" name="Segnaposto numero diapositiva 3"/>
          <p:cNvSpPr>
            <a:spLocks noGrp="1"/>
          </p:cNvSpPr>
          <p:nvPr>
            <p:ph type="sldNum" sz="quarter" idx="10"/>
          </p:nvPr>
        </p:nvSpPr>
        <p:spPr>
          <a:noFill/>
        </p:spPr>
        <p:txBody>
          <a:bodyPr/>
          <a:lstStyle/>
          <a:p>
            <a:pPr>
              <a:buNone/>
            </a:pPr>
            <a:fld id="{39A0BA76-D8D5-40EB-9CA5-2387AAE51616}" type="slidenum">
              <a:rPr lang="it-IT" altLang="it-IT" smtClean="0"/>
              <a:pPr>
                <a:buNone/>
              </a:pPr>
              <a:t>16</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457200" y="980728"/>
            <a:ext cx="8229600" cy="5343872"/>
          </a:xfrm>
        </p:spPr>
        <p:txBody>
          <a:bodyPr>
            <a:normAutofit/>
          </a:bodyPr>
          <a:lstStyle/>
          <a:p>
            <a:pPr marL="0" indent="0" algn="ctr" eaLnBrk="1" hangingPunct="1">
              <a:buFont typeface="Wingdings" pitchFamily="2" charset="2"/>
              <a:buNone/>
            </a:pPr>
            <a:r>
              <a:rPr lang="it-IT" altLang="it-IT" u="sng" dirty="0" smtClean="0">
                <a:solidFill>
                  <a:schemeClr val="hlink"/>
                </a:solidFill>
                <a:ea typeface="ＭＳ Ｐゴシック" pitchFamily="34" charset="-128"/>
              </a:rPr>
              <a:t>A che cosa servono le rappresentazioni sociali</a:t>
            </a:r>
          </a:p>
          <a:p>
            <a:pPr marL="0" indent="0" algn="ctr" eaLnBrk="1" hangingPunct="1">
              <a:buFont typeface="Wingdings" pitchFamily="2" charset="2"/>
              <a:buNone/>
            </a:pPr>
            <a:endParaRPr lang="it-IT" altLang="it-IT" dirty="0" smtClean="0">
              <a:ea typeface="ＭＳ Ｐゴシック" pitchFamily="34" charset="-128"/>
            </a:endParaRPr>
          </a:p>
          <a:p>
            <a:pPr marL="0" indent="0" algn="just" eaLnBrk="1" hangingPunct="1">
              <a:buFont typeface="Wingdings" pitchFamily="2" charset="2"/>
              <a:buNone/>
            </a:pPr>
            <a:r>
              <a:rPr lang="it-IT" altLang="it-IT" sz="2200" dirty="0" err="1" smtClean="0">
                <a:solidFill>
                  <a:schemeClr val="hlink"/>
                </a:solidFill>
                <a:ea typeface="ＭＳ Ｐゴシック" pitchFamily="34" charset="-128"/>
              </a:rPr>
              <a:t>Moscovici</a:t>
            </a:r>
            <a:r>
              <a:rPr lang="it-IT" altLang="it-IT" sz="2200" dirty="0" smtClean="0">
                <a:solidFill>
                  <a:schemeClr val="hlink"/>
                </a:solidFill>
                <a:ea typeface="ＭＳ Ｐゴシック" pitchFamily="34" charset="-128"/>
              </a:rPr>
              <a:t>:</a:t>
            </a:r>
            <a:r>
              <a:rPr lang="it-IT" altLang="it-IT" sz="2200" dirty="0" smtClean="0">
                <a:ea typeface="ＭＳ Ｐゴシック" pitchFamily="34" charset="-128"/>
              </a:rPr>
              <a:t> 3 ipotesi sulle funzioni delle rappresentazioni sociali</a:t>
            </a: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r>
              <a:rPr lang="it-IT" altLang="it-IT" sz="2200" dirty="0" smtClean="0">
                <a:solidFill>
                  <a:schemeClr val="hlink"/>
                </a:solidFill>
                <a:ea typeface="ＭＳ Ｐゴシック" pitchFamily="34" charset="-128"/>
              </a:rPr>
              <a:t>Ipotesi </a:t>
            </a:r>
            <a:r>
              <a:rPr lang="it-IT" altLang="it-IT" sz="2200" dirty="0" err="1" smtClean="0">
                <a:solidFill>
                  <a:schemeClr val="hlink"/>
                </a:solidFill>
                <a:ea typeface="ＭＳ Ｐゴシック" pitchFamily="34" charset="-128"/>
              </a:rPr>
              <a:t>dell</a:t>
            </a:r>
            <a:r>
              <a:rPr lang="ja-JP" altLang="it-IT" sz="2200" dirty="0" smtClean="0">
                <a:solidFill>
                  <a:schemeClr val="hlink"/>
                </a:solidFill>
                <a:ea typeface="ＭＳ Ｐゴシック" pitchFamily="34" charset="-128"/>
              </a:rPr>
              <a:t>’</a:t>
            </a:r>
            <a:r>
              <a:rPr lang="it-IT" altLang="ja-JP" sz="2200" dirty="0" smtClean="0">
                <a:solidFill>
                  <a:schemeClr val="hlink"/>
                </a:solidFill>
                <a:ea typeface="ＭＳ Ｐゴシック" pitchFamily="34" charset="-128"/>
              </a:rPr>
              <a:t>interesse:</a:t>
            </a:r>
          </a:p>
          <a:p>
            <a:pPr marL="0" indent="0" algn="just" eaLnBrk="1" hangingPunct="1">
              <a:buFont typeface="Wingdings" pitchFamily="2" charset="2"/>
              <a:buNone/>
            </a:pPr>
            <a:endParaRPr lang="it-IT" altLang="ja-JP" sz="2200" dirty="0" smtClean="0">
              <a:solidFill>
                <a:schemeClr val="hlink"/>
              </a:solidFill>
              <a:ea typeface="ＭＳ Ｐゴシック" pitchFamily="34" charset="-128"/>
            </a:endParaRPr>
          </a:p>
          <a:p>
            <a:pPr marL="571500" lvl="1" indent="-190500" algn="just" eaLnBrk="1" hangingPunct="1"/>
            <a:r>
              <a:rPr lang="it-IT" altLang="it-IT" sz="2200" dirty="0" smtClean="0">
                <a:ea typeface="ＭＳ Ｐゴシック" pitchFamily="34" charset="-128"/>
              </a:rPr>
              <a:t>Un gruppo costruisce immagini nel tentativo di conciliare obiettivi contrapposti tra due gruppi sociali o tra l</a:t>
            </a:r>
            <a:r>
              <a:rPr lang="ja-JP" altLang="it-IT" sz="2200" dirty="0" smtClean="0">
                <a:ea typeface="ＭＳ Ｐゴシック" pitchFamily="34" charset="-128"/>
              </a:rPr>
              <a:t>’</a:t>
            </a:r>
            <a:r>
              <a:rPr lang="it-IT" altLang="ja-JP" sz="2200" dirty="0" smtClean="0">
                <a:ea typeface="ＭＳ Ｐゴシック" pitchFamily="34" charset="-128"/>
              </a:rPr>
              <a:t>individuo e la società</a:t>
            </a:r>
          </a:p>
          <a:p>
            <a:pPr marL="571500" lvl="1" indent="-190500" algn="just" eaLnBrk="1" hangingPunct="1">
              <a:buFont typeface="Times" charset="0"/>
              <a:buNone/>
            </a:pPr>
            <a:endParaRPr lang="it-IT" altLang="it-IT" sz="2200" dirty="0" smtClean="0">
              <a:ea typeface="ＭＳ Ｐゴシック" pitchFamily="34" charset="-128"/>
            </a:endParaRPr>
          </a:p>
          <a:p>
            <a:pPr marL="571500" lvl="1" indent="-190500" algn="just" eaLnBrk="1" hangingPunct="1"/>
            <a:r>
              <a:rPr lang="it-IT" altLang="it-IT" sz="2200" dirty="0" smtClean="0">
                <a:ea typeface="ＭＳ Ｐゴシック" pitchFamily="34" charset="-128"/>
              </a:rPr>
              <a:t>Tali immagini sono distorsioni della realtà obiettiva con lo scopo di favorire una delle posizioni in campo, in genere quella che ha più potere</a:t>
            </a:r>
            <a:endParaRPr lang="it-IT" altLang="it-IT" sz="2200" u="sng" dirty="0" smtClean="0">
              <a:ea typeface="ＭＳ Ｐゴシック" pitchFamily="34" charset="-128"/>
            </a:endParaRPr>
          </a:p>
        </p:txBody>
      </p:sp>
      <p:sp>
        <p:nvSpPr>
          <p:cNvPr id="29698" name="Segnaposto numero diapositiva 3"/>
          <p:cNvSpPr>
            <a:spLocks noGrp="1"/>
          </p:cNvSpPr>
          <p:nvPr>
            <p:ph type="sldNum" sz="quarter" idx="10"/>
          </p:nvPr>
        </p:nvSpPr>
        <p:spPr>
          <a:noFill/>
        </p:spPr>
        <p:txBody>
          <a:bodyPr/>
          <a:lstStyle/>
          <a:p>
            <a:pPr>
              <a:buNone/>
            </a:pPr>
            <a:fld id="{807B4332-F760-4517-8E6A-0ECAC79083B3}" type="slidenum">
              <a:rPr lang="it-IT" altLang="it-IT" smtClean="0"/>
              <a:pPr>
                <a:buNone/>
              </a:pPr>
              <a:t>17</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304800" y="1219200"/>
            <a:ext cx="8227640" cy="3581400"/>
          </a:xfrm>
        </p:spPr>
        <p:txBody>
          <a:bodyPr/>
          <a:lstStyle/>
          <a:p>
            <a:pPr marL="95250" indent="-95250" eaLnBrk="1" hangingPunct="1">
              <a:buFont typeface="Wingdings" pitchFamily="2" charset="2"/>
              <a:buNone/>
            </a:pPr>
            <a:r>
              <a:rPr lang="it-IT" altLang="it-IT" sz="2200" dirty="0" smtClean="0">
                <a:solidFill>
                  <a:schemeClr val="hlink"/>
                </a:solidFill>
                <a:ea typeface="ＭＳ Ｐゴシック" pitchFamily="34" charset="-128"/>
              </a:rPr>
              <a:t>Ipotesi </a:t>
            </a:r>
            <a:r>
              <a:rPr lang="it-IT" altLang="it-IT" sz="2200" dirty="0" err="1" smtClean="0">
                <a:solidFill>
                  <a:schemeClr val="hlink"/>
                </a:solidFill>
                <a:ea typeface="ＭＳ Ｐゴシック" pitchFamily="34" charset="-128"/>
              </a:rPr>
              <a:t>dell</a:t>
            </a:r>
            <a:r>
              <a:rPr lang="ja-JP" altLang="it-IT" sz="2200" dirty="0" smtClean="0">
                <a:solidFill>
                  <a:schemeClr val="hlink"/>
                </a:solidFill>
                <a:ea typeface="ＭＳ Ｐゴシック" pitchFamily="34" charset="-128"/>
              </a:rPr>
              <a:t>’</a:t>
            </a:r>
            <a:r>
              <a:rPr lang="it-IT" altLang="ja-JP" sz="2200" dirty="0" smtClean="0">
                <a:solidFill>
                  <a:schemeClr val="hlink"/>
                </a:solidFill>
                <a:ea typeface="ＭＳ Ｐゴシック" pitchFamily="34" charset="-128"/>
              </a:rPr>
              <a:t>equilibrio:</a:t>
            </a:r>
          </a:p>
          <a:p>
            <a:pPr marL="95250" indent="-95250" eaLnBrk="1" hangingPunct="1">
              <a:buFont typeface="Wingdings" pitchFamily="2" charset="2"/>
              <a:buNone/>
            </a:pPr>
            <a:endParaRPr lang="it-IT" altLang="it-IT" sz="2200" dirty="0" smtClean="0">
              <a:solidFill>
                <a:schemeClr val="hlink"/>
              </a:solidFill>
              <a:ea typeface="ＭＳ Ｐゴシック" pitchFamily="34" charset="-128"/>
            </a:endParaRPr>
          </a:p>
          <a:p>
            <a:pPr marL="571500" lvl="1" indent="-190500" algn="just" eaLnBrk="1" hangingPunct="1"/>
            <a:r>
              <a:rPr lang="it-IT" altLang="it-IT" sz="2200" dirty="0" smtClean="0">
                <a:ea typeface="ＭＳ Ｐゴシック" pitchFamily="34" charset="-128"/>
              </a:rPr>
              <a:t>Le rappresentazioni sociali sono mezzi per risolvere tensioni psichiche o emotive dovute a insuccesso o a non integrazione sociale</a:t>
            </a:r>
          </a:p>
          <a:p>
            <a:pPr marL="571500" lvl="1" indent="-190500" algn="just" eaLnBrk="1" hangingPunct="1"/>
            <a:endParaRPr lang="it-IT" altLang="it-IT" sz="2200" dirty="0" smtClean="0">
              <a:ea typeface="ＭＳ Ｐゴシック" pitchFamily="34" charset="-128"/>
            </a:endParaRPr>
          </a:p>
          <a:p>
            <a:pPr marL="571500" lvl="1" indent="-190500" algn="just" eaLnBrk="1" hangingPunct="1"/>
            <a:r>
              <a:rPr lang="it-IT" altLang="it-IT" sz="2200" dirty="0" smtClean="0">
                <a:ea typeface="ＭＳ Ｐゴシック" pitchFamily="34" charset="-128"/>
              </a:rPr>
              <a:t>Compensazioni immaginarie con lo scopo di ricostruire l</a:t>
            </a:r>
            <a:r>
              <a:rPr lang="ja-JP" altLang="it-IT" sz="2200" dirty="0" smtClean="0">
                <a:ea typeface="ＭＳ Ｐゴシック" pitchFamily="34" charset="-128"/>
              </a:rPr>
              <a:t>’</a:t>
            </a:r>
            <a:r>
              <a:rPr lang="it-IT" altLang="ja-JP" sz="2200" dirty="0" smtClean="0">
                <a:ea typeface="ＭＳ Ｐゴシック" pitchFamily="34" charset="-128"/>
              </a:rPr>
              <a:t>equilibrio interno </a:t>
            </a:r>
            <a:r>
              <a:rPr lang="it-IT" altLang="ja-JP" sz="2200" dirty="0" err="1" smtClean="0">
                <a:ea typeface="ＭＳ Ｐゴシック" pitchFamily="34" charset="-128"/>
              </a:rPr>
              <a:t>nell</a:t>
            </a:r>
            <a:r>
              <a:rPr lang="ja-JP" altLang="it-IT" sz="2200" dirty="0" smtClean="0">
                <a:ea typeface="ＭＳ Ｐゴシック" pitchFamily="34" charset="-128"/>
              </a:rPr>
              <a:t>’</a:t>
            </a:r>
            <a:r>
              <a:rPr lang="it-IT" altLang="ja-JP" sz="2200" dirty="0" smtClean="0">
                <a:ea typeface="ＭＳ Ｐゴシック" pitchFamily="34" charset="-128"/>
              </a:rPr>
              <a:t>individuo o nel gruppo</a:t>
            </a:r>
            <a:r>
              <a:rPr lang="it-IT" altLang="ja-JP" sz="2200" dirty="0" smtClean="0">
                <a:solidFill>
                  <a:schemeClr val="hlink"/>
                </a:solidFill>
                <a:ea typeface="ＭＳ Ｐゴシック" pitchFamily="34" charset="-128"/>
              </a:rPr>
              <a:t> </a:t>
            </a:r>
          </a:p>
          <a:p>
            <a:pPr marL="95250" indent="-95250" algn="just" eaLnBrk="1" hangingPunct="1">
              <a:buFont typeface="Wingdings" pitchFamily="2" charset="2"/>
              <a:buNone/>
            </a:pPr>
            <a:endParaRPr lang="it-IT" altLang="it-IT" sz="2200" dirty="0" smtClean="0">
              <a:solidFill>
                <a:schemeClr val="hlink"/>
              </a:solidFill>
              <a:ea typeface="ＭＳ Ｐゴシック" pitchFamily="34" charset="-128"/>
            </a:endParaRPr>
          </a:p>
        </p:txBody>
      </p:sp>
      <p:sp>
        <p:nvSpPr>
          <p:cNvPr id="30722" name="Segnaposto numero diapositiva 3"/>
          <p:cNvSpPr>
            <a:spLocks noGrp="1"/>
          </p:cNvSpPr>
          <p:nvPr>
            <p:ph type="sldNum" sz="quarter" idx="10"/>
          </p:nvPr>
        </p:nvSpPr>
        <p:spPr>
          <a:noFill/>
        </p:spPr>
        <p:txBody>
          <a:bodyPr/>
          <a:lstStyle/>
          <a:p>
            <a:pPr>
              <a:buNone/>
            </a:pPr>
            <a:fld id="{D15F96D3-6AF9-4E92-9BFA-1BE06F179401}" type="slidenum">
              <a:rPr lang="it-IT" altLang="it-IT" smtClean="0"/>
              <a:pPr>
                <a:buNone/>
              </a:pPr>
              <a:t>18</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numero diapositiva 1"/>
          <p:cNvSpPr>
            <a:spLocks noGrp="1"/>
          </p:cNvSpPr>
          <p:nvPr>
            <p:ph type="sldNum" sz="quarter" idx="12"/>
          </p:nvPr>
        </p:nvSpPr>
        <p:spPr>
          <a:noFill/>
        </p:spPr>
        <p:txBody>
          <a:bodyPr/>
          <a:lstStyle/>
          <a:p>
            <a:pPr>
              <a:buNone/>
            </a:pPr>
            <a:fld id="{170CFEDB-ABA0-4D9C-A2DD-CB8D71206D32}" type="slidenum">
              <a:rPr lang="it-IT" altLang="it-IT" smtClean="0"/>
              <a:pPr>
                <a:buNone/>
              </a:pPr>
              <a:t>19</a:t>
            </a:fld>
            <a:endParaRPr lang="it-IT" altLang="it-IT" dirty="0" smtClean="0"/>
          </a:p>
        </p:txBody>
      </p:sp>
      <p:sp>
        <p:nvSpPr>
          <p:cNvPr id="31747" name="Rectangle 2"/>
          <p:cNvSpPr>
            <a:spLocks noChangeArrowheads="1"/>
          </p:cNvSpPr>
          <p:nvPr/>
        </p:nvSpPr>
        <p:spPr bwMode="auto">
          <a:xfrm>
            <a:off x="304800" y="1295400"/>
            <a:ext cx="8155632" cy="3216265"/>
          </a:xfrm>
          <a:prstGeom prst="rect">
            <a:avLst/>
          </a:prstGeom>
          <a:noFill/>
          <a:ln w="9525">
            <a:noFill/>
            <a:miter lim="800000"/>
            <a:headEnd/>
            <a:tailEnd/>
          </a:ln>
        </p:spPr>
        <p:txBody>
          <a:bodyPr wrap="square" lIns="0" tIns="0" rIns="0" bIns="0">
            <a:spAutoFit/>
          </a:bodyPr>
          <a:lstStyle/>
          <a:p>
            <a:pPr>
              <a:lnSpc>
                <a:spcPct val="100000"/>
              </a:lnSpc>
              <a:spcBef>
                <a:spcPct val="50000"/>
              </a:spcBef>
              <a:buClr>
                <a:srgbClr val="990033"/>
              </a:buClr>
              <a:buSzPct val="50000"/>
              <a:buFont typeface="Wingdings" pitchFamily="2" charset="2"/>
              <a:buNone/>
            </a:pPr>
            <a:r>
              <a:rPr lang="it-IT" altLang="it-IT" sz="2200" dirty="0">
                <a:latin typeface="+mn-lt"/>
              </a:rPr>
              <a:t>Ipotesi del controllo</a:t>
            </a:r>
            <a:r>
              <a:rPr lang="it-IT" altLang="it-IT" sz="2200" dirty="0" smtClean="0">
                <a:latin typeface="+mn-lt"/>
              </a:rPr>
              <a:t>:</a:t>
            </a:r>
            <a:endParaRPr lang="it-IT" altLang="it-IT" sz="2200" dirty="0">
              <a:latin typeface="+mn-lt"/>
            </a:endParaRPr>
          </a:p>
          <a:p>
            <a:pPr lvl="1">
              <a:lnSpc>
                <a:spcPct val="100000"/>
              </a:lnSpc>
              <a:spcBef>
                <a:spcPct val="50000"/>
              </a:spcBef>
              <a:buClr>
                <a:schemeClr val="hlink"/>
              </a:buClr>
              <a:buSzPct val="100000"/>
              <a:buFont typeface="Times" charset="0"/>
              <a:buChar char="•"/>
            </a:pPr>
            <a:r>
              <a:rPr lang="it-IT" altLang="it-IT" sz="2200" dirty="0">
                <a:solidFill>
                  <a:schemeClr val="tx1"/>
                </a:solidFill>
                <a:latin typeface="+mn-lt"/>
              </a:rPr>
              <a:t> Rappresentazioni sociali come filtri usati dai gruppi nei confronti di informazioni provenienti </a:t>
            </a:r>
            <a:r>
              <a:rPr lang="it-IT" altLang="it-IT" sz="2200" dirty="0" err="1">
                <a:solidFill>
                  <a:schemeClr val="tx1"/>
                </a:solidFill>
                <a:latin typeface="+mn-lt"/>
              </a:rPr>
              <a:t>dall</a:t>
            </a:r>
            <a:r>
              <a:rPr lang="ja-JP" altLang="it-IT" sz="2200" dirty="0">
                <a:solidFill>
                  <a:schemeClr val="tx1"/>
                </a:solidFill>
                <a:latin typeface="+mn-lt"/>
              </a:rPr>
              <a:t>’</a:t>
            </a:r>
            <a:r>
              <a:rPr lang="it-IT" altLang="ja-JP" sz="2200" dirty="0">
                <a:solidFill>
                  <a:schemeClr val="tx1"/>
                </a:solidFill>
                <a:latin typeface="+mn-lt"/>
              </a:rPr>
              <a:t>esterno per controllare la lealtà dei propri membri</a:t>
            </a:r>
          </a:p>
          <a:p>
            <a:pPr>
              <a:lnSpc>
                <a:spcPct val="100000"/>
              </a:lnSpc>
              <a:spcBef>
                <a:spcPct val="50000"/>
              </a:spcBef>
              <a:buClr>
                <a:schemeClr val="hlink"/>
              </a:buClr>
              <a:buSzPct val="100000"/>
              <a:buFont typeface="Times" charset="0"/>
              <a:buNone/>
            </a:pPr>
            <a:endParaRPr lang="it-IT" altLang="it-IT" sz="2200" dirty="0">
              <a:solidFill>
                <a:schemeClr val="tx1"/>
              </a:solidFill>
              <a:latin typeface="+mn-lt"/>
            </a:endParaRPr>
          </a:p>
          <a:p>
            <a:pPr lvl="1">
              <a:lnSpc>
                <a:spcPct val="100000"/>
              </a:lnSpc>
              <a:spcBef>
                <a:spcPct val="50000"/>
              </a:spcBef>
              <a:buClr>
                <a:schemeClr val="hlink"/>
              </a:buClr>
              <a:buSzPct val="100000"/>
              <a:buFont typeface="Times" charset="0"/>
              <a:buChar char="•"/>
            </a:pPr>
            <a:r>
              <a:rPr lang="it-IT" altLang="it-IT" sz="2200" dirty="0">
                <a:solidFill>
                  <a:schemeClr val="tx1"/>
                </a:solidFill>
                <a:latin typeface="+mn-lt"/>
              </a:rPr>
              <a:t> Hanno la funzione di manipolare il processo di pensiero e la struttura della realtà per controllare i comportamento dei propri membri </a:t>
            </a: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contenuto 1"/>
          <p:cNvSpPr>
            <a:spLocks noGrp="1"/>
          </p:cNvSpPr>
          <p:nvPr>
            <p:ph idx="1"/>
          </p:nvPr>
        </p:nvSpPr>
        <p:spPr>
          <a:xfrm>
            <a:off x="457200" y="980728"/>
            <a:ext cx="8229600" cy="5328592"/>
          </a:xfrm>
        </p:spPr>
        <p:txBody>
          <a:bodyPr>
            <a:normAutofit/>
          </a:bodyPr>
          <a:lstStyle/>
          <a:p>
            <a:r>
              <a:rPr lang="it-IT" altLang="it-IT" sz="2200" dirty="0" smtClean="0">
                <a:ea typeface="ＭＳ Ｐゴシック" pitchFamily="34" charset="-128"/>
              </a:rPr>
              <a:t>Mentre in USA si imponeva la corrente della </a:t>
            </a:r>
            <a:r>
              <a:rPr lang="it-IT" altLang="it-IT" sz="2200" i="1" dirty="0" smtClean="0">
                <a:ea typeface="ＭＳ Ｐゴシック" pitchFamily="34" charset="-128"/>
              </a:rPr>
              <a:t>Social </a:t>
            </a:r>
            <a:r>
              <a:rPr lang="it-IT" altLang="it-IT" sz="2200" i="1" dirty="0" err="1" smtClean="0">
                <a:ea typeface="ＭＳ Ｐゴシック" pitchFamily="34" charset="-128"/>
              </a:rPr>
              <a:t>Cognition</a:t>
            </a:r>
            <a:r>
              <a:rPr lang="it-IT" altLang="it-IT" sz="2200" i="1" dirty="0" smtClean="0">
                <a:ea typeface="ＭＳ Ｐゴシック" pitchFamily="34" charset="-128"/>
              </a:rPr>
              <a:t>, </a:t>
            </a:r>
            <a:r>
              <a:rPr lang="it-IT" altLang="it-IT" sz="2200" dirty="0" smtClean="0">
                <a:ea typeface="ＭＳ Ｐゴシック" pitchFamily="34" charset="-128"/>
              </a:rPr>
              <a:t>in</a:t>
            </a:r>
            <a:r>
              <a:rPr lang="it-IT" altLang="it-IT" sz="2200" i="1" dirty="0" smtClean="0">
                <a:ea typeface="ＭＳ Ｐゴシック" pitchFamily="34" charset="-128"/>
              </a:rPr>
              <a:t> </a:t>
            </a:r>
            <a:r>
              <a:rPr lang="it-IT" altLang="it-IT" sz="2200" dirty="0" smtClean="0">
                <a:ea typeface="ＭＳ Ｐゴシック" pitchFamily="34" charset="-128"/>
              </a:rPr>
              <a:t>Europa si scelse di percorrere una strada diversa.</a:t>
            </a:r>
          </a:p>
          <a:p>
            <a:endParaRPr lang="it-IT" altLang="it-IT" sz="2200" dirty="0" smtClean="0">
              <a:ea typeface="ＭＳ Ｐゴシック" pitchFamily="34" charset="-128"/>
            </a:endParaRPr>
          </a:p>
          <a:p>
            <a:r>
              <a:rPr lang="it-IT" altLang="it-IT" sz="2200" dirty="0" smtClean="0">
                <a:ea typeface="ＭＳ Ｐゴシック" pitchFamily="34" charset="-128"/>
              </a:rPr>
              <a:t>I principali mutamenti nel contesto storico e culturale furono rappresentati da:</a:t>
            </a:r>
          </a:p>
          <a:p>
            <a:pPr lvl="1"/>
            <a:r>
              <a:rPr lang="it-IT" altLang="it-IT" sz="2200" dirty="0" smtClean="0">
                <a:ea typeface="ＭＳ Ｐゴシック" pitchFamily="34" charset="-128"/>
              </a:rPr>
              <a:t>La crisi della psicologia sociale e il tramonto del paradigma teorico empirico rappresentato dal comportamentismo;</a:t>
            </a:r>
          </a:p>
          <a:p>
            <a:pPr lvl="1"/>
            <a:r>
              <a:rPr lang="it-IT" altLang="it-IT" sz="2200" dirty="0" smtClean="0">
                <a:ea typeface="ＭＳ Ｐゴシック" pitchFamily="34" charset="-128"/>
              </a:rPr>
              <a:t>La messa in discussione </a:t>
            </a:r>
            <a:r>
              <a:rPr lang="it-IT" altLang="it-IT" sz="2200" dirty="0" err="1" smtClean="0">
                <a:ea typeface="ＭＳ Ｐゴシック" pitchFamily="34" charset="-128"/>
              </a:rPr>
              <a:t>dell</a:t>
            </a:r>
            <a:r>
              <a:rPr lang="ja-JP" altLang="it-IT" sz="2200" dirty="0" smtClean="0">
                <a:ea typeface="ＭＳ Ｐゴシック" pitchFamily="34" charset="-128"/>
              </a:rPr>
              <a:t>’</a:t>
            </a:r>
            <a:r>
              <a:rPr lang="it-IT" altLang="ja-JP" sz="2200" dirty="0" smtClean="0">
                <a:ea typeface="ＭＳ Ｐゴシック" pitchFamily="34" charset="-128"/>
              </a:rPr>
              <a:t>individualismo del paradigma cognitivo</a:t>
            </a:r>
          </a:p>
          <a:p>
            <a:pPr lvl="1"/>
            <a:endParaRPr lang="it-IT" altLang="ja-JP" sz="2200" dirty="0" smtClean="0">
              <a:ea typeface="ＭＳ Ｐゴシック" pitchFamily="34" charset="-128"/>
            </a:endParaRPr>
          </a:p>
          <a:p>
            <a:r>
              <a:rPr lang="it-IT" altLang="it-IT" sz="2200" dirty="0" smtClean="0">
                <a:ea typeface="ＭＳ Ｐゴシック" pitchFamily="34" charset="-128"/>
              </a:rPr>
              <a:t>Fondazione da parte degli psicologi sociali europei della </a:t>
            </a:r>
            <a:r>
              <a:rPr lang="it-IT" altLang="it-IT" sz="2200" b="1" i="1" dirty="0" err="1" smtClean="0">
                <a:ea typeface="ＭＳ Ｐゴシック" pitchFamily="34" charset="-128"/>
              </a:rPr>
              <a:t>European</a:t>
            </a:r>
            <a:r>
              <a:rPr lang="it-IT" altLang="it-IT" sz="2200" b="1" i="1" dirty="0" smtClean="0">
                <a:ea typeface="ＭＳ Ｐゴシック" pitchFamily="34" charset="-128"/>
              </a:rPr>
              <a:t> </a:t>
            </a:r>
            <a:r>
              <a:rPr lang="it-IT" altLang="it-IT" sz="2200" b="1" i="1" dirty="0" err="1" smtClean="0">
                <a:ea typeface="ＭＳ Ｐゴシック" pitchFamily="34" charset="-128"/>
              </a:rPr>
              <a:t>Association</a:t>
            </a:r>
            <a:r>
              <a:rPr lang="it-IT" altLang="it-IT" sz="2200" b="1" i="1" dirty="0" smtClean="0">
                <a:ea typeface="ＭＳ Ｐゴシック" pitchFamily="34" charset="-128"/>
              </a:rPr>
              <a:t> </a:t>
            </a:r>
            <a:r>
              <a:rPr lang="it-IT" altLang="it-IT" sz="2200" b="1" i="1" dirty="0" err="1" smtClean="0">
                <a:ea typeface="ＭＳ Ｐゴシック" pitchFamily="34" charset="-128"/>
              </a:rPr>
              <a:t>of</a:t>
            </a:r>
            <a:r>
              <a:rPr lang="it-IT" altLang="it-IT" sz="2200" b="1" i="1" dirty="0" smtClean="0">
                <a:ea typeface="ＭＳ Ｐゴシック" pitchFamily="34" charset="-128"/>
              </a:rPr>
              <a:t> </a:t>
            </a:r>
            <a:r>
              <a:rPr lang="it-IT" altLang="it-IT" sz="2200" b="1" i="1" dirty="0" err="1" smtClean="0">
                <a:ea typeface="ＭＳ Ｐゴシック" pitchFamily="34" charset="-128"/>
              </a:rPr>
              <a:t>Experimental</a:t>
            </a:r>
            <a:r>
              <a:rPr lang="it-IT" altLang="it-IT" sz="2200" b="1" i="1" dirty="0" smtClean="0">
                <a:ea typeface="ＭＳ Ｐゴシック" pitchFamily="34" charset="-128"/>
              </a:rPr>
              <a:t> Social </a:t>
            </a:r>
            <a:r>
              <a:rPr lang="it-IT" altLang="it-IT" sz="2200" b="1" i="1" dirty="0" err="1" smtClean="0">
                <a:ea typeface="ＭＳ Ｐゴシック" pitchFamily="34" charset="-128"/>
              </a:rPr>
              <a:t>Psychology</a:t>
            </a:r>
            <a:r>
              <a:rPr lang="it-IT" altLang="it-IT" b="1" i="1" dirty="0" smtClean="0">
                <a:ea typeface="ＭＳ Ｐゴシック" pitchFamily="34" charset="-128"/>
              </a:rPr>
              <a:t>.</a:t>
            </a:r>
            <a:endParaRPr lang="it-IT" altLang="it-IT" dirty="0" smtClean="0">
              <a:ea typeface="ＭＳ Ｐゴシック" pitchFamily="34" charset="-128"/>
            </a:endParaRPr>
          </a:p>
        </p:txBody>
      </p:sp>
      <p:sp>
        <p:nvSpPr>
          <p:cNvPr id="14339" name="Segnaposto numero diapositiva 2"/>
          <p:cNvSpPr>
            <a:spLocks noGrp="1"/>
          </p:cNvSpPr>
          <p:nvPr>
            <p:ph type="sldNum" sz="quarter" idx="10"/>
          </p:nvPr>
        </p:nvSpPr>
        <p:spPr>
          <a:noFill/>
        </p:spPr>
        <p:txBody>
          <a:bodyPr/>
          <a:lstStyle/>
          <a:p>
            <a:pPr>
              <a:buNone/>
            </a:pPr>
            <a:fld id="{695D8012-C17A-4C90-94A7-7C3781080BFA}" type="slidenum">
              <a:rPr lang="it-IT" altLang="it-IT" smtClean="0"/>
              <a:pPr>
                <a:buNone/>
              </a:pPr>
              <a:t>2</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381000" y="1066800"/>
            <a:ext cx="8305800" cy="4953000"/>
          </a:xfrm>
        </p:spPr>
        <p:txBody>
          <a:bodyPr>
            <a:normAutofit/>
          </a:bodyPr>
          <a:lstStyle/>
          <a:p>
            <a:pPr marL="0" indent="0" eaLnBrk="1" hangingPunct="1">
              <a:lnSpc>
                <a:spcPct val="90000"/>
              </a:lnSpc>
              <a:buFont typeface="Wingdings" pitchFamily="2" charset="2"/>
              <a:buNone/>
            </a:pPr>
            <a:r>
              <a:rPr lang="it-IT" altLang="it-IT" sz="2200" dirty="0" smtClean="0">
                <a:solidFill>
                  <a:schemeClr val="hlink"/>
                </a:solidFill>
                <a:ea typeface="ＭＳ Ｐゴシック" pitchFamily="34" charset="-128"/>
              </a:rPr>
              <a:t>Lo stesso </a:t>
            </a:r>
            <a:r>
              <a:rPr lang="it-IT" altLang="it-IT" sz="2200" dirty="0" err="1" smtClean="0">
                <a:solidFill>
                  <a:schemeClr val="hlink"/>
                </a:solidFill>
                <a:ea typeface="ＭＳ Ｐゴシック" pitchFamily="34" charset="-128"/>
              </a:rPr>
              <a:t>Moscovici</a:t>
            </a:r>
            <a:r>
              <a:rPr lang="it-IT" altLang="it-IT" sz="2200" dirty="0" smtClean="0">
                <a:solidFill>
                  <a:schemeClr val="hlink"/>
                </a:solidFill>
                <a:ea typeface="ＭＳ Ｐゴシック" pitchFamily="34" charset="-128"/>
              </a:rPr>
              <a:t> segnala i limiti di queste tre definizioni in quanto:</a:t>
            </a:r>
            <a:endParaRPr lang="it-IT" altLang="it-IT" sz="2200" i="1" dirty="0" smtClean="0">
              <a:solidFill>
                <a:schemeClr val="hlink"/>
              </a:solidFill>
              <a:ea typeface="ＭＳ Ｐゴシック" pitchFamily="34" charset="-128"/>
            </a:endParaRPr>
          </a:p>
          <a:p>
            <a:pPr marL="762000" lvl="1" algn="just" eaLnBrk="1" hangingPunct="1">
              <a:lnSpc>
                <a:spcPct val="90000"/>
              </a:lnSpc>
            </a:pPr>
            <a:r>
              <a:rPr lang="it-IT" altLang="it-IT" sz="2200" dirty="0" smtClean="0">
                <a:ea typeface="ＭＳ Ｐゴシック" pitchFamily="34" charset="-128"/>
              </a:rPr>
              <a:t>Sono ipotesi troppo generali</a:t>
            </a:r>
          </a:p>
          <a:p>
            <a:pPr marL="762000" lvl="1" algn="just" eaLnBrk="1" hangingPunct="1">
              <a:lnSpc>
                <a:spcPct val="90000"/>
              </a:lnSpc>
            </a:pPr>
            <a:r>
              <a:rPr lang="it-IT" altLang="it-IT" sz="2200" dirty="0" smtClean="0">
                <a:ea typeface="ＭＳ Ｐゴシック" pitchFamily="34" charset="-128"/>
              </a:rPr>
              <a:t>Rischiano di non essere falsificabili</a:t>
            </a:r>
          </a:p>
          <a:p>
            <a:pPr marL="762000" lvl="1" eaLnBrk="1" hangingPunct="1">
              <a:lnSpc>
                <a:spcPct val="90000"/>
              </a:lnSpc>
            </a:pPr>
            <a:r>
              <a:rPr lang="it-IT" altLang="it-IT" sz="2200" dirty="0" smtClean="0">
                <a:ea typeface="ＭＳ Ｐゴシック" pitchFamily="34" charset="-128"/>
              </a:rPr>
              <a:t>Presentano una concezione meccanicistica del controllo sociale</a:t>
            </a:r>
          </a:p>
          <a:p>
            <a:pPr marL="0" indent="0" algn="just" eaLnBrk="1" hangingPunct="1">
              <a:lnSpc>
                <a:spcPct val="90000"/>
              </a:lnSpc>
              <a:buFont typeface="Wingdings" pitchFamily="2" charset="2"/>
              <a:buNone/>
            </a:pPr>
            <a:endParaRPr lang="it-IT" altLang="it-IT" sz="2200" dirty="0" smtClean="0">
              <a:ea typeface="ＭＳ Ｐゴシック" pitchFamily="34" charset="-128"/>
            </a:endParaRPr>
          </a:p>
          <a:p>
            <a:pPr marL="0" indent="0" algn="just" eaLnBrk="1" hangingPunct="1">
              <a:lnSpc>
                <a:spcPct val="90000"/>
              </a:lnSpc>
              <a:buFont typeface="Wingdings" pitchFamily="2" charset="2"/>
              <a:buNone/>
            </a:pPr>
            <a:r>
              <a:rPr lang="it-IT" altLang="it-IT" sz="2200" u="sng" dirty="0" smtClean="0">
                <a:solidFill>
                  <a:schemeClr val="hlink"/>
                </a:solidFill>
                <a:ea typeface="ＭＳ Ｐゴシック" pitchFamily="34" charset="-128"/>
              </a:rPr>
              <a:t>Secondo </a:t>
            </a:r>
            <a:r>
              <a:rPr lang="it-IT" altLang="it-IT" sz="2200" u="sng" dirty="0" err="1" smtClean="0">
                <a:solidFill>
                  <a:schemeClr val="hlink"/>
                </a:solidFill>
                <a:ea typeface="ＭＳ Ｐゴシック" pitchFamily="34" charset="-128"/>
              </a:rPr>
              <a:t>Moscovici</a:t>
            </a:r>
            <a:r>
              <a:rPr lang="it-IT" altLang="it-IT" sz="2200" u="sng" dirty="0" smtClean="0">
                <a:solidFill>
                  <a:schemeClr val="hlink"/>
                </a:solidFill>
                <a:ea typeface="ＭＳ Ｐゴシック" pitchFamily="34" charset="-128"/>
              </a:rPr>
              <a:t> la principale funzione delle rappresentazioni sociali è: </a:t>
            </a:r>
          </a:p>
          <a:p>
            <a:pPr marL="762000" lvl="1" algn="just" eaLnBrk="1" hangingPunct="1">
              <a:lnSpc>
                <a:spcPct val="90000"/>
              </a:lnSpc>
            </a:pPr>
            <a:r>
              <a:rPr lang="it-IT" altLang="it-IT" sz="2200" dirty="0" smtClean="0">
                <a:ea typeface="ＭＳ Ｐゴシック" pitchFamily="34" charset="-128"/>
              </a:rPr>
              <a:t>rendere familiare ciò che è estraneo e distante dalla esperienza dei membri di un gruppo</a:t>
            </a:r>
          </a:p>
          <a:p>
            <a:pPr marL="1162050" lvl="2" algn="just" eaLnBrk="1" hangingPunct="1">
              <a:lnSpc>
                <a:spcPct val="90000"/>
              </a:lnSpc>
            </a:pPr>
            <a:r>
              <a:rPr lang="it-IT" altLang="it-IT" sz="2200" dirty="0" smtClean="0">
                <a:ea typeface="ＭＳ Ｐゴシック" pitchFamily="34" charset="-128"/>
              </a:rPr>
              <a:t>Costruendo </a:t>
            </a:r>
            <a:r>
              <a:rPr lang="ja-JP" altLang="it-IT" sz="2200" dirty="0" smtClean="0">
                <a:ea typeface="ＭＳ Ｐゴシック" pitchFamily="34" charset="-128"/>
              </a:rPr>
              <a:t>“</a:t>
            </a:r>
            <a:r>
              <a:rPr lang="it-IT" altLang="ja-JP" sz="2200" b="1" dirty="0" smtClean="0">
                <a:ea typeface="ＭＳ Ｐゴシック" pitchFamily="34" charset="-128"/>
              </a:rPr>
              <a:t>universi consensuali</a:t>
            </a:r>
            <a:r>
              <a:rPr lang="ja-JP" altLang="it-IT" sz="2200" dirty="0" smtClean="0">
                <a:ea typeface="ＭＳ Ｐゴシック" pitchFamily="34" charset="-128"/>
              </a:rPr>
              <a:t>”</a:t>
            </a:r>
            <a:r>
              <a:rPr lang="it-IT" altLang="ja-JP" sz="2200" dirty="0" smtClean="0">
                <a:ea typeface="ＭＳ Ｐゴシック" pitchFamily="34" charset="-128"/>
              </a:rPr>
              <a:t> in cui </a:t>
            </a:r>
            <a:r>
              <a:rPr lang="ja-JP" altLang="it-IT" sz="2200" dirty="0" smtClean="0">
                <a:ea typeface="ＭＳ Ｐゴシック" pitchFamily="34" charset="-128"/>
              </a:rPr>
              <a:t>“</a:t>
            </a:r>
            <a:r>
              <a:rPr lang="it-IT" altLang="ja-JP" sz="2200" dirty="0" smtClean="0">
                <a:ea typeface="ＭＳ Ｐゴシック" pitchFamily="34" charset="-128"/>
              </a:rPr>
              <a:t>sentirsi a casa propria</a:t>
            </a:r>
            <a:r>
              <a:rPr lang="ja-JP" altLang="it-IT" sz="2200" dirty="0" smtClean="0">
                <a:ea typeface="ＭＳ Ｐゴシック" pitchFamily="34" charset="-128"/>
              </a:rPr>
              <a:t>”</a:t>
            </a:r>
            <a:r>
              <a:rPr lang="it-IT" altLang="ja-JP" sz="2200" dirty="0" smtClean="0">
                <a:ea typeface="ＭＳ Ｐゴシック" pitchFamily="34" charset="-128"/>
              </a:rPr>
              <a:t> attraverso le interazioni banali e quotidiane</a:t>
            </a:r>
          </a:p>
          <a:p>
            <a:pPr marL="1162050" lvl="2" algn="just" eaLnBrk="1" hangingPunct="1">
              <a:lnSpc>
                <a:spcPct val="90000"/>
              </a:lnSpc>
            </a:pPr>
            <a:r>
              <a:rPr lang="it-IT" altLang="it-IT" sz="2200" dirty="0" smtClean="0">
                <a:ea typeface="ＭＳ Ｐゴシック" pitchFamily="34" charset="-128"/>
              </a:rPr>
              <a:t>Contrapposti agli </a:t>
            </a:r>
            <a:r>
              <a:rPr lang="it-IT" altLang="it-IT" sz="2200" b="1" dirty="0" smtClean="0">
                <a:ea typeface="ＭＳ Ｐゴシック" pitchFamily="34" charset="-128"/>
              </a:rPr>
              <a:t>universi reificati </a:t>
            </a:r>
            <a:r>
              <a:rPr lang="it-IT" altLang="it-IT" sz="2200" dirty="0" smtClean="0">
                <a:ea typeface="ＭＳ Ｐゴシック" pitchFamily="34" charset="-128"/>
              </a:rPr>
              <a:t>in cui le cose sono misura del mondo</a:t>
            </a:r>
          </a:p>
          <a:p>
            <a:pPr marL="762000" lvl="1" algn="just" eaLnBrk="1" hangingPunct="1">
              <a:lnSpc>
                <a:spcPct val="90000"/>
              </a:lnSpc>
            </a:pPr>
            <a:endParaRPr lang="it-IT" altLang="it-IT" sz="2200" dirty="0" smtClean="0">
              <a:ea typeface="ＭＳ Ｐゴシック" pitchFamily="34" charset="-128"/>
            </a:endParaRPr>
          </a:p>
          <a:p>
            <a:pPr marL="762000" lvl="1" algn="just" eaLnBrk="1" hangingPunct="1">
              <a:lnSpc>
                <a:spcPct val="90000"/>
              </a:lnSpc>
              <a:buFont typeface="Times" charset="0"/>
              <a:buNone/>
            </a:pPr>
            <a:endParaRPr lang="it-IT" altLang="it-IT" sz="1900" dirty="0" smtClean="0">
              <a:ea typeface="ＭＳ Ｐゴシック" pitchFamily="34" charset="-128"/>
            </a:endParaRPr>
          </a:p>
        </p:txBody>
      </p:sp>
      <p:sp>
        <p:nvSpPr>
          <p:cNvPr id="32770" name="Segnaposto numero diapositiva 3"/>
          <p:cNvSpPr>
            <a:spLocks noGrp="1"/>
          </p:cNvSpPr>
          <p:nvPr>
            <p:ph type="sldNum" sz="quarter" idx="10"/>
          </p:nvPr>
        </p:nvSpPr>
        <p:spPr>
          <a:noFill/>
        </p:spPr>
        <p:txBody>
          <a:bodyPr/>
          <a:lstStyle/>
          <a:p>
            <a:pPr>
              <a:buNone/>
            </a:pPr>
            <a:fld id="{90508A49-4D29-42BE-9F94-B57B59D7DD9B}" type="slidenum">
              <a:rPr lang="it-IT" altLang="it-IT" smtClean="0"/>
              <a:pPr>
                <a:buNone/>
              </a:pPr>
              <a:t>20</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contenuto 1"/>
          <p:cNvSpPr>
            <a:spLocks noGrp="1"/>
          </p:cNvSpPr>
          <p:nvPr>
            <p:ph idx="1"/>
          </p:nvPr>
        </p:nvSpPr>
        <p:spPr>
          <a:xfrm>
            <a:off x="457200" y="1052736"/>
            <a:ext cx="8229600" cy="5271864"/>
          </a:xfrm>
        </p:spPr>
        <p:txBody>
          <a:bodyPr>
            <a:normAutofit/>
          </a:bodyPr>
          <a:lstStyle/>
          <a:p>
            <a:r>
              <a:rPr lang="it-IT" altLang="it-IT" sz="2200" dirty="0" smtClean="0">
                <a:ea typeface="ＭＳ Ｐゴシック" pitchFamily="34" charset="-128"/>
              </a:rPr>
              <a:t>Mentre una teoria scientifica presuppone una ricostruzione razionale di un insieme, una rappresentazione sociale presuppone una ricostruzione di tutta la catena di </a:t>
            </a:r>
            <a:r>
              <a:rPr lang="it-IT" altLang="it-IT" sz="2200" b="1" dirty="0" smtClean="0">
                <a:ea typeface="ＭＳ Ｐゴシック" pitchFamily="34" charset="-128"/>
              </a:rPr>
              <a:t>significati soggettivi condivisi. </a:t>
            </a:r>
          </a:p>
          <a:p>
            <a:r>
              <a:rPr lang="it-IT" altLang="it-IT" sz="2200" b="1" dirty="0" smtClean="0">
                <a:ea typeface="ＭＳ Ｐゴシック" pitchFamily="34" charset="-128"/>
              </a:rPr>
              <a:t>Attraverso cui gli </a:t>
            </a:r>
            <a:r>
              <a:rPr lang="it-IT" altLang="it-IT" sz="2200" dirty="0" smtClean="0">
                <a:ea typeface="ＭＳ Ｐゴシック" pitchFamily="34" charset="-128"/>
              </a:rPr>
              <a:t>attori sociali giungono a definire un </a:t>
            </a:r>
            <a:r>
              <a:rPr lang="it-IT" altLang="it-IT" sz="2200" b="1" dirty="0" smtClean="0">
                <a:ea typeface="ＭＳ Ｐゴシック" pitchFamily="34" charset="-128"/>
              </a:rPr>
              <a:t>universo consensuale che è a un tempo stabile e mutevole.</a:t>
            </a:r>
          </a:p>
          <a:p>
            <a:endParaRPr lang="it-IT" altLang="it-IT" sz="2200" b="1" dirty="0" smtClean="0">
              <a:ea typeface="ＭＳ Ｐゴシック" pitchFamily="34" charset="-128"/>
            </a:endParaRPr>
          </a:p>
          <a:p>
            <a:endParaRPr lang="it-IT" altLang="it-IT" sz="2200" dirty="0" smtClean="0">
              <a:ea typeface="ＭＳ Ｐゴシック" pitchFamily="34" charset="-128"/>
            </a:endParaRPr>
          </a:p>
          <a:p>
            <a:endParaRPr lang="it-IT" altLang="it-IT" sz="2200" dirty="0" smtClean="0">
              <a:ea typeface="ＭＳ Ｐゴシック" pitchFamily="34" charset="-128"/>
            </a:endParaRPr>
          </a:p>
          <a:p>
            <a:endParaRPr lang="it-IT" altLang="it-IT" sz="2200" dirty="0" smtClean="0">
              <a:ea typeface="ＭＳ Ｐゴシック" pitchFamily="34" charset="-128"/>
            </a:endParaRPr>
          </a:p>
          <a:p>
            <a:endParaRPr lang="it-IT" altLang="it-IT" sz="2200" dirty="0" smtClean="0">
              <a:ea typeface="ＭＳ Ｐゴシック" pitchFamily="34" charset="-128"/>
            </a:endParaRPr>
          </a:p>
          <a:p>
            <a:endParaRPr lang="it-IT" altLang="it-IT" sz="2200" dirty="0" smtClean="0">
              <a:ea typeface="ＭＳ Ｐゴシック" pitchFamily="34" charset="-128"/>
            </a:endParaRPr>
          </a:p>
          <a:p>
            <a:r>
              <a:rPr lang="it-IT" altLang="it-IT" sz="2200" dirty="0" smtClean="0">
                <a:ea typeface="ＭＳ Ｐゴシック" pitchFamily="34" charset="-128"/>
              </a:rPr>
              <a:t>Compito della psicologia sociale è spiegare come i gruppi ricostruiscono socialmente quella realtà</a:t>
            </a:r>
            <a:r>
              <a:rPr lang="it-IT" altLang="it-IT" dirty="0" smtClean="0">
                <a:ea typeface="ＭＳ Ｐゴシック" pitchFamily="34" charset="-128"/>
              </a:rPr>
              <a:t>.</a:t>
            </a:r>
          </a:p>
        </p:txBody>
      </p:sp>
      <p:sp>
        <p:nvSpPr>
          <p:cNvPr id="33795" name="Segnaposto numero diapositiva 2"/>
          <p:cNvSpPr>
            <a:spLocks noGrp="1"/>
          </p:cNvSpPr>
          <p:nvPr>
            <p:ph type="sldNum" sz="quarter" idx="10"/>
          </p:nvPr>
        </p:nvSpPr>
        <p:spPr>
          <a:noFill/>
        </p:spPr>
        <p:txBody>
          <a:bodyPr/>
          <a:lstStyle/>
          <a:p>
            <a:pPr>
              <a:buNone/>
            </a:pPr>
            <a:fld id="{FEC5991F-2A65-4FD3-95FD-6B354CE68A9B}" type="slidenum">
              <a:rPr lang="it-IT" altLang="it-IT" smtClean="0"/>
              <a:pPr>
                <a:buNone/>
              </a:pPr>
              <a:t>21</a:t>
            </a:fld>
            <a:endParaRPr lang="it-IT" altLang="it-IT" dirty="0" smtClean="0"/>
          </a:p>
        </p:txBody>
      </p:sp>
      <p:sp>
        <p:nvSpPr>
          <p:cNvPr id="33796" name="Freccia in giù 3"/>
          <p:cNvSpPr>
            <a:spLocks noChangeArrowheads="1"/>
          </p:cNvSpPr>
          <p:nvPr/>
        </p:nvSpPr>
        <p:spPr bwMode="auto">
          <a:xfrm>
            <a:off x="4067175" y="3068638"/>
            <a:ext cx="649288" cy="647700"/>
          </a:xfrm>
          <a:prstGeom prst="downArrow">
            <a:avLst>
              <a:gd name="adj1" fmla="val 50000"/>
              <a:gd name="adj2" fmla="val 50000"/>
            </a:avLst>
          </a:prstGeom>
          <a:noFill/>
          <a:ln w="9525">
            <a:noFill/>
            <a:round/>
            <a:headEnd/>
            <a:tailEnd/>
          </a:ln>
        </p:spPr>
        <p:txBody>
          <a:bodyPr lIns="0" tIns="0" rIns="0" bIns="0"/>
          <a:lstStyle/>
          <a:p>
            <a:endParaRPr lang="en-US" altLang="it-IT"/>
          </a:p>
        </p:txBody>
      </p:sp>
      <p:sp>
        <p:nvSpPr>
          <p:cNvPr id="33797" name="Freccia in giù 4"/>
          <p:cNvSpPr>
            <a:spLocks noChangeArrowheads="1"/>
          </p:cNvSpPr>
          <p:nvPr/>
        </p:nvSpPr>
        <p:spPr bwMode="auto">
          <a:xfrm>
            <a:off x="4427538" y="3212976"/>
            <a:ext cx="504825" cy="1728192"/>
          </a:xfrm>
          <a:prstGeom prst="downArrow">
            <a:avLst>
              <a:gd name="adj1" fmla="val 50000"/>
              <a:gd name="adj2" fmla="val 49969"/>
            </a:avLst>
          </a:prstGeom>
          <a:solidFill>
            <a:srgbClr val="C00000"/>
          </a:solidFill>
          <a:ln w="9525">
            <a:noFill/>
            <a:round/>
            <a:headEnd/>
            <a:tailEnd/>
          </a:ln>
        </p:spPr>
        <p:txBody>
          <a:bodyPr lIns="0" tIns="0" rIns="0" bIns="0"/>
          <a:lstStyle/>
          <a:p>
            <a:endParaRPr lang="en-US" altLang="it-IT"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467544" y="1341438"/>
            <a:ext cx="8208912" cy="4967882"/>
          </a:xfrm>
        </p:spPr>
        <p:txBody>
          <a:bodyPr>
            <a:normAutofit/>
          </a:bodyPr>
          <a:lstStyle/>
          <a:p>
            <a:pPr marL="0" indent="0" algn="just">
              <a:buFont typeface="Wingdings" pitchFamily="2" charset="2"/>
              <a:buNone/>
            </a:pPr>
            <a:r>
              <a:rPr lang="it-IT" altLang="it-IT" sz="2200" dirty="0" smtClean="0">
                <a:ea typeface="ＭＳ Ｐゴシック" pitchFamily="34" charset="-128"/>
              </a:rPr>
              <a:t>Secondo </a:t>
            </a:r>
            <a:r>
              <a:rPr lang="it-IT" altLang="it-IT" sz="2200" dirty="0" err="1" smtClean="0">
                <a:ea typeface="ＭＳ Ｐゴシック" pitchFamily="34" charset="-128"/>
              </a:rPr>
              <a:t>Moscovici</a:t>
            </a:r>
            <a:r>
              <a:rPr lang="it-IT" altLang="it-IT" sz="2200" dirty="0" smtClean="0">
                <a:ea typeface="ＭＳ Ｐゴシック" pitchFamily="34" charset="-128"/>
              </a:rPr>
              <a:t> (1974) nel pensiero quotidiano operano due sistemi cognitivi:</a:t>
            </a:r>
          </a:p>
          <a:p>
            <a:pPr marL="0" indent="0" algn="just">
              <a:buFont typeface="Wingdings" pitchFamily="2" charset="2"/>
              <a:buNone/>
            </a:pPr>
            <a:endParaRPr lang="it-IT" altLang="it-IT" sz="2200" dirty="0" smtClean="0">
              <a:ea typeface="ＭＳ Ｐゴシック" pitchFamily="34" charset="-128"/>
            </a:endParaRPr>
          </a:p>
          <a:p>
            <a:pPr marL="781050" lvl="1" algn="just">
              <a:buSzPct val="85000"/>
              <a:buFont typeface="Wingdings" pitchFamily="2" charset="2"/>
              <a:buChar char="Ø"/>
            </a:pPr>
            <a:r>
              <a:rPr lang="it-IT" altLang="it-IT" sz="2200" dirty="0" smtClean="0">
                <a:ea typeface="ＭＳ Ｐゴシック" pitchFamily="34" charset="-128"/>
              </a:rPr>
              <a:t>Uno che procede ad associazioni, inclusioni, inferenze, discriminazioni e deduzioni: </a:t>
            </a:r>
          </a:p>
          <a:p>
            <a:pPr marL="1181100" lvl="2" algn="just">
              <a:buSzPct val="85000"/>
              <a:buFont typeface="Wingdings" pitchFamily="2" charset="2"/>
              <a:buChar char="Ø"/>
            </a:pPr>
            <a:r>
              <a:rPr lang="it-IT" altLang="it-IT" sz="2200" dirty="0" smtClean="0">
                <a:solidFill>
                  <a:schemeClr val="hlink"/>
                </a:solidFill>
                <a:ea typeface="ＭＳ Ｐゴシック" pitchFamily="34" charset="-128"/>
              </a:rPr>
              <a:t>sistema operatorio</a:t>
            </a:r>
          </a:p>
          <a:p>
            <a:pPr marL="1181100" lvl="2" algn="just">
              <a:buSzPct val="85000"/>
              <a:buFont typeface="Wingdings" pitchFamily="2" charset="2"/>
              <a:buChar char="Ø"/>
            </a:pPr>
            <a:endParaRPr lang="it-IT" altLang="it-IT" sz="2200" dirty="0" smtClean="0">
              <a:solidFill>
                <a:schemeClr val="hlink"/>
              </a:solidFill>
              <a:ea typeface="ＭＳ Ｐゴシック" pitchFamily="34" charset="-128"/>
            </a:endParaRPr>
          </a:p>
          <a:p>
            <a:pPr marL="781050" lvl="1" algn="just">
              <a:buSzPct val="85000"/>
              <a:buFont typeface="Wingdings" pitchFamily="2" charset="2"/>
              <a:buChar char="Ø"/>
            </a:pPr>
            <a:r>
              <a:rPr lang="it-IT" altLang="it-IT" sz="2200" dirty="0" smtClean="0">
                <a:ea typeface="ＭＳ Ｐゴシック" pitchFamily="34" charset="-128"/>
              </a:rPr>
              <a:t>L</a:t>
            </a:r>
            <a:r>
              <a:rPr lang="ja-JP" altLang="it-IT" sz="2200" dirty="0" smtClean="0">
                <a:ea typeface="ＭＳ Ｐゴシック" pitchFamily="34" charset="-128"/>
              </a:rPr>
              <a:t>’</a:t>
            </a:r>
            <a:r>
              <a:rPr lang="it-IT" altLang="ja-JP" sz="2200" dirty="0" smtClean="0">
                <a:ea typeface="ＭＳ Ｐゴシック" pitchFamily="34" charset="-128"/>
              </a:rPr>
              <a:t>altro che controlla, verifica, seleziona sulla base di regole logiche o no: </a:t>
            </a:r>
          </a:p>
          <a:p>
            <a:pPr marL="1181100" lvl="2" algn="just">
              <a:buSzPct val="85000"/>
              <a:buFont typeface="Wingdings" pitchFamily="2" charset="2"/>
              <a:buChar char="Ø"/>
            </a:pPr>
            <a:r>
              <a:rPr lang="it-IT" altLang="it-IT" sz="2200" dirty="0" smtClean="0">
                <a:ea typeface="ＭＳ Ｐゴシック" pitchFamily="34" charset="-128"/>
              </a:rPr>
              <a:t>una sorta di </a:t>
            </a:r>
            <a:r>
              <a:rPr lang="it-IT" altLang="it-IT" sz="2200" dirty="0" smtClean="0">
                <a:solidFill>
                  <a:schemeClr val="hlink"/>
                </a:solidFill>
                <a:ea typeface="ＭＳ Ｐゴシック" pitchFamily="34" charset="-128"/>
              </a:rPr>
              <a:t>meta-sistema</a:t>
            </a:r>
            <a:r>
              <a:rPr lang="it-IT" altLang="it-IT" sz="2200" dirty="0" smtClean="0">
                <a:ea typeface="ＭＳ Ｐゴシック" pitchFamily="34" charset="-128"/>
              </a:rPr>
              <a:t> che rielabora la materia prodotta dal primo</a:t>
            </a:r>
          </a:p>
        </p:txBody>
      </p:sp>
      <p:sp>
        <p:nvSpPr>
          <p:cNvPr id="34818" name="Segnaposto numero diapositiva 3"/>
          <p:cNvSpPr>
            <a:spLocks noGrp="1"/>
          </p:cNvSpPr>
          <p:nvPr>
            <p:ph type="sldNum" sz="quarter" idx="12"/>
          </p:nvPr>
        </p:nvSpPr>
        <p:spPr>
          <a:noFill/>
        </p:spPr>
        <p:txBody>
          <a:bodyPr/>
          <a:lstStyle/>
          <a:p>
            <a:pPr>
              <a:buNone/>
            </a:pPr>
            <a:fld id="{044F54A2-26DF-4992-A460-920148F94011}" type="slidenum">
              <a:rPr lang="it-IT" altLang="it-IT" smtClean="0"/>
              <a:pPr>
                <a:buNone/>
              </a:pPr>
              <a:t>22</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467544" y="1341438"/>
            <a:ext cx="8208912" cy="5039890"/>
          </a:xfrm>
        </p:spPr>
        <p:txBody>
          <a:bodyPr>
            <a:normAutofit/>
          </a:bodyPr>
          <a:lstStyle/>
          <a:p>
            <a:pPr>
              <a:spcBef>
                <a:spcPct val="50000"/>
              </a:spcBef>
              <a:buClr>
                <a:schemeClr val="hlink"/>
              </a:buClr>
              <a:buSzTx/>
              <a:buFontTx/>
              <a:buChar char="•"/>
            </a:pPr>
            <a:r>
              <a:rPr lang="it-IT" altLang="it-IT" sz="2200" dirty="0" smtClean="0">
                <a:ea typeface="ＭＳ Ｐゴシック" pitchFamily="34" charset="-128"/>
              </a:rPr>
              <a:t>I </a:t>
            </a:r>
            <a:r>
              <a:rPr lang="it-IT" altLang="it-IT" sz="2200" b="1" dirty="0" smtClean="0">
                <a:ea typeface="ＭＳ Ｐゴシック" pitchFamily="34" charset="-128"/>
              </a:rPr>
              <a:t>principi organizzativi </a:t>
            </a:r>
            <a:r>
              <a:rPr lang="it-IT" altLang="it-IT" sz="2200" dirty="0" smtClean="0">
                <a:ea typeface="ＭＳ Ｐゴシック" pitchFamily="34" charset="-128"/>
              </a:rPr>
              <a:t>del meta-sistema variano a seconda dei diversi sistemi in cui il pensiero adulto si attiva</a:t>
            </a:r>
          </a:p>
          <a:p>
            <a:pPr lvl="1">
              <a:spcBef>
                <a:spcPct val="50000"/>
              </a:spcBef>
              <a:buSzTx/>
              <a:buFontTx/>
              <a:buChar char="•"/>
            </a:pPr>
            <a:r>
              <a:rPr lang="it-IT" altLang="it-IT" sz="2200" dirty="0" smtClean="0">
                <a:ea typeface="ＭＳ Ｐゴシック" pitchFamily="34" charset="-128"/>
              </a:rPr>
              <a:t> per es. applicazione di principi logici in ambito scientifico, </a:t>
            </a:r>
          </a:p>
          <a:p>
            <a:pPr lvl="1">
              <a:spcBef>
                <a:spcPct val="50000"/>
              </a:spcBef>
              <a:buSzTx/>
              <a:buFontTx/>
              <a:buChar char="•"/>
            </a:pPr>
            <a:r>
              <a:rPr lang="it-IT" altLang="it-IT" sz="2200" dirty="0" smtClean="0">
                <a:ea typeface="ＭＳ Ｐゴシック" pitchFamily="34" charset="-128"/>
              </a:rPr>
              <a:t>orientamento a coesione sociale per risolvere controversie tra amici</a:t>
            </a:r>
          </a:p>
          <a:p>
            <a:pPr>
              <a:spcBef>
                <a:spcPct val="50000"/>
              </a:spcBef>
              <a:buClr>
                <a:schemeClr val="hlink"/>
              </a:buClr>
              <a:buSzTx/>
              <a:buFont typeface="Wingdings" pitchFamily="2" charset="2"/>
              <a:buNone/>
            </a:pPr>
            <a:endParaRPr lang="it-IT" altLang="it-IT" sz="2200" dirty="0" smtClean="0">
              <a:ea typeface="ＭＳ Ｐゴシック" pitchFamily="34" charset="-128"/>
            </a:endParaRPr>
          </a:p>
          <a:p>
            <a:pPr>
              <a:spcBef>
                <a:spcPct val="50000"/>
              </a:spcBef>
              <a:buClr>
                <a:schemeClr val="hlink"/>
              </a:buClr>
              <a:buSzTx/>
              <a:buFontTx/>
              <a:buChar char="•"/>
            </a:pPr>
            <a:r>
              <a:rPr lang="it-IT" altLang="it-IT" sz="2200" dirty="0" smtClean="0">
                <a:ea typeface="ＭＳ Ｐゴシック" pitchFamily="34" charset="-128"/>
              </a:rPr>
              <a:t>Il meta-sistema è costituito da </a:t>
            </a:r>
            <a:r>
              <a:rPr lang="it-IT" altLang="it-IT" sz="2200" b="1" dirty="0" smtClean="0">
                <a:ea typeface="ＭＳ Ｐゴシック" pitchFamily="34" charset="-128"/>
              </a:rPr>
              <a:t>regolazioni sociali </a:t>
            </a:r>
            <a:r>
              <a:rPr lang="it-IT" altLang="it-IT" sz="2200" dirty="0" smtClean="0">
                <a:ea typeface="ＭＳ Ｐゴシック" pitchFamily="34" charset="-128"/>
              </a:rPr>
              <a:t>che controllano, verificano e dirigono le operazioni cognitive</a:t>
            </a:r>
          </a:p>
          <a:p>
            <a:pPr>
              <a:spcBef>
                <a:spcPct val="50000"/>
              </a:spcBef>
              <a:buClr>
                <a:schemeClr val="hlink"/>
              </a:buClr>
              <a:buSzTx/>
              <a:buFontTx/>
              <a:buChar char="•"/>
            </a:pPr>
            <a:endParaRPr lang="it-IT" altLang="it-IT" sz="2200" dirty="0" smtClean="0">
              <a:ea typeface="ＭＳ Ｐゴシック" pitchFamily="34" charset="-128"/>
            </a:endParaRPr>
          </a:p>
          <a:p>
            <a:pPr>
              <a:spcBef>
                <a:spcPct val="50000"/>
              </a:spcBef>
              <a:buClr>
                <a:schemeClr val="hlink"/>
              </a:buClr>
              <a:buSzTx/>
              <a:buNone/>
            </a:pPr>
            <a:endParaRPr lang="it-IT" altLang="it-IT" sz="2200" dirty="0" smtClean="0">
              <a:ea typeface="ＭＳ Ｐゴシック" pitchFamily="34" charset="-128"/>
            </a:endParaRPr>
          </a:p>
        </p:txBody>
      </p:sp>
      <p:sp>
        <p:nvSpPr>
          <p:cNvPr id="35842" name="Segnaposto numero diapositiva 3"/>
          <p:cNvSpPr>
            <a:spLocks noGrp="1"/>
          </p:cNvSpPr>
          <p:nvPr>
            <p:ph type="sldNum" sz="quarter" idx="12"/>
          </p:nvPr>
        </p:nvSpPr>
        <p:spPr>
          <a:noFill/>
        </p:spPr>
        <p:txBody>
          <a:bodyPr/>
          <a:lstStyle/>
          <a:p>
            <a:pPr>
              <a:buNone/>
            </a:pPr>
            <a:fld id="{0B810C53-4AEA-4CBF-9387-58BB69469280}" type="slidenum">
              <a:rPr lang="it-IT" altLang="it-IT" smtClean="0"/>
              <a:pPr>
                <a:buNone/>
              </a:pPr>
              <a:t>23</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457200" y="980728"/>
            <a:ext cx="8229600" cy="5343872"/>
          </a:xfrm>
        </p:spPr>
        <p:txBody>
          <a:bodyPr>
            <a:normAutofit/>
          </a:bodyPr>
          <a:lstStyle/>
          <a:p>
            <a:pPr algn="just">
              <a:buFont typeface="Wingdings" pitchFamily="2" charset="2"/>
              <a:buNone/>
            </a:pPr>
            <a:endParaRPr lang="it-IT" altLang="it-IT" sz="2200" dirty="0" smtClean="0">
              <a:ea typeface="ＭＳ Ｐゴシック" pitchFamily="34" charset="-128"/>
            </a:endParaRPr>
          </a:p>
          <a:p>
            <a:pPr lvl="1" algn="just"/>
            <a:r>
              <a:rPr lang="it-IT" altLang="it-IT" sz="2200" dirty="0" smtClean="0">
                <a:ea typeface="ＭＳ Ｐゴシック" pitchFamily="34" charset="-128"/>
              </a:rPr>
              <a:t>Lo studio delle rappresentazioni sociali riguarda</a:t>
            </a:r>
          </a:p>
          <a:p>
            <a:pPr lvl="2" algn="just"/>
            <a:r>
              <a:rPr lang="it-IT" altLang="it-IT" sz="2200" dirty="0" smtClean="0">
                <a:ea typeface="ＭＳ Ｐゴシック" pitchFamily="34" charset="-128"/>
              </a:rPr>
              <a:t>l</a:t>
            </a:r>
            <a:r>
              <a:rPr lang="ja-JP" altLang="it-IT" sz="2200" dirty="0" smtClean="0">
                <a:ea typeface="ＭＳ Ｐゴシック" pitchFamily="34" charset="-128"/>
              </a:rPr>
              <a:t>’</a:t>
            </a:r>
            <a:r>
              <a:rPr lang="it-IT" altLang="ja-JP" sz="2200" dirty="0" smtClean="0">
                <a:ea typeface="ＭＳ Ｐゴシック" pitchFamily="34" charset="-128"/>
              </a:rPr>
              <a:t>analisi delle regolazioni effettuate dal meta-sistema sociale sul sistema cognitivo</a:t>
            </a:r>
          </a:p>
          <a:p>
            <a:pPr lvl="2" algn="just"/>
            <a:endParaRPr lang="it-IT" altLang="ja-JP" sz="2200" dirty="0" smtClean="0">
              <a:ea typeface="ＭＳ Ｐゴシック" pitchFamily="34" charset="-128"/>
            </a:endParaRPr>
          </a:p>
          <a:p>
            <a:pPr lvl="1" algn="just"/>
            <a:r>
              <a:rPr lang="it-IT" altLang="it-IT" sz="2200" dirty="0" smtClean="0">
                <a:ea typeface="ＭＳ Ｐゴシック" pitchFamily="34" charset="-128"/>
              </a:rPr>
              <a:t>Questo implica che sia specificato </a:t>
            </a:r>
          </a:p>
          <a:p>
            <a:pPr lvl="2" algn="just"/>
            <a:r>
              <a:rPr lang="it-IT" altLang="it-IT" sz="2200" dirty="0" smtClean="0">
                <a:ea typeface="ＭＳ Ｐゴシック" pitchFamily="34" charset="-128"/>
              </a:rPr>
              <a:t>il rapporto tra il soggetto e il sistema dei rapporti sociali in cui è inserito (es. capo, dipendente, esecutore)</a:t>
            </a:r>
          </a:p>
          <a:p>
            <a:pPr lvl="1" algn="just"/>
            <a:endParaRPr lang="it-IT" altLang="it-IT" sz="2200" dirty="0" smtClean="0">
              <a:ea typeface="ＭＳ Ｐゴシック" pitchFamily="34" charset="-128"/>
            </a:endParaRPr>
          </a:p>
          <a:p>
            <a:pPr lvl="1" algn="just"/>
            <a:r>
              <a:rPr lang="it-IT" altLang="it-IT" sz="2200" dirty="0" smtClean="0">
                <a:ea typeface="ＭＳ Ｐゴシック" pitchFamily="34" charset="-128"/>
              </a:rPr>
              <a:t>Il controllo sociale sul cognitivo si evidenzia anche studiando </a:t>
            </a:r>
          </a:p>
          <a:p>
            <a:pPr lvl="2" algn="just"/>
            <a:r>
              <a:rPr lang="it-IT" altLang="it-IT" sz="2200" dirty="0" smtClean="0">
                <a:ea typeface="ＭＳ Ｐゴシック" pitchFamily="34" charset="-128"/>
              </a:rPr>
              <a:t>come le rappresentazioni sociali sono espresse in forma diversa in diversi sistemi di comunicazione</a:t>
            </a:r>
          </a:p>
        </p:txBody>
      </p:sp>
      <p:sp>
        <p:nvSpPr>
          <p:cNvPr id="36866" name="Segnaposto numero diapositiva 3"/>
          <p:cNvSpPr>
            <a:spLocks noGrp="1"/>
          </p:cNvSpPr>
          <p:nvPr>
            <p:ph type="sldNum" sz="quarter" idx="12"/>
          </p:nvPr>
        </p:nvSpPr>
        <p:spPr>
          <a:noFill/>
        </p:spPr>
        <p:txBody>
          <a:bodyPr/>
          <a:lstStyle/>
          <a:p>
            <a:pPr>
              <a:buNone/>
            </a:pPr>
            <a:fld id="{C55B493F-D50B-4E91-BA29-12BC2F283DEA}" type="slidenum">
              <a:rPr lang="it-IT" altLang="it-IT" smtClean="0"/>
              <a:pPr>
                <a:buNone/>
              </a:pPr>
              <a:t>24</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304800" y="990600"/>
            <a:ext cx="8305800" cy="4953000"/>
          </a:xfrm>
        </p:spPr>
        <p:txBody>
          <a:bodyPr>
            <a:normAutofit fontScale="92500"/>
          </a:bodyPr>
          <a:lstStyle/>
          <a:p>
            <a:pPr marL="0" indent="0" algn="ctr" eaLnBrk="1" hangingPunct="1">
              <a:buFont typeface="Wingdings" pitchFamily="2" charset="2"/>
              <a:buNone/>
            </a:pPr>
            <a:r>
              <a:rPr lang="it-IT" altLang="it-IT" sz="2800" u="sng" dirty="0" smtClean="0">
                <a:solidFill>
                  <a:schemeClr val="hlink"/>
                </a:solidFill>
                <a:ea typeface="ＭＳ Ｐゴシック" pitchFamily="34" charset="-128"/>
              </a:rPr>
              <a:t>Rappresentazioni sociali e sistemi di comunicazione</a:t>
            </a:r>
          </a:p>
          <a:p>
            <a:pPr marL="0" indent="0" algn="ctr" eaLnBrk="1" hangingPunct="1">
              <a:buFont typeface="Wingdings" pitchFamily="2" charset="2"/>
              <a:buNone/>
            </a:pPr>
            <a:endParaRPr lang="it-IT" altLang="it-IT" sz="2200" u="sng" dirty="0" smtClean="0">
              <a:solidFill>
                <a:schemeClr val="hlink"/>
              </a:solidFill>
              <a:ea typeface="ＭＳ Ｐゴシック" pitchFamily="34" charset="-128"/>
            </a:endParaRPr>
          </a:p>
          <a:p>
            <a:pPr marL="0" indent="0" algn="just" eaLnBrk="1" hangingPunct="1"/>
            <a:r>
              <a:rPr lang="it-IT" altLang="it-IT" sz="2400" dirty="0" smtClean="0">
                <a:ea typeface="ＭＳ Ｐゴシック" pitchFamily="34" charset="-128"/>
              </a:rPr>
              <a:t>Le rappresentazioni sociali sono costruite in modo diverso da diversi sistemi di comunicazione. </a:t>
            </a:r>
          </a:p>
          <a:p>
            <a:pPr marL="0" indent="0" algn="just" eaLnBrk="1" hangingPunct="1"/>
            <a:r>
              <a:rPr lang="it-IT" altLang="it-IT" sz="2400" dirty="0" smtClean="0">
                <a:ea typeface="ＭＳ Ｐゴシック" pitchFamily="34" charset="-128"/>
              </a:rPr>
              <a:t>Questo pluralismo  apre anche alla possibilità di un cambiamento</a:t>
            </a:r>
          </a:p>
          <a:p>
            <a:pPr marL="0" indent="0" algn="just" eaLnBrk="1" hangingPunct="1">
              <a:buFont typeface="Wingdings" pitchFamily="2" charset="2"/>
              <a:buNone/>
            </a:pPr>
            <a:endParaRPr lang="it-IT" altLang="it-IT" sz="2400" dirty="0" smtClean="0">
              <a:ea typeface="ＭＳ Ｐゴシック" pitchFamily="34" charset="-128"/>
            </a:endParaRPr>
          </a:p>
          <a:p>
            <a:pPr marL="0" indent="0" algn="just" eaLnBrk="1" hangingPunct="1">
              <a:buFont typeface="Wingdings" pitchFamily="2" charset="2"/>
              <a:buNone/>
            </a:pPr>
            <a:r>
              <a:rPr lang="it-IT" altLang="it-IT" sz="2400" dirty="0" err="1" smtClean="0">
                <a:ea typeface="ＭＳ Ｐゴシック" pitchFamily="34" charset="-128"/>
              </a:rPr>
              <a:t>Moscovici</a:t>
            </a:r>
            <a:r>
              <a:rPr lang="it-IT" altLang="it-IT" sz="2400" dirty="0" smtClean="0">
                <a:ea typeface="ＭＳ Ｐゴシック" pitchFamily="34" charset="-128"/>
              </a:rPr>
              <a:t> studiò come 3  settori di stampa francese presentavano alla fine degli anni </a:t>
            </a:r>
            <a:r>
              <a:rPr lang="ja-JP" altLang="it-IT" sz="2400" dirty="0" smtClean="0">
                <a:ea typeface="ＭＳ Ｐゴシック" pitchFamily="34" charset="-128"/>
              </a:rPr>
              <a:t>’</a:t>
            </a:r>
            <a:r>
              <a:rPr lang="it-IT" altLang="ja-JP" sz="2400" dirty="0" smtClean="0">
                <a:ea typeface="ＭＳ Ｐゴシック" pitchFamily="34" charset="-128"/>
              </a:rPr>
              <a:t>50 la psicoanalisi:</a:t>
            </a:r>
          </a:p>
          <a:p>
            <a:pPr marL="0" indent="0" algn="just" eaLnBrk="1" hangingPunct="1">
              <a:buFont typeface="Wingdings" pitchFamily="2" charset="2"/>
              <a:buNone/>
            </a:pPr>
            <a:endParaRPr lang="it-IT" altLang="it-IT" sz="2400" dirty="0" smtClean="0">
              <a:ea typeface="ＭＳ Ｐゴシック" pitchFamily="34" charset="-128"/>
            </a:endParaRPr>
          </a:p>
          <a:p>
            <a:pPr marL="571500" lvl="1" indent="-190500" algn="just" eaLnBrk="1" hangingPunct="1"/>
            <a:r>
              <a:rPr lang="it-IT" altLang="it-IT" dirty="0" smtClean="0">
                <a:ea typeface="ＭＳ Ｐゴシック" pitchFamily="34" charset="-128"/>
              </a:rPr>
              <a:t>Stampa a grande diffusione (indipendente)</a:t>
            </a:r>
          </a:p>
          <a:p>
            <a:pPr marL="571500" lvl="1" indent="-190500" algn="just" eaLnBrk="1" hangingPunct="1"/>
            <a:r>
              <a:rPr lang="it-IT" altLang="it-IT" dirty="0" smtClean="0">
                <a:ea typeface="ＭＳ Ｐゴシック" pitchFamily="34" charset="-128"/>
              </a:rPr>
              <a:t>Stampa cattolica</a:t>
            </a:r>
          </a:p>
          <a:p>
            <a:pPr marL="571500" lvl="1" indent="-190500" algn="just" eaLnBrk="1" hangingPunct="1"/>
            <a:r>
              <a:rPr lang="it-IT" altLang="it-IT" dirty="0" smtClean="0">
                <a:ea typeface="ＭＳ Ｐゴシック" pitchFamily="34" charset="-128"/>
              </a:rPr>
              <a:t>Stampa militante comunista</a:t>
            </a:r>
          </a:p>
          <a:p>
            <a:pPr marL="0" indent="0" algn="just" eaLnBrk="1" hangingPunct="1">
              <a:buFont typeface="Wingdings" pitchFamily="2" charset="2"/>
              <a:buNone/>
            </a:pPr>
            <a:endParaRPr lang="it-IT" altLang="it-IT" sz="2200" dirty="0" smtClean="0">
              <a:ea typeface="ＭＳ Ｐゴシック" pitchFamily="34" charset="-128"/>
            </a:endParaRPr>
          </a:p>
        </p:txBody>
      </p:sp>
      <p:sp>
        <p:nvSpPr>
          <p:cNvPr id="37890" name="Segnaposto numero diapositiva 3"/>
          <p:cNvSpPr>
            <a:spLocks noGrp="1"/>
          </p:cNvSpPr>
          <p:nvPr>
            <p:ph type="sldNum" sz="quarter" idx="10"/>
          </p:nvPr>
        </p:nvSpPr>
        <p:spPr>
          <a:noFill/>
        </p:spPr>
        <p:txBody>
          <a:bodyPr/>
          <a:lstStyle/>
          <a:p>
            <a:pPr>
              <a:buNone/>
            </a:pPr>
            <a:fld id="{580A5D30-D192-4715-BB35-30FFDF7B60B9}" type="slidenum">
              <a:rPr lang="it-IT" altLang="it-IT" smtClean="0"/>
              <a:pPr>
                <a:buNone/>
              </a:pPr>
              <a:t>25</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457200" y="2060848"/>
            <a:ext cx="8229600" cy="4263752"/>
          </a:xfrm>
        </p:spPr>
        <p:txBody>
          <a:bodyPr/>
          <a:lstStyle/>
          <a:p>
            <a:pPr marL="0" indent="0" algn="just" eaLnBrk="1" hangingPunct="1"/>
            <a:endParaRPr lang="it-IT" altLang="it-IT" dirty="0" smtClean="0">
              <a:ea typeface="ＭＳ Ｐゴシック" pitchFamily="34" charset="-128"/>
            </a:endParaRPr>
          </a:p>
          <a:p>
            <a:pPr marL="0" indent="0" algn="just" eaLnBrk="1" hangingPunct="1"/>
            <a:r>
              <a:rPr lang="it-IT" altLang="it-IT" sz="2200" dirty="0" err="1" smtClean="0">
                <a:ea typeface="ＭＳ Ｐゴシック" pitchFamily="34" charset="-128"/>
              </a:rPr>
              <a:t>Moscovici</a:t>
            </a:r>
            <a:r>
              <a:rPr lang="it-IT" altLang="it-IT" sz="2200" dirty="0" smtClean="0">
                <a:ea typeface="ＭＳ Ｐゴシック" pitchFamily="34" charset="-128"/>
              </a:rPr>
              <a:t> rilevò che </a:t>
            </a:r>
            <a:r>
              <a:rPr lang="it-IT" altLang="it-IT" sz="2200" b="1" dirty="0" smtClean="0">
                <a:ea typeface="ＭＳ Ｐゴシック" pitchFamily="34" charset="-128"/>
              </a:rPr>
              <a:t>l</a:t>
            </a:r>
            <a:r>
              <a:rPr lang="ja-JP" altLang="it-IT" sz="2200" b="1" dirty="0" smtClean="0">
                <a:ea typeface="ＭＳ Ｐゴシック" pitchFamily="34" charset="-128"/>
              </a:rPr>
              <a:t>’</a:t>
            </a:r>
            <a:r>
              <a:rPr lang="it-IT" altLang="ja-JP" sz="2200" b="1" dirty="0" smtClean="0">
                <a:ea typeface="ＭＳ Ｐゴシック" pitchFamily="34" charset="-128"/>
              </a:rPr>
              <a:t>organizzazione cognitiva </a:t>
            </a:r>
            <a:r>
              <a:rPr lang="it-IT" altLang="ja-JP" sz="2200" dirty="0" smtClean="0">
                <a:ea typeface="ＭＳ Ｐゴシック" pitchFamily="34" charset="-128"/>
              </a:rPr>
              <a:t>dei messaggi è diversa per ognuna delle modalità di comunicazione </a:t>
            </a:r>
          </a:p>
          <a:p>
            <a:pPr marL="0" indent="0" algn="just" eaLnBrk="1" hangingPunct="1"/>
            <a:endParaRPr lang="it-IT" altLang="it-IT" sz="2200" dirty="0" smtClean="0">
              <a:ea typeface="ＭＳ Ｐゴシック" pitchFamily="34" charset="-128"/>
            </a:endParaRPr>
          </a:p>
          <a:p>
            <a:pPr marL="0" indent="0" algn="just" eaLnBrk="1" hangingPunct="1"/>
            <a:r>
              <a:rPr lang="it-IT" altLang="it-IT" sz="2200" dirty="0" smtClean="0">
                <a:ea typeface="ＭＳ Ｐゴシック" pitchFamily="34" charset="-128"/>
              </a:rPr>
              <a:t>Rilevò, inoltre, l</a:t>
            </a:r>
            <a:r>
              <a:rPr lang="ja-JP" altLang="it-IT" sz="2200" dirty="0" smtClean="0">
                <a:ea typeface="ＭＳ Ｐゴシック" pitchFamily="34" charset="-128"/>
              </a:rPr>
              <a:t>’</a:t>
            </a:r>
            <a:r>
              <a:rPr lang="it-IT" altLang="ja-JP" sz="2200" dirty="0" smtClean="0">
                <a:ea typeface="ＭＳ Ｐゴシック" pitchFamily="34" charset="-128"/>
              </a:rPr>
              <a:t>esistenza di </a:t>
            </a:r>
            <a:r>
              <a:rPr lang="it-IT" altLang="ja-JP" sz="2200" b="1" dirty="0" smtClean="0">
                <a:ea typeface="ＭＳ Ｐゴシック" pitchFamily="34" charset="-128"/>
              </a:rPr>
              <a:t>differenze significative nel modo di trattare </a:t>
            </a:r>
            <a:r>
              <a:rPr lang="it-IT" altLang="ja-JP" sz="2200" dirty="0" smtClean="0">
                <a:ea typeface="ＭＳ Ｐゴシック" pitchFamily="34" charset="-128"/>
              </a:rPr>
              <a:t>la psicoanalisi nei diversi settori della stampa</a:t>
            </a:r>
          </a:p>
          <a:p>
            <a:pPr marL="0" indent="0" algn="just" eaLnBrk="1" hangingPunct="1">
              <a:buFont typeface="Wingdings" pitchFamily="2" charset="2"/>
              <a:buNone/>
            </a:pPr>
            <a:endParaRPr lang="it-IT" altLang="it-IT" dirty="0" smtClean="0">
              <a:solidFill>
                <a:schemeClr val="hlink"/>
              </a:solidFill>
              <a:ea typeface="ＭＳ Ｐゴシック" pitchFamily="34" charset="-128"/>
            </a:endParaRPr>
          </a:p>
        </p:txBody>
      </p:sp>
      <p:sp>
        <p:nvSpPr>
          <p:cNvPr id="38914" name="Segnaposto numero diapositiva 3"/>
          <p:cNvSpPr>
            <a:spLocks noGrp="1"/>
          </p:cNvSpPr>
          <p:nvPr>
            <p:ph type="sldNum" sz="quarter" idx="10"/>
          </p:nvPr>
        </p:nvSpPr>
        <p:spPr>
          <a:noFill/>
        </p:spPr>
        <p:txBody>
          <a:bodyPr/>
          <a:lstStyle/>
          <a:p>
            <a:pPr>
              <a:buNone/>
            </a:pPr>
            <a:fld id="{4F222C2A-1689-45F6-87CD-08C625F8685B}" type="slidenum">
              <a:rPr lang="it-IT" altLang="it-IT" smtClean="0"/>
              <a:pPr>
                <a:buNone/>
              </a:pPr>
              <a:t>26</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457200" y="1052736"/>
            <a:ext cx="8229600" cy="5271864"/>
          </a:xfrm>
        </p:spPr>
        <p:txBody>
          <a:bodyPr>
            <a:normAutofit/>
          </a:bodyPr>
          <a:lstStyle/>
          <a:p>
            <a:pPr marL="514350" indent="-514350" eaLnBrk="1" hangingPunct="1">
              <a:buFont typeface="Wingdings" pitchFamily="2" charset="2"/>
              <a:buAutoNum type="alphaLcParenR"/>
            </a:pPr>
            <a:r>
              <a:rPr lang="it-IT" altLang="it-IT" sz="2200" dirty="0" smtClean="0">
                <a:solidFill>
                  <a:schemeClr val="hlink"/>
                </a:solidFill>
                <a:ea typeface="ＭＳ Ｐゴシック" pitchFamily="34" charset="-128"/>
              </a:rPr>
              <a:t>Diffusione: </a:t>
            </a:r>
            <a:r>
              <a:rPr lang="it-IT" altLang="it-IT" sz="2200" dirty="0" smtClean="0">
                <a:ea typeface="ＭＳ Ｐゴシック" pitchFamily="34" charset="-128"/>
              </a:rPr>
              <a:t>metodo di comunicazione della stampa indipendente</a:t>
            </a:r>
          </a:p>
          <a:p>
            <a:pPr marL="514350" indent="-514350" eaLnBrk="1" hangingPunct="1">
              <a:buFont typeface="Wingdings" pitchFamily="2" charset="2"/>
              <a:buAutoNum type="alphaLcParenR"/>
            </a:pPr>
            <a:endParaRPr lang="it-IT" altLang="it-IT" sz="2200" dirty="0" smtClean="0">
              <a:ea typeface="ＭＳ Ｐゴシック" pitchFamily="34" charset="-128"/>
            </a:endParaRPr>
          </a:p>
          <a:p>
            <a:pPr marL="762000" lvl="1" eaLnBrk="1" hangingPunct="1">
              <a:buSzTx/>
            </a:pPr>
            <a:r>
              <a:rPr lang="it-IT" altLang="it-IT" sz="2200" dirty="0" smtClean="0">
                <a:ea typeface="ＭＳ Ｐゴシック" pitchFamily="34" charset="-128"/>
              </a:rPr>
              <a:t>Scopo: creare un </a:t>
            </a:r>
            <a:r>
              <a:rPr lang="it-IT" altLang="it-IT" sz="2200" b="1" dirty="0" smtClean="0">
                <a:ea typeface="ＭＳ Ｐゴシック" pitchFamily="34" charset="-128"/>
              </a:rPr>
              <a:t>sapere comune </a:t>
            </a:r>
          </a:p>
          <a:p>
            <a:pPr marL="1162050" lvl="2" eaLnBrk="1" hangingPunct="1">
              <a:buSzTx/>
            </a:pPr>
            <a:r>
              <a:rPr lang="it-IT" altLang="it-IT" sz="2200" dirty="0" smtClean="0">
                <a:ea typeface="ＭＳ Ｐゴシック" pitchFamily="34" charset="-128"/>
              </a:rPr>
              <a:t>senza preoccuparsi della sua unitarietà, puntando ad adattarsi alle </a:t>
            </a:r>
            <a:r>
              <a:rPr lang="it-IT" altLang="it-IT" sz="2200" b="1" dirty="0" smtClean="0">
                <a:ea typeface="ＭＳ Ｐゴシック" pitchFamily="34" charset="-128"/>
              </a:rPr>
              <a:t>esigenze del pubblico</a:t>
            </a:r>
          </a:p>
          <a:p>
            <a:pPr marL="1162050" lvl="2" eaLnBrk="1" hangingPunct="1">
              <a:buSzTx/>
            </a:pPr>
            <a:endParaRPr lang="it-IT" altLang="it-IT" sz="2200" b="1" dirty="0" smtClean="0">
              <a:ea typeface="ＭＳ Ｐゴシック" pitchFamily="34" charset="-128"/>
            </a:endParaRPr>
          </a:p>
          <a:p>
            <a:pPr marL="762000" lvl="1" eaLnBrk="1" hangingPunct="1">
              <a:buSzTx/>
            </a:pPr>
            <a:r>
              <a:rPr lang="it-IT" altLang="it-IT" sz="2200" b="1" dirty="0" smtClean="0">
                <a:ea typeface="ＭＳ Ｐゴシック" pitchFamily="34" charset="-128"/>
              </a:rPr>
              <a:t>Informazioni debolmente organizzate </a:t>
            </a:r>
            <a:r>
              <a:rPr lang="it-IT" altLang="it-IT" sz="2200" dirty="0" smtClean="0">
                <a:ea typeface="ＭＳ Ｐゴシック" pitchFamily="34" charset="-128"/>
              </a:rPr>
              <a:t>e a volte contraddittorie</a:t>
            </a:r>
          </a:p>
          <a:p>
            <a:pPr marL="762000" lvl="1" eaLnBrk="1" hangingPunct="1">
              <a:buSzTx/>
            </a:pPr>
            <a:endParaRPr lang="it-IT" altLang="it-IT" sz="2200" dirty="0" smtClean="0">
              <a:ea typeface="ＭＳ Ｐゴシック" pitchFamily="34" charset="-128"/>
            </a:endParaRPr>
          </a:p>
          <a:p>
            <a:pPr marL="762000" lvl="1" eaLnBrk="1" hangingPunct="1">
              <a:buSzTx/>
            </a:pPr>
            <a:r>
              <a:rPr lang="it-IT" altLang="it-IT" sz="2200" dirty="0" smtClean="0">
                <a:ea typeface="ＭＳ Ｐゴシック" pitchFamily="34" charset="-128"/>
              </a:rPr>
              <a:t>Giornalisti trasmettono l</a:t>
            </a:r>
            <a:r>
              <a:rPr lang="ja-JP" altLang="it-IT" sz="2200" dirty="0" smtClean="0">
                <a:ea typeface="ＭＳ Ｐゴシック" pitchFamily="34" charset="-128"/>
              </a:rPr>
              <a:t>’</a:t>
            </a:r>
            <a:r>
              <a:rPr lang="it-IT" altLang="ja-JP" sz="2200" dirty="0" smtClean="0">
                <a:ea typeface="ＭＳ Ｐゴシック" pitchFamily="34" charset="-128"/>
              </a:rPr>
              <a:t>informazione come ricevuta dagli </a:t>
            </a:r>
            <a:r>
              <a:rPr lang="it-IT" altLang="ja-JP" sz="2200" b="1" dirty="0" smtClean="0">
                <a:ea typeface="ＭＳ Ｐゴシック" pitchFamily="34" charset="-128"/>
              </a:rPr>
              <a:t>specialisti</a:t>
            </a:r>
          </a:p>
          <a:p>
            <a:pPr marL="762000" lvl="1" eaLnBrk="1" hangingPunct="1">
              <a:buSzTx/>
            </a:pPr>
            <a:endParaRPr lang="it-IT" altLang="ja-JP" sz="2200" b="1" dirty="0" smtClean="0">
              <a:ea typeface="ＭＳ Ｐゴシック" pitchFamily="34" charset="-128"/>
            </a:endParaRPr>
          </a:p>
          <a:p>
            <a:pPr marL="762000" lvl="1" eaLnBrk="1" hangingPunct="1">
              <a:buSzTx/>
            </a:pPr>
            <a:r>
              <a:rPr lang="it-IT" altLang="it-IT" sz="2200" b="1" dirty="0" smtClean="0">
                <a:ea typeface="ＭＳ Ｐゴシック" pitchFamily="34" charset="-128"/>
              </a:rPr>
              <a:t>Difficilmente</a:t>
            </a:r>
            <a:r>
              <a:rPr lang="it-IT" altLang="it-IT" sz="2200" dirty="0" smtClean="0">
                <a:ea typeface="ＭＳ Ｐゴシック" pitchFamily="34" charset="-128"/>
              </a:rPr>
              <a:t>, con questo tipo di informazioni </a:t>
            </a:r>
            <a:r>
              <a:rPr lang="it-IT" altLang="it-IT" sz="2200" b="1" dirty="0" smtClean="0">
                <a:ea typeface="ＭＳ Ｐゴシック" pitchFamily="34" charset="-128"/>
              </a:rPr>
              <a:t>i lettori </a:t>
            </a:r>
            <a:r>
              <a:rPr lang="it-IT" altLang="it-IT" sz="2200" dirty="0" smtClean="0">
                <a:ea typeface="ＭＳ Ｐゴシック" pitchFamily="34" charset="-128"/>
              </a:rPr>
              <a:t>si pongono in modo </a:t>
            </a:r>
            <a:r>
              <a:rPr lang="it-IT" altLang="it-IT" sz="2200" b="1" dirty="0" smtClean="0">
                <a:ea typeface="ＭＳ Ｐゴシック" pitchFamily="34" charset="-128"/>
              </a:rPr>
              <a:t>coerente</a:t>
            </a:r>
            <a:r>
              <a:rPr lang="it-IT" altLang="it-IT" sz="2200" dirty="0" smtClean="0">
                <a:ea typeface="ＭＳ Ｐゴシック" pitchFamily="34" charset="-128"/>
              </a:rPr>
              <a:t> verso la psicoanalisi</a:t>
            </a:r>
          </a:p>
        </p:txBody>
      </p:sp>
      <p:sp>
        <p:nvSpPr>
          <p:cNvPr id="39938" name="Segnaposto numero diapositiva 3"/>
          <p:cNvSpPr>
            <a:spLocks noGrp="1"/>
          </p:cNvSpPr>
          <p:nvPr>
            <p:ph type="sldNum" sz="quarter" idx="10"/>
          </p:nvPr>
        </p:nvSpPr>
        <p:spPr>
          <a:noFill/>
        </p:spPr>
        <p:txBody>
          <a:bodyPr/>
          <a:lstStyle/>
          <a:p>
            <a:pPr>
              <a:buNone/>
            </a:pPr>
            <a:fld id="{ED1ADCCA-5130-4D8A-A0FC-769C2BF44B1E}" type="slidenum">
              <a:rPr lang="it-IT" altLang="it-IT" smtClean="0"/>
              <a:pPr>
                <a:buNone/>
              </a:pPr>
              <a:t>27</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4"/>
          <p:cNvSpPr>
            <a:spLocks noGrp="1" noChangeArrowheads="1"/>
          </p:cNvSpPr>
          <p:nvPr>
            <p:ph idx="1"/>
          </p:nvPr>
        </p:nvSpPr>
        <p:spPr>
          <a:xfrm>
            <a:off x="457200" y="1052736"/>
            <a:ext cx="8003232" cy="5271864"/>
          </a:xfrm>
          <a:noFill/>
        </p:spPr>
        <p:txBody>
          <a:bodyPr>
            <a:normAutofit/>
          </a:bodyPr>
          <a:lstStyle/>
          <a:p>
            <a:pPr eaLnBrk="1" hangingPunct="1">
              <a:buFont typeface="Wingdings" pitchFamily="2" charset="2"/>
              <a:buNone/>
            </a:pPr>
            <a:r>
              <a:rPr lang="it-IT" altLang="it-IT" sz="2200" dirty="0" smtClean="0">
                <a:solidFill>
                  <a:schemeClr val="hlink"/>
                </a:solidFill>
                <a:ea typeface="ＭＳ Ｐゴシック" pitchFamily="34" charset="-128"/>
              </a:rPr>
              <a:t>b) Propagazione: </a:t>
            </a:r>
            <a:r>
              <a:rPr lang="it-IT" altLang="it-IT" sz="2200" dirty="0" smtClean="0">
                <a:ea typeface="ＭＳ Ｐゴシック" pitchFamily="34" charset="-128"/>
              </a:rPr>
              <a:t>metodo di comunicazione della stampa cattolica</a:t>
            </a:r>
          </a:p>
          <a:p>
            <a:pPr eaLnBrk="1" hangingPunct="1">
              <a:buFont typeface="Wingdings" pitchFamily="2" charset="2"/>
              <a:buNone/>
            </a:pPr>
            <a:endParaRPr lang="it-IT" altLang="it-IT" sz="2200" dirty="0" smtClean="0">
              <a:ea typeface="ＭＳ Ｐゴシック" pitchFamily="34" charset="-128"/>
            </a:endParaRPr>
          </a:p>
          <a:p>
            <a:pPr lvl="1" algn="just" eaLnBrk="1" hangingPunct="1"/>
            <a:r>
              <a:rPr lang="it-IT" altLang="it-IT" sz="2200" dirty="0" smtClean="0">
                <a:ea typeface="ＭＳ Ｐゴシック" pitchFamily="34" charset="-128"/>
              </a:rPr>
              <a:t>Scopo: fornire elementi che portino gli individui ad assumere una </a:t>
            </a:r>
            <a:r>
              <a:rPr lang="it-IT" altLang="it-IT" sz="2200" b="1" dirty="0" smtClean="0">
                <a:ea typeface="ＭＳ Ｐゴシック" pitchFamily="34" charset="-128"/>
              </a:rPr>
              <a:t>posizione interessata e critica </a:t>
            </a:r>
            <a:r>
              <a:rPr lang="it-IT" altLang="it-IT" sz="2200" dirty="0" smtClean="0">
                <a:ea typeface="ＭＳ Ｐゴシック" pitchFamily="34" charset="-128"/>
              </a:rPr>
              <a:t>verso la psicoanalisi</a:t>
            </a:r>
          </a:p>
          <a:p>
            <a:pPr lvl="1" algn="just" eaLnBrk="1" hangingPunct="1"/>
            <a:endParaRPr lang="it-IT" altLang="it-IT" sz="2200" dirty="0" smtClean="0">
              <a:ea typeface="ＭＳ Ｐゴシック" pitchFamily="34" charset="-128"/>
            </a:endParaRPr>
          </a:p>
          <a:p>
            <a:pPr lvl="1" algn="just" eaLnBrk="1" hangingPunct="1"/>
            <a:r>
              <a:rPr lang="it-IT" altLang="it-IT" sz="2200" dirty="0" smtClean="0">
                <a:ea typeface="ＭＳ Ｐゴシック" pitchFamily="34" charset="-128"/>
              </a:rPr>
              <a:t>Contenuto: la psicoanalisi supera il positivismo materialista e anti-religioso, </a:t>
            </a:r>
            <a:r>
              <a:rPr lang="it-IT" altLang="it-IT" sz="2200" b="1" dirty="0" smtClean="0">
                <a:ea typeface="ＭＳ Ｐゴシック" pitchFamily="34" charset="-128"/>
              </a:rPr>
              <a:t>valorizza affettività</a:t>
            </a:r>
            <a:r>
              <a:rPr lang="it-IT" altLang="it-IT" sz="2200" dirty="0" smtClean="0">
                <a:ea typeface="ＭＳ Ｐゴシック" pitchFamily="34" charset="-128"/>
              </a:rPr>
              <a:t>: </a:t>
            </a:r>
          </a:p>
          <a:p>
            <a:pPr lvl="2" algn="just" eaLnBrk="1" hangingPunct="1"/>
            <a:r>
              <a:rPr lang="it-IT" altLang="it-IT" sz="2200" dirty="0" smtClean="0">
                <a:ea typeface="ＭＳ Ｐゴシック" pitchFamily="34" charset="-128"/>
              </a:rPr>
              <a:t>adattamento del sapere psicoanalitico ai principi religiosi, rifiuta ruolo centrale della libido</a:t>
            </a:r>
          </a:p>
          <a:p>
            <a:pPr algn="just" eaLnBrk="1" hangingPunct="1">
              <a:buFont typeface="Wingdings" pitchFamily="2" charset="2"/>
              <a:buNone/>
            </a:pPr>
            <a:endParaRPr lang="it-IT" altLang="it-IT" sz="2200" dirty="0" smtClean="0">
              <a:ea typeface="ＭＳ Ｐゴシック" pitchFamily="34" charset="-128"/>
            </a:endParaRPr>
          </a:p>
        </p:txBody>
      </p:sp>
      <p:sp>
        <p:nvSpPr>
          <p:cNvPr id="40962" name="Segnaposto numero diapositiva 3"/>
          <p:cNvSpPr>
            <a:spLocks noGrp="1"/>
          </p:cNvSpPr>
          <p:nvPr>
            <p:ph type="sldNum" sz="quarter" idx="10"/>
          </p:nvPr>
        </p:nvSpPr>
        <p:spPr>
          <a:noFill/>
        </p:spPr>
        <p:txBody>
          <a:bodyPr/>
          <a:lstStyle/>
          <a:p>
            <a:pPr>
              <a:buNone/>
            </a:pPr>
            <a:fld id="{75B2C51C-3397-4901-A40C-870C4725BA5B}" type="slidenum">
              <a:rPr lang="it-IT" altLang="it-IT" smtClean="0"/>
              <a:pPr>
                <a:buNone/>
              </a:pPr>
              <a:t>28</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4"/>
          <p:cNvSpPr>
            <a:spLocks noGrp="1" noChangeArrowheads="1"/>
          </p:cNvSpPr>
          <p:nvPr>
            <p:ph idx="1"/>
          </p:nvPr>
        </p:nvSpPr>
        <p:spPr>
          <a:xfrm>
            <a:off x="457200" y="980728"/>
            <a:ext cx="8075240" cy="5343872"/>
          </a:xfrm>
          <a:noFill/>
        </p:spPr>
        <p:txBody>
          <a:bodyPr>
            <a:normAutofit/>
          </a:bodyPr>
          <a:lstStyle/>
          <a:p>
            <a:pPr eaLnBrk="1" hangingPunct="1">
              <a:buFont typeface="Wingdings" pitchFamily="2" charset="2"/>
              <a:buNone/>
            </a:pPr>
            <a:r>
              <a:rPr lang="it-IT" altLang="it-IT" sz="2200" dirty="0" smtClean="0">
                <a:solidFill>
                  <a:schemeClr val="hlink"/>
                </a:solidFill>
                <a:ea typeface="ＭＳ Ｐゴシック" pitchFamily="34" charset="-128"/>
              </a:rPr>
              <a:t>c) Propaganda: </a:t>
            </a:r>
            <a:r>
              <a:rPr lang="it-IT" altLang="it-IT" sz="2200" dirty="0" smtClean="0">
                <a:ea typeface="ＭＳ Ｐゴシック" pitchFamily="34" charset="-128"/>
              </a:rPr>
              <a:t>metodo di comunicazione della stampa comunista</a:t>
            </a:r>
          </a:p>
          <a:p>
            <a:pPr eaLnBrk="1" hangingPunct="1">
              <a:buFont typeface="Wingdings" pitchFamily="2" charset="2"/>
              <a:buNone/>
            </a:pPr>
            <a:endParaRPr lang="it-IT" altLang="it-IT" sz="2200" dirty="0" smtClean="0">
              <a:ea typeface="ＭＳ Ｐゴシック" pitchFamily="34" charset="-128"/>
            </a:endParaRPr>
          </a:p>
          <a:p>
            <a:pPr lvl="1" eaLnBrk="1" hangingPunct="1"/>
            <a:r>
              <a:rPr lang="it-IT" altLang="it-IT" sz="2200" dirty="0" smtClean="0">
                <a:ea typeface="ＭＳ Ｐゴシック" pitchFamily="34" charset="-128"/>
              </a:rPr>
              <a:t>Scopo: produrre nei lettori una </a:t>
            </a:r>
            <a:r>
              <a:rPr lang="it-IT" altLang="it-IT" sz="2200" b="1" dirty="0" smtClean="0">
                <a:ea typeface="ＭＳ Ｐゴシック" pitchFamily="34" charset="-128"/>
              </a:rPr>
              <a:t>presa di posizione negativa </a:t>
            </a:r>
            <a:r>
              <a:rPr lang="it-IT" altLang="it-IT" sz="2200" dirty="0" smtClean="0">
                <a:ea typeface="ＭＳ Ｐゴシック" pitchFamily="34" charset="-128"/>
              </a:rPr>
              <a:t>e di netto contrasto nei confronti della psicoanalisi</a:t>
            </a:r>
          </a:p>
          <a:p>
            <a:pPr lvl="1" eaLnBrk="1" hangingPunct="1"/>
            <a:endParaRPr lang="it-IT" altLang="it-IT" sz="2200" dirty="0" smtClean="0">
              <a:ea typeface="ＭＳ Ｐゴシック" pitchFamily="34" charset="-128"/>
            </a:endParaRPr>
          </a:p>
          <a:p>
            <a:pPr lvl="1" eaLnBrk="1" hangingPunct="1"/>
            <a:r>
              <a:rPr lang="it-IT" altLang="it-IT" sz="2200" dirty="0" smtClean="0">
                <a:ea typeface="ＭＳ Ｐゴシック" pitchFamily="34" charset="-128"/>
              </a:rPr>
              <a:t>Contenuto: la psicoanalisi come </a:t>
            </a:r>
            <a:r>
              <a:rPr lang="it-IT" altLang="it-IT" sz="2200" b="1" dirty="0" smtClean="0">
                <a:ea typeface="ＭＳ Ｐゴシック" pitchFamily="34" charset="-128"/>
              </a:rPr>
              <a:t>ideologia mistificatrice </a:t>
            </a:r>
            <a:r>
              <a:rPr lang="it-IT" altLang="it-IT" sz="2200" dirty="0" smtClean="0">
                <a:ea typeface="ＭＳ Ｐゴシック" pitchFamily="34" charset="-128"/>
              </a:rPr>
              <a:t>importata dagli </a:t>
            </a:r>
            <a:r>
              <a:rPr lang="it-IT" altLang="it-IT" sz="2200" b="1" dirty="0" smtClean="0">
                <a:ea typeface="ＭＳ Ｐゴシック" pitchFamily="34" charset="-128"/>
              </a:rPr>
              <a:t>Stati Uniti</a:t>
            </a:r>
          </a:p>
          <a:p>
            <a:pPr lvl="1" eaLnBrk="1" hangingPunct="1"/>
            <a:endParaRPr lang="it-IT" altLang="it-IT" sz="2200" b="1" dirty="0" smtClean="0">
              <a:ea typeface="ＭＳ Ｐゴシック" pitchFamily="34" charset="-128"/>
            </a:endParaRPr>
          </a:p>
          <a:p>
            <a:pPr lvl="1" eaLnBrk="1" hangingPunct="1"/>
            <a:r>
              <a:rPr lang="it-IT" altLang="it-IT" sz="2200" dirty="0" smtClean="0">
                <a:ea typeface="ＭＳ Ｐゴシック" pitchFamily="34" charset="-128"/>
              </a:rPr>
              <a:t>Urss paese della pace vs. Stati Uniti paese della guerra: </a:t>
            </a:r>
          </a:p>
          <a:p>
            <a:pPr lvl="2" eaLnBrk="1" hangingPunct="1"/>
            <a:r>
              <a:rPr lang="it-IT" altLang="it-IT" sz="2200" dirty="0" smtClean="0">
                <a:ea typeface="ＭＳ Ｐゴシック" pitchFamily="34" charset="-128"/>
              </a:rPr>
              <a:t>Psicologia </a:t>
            </a:r>
            <a:r>
              <a:rPr lang="it-IT" altLang="it-IT" sz="2200" dirty="0" err="1" smtClean="0">
                <a:ea typeface="ＭＳ Ｐゴシック" pitchFamily="34" charset="-128"/>
              </a:rPr>
              <a:t>riflessologica</a:t>
            </a:r>
            <a:r>
              <a:rPr lang="it-IT" altLang="it-IT" sz="2200" dirty="0" smtClean="0">
                <a:ea typeface="ＭＳ Ｐゴシック" pitchFamily="34" charset="-128"/>
              </a:rPr>
              <a:t> russa (scienza) vs. psicologia americana (pseudoscienza o scienza borghese)</a:t>
            </a:r>
          </a:p>
        </p:txBody>
      </p:sp>
      <p:sp>
        <p:nvSpPr>
          <p:cNvPr id="41986" name="Segnaposto numero diapositiva 3"/>
          <p:cNvSpPr>
            <a:spLocks noGrp="1"/>
          </p:cNvSpPr>
          <p:nvPr>
            <p:ph type="sldNum" sz="quarter" idx="10"/>
          </p:nvPr>
        </p:nvSpPr>
        <p:spPr>
          <a:noFill/>
        </p:spPr>
        <p:txBody>
          <a:bodyPr/>
          <a:lstStyle/>
          <a:p>
            <a:pPr>
              <a:buNone/>
            </a:pPr>
            <a:fld id="{69385C14-480C-4DB3-A1F8-4CBF7B54C57F}" type="slidenum">
              <a:rPr lang="it-IT" altLang="it-IT" smtClean="0"/>
              <a:pPr>
                <a:buNone/>
              </a:pPr>
              <a:t>29</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1"/>
          <p:cNvSpPr>
            <a:spLocks noGrp="1"/>
          </p:cNvSpPr>
          <p:nvPr>
            <p:ph idx="1"/>
          </p:nvPr>
        </p:nvSpPr>
        <p:spPr>
          <a:xfrm>
            <a:off x="0" y="908720"/>
            <a:ext cx="9144000" cy="5949280"/>
          </a:xfrm>
        </p:spPr>
        <p:txBody>
          <a:bodyPr>
            <a:noAutofit/>
          </a:bodyPr>
          <a:lstStyle/>
          <a:p>
            <a:pPr>
              <a:defRPr/>
            </a:pPr>
            <a:r>
              <a:rPr lang="it-IT" altLang="it-IT" sz="2200" dirty="0" smtClean="0">
                <a:ea typeface="ＭＳ Ｐゴシック" pitchFamily="34" charset="-128"/>
              </a:rPr>
              <a:t>La psicologia sociale dovrebbe occuparsi di studiare la </a:t>
            </a:r>
            <a:r>
              <a:rPr lang="ja-JP" altLang="it-IT" sz="2200" dirty="0" smtClean="0">
                <a:ea typeface="ＭＳ Ｐゴシック" pitchFamily="34" charset="-128"/>
              </a:rPr>
              <a:t>“</a:t>
            </a:r>
            <a:r>
              <a:rPr lang="it-IT" altLang="ja-JP" sz="2200" b="1" dirty="0" smtClean="0">
                <a:ea typeface="ＭＳ Ｐゴシック" pitchFamily="34" charset="-128"/>
              </a:rPr>
              <a:t>produzione dei legami sociali</a:t>
            </a:r>
            <a:r>
              <a:rPr lang="ja-JP" altLang="it-IT" sz="2200" b="1" dirty="0" smtClean="0">
                <a:ea typeface="ＭＳ Ｐゴシック" pitchFamily="34" charset="-128"/>
              </a:rPr>
              <a:t>”</a:t>
            </a:r>
            <a:r>
              <a:rPr lang="it-IT" altLang="ja-JP" sz="2200" b="1" dirty="0" smtClean="0">
                <a:ea typeface="ＭＳ Ｐゴシック" pitchFamily="34" charset="-128"/>
              </a:rPr>
              <a:t>:</a:t>
            </a:r>
          </a:p>
          <a:p>
            <a:pPr lvl="1">
              <a:defRPr/>
            </a:pPr>
            <a:r>
              <a:rPr lang="it-IT" altLang="it-IT" sz="2200" b="1" dirty="0" smtClean="0">
                <a:ea typeface="ＭＳ Ｐゴシック" pitchFamily="34" charset="-128"/>
              </a:rPr>
              <a:t>E</a:t>
            </a:r>
            <a:r>
              <a:rPr lang="ja-JP" altLang="it-IT" sz="2200" b="1" dirty="0" smtClean="0">
                <a:ea typeface="ＭＳ Ｐゴシック" pitchFamily="34" charset="-128"/>
              </a:rPr>
              <a:t>’</a:t>
            </a:r>
            <a:r>
              <a:rPr lang="it-IT" altLang="ja-JP" sz="2200" b="1" dirty="0" smtClean="0">
                <a:ea typeface="ＭＳ Ｐゴシック" pitchFamily="34" charset="-128"/>
              </a:rPr>
              <a:t> nella vita con gli altri che si sviluppano </a:t>
            </a:r>
            <a:r>
              <a:rPr lang="it-IT" altLang="ja-JP" sz="2200" dirty="0" smtClean="0">
                <a:ea typeface="ＭＳ Ｐゴシック" pitchFamily="34" charset="-128"/>
              </a:rPr>
              <a:t>pensieri, sentimenti, motivazioni, azioni, linguaggi.</a:t>
            </a:r>
          </a:p>
          <a:p>
            <a:pPr>
              <a:defRPr/>
            </a:pPr>
            <a:endParaRPr lang="it-IT" altLang="it-IT" sz="2200" dirty="0" smtClean="0">
              <a:ea typeface="ＭＳ Ｐゴシック" pitchFamily="34" charset="-128"/>
            </a:endParaRPr>
          </a:p>
          <a:p>
            <a:pPr>
              <a:defRPr/>
            </a:pPr>
            <a:endParaRPr lang="it-IT" altLang="it-IT" sz="2200" dirty="0">
              <a:ea typeface="ＭＳ Ｐゴシック" pitchFamily="34" charset="-128"/>
            </a:endParaRPr>
          </a:p>
          <a:p>
            <a:pPr>
              <a:defRPr/>
            </a:pPr>
            <a:endParaRPr lang="it-IT" altLang="it-IT" sz="2200" dirty="0" smtClean="0">
              <a:ea typeface="ＭＳ Ｐゴシック" pitchFamily="34" charset="-128"/>
            </a:endParaRPr>
          </a:p>
          <a:p>
            <a:pPr>
              <a:defRPr/>
            </a:pPr>
            <a:endParaRPr lang="it-IT" altLang="it-IT" sz="2200" dirty="0" smtClean="0">
              <a:ea typeface="ＭＳ Ｐゴシック" pitchFamily="34" charset="-128"/>
            </a:endParaRPr>
          </a:p>
          <a:p>
            <a:pPr marL="0" indent="0" algn="ctr">
              <a:buFont typeface="Wingdings" pitchFamily="2" charset="2"/>
              <a:buNone/>
              <a:defRPr/>
            </a:pPr>
            <a:endParaRPr lang="it-IT" altLang="it-IT" sz="2200" dirty="0" smtClean="0">
              <a:ea typeface="ＭＳ Ｐゴシック" pitchFamily="34" charset="-128"/>
            </a:endParaRPr>
          </a:p>
          <a:p>
            <a:pPr marL="0" indent="0">
              <a:buFont typeface="Wingdings" pitchFamily="2" charset="2"/>
              <a:buNone/>
              <a:defRPr/>
            </a:pPr>
            <a:r>
              <a:rPr lang="it-IT" altLang="it-IT" sz="2200" i="1" dirty="0" smtClean="0">
                <a:ea typeface="ＭＳ Ｐゴシック" pitchFamily="34" charset="-128"/>
              </a:rPr>
              <a:t>			</a:t>
            </a:r>
            <a:r>
              <a:rPr lang="it-IT" altLang="it-IT" sz="2200" i="1" dirty="0" err="1" smtClean="0">
                <a:ea typeface="ＭＳ Ｐゴシック" pitchFamily="34" charset="-128"/>
              </a:rPr>
              <a:t>Serge</a:t>
            </a:r>
            <a:r>
              <a:rPr lang="it-IT" altLang="it-IT" sz="2200" i="1" dirty="0" smtClean="0">
                <a:ea typeface="ＭＳ Ｐゴシック" pitchFamily="34" charset="-128"/>
              </a:rPr>
              <a:t> </a:t>
            </a:r>
            <a:r>
              <a:rPr lang="it-IT" altLang="it-IT" sz="2200" i="1" dirty="0" err="1" smtClean="0">
                <a:ea typeface="ＭＳ Ｐゴシック" pitchFamily="34" charset="-128"/>
              </a:rPr>
              <a:t>Moscovici</a:t>
            </a:r>
            <a:endParaRPr lang="it-IT" altLang="it-IT" sz="2200" i="1" dirty="0" smtClean="0">
              <a:ea typeface="ＭＳ Ｐゴシック" pitchFamily="34" charset="-128"/>
            </a:endParaRPr>
          </a:p>
          <a:p>
            <a:pPr>
              <a:defRPr/>
            </a:pPr>
            <a:endParaRPr lang="it-IT" altLang="it-IT" sz="2200" dirty="0">
              <a:ea typeface="ＭＳ Ｐゴシック" pitchFamily="34" charset="-128"/>
            </a:endParaRPr>
          </a:p>
          <a:p>
            <a:pPr>
              <a:defRPr/>
            </a:pPr>
            <a:r>
              <a:rPr lang="it-IT" altLang="it-IT" sz="2200" dirty="0" smtClean="0">
                <a:ea typeface="ＭＳ Ｐゴシック" pitchFamily="34" charset="-128"/>
              </a:rPr>
              <a:t>Deve quindi occuparsi del linguaggio, della conversazione quotidiana che produce la realtà sociale</a:t>
            </a:r>
          </a:p>
          <a:p>
            <a:pPr lvl="1">
              <a:defRPr/>
            </a:pPr>
            <a:r>
              <a:rPr lang="it-IT" altLang="it-IT" sz="2200" dirty="0" smtClean="0">
                <a:ea typeface="ＭＳ Ｐゴシック" pitchFamily="34" charset="-128"/>
              </a:rPr>
              <a:t>dunque dei fenomeni della </a:t>
            </a:r>
            <a:r>
              <a:rPr lang="it-IT" altLang="it-IT" sz="2200" b="1" dirty="0" smtClean="0">
                <a:ea typeface="ＭＳ Ｐゴシック" pitchFamily="34" charset="-128"/>
              </a:rPr>
              <a:t>comunicazione e dell’</a:t>
            </a:r>
            <a:r>
              <a:rPr lang="it-IT" altLang="ja-JP" sz="2200" b="1" dirty="0" smtClean="0">
                <a:ea typeface="ＭＳ Ｐゴシック" pitchFamily="34" charset="-128"/>
              </a:rPr>
              <a:t>ideologia</a:t>
            </a:r>
            <a:endParaRPr lang="it-IT" altLang="it-IT" sz="2200" dirty="0" smtClean="0">
              <a:ea typeface="ＭＳ Ｐゴシック" pitchFamily="34" charset="-128"/>
            </a:endParaRPr>
          </a:p>
        </p:txBody>
      </p:sp>
      <p:sp>
        <p:nvSpPr>
          <p:cNvPr id="15363" name="Segnaposto numero diapositiva 2"/>
          <p:cNvSpPr>
            <a:spLocks noGrp="1"/>
          </p:cNvSpPr>
          <p:nvPr>
            <p:ph type="sldNum" sz="quarter" idx="10"/>
          </p:nvPr>
        </p:nvSpPr>
        <p:spPr>
          <a:noFill/>
        </p:spPr>
        <p:txBody>
          <a:bodyPr/>
          <a:lstStyle/>
          <a:p>
            <a:pPr>
              <a:buNone/>
            </a:pPr>
            <a:fld id="{8A6E6D04-A524-4637-A498-5F8ABD8CB3B1}" type="slidenum">
              <a:rPr lang="it-IT" altLang="it-IT" smtClean="0"/>
              <a:pPr>
                <a:buNone/>
              </a:pPr>
              <a:t>3</a:t>
            </a:fld>
            <a:endParaRPr lang="it-IT" altLang="it-IT" dirty="0" smtClean="0"/>
          </a:p>
        </p:txBody>
      </p:sp>
      <p:pic>
        <p:nvPicPr>
          <p:cNvPr id="15364" name="Immagine 2"/>
          <p:cNvPicPr>
            <a:picLocks noChangeAspect="1"/>
          </p:cNvPicPr>
          <p:nvPr/>
        </p:nvPicPr>
        <p:blipFill>
          <a:blip r:embed="rId3" cstate="print"/>
          <a:srcRect/>
          <a:stretch>
            <a:fillRect/>
          </a:stretch>
        </p:blipFill>
        <p:spPr bwMode="auto">
          <a:xfrm>
            <a:off x="755576" y="2420888"/>
            <a:ext cx="1881085" cy="2679452"/>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251520" y="1066800"/>
            <a:ext cx="8740080" cy="5334000"/>
          </a:xfrm>
        </p:spPr>
        <p:txBody>
          <a:bodyPr/>
          <a:lstStyle/>
          <a:p>
            <a:pPr marL="0" indent="0" algn="just" eaLnBrk="1" hangingPunct="1">
              <a:buFont typeface="Wingdings" pitchFamily="2" charset="2"/>
              <a:buNone/>
            </a:pPr>
            <a:r>
              <a:rPr lang="it-IT" altLang="it-IT" sz="2200" dirty="0" smtClean="0">
                <a:ea typeface="ＭＳ Ｐゴシック" pitchFamily="34" charset="-128"/>
              </a:rPr>
              <a:t>Le rappresentazioni possono essere espresse sotto forma di:</a:t>
            </a:r>
          </a:p>
          <a:p>
            <a:pPr marL="0" indent="0" algn="just" eaLnBrk="1" hangingPunct="1"/>
            <a:r>
              <a:rPr lang="it-IT" altLang="it-IT" sz="2200" dirty="0" smtClean="0">
                <a:solidFill>
                  <a:schemeClr val="hlink"/>
                </a:solidFill>
                <a:ea typeface="ＭＳ Ｐゴシック" pitchFamily="34" charset="-128"/>
              </a:rPr>
              <a:t>opinione =</a:t>
            </a:r>
            <a:r>
              <a:rPr lang="it-IT" altLang="it-IT" sz="2200" dirty="0" smtClean="0">
                <a:ea typeface="ＭＳ Ｐゴシック" pitchFamily="34" charset="-128"/>
              </a:rPr>
              <a:t> </a:t>
            </a:r>
            <a:r>
              <a:rPr lang="it-IT" altLang="it-IT" sz="2200" b="1" dirty="0" smtClean="0">
                <a:ea typeface="ＭＳ Ｐゴシック" pitchFamily="34" charset="-128"/>
              </a:rPr>
              <a:t>asserzione valutativa </a:t>
            </a:r>
            <a:r>
              <a:rPr lang="it-IT" altLang="it-IT" sz="2200" dirty="0" smtClean="0">
                <a:ea typeface="ＭＳ Ｐゴシック" pitchFamily="34" charset="-128"/>
              </a:rPr>
              <a:t>su un oggetto  sociale </a:t>
            </a:r>
          </a:p>
          <a:p>
            <a:pPr marL="1123950" lvl="1" indent="-457200" algn="just" eaLnBrk="1" hangingPunct="1"/>
            <a:r>
              <a:rPr lang="it-IT" altLang="it-IT" sz="2200" dirty="0" smtClean="0">
                <a:ea typeface="ＭＳ Ｐゴシック" pitchFamily="34" charset="-128"/>
              </a:rPr>
              <a:t>che ha caratteri di </a:t>
            </a:r>
            <a:r>
              <a:rPr lang="it-IT" altLang="it-IT" sz="2200" b="1" dirty="0" smtClean="0">
                <a:ea typeface="ＭＳ Ｐゴシック" pitchFamily="34" charset="-128"/>
              </a:rPr>
              <a:t>instabilità</a:t>
            </a:r>
            <a:r>
              <a:rPr lang="it-IT" altLang="it-IT" sz="2200" dirty="0" smtClean="0">
                <a:ea typeface="ＭＳ Ｐゴシック" pitchFamily="34" charset="-128"/>
              </a:rPr>
              <a:t>, plasticità e </a:t>
            </a:r>
            <a:r>
              <a:rPr lang="it-IT" altLang="it-IT" sz="2200" b="1" dirty="0" smtClean="0">
                <a:ea typeface="ＭＳ Ｐゴシック" pitchFamily="34" charset="-128"/>
              </a:rPr>
              <a:t>specificità</a:t>
            </a:r>
            <a:r>
              <a:rPr lang="it-IT" altLang="it-IT" sz="2200" dirty="0" smtClean="0">
                <a:ea typeface="ＭＳ Ｐゴシック" pitchFamily="34" charset="-128"/>
              </a:rPr>
              <a:t>. </a:t>
            </a:r>
          </a:p>
          <a:p>
            <a:pPr marL="1123950" lvl="1" indent="-457200" algn="just" eaLnBrk="1" hangingPunct="1"/>
            <a:r>
              <a:rPr lang="it-IT" altLang="it-IT" sz="2200" dirty="0" smtClean="0">
                <a:ea typeface="ＭＳ Ｐゴシック" pitchFamily="34" charset="-128"/>
              </a:rPr>
              <a:t>Non ha rapporti diretti e immediati con i comportamenti  </a:t>
            </a:r>
          </a:p>
          <a:p>
            <a:pPr marL="1123950" lvl="1" indent="-457200" algn="just" eaLnBrk="1" hangingPunct="1"/>
            <a:r>
              <a:rPr lang="it-IT" altLang="it-IT" sz="2200" dirty="0" smtClean="0">
                <a:ea typeface="ＭＳ Ｐゴシック" pitchFamily="34" charset="-128"/>
              </a:rPr>
              <a:t>per esempio attraverso la diffusione</a:t>
            </a:r>
          </a:p>
          <a:p>
            <a:pPr marL="0" indent="0" algn="just" eaLnBrk="1" hangingPunct="1"/>
            <a:endParaRPr lang="it-IT" altLang="it-IT" sz="2200" dirty="0" smtClean="0">
              <a:ea typeface="ＭＳ Ｐゴシック" pitchFamily="34" charset="-128"/>
            </a:endParaRPr>
          </a:p>
          <a:p>
            <a:pPr marL="0" indent="0" algn="just" eaLnBrk="1" hangingPunct="1"/>
            <a:r>
              <a:rPr lang="it-IT" altLang="it-IT" sz="2200" dirty="0" smtClean="0">
                <a:solidFill>
                  <a:schemeClr val="hlink"/>
                </a:solidFill>
                <a:ea typeface="ＭＳ Ｐゴシック" pitchFamily="34" charset="-128"/>
              </a:rPr>
              <a:t>atteggiamento = </a:t>
            </a:r>
            <a:r>
              <a:rPr lang="it-IT" altLang="it-IT" sz="2200" b="1" dirty="0" smtClean="0">
                <a:ea typeface="ＭＳ Ｐゴシック" pitchFamily="34" charset="-128"/>
              </a:rPr>
              <a:t>orientamento</a:t>
            </a:r>
            <a:r>
              <a:rPr lang="it-IT" altLang="it-IT" sz="2200" dirty="0" smtClean="0">
                <a:ea typeface="ＭＳ Ｐゴシック" pitchFamily="34" charset="-128"/>
              </a:rPr>
              <a:t> positivo o negativo verso l</a:t>
            </a:r>
            <a:r>
              <a:rPr lang="ja-JP" altLang="it-IT" sz="2200" dirty="0" smtClean="0">
                <a:ea typeface="ＭＳ Ｐゴシック" pitchFamily="34" charset="-128"/>
              </a:rPr>
              <a:t>’</a:t>
            </a:r>
            <a:r>
              <a:rPr lang="it-IT" altLang="ja-JP" sz="2200" dirty="0" smtClean="0">
                <a:ea typeface="ＭＳ Ｐゴシック" pitchFamily="34" charset="-128"/>
              </a:rPr>
              <a:t>oggetto</a:t>
            </a:r>
          </a:p>
          <a:p>
            <a:pPr marL="1123950" lvl="1" indent="-457200" algn="just" eaLnBrk="1" hangingPunct="1"/>
            <a:r>
              <a:rPr lang="it-IT" altLang="it-IT" sz="2200" dirty="0" smtClean="0">
                <a:ea typeface="ＭＳ Ｐゴシック" pitchFamily="34" charset="-128"/>
              </a:rPr>
              <a:t>Si rivela attraverso comportamento globale</a:t>
            </a:r>
          </a:p>
          <a:p>
            <a:pPr marL="1123950" lvl="1" indent="-457200" algn="just" eaLnBrk="1" hangingPunct="1"/>
            <a:r>
              <a:rPr lang="it-IT" altLang="it-IT" sz="2200" dirty="0" smtClean="0">
                <a:ea typeface="ＭＳ Ｐゴシック" pitchFamily="34" charset="-128"/>
              </a:rPr>
              <a:t> per esempio attraverso la propagazione</a:t>
            </a:r>
          </a:p>
          <a:p>
            <a:pPr marL="0" indent="0" algn="just" eaLnBrk="1" hangingPunct="1">
              <a:buFont typeface="Times" charset="0"/>
              <a:buNone/>
            </a:pPr>
            <a:endParaRPr lang="it-IT" altLang="it-IT" sz="2200" dirty="0" smtClean="0">
              <a:ea typeface="ＭＳ Ｐゴシック" pitchFamily="34" charset="-128"/>
            </a:endParaRPr>
          </a:p>
          <a:p>
            <a:pPr marL="0" indent="0" algn="just" eaLnBrk="1" hangingPunct="1"/>
            <a:r>
              <a:rPr lang="it-IT" altLang="it-IT" sz="2200" dirty="0" smtClean="0">
                <a:solidFill>
                  <a:schemeClr val="hlink"/>
                </a:solidFill>
                <a:ea typeface="ＭＳ Ｐゴシック" pitchFamily="34" charset="-128"/>
              </a:rPr>
              <a:t>stereotipi</a:t>
            </a:r>
            <a:r>
              <a:rPr lang="it-IT" altLang="it-IT" sz="2200" dirty="0" smtClean="0">
                <a:ea typeface="ＭＳ Ｐゴシック" pitchFamily="34" charset="-128"/>
              </a:rPr>
              <a:t> </a:t>
            </a:r>
            <a:r>
              <a:rPr lang="it-IT" altLang="it-IT" sz="2200" dirty="0" smtClean="0">
                <a:solidFill>
                  <a:schemeClr val="hlink"/>
                </a:solidFill>
                <a:ea typeface="ＭＳ Ｐゴシック" pitchFamily="34" charset="-128"/>
              </a:rPr>
              <a:t>=</a:t>
            </a:r>
            <a:r>
              <a:rPr lang="it-IT" altLang="it-IT" sz="2200" dirty="0" smtClean="0">
                <a:ea typeface="ＭＳ Ｐゴシック" pitchFamily="34" charset="-128"/>
              </a:rPr>
              <a:t> </a:t>
            </a:r>
            <a:r>
              <a:rPr lang="it-IT" altLang="it-IT" sz="2200" b="1" dirty="0" smtClean="0">
                <a:ea typeface="ＭＳ Ｐゴシック" pitchFamily="34" charset="-128"/>
              </a:rPr>
              <a:t>risposta stabile </a:t>
            </a:r>
            <a:r>
              <a:rPr lang="it-IT" altLang="it-IT" sz="2200" dirty="0" smtClean="0">
                <a:ea typeface="ＭＳ Ｐゴシック" pitchFamily="34" charset="-128"/>
              </a:rPr>
              <a:t>e priva di ambiguità nel rifiutare  un oggetto sociale </a:t>
            </a:r>
          </a:p>
          <a:p>
            <a:pPr marL="1123950" lvl="1" indent="-457200" algn="just" eaLnBrk="1" hangingPunct="1"/>
            <a:r>
              <a:rPr lang="it-IT" altLang="it-IT" sz="2200" dirty="0" smtClean="0">
                <a:ea typeface="ＭＳ Ｐゴシック" pitchFamily="34" charset="-128"/>
              </a:rPr>
              <a:t>per esempio attraverso la propaganda</a:t>
            </a:r>
          </a:p>
        </p:txBody>
      </p:sp>
      <p:sp>
        <p:nvSpPr>
          <p:cNvPr id="43010" name="Segnaposto numero diapositiva 3"/>
          <p:cNvSpPr>
            <a:spLocks noGrp="1"/>
          </p:cNvSpPr>
          <p:nvPr>
            <p:ph type="sldNum" sz="quarter" idx="10"/>
          </p:nvPr>
        </p:nvSpPr>
        <p:spPr>
          <a:noFill/>
        </p:spPr>
        <p:txBody>
          <a:bodyPr/>
          <a:lstStyle/>
          <a:p>
            <a:pPr>
              <a:buNone/>
            </a:pPr>
            <a:fld id="{F8153874-84E3-4BFA-8D8D-BCBCE665D6A5}" type="slidenum">
              <a:rPr lang="it-IT" altLang="it-IT" smtClean="0"/>
              <a:pPr>
                <a:buNone/>
              </a:pPr>
              <a:t>30</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539552" y="1066800"/>
            <a:ext cx="7613848" cy="4572000"/>
          </a:xfrm>
        </p:spPr>
        <p:txBody>
          <a:bodyPr/>
          <a:lstStyle/>
          <a:p>
            <a:pPr marL="0" indent="0" algn="ctr" eaLnBrk="1" hangingPunct="1">
              <a:buFont typeface="Wingdings" pitchFamily="2" charset="2"/>
              <a:buNone/>
            </a:pPr>
            <a:r>
              <a:rPr lang="it-IT" altLang="it-IT" u="sng" dirty="0" smtClean="0">
                <a:solidFill>
                  <a:schemeClr val="hlink"/>
                </a:solidFill>
                <a:ea typeface="ＭＳ Ｐゴシック" pitchFamily="34" charset="-128"/>
              </a:rPr>
              <a:t>Sviluppi recenti</a:t>
            </a:r>
          </a:p>
          <a:p>
            <a:pPr marL="0" indent="0" algn="ctr" eaLnBrk="1" hangingPunct="1">
              <a:buFont typeface="Wingdings" pitchFamily="2" charset="2"/>
              <a:buNone/>
            </a:pPr>
            <a:endParaRPr lang="it-IT" altLang="it-IT" u="sng" dirty="0" smtClean="0">
              <a:solidFill>
                <a:schemeClr val="hlink"/>
              </a:solidFill>
              <a:ea typeface="ＭＳ Ｐゴシック" pitchFamily="34" charset="-128"/>
            </a:endParaRPr>
          </a:p>
          <a:p>
            <a:pPr marL="0" indent="0" algn="just" eaLnBrk="1" hangingPunct="1">
              <a:buFont typeface="Wingdings" pitchFamily="2" charset="2"/>
              <a:buNone/>
            </a:pPr>
            <a:r>
              <a:rPr lang="it-IT" altLang="it-IT" sz="2200" dirty="0" smtClean="0">
                <a:ea typeface="ＭＳ Ｐゴシック" pitchFamily="34" charset="-128"/>
              </a:rPr>
              <a:t>Lo studio delle rappresentazioni sociali segue attualmente 2 direttrici:</a:t>
            </a:r>
          </a:p>
          <a:p>
            <a:pPr marL="0" indent="0" algn="just" eaLnBrk="1" hangingPunct="1">
              <a:buFont typeface="Wingdings" pitchFamily="2" charset="2"/>
              <a:buNone/>
            </a:pPr>
            <a:endParaRPr lang="it-IT" altLang="it-IT" sz="2200" dirty="0" smtClean="0">
              <a:ea typeface="ＭＳ Ｐゴシック" pitchFamily="34" charset="-128"/>
            </a:endParaRPr>
          </a:p>
          <a:p>
            <a:pPr marL="381000" lvl="1" indent="-190500" algn="just" eaLnBrk="1" hangingPunct="1">
              <a:buFontTx/>
              <a:buChar char="•"/>
            </a:pPr>
            <a:r>
              <a:rPr lang="it-IT" altLang="it-IT" sz="2200" dirty="0" smtClean="0">
                <a:ea typeface="ＭＳ Ｐゴシック" pitchFamily="34" charset="-128"/>
              </a:rPr>
              <a:t> Contributo della scuola di </a:t>
            </a:r>
            <a:r>
              <a:rPr lang="it-IT" altLang="it-IT" sz="2200" dirty="0" err="1" smtClean="0">
                <a:ea typeface="ＭＳ Ｐゴシック" pitchFamily="34" charset="-128"/>
              </a:rPr>
              <a:t>Aix-en-Provence</a:t>
            </a:r>
            <a:r>
              <a:rPr lang="it-IT" altLang="it-IT" sz="2200" dirty="0" smtClean="0">
                <a:ea typeface="ＭＳ Ｐゴシック" pitchFamily="34" charset="-128"/>
              </a:rPr>
              <a:t>: approccio strutturalista</a:t>
            </a:r>
          </a:p>
          <a:p>
            <a:pPr marL="381000" lvl="1" indent="-190500" algn="just" eaLnBrk="1" hangingPunct="1">
              <a:buFontTx/>
              <a:buChar char="•"/>
            </a:pPr>
            <a:endParaRPr lang="it-IT" altLang="it-IT" sz="2200" dirty="0" smtClean="0">
              <a:ea typeface="ＭＳ Ｐゴシック" pitchFamily="34" charset="-128"/>
            </a:endParaRPr>
          </a:p>
          <a:p>
            <a:pPr marL="381000" lvl="1" indent="-190500" algn="just" eaLnBrk="1" hangingPunct="1">
              <a:buFontTx/>
              <a:buChar char="•"/>
            </a:pPr>
            <a:r>
              <a:rPr lang="it-IT" altLang="it-IT" sz="2200" dirty="0" smtClean="0">
                <a:ea typeface="ＭＳ Ｐゴシック" pitchFamily="34" charset="-128"/>
              </a:rPr>
              <a:t> Contributo della scuola di Ginevra: approccio socio-dinamico </a:t>
            </a:r>
          </a:p>
          <a:p>
            <a:pPr marL="381000" lvl="1" indent="-190500" algn="just" eaLnBrk="1" hangingPunct="1">
              <a:buFont typeface="Times" charset="0"/>
              <a:buNone/>
            </a:pPr>
            <a:endParaRPr lang="it-IT" altLang="it-IT" sz="2200" dirty="0" smtClean="0">
              <a:ea typeface="ＭＳ Ｐゴシック" pitchFamily="34" charset="-128"/>
            </a:endParaRPr>
          </a:p>
        </p:txBody>
      </p:sp>
      <p:sp>
        <p:nvSpPr>
          <p:cNvPr id="44034" name="Segnaposto numero diapositiva 3"/>
          <p:cNvSpPr>
            <a:spLocks noGrp="1"/>
          </p:cNvSpPr>
          <p:nvPr>
            <p:ph type="sldNum" sz="quarter" idx="10"/>
          </p:nvPr>
        </p:nvSpPr>
        <p:spPr>
          <a:noFill/>
        </p:spPr>
        <p:txBody>
          <a:bodyPr/>
          <a:lstStyle/>
          <a:p>
            <a:pPr>
              <a:buNone/>
            </a:pPr>
            <a:fld id="{F590412D-2BA6-48FD-8806-609F80914623}" type="slidenum">
              <a:rPr lang="it-IT" altLang="it-IT" smtClean="0"/>
              <a:pPr>
                <a:buNone/>
              </a:pPr>
              <a:t>31</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numero diapositiva 1"/>
          <p:cNvSpPr>
            <a:spLocks noGrp="1"/>
          </p:cNvSpPr>
          <p:nvPr>
            <p:ph type="sldNum" sz="quarter" idx="12"/>
          </p:nvPr>
        </p:nvSpPr>
        <p:spPr>
          <a:noFill/>
        </p:spPr>
        <p:txBody>
          <a:bodyPr/>
          <a:lstStyle/>
          <a:p>
            <a:pPr>
              <a:buNone/>
            </a:pPr>
            <a:fld id="{C49BEB5E-E1BC-437D-B531-C3E6453CBDF5}" type="slidenum">
              <a:rPr lang="it-IT" altLang="it-IT" smtClean="0"/>
              <a:pPr>
                <a:buNone/>
              </a:pPr>
              <a:t>32</a:t>
            </a:fld>
            <a:endParaRPr lang="it-IT" altLang="it-IT" dirty="0" smtClean="0"/>
          </a:p>
        </p:txBody>
      </p:sp>
      <p:sp>
        <p:nvSpPr>
          <p:cNvPr id="45059" name="Rectangle 2"/>
          <p:cNvSpPr>
            <a:spLocks noChangeArrowheads="1"/>
          </p:cNvSpPr>
          <p:nvPr/>
        </p:nvSpPr>
        <p:spPr bwMode="auto">
          <a:xfrm>
            <a:off x="381000" y="980728"/>
            <a:ext cx="8153400" cy="4915192"/>
          </a:xfrm>
          <a:prstGeom prst="rect">
            <a:avLst/>
          </a:prstGeom>
          <a:noFill/>
          <a:ln w="9525">
            <a:noFill/>
            <a:miter lim="800000"/>
            <a:headEnd/>
            <a:tailEnd/>
          </a:ln>
        </p:spPr>
        <p:txBody>
          <a:bodyPr wrap="square" lIns="0" tIns="0" rIns="0" bIns="0">
            <a:spAutoFit/>
          </a:bodyPr>
          <a:lstStyle/>
          <a:p>
            <a:pPr algn="ctr">
              <a:spcBef>
                <a:spcPct val="50000"/>
              </a:spcBef>
              <a:buClr>
                <a:srgbClr val="990033"/>
              </a:buClr>
              <a:buSzPct val="50000"/>
              <a:buFont typeface="Times" charset="0"/>
              <a:buNone/>
            </a:pPr>
            <a:r>
              <a:rPr lang="it-IT" altLang="it-IT" sz="2600" u="sng" dirty="0" err="1">
                <a:latin typeface="+mn-lt"/>
              </a:rPr>
              <a:t>Stabilità-mobilità</a:t>
            </a:r>
            <a:r>
              <a:rPr lang="it-IT" altLang="it-IT" sz="2600" u="sng" dirty="0">
                <a:latin typeface="+mn-lt"/>
              </a:rPr>
              <a:t> della struttura interna delle rappresentazioni sociali:</a:t>
            </a:r>
            <a:br>
              <a:rPr lang="it-IT" altLang="it-IT" sz="2600" u="sng" dirty="0">
                <a:latin typeface="+mn-lt"/>
              </a:rPr>
            </a:br>
            <a:r>
              <a:rPr lang="it-IT" altLang="it-IT" sz="2600" u="sng" dirty="0">
                <a:latin typeface="+mn-lt"/>
              </a:rPr>
              <a:t>la scuola di </a:t>
            </a:r>
            <a:r>
              <a:rPr lang="it-IT" altLang="it-IT" sz="2600" u="sng" dirty="0" err="1">
                <a:latin typeface="+mn-lt"/>
              </a:rPr>
              <a:t>Aix-en-Provence</a:t>
            </a:r>
            <a:endParaRPr lang="it-IT" altLang="it-IT" sz="2600" u="sng" dirty="0">
              <a:latin typeface="+mn-lt"/>
            </a:endParaRPr>
          </a:p>
          <a:p>
            <a:pPr algn="ctr">
              <a:spcBef>
                <a:spcPct val="50000"/>
              </a:spcBef>
              <a:buClr>
                <a:srgbClr val="990033"/>
              </a:buClr>
              <a:buSzPct val="50000"/>
              <a:buFont typeface="Times" charset="0"/>
              <a:buNone/>
            </a:pPr>
            <a:endParaRPr lang="it-IT" altLang="it-IT" sz="2400" u="sng" dirty="0">
              <a:latin typeface="+mn-lt"/>
            </a:endParaRPr>
          </a:p>
          <a:p>
            <a:pPr>
              <a:spcBef>
                <a:spcPct val="50000"/>
              </a:spcBef>
              <a:buClr>
                <a:srgbClr val="990033"/>
              </a:buClr>
              <a:buSzPct val="50000"/>
              <a:buFont typeface="Times" charset="0"/>
              <a:buNone/>
            </a:pPr>
            <a:r>
              <a:rPr lang="it-IT" altLang="it-IT" sz="2200" dirty="0">
                <a:solidFill>
                  <a:schemeClr val="tx1"/>
                </a:solidFill>
                <a:latin typeface="+mn-lt"/>
              </a:rPr>
              <a:t> </a:t>
            </a:r>
            <a:r>
              <a:rPr lang="it-IT" altLang="it-IT" sz="2200" dirty="0" smtClean="0">
                <a:solidFill>
                  <a:schemeClr val="tx1"/>
                </a:solidFill>
                <a:latin typeface="+mn-lt"/>
              </a:rPr>
              <a:t>L’impostazione </a:t>
            </a:r>
            <a:r>
              <a:rPr lang="it-IT" altLang="it-IT" sz="2200" dirty="0">
                <a:solidFill>
                  <a:schemeClr val="tx1"/>
                </a:solidFill>
                <a:latin typeface="+mn-lt"/>
              </a:rPr>
              <a:t>strutturalista analizza: </a:t>
            </a:r>
          </a:p>
          <a:p>
            <a:pPr lvl="1">
              <a:spcBef>
                <a:spcPct val="50000"/>
              </a:spcBef>
              <a:buClr>
                <a:schemeClr val="hlink"/>
              </a:buClr>
              <a:buSzPct val="100000"/>
              <a:buFont typeface="Times" charset="0"/>
              <a:buChar char="•"/>
            </a:pPr>
            <a:r>
              <a:rPr lang="it-IT" altLang="it-IT" sz="2200" dirty="0">
                <a:solidFill>
                  <a:schemeClr val="tx1"/>
                </a:solidFill>
                <a:latin typeface="+mn-lt"/>
              </a:rPr>
              <a:t> la struttura della rappresentazione sociale</a:t>
            </a:r>
          </a:p>
          <a:p>
            <a:pPr lvl="1">
              <a:spcBef>
                <a:spcPct val="50000"/>
              </a:spcBef>
              <a:buClr>
                <a:schemeClr val="hlink"/>
              </a:buClr>
              <a:buSzPct val="100000"/>
              <a:buFont typeface="Times" charset="0"/>
              <a:buChar char="•"/>
            </a:pPr>
            <a:r>
              <a:rPr lang="it-IT" altLang="it-IT" sz="2200" dirty="0">
                <a:solidFill>
                  <a:schemeClr val="tx1"/>
                </a:solidFill>
                <a:latin typeface="+mn-lt"/>
              </a:rPr>
              <a:t> come la struttura della rappresentazione può modificarsi</a:t>
            </a:r>
          </a:p>
          <a:p>
            <a:pPr>
              <a:spcBef>
                <a:spcPct val="50000"/>
              </a:spcBef>
              <a:buClr>
                <a:srgbClr val="990033"/>
              </a:buClr>
              <a:buSzPct val="50000"/>
              <a:buFont typeface="Times" charset="0"/>
              <a:buNone/>
            </a:pPr>
            <a:endParaRPr lang="it-IT" altLang="it-IT" sz="2200" dirty="0">
              <a:solidFill>
                <a:schemeClr val="tx1"/>
              </a:solidFill>
              <a:latin typeface="+mn-lt"/>
            </a:endParaRPr>
          </a:p>
          <a:p>
            <a:pPr>
              <a:spcBef>
                <a:spcPct val="50000"/>
              </a:spcBef>
              <a:buClr>
                <a:srgbClr val="990033"/>
              </a:buClr>
              <a:buSzPct val="50000"/>
              <a:buFont typeface="Wingdings" pitchFamily="2" charset="2"/>
              <a:buNone/>
            </a:pPr>
            <a:r>
              <a:rPr lang="it-IT" altLang="it-IT" sz="2200" dirty="0">
                <a:solidFill>
                  <a:schemeClr val="tx1"/>
                </a:solidFill>
                <a:latin typeface="+mn-lt"/>
              </a:rPr>
              <a:t>Struttura delle rappresentazioni sociali:</a:t>
            </a:r>
          </a:p>
          <a:p>
            <a:pPr lvl="1">
              <a:spcBef>
                <a:spcPct val="50000"/>
              </a:spcBef>
              <a:buClr>
                <a:schemeClr val="hlink"/>
              </a:buClr>
              <a:buSzPct val="100000"/>
              <a:buFont typeface="Wingdings" pitchFamily="2" charset="2"/>
              <a:buChar char="Ø"/>
            </a:pPr>
            <a:r>
              <a:rPr lang="it-IT" altLang="it-IT" sz="2200" dirty="0">
                <a:latin typeface="+mn-lt"/>
              </a:rPr>
              <a:t> </a:t>
            </a:r>
            <a:r>
              <a:rPr lang="it-IT" altLang="it-IT" sz="2200" dirty="0">
                <a:solidFill>
                  <a:schemeClr val="tx1"/>
                </a:solidFill>
                <a:latin typeface="+mn-lt"/>
              </a:rPr>
              <a:t>nucleo centrale</a:t>
            </a:r>
          </a:p>
          <a:p>
            <a:pPr lvl="1">
              <a:spcBef>
                <a:spcPct val="50000"/>
              </a:spcBef>
              <a:buClr>
                <a:schemeClr val="hlink"/>
              </a:buClr>
              <a:buSzPct val="100000"/>
              <a:buFont typeface="Wingdings" pitchFamily="2" charset="2"/>
              <a:buChar char="Ø"/>
            </a:pPr>
            <a:r>
              <a:rPr lang="it-IT" altLang="it-IT" sz="2200" dirty="0">
                <a:latin typeface="+mn-lt"/>
              </a:rPr>
              <a:t> </a:t>
            </a:r>
            <a:r>
              <a:rPr lang="it-IT" altLang="it-IT" sz="2200" dirty="0">
                <a:solidFill>
                  <a:schemeClr val="tx1"/>
                </a:solidFill>
                <a:latin typeface="+mn-lt"/>
              </a:rPr>
              <a:t>elementi periferici</a:t>
            </a:r>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457200" y="908720"/>
            <a:ext cx="8229600" cy="5415880"/>
          </a:xfrm>
        </p:spPr>
        <p:txBody>
          <a:bodyPr>
            <a:normAutofit/>
          </a:bodyPr>
          <a:lstStyle/>
          <a:p>
            <a:pPr marL="0" indent="0" algn="ctr" eaLnBrk="1" hangingPunct="1">
              <a:buFont typeface="Wingdings" pitchFamily="2" charset="2"/>
              <a:buNone/>
            </a:pPr>
            <a:r>
              <a:rPr lang="it-IT" altLang="it-IT" u="sng" dirty="0" smtClean="0">
                <a:solidFill>
                  <a:schemeClr val="hlink"/>
                </a:solidFill>
                <a:ea typeface="ＭＳ Ｐゴシック" pitchFamily="34" charset="-128"/>
              </a:rPr>
              <a:t>Esempio: studio sulla rappresentazione del gruppo ideale (</a:t>
            </a:r>
            <a:r>
              <a:rPr lang="it-IT" altLang="it-IT" u="sng" dirty="0" err="1" smtClean="0">
                <a:solidFill>
                  <a:schemeClr val="hlink"/>
                </a:solidFill>
                <a:ea typeface="ＭＳ Ｐゴシック" pitchFamily="34" charset="-128"/>
              </a:rPr>
              <a:t>Flament</a:t>
            </a:r>
            <a:r>
              <a:rPr lang="it-IT" altLang="it-IT" u="sng" dirty="0" smtClean="0">
                <a:solidFill>
                  <a:schemeClr val="hlink"/>
                </a:solidFill>
                <a:ea typeface="ＭＳ Ｐゴシック" pitchFamily="34" charset="-128"/>
              </a:rPr>
              <a:t> 1982)</a:t>
            </a:r>
          </a:p>
          <a:p>
            <a:pPr marL="0" indent="0" algn="ctr" eaLnBrk="1" hangingPunct="1">
              <a:buFont typeface="Wingdings" pitchFamily="2" charset="2"/>
              <a:buNone/>
            </a:pPr>
            <a:endParaRPr lang="it-IT" altLang="it-IT" u="sng" dirty="0" smtClean="0">
              <a:solidFill>
                <a:schemeClr val="hlink"/>
              </a:solidFill>
              <a:ea typeface="ＭＳ Ｐゴシック" pitchFamily="34" charset="-128"/>
            </a:endParaRPr>
          </a:p>
          <a:p>
            <a:pPr marL="952500" lvl="1" indent="-381000" algn="just" eaLnBrk="1" hangingPunct="1"/>
            <a:r>
              <a:rPr lang="it-IT" altLang="it-IT" sz="2200" dirty="0" smtClean="0">
                <a:ea typeface="ＭＳ Ｐゴシック" pitchFamily="34" charset="-128"/>
              </a:rPr>
              <a:t>viene chiesto ai soggetti di immaginare l</a:t>
            </a:r>
            <a:r>
              <a:rPr lang="ja-JP" altLang="it-IT" sz="2200" dirty="0" smtClean="0">
                <a:ea typeface="ＭＳ Ｐゴシック" pitchFamily="34" charset="-128"/>
              </a:rPr>
              <a:t>’</a:t>
            </a:r>
            <a:r>
              <a:rPr lang="it-IT" altLang="ja-JP" sz="2200" dirty="0" smtClean="0">
                <a:ea typeface="ＭＳ Ｐゴシック" pitchFamily="34" charset="-128"/>
              </a:rPr>
              <a:t>oggetto della rappresentazione senza una caratteristica particolare</a:t>
            </a:r>
          </a:p>
          <a:p>
            <a:pPr marL="952500" lvl="1" indent="-381000" algn="just" eaLnBrk="1" hangingPunct="1"/>
            <a:endParaRPr lang="it-IT" altLang="it-IT" sz="2200" dirty="0" smtClean="0">
              <a:ea typeface="ＭＳ Ｐゴシック" pitchFamily="34" charset="-128"/>
            </a:endParaRPr>
          </a:p>
          <a:p>
            <a:pPr marL="952500" lvl="1" indent="-381000" algn="just" eaLnBrk="1" hangingPunct="1"/>
            <a:r>
              <a:rPr lang="it-IT" altLang="it-IT" sz="2200" dirty="0" smtClean="0">
                <a:ea typeface="ＭＳ Ｐゴシック" pitchFamily="34" charset="-128"/>
              </a:rPr>
              <a:t>Elemento del nucleo centrale della rappresentazione del gruppo ideale: </a:t>
            </a:r>
          </a:p>
          <a:p>
            <a:pPr marL="1352550" lvl="2" indent="-381000" algn="just" eaLnBrk="1" hangingPunct="1"/>
            <a:r>
              <a:rPr lang="it-IT" altLang="it-IT" sz="2200" dirty="0" smtClean="0">
                <a:solidFill>
                  <a:schemeClr val="hlink"/>
                </a:solidFill>
                <a:ea typeface="ＭＳ Ｐゴシック" pitchFamily="34" charset="-128"/>
              </a:rPr>
              <a:t>assenza di gerarchia tra i membri del gruppo ideale</a:t>
            </a:r>
          </a:p>
          <a:p>
            <a:pPr marL="1352550" lvl="2" indent="-381000" algn="just" eaLnBrk="1" hangingPunct="1"/>
            <a:endParaRPr lang="it-IT" altLang="it-IT" sz="2200" dirty="0" smtClean="0">
              <a:solidFill>
                <a:schemeClr val="hlink"/>
              </a:solidFill>
              <a:ea typeface="ＭＳ Ｐゴシック" pitchFamily="34" charset="-128"/>
            </a:endParaRPr>
          </a:p>
          <a:p>
            <a:pPr marL="952500" lvl="1" indent="-381000" algn="just" eaLnBrk="1" hangingPunct="1"/>
            <a:r>
              <a:rPr lang="it-IT" altLang="it-IT" sz="2200" dirty="0" smtClean="0">
                <a:ea typeface="ＭＳ Ｐゴシック" pitchFamily="34" charset="-128"/>
              </a:rPr>
              <a:t>Elemento periferico della rappresentazione del gruppo ideale: </a:t>
            </a:r>
          </a:p>
          <a:p>
            <a:pPr marL="1352550" lvl="2" indent="-381000" algn="just" eaLnBrk="1" hangingPunct="1"/>
            <a:r>
              <a:rPr lang="it-IT" altLang="it-IT" sz="2200" dirty="0" smtClean="0">
                <a:solidFill>
                  <a:schemeClr val="hlink"/>
                </a:solidFill>
                <a:ea typeface="ＭＳ Ｐゴシック" pitchFamily="34" charset="-128"/>
              </a:rPr>
              <a:t>convergenza di opinioni</a:t>
            </a:r>
          </a:p>
          <a:p>
            <a:pPr marL="952500" lvl="1" indent="-381000" algn="just" eaLnBrk="1" hangingPunct="1"/>
            <a:endParaRPr lang="it-IT" altLang="it-IT" sz="2200" dirty="0" smtClean="0">
              <a:ea typeface="ＭＳ Ｐゴシック" pitchFamily="34" charset="-128"/>
            </a:endParaRPr>
          </a:p>
          <a:p>
            <a:pPr marL="952500" lvl="1" indent="-381000" algn="just" eaLnBrk="1" hangingPunct="1">
              <a:buFont typeface="Times" charset="0"/>
              <a:buNone/>
            </a:pPr>
            <a:endParaRPr lang="it-IT" altLang="it-IT" sz="2200" dirty="0" smtClean="0">
              <a:solidFill>
                <a:schemeClr val="hlink"/>
              </a:solidFill>
              <a:ea typeface="ＭＳ Ｐゴシック" pitchFamily="34" charset="-128"/>
            </a:endParaRPr>
          </a:p>
          <a:p>
            <a:pPr marL="0" indent="0" eaLnBrk="1" hangingPunct="1">
              <a:buFont typeface="Wingdings" pitchFamily="2" charset="2"/>
              <a:buNone/>
            </a:pPr>
            <a:endParaRPr lang="it-IT" altLang="it-IT" sz="2200" dirty="0" smtClean="0">
              <a:solidFill>
                <a:schemeClr val="hlink"/>
              </a:solidFill>
              <a:ea typeface="ＭＳ Ｐゴシック" pitchFamily="34" charset="-128"/>
            </a:endParaRPr>
          </a:p>
        </p:txBody>
      </p:sp>
      <p:sp>
        <p:nvSpPr>
          <p:cNvPr id="46082" name="Segnaposto numero diapositiva 3"/>
          <p:cNvSpPr>
            <a:spLocks noGrp="1"/>
          </p:cNvSpPr>
          <p:nvPr>
            <p:ph type="sldNum" sz="quarter" idx="10"/>
          </p:nvPr>
        </p:nvSpPr>
        <p:spPr>
          <a:noFill/>
        </p:spPr>
        <p:txBody>
          <a:bodyPr/>
          <a:lstStyle/>
          <a:p>
            <a:pPr>
              <a:buNone/>
            </a:pPr>
            <a:fld id="{D54B2C0C-716F-4D98-8274-8281926E7060}" type="slidenum">
              <a:rPr lang="it-IT" altLang="it-IT" smtClean="0"/>
              <a:pPr>
                <a:buNone/>
              </a:pPr>
              <a:t>33</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304800" y="1700808"/>
            <a:ext cx="8229600" cy="4471392"/>
          </a:xfrm>
        </p:spPr>
        <p:txBody>
          <a:bodyPr>
            <a:normAutofit/>
          </a:bodyPr>
          <a:lstStyle/>
          <a:p>
            <a:pPr marL="190500" indent="-190500" algn="just" eaLnBrk="1" hangingPunct="1">
              <a:buClr>
                <a:schemeClr val="hlink"/>
              </a:buClr>
              <a:buSzTx/>
              <a:buFont typeface="Wingdings" pitchFamily="2" charset="2"/>
              <a:buNone/>
            </a:pPr>
            <a:endParaRPr lang="it-IT" altLang="it-IT" sz="2200" dirty="0" smtClean="0">
              <a:ea typeface="ＭＳ Ｐゴシック" pitchFamily="34" charset="-128"/>
            </a:endParaRPr>
          </a:p>
          <a:p>
            <a:pPr marL="190500" indent="-190500" eaLnBrk="1" hangingPunct="1">
              <a:buClr>
                <a:schemeClr val="hlink"/>
              </a:buClr>
              <a:buSzTx/>
              <a:buFont typeface="Wingdings" pitchFamily="2" charset="2"/>
              <a:buNone/>
            </a:pPr>
            <a:r>
              <a:rPr lang="it-IT" altLang="it-IT" sz="2200" b="1" dirty="0" smtClean="0">
                <a:ea typeface="ＭＳ Ｐゴシック" pitchFamily="34" charset="-128"/>
              </a:rPr>
              <a:t>Proprietà del nucleo centrale:</a:t>
            </a:r>
          </a:p>
          <a:p>
            <a:pPr marL="190500" indent="-190500" algn="just" eaLnBrk="1" hangingPunct="1">
              <a:buClr>
                <a:schemeClr val="hlink"/>
              </a:buClr>
              <a:buSzTx/>
              <a:buFont typeface="Wingdings" pitchFamily="2" charset="2"/>
              <a:buNone/>
            </a:pPr>
            <a:endParaRPr lang="it-IT" altLang="it-IT" sz="2200" dirty="0" smtClean="0">
              <a:ea typeface="ＭＳ Ｐゴシック" pitchFamily="34" charset="-128"/>
            </a:endParaRPr>
          </a:p>
          <a:p>
            <a:pPr marL="190500" indent="-190500" algn="just" eaLnBrk="1" hangingPunct="1">
              <a:buClr>
                <a:schemeClr val="hlink"/>
              </a:buClr>
              <a:buSzTx/>
              <a:buFontTx/>
              <a:buChar char="-"/>
            </a:pPr>
            <a:r>
              <a:rPr lang="it-IT" altLang="it-IT" sz="2200" dirty="0" smtClean="0">
                <a:solidFill>
                  <a:schemeClr val="hlink"/>
                </a:solidFill>
                <a:ea typeface="ＭＳ Ｐゴシック" pitchFamily="34" charset="-128"/>
              </a:rPr>
              <a:t>Salienza quantitativa:</a:t>
            </a:r>
            <a:r>
              <a:rPr lang="it-IT" altLang="it-IT" sz="2200" dirty="0" smtClean="0">
                <a:ea typeface="ＭＳ Ｐゴシック" pitchFamily="34" charset="-128"/>
              </a:rPr>
              <a:t> elementi su cui c</a:t>
            </a:r>
            <a:r>
              <a:rPr lang="ja-JP" altLang="it-IT" sz="2200" dirty="0" smtClean="0">
                <a:ea typeface="ＭＳ Ｐゴシック" pitchFamily="34" charset="-128"/>
              </a:rPr>
              <a:t>’</a:t>
            </a:r>
            <a:r>
              <a:rPr lang="it-IT" altLang="ja-JP" sz="2200" dirty="0" smtClean="0">
                <a:ea typeface="ＭＳ Ｐゴシック" pitchFamily="34" charset="-128"/>
              </a:rPr>
              <a:t>è il </a:t>
            </a:r>
            <a:r>
              <a:rPr lang="it-IT" altLang="ja-JP" sz="2200" b="1" dirty="0" smtClean="0">
                <a:ea typeface="ＭＳ Ｐゴシック" pitchFamily="34" charset="-128"/>
              </a:rPr>
              <a:t>maggior</a:t>
            </a:r>
            <a:r>
              <a:rPr lang="it-IT" altLang="ja-JP" sz="2200" dirty="0" smtClean="0">
                <a:ea typeface="ＭＳ Ｐゴシック" pitchFamily="34" charset="-128"/>
              </a:rPr>
              <a:t> grado di </a:t>
            </a:r>
            <a:r>
              <a:rPr lang="it-IT" altLang="ja-JP" sz="2200" b="1" dirty="0" smtClean="0">
                <a:ea typeface="ＭＳ Ｐゴシック" pitchFamily="34" charset="-128"/>
              </a:rPr>
              <a:t>accordo</a:t>
            </a:r>
          </a:p>
          <a:p>
            <a:pPr marL="190500" indent="-190500" algn="just" eaLnBrk="1" hangingPunct="1">
              <a:buClr>
                <a:schemeClr val="hlink"/>
              </a:buClr>
              <a:buSzTx/>
              <a:buNone/>
            </a:pPr>
            <a:endParaRPr lang="it-IT" altLang="ja-JP" sz="2200" b="1" dirty="0" smtClean="0">
              <a:ea typeface="ＭＳ Ｐゴシック" pitchFamily="34" charset="-128"/>
            </a:endParaRPr>
          </a:p>
          <a:p>
            <a:pPr marL="190500" indent="-190500" algn="just" eaLnBrk="1" hangingPunct="1">
              <a:buClr>
                <a:schemeClr val="hlink"/>
              </a:buClr>
              <a:buSzPct val="55000"/>
              <a:buFont typeface="Wingdings" pitchFamily="2" charset="2"/>
              <a:buNone/>
            </a:pPr>
            <a:r>
              <a:rPr lang="it-IT" altLang="it-IT" sz="2200" dirty="0" smtClean="0">
                <a:solidFill>
                  <a:schemeClr val="hlink"/>
                </a:solidFill>
                <a:ea typeface="ＭＳ Ｐゴシック" pitchFamily="34" charset="-128"/>
              </a:rPr>
              <a:t>-	Necessità qualitativa: </a:t>
            </a:r>
            <a:r>
              <a:rPr lang="it-IT" altLang="it-IT" sz="2200" dirty="0" smtClean="0">
                <a:ea typeface="ＭＳ Ｐゴシック" pitchFamily="34" charset="-128"/>
              </a:rPr>
              <a:t>elementi senza i quali la rappresentazione </a:t>
            </a:r>
            <a:r>
              <a:rPr lang="it-IT" altLang="it-IT" sz="2200" b="1" dirty="0" smtClean="0">
                <a:ea typeface="ＭＳ Ｐゴシック" pitchFamily="34" charset="-128"/>
              </a:rPr>
              <a:t>cambia</a:t>
            </a:r>
          </a:p>
        </p:txBody>
      </p:sp>
      <p:sp>
        <p:nvSpPr>
          <p:cNvPr id="47106" name="Segnaposto numero diapositiva 3"/>
          <p:cNvSpPr>
            <a:spLocks noGrp="1"/>
          </p:cNvSpPr>
          <p:nvPr>
            <p:ph type="sldNum" sz="quarter" idx="10"/>
          </p:nvPr>
        </p:nvSpPr>
        <p:spPr>
          <a:noFill/>
        </p:spPr>
        <p:txBody>
          <a:bodyPr/>
          <a:lstStyle/>
          <a:p>
            <a:pPr>
              <a:buNone/>
            </a:pPr>
            <a:fld id="{A835F336-B41D-4EB7-8855-C4980EE4485E}" type="slidenum">
              <a:rPr lang="it-IT" altLang="it-IT" smtClean="0"/>
              <a:pPr>
                <a:buNone/>
              </a:pPr>
              <a:t>34</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304800" y="1066800"/>
            <a:ext cx="8534400" cy="5181600"/>
          </a:xfrm>
        </p:spPr>
        <p:txBody>
          <a:bodyPr/>
          <a:lstStyle/>
          <a:p>
            <a:pPr marL="0" indent="0" algn="just" eaLnBrk="1" hangingPunct="1">
              <a:buClr>
                <a:schemeClr val="hlink"/>
              </a:buClr>
              <a:buSzPct val="95000"/>
              <a:buFont typeface="Wingdings" pitchFamily="2" charset="2"/>
              <a:buChar char="Ø"/>
            </a:pPr>
            <a:r>
              <a:rPr lang="it-IT" altLang="it-IT" dirty="0" smtClean="0">
                <a:solidFill>
                  <a:schemeClr val="hlink"/>
                </a:solidFill>
                <a:ea typeface="ＭＳ Ｐゴシック" pitchFamily="34" charset="-128"/>
              </a:rPr>
              <a:t> </a:t>
            </a:r>
            <a:r>
              <a:rPr lang="it-IT" altLang="it-IT" u="sng" dirty="0" smtClean="0">
                <a:solidFill>
                  <a:schemeClr val="hlink"/>
                </a:solidFill>
                <a:ea typeface="ＭＳ Ｐゴシック" pitchFamily="34" charset="-128"/>
              </a:rPr>
              <a:t>Nucleo centrale:</a:t>
            </a:r>
          </a:p>
          <a:p>
            <a:pPr marL="0" indent="0" algn="just" eaLnBrk="1" hangingPunct="1">
              <a:buClr>
                <a:schemeClr val="hlink"/>
              </a:buClr>
              <a:buSzPct val="95000"/>
              <a:buFont typeface="Wingdings" pitchFamily="2" charset="2"/>
              <a:buChar char="Ø"/>
            </a:pPr>
            <a:endParaRPr lang="it-IT" altLang="it-IT" dirty="0" smtClean="0">
              <a:solidFill>
                <a:schemeClr val="hlink"/>
              </a:solidFill>
              <a:ea typeface="ＭＳ Ｐゴシック" pitchFamily="34" charset="-128"/>
            </a:endParaRPr>
          </a:p>
          <a:p>
            <a:pPr marL="381000" lvl="1" indent="-190500" eaLnBrk="1" hangingPunct="1"/>
            <a:r>
              <a:rPr lang="it-IT" altLang="it-IT" sz="2200" dirty="0" smtClean="0">
                <a:ea typeface="ＭＳ Ｐゴシック" pitchFamily="34" charset="-128"/>
              </a:rPr>
              <a:t>Componente non negoziabile </a:t>
            </a:r>
          </a:p>
          <a:p>
            <a:pPr marL="381000" lvl="1" indent="-190500" eaLnBrk="1" hangingPunct="1"/>
            <a:endParaRPr lang="it-IT" altLang="it-IT" sz="2200" dirty="0" smtClean="0">
              <a:ea typeface="ＭＳ Ｐゴシック" pitchFamily="34" charset="-128"/>
            </a:endParaRPr>
          </a:p>
          <a:p>
            <a:pPr marL="381000" lvl="1" indent="-190500" eaLnBrk="1" hangingPunct="1"/>
            <a:r>
              <a:rPr lang="it-IT" altLang="it-IT" sz="2200" dirty="0" smtClean="0">
                <a:ea typeface="ＭＳ Ｐゴシック" pitchFamily="34" charset="-128"/>
              </a:rPr>
              <a:t>Determina la natura, il significato e l</a:t>
            </a:r>
            <a:r>
              <a:rPr lang="ja-JP" altLang="it-IT" sz="2200" dirty="0" smtClean="0">
                <a:ea typeface="ＭＳ Ｐゴシック" pitchFamily="34" charset="-128"/>
              </a:rPr>
              <a:t>’</a:t>
            </a:r>
            <a:r>
              <a:rPr lang="it-IT" altLang="ja-JP" sz="2200" dirty="0" smtClean="0">
                <a:ea typeface="ＭＳ Ｐゴシック" pitchFamily="34" charset="-128"/>
              </a:rPr>
              <a:t>organizzazione della rappresentazione sociale</a:t>
            </a:r>
          </a:p>
          <a:p>
            <a:pPr marL="381000" lvl="1" indent="-190500" eaLnBrk="1" hangingPunct="1"/>
            <a:endParaRPr lang="it-IT" altLang="it-IT" sz="2200" dirty="0" smtClean="0">
              <a:ea typeface="ＭＳ Ｐゴシック" pitchFamily="34" charset="-128"/>
            </a:endParaRPr>
          </a:p>
          <a:p>
            <a:pPr marL="381000" lvl="1" indent="-190500" eaLnBrk="1" hangingPunct="1"/>
            <a:r>
              <a:rPr lang="it-IT" altLang="it-IT" sz="2200" dirty="0" smtClean="0">
                <a:ea typeface="ＭＳ Ｐゴシック" pitchFamily="34" charset="-128"/>
              </a:rPr>
              <a:t>Rappresenta la base sociale e collettiva su cui si esercita il consenso quasi unanime</a:t>
            </a:r>
          </a:p>
          <a:p>
            <a:pPr marL="0" indent="0" algn="just" eaLnBrk="1" hangingPunct="1">
              <a:buFont typeface="Wingdings" pitchFamily="2" charset="2"/>
              <a:buNone/>
            </a:pPr>
            <a:endParaRPr lang="it-IT" altLang="it-IT" sz="2200" dirty="0" smtClean="0">
              <a:ea typeface="ＭＳ Ｐゴシック" pitchFamily="34" charset="-128"/>
            </a:endParaRPr>
          </a:p>
        </p:txBody>
      </p:sp>
      <p:sp>
        <p:nvSpPr>
          <p:cNvPr id="48130" name="Segnaposto numero diapositiva 3"/>
          <p:cNvSpPr>
            <a:spLocks noGrp="1"/>
          </p:cNvSpPr>
          <p:nvPr>
            <p:ph type="sldNum" sz="quarter" idx="10"/>
          </p:nvPr>
        </p:nvSpPr>
        <p:spPr>
          <a:noFill/>
        </p:spPr>
        <p:txBody>
          <a:bodyPr/>
          <a:lstStyle/>
          <a:p>
            <a:pPr>
              <a:buNone/>
            </a:pPr>
            <a:fld id="{E1EE3D44-BE39-4670-A2F0-D9AD92A54AA8}" type="slidenum">
              <a:rPr lang="it-IT" altLang="it-IT" smtClean="0"/>
              <a:pPr>
                <a:buNone/>
              </a:pPr>
              <a:t>35</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304800" y="1066800"/>
            <a:ext cx="8534400" cy="5181600"/>
          </a:xfrm>
        </p:spPr>
        <p:txBody>
          <a:bodyPr/>
          <a:lstStyle/>
          <a:p>
            <a:pPr marL="0" indent="0" algn="just" eaLnBrk="1" hangingPunct="1">
              <a:buClr>
                <a:schemeClr val="hlink"/>
              </a:buClr>
              <a:buSzPct val="95000"/>
              <a:buFont typeface="Wingdings" pitchFamily="2" charset="2"/>
              <a:buNone/>
            </a:pPr>
            <a:endParaRPr lang="it-IT" altLang="it-IT" dirty="0" smtClean="0">
              <a:ea typeface="ＭＳ Ｐゴシック" pitchFamily="34" charset="-128"/>
            </a:endParaRPr>
          </a:p>
          <a:p>
            <a:pPr marL="0" indent="0" algn="just" eaLnBrk="1" hangingPunct="1">
              <a:buFont typeface="Wingdings" pitchFamily="2" charset="2"/>
              <a:buNone/>
            </a:pPr>
            <a:r>
              <a:rPr lang="it-IT" altLang="it-IT" sz="2200" b="1" dirty="0" smtClean="0">
                <a:ea typeface="ＭＳ Ｐゴシック" pitchFamily="34" charset="-128"/>
              </a:rPr>
              <a:t>Il nucleo ha diverse funzioni:</a:t>
            </a:r>
          </a:p>
          <a:p>
            <a:pPr marL="0" indent="0" algn="just" eaLnBrk="1" hangingPunct="1">
              <a:buFont typeface="Wingdings" pitchFamily="2" charset="2"/>
              <a:buNone/>
            </a:pPr>
            <a:endParaRPr lang="it-IT" altLang="it-IT" sz="2200" dirty="0" smtClean="0">
              <a:ea typeface="ＭＳ Ｐゴシック" pitchFamily="34" charset="-128"/>
            </a:endParaRPr>
          </a:p>
          <a:p>
            <a:pPr marL="381000" lvl="1" indent="-190500" algn="just" eaLnBrk="1" hangingPunct="1"/>
            <a:r>
              <a:rPr lang="it-IT" altLang="it-IT" sz="2200" dirty="0" smtClean="0">
                <a:solidFill>
                  <a:schemeClr val="hlink"/>
                </a:solidFill>
                <a:ea typeface="ＭＳ Ｐゴシック" pitchFamily="34" charset="-128"/>
              </a:rPr>
              <a:t>Funzione stabilizzatrice: </a:t>
            </a:r>
            <a:r>
              <a:rPr lang="it-IT" altLang="it-IT" sz="2200" dirty="0" smtClean="0">
                <a:ea typeface="ＭＳ Ｐゴシック" pitchFamily="34" charset="-128"/>
              </a:rPr>
              <a:t>assicura stabilità e coerenza poiché è la parte consensuale e non negoziabile della rappresentazione sociale</a:t>
            </a:r>
          </a:p>
          <a:p>
            <a:pPr marL="381000" lvl="1" indent="-190500" algn="just" eaLnBrk="1" hangingPunct="1"/>
            <a:endParaRPr lang="it-IT" altLang="it-IT" sz="2200" dirty="0" smtClean="0">
              <a:ea typeface="ＭＳ Ｐゴシック" pitchFamily="34" charset="-128"/>
            </a:endParaRPr>
          </a:p>
          <a:p>
            <a:pPr marL="381000" lvl="1" indent="-190500" algn="just" eaLnBrk="1" hangingPunct="1">
              <a:buSzTx/>
            </a:pPr>
            <a:r>
              <a:rPr lang="it-IT" altLang="it-IT" sz="2200" dirty="0" smtClean="0">
                <a:solidFill>
                  <a:schemeClr val="hlink"/>
                </a:solidFill>
                <a:ea typeface="ＭＳ Ｐゴシック" pitchFamily="34" charset="-128"/>
              </a:rPr>
              <a:t>Funzione generatrice: </a:t>
            </a:r>
            <a:r>
              <a:rPr lang="it-IT" altLang="it-IT" sz="2200" dirty="0" smtClean="0">
                <a:ea typeface="ＭＳ Ｐゴシック" pitchFamily="34" charset="-128"/>
              </a:rPr>
              <a:t>assicura il significato degli elementi del nucleo  centrale e degli elementi periferici</a:t>
            </a:r>
          </a:p>
          <a:p>
            <a:pPr marL="381000" lvl="1" indent="-190500" algn="just" eaLnBrk="1" hangingPunct="1">
              <a:buSzTx/>
            </a:pPr>
            <a:endParaRPr lang="it-IT" altLang="it-IT" sz="2200" dirty="0" smtClean="0">
              <a:ea typeface="ＭＳ Ｐゴシック" pitchFamily="34" charset="-128"/>
            </a:endParaRPr>
          </a:p>
          <a:p>
            <a:pPr marL="381000" lvl="1" indent="-190500" algn="just" eaLnBrk="1" hangingPunct="1">
              <a:buSzTx/>
            </a:pPr>
            <a:r>
              <a:rPr lang="it-IT" altLang="it-IT" sz="2200" dirty="0" smtClean="0">
                <a:solidFill>
                  <a:schemeClr val="hlink"/>
                </a:solidFill>
                <a:ea typeface="ＭＳ Ｐゴシック" pitchFamily="34" charset="-128"/>
              </a:rPr>
              <a:t>Funzione organizzatrice:</a:t>
            </a:r>
            <a:r>
              <a:rPr lang="it-IT" altLang="it-IT" sz="2200" dirty="0" smtClean="0">
                <a:ea typeface="ＭＳ Ｐゴシック" pitchFamily="34" charset="-128"/>
              </a:rPr>
              <a:t> organizza il legame tra nucleo centrale e elementi periferici</a:t>
            </a:r>
          </a:p>
        </p:txBody>
      </p:sp>
      <p:sp>
        <p:nvSpPr>
          <p:cNvPr id="49154" name="Segnaposto numero diapositiva 3"/>
          <p:cNvSpPr>
            <a:spLocks noGrp="1"/>
          </p:cNvSpPr>
          <p:nvPr>
            <p:ph type="sldNum" sz="quarter" idx="10"/>
          </p:nvPr>
        </p:nvSpPr>
        <p:spPr>
          <a:noFill/>
        </p:spPr>
        <p:txBody>
          <a:bodyPr/>
          <a:lstStyle/>
          <a:p>
            <a:pPr>
              <a:buNone/>
            </a:pPr>
            <a:fld id="{EAB4D685-CF28-46CB-B0A9-36695206C4DB}" type="slidenum">
              <a:rPr lang="it-IT" altLang="it-IT" smtClean="0"/>
              <a:pPr>
                <a:buNone/>
              </a:pPr>
              <a:t>36</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egnaposto numero diapositiva 1"/>
          <p:cNvSpPr>
            <a:spLocks noGrp="1"/>
          </p:cNvSpPr>
          <p:nvPr>
            <p:ph type="sldNum" sz="quarter" idx="12"/>
          </p:nvPr>
        </p:nvSpPr>
        <p:spPr>
          <a:noFill/>
        </p:spPr>
        <p:txBody>
          <a:bodyPr/>
          <a:lstStyle/>
          <a:p>
            <a:pPr>
              <a:buNone/>
            </a:pPr>
            <a:fld id="{4783C25D-1F9E-45EA-A028-981653F565B9}" type="slidenum">
              <a:rPr lang="it-IT" altLang="it-IT" smtClean="0"/>
              <a:pPr>
                <a:buNone/>
              </a:pPr>
              <a:t>37</a:t>
            </a:fld>
            <a:endParaRPr lang="it-IT" altLang="it-IT" dirty="0" smtClean="0"/>
          </a:p>
        </p:txBody>
      </p:sp>
      <p:sp>
        <p:nvSpPr>
          <p:cNvPr id="50179" name="Rectangle 2"/>
          <p:cNvSpPr>
            <a:spLocks noChangeArrowheads="1"/>
          </p:cNvSpPr>
          <p:nvPr/>
        </p:nvSpPr>
        <p:spPr bwMode="auto">
          <a:xfrm>
            <a:off x="304800" y="1052736"/>
            <a:ext cx="8305800" cy="5010602"/>
          </a:xfrm>
          <a:prstGeom prst="rect">
            <a:avLst/>
          </a:prstGeom>
          <a:noFill/>
          <a:ln w="9525">
            <a:noFill/>
            <a:miter lim="800000"/>
            <a:headEnd/>
            <a:tailEnd/>
          </a:ln>
        </p:spPr>
        <p:txBody>
          <a:bodyPr wrap="square" lIns="0" tIns="0" rIns="0" bIns="0">
            <a:spAutoFit/>
          </a:bodyPr>
          <a:lstStyle/>
          <a:p>
            <a:pPr>
              <a:spcBef>
                <a:spcPct val="50000"/>
              </a:spcBef>
              <a:buClr>
                <a:schemeClr val="hlink"/>
              </a:buClr>
              <a:buSzTx/>
              <a:buFont typeface="Wingdings" pitchFamily="2" charset="2"/>
              <a:buNone/>
            </a:pPr>
            <a:r>
              <a:rPr lang="it-IT" altLang="it-IT" sz="2200" dirty="0">
                <a:latin typeface="+mn-lt"/>
              </a:rPr>
              <a:t>Il nucleo centrale può essere considerato un sistema perché</a:t>
            </a:r>
            <a:r>
              <a:rPr lang="it-IT" altLang="it-IT" sz="2200" dirty="0" smtClean="0">
                <a:latin typeface="+mn-lt"/>
              </a:rPr>
              <a:t>:</a:t>
            </a:r>
          </a:p>
          <a:p>
            <a:pPr>
              <a:spcBef>
                <a:spcPct val="50000"/>
              </a:spcBef>
              <a:buClr>
                <a:schemeClr val="hlink"/>
              </a:buClr>
              <a:buSzTx/>
              <a:buFont typeface="Wingdings" pitchFamily="2" charset="2"/>
              <a:buNone/>
            </a:pPr>
            <a:endParaRPr lang="it-IT" altLang="it-IT" sz="2200" dirty="0">
              <a:latin typeface="+mn-lt"/>
            </a:endParaRPr>
          </a:p>
          <a:p>
            <a:pPr lvl="1">
              <a:spcBef>
                <a:spcPct val="50000"/>
              </a:spcBef>
              <a:buClr>
                <a:schemeClr val="hlink"/>
              </a:buClr>
              <a:buSzTx/>
              <a:buFont typeface="Times" charset="0"/>
              <a:buChar char="•"/>
            </a:pPr>
            <a:r>
              <a:rPr lang="it-IT" altLang="it-IT" sz="2200" dirty="0">
                <a:solidFill>
                  <a:schemeClr val="tx1"/>
                </a:solidFill>
                <a:latin typeface="+mn-lt"/>
              </a:rPr>
              <a:t> un cambiamento nel nucleo modifica la </a:t>
            </a:r>
            <a:r>
              <a:rPr lang="it-IT" altLang="it-IT" sz="2200" dirty="0" smtClean="0">
                <a:solidFill>
                  <a:schemeClr val="tx1"/>
                </a:solidFill>
                <a:latin typeface="+mn-lt"/>
              </a:rPr>
              <a:t>rappresentazione</a:t>
            </a:r>
          </a:p>
          <a:p>
            <a:pPr lvl="1">
              <a:spcBef>
                <a:spcPct val="50000"/>
              </a:spcBef>
              <a:buClr>
                <a:schemeClr val="hlink"/>
              </a:buClr>
              <a:buSzTx/>
              <a:buFont typeface="Times" charset="0"/>
              <a:buChar char="•"/>
            </a:pPr>
            <a:endParaRPr lang="it-IT" altLang="it-IT" sz="2200" dirty="0">
              <a:solidFill>
                <a:schemeClr val="tx1"/>
              </a:solidFill>
              <a:latin typeface="+mn-lt"/>
            </a:endParaRPr>
          </a:p>
          <a:p>
            <a:pPr lvl="1">
              <a:spcBef>
                <a:spcPct val="50000"/>
              </a:spcBef>
              <a:buClr>
                <a:schemeClr val="hlink"/>
              </a:buClr>
              <a:buSzTx/>
              <a:buFont typeface="Times" charset="0"/>
              <a:buChar char="•"/>
            </a:pPr>
            <a:r>
              <a:rPr lang="it-IT" altLang="it-IT" sz="2200" dirty="0">
                <a:solidFill>
                  <a:schemeClr val="tx1"/>
                </a:solidFill>
                <a:latin typeface="+mn-lt"/>
              </a:rPr>
              <a:t> mentre un cambiamento negli elementi della periferia lascia, il più delle volte e nel breve e medio periodo, il nucleo e la rappresentazione </a:t>
            </a:r>
            <a:r>
              <a:rPr lang="it-IT" altLang="it-IT" sz="2200" dirty="0" smtClean="0">
                <a:solidFill>
                  <a:schemeClr val="tx1"/>
                </a:solidFill>
                <a:latin typeface="+mn-lt"/>
              </a:rPr>
              <a:t>intatte</a:t>
            </a:r>
          </a:p>
          <a:p>
            <a:pPr lvl="1">
              <a:spcBef>
                <a:spcPct val="50000"/>
              </a:spcBef>
              <a:buClr>
                <a:schemeClr val="hlink"/>
              </a:buClr>
              <a:buSzTx/>
              <a:buFont typeface="Times" charset="0"/>
              <a:buChar char="•"/>
            </a:pPr>
            <a:endParaRPr lang="it-IT" altLang="it-IT" sz="2200" dirty="0">
              <a:solidFill>
                <a:schemeClr val="tx1"/>
              </a:solidFill>
              <a:latin typeface="+mn-lt"/>
            </a:endParaRPr>
          </a:p>
          <a:p>
            <a:pPr>
              <a:spcBef>
                <a:spcPct val="50000"/>
              </a:spcBef>
              <a:buClr>
                <a:schemeClr val="hlink"/>
              </a:buClr>
              <a:buSzTx/>
              <a:buFont typeface="Times" charset="0"/>
              <a:buChar char="•"/>
            </a:pPr>
            <a:r>
              <a:rPr lang="it-IT" altLang="it-IT" sz="2200" dirty="0">
                <a:solidFill>
                  <a:schemeClr val="tx1"/>
                </a:solidFill>
                <a:latin typeface="+mn-lt"/>
              </a:rPr>
              <a:t>Due processi di cambiamento possibili:</a:t>
            </a:r>
          </a:p>
          <a:p>
            <a:pPr lvl="1">
              <a:spcBef>
                <a:spcPct val="50000"/>
              </a:spcBef>
              <a:buClr>
                <a:schemeClr val="hlink"/>
              </a:buClr>
              <a:buSzTx/>
              <a:buFont typeface="Times" charset="0"/>
              <a:buChar char="•"/>
            </a:pPr>
            <a:r>
              <a:rPr lang="it-IT" altLang="it-IT" sz="2200" dirty="0">
                <a:solidFill>
                  <a:schemeClr val="tx1"/>
                </a:solidFill>
                <a:latin typeface="+mn-lt"/>
              </a:rPr>
              <a:t>Lo scoppio: eventi sociali producono ristrutturazioni radicali della rappresentazione</a:t>
            </a:r>
          </a:p>
          <a:p>
            <a:pPr lvl="1">
              <a:spcBef>
                <a:spcPct val="50000"/>
              </a:spcBef>
              <a:buClr>
                <a:schemeClr val="hlink"/>
              </a:buClr>
              <a:buSzTx/>
              <a:buFont typeface="Times" charset="0"/>
              <a:buChar char="•"/>
            </a:pPr>
            <a:r>
              <a:rPr lang="it-IT" altLang="it-IT" sz="2200" dirty="0">
                <a:solidFill>
                  <a:schemeClr val="tx1"/>
                </a:solidFill>
                <a:latin typeface="+mn-lt"/>
              </a:rPr>
              <a:t>La ristrutturazione: cambiamento progressivo, per esempio la salute</a:t>
            </a:r>
          </a:p>
        </p:txBody>
      </p:sp>
    </p:spTree>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304800" y="1143000"/>
            <a:ext cx="8001000" cy="5238328"/>
          </a:xfrm>
        </p:spPr>
        <p:txBody>
          <a:bodyPr>
            <a:normAutofit/>
          </a:bodyPr>
          <a:lstStyle/>
          <a:p>
            <a:pPr marL="457200" indent="-457200" algn="just" eaLnBrk="1" hangingPunct="1">
              <a:buClr>
                <a:schemeClr val="hlink"/>
              </a:buClr>
              <a:buSzPct val="95000"/>
              <a:buFont typeface="Wingdings" pitchFamily="2" charset="2"/>
              <a:buChar char="Ø"/>
            </a:pPr>
            <a:r>
              <a:rPr lang="it-IT" altLang="it-IT" u="sng" dirty="0" smtClean="0">
                <a:solidFill>
                  <a:schemeClr val="hlink"/>
                </a:solidFill>
                <a:ea typeface="ＭＳ Ｐゴシック" pitchFamily="34" charset="-128"/>
              </a:rPr>
              <a:t>Elementi periferici:</a:t>
            </a:r>
          </a:p>
          <a:p>
            <a:pPr marL="457200" indent="-457200" algn="just" eaLnBrk="1" hangingPunct="1">
              <a:buClr>
                <a:schemeClr val="hlink"/>
              </a:buClr>
              <a:buSzPct val="95000"/>
              <a:buFont typeface="Wingdings" pitchFamily="2" charset="2"/>
              <a:buChar char="Ø"/>
            </a:pPr>
            <a:endParaRPr lang="it-IT" altLang="it-IT" u="sng" dirty="0" smtClean="0">
              <a:solidFill>
                <a:schemeClr val="hlink"/>
              </a:solidFill>
              <a:ea typeface="ＭＳ Ｐゴシック" pitchFamily="34" charset="-128"/>
            </a:endParaRPr>
          </a:p>
          <a:p>
            <a:pPr marL="952500" lvl="1" indent="-495300" algn="just" eaLnBrk="1" hangingPunct="1">
              <a:buSzTx/>
            </a:pPr>
            <a:r>
              <a:rPr lang="it-IT" altLang="it-IT" sz="2200" dirty="0" smtClean="0">
                <a:ea typeface="ＭＳ Ｐゴシック" pitchFamily="34" charset="-128"/>
              </a:rPr>
              <a:t>Elementi che </a:t>
            </a:r>
            <a:r>
              <a:rPr lang="ja-JP" altLang="it-IT" sz="2200" dirty="0" smtClean="0">
                <a:ea typeface="ＭＳ Ｐゴシック" pitchFamily="34" charset="-128"/>
              </a:rPr>
              <a:t>“</a:t>
            </a:r>
            <a:r>
              <a:rPr lang="it-IT" altLang="ja-JP" sz="2200" dirty="0" smtClean="0">
                <a:ea typeface="ＭＳ Ｐゴシック" pitchFamily="34" charset="-128"/>
              </a:rPr>
              <a:t>generalmente</a:t>
            </a:r>
            <a:r>
              <a:rPr lang="ja-JP" altLang="it-IT" sz="2200" dirty="0" smtClean="0">
                <a:ea typeface="ＭＳ Ｐゴシック" pitchFamily="34" charset="-128"/>
              </a:rPr>
              <a:t>”</a:t>
            </a:r>
            <a:r>
              <a:rPr lang="it-IT" altLang="ja-JP" sz="2200" dirty="0" smtClean="0">
                <a:ea typeface="ＭＳ Ｐゴシック" pitchFamily="34" charset="-128"/>
              </a:rPr>
              <a:t> fanno parte della rappresentazione</a:t>
            </a:r>
          </a:p>
          <a:p>
            <a:pPr marL="952500" lvl="1" indent="-495300" algn="just" eaLnBrk="1" hangingPunct="1">
              <a:buSzTx/>
            </a:pPr>
            <a:endParaRPr lang="it-IT" altLang="ja-JP" sz="2200" dirty="0" smtClean="0">
              <a:ea typeface="ＭＳ Ｐゴシック" pitchFamily="34" charset="-128"/>
            </a:endParaRPr>
          </a:p>
          <a:p>
            <a:pPr marL="952500" lvl="1" indent="-495300" algn="just" eaLnBrk="1" hangingPunct="1">
              <a:buSzTx/>
            </a:pPr>
            <a:r>
              <a:rPr lang="it-IT" altLang="it-IT" sz="2200" dirty="0" smtClean="0">
                <a:ea typeface="ＭＳ Ｐゴシック" pitchFamily="34" charset="-128"/>
              </a:rPr>
              <a:t>Assicurano flessibilità alla rappresentazione</a:t>
            </a:r>
          </a:p>
          <a:p>
            <a:pPr marL="952500" lvl="1" indent="-495300" algn="just" eaLnBrk="1" hangingPunct="1">
              <a:buSzTx/>
            </a:pPr>
            <a:endParaRPr lang="it-IT" altLang="it-IT" sz="2200" dirty="0" smtClean="0">
              <a:ea typeface="ＭＳ Ｐゴシック" pitchFamily="34" charset="-128"/>
            </a:endParaRPr>
          </a:p>
          <a:p>
            <a:pPr marL="952500" lvl="1" indent="-495300" algn="just" eaLnBrk="1" hangingPunct="1">
              <a:buSzTx/>
            </a:pPr>
            <a:r>
              <a:rPr lang="it-IT" altLang="it-IT" sz="2200" dirty="0" smtClean="0">
                <a:ea typeface="ＭＳ Ｐゴシック" pitchFamily="34" charset="-128"/>
              </a:rPr>
              <a:t>Assicurano la possibilità di integrare l</a:t>
            </a:r>
            <a:r>
              <a:rPr lang="ja-JP" altLang="it-IT" sz="2200" dirty="0" smtClean="0">
                <a:ea typeface="ＭＳ Ｐゴシック" pitchFamily="34" charset="-128"/>
              </a:rPr>
              <a:t>’</a:t>
            </a:r>
            <a:r>
              <a:rPr lang="it-IT" altLang="ja-JP" sz="2200" dirty="0" smtClean="0">
                <a:ea typeface="ＭＳ Ｐゴシック" pitchFamily="34" charset="-128"/>
              </a:rPr>
              <a:t>eterogeneità dei contenuti e dei comportamenti</a:t>
            </a:r>
          </a:p>
          <a:p>
            <a:pPr marL="952500" lvl="1" indent="-495300" algn="just" eaLnBrk="1" hangingPunct="1">
              <a:buSzTx/>
            </a:pPr>
            <a:endParaRPr lang="it-IT" altLang="ja-JP" sz="2200" dirty="0" smtClean="0">
              <a:ea typeface="ＭＳ Ｐゴシック" pitchFamily="34" charset="-128"/>
            </a:endParaRPr>
          </a:p>
          <a:p>
            <a:pPr marL="952500" lvl="1" indent="-495300" algn="just" eaLnBrk="1" hangingPunct="1">
              <a:buSzTx/>
            </a:pPr>
            <a:r>
              <a:rPr lang="it-IT" altLang="it-IT" sz="2200" dirty="0" smtClean="0">
                <a:ea typeface="ＭＳ Ｐゴシック" pitchFamily="34" charset="-128"/>
              </a:rPr>
              <a:t>Assicurano l</a:t>
            </a:r>
            <a:r>
              <a:rPr lang="ja-JP" altLang="it-IT" sz="2200" dirty="0" smtClean="0">
                <a:ea typeface="ＭＳ Ｐゴシック" pitchFamily="34" charset="-128"/>
              </a:rPr>
              <a:t>’</a:t>
            </a:r>
            <a:r>
              <a:rPr lang="it-IT" altLang="ja-JP" sz="2200" dirty="0" smtClean="0">
                <a:ea typeface="ＭＳ Ｐゴシック" pitchFamily="34" charset="-128"/>
              </a:rPr>
              <a:t>evoluzione della rappresentazione sociale: i cambiamenti si verificano prima negli elementi periferici e poi nel nucleo</a:t>
            </a:r>
          </a:p>
          <a:p>
            <a:pPr marL="457200" indent="-457200" algn="just" eaLnBrk="1" hangingPunct="1">
              <a:buClr>
                <a:schemeClr val="hlink"/>
              </a:buClr>
              <a:buSzTx/>
              <a:buFont typeface="Wingdings" pitchFamily="2" charset="2"/>
              <a:buNone/>
            </a:pPr>
            <a:endParaRPr lang="it-IT" altLang="it-IT" dirty="0" smtClean="0">
              <a:solidFill>
                <a:schemeClr val="hlink"/>
              </a:solidFill>
              <a:ea typeface="ＭＳ Ｐゴシック" pitchFamily="34" charset="-128"/>
            </a:endParaRPr>
          </a:p>
        </p:txBody>
      </p:sp>
      <p:sp>
        <p:nvSpPr>
          <p:cNvPr id="51202" name="Segnaposto numero diapositiva 3"/>
          <p:cNvSpPr>
            <a:spLocks noGrp="1"/>
          </p:cNvSpPr>
          <p:nvPr>
            <p:ph type="sldNum" sz="quarter" idx="10"/>
          </p:nvPr>
        </p:nvSpPr>
        <p:spPr>
          <a:noFill/>
        </p:spPr>
        <p:txBody>
          <a:bodyPr/>
          <a:lstStyle/>
          <a:p>
            <a:pPr>
              <a:buNone/>
            </a:pPr>
            <a:fld id="{EF89F390-7CBB-4F63-ADC9-A468613376C6}" type="slidenum">
              <a:rPr lang="it-IT" altLang="it-IT" smtClean="0"/>
              <a:pPr>
                <a:buNone/>
              </a:pPr>
              <a:t>38</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467544" y="1066800"/>
            <a:ext cx="8066856" cy="5334000"/>
          </a:xfrm>
        </p:spPr>
        <p:txBody>
          <a:bodyPr/>
          <a:lstStyle/>
          <a:p>
            <a:pPr marL="0" indent="0" algn="ctr" eaLnBrk="1" hangingPunct="1">
              <a:buFont typeface="Wingdings" pitchFamily="2" charset="2"/>
              <a:buNone/>
            </a:pPr>
            <a:r>
              <a:rPr lang="it-IT" altLang="it-IT" u="sng" dirty="0" smtClean="0">
                <a:solidFill>
                  <a:schemeClr val="hlink"/>
                </a:solidFill>
                <a:ea typeface="ＭＳ Ｐゴシック" pitchFamily="34" charset="-128"/>
              </a:rPr>
              <a:t>Orientamento sociodinamico della scuola di Ginevra</a:t>
            </a:r>
          </a:p>
          <a:p>
            <a:pPr marL="762000" lvl="1" algn="just" eaLnBrk="1" hangingPunct="1">
              <a:buFont typeface="Times" charset="0"/>
              <a:buNone/>
            </a:pPr>
            <a:endParaRPr lang="it-IT" altLang="it-IT" dirty="0" smtClean="0">
              <a:ea typeface="ＭＳ Ｐゴシック" pitchFamily="34" charset="-128"/>
            </a:endParaRPr>
          </a:p>
          <a:p>
            <a:pPr marL="177800" indent="-177800" eaLnBrk="1" hangingPunct="1"/>
            <a:r>
              <a:rPr lang="it-IT" altLang="it-IT" sz="2200" dirty="0" smtClean="0">
                <a:ea typeface="ＭＳ Ｐゴシック" pitchFamily="34" charset="-128"/>
              </a:rPr>
              <a:t>Esempio:</a:t>
            </a: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a:t>
            </a:r>
            <a:r>
              <a:rPr lang="it-IT" altLang="it-IT" sz="2200" dirty="0" err="1" smtClean="0">
                <a:ea typeface="ＭＳ Ｐゴシック" pitchFamily="34" charset="-128"/>
              </a:rPr>
              <a:t>Carugati</a:t>
            </a:r>
            <a:r>
              <a:rPr lang="it-IT" altLang="it-IT" sz="2200" dirty="0" smtClean="0">
                <a:ea typeface="ＭＳ Ｐゴシック" pitchFamily="34" charset="-128"/>
              </a:rPr>
              <a:t>, </a:t>
            </a:r>
            <a:r>
              <a:rPr lang="it-IT" altLang="it-IT" sz="2200" dirty="0" err="1" smtClean="0">
                <a:ea typeface="ＭＳ Ｐゴシック" pitchFamily="34" charset="-128"/>
              </a:rPr>
              <a:t>Mugny</a:t>
            </a:r>
            <a:r>
              <a:rPr lang="it-IT" altLang="it-IT" sz="2200" dirty="0" smtClean="0">
                <a:ea typeface="ＭＳ Ｐゴシック" pitchFamily="34" charset="-128"/>
              </a:rPr>
              <a:t> 1985) studio sulle</a:t>
            </a: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rappresentazioni sociali </a:t>
            </a:r>
            <a:r>
              <a:rPr lang="it-IT" altLang="it-IT" sz="2200" dirty="0" err="1" smtClean="0">
                <a:ea typeface="ＭＳ Ｐゴシック" pitchFamily="34" charset="-128"/>
              </a:rPr>
              <a:t>dell</a:t>
            </a:r>
            <a:r>
              <a:rPr lang="ja-JP" altLang="it-IT" sz="2200" dirty="0" smtClean="0">
                <a:ea typeface="ＭＳ Ｐゴシック" pitchFamily="34" charset="-128"/>
              </a:rPr>
              <a:t>’</a:t>
            </a:r>
            <a:r>
              <a:rPr lang="it-IT" altLang="ja-JP" sz="2200" dirty="0" smtClean="0">
                <a:ea typeface="ＭＳ Ｐゴシック" pitchFamily="34" charset="-128"/>
              </a:rPr>
              <a:t>intelligenza</a:t>
            </a:r>
          </a:p>
          <a:p>
            <a:pPr marL="0" indent="0" eaLnBrk="1" hangingPunct="1"/>
            <a:endParaRPr lang="it-IT" altLang="ja-JP" sz="2200" dirty="0" smtClean="0">
              <a:ea typeface="ＭＳ Ｐゴシック" pitchFamily="34" charset="-128"/>
            </a:endParaRPr>
          </a:p>
          <a:p>
            <a:pPr marL="762000" lvl="1" eaLnBrk="1" hangingPunct="1"/>
            <a:r>
              <a:rPr lang="it-IT" altLang="it-IT" sz="2200" dirty="0" smtClean="0">
                <a:ea typeface="ＭＳ Ｐゴシック" pitchFamily="34" charset="-128"/>
              </a:rPr>
              <a:t>nei genitori e negli insegnanti</a:t>
            </a:r>
          </a:p>
          <a:p>
            <a:pPr marL="762000" lvl="1" eaLnBrk="1" hangingPunct="1"/>
            <a:endParaRPr lang="it-IT" altLang="it-IT" sz="2200" dirty="0" smtClean="0">
              <a:ea typeface="ＭＳ Ｐゴシック" pitchFamily="34" charset="-128"/>
            </a:endParaRPr>
          </a:p>
          <a:p>
            <a:pPr marL="762000" lvl="1" eaLnBrk="1" hangingPunct="1"/>
            <a:r>
              <a:rPr lang="it-IT" altLang="it-IT" sz="2200" dirty="0" smtClean="0">
                <a:ea typeface="ＭＳ Ｐゴシック" pitchFamily="34" charset="-128"/>
              </a:rPr>
              <a:t>come ci si spiega la distribuzione diseguale </a:t>
            </a:r>
            <a:r>
              <a:rPr lang="it-IT" altLang="it-IT" sz="2200" dirty="0" err="1" smtClean="0">
                <a:ea typeface="ＭＳ Ｐゴシック" pitchFamily="34" charset="-128"/>
              </a:rPr>
              <a:t>dell</a:t>
            </a:r>
            <a:r>
              <a:rPr lang="ja-JP" altLang="it-IT" sz="2200" dirty="0" smtClean="0">
                <a:ea typeface="ＭＳ Ｐゴシック" pitchFamily="34" charset="-128"/>
              </a:rPr>
              <a:t>’</a:t>
            </a:r>
            <a:r>
              <a:rPr lang="it-IT" altLang="ja-JP" sz="2200" dirty="0" smtClean="0">
                <a:ea typeface="ＭＳ Ｐゴシック" pitchFamily="34" charset="-128"/>
              </a:rPr>
              <a:t>intelligenza?</a:t>
            </a:r>
          </a:p>
          <a:p>
            <a:pPr marL="0" indent="0" algn="just" eaLnBrk="1" hangingPunct="1">
              <a:buFont typeface="Wingdings" pitchFamily="2" charset="2"/>
              <a:buNone/>
            </a:pPr>
            <a:endParaRPr lang="it-IT" altLang="it-IT" dirty="0" smtClean="0">
              <a:ea typeface="ＭＳ Ｐゴシック" pitchFamily="34" charset="-128"/>
            </a:endParaRPr>
          </a:p>
        </p:txBody>
      </p:sp>
      <p:sp>
        <p:nvSpPr>
          <p:cNvPr id="52226" name="Segnaposto numero diapositiva 3"/>
          <p:cNvSpPr>
            <a:spLocks noGrp="1"/>
          </p:cNvSpPr>
          <p:nvPr>
            <p:ph type="sldNum" sz="quarter" idx="10"/>
          </p:nvPr>
        </p:nvSpPr>
        <p:spPr>
          <a:noFill/>
        </p:spPr>
        <p:txBody>
          <a:bodyPr/>
          <a:lstStyle/>
          <a:p>
            <a:pPr>
              <a:buNone/>
            </a:pPr>
            <a:fld id="{0E0308E2-023C-4636-BC5F-C04ABFF78F77}" type="slidenum">
              <a:rPr lang="it-IT" altLang="it-IT" smtClean="0"/>
              <a:pPr>
                <a:buNone/>
              </a:pPr>
              <a:t>39</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Segnaposto contenuto 3"/>
          <p:cNvPicPr>
            <a:picLocks noGrp="1" noChangeAspect="1"/>
          </p:cNvPicPr>
          <p:nvPr>
            <p:ph idx="1"/>
          </p:nvPr>
        </p:nvPicPr>
        <p:blipFill>
          <a:blip r:embed="rId3" cstate="print"/>
          <a:srcRect/>
          <a:stretch>
            <a:fillRect/>
          </a:stretch>
        </p:blipFill>
        <p:spPr>
          <a:xfrm>
            <a:off x="611560" y="1196752"/>
            <a:ext cx="7880350" cy="4200525"/>
          </a:xfrm>
        </p:spPr>
      </p:pic>
      <p:sp>
        <p:nvSpPr>
          <p:cNvPr id="16387" name="Segnaposto numero diapositiva 2"/>
          <p:cNvSpPr>
            <a:spLocks noGrp="1"/>
          </p:cNvSpPr>
          <p:nvPr>
            <p:ph type="sldNum" sz="quarter" idx="10"/>
          </p:nvPr>
        </p:nvSpPr>
        <p:spPr>
          <a:noFill/>
        </p:spPr>
        <p:txBody>
          <a:bodyPr/>
          <a:lstStyle/>
          <a:p>
            <a:pPr>
              <a:buNone/>
            </a:pPr>
            <a:fld id="{9210D6A6-7FF2-4DB5-B018-B94D8C5B5EF6}" type="slidenum">
              <a:rPr lang="it-IT" smtClean="0"/>
              <a:pPr>
                <a:buNone/>
              </a:pPr>
              <a:t>4</a:t>
            </a:fld>
            <a:endParaRPr lang="it-IT" dirty="0" smtClean="0"/>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egnaposto numero diapositiva 1"/>
          <p:cNvSpPr>
            <a:spLocks noGrp="1"/>
          </p:cNvSpPr>
          <p:nvPr>
            <p:ph type="sldNum" sz="quarter" idx="12"/>
          </p:nvPr>
        </p:nvSpPr>
        <p:spPr>
          <a:noFill/>
        </p:spPr>
        <p:txBody>
          <a:bodyPr/>
          <a:lstStyle/>
          <a:p>
            <a:pPr>
              <a:buNone/>
            </a:pPr>
            <a:fld id="{212A7DE5-200E-4159-8653-762954C71247}" type="slidenum">
              <a:rPr lang="it-IT" altLang="it-IT" smtClean="0"/>
              <a:pPr>
                <a:buNone/>
              </a:pPr>
              <a:t>40</a:t>
            </a:fld>
            <a:endParaRPr lang="it-IT" altLang="it-IT" dirty="0" smtClean="0"/>
          </a:p>
        </p:txBody>
      </p:sp>
      <p:sp>
        <p:nvSpPr>
          <p:cNvPr id="53251" name="Rectangle 2"/>
          <p:cNvSpPr>
            <a:spLocks noChangeArrowheads="1"/>
          </p:cNvSpPr>
          <p:nvPr/>
        </p:nvSpPr>
        <p:spPr bwMode="auto">
          <a:xfrm>
            <a:off x="467544" y="1447800"/>
            <a:ext cx="7990656" cy="3046988"/>
          </a:xfrm>
          <a:prstGeom prst="rect">
            <a:avLst/>
          </a:prstGeom>
          <a:noFill/>
          <a:ln w="9525">
            <a:noFill/>
            <a:miter lim="800000"/>
            <a:headEnd/>
            <a:tailEnd/>
          </a:ln>
        </p:spPr>
        <p:txBody>
          <a:bodyPr wrap="square" lIns="0" tIns="0" rIns="0" bIns="0">
            <a:spAutoFit/>
          </a:bodyPr>
          <a:lstStyle/>
          <a:p>
            <a:pPr>
              <a:lnSpc>
                <a:spcPct val="100000"/>
              </a:lnSpc>
              <a:spcBef>
                <a:spcPct val="50000"/>
              </a:spcBef>
              <a:buClr>
                <a:srgbClr val="990033"/>
              </a:buClr>
              <a:buSzPct val="50000"/>
              <a:buNone/>
            </a:pPr>
            <a:r>
              <a:rPr lang="it-IT" altLang="it-IT" sz="2200" dirty="0">
                <a:solidFill>
                  <a:schemeClr val="tx1"/>
                </a:solidFill>
                <a:latin typeface="+mn-lt"/>
              </a:rPr>
              <a:t>L</a:t>
            </a:r>
            <a:r>
              <a:rPr lang="ja-JP" altLang="it-IT" sz="2200" dirty="0">
                <a:solidFill>
                  <a:schemeClr val="tx1"/>
                </a:solidFill>
                <a:latin typeface="+mn-lt"/>
              </a:rPr>
              <a:t>’</a:t>
            </a:r>
            <a:r>
              <a:rPr lang="it-IT" altLang="ja-JP" sz="2200" dirty="0">
                <a:solidFill>
                  <a:schemeClr val="tx1"/>
                </a:solidFill>
                <a:latin typeface="+mn-lt"/>
              </a:rPr>
              <a:t>intelligenza rappresenta un oggetto sociale </a:t>
            </a:r>
            <a:r>
              <a:rPr lang="it-IT" altLang="ja-JP" sz="2200" dirty="0" err="1">
                <a:solidFill>
                  <a:schemeClr val="tx1"/>
                </a:solidFill>
                <a:latin typeface="+mn-lt"/>
              </a:rPr>
              <a:t>prototipico</a:t>
            </a:r>
            <a:r>
              <a:rPr lang="it-IT" altLang="ja-JP" sz="2200" dirty="0">
                <a:solidFill>
                  <a:schemeClr val="tx1"/>
                </a:solidFill>
                <a:latin typeface="+mn-lt"/>
              </a:rPr>
              <a:t> per elaborazione di rappresentazione perché:</a:t>
            </a:r>
          </a:p>
          <a:p>
            <a:pPr>
              <a:lnSpc>
                <a:spcPct val="100000"/>
              </a:lnSpc>
              <a:spcBef>
                <a:spcPct val="50000"/>
              </a:spcBef>
              <a:buClr>
                <a:srgbClr val="990033"/>
              </a:buClr>
              <a:buSzPct val="50000"/>
            </a:pPr>
            <a:endParaRPr lang="it-IT" altLang="it-IT" sz="2200" dirty="0">
              <a:solidFill>
                <a:schemeClr val="tx1"/>
              </a:solidFill>
              <a:latin typeface="+mn-lt"/>
            </a:endParaRPr>
          </a:p>
          <a:p>
            <a:pPr lvl="1">
              <a:lnSpc>
                <a:spcPct val="100000"/>
              </a:lnSpc>
              <a:spcBef>
                <a:spcPct val="50000"/>
              </a:spcBef>
              <a:buClr>
                <a:schemeClr val="hlink"/>
              </a:buClr>
              <a:buSzPct val="100000"/>
              <a:buFont typeface="Times" charset="0"/>
              <a:buChar char="•"/>
            </a:pPr>
            <a:r>
              <a:rPr lang="it-IT" altLang="it-IT" sz="2200" dirty="0">
                <a:solidFill>
                  <a:schemeClr val="tx1"/>
                </a:solidFill>
                <a:latin typeface="+mn-lt"/>
              </a:rPr>
              <a:t> C</a:t>
            </a:r>
            <a:r>
              <a:rPr lang="ja-JP" altLang="it-IT" sz="2200" dirty="0">
                <a:solidFill>
                  <a:schemeClr val="tx1"/>
                </a:solidFill>
                <a:latin typeface="+mn-lt"/>
              </a:rPr>
              <a:t>’</a:t>
            </a:r>
            <a:r>
              <a:rPr lang="it-IT" altLang="ja-JP" sz="2200" dirty="0">
                <a:solidFill>
                  <a:schemeClr val="tx1"/>
                </a:solidFill>
                <a:latin typeface="+mn-lt"/>
              </a:rPr>
              <a:t>è carenza di informazioni scientifiche definitive </a:t>
            </a:r>
            <a:r>
              <a:rPr lang="it-IT" altLang="ja-JP" sz="2200" dirty="0" err="1">
                <a:solidFill>
                  <a:schemeClr val="tx1"/>
                </a:solidFill>
                <a:latin typeface="+mn-lt"/>
              </a:rPr>
              <a:t>sull</a:t>
            </a:r>
            <a:r>
              <a:rPr lang="ja-JP" altLang="it-IT" sz="2200" dirty="0">
                <a:solidFill>
                  <a:schemeClr val="tx1"/>
                </a:solidFill>
                <a:latin typeface="+mn-lt"/>
              </a:rPr>
              <a:t>’</a:t>
            </a:r>
            <a:r>
              <a:rPr lang="it-IT" altLang="ja-JP" sz="2200" dirty="0" smtClean="0">
                <a:solidFill>
                  <a:schemeClr val="tx1"/>
                </a:solidFill>
                <a:latin typeface="+mn-lt"/>
              </a:rPr>
              <a:t>intelligenza</a:t>
            </a:r>
          </a:p>
          <a:p>
            <a:pPr lvl="1">
              <a:lnSpc>
                <a:spcPct val="100000"/>
              </a:lnSpc>
              <a:spcBef>
                <a:spcPct val="50000"/>
              </a:spcBef>
              <a:buClr>
                <a:schemeClr val="hlink"/>
              </a:buClr>
              <a:buSzPct val="100000"/>
              <a:buFont typeface="Times" charset="0"/>
              <a:buChar char="•"/>
            </a:pPr>
            <a:endParaRPr lang="it-IT" altLang="ja-JP" sz="2200" dirty="0">
              <a:solidFill>
                <a:schemeClr val="tx1"/>
              </a:solidFill>
              <a:latin typeface="+mn-lt"/>
            </a:endParaRPr>
          </a:p>
          <a:p>
            <a:pPr lvl="1">
              <a:lnSpc>
                <a:spcPct val="100000"/>
              </a:lnSpc>
              <a:spcBef>
                <a:spcPct val="50000"/>
              </a:spcBef>
              <a:buClr>
                <a:schemeClr val="hlink"/>
              </a:buClr>
              <a:buSzPct val="100000"/>
              <a:buFont typeface="Times" charset="0"/>
              <a:buChar char="•"/>
            </a:pPr>
            <a:r>
              <a:rPr lang="it-IT" altLang="it-IT" sz="2200" dirty="0">
                <a:solidFill>
                  <a:schemeClr val="tx1"/>
                </a:solidFill>
                <a:latin typeface="+mn-lt"/>
              </a:rPr>
              <a:t> I soggetti, alcuni in particolare,  devono prendere posizione su questo fenomeno</a:t>
            </a:r>
          </a:p>
        </p:txBody>
      </p:sp>
    </p:spTree>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457200" y="980728"/>
            <a:ext cx="8229600" cy="5343872"/>
          </a:xfrm>
        </p:spPr>
        <p:txBody>
          <a:bodyPr>
            <a:normAutofit/>
          </a:bodyPr>
          <a:lstStyle/>
          <a:p>
            <a:pPr marL="0" indent="0" algn="just" eaLnBrk="1" hangingPunct="1">
              <a:buFont typeface="Wingdings" pitchFamily="2" charset="2"/>
              <a:buNone/>
            </a:pPr>
            <a:endParaRPr lang="it-IT" altLang="it-IT" sz="2200" dirty="0" smtClean="0">
              <a:solidFill>
                <a:schemeClr val="hlink"/>
              </a:solidFill>
              <a:ea typeface="ＭＳ Ｐゴシック" pitchFamily="34" charset="-128"/>
            </a:endParaRPr>
          </a:p>
          <a:p>
            <a:pPr marL="0" indent="0" algn="just" eaLnBrk="1" hangingPunct="1">
              <a:buFont typeface="Wingdings" pitchFamily="2" charset="2"/>
              <a:buNone/>
            </a:pPr>
            <a:r>
              <a:rPr lang="it-IT" altLang="it-IT" sz="2200" dirty="0" smtClean="0">
                <a:solidFill>
                  <a:schemeClr val="hlink"/>
                </a:solidFill>
                <a:ea typeface="ＭＳ Ｐゴシック" pitchFamily="34" charset="-128"/>
              </a:rPr>
              <a:t>La rappresentazione sociale </a:t>
            </a:r>
            <a:r>
              <a:rPr lang="it-IT" altLang="it-IT" sz="2200" dirty="0" err="1" smtClean="0">
                <a:solidFill>
                  <a:schemeClr val="hlink"/>
                </a:solidFill>
                <a:ea typeface="ＭＳ Ｐゴシック" pitchFamily="34" charset="-128"/>
              </a:rPr>
              <a:t>dell</a:t>
            </a:r>
            <a:r>
              <a:rPr lang="ja-JP" altLang="it-IT" sz="2200" dirty="0" smtClean="0">
                <a:solidFill>
                  <a:schemeClr val="hlink"/>
                </a:solidFill>
                <a:ea typeface="ＭＳ Ｐゴシック" pitchFamily="34" charset="-128"/>
              </a:rPr>
              <a:t>’</a:t>
            </a:r>
            <a:r>
              <a:rPr lang="it-IT" altLang="ja-JP" sz="2200" dirty="0" smtClean="0">
                <a:solidFill>
                  <a:schemeClr val="hlink"/>
                </a:solidFill>
                <a:ea typeface="ＭＳ Ｐゴシック" pitchFamily="34" charset="-128"/>
              </a:rPr>
              <a:t>intelligenza: </a:t>
            </a:r>
          </a:p>
          <a:p>
            <a:pPr marL="0" indent="0" algn="just" eaLnBrk="1" hangingPunct="1">
              <a:buFont typeface="Wingdings" pitchFamily="2" charset="2"/>
              <a:buNone/>
            </a:pPr>
            <a:endParaRPr lang="it-IT" altLang="it-IT" sz="2200" dirty="0" smtClean="0">
              <a:solidFill>
                <a:schemeClr val="hlink"/>
              </a:solidFill>
              <a:ea typeface="ＭＳ Ｐゴシック" pitchFamily="34" charset="-128"/>
            </a:endParaRPr>
          </a:p>
          <a:p>
            <a:pPr lvl="1" algn="just" eaLnBrk="1" hangingPunct="1"/>
            <a:r>
              <a:rPr lang="it-IT" altLang="it-IT" sz="2200" dirty="0" smtClean="0">
                <a:ea typeface="ＭＳ Ｐゴシック" pitchFamily="34" charset="-128"/>
              </a:rPr>
              <a:t>Non è una entità dotata di un unico significato </a:t>
            </a:r>
          </a:p>
          <a:p>
            <a:pPr lvl="2" algn="just" eaLnBrk="1" hangingPunct="1"/>
            <a:r>
              <a:rPr lang="it-IT" altLang="it-IT" sz="2200" dirty="0" smtClean="0">
                <a:ea typeface="ＭＳ Ｐゴシック" pitchFamily="34" charset="-128"/>
              </a:rPr>
              <a:t>e modellata sulle conoscenze scientifiche: </a:t>
            </a:r>
          </a:p>
          <a:p>
            <a:pPr lvl="2" indent="-14288" algn="just" eaLnBrk="1" hangingPunct="1">
              <a:buNone/>
            </a:pPr>
            <a:r>
              <a:rPr lang="it-IT" altLang="it-IT" sz="2200" dirty="0" smtClean="0">
                <a:ea typeface="ＭＳ Ｐゴシック" pitchFamily="34" charset="-128"/>
              </a:rPr>
              <a:t>il modello logico-matematico </a:t>
            </a:r>
          </a:p>
          <a:p>
            <a:pPr lvl="1" algn="just" eaLnBrk="1" hangingPunct="1">
              <a:buFont typeface="Times" charset="0"/>
              <a:buNone/>
            </a:pPr>
            <a:endParaRPr lang="it-IT" altLang="it-IT" sz="2200" dirty="0" smtClean="0">
              <a:ea typeface="ＭＳ Ｐゴシック" pitchFamily="34" charset="-128"/>
            </a:endParaRPr>
          </a:p>
          <a:p>
            <a:pPr lvl="1" algn="just" eaLnBrk="1" hangingPunct="1"/>
            <a:r>
              <a:rPr lang="it-IT" altLang="it-IT" sz="2200" dirty="0" smtClean="0">
                <a:ea typeface="ＭＳ Ｐゴシック" pitchFamily="34" charset="-128"/>
              </a:rPr>
              <a:t>Ma una molteplicità di immagini e cognizioni: abilità linguistiche e educative, </a:t>
            </a:r>
            <a:r>
              <a:rPr lang="it-IT" altLang="it-IT" sz="2200" dirty="0" err="1" smtClean="0">
                <a:ea typeface="ＭＳ Ｐゴシック" pitchFamily="34" charset="-128"/>
              </a:rPr>
              <a:t>autocontrollo…</a:t>
            </a:r>
            <a:endParaRPr lang="it-IT" altLang="it-IT" sz="2200" dirty="0" smtClean="0">
              <a:ea typeface="ＭＳ Ｐゴシック" pitchFamily="34" charset="-128"/>
            </a:endParaRPr>
          </a:p>
          <a:p>
            <a:pPr lvl="2" algn="just" eaLnBrk="1" hangingPunct="1"/>
            <a:r>
              <a:rPr lang="it-IT" altLang="it-IT" sz="2200" dirty="0" smtClean="0">
                <a:ea typeface="ＭＳ Ｐゴシック" pitchFamily="34" charset="-128"/>
              </a:rPr>
              <a:t>a volte contraddittorie </a:t>
            </a:r>
          </a:p>
          <a:p>
            <a:pPr lvl="2" algn="just" eaLnBrk="1" hangingPunct="1"/>
            <a:r>
              <a:rPr lang="it-IT" altLang="it-IT" sz="2200" dirty="0" smtClean="0">
                <a:ea typeface="ＭＳ Ｐゴシック" pitchFamily="34" charset="-128"/>
              </a:rPr>
              <a:t>elaborate in situazioni di interazione sociale </a:t>
            </a: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SzPct val="100000"/>
              <a:buFont typeface="Wingdings" pitchFamily="2" charset="2"/>
              <a:buChar char="§"/>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lvl="1" algn="just" eaLnBrk="1" hangingPunct="1"/>
            <a:endParaRPr lang="it-IT" altLang="it-IT" sz="2200" dirty="0" smtClean="0">
              <a:ea typeface="ＭＳ Ｐゴシック" pitchFamily="34" charset="-128"/>
            </a:endParaRPr>
          </a:p>
        </p:txBody>
      </p:sp>
      <p:sp>
        <p:nvSpPr>
          <p:cNvPr id="54274" name="Segnaposto numero diapositiva 3"/>
          <p:cNvSpPr>
            <a:spLocks noGrp="1"/>
          </p:cNvSpPr>
          <p:nvPr>
            <p:ph type="sldNum" sz="quarter" idx="10"/>
          </p:nvPr>
        </p:nvSpPr>
        <p:spPr>
          <a:noFill/>
        </p:spPr>
        <p:txBody>
          <a:bodyPr/>
          <a:lstStyle/>
          <a:p>
            <a:pPr>
              <a:buNone/>
            </a:pPr>
            <a:fld id="{820858AD-CC5E-4945-A39C-019F9AEC36CA}" type="slidenum">
              <a:rPr lang="it-IT" altLang="it-IT" smtClean="0"/>
              <a:pPr>
                <a:buNone/>
              </a:pPr>
              <a:t>41</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p:txBody>
          <a:bodyPr/>
          <a:lstStyle/>
          <a:p>
            <a:pPr marL="0" indent="0" eaLnBrk="1" hangingPunct="1">
              <a:buSzPct val="100000"/>
              <a:buFont typeface="Wingdings" pitchFamily="2" charset="2"/>
              <a:buChar char="§"/>
            </a:pPr>
            <a:r>
              <a:rPr lang="it-IT" altLang="it-IT" sz="2200" dirty="0" smtClean="0">
                <a:ea typeface="ＭＳ Ｐゴシック" pitchFamily="34" charset="-128"/>
              </a:rPr>
              <a:t> </a:t>
            </a:r>
            <a:r>
              <a:rPr lang="it-IT" altLang="it-IT" sz="2200" b="1" dirty="0" smtClean="0">
                <a:ea typeface="ＭＳ Ｐゴシック" pitchFamily="34" charset="-128"/>
              </a:rPr>
              <a:t>La teoria del dono:</a:t>
            </a:r>
          </a:p>
          <a:p>
            <a:pPr marL="0" indent="0" eaLnBrk="1" hangingPunct="1">
              <a:buSzPct val="100000"/>
              <a:buFont typeface="Wingdings" pitchFamily="2" charset="2"/>
              <a:buChar char="§"/>
            </a:pPr>
            <a:endParaRPr lang="it-IT" altLang="it-IT" sz="2200" b="1" dirty="0" smtClean="0">
              <a:ea typeface="ＭＳ Ｐゴシック" pitchFamily="34" charset="-128"/>
            </a:endParaRPr>
          </a:p>
          <a:p>
            <a:pPr marL="400050" lvl="1" indent="0" eaLnBrk="1" hangingPunct="1">
              <a:buFont typeface="Wingdings" pitchFamily="2" charset="2"/>
              <a:buChar char="§"/>
            </a:pPr>
            <a:r>
              <a:rPr lang="it-IT" altLang="it-IT" sz="2200" dirty="0" smtClean="0">
                <a:ea typeface="ＭＳ Ｐゴシック" pitchFamily="34" charset="-128"/>
              </a:rPr>
              <a:t>interpretazione naturalistica </a:t>
            </a:r>
            <a:r>
              <a:rPr lang="it-IT" altLang="it-IT" sz="2200" dirty="0" err="1" smtClean="0">
                <a:ea typeface="ＭＳ Ｐゴシック" pitchFamily="34" charset="-128"/>
              </a:rPr>
              <a:t>dell</a:t>
            </a:r>
            <a:r>
              <a:rPr lang="ja-JP" altLang="it-IT" sz="2200" dirty="0" smtClean="0">
                <a:ea typeface="ＭＳ Ｐゴシック" pitchFamily="34" charset="-128"/>
              </a:rPr>
              <a:t>’</a:t>
            </a:r>
            <a:r>
              <a:rPr lang="it-IT" altLang="ja-JP" sz="2200" dirty="0" smtClean="0">
                <a:ea typeface="ＭＳ Ｐゴシック" pitchFamily="34" charset="-128"/>
              </a:rPr>
              <a:t>origine delle differenze interindividuali</a:t>
            </a:r>
          </a:p>
          <a:p>
            <a:pPr marL="400050" lvl="1" indent="0" eaLnBrk="1" hangingPunct="1">
              <a:buFont typeface="Wingdings" pitchFamily="2" charset="2"/>
              <a:buChar char="§"/>
            </a:pPr>
            <a:endParaRPr lang="it-IT" altLang="ja-JP" sz="2200" dirty="0" smtClean="0">
              <a:ea typeface="ＭＳ Ｐゴシック" pitchFamily="34" charset="-128"/>
            </a:endParaRPr>
          </a:p>
          <a:p>
            <a:pPr marL="400050" lvl="1" indent="0" eaLnBrk="1" hangingPunct="1">
              <a:buFont typeface="Wingdings" pitchFamily="2" charset="2"/>
              <a:buChar char="§"/>
            </a:pPr>
            <a:r>
              <a:rPr lang="it-IT" altLang="it-IT" sz="2200" dirty="0" smtClean="0">
                <a:ea typeface="ＭＳ Ｐゴシック" pitchFamily="34" charset="-128"/>
              </a:rPr>
              <a:t>La natura la distribuisce diversamente secondo criteri misteriosi </a:t>
            </a:r>
          </a:p>
          <a:p>
            <a:pPr marL="800100" lvl="2" indent="0" eaLnBrk="1" hangingPunct="1"/>
            <a:r>
              <a:rPr lang="it-IT" altLang="it-IT" sz="2200" dirty="0" smtClean="0">
                <a:ea typeface="ＭＳ Ｐゴシック" pitchFamily="34" charset="-128"/>
              </a:rPr>
              <a:t>Prevale nel gruppo di genitori- insegnanti</a:t>
            </a:r>
          </a:p>
          <a:p>
            <a:pPr marL="800100" lvl="2" indent="0" eaLnBrk="1" hangingPunct="1"/>
            <a:r>
              <a:rPr lang="it-IT" altLang="it-IT" sz="2200" dirty="0" smtClean="0">
                <a:ea typeface="ＭＳ Ｐゴシック" pitchFamily="34" charset="-128"/>
              </a:rPr>
              <a:t> deresponsabilizza sia genitori che insegnanti</a:t>
            </a:r>
          </a:p>
          <a:p>
            <a:pPr marL="0" indent="0" algn="just" eaLnBrk="1" hangingPunct="1">
              <a:buSzPct val="100000"/>
              <a:buFont typeface="Wingdings" pitchFamily="2" charset="2"/>
              <a:buChar char="§"/>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marL="400050" lvl="1" indent="0" algn="just" eaLnBrk="1" hangingPunct="1"/>
            <a:endParaRPr lang="it-IT" altLang="it-IT" sz="2200" dirty="0" smtClean="0">
              <a:ea typeface="ＭＳ Ｐゴシック" pitchFamily="34" charset="-128"/>
            </a:endParaRPr>
          </a:p>
        </p:txBody>
      </p:sp>
      <p:sp>
        <p:nvSpPr>
          <p:cNvPr id="55298" name="Segnaposto numero diapositiva 3"/>
          <p:cNvSpPr>
            <a:spLocks noGrp="1"/>
          </p:cNvSpPr>
          <p:nvPr>
            <p:ph type="sldNum" sz="quarter" idx="10"/>
          </p:nvPr>
        </p:nvSpPr>
        <p:spPr>
          <a:noFill/>
        </p:spPr>
        <p:txBody>
          <a:bodyPr/>
          <a:lstStyle/>
          <a:p>
            <a:pPr>
              <a:buNone/>
            </a:pPr>
            <a:fld id="{62EE4107-FEAE-4675-9BFD-D7E536859985}" type="slidenum">
              <a:rPr lang="it-IT" altLang="it-IT" smtClean="0"/>
              <a:pPr>
                <a:buNone/>
              </a:pPr>
              <a:t>42</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457200" y="1268760"/>
            <a:ext cx="8229600" cy="5055840"/>
          </a:xfrm>
        </p:spPr>
        <p:txBody>
          <a:bodyPr>
            <a:normAutofit/>
          </a:bodyPr>
          <a:lstStyle/>
          <a:p>
            <a:pPr marL="0" indent="0" algn="just" eaLnBrk="1" hangingPunct="1">
              <a:buSzPct val="100000"/>
              <a:buFont typeface="Wingdings" pitchFamily="2" charset="2"/>
              <a:buChar char="§"/>
            </a:pPr>
            <a:r>
              <a:rPr lang="it-IT" altLang="it-IT" sz="2200" dirty="0" smtClean="0">
                <a:ea typeface="ＭＳ Ｐゴシック" pitchFamily="34" charset="-128"/>
              </a:rPr>
              <a:t> L</a:t>
            </a:r>
            <a:r>
              <a:rPr lang="ja-JP" altLang="it-IT" sz="2200" dirty="0" smtClean="0">
                <a:ea typeface="ＭＳ Ｐゴシック" pitchFamily="34" charset="-128"/>
              </a:rPr>
              <a:t>’</a:t>
            </a:r>
            <a:r>
              <a:rPr lang="it-IT" altLang="ja-JP" sz="2200" dirty="0" smtClean="0">
                <a:ea typeface="ＭＳ Ｐゴシック" pitchFamily="34" charset="-128"/>
              </a:rPr>
              <a:t>intelligenza come adesione alle norme sociali</a:t>
            </a:r>
          </a:p>
          <a:p>
            <a:pPr marL="0" indent="0" algn="just" eaLnBrk="1" hangingPunct="1">
              <a:buSzPct val="100000"/>
              <a:buFont typeface="Wingdings" pitchFamily="2" charset="2"/>
              <a:buChar char="§"/>
            </a:pPr>
            <a:endParaRPr lang="it-IT" altLang="ja-JP" sz="2200" dirty="0" smtClean="0">
              <a:ea typeface="ＭＳ Ｐゴシック" pitchFamily="34" charset="-128"/>
            </a:endParaRPr>
          </a:p>
          <a:p>
            <a:pPr marL="400050" lvl="1" indent="0" algn="just" eaLnBrk="1" hangingPunct="1">
              <a:buFont typeface="Wingdings" pitchFamily="2" charset="2"/>
              <a:buChar char="§"/>
            </a:pPr>
            <a:r>
              <a:rPr lang="it-IT" altLang="it-IT" sz="2200" dirty="0" smtClean="0">
                <a:ea typeface="ＭＳ Ｐゴシック" pitchFamily="34" charset="-128"/>
              </a:rPr>
              <a:t>Importanza di strumenti educativi</a:t>
            </a:r>
          </a:p>
          <a:p>
            <a:pPr marL="800100" lvl="2" indent="0" algn="just" eaLnBrk="1" hangingPunct="1"/>
            <a:r>
              <a:rPr lang="it-IT" altLang="it-IT" sz="2200" dirty="0" smtClean="0">
                <a:ea typeface="ＭＳ Ｐゴシック" pitchFamily="34" charset="-128"/>
              </a:rPr>
              <a:t>Prevale negli insegnanti </a:t>
            </a:r>
          </a:p>
          <a:p>
            <a:pPr marL="800100" lvl="2" indent="0" algn="just" eaLnBrk="1" hangingPunct="1"/>
            <a:r>
              <a:rPr lang="it-IT" altLang="it-IT" sz="2200" dirty="0" smtClean="0">
                <a:ea typeface="ＭＳ Ｐゴシック" pitchFamily="34" charset="-128"/>
              </a:rPr>
              <a:t>per spiegare l</a:t>
            </a:r>
            <a:r>
              <a:rPr lang="ja-JP" altLang="it-IT" sz="2200" dirty="0" smtClean="0">
                <a:ea typeface="ＭＳ Ｐゴシック" pitchFamily="34" charset="-128"/>
              </a:rPr>
              <a:t>’</a:t>
            </a:r>
            <a:r>
              <a:rPr lang="it-IT" altLang="ja-JP" sz="2200" dirty="0" smtClean="0">
                <a:ea typeface="ＭＳ Ｐゴシック" pitchFamily="34" charset="-128"/>
              </a:rPr>
              <a:t>insuccesso degli alunni attribuendolo ai genitori</a:t>
            </a:r>
          </a:p>
          <a:p>
            <a:pPr marL="800100" lvl="2" indent="0" algn="just" eaLnBrk="1" hangingPunct="1">
              <a:buFont typeface="Wingdings" pitchFamily="2" charset="2"/>
              <a:buNone/>
            </a:pPr>
            <a:endParaRPr lang="it-IT" altLang="it-IT" sz="2200" dirty="0" smtClean="0">
              <a:ea typeface="ＭＳ Ｐゴシック" pitchFamily="34" charset="-128"/>
            </a:endParaRPr>
          </a:p>
          <a:p>
            <a:pPr marL="800100" lvl="2"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SzPct val="100000"/>
              <a:buFont typeface="Wingdings" pitchFamily="2" charset="2"/>
              <a:buChar char="§"/>
            </a:pPr>
            <a:r>
              <a:rPr lang="it-IT" altLang="it-IT" sz="2200" dirty="0" smtClean="0">
                <a:ea typeface="ＭＳ Ｐゴシック" pitchFamily="34" charset="-128"/>
              </a:rPr>
              <a:t> Il successo in materie </a:t>
            </a:r>
            <a:r>
              <a:rPr lang="ja-JP" altLang="it-IT" sz="2200" dirty="0" smtClean="0">
                <a:ea typeface="ＭＳ Ｐゴシック" pitchFamily="34" charset="-128"/>
              </a:rPr>
              <a:t>‘’</a:t>
            </a:r>
            <a:r>
              <a:rPr lang="it-IT" altLang="ja-JP" sz="2200" dirty="0" smtClean="0">
                <a:ea typeface="ＭＳ Ｐゴシック" pitchFamily="34" charset="-128"/>
              </a:rPr>
              <a:t>forti</a:t>
            </a:r>
            <a:r>
              <a:rPr lang="ja-JP" altLang="it-IT" sz="2200" dirty="0" smtClean="0">
                <a:ea typeface="ＭＳ Ｐゴシック" pitchFamily="34" charset="-128"/>
              </a:rPr>
              <a:t>’’</a:t>
            </a:r>
            <a:r>
              <a:rPr lang="it-IT" altLang="ja-JP" sz="2200" dirty="0" smtClean="0">
                <a:ea typeface="ＭＳ Ｐゴシック" pitchFamily="34" charset="-128"/>
              </a:rPr>
              <a:t> come indicatore di intelligenza</a:t>
            </a:r>
          </a:p>
          <a:p>
            <a:pPr marL="419100" lvl="3" indent="0" algn="just" eaLnBrk="1" hangingPunct="1">
              <a:buFont typeface="Wingdings" pitchFamily="2" charset="2"/>
              <a:buChar char="§"/>
            </a:pPr>
            <a:r>
              <a:rPr lang="it-IT" altLang="it-IT" sz="2200" dirty="0" smtClean="0">
                <a:ea typeface="ＭＳ Ｐゴシック" pitchFamily="34" charset="-128"/>
              </a:rPr>
              <a:t>Prevale nei genitori </a:t>
            </a:r>
          </a:p>
          <a:p>
            <a:pPr marL="419100" lvl="3" indent="0" algn="just" eaLnBrk="1" hangingPunct="1">
              <a:buFont typeface="Wingdings" pitchFamily="2" charset="2"/>
              <a:buChar char="§"/>
            </a:pPr>
            <a:r>
              <a:rPr lang="it-IT" altLang="it-IT" sz="2200" dirty="0" smtClean="0">
                <a:ea typeface="ＭＳ Ｐゴシック" pitchFamily="34" charset="-128"/>
              </a:rPr>
              <a:t>Per spiegar insuccesso degli alunni in altre materie attribuendolo agli insegnanti </a:t>
            </a:r>
          </a:p>
          <a:p>
            <a:pPr marL="0" indent="0" algn="just" eaLnBrk="1" hangingPunct="1">
              <a:buSzPct val="100000"/>
              <a:buFont typeface="Wingdings" pitchFamily="2" charset="2"/>
              <a:buChar char="§"/>
            </a:pPr>
            <a:endParaRPr lang="it-IT" altLang="it-IT" sz="2600" dirty="0" smtClean="0">
              <a:ea typeface="ＭＳ Ｐゴシック" pitchFamily="34" charset="-128"/>
            </a:endParaRPr>
          </a:p>
          <a:p>
            <a:pPr marL="0" indent="0" algn="just" eaLnBrk="1" hangingPunct="1">
              <a:buSzPct val="100000"/>
              <a:buFont typeface="Wingdings" pitchFamily="2" charset="2"/>
              <a:buChar char="§"/>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endParaRPr lang="it-IT" altLang="it-IT" sz="2200" dirty="0" smtClean="0">
              <a:ea typeface="ＭＳ Ｐゴシック" pitchFamily="34" charset="-128"/>
            </a:endParaRPr>
          </a:p>
          <a:p>
            <a:pPr marL="400050" lvl="1" indent="0" algn="just" eaLnBrk="1" hangingPunct="1"/>
            <a:endParaRPr lang="it-IT" altLang="it-IT" sz="2200" dirty="0" smtClean="0">
              <a:ea typeface="ＭＳ Ｐゴシック" pitchFamily="34" charset="-128"/>
            </a:endParaRPr>
          </a:p>
        </p:txBody>
      </p:sp>
      <p:sp>
        <p:nvSpPr>
          <p:cNvPr id="56322" name="Segnaposto numero diapositiva 3"/>
          <p:cNvSpPr>
            <a:spLocks noGrp="1"/>
          </p:cNvSpPr>
          <p:nvPr>
            <p:ph type="sldNum" sz="quarter" idx="10"/>
          </p:nvPr>
        </p:nvSpPr>
        <p:spPr>
          <a:noFill/>
        </p:spPr>
        <p:txBody>
          <a:bodyPr/>
          <a:lstStyle/>
          <a:p>
            <a:pPr>
              <a:buNone/>
            </a:pPr>
            <a:fld id="{47D71DDB-05B4-4865-BB3B-EF43A85203AC}" type="slidenum">
              <a:rPr lang="it-IT" altLang="it-IT" smtClean="0"/>
              <a:pPr>
                <a:buNone/>
              </a:pPr>
              <a:t>43</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egnaposto contenuto 1"/>
          <p:cNvSpPr>
            <a:spLocks noGrp="1"/>
          </p:cNvSpPr>
          <p:nvPr>
            <p:ph idx="1"/>
          </p:nvPr>
        </p:nvSpPr>
        <p:spPr>
          <a:xfrm>
            <a:off x="323528" y="908720"/>
            <a:ext cx="8515672" cy="5334000"/>
          </a:xfrm>
        </p:spPr>
        <p:txBody>
          <a:bodyPr/>
          <a:lstStyle/>
          <a:p>
            <a:pPr algn="ctr">
              <a:buNone/>
            </a:pPr>
            <a:r>
              <a:rPr lang="it-IT" sz="2200" dirty="0" smtClean="0">
                <a:solidFill>
                  <a:srgbClr val="C00000"/>
                </a:solidFill>
                <a:ea typeface="ＭＳ Ｐゴシック" pitchFamily="34" charset="-128"/>
              </a:rPr>
              <a:t>Un esempio</a:t>
            </a:r>
          </a:p>
          <a:p>
            <a:r>
              <a:rPr lang="it-IT" sz="2200" dirty="0" smtClean="0">
                <a:ea typeface="ＭＳ Ｐゴシック" pitchFamily="34" charset="-128"/>
              </a:rPr>
              <a:t>Un gruppo di madri, intese come una categoria psico-sociale  caratterizzata dal loro ruolo nei confronti dei figli; </a:t>
            </a:r>
          </a:p>
          <a:p>
            <a:endParaRPr lang="it-IT" sz="2200" dirty="0" smtClean="0">
              <a:ea typeface="ＭＳ Ｐゴシック" pitchFamily="34" charset="-128"/>
            </a:endParaRPr>
          </a:p>
          <a:p>
            <a:r>
              <a:rPr lang="it-IT" sz="2200" dirty="0" smtClean="0">
                <a:ea typeface="ＭＳ Ｐゴシック" pitchFamily="34" charset="-128"/>
              </a:rPr>
              <a:t>appartenenti a categorie professionali diverse (casalinghe, insegnanti, operaie);</a:t>
            </a:r>
          </a:p>
          <a:p>
            <a:endParaRPr lang="it-IT" sz="2200" dirty="0" smtClean="0">
              <a:ea typeface="ＭＳ Ｐゴシック" pitchFamily="34" charset="-128"/>
            </a:endParaRPr>
          </a:p>
          <a:p>
            <a:r>
              <a:rPr lang="it-IT" sz="2200" dirty="0" smtClean="0">
                <a:ea typeface="ＭＳ Ｐゴシック" pitchFamily="34" charset="-128"/>
              </a:rPr>
              <a:t>intervistate su argomenti connessi con lo sviluppo di caratteristiche (intelligenza, ordine, obbedienza, autonomia) 	</a:t>
            </a:r>
          </a:p>
          <a:p>
            <a:pPr marL="273050" indent="354013">
              <a:buNone/>
            </a:pPr>
            <a:r>
              <a:rPr lang="it-IT" sz="2200" dirty="0" smtClean="0">
                <a:ea typeface="ＭＳ Ｐゴシック" pitchFamily="34" charset="-128"/>
              </a:rPr>
              <a:t>	- dei bambini in generale, </a:t>
            </a:r>
          </a:p>
          <a:p>
            <a:pPr lvl="2" indent="-14288">
              <a:buNone/>
            </a:pPr>
            <a:r>
              <a:rPr lang="it-IT" sz="2200" dirty="0" smtClean="0">
                <a:ea typeface="ＭＳ Ｐゴシック" pitchFamily="34" charset="-128"/>
              </a:rPr>
              <a:t>-degli alunni di scuola elementare </a:t>
            </a:r>
          </a:p>
          <a:p>
            <a:pPr lvl="2" indent="-14288">
              <a:buNone/>
            </a:pPr>
            <a:r>
              <a:rPr lang="it-IT" sz="2200" dirty="0" smtClean="0">
                <a:ea typeface="ＭＳ Ｐゴシック" pitchFamily="34" charset="-128"/>
              </a:rPr>
              <a:t>-e dei propri figli.  </a:t>
            </a:r>
          </a:p>
          <a:p>
            <a:endParaRPr lang="it-IT" dirty="0" smtClean="0">
              <a:ea typeface="ＭＳ Ｐゴシック" pitchFamily="34" charset="-128"/>
            </a:endParaRPr>
          </a:p>
        </p:txBody>
      </p:sp>
      <p:sp>
        <p:nvSpPr>
          <p:cNvPr id="57347" name="Segnaposto numero diapositiva 2"/>
          <p:cNvSpPr>
            <a:spLocks noGrp="1"/>
          </p:cNvSpPr>
          <p:nvPr>
            <p:ph type="sldNum" sz="quarter" idx="10"/>
          </p:nvPr>
        </p:nvSpPr>
        <p:spPr>
          <a:noFill/>
        </p:spPr>
        <p:txBody>
          <a:bodyPr/>
          <a:lstStyle/>
          <a:p>
            <a:pPr>
              <a:buNone/>
            </a:pPr>
            <a:fld id="{9713A829-59AC-4DDD-A316-B5DC2E52D8F9}" type="slidenum">
              <a:rPr lang="it-IT" smtClean="0"/>
              <a:pPr>
                <a:buNone/>
              </a:pPr>
              <a:t>44</a:t>
            </a:fld>
            <a:endParaRPr lang="it-IT" dirty="0" smtClean="0"/>
          </a:p>
        </p:txBody>
      </p:sp>
    </p:spTree>
  </p:cSld>
  <p:clrMapOvr>
    <a:masterClrMapping/>
  </p:clrMapOvr>
  <p:transition>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egnaposto contenuto 1"/>
          <p:cNvSpPr>
            <a:spLocks noGrp="1"/>
          </p:cNvSpPr>
          <p:nvPr>
            <p:ph idx="1"/>
          </p:nvPr>
        </p:nvSpPr>
        <p:spPr>
          <a:xfrm>
            <a:off x="457200" y="1052736"/>
            <a:ext cx="8229600" cy="5271864"/>
          </a:xfrm>
        </p:spPr>
        <p:txBody>
          <a:bodyPr>
            <a:normAutofit/>
          </a:bodyPr>
          <a:lstStyle/>
          <a:p>
            <a:r>
              <a:rPr lang="it-IT" sz="2200" dirty="0" smtClean="0">
                <a:ea typeface="ＭＳ Ｐゴシック" pitchFamily="34" charset="-128"/>
              </a:rPr>
              <a:t>Le madri </a:t>
            </a:r>
            <a:r>
              <a:rPr lang="it-IT" sz="2200" u="sng" dirty="0" smtClean="0">
                <a:ea typeface="ＭＳ Ｐゴシック" pitchFamily="34" charset="-128"/>
              </a:rPr>
              <a:t>insegnanti</a:t>
            </a:r>
            <a:r>
              <a:rPr lang="it-IT" sz="2200" dirty="0" smtClean="0">
                <a:ea typeface="ＭＳ Ｐゴシック" pitchFamily="34" charset="-128"/>
              </a:rPr>
              <a:t> affermano che lo sviluppo dei bambini è in gran parte frutto  delle relazioni (soprattutto nei primi anni di vita) che le madri stabiliscono con il bambino, </a:t>
            </a:r>
          </a:p>
          <a:p>
            <a:r>
              <a:rPr lang="it-IT" sz="2200" dirty="0" smtClean="0">
                <a:ea typeface="ＭＳ Ｐゴシック" pitchFamily="34" charset="-128"/>
              </a:rPr>
              <a:t>mentre le madri </a:t>
            </a:r>
            <a:r>
              <a:rPr lang="it-IT" sz="2200" u="sng" dirty="0" smtClean="0">
                <a:ea typeface="ＭＳ Ｐゴシック" pitchFamily="34" charset="-128"/>
              </a:rPr>
              <a:t>casalinghe</a:t>
            </a:r>
            <a:r>
              <a:rPr lang="it-IT" sz="2200" dirty="0" smtClean="0">
                <a:ea typeface="ＭＳ Ｐゴシック" pitchFamily="34" charset="-128"/>
              </a:rPr>
              <a:t> si presentano come più “innatiste”.</a:t>
            </a:r>
          </a:p>
          <a:p>
            <a:r>
              <a:rPr lang="it-IT" sz="2200" dirty="0" smtClean="0">
                <a:ea typeface="ＭＳ Ｐゴシック" pitchFamily="34" charset="-128"/>
              </a:rPr>
              <a:t>ma quando viene chiesto di spiegare lo sviluppo dei propri figli, le posizioni </a:t>
            </a:r>
            <a:r>
              <a:rPr lang="it-IT" sz="2200" b="1" dirty="0" smtClean="0">
                <a:ea typeface="ＭＳ Ｐゴシック" pitchFamily="34" charset="-128"/>
              </a:rPr>
              <a:t>si invertono</a:t>
            </a:r>
            <a:r>
              <a:rPr lang="it-IT" sz="2200" dirty="0" smtClean="0">
                <a:ea typeface="ＭＳ Ｐゴシック" pitchFamily="34" charset="-128"/>
              </a:rPr>
              <a:t>: </a:t>
            </a:r>
          </a:p>
          <a:p>
            <a:pPr lvl="1"/>
            <a:r>
              <a:rPr lang="it-IT" sz="2200" dirty="0" smtClean="0">
                <a:ea typeface="ＭＳ Ｐゴシック" pitchFamily="34" charset="-128"/>
              </a:rPr>
              <a:t>sono le madri </a:t>
            </a:r>
            <a:r>
              <a:rPr lang="it-IT" sz="2200" u="sng" dirty="0" smtClean="0">
                <a:ea typeface="ＭＳ Ｐゴシック" pitchFamily="34" charset="-128"/>
              </a:rPr>
              <a:t>insegnanti</a:t>
            </a:r>
            <a:r>
              <a:rPr lang="it-IT" sz="2200" dirty="0" smtClean="0">
                <a:ea typeface="ＭＳ Ｐゴシック" pitchFamily="34" charset="-128"/>
              </a:rPr>
              <a:t> a dichiarare più frequentemente che il proprio figlio (si tratta di bambini fra i 4 e i 6 anni di età) "era così fin da piccolo", </a:t>
            </a:r>
          </a:p>
          <a:p>
            <a:pPr lvl="1"/>
            <a:r>
              <a:rPr lang="it-IT" sz="2200" dirty="0" smtClean="0">
                <a:ea typeface="ＭＳ Ｐゴシック" pitchFamily="34" charset="-128"/>
              </a:rPr>
              <a:t>mentre  le madri </a:t>
            </a:r>
            <a:r>
              <a:rPr lang="it-IT" sz="2200" u="sng" dirty="0" smtClean="0">
                <a:ea typeface="ＭＳ Ｐゴシック" pitchFamily="34" charset="-128"/>
              </a:rPr>
              <a:t>casalinghe</a:t>
            </a:r>
            <a:r>
              <a:rPr lang="it-IT" sz="2200" dirty="0" smtClean="0">
                <a:ea typeface="ＭＳ Ｐゴシック" pitchFamily="34" charset="-128"/>
              </a:rPr>
              <a:t> organizzano un discorso in cui le ragioni dello sviluppo sono centrate sull'importanza dell'interazione con il figlio: cure prestate, pazienza, attenzione alla relazione affettiva</a:t>
            </a:r>
            <a:r>
              <a:rPr lang="it-IT" dirty="0" smtClean="0">
                <a:ea typeface="ＭＳ Ｐゴシック" pitchFamily="34" charset="-128"/>
              </a:rPr>
              <a:t>.  </a:t>
            </a:r>
          </a:p>
          <a:p>
            <a:endParaRPr lang="it-IT" dirty="0" smtClean="0">
              <a:ea typeface="ＭＳ Ｐゴシック" pitchFamily="34" charset="-128"/>
            </a:endParaRPr>
          </a:p>
        </p:txBody>
      </p:sp>
      <p:sp>
        <p:nvSpPr>
          <p:cNvPr id="58371" name="Segnaposto numero diapositiva 2"/>
          <p:cNvSpPr>
            <a:spLocks noGrp="1"/>
          </p:cNvSpPr>
          <p:nvPr>
            <p:ph type="sldNum" sz="quarter" idx="10"/>
          </p:nvPr>
        </p:nvSpPr>
        <p:spPr>
          <a:noFill/>
        </p:spPr>
        <p:txBody>
          <a:bodyPr/>
          <a:lstStyle/>
          <a:p>
            <a:pPr>
              <a:buNone/>
            </a:pPr>
            <a:fld id="{F3730A72-F764-46FD-B0EB-EB4BA237DA1B}" type="slidenum">
              <a:rPr lang="it-IT" smtClean="0"/>
              <a:pPr>
                <a:buNone/>
              </a:pPr>
              <a:t>45</a:t>
            </a:fld>
            <a:endParaRPr lang="it-IT" dirty="0" smtClean="0"/>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908720"/>
            <a:ext cx="8229600" cy="5415880"/>
          </a:xfrm>
        </p:spPr>
        <p:txBody>
          <a:bodyPr>
            <a:normAutofit/>
          </a:bodyPr>
          <a:lstStyle/>
          <a:p>
            <a:pPr>
              <a:defRPr/>
            </a:pPr>
            <a:r>
              <a:rPr lang="it-IT" sz="2200" dirty="0"/>
              <a:t>Quando poi a queste due categorie di madri viene chiesto di spiegare le origini dell'intelligenza pensando ad </a:t>
            </a:r>
            <a:r>
              <a:rPr lang="it-IT" sz="2200" u="sng" dirty="0"/>
              <a:t>un alunno all'inizio della scuola elementare</a:t>
            </a:r>
            <a:r>
              <a:rPr lang="it-IT" sz="2200" dirty="0"/>
              <a:t>, </a:t>
            </a:r>
            <a:endParaRPr lang="it-IT" sz="2200" dirty="0" smtClean="0"/>
          </a:p>
          <a:p>
            <a:pPr lvl="1">
              <a:defRPr/>
            </a:pPr>
            <a:r>
              <a:rPr lang="it-IT" sz="2200" dirty="0" smtClean="0"/>
              <a:t>le </a:t>
            </a:r>
            <a:r>
              <a:rPr lang="it-IT" sz="2200" dirty="0"/>
              <a:t>madri </a:t>
            </a:r>
            <a:r>
              <a:rPr lang="it-IT" sz="2200" u="sng" dirty="0"/>
              <a:t>insegnanti</a:t>
            </a:r>
            <a:r>
              <a:rPr lang="it-IT" sz="2200" dirty="0"/>
              <a:t> ricorrono ad ogni tipo di </a:t>
            </a:r>
            <a:r>
              <a:rPr lang="it-IT" sz="2200" dirty="0" smtClean="0"/>
              <a:t>spiegazione, mentre </a:t>
            </a:r>
            <a:r>
              <a:rPr lang="it-IT" sz="2200" dirty="0"/>
              <a:t>le madri </a:t>
            </a:r>
            <a:r>
              <a:rPr lang="it-IT" sz="2200" u="sng" dirty="0"/>
              <a:t>casalinghe</a:t>
            </a:r>
            <a:r>
              <a:rPr lang="it-IT" sz="2200" dirty="0"/>
              <a:t> ribadiscono l'importanza delle relazioni affettive. </a:t>
            </a:r>
          </a:p>
          <a:p>
            <a:pPr marL="457200" lvl="1" indent="0">
              <a:buFont typeface="Times" charset="0"/>
              <a:buNone/>
              <a:defRPr/>
            </a:pPr>
            <a:r>
              <a:rPr lang="it-IT" sz="2200" dirty="0" smtClean="0"/>
              <a:t>Le </a:t>
            </a:r>
            <a:r>
              <a:rPr lang="it-IT" sz="2200" dirty="0"/>
              <a:t>differenze evidenti </a:t>
            </a:r>
            <a:r>
              <a:rPr lang="it-IT" sz="2200" dirty="0" smtClean="0"/>
              <a:t>tra queste  </a:t>
            </a:r>
            <a:r>
              <a:rPr lang="it-IT" sz="2200" dirty="0"/>
              <a:t>risposte non sono tanto legate alle  </a:t>
            </a:r>
            <a:r>
              <a:rPr lang="it-IT" sz="2200" u="sng" dirty="0"/>
              <a:t>caratteristiche dei bambini</a:t>
            </a:r>
            <a:r>
              <a:rPr lang="it-IT" sz="2200" dirty="0"/>
              <a:t>, quanto piuttosto al </a:t>
            </a:r>
            <a:r>
              <a:rPr lang="it-IT" sz="2200" u="sng" dirty="0"/>
              <a:t>punto di vista delle madri</a:t>
            </a:r>
            <a:r>
              <a:rPr lang="it-IT" sz="2200" dirty="0"/>
              <a:t>, alla loro condizione professionale, al tempo che dedicano ai figli. </a:t>
            </a:r>
            <a:endParaRPr lang="it-IT" sz="2200" dirty="0" smtClean="0"/>
          </a:p>
          <a:p>
            <a:pPr marL="457200" lvl="1" indent="0">
              <a:buFont typeface="Times" charset="0"/>
              <a:buNone/>
              <a:defRPr/>
            </a:pPr>
            <a:r>
              <a:rPr lang="it-IT" sz="2200" dirty="0" smtClean="0"/>
              <a:t>In </a:t>
            </a:r>
            <a:r>
              <a:rPr lang="it-IT" sz="2200" dirty="0"/>
              <a:t>altre parole la definizione di concetti ad alto gradimento sociale, almeno nella nostra epoca, richiede all'adulto  di "mettersi in gioco", poiché i giovani sono, in misura maggiore o minore, lo specchio di noi stessi, delle nostre </a:t>
            </a:r>
            <a:r>
              <a:rPr lang="it-IT" sz="2200" dirty="0" smtClean="0"/>
              <a:t>idee </a:t>
            </a:r>
            <a:r>
              <a:rPr lang="it-IT" sz="2200" dirty="0"/>
              <a:t>e dei nostri comportamenti. </a:t>
            </a:r>
          </a:p>
          <a:p>
            <a:pPr>
              <a:defRPr/>
            </a:pPr>
            <a:endParaRPr lang="it-IT" dirty="0"/>
          </a:p>
        </p:txBody>
      </p:sp>
      <p:sp>
        <p:nvSpPr>
          <p:cNvPr id="59395" name="Segnaposto numero diapositiva 2"/>
          <p:cNvSpPr>
            <a:spLocks noGrp="1"/>
          </p:cNvSpPr>
          <p:nvPr>
            <p:ph type="sldNum" sz="quarter" idx="10"/>
          </p:nvPr>
        </p:nvSpPr>
        <p:spPr>
          <a:noFill/>
        </p:spPr>
        <p:txBody>
          <a:bodyPr/>
          <a:lstStyle/>
          <a:p>
            <a:pPr>
              <a:buNone/>
            </a:pPr>
            <a:fld id="{8D96CC57-7FBA-4B43-99CF-642F86CBABF1}" type="slidenum">
              <a:rPr lang="it-IT" smtClean="0"/>
              <a:pPr>
                <a:buNone/>
              </a:pPr>
              <a:t>46</a:t>
            </a:fld>
            <a:endParaRPr lang="it-IT" dirty="0" smtClean="0"/>
          </a:p>
        </p:txBody>
      </p:sp>
    </p:spTree>
  </p:cSld>
  <p:clrMapOvr>
    <a:masterClrMapping/>
  </p:clrMapOvr>
  <p:transition>
    <p:dissolv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908720"/>
            <a:ext cx="8229600" cy="5415880"/>
          </a:xfrm>
        </p:spPr>
        <p:txBody>
          <a:bodyPr>
            <a:normAutofit/>
          </a:bodyPr>
          <a:lstStyle/>
          <a:p>
            <a:pPr algn="ctr">
              <a:buNone/>
              <a:defRPr/>
            </a:pPr>
            <a:r>
              <a:rPr lang="it-IT" sz="2200" dirty="0" smtClean="0"/>
              <a:t>Gli insegnanti </a:t>
            </a:r>
          </a:p>
          <a:p>
            <a:pPr>
              <a:defRPr/>
            </a:pPr>
            <a:r>
              <a:rPr lang="it-IT" sz="2200" dirty="0"/>
              <a:t>Q</a:t>
            </a:r>
            <a:r>
              <a:rPr lang="it-IT" sz="2200" dirty="0" smtClean="0"/>
              <a:t>uali sono le </a:t>
            </a:r>
            <a:r>
              <a:rPr lang="it-IT" sz="2200" dirty="0"/>
              <a:t>caratteristiche da loro attribuite agli alunni: </a:t>
            </a:r>
            <a:endParaRPr lang="it-IT" sz="2200" dirty="0" smtClean="0"/>
          </a:p>
          <a:p>
            <a:pPr lvl="1">
              <a:defRPr/>
            </a:pPr>
            <a:r>
              <a:rPr lang="it-IT" sz="2200" dirty="0" smtClean="0"/>
              <a:t>chi </a:t>
            </a:r>
            <a:r>
              <a:rPr lang="it-IT" sz="2200" dirty="0"/>
              <a:t>è  un alunno brillante? </a:t>
            </a:r>
            <a:endParaRPr lang="it-IT" sz="2200" dirty="0" smtClean="0"/>
          </a:p>
          <a:p>
            <a:pPr lvl="1">
              <a:defRPr/>
            </a:pPr>
            <a:r>
              <a:rPr lang="it-IT" sz="2200" dirty="0" smtClean="0"/>
              <a:t>chi </a:t>
            </a:r>
            <a:r>
              <a:rPr lang="it-IT" sz="2200" dirty="0"/>
              <a:t>è un alunno mediocre? </a:t>
            </a:r>
            <a:endParaRPr lang="it-IT" sz="2200" dirty="0" smtClean="0"/>
          </a:p>
          <a:p>
            <a:pPr lvl="1">
              <a:defRPr/>
            </a:pPr>
            <a:r>
              <a:rPr lang="it-IT" sz="2200" dirty="0" smtClean="0"/>
              <a:t>In </a:t>
            </a:r>
            <a:r>
              <a:rPr lang="it-IT" sz="2200" dirty="0"/>
              <a:t>che rapporto stanno queste immagini con le materie scolastiche </a:t>
            </a:r>
          </a:p>
          <a:p>
            <a:pPr lvl="1">
              <a:defRPr/>
            </a:pPr>
            <a:r>
              <a:rPr lang="it-IT" sz="2200" dirty="0" smtClean="0"/>
              <a:t>quali </a:t>
            </a:r>
            <a:r>
              <a:rPr lang="it-IT" sz="2200" dirty="0"/>
              <a:t>sono i rapporti fra queste immagini e la teoria dell'intelligenza come dono? </a:t>
            </a:r>
            <a:endParaRPr lang="it-IT" sz="2200" dirty="0" smtClean="0"/>
          </a:p>
          <a:p>
            <a:pPr marL="457200" lvl="1" indent="0">
              <a:buFont typeface="Times" charset="0"/>
              <a:buNone/>
              <a:defRPr/>
            </a:pPr>
            <a:r>
              <a:rPr lang="it-IT" sz="2200" dirty="0" smtClean="0"/>
              <a:t>Dal </a:t>
            </a:r>
            <a:r>
              <a:rPr lang="it-IT" sz="2200" dirty="0"/>
              <a:t>lavoro sperimentale di </a:t>
            </a:r>
            <a:r>
              <a:rPr lang="it-IT" sz="2200" dirty="0" err="1"/>
              <a:t>Mugny</a:t>
            </a:r>
            <a:r>
              <a:rPr lang="it-IT" sz="2200" dirty="0"/>
              <a:t> e </a:t>
            </a:r>
            <a:r>
              <a:rPr lang="it-IT" sz="2200" dirty="0" err="1"/>
              <a:t>Carugati</a:t>
            </a:r>
            <a:r>
              <a:rPr lang="it-IT" sz="2200" dirty="0"/>
              <a:t> (1985) emerge un modello di alunno  brillante in </a:t>
            </a:r>
            <a:r>
              <a:rPr lang="it-IT" sz="2200" dirty="0" smtClean="0"/>
              <a:t>«matematica» </a:t>
            </a:r>
            <a:r>
              <a:rPr lang="it-IT" sz="2200" dirty="0"/>
              <a:t>che è più  dotato sul versante delle abilità cognitive (attivo, con capacità di sintesi) di quanto  non lo sia in quelle comunicative (poco socievole); inoltre è disciplinato e rispetta  le regole. </a:t>
            </a:r>
          </a:p>
          <a:p>
            <a:pPr>
              <a:defRPr/>
            </a:pPr>
            <a:endParaRPr lang="it-IT" dirty="0"/>
          </a:p>
        </p:txBody>
      </p:sp>
      <p:sp>
        <p:nvSpPr>
          <p:cNvPr id="60419" name="Segnaposto numero diapositiva 2"/>
          <p:cNvSpPr>
            <a:spLocks noGrp="1"/>
          </p:cNvSpPr>
          <p:nvPr>
            <p:ph type="sldNum" sz="quarter" idx="10"/>
          </p:nvPr>
        </p:nvSpPr>
        <p:spPr>
          <a:noFill/>
        </p:spPr>
        <p:txBody>
          <a:bodyPr/>
          <a:lstStyle/>
          <a:p>
            <a:pPr>
              <a:buNone/>
            </a:pPr>
            <a:fld id="{E9D47417-7DB4-4148-8702-43A8284CFD41}" type="slidenum">
              <a:rPr lang="it-IT" smtClean="0"/>
              <a:pPr>
                <a:buNone/>
              </a:pPr>
              <a:t>47</a:t>
            </a:fld>
            <a:endParaRPr lang="it-IT" dirty="0" smtClean="0"/>
          </a:p>
        </p:txBody>
      </p:sp>
    </p:spTree>
  </p:cSld>
  <p:clrMapOvr>
    <a:masterClrMapping/>
  </p:clrMapOvr>
  <p:transition>
    <p:dissolv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772816"/>
            <a:ext cx="8229600" cy="4551784"/>
          </a:xfrm>
        </p:spPr>
        <p:txBody>
          <a:bodyPr/>
          <a:lstStyle/>
          <a:p>
            <a:pPr>
              <a:defRPr/>
            </a:pPr>
            <a:r>
              <a:rPr lang="it-IT" sz="2200" dirty="0"/>
              <a:t>Invece l'alunno brillante in </a:t>
            </a:r>
            <a:r>
              <a:rPr lang="it-IT" sz="2200" dirty="0" smtClean="0"/>
              <a:t>«italiano»</a:t>
            </a:r>
          </a:p>
          <a:p>
            <a:pPr lvl="1">
              <a:defRPr/>
            </a:pPr>
            <a:r>
              <a:rPr lang="it-IT" sz="2200" dirty="0" smtClean="0"/>
              <a:t> </a:t>
            </a:r>
            <a:r>
              <a:rPr lang="it-IT" sz="2200" dirty="0"/>
              <a:t>unisce alle capacità logiche quelle espressive</a:t>
            </a:r>
            <a:r>
              <a:rPr lang="it-IT" sz="2200" dirty="0" smtClean="0"/>
              <a:t>,</a:t>
            </a:r>
          </a:p>
          <a:p>
            <a:pPr lvl="1">
              <a:defRPr/>
            </a:pPr>
            <a:r>
              <a:rPr lang="it-IT" sz="2200" dirty="0" smtClean="0"/>
              <a:t> </a:t>
            </a:r>
            <a:r>
              <a:rPr lang="it-IT" sz="2200" dirty="0"/>
              <a:t>mediando il tutto con buone doti di socialità, </a:t>
            </a:r>
            <a:endParaRPr lang="it-IT" sz="2200" dirty="0" smtClean="0"/>
          </a:p>
          <a:p>
            <a:pPr lvl="1">
              <a:defRPr/>
            </a:pPr>
            <a:r>
              <a:rPr lang="it-IT" sz="2200" dirty="0" smtClean="0"/>
              <a:t>che </a:t>
            </a:r>
            <a:r>
              <a:rPr lang="it-IT" sz="2200" dirty="0"/>
              <a:t>ne fanno un vero alunno </a:t>
            </a:r>
            <a:r>
              <a:rPr lang="it-IT" sz="2200" dirty="0" smtClean="0"/>
              <a:t>modello </a:t>
            </a:r>
          </a:p>
          <a:p>
            <a:pPr lvl="1">
              <a:buNone/>
              <a:defRPr/>
            </a:pPr>
            <a:endParaRPr lang="it-IT" sz="2200" dirty="0" smtClean="0"/>
          </a:p>
          <a:p>
            <a:pPr lvl="1">
              <a:buNone/>
              <a:defRPr/>
            </a:pPr>
            <a:r>
              <a:rPr lang="it-IT" sz="2200" dirty="0" smtClean="0"/>
              <a:t>Mentre </a:t>
            </a:r>
            <a:r>
              <a:rPr lang="it-IT" sz="2200" dirty="0"/>
              <a:t>chi è brillante in </a:t>
            </a:r>
            <a:r>
              <a:rPr lang="it-IT" sz="2200" dirty="0" smtClean="0"/>
              <a:t>«disegno» </a:t>
            </a:r>
            <a:r>
              <a:rPr lang="it-IT" sz="2200" dirty="0"/>
              <a:t>viene </a:t>
            </a:r>
            <a:r>
              <a:rPr lang="it-IT" sz="2200" dirty="0" smtClean="0"/>
              <a:t>descritto </a:t>
            </a:r>
          </a:p>
          <a:p>
            <a:pPr marL="457200" lvl="1" indent="0">
              <a:buFont typeface="Times" charset="0"/>
              <a:buNone/>
              <a:defRPr/>
            </a:pPr>
            <a:r>
              <a:rPr lang="it-IT" sz="2200" dirty="0"/>
              <a:t>	</a:t>
            </a:r>
            <a:r>
              <a:rPr lang="it-IT" sz="2200" dirty="0" smtClean="0"/>
              <a:t>-come </a:t>
            </a:r>
            <a:r>
              <a:rPr lang="it-IT" sz="2200" dirty="0"/>
              <a:t>indisciplinato, </a:t>
            </a:r>
            <a:endParaRPr lang="it-IT" sz="2200" dirty="0" smtClean="0"/>
          </a:p>
          <a:p>
            <a:pPr marL="457200" lvl="1" indent="0">
              <a:buFont typeface="Times" charset="0"/>
              <a:buNone/>
              <a:defRPr/>
            </a:pPr>
            <a:r>
              <a:rPr lang="it-IT" sz="2200" dirty="0"/>
              <a:t>	</a:t>
            </a:r>
            <a:r>
              <a:rPr lang="it-IT" sz="2200" dirty="0" smtClean="0"/>
              <a:t>-non </a:t>
            </a:r>
            <a:r>
              <a:rPr lang="it-IT" sz="2200" dirty="0"/>
              <a:t>meno intelligente di altri, </a:t>
            </a:r>
            <a:endParaRPr lang="it-IT" sz="2200" dirty="0" smtClean="0"/>
          </a:p>
          <a:p>
            <a:pPr marL="457200" lvl="1" indent="0">
              <a:buFont typeface="Times" charset="0"/>
              <a:buNone/>
              <a:defRPr/>
            </a:pPr>
            <a:r>
              <a:rPr lang="it-IT" sz="2200" dirty="0"/>
              <a:t>	</a:t>
            </a:r>
            <a:r>
              <a:rPr lang="it-IT" sz="2200" dirty="0" smtClean="0"/>
              <a:t>-ma </a:t>
            </a:r>
            <a:r>
              <a:rPr lang="it-IT" sz="2200" dirty="0"/>
              <a:t>certamente con meno successo scolastico. </a:t>
            </a:r>
          </a:p>
          <a:p>
            <a:pPr>
              <a:defRPr/>
            </a:pPr>
            <a:endParaRPr lang="it-IT" dirty="0"/>
          </a:p>
        </p:txBody>
      </p:sp>
      <p:sp>
        <p:nvSpPr>
          <p:cNvPr id="61443" name="Segnaposto numero diapositiva 2"/>
          <p:cNvSpPr>
            <a:spLocks noGrp="1"/>
          </p:cNvSpPr>
          <p:nvPr>
            <p:ph type="sldNum" sz="quarter" idx="10"/>
          </p:nvPr>
        </p:nvSpPr>
        <p:spPr>
          <a:noFill/>
        </p:spPr>
        <p:txBody>
          <a:bodyPr/>
          <a:lstStyle/>
          <a:p>
            <a:pPr>
              <a:buNone/>
            </a:pPr>
            <a:fld id="{AE75C497-551D-44EB-B0EA-26049B1C0507}" type="slidenum">
              <a:rPr lang="it-IT" smtClean="0"/>
              <a:pPr>
                <a:buNone/>
              </a:pPr>
              <a:t>48</a:t>
            </a:fld>
            <a:endParaRPr lang="it-IT" dirty="0" smtClean="0"/>
          </a:p>
        </p:txBody>
      </p:sp>
    </p:spTree>
  </p:cSld>
  <p:clrMapOvr>
    <a:masterClrMapping/>
  </p:clrMapOvr>
  <p:transition>
    <p:dissolv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egnaposto contenuto 1"/>
          <p:cNvSpPr>
            <a:spLocks noGrp="1"/>
          </p:cNvSpPr>
          <p:nvPr>
            <p:ph idx="1"/>
          </p:nvPr>
        </p:nvSpPr>
        <p:spPr>
          <a:xfrm>
            <a:off x="457200" y="1124744"/>
            <a:ext cx="8229600" cy="5199856"/>
          </a:xfrm>
        </p:spPr>
        <p:txBody>
          <a:bodyPr>
            <a:normAutofit/>
          </a:bodyPr>
          <a:lstStyle/>
          <a:p>
            <a:r>
              <a:rPr lang="it-IT" sz="2200" dirty="0" smtClean="0">
                <a:ea typeface="ＭＳ Ｐゴシック" pitchFamily="34" charset="-128"/>
              </a:rPr>
              <a:t>Per quanto riguarda l'alunno  </a:t>
            </a:r>
            <a:r>
              <a:rPr lang="it-IT" sz="2200" u="sng" dirty="0" smtClean="0">
                <a:ea typeface="ＭＳ Ｐゴシック" pitchFamily="34" charset="-128"/>
              </a:rPr>
              <a:t>mediocre in matematica e in lingua</a:t>
            </a:r>
            <a:r>
              <a:rPr lang="it-IT" sz="2200" dirty="0" smtClean="0">
                <a:ea typeface="ＭＳ Ｐゴシック" pitchFamily="34" charset="-128"/>
              </a:rPr>
              <a:t>, si riscontrano  immagini pressoché speculari rispetto a quelle emerse per gli alunni brillanti, </a:t>
            </a:r>
          </a:p>
          <a:p>
            <a:endParaRPr lang="it-IT" sz="2200" dirty="0" smtClean="0">
              <a:ea typeface="ＭＳ Ｐゴシック" pitchFamily="34" charset="-128"/>
            </a:endParaRPr>
          </a:p>
          <a:p>
            <a:r>
              <a:rPr lang="it-IT" sz="2200" dirty="0" smtClean="0">
                <a:ea typeface="ＭＳ Ｐゴシック" pitchFamily="34" charset="-128"/>
              </a:rPr>
              <a:t>Fatta  eccezione per il  </a:t>
            </a:r>
            <a:r>
              <a:rPr lang="it-IT" sz="2200" u="sng" dirty="0" smtClean="0">
                <a:ea typeface="ＭＳ Ｐゴシック" pitchFamily="34" charset="-128"/>
              </a:rPr>
              <a:t>mediocre in disegno</a:t>
            </a:r>
            <a:r>
              <a:rPr lang="it-IT" sz="2200" dirty="0" smtClean="0">
                <a:ea typeface="ＭＳ Ｐゴシック" pitchFamily="34" charset="-128"/>
              </a:rPr>
              <a:t>, che si caratterizza in modo autonomo, come  socievole, poco presuntuoso e capace di agire con saggezza, senza chiamare in causa altre spiegazioni legate al rendimento generale. </a:t>
            </a:r>
          </a:p>
          <a:p>
            <a:endParaRPr lang="it-IT" sz="2200" dirty="0" smtClean="0">
              <a:ea typeface="ＭＳ Ｐゴシック" pitchFamily="34" charset="-128"/>
            </a:endParaRPr>
          </a:p>
          <a:p>
            <a:r>
              <a:rPr lang="it-IT" sz="2200" dirty="0" smtClean="0">
                <a:ea typeface="ＭＳ Ｐゴシック" pitchFamily="34" charset="-128"/>
              </a:rPr>
              <a:t>Verrebbe quasi da pensare che, parlando dell'insuccesso in una materia a debole valenza scolastica quale il disegno, sia meno pressante la necessità di trovare spiegazioni all'insuccesso. </a:t>
            </a:r>
          </a:p>
          <a:p>
            <a:endParaRPr lang="it-IT" dirty="0" smtClean="0">
              <a:ea typeface="ＭＳ Ｐゴシック" pitchFamily="34" charset="-128"/>
            </a:endParaRPr>
          </a:p>
        </p:txBody>
      </p:sp>
      <p:sp>
        <p:nvSpPr>
          <p:cNvPr id="62467" name="Segnaposto numero diapositiva 2"/>
          <p:cNvSpPr>
            <a:spLocks noGrp="1"/>
          </p:cNvSpPr>
          <p:nvPr>
            <p:ph type="sldNum" sz="quarter" idx="10"/>
          </p:nvPr>
        </p:nvSpPr>
        <p:spPr>
          <a:noFill/>
        </p:spPr>
        <p:txBody>
          <a:bodyPr/>
          <a:lstStyle/>
          <a:p>
            <a:pPr>
              <a:buNone/>
            </a:pPr>
            <a:fld id="{1EFD6DD5-E1DA-4CBA-9F83-A9FC378AF55D}" type="slidenum">
              <a:rPr lang="it-IT" smtClean="0"/>
              <a:pPr>
                <a:buNone/>
              </a:pPr>
              <a:t>49</a:t>
            </a:fld>
            <a:endParaRPr lang="it-IT" dirty="0" smtClean="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Segnaposto contenuto 3"/>
          <p:cNvPicPr>
            <a:picLocks noGrp="1" noChangeAspect="1"/>
          </p:cNvPicPr>
          <p:nvPr>
            <p:ph idx="1"/>
          </p:nvPr>
        </p:nvPicPr>
        <p:blipFill>
          <a:blip r:embed="rId3" cstate="print"/>
          <a:srcRect/>
          <a:stretch>
            <a:fillRect/>
          </a:stretch>
        </p:blipFill>
        <p:spPr>
          <a:xfrm>
            <a:off x="2483768" y="764704"/>
            <a:ext cx="4144962" cy="5808662"/>
          </a:xfrm>
        </p:spPr>
      </p:pic>
      <p:sp>
        <p:nvSpPr>
          <p:cNvPr id="17411" name="Segnaposto numero diapositiva 2"/>
          <p:cNvSpPr>
            <a:spLocks noGrp="1"/>
          </p:cNvSpPr>
          <p:nvPr>
            <p:ph type="sldNum" sz="quarter" idx="10"/>
          </p:nvPr>
        </p:nvSpPr>
        <p:spPr>
          <a:noFill/>
        </p:spPr>
        <p:txBody>
          <a:bodyPr/>
          <a:lstStyle/>
          <a:p>
            <a:pPr>
              <a:buNone/>
            </a:pPr>
            <a:fld id="{45A714EF-E04A-4988-8D3B-049D3E4C89CA}" type="slidenum">
              <a:rPr lang="it-IT" smtClean="0"/>
              <a:pPr>
                <a:buNone/>
              </a:pPr>
              <a:t>5</a:t>
            </a:fld>
            <a:endParaRPr lang="it-IT" dirty="0" smtClean="0"/>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egnaposto contenuto 1"/>
          <p:cNvSpPr>
            <a:spLocks noGrp="1"/>
          </p:cNvSpPr>
          <p:nvPr>
            <p:ph idx="1"/>
          </p:nvPr>
        </p:nvSpPr>
        <p:spPr>
          <a:xfrm>
            <a:off x="457200" y="980728"/>
            <a:ext cx="8229600" cy="5343872"/>
          </a:xfrm>
        </p:spPr>
        <p:txBody>
          <a:bodyPr>
            <a:normAutofit/>
          </a:bodyPr>
          <a:lstStyle/>
          <a:p>
            <a:pPr marL="0" indent="0">
              <a:buNone/>
            </a:pPr>
            <a:r>
              <a:rPr lang="it-IT" sz="2200" dirty="0" smtClean="0">
                <a:ea typeface="ＭＳ Ｐゴシック" pitchFamily="34" charset="-128"/>
              </a:rPr>
              <a:t>Qui ci interessa l'esistenza di una struttura coerente nelle risposte date dai soggetti, da  cui si rileva che: </a:t>
            </a:r>
          </a:p>
          <a:p>
            <a:pPr marL="0" indent="0">
              <a:buNone/>
            </a:pPr>
            <a:endParaRPr lang="it-IT" sz="2200" dirty="0" smtClean="0">
              <a:ea typeface="ＭＳ Ｐゴシック" pitchFamily="34" charset="-128"/>
            </a:endParaRPr>
          </a:p>
          <a:p>
            <a:r>
              <a:rPr lang="it-IT" sz="2200" dirty="0" smtClean="0">
                <a:ea typeface="ＭＳ Ｐゴシック" pitchFamily="34" charset="-128"/>
              </a:rPr>
              <a:t>lo sviluppo dell'intelligenza nei ragazzi è un fatto misterioso, soprattutto per gli insegnanti che quotidianamente sono posti di fronte alle differenze interindividuali; </a:t>
            </a:r>
          </a:p>
          <a:p>
            <a:r>
              <a:rPr lang="it-IT" sz="2200" dirty="0" smtClean="0">
                <a:ea typeface="ＭＳ Ｐゴシック" pitchFamily="34" charset="-128"/>
              </a:rPr>
              <a:t>le materie scolastiche non hanno tutte lo stesso peso nel definire chi sia più o  meno intelligente; </a:t>
            </a:r>
          </a:p>
          <a:p>
            <a:r>
              <a:rPr lang="it-IT" sz="2200" dirty="0" smtClean="0">
                <a:ea typeface="ＭＳ Ｐゴシック" pitchFamily="34" charset="-128"/>
              </a:rPr>
              <a:t>successo e insuccesso scolastico funzionano da catalizzatori di molte altre caratteristiche individuali; </a:t>
            </a:r>
          </a:p>
          <a:p>
            <a:r>
              <a:rPr lang="it-IT" sz="2200" dirty="0" smtClean="0">
                <a:ea typeface="ＭＳ Ｐゴシック" pitchFamily="34" charset="-128"/>
              </a:rPr>
              <a:t>le Rappresentazioni Sociali dell'intelligenza e del suo sviluppo sono soggette a variazioni  dovute all'essere genitori o insegnanti. </a:t>
            </a:r>
          </a:p>
          <a:p>
            <a:endParaRPr lang="it-IT" dirty="0" smtClean="0">
              <a:ea typeface="ＭＳ Ｐゴシック" pitchFamily="34" charset="-128"/>
            </a:endParaRPr>
          </a:p>
        </p:txBody>
      </p:sp>
      <p:sp>
        <p:nvSpPr>
          <p:cNvPr id="63491" name="Segnaposto numero diapositiva 2"/>
          <p:cNvSpPr>
            <a:spLocks noGrp="1"/>
          </p:cNvSpPr>
          <p:nvPr>
            <p:ph type="sldNum" sz="quarter" idx="10"/>
          </p:nvPr>
        </p:nvSpPr>
        <p:spPr>
          <a:noFill/>
        </p:spPr>
        <p:txBody>
          <a:bodyPr/>
          <a:lstStyle/>
          <a:p>
            <a:pPr>
              <a:buNone/>
            </a:pPr>
            <a:fld id="{2E452212-937A-4059-9818-C3FEA1E12F43}" type="slidenum">
              <a:rPr lang="it-IT" smtClean="0"/>
              <a:pPr>
                <a:buNone/>
              </a:pPr>
              <a:t>50</a:t>
            </a:fld>
            <a:endParaRPr lang="it-IT" dirty="0" smtClean="0"/>
          </a:p>
        </p:txBody>
      </p:sp>
    </p:spTree>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457200" y="1052736"/>
            <a:ext cx="8229600" cy="5271864"/>
          </a:xfrm>
        </p:spPr>
        <p:txBody>
          <a:bodyPr>
            <a:normAutofit/>
          </a:bodyPr>
          <a:lstStyle/>
          <a:p>
            <a:pPr marL="0" indent="0" algn="just" eaLnBrk="1" hangingPunct="1"/>
            <a:r>
              <a:rPr lang="it-IT" altLang="it-IT" sz="2200" dirty="0" smtClean="0">
                <a:ea typeface="ＭＳ Ｐゴシック" pitchFamily="34" charset="-128"/>
              </a:rPr>
              <a:t>Lo studio evidenzia</a:t>
            </a:r>
          </a:p>
          <a:p>
            <a:pPr marL="400050" lvl="1" indent="0" algn="just" eaLnBrk="1" hangingPunct="1"/>
            <a:r>
              <a:rPr lang="it-IT" altLang="it-IT" sz="2200" dirty="0" smtClean="0">
                <a:ea typeface="ＭＳ Ｐゴシック" pitchFamily="34" charset="-128"/>
              </a:rPr>
              <a:t>la funzione </a:t>
            </a:r>
            <a:r>
              <a:rPr lang="it-IT" altLang="it-IT" sz="2200" dirty="0" err="1" smtClean="0">
                <a:ea typeface="ＭＳ Ｐゴシック" pitchFamily="34" charset="-128"/>
              </a:rPr>
              <a:t>dell</a:t>
            </a:r>
            <a:r>
              <a:rPr lang="ja-JP" altLang="it-IT" sz="2200" b="1" dirty="0" smtClean="0">
                <a:ea typeface="ＭＳ Ｐゴシック" pitchFamily="34" charset="-128"/>
              </a:rPr>
              <a:t>’</a:t>
            </a:r>
            <a:r>
              <a:rPr lang="it-IT" altLang="ja-JP" sz="2200" b="1" dirty="0" smtClean="0">
                <a:ea typeface="ＭＳ Ｐゴシック" pitchFamily="34" charset="-128"/>
              </a:rPr>
              <a:t>identità</a:t>
            </a:r>
            <a:r>
              <a:rPr lang="it-IT" altLang="ja-JP" sz="2200" dirty="0" smtClean="0">
                <a:ea typeface="ＭＳ Ｐゴシック" pitchFamily="34" charset="-128"/>
              </a:rPr>
              <a:t> parentale e professionale </a:t>
            </a:r>
          </a:p>
          <a:p>
            <a:pPr marL="400050" lvl="1" indent="0" algn="just" eaLnBrk="1" hangingPunct="1"/>
            <a:r>
              <a:rPr lang="it-IT" altLang="it-IT" sz="2200" b="1" dirty="0" smtClean="0">
                <a:ea typeface="ＭＳ Ｐゴシック" pitchFamily="34" charset="-128"/>
              </a:rPr>
              <a:t>principio organizzatore </a:t>
            </a:r>
            <a:r>
              <a:rPr lang="it-IT" altLang="it-IT" sz="2200" dirty="0" smtClean="0">
                <a:ea typeface="ＭＳ Ｐゴシック" pitchFamily="34" charset="-128"/>
              </a:rPr>
              <a:t>delle rappresentazioni sociali </a:t>
            </a:r>
          </a:p>
          <a:p>
            <a:pPr marL="400050" lvl="1" indent="0" algn="just" eaLnBrk="1" hangingPunct="1"/>
            <a:endParaRPr lang="it-IT" altLang="it-IT" sz="2200" dirty="0" smtClean="0">
              <a:ea typeface="ＭＳ Ｐゴシック" pitchFamily="34" charset="-128"/>
            </a:endParaRPr>
          </a:p>
          <a:p>
            <a:pPr marL="400050" lvl="1" indent="0" algn="just" eaLnBrk="1" hangingPunct="1"/>
            <a:endParaRPr lang="it-IT" altLang="it-IT" sz="2200" dirty="0" smtClean="0">
              <a:ea typeface="ＭＳ Ｐゴシック" pitchFamily="34" charset="-128"/>
            </a:endParaRPr>
          </a:p>
          <a:p>
            <a:pPr marL="0" indent="0" algn="just" eaLnBrk="1" hangingPunct="1"/>
            <a:r>
              <a:rPr lang="it-IT" altLang="it-IT" sz="2200" dirty="0" smtClean="0">
                <a:ea typeface="ＭＳ Ｐゴシック" pitchFamily="34" charset="-128"/>
              </a:rPr>
              <a:t>Secondo </a:t>
            </a:r>
            <a:r>
              <a:rPr lang="it-IT" altLang="it-IT" sz="2200" dirty="0" err="1" smtClean="0">
                <a:ea typeface="ＭＳ Ｐゴシック" pitchFamily="34" charset="-128"/>
              </a:rPr>
              <a:t>Carugati</a:t>
            </a:r>
            <a:r>
              <a:rPr lang="it-IT" altLang="it-IT" sz="2200" dirty="0" smtClean="0">
                <a:ea typeface="ＭＳ Ｐゴシック" pitchFamily="34" charset="-128"/>
              </a:rPr>
              <a:t> le rappresentazioni sociali esprimono la </a:t>
            </a:r>
            <a:r>
              <a:rPr lang="it-IT" altLang="it-IT" sz="2200" b="1" dirty="0" err="1" smtClean="0">
                <a:ea typeface="ＭＳ Ｐゴシック" pitchFamily="34" charset="-128"/>
              </a:rPr>
              <a:t>polifasia</a:t>
            </a:r>
            <a:r>
              <a:rPr lang="it-IT" altLang="it-IT" sz="2200" b="1" dirty="0" smtClean="0">
                <a:ea typeface="ＭＳ Ｐゴシック" pitchFamily="34" charset="-128"/>
              </a:rPr>
              <a:t> del senso comune</a:t>
            </a:r>
            <a:endParaRPr lang="it-IT" altLang="it-IT" sz="2200" dirty="0" smtClean="0">
              <a:ea typeface="ＭＳ Ｐゴシック" pitchFamily="34" charset="-128"/>
            </a:endParaRPr>
          </a:p>
          <a:p>
            <a:pPr marL="400050" lvl="1" indent="0" algn="just" eaLnBrk="1" hangingPunct="1"/>
            <a:r>
              <a:rPr lang="it-IT" altLang="it-IT" sz="2200" dirty="0" smtClean="0">
                <a:ea typeface="ＭＳ Ｐゴシック" pitchFamily="34" charset="-128"/>
              </a:rPr>
              <a:t>opposta alla </a:t>
            </a:r>
            <a:r>
              <a:rPr lang="it-IT" altLang="it-IT" sz="2200" b="1" dirty="0" err="1" smtClean="0">
                <a:ea typeface="ＭＳ Ｐゴシック" pitchFamily="34" charset="-128"/>
              </a:rPr>
              <a:t>monofasia</a:t>
            </a:r>
            <a:r>
              <a:rPr lang="it-IT" altLang="it-IT" sz="2200" dirty="0" smtClean="0">
                <a:ea typeface="ＭＳ Ｐゴシック" pitchFamily="34" charset="-128"/>
              </a:rPr>
              <a:t> della scienza</a:t>
            </a:r>
          </a:p>
          <a:p>
            <a:pPr marL="400050" lvl="1" indent="0" algn="just" eaLnBrk="1" hangingPunct="1"/>
            <a:r>
              <a:rPr lang="it-IT" altLang="it-IT" sz="2200" dirty="0" smtClean="0">
                <a:ea typeface="ＭＳ Ｐゴシック" pitchFamily="34" charset="-128"/>
              </a:rPr>
              <a:t>conciliando </a:t>
            </a:r>
            <a:r>
              <a:rPr lang="it-IT" altLang="it-IT" sz="2200" b="1" dirty="0" smtClean="0">
                <a:ea typeface="ＭＳ Ｐゴシック" pitchFamily="34" charset="-128"/>
              </a:rPr>
              <a:t>teorie e punti di vista contrastanti</a:t>
            </a:r>
          </a:p>
          <a:p>
            <a:pPr marL="400050" lvl="1" indent="0" algn="just" eaLnBrk="1" hangingPunct="1"/>
            <a:r>
              <a:rPr lang="it-IT" altLang="it-IT" sz="2200" dirty="0" smtClean="0">
                <a:ea typeface="ＭＳ Ｐゴシック" pitchFamily="34" charset="-128"/>
              </a:rPr>
              <a:t>secondo modalità appropriate alle diverse </a:t>
            </a:r>
            <a:r>
              <a:rPr lang="it-IT" altLang="it-IT" sz="2200" b="1" dirty="0" smtClean="0">
                <a:ea typeface="ＭＳ Ｐゴシック" pitchFamily="34" charset="-128"/>
              </a:rPr>
              <a:t>posizioni sociali </a:t>
            </a:r>
            <a:r>
              <a:rPr lang="it-IT" altLang="it-IT" sz="2200" dirty="0" smtClean="0">
                <a:ea typeface="ＭＳ Ｐゴシック" pitchFamily="34" charset="-128"/>
              </a:rPr>
              <a:t>degli attori</a:t>
            </a:r>
          </a:p>
        </p:txBody>
      </p:sp>
      <p:sp>
        <p:nvSpPr>
          <p:cNvPr id="64514" name="Segnaposto numero diapositiva 3"/>
          <p:cNvSpPr>
            <a:spLocks noGrp="1"/>
          </p:cNvSpPr>
          <p:nvPr>
            <p:ph type="sldNum" sz="quarter" idx="10"/>
          </p:nvPr>
        </p:nvSpPr>
        <p:spPr>
          <a:noFill/>
        </p:spPr>
        <p:txBody>
          <a:bodyPr/>
          <a:lstStyle/>
          <a:p>
            <a:pPr>
              <a:buNone/>
            </a:pPr>
            <a:fld id="{DB582643-2EF4-4C94-B674-1D80B285179F}" type="slidenum">
              <a:rPr lang="it-IT" altLang="it-IT" smtClean="0"/>
              <a:pPr>
                <a:buNone/>
              </a:pPr>
              <a:t>51</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457200" y="980728"/>
            <a:ext cx="8229600" cy="5343872"/>
          </a:xfrm>
        </p:spPr>
        <p:txBody>
          <a:bodyPr>
            <a:normAutofit/>
          </a:bodyPr>
          <a:lstStyle/>
          <a:p>
            <a:pPr marL="508000" indent="-508000" algn="just" eaLnBrk="1" hangingPunct="1">
              <a:lnSpc>
                <a:spcPct val="90000"/>
              </a:lnSpc>
              <a:buFont typeface="Wingdings" pitchFamily="2" charset="2"/>
              <a:buNone/>
            </a:pPr>
            <a:r>
              <a:rPr lang="it-IT" altLang="it-IT" sz="2200" dirty="0" smtClean="0">
                <a:ea typeface="ＭＳ Ｐゴシック" pitchFamily="34" charset="-128"/>
              </a:rPr>
              <a:t>	</a:t>
            </a:r>
            <a:r>
              <a:rPr lang="it-IT" altLang="it-IT" sz="2200" dirty="0" err="1" smtClean="0">
                <a:ea typeface="ＭＳ Ｐゴシック" pitchFamily="34" charset="-128"/>
              </a:rPr>
              <a:t>Doise</a:t>
            </a:r>
            <a:r>
              <a:rPr lang="it-IT" altLang="it-IT" sz="2200" dirty="0" smtClean="0">
                <a:ea typeface="ＭＳ Ｐゴシック" pitchFamily="34" charset="-128"/>
              </a:rPr>
              <a:t>, ispirandosi al rapporto tra sistema e meta-sistema cognitivo elaborato da </a:t>
            </a:r>
            <a:r>
              <a:rPr lang="it-IT" altLang="it-IT" sz="2200" dirty="0" err="1" smtClean="0">
                <a:ea typeface="ＭＳ Ｐゴシック" pitchFamily="34" charset="-128"/>
              </a:rPr>
              <a:t>Moscovici</a:t>
            </a:r>
            <a:r>
              <a:rPr lang="it-IT" altLang="it-IT" sz="2200" dirty="0" smtClean="0">
                <a:ea typeface="ＭＳ Ｐゴシック" pitchFamily="34" charset="-128"/>
              </a:rPr>
              <a:t> (1961, 1976), puntualizza tre assunzioni principali:</a:t>
            </a:r>
          </a:p>
          <a:p>
            <a:pPr marL="508000" indent="-508000" algn="just" eaLnBrk="1" hangingPunct="1">
              <a:lnSpc>
                <a:spcPct val="90000"/>
              </a:lnSpc>
              <a:buFont typeface="Times" charset="0"/>
              <a:buNone/>
            </a:pPr>
            <a:endParaRPr lang="it-IT" altLang="it-IT" sz="2200" dirty="0" smtClean="0">
              <a:solidFill>
                <a:schemeClr val="hlink"/>
              </a:solidFill>
              <a:ea typeface="ＭＳ Ｐゴシック" pitchFamily="34" charset="-128"/>
            </a:endParaRPr>
          </a:p>
          <a:p>
            <a:pPr marL="793750" lvl="1" indent="-508000" algn="just" eaLnBrk="1" hangingPunct="1">
              <a:lnSpc>
                <a:spcPct val="90000"/>
              </a:lnSpc>
              <a:buFont typeface="Times" charset="0"/>
              <a:buNone/>
            </a:pPr>
            <a:r>
              <a:rPr lang="it-IT" altLang="it-IT" sz="2200" dirty="0" smtClean="0">
                <a:solidFill>
                  <a:schemeClr val="hlink"/>
                </a:solidFill>
                <a:ea typeface="ＭＳ Ｐゴシック" pitchFamily="34" charset="-128"/>
              </a:rPr>
              <a:t>1.  Le rappresentazioni sociali possono essere considerate come  principi  organizzatori delle relazioni simboliche tra individui e  gruppi, di conseguenza:</a:t>
            </a:r>
          </a:p>
          <a:p>
            <a:pPr marL="1255713" lvl="1" indent="0" algn="just" eaLnBrk="1" hangingPunct="1">
              <a:lnSpc>
                <a:spcPct val="90000"/>
              </a:lnSpc>
              <a:buNone/>
            </a:pPr>
            <a:r>
              <a:rPr lang="it-IT" altLang="it-IT" sz="2200" dirty="0" smtClean="0">
                <a:ea typeface="ＭＳ Ｐゴシック" pitchFamily="34" charset="-128"/>
              </a:rPr>
              <a:t>Le rappresentazioni sociali sono elaborate  entro sistemi di comunicazione che necessitano di </a:t>
            </a:r>
            <a:r>
              <a:rPr lang="it-IT" altLang="it-IT" sz="2200" b="1" dirty="0" smtClean="0">
                <a:ea typeface="ＭＳ Ｐゴシック" pitchFamily="34" charset="-128"/>
              </a:rPr>
              <a:t>quadri di riferimento comuni </a:t>
            </a:r>
            <a:r>
              <a:rPr lang="it-IT" altLang="it-IT" sz="2200" dirty="0" smtClean="0">
                <a:ea typeface="ＭＳ Ｐゴシック" pitchFamily="34" charset="-128"/>
              </a:rPr>
              <a:t>per gli individui e i gruppi</a:t>
            </a:r>
          </a:p>
          <a:p>
            <a:pPr marL="508000" indent="-508000" algn="just" eaLnBrk="1" hangingPunct="1">
              <a:lnSpc>
                <a:spcPct val="90000"/>
              </a:lnSpc>
              <a:buFont typeface="Wingdings" pitchFamily="2" charset="2"/>
              <a:buNone/>
            </a:pPr>
            <a:endParaRPr lang="it-IT" altLang="it-IT" sz="2200" dirty="0" smtClean="0">
              <a:solidFill>
                <a:schemeClr val="hlink"/>
              </a:solidFill>
              <a:ea typeface="ＭＳ Ｐゴシック" pitchFamily="34" charset="-128"/>
            </a:endParaRPr>
          </a:p>
          <a:p>
            <a:pPr marL="793750" lvl="1" indent="-508000" algn="just" eaLnBrk="1" hangingPunct="1">
              <a:lnSpc>
                <a:spcPct val="90000"/>
              </a:lnSpc>
              <a:buFont typeface="Times" charset="0"/>
              <a:buNone/>
            </a:pPr>
            <a:r>
              <a:rPr lang="it-IT" altLang="it-IT" sz="2200" dirty="0" smtClean="0">
                <a:solidFill>
                  <a:schemeClr val="hlink"/>
                </a:solidFill>
                <a:ea typeface="ＭＳ Ｐゴシック" pitchFamily="34" charset="-128"/>
              </a:rPr>
              <a:t>2.  Gli individui possono differire a seconda </a:t>
            </a:r>
            <a:r>
              <a:rPr lang="it-IT" altLang="it-IT" sz="2200" dirty="0" err="1" smtClean="0">
                <a:solidFill>
                  <a:schemeClr val="hlink"/>
                </a:solidFill>
                <a:ea typeface="ＭＳ Ｐゴシック" pitchFamily="34" charset="-128"/>
              </a:rPr>
              <a:t>dell</a:t>
            </a:r>
            <a:r>
              <a:rPr lang="ja-JP" altLang="it-IT" sz="2200" dirty="0" smtClean="0">
                <a:solidFill>
                  <a:schemeClr val="hlink"/>
                </a:solidFill>
                <a:ea typeface="ＭＳ Ｐゴシック" pitchFamily="34" charset="-128"/>
              </a:rPr>
              <a:t>’</a:t>
            </a:r>
            <a:r>
              <a:rPr lang="it-IT" altLang="ja-JP" sz="2200" dirty="0" smtClean="0">
                <a:solidFill>
                  <a:schemeClr val="hlink"/>
                </a:solidFill>
                <a:ea typeface="ＭＳ Ｐゴシック" pitchFamily="34" charset="-128"/>
              </a:rPr>
              <a:t>intensità della loro adesione ai vari aspetti delle rappresentazioni sociali:                       </a:t>
            </a:r>
          </a:p>
          <a:p>
            <a:pPr marL="1255713" lvl="1" indent="0" algn="just" eaLnBrk="1" hangingPunct="1">
              <a:lnSpc>
                <a:spcPct val="90000"/>
              </a:lnSpc>
              <a:buNone/>
            </a:pPr>
            <a:r>
              <a:rPr lang="it-IT" altLang="it-IT" sz="2200" dirty="0" smtClean="0">
                <a:ea typeface="ＭＳ Ｐゴシック" pitchFamily="34" charset="-128"/>
              </a:rPr>
              <a:t>occorre individuare i </a:t>
            </a:r>
            <a:r>
              <a:rPr lang="it-IT" altLang="it-IT" sz="2200" b="1" dirty="0" smtClean="0">
                <a:ea typeface="ＭＳ Ｐゴシック" pitchFamily="34" charset="-128"/>
              </a:rPr>
              <a:t>principi organizzatori </a:t>
            </a:r>
            <a:r>
              <a:rPr lang="it-IT" altLang="it-IT" sz="2200" dirty="0" smtClean="0">
                <a:ea typeface="ＭＳ Ｐゴシック" pitchFamily="34" charset="-128"/>
              </a:rPr>
              <a:t>alla base delle </a:t>
            </a:r>
            <a:r>
              <a:rPr lang="it-IT" altLang="it-IT" sz="2200" b="1" dirty="0" smtClean="0">
                <a:ea typeface="ＭＳ Ｐゴシック" pitchFamily="34" charset="-128"/>
              </a:rPr>
              <a:t>differenze individuali </a:t>
            </a:r>
            <a:r>
              <a:rPr lang="it-IT" altLang="it-IT" sz="2200" dirty="0" smtClean="0">
                <a:ea typeface="ＭＳ Ｐゴシック" pitchFamily="34" charset="-128"/>
              </a:rPr>
              <a:t>in un campo </a:t>
            </a:r>
            <a:r>
              <a:rPr lang="it-IT" altLang="it-IT" sz="2200" dirty="0" err="1" smtClean="0">
                <a:ea typeface="ＭＳ Ｐゴシック" pitchFamily="34" charset="-128"/>
              </a:rPr>
              <a:t>rappresentazionale</a:t>
            </a:r>
            <a:endParaRPr lang="it-IT" altLang="it-IT" sz="2200" dirty="0" smtClean="0">
              <a:ea typeface="ＭＳ Ｐゴシック" pitchFamily="34" charset="-128"/>
            </a:endParaRPr>
          </a:p>
          <a:p>
            <a:pPr marL="1255713" lvl="1" indent="0" algn="just" eaLnBrk="1" hangingPunct="1">
              <a:lnSpc>
                <a:spcPct val="90000"/>
              </a:lnSpc>
              <a:buNone/>
            </a:pPr>
            <a:endParaRPr lang="it-IT" altLang="it-IT" sz="2200" dirty="0" smtClean="0">
              <a:ea typeface="ＭＳ Ｐゴシック" pitchFamily="34" charset="-128"/>
            </a:endParaRPr>
          </a:p>
          <a:p>
            <a:pPr marL="1712913" lvl="1" indent="-457200" algn="just" eaLnBrk="1" hangingPunct="1">
              <a:lnSpc>
                <a:spcPct val="90000"/>
              </a:lnSpc>
              <a:buNone/>
            </a:pPr>
            <a:endParaRPr lang="it-IT" altLang="it-IT" sz="2200" dirty="0" smtClean="0">
              <a:ea typeface="ＭＳ Ｐゴシック" pitchFamily="34" charset="-128"/>
            </a:endParaRPr>
          </a:p>
          <a:p>
            <a:pPr marL="1193800" lvl="2" indent="-508000" algn="just" eaLnBrk="1" hangingPunct="1">
              <a:lnSpc>
                <a:spcPct val="90000"/>
              </a:lnSpc>
              <a:buFont typeface="Wingdings" pitchFamily="2" charset="2"/>
              <a:buNone/>
            </a:pPr>
            <a:endParaRPr lang="it-IT" altLang="it-IT" sz="2200" dirty="0" smtClean="0">
              <a:ea typeface="ＭＳ Ｐゴシック" pitchFamily="34" charset="-128"/>
            </a:endParaRPr>
          </a:p>
        </p:txBody>
      </p:sp>
      <p:sp>
        <p:nvSpPr>
          <p:cNvPr id="65538" name="Segnaposto numero diapositiva 3"/>
          <p:cNvSpPr>
            <a:spLocks noGrp="1"/>
          </p:cNvSpPr>
          <p:nvPr>
            <p:ph type="sldNum" sz="quarter" idx="10"/>
          </p:nvPr>
        </p:nvSpPr>
        <p:spPr>
          <a:noFill/>
        </p:spPr>
        <p:txBody>
          <a:bodyPr/>
          <a:lstStyle/>
          <a:p>
            <a:pPr>
              <a:buNone/>
            </a:pPr>
            <a:fld id="{8E0E1BE7-5AB1-4F38-AD41-E0CCD3DA0E67}" type="slidenum">
              <a:rPr lang="it-IT" altLang="it-IT" smtClean="0"/>
              <a:pPr>
                <a:buNone/>
              </a:pPr>
              <a:t>52</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304800" y="1124744"/>
            <a:ext cx="7924800" cy="3304381"/>
          </a:xfrm>
        </p:spPr>
        <p:txBody>
          <a:bodyPr/>
          <a:lstStyle/>
          <a:p>
            <a:pPr marL="1066800" lvl="1" indent="-609600" algn="just" eaLnBrk="1" hangingPunct="1">
              <a:lnSpc>
                <a:spcPct val="90000"/>
              </a:lnSpc>
              <a:buSzPct val="85000"/>
              <a:buNone/>
            </a:pPr>
            <a:r>
              <a:rPr lang="it-IT" altLang="it-IT" sz="2200" dirty="0" smtClean="0">
                <a:solidFill>
                  <a:schemeClr val="hlink"/>
                </a:solidFill>
                <a:ea typeface="ＭＳ Ｐゴシック" pitchFamily="34" charset="-128"/>
              </a:rPr>
              <a:t>3. Le differenze fra le prese di posizione individuali sono ancorate:</a:t>
            </a:r>
          </a:p>
          <a:p>
            <a:pPr marL="609600" indent="-609600" algn="just" eaLnBrk="1" hangingPunct="1">
              <a:lnSpc>
                <a:spcPct val="90000"/>
              </a:lnSpc>
              <a:buSzPct val="85000"/>
              <a:buFont typeface="Times" charset="0"/>
              <a:buNone/>
            </a:pPr>
            <a:endParaRPr lang="it-IT" altLang="it-IT" sz="2200" dirty="0" smtClean="0">
              <a:solidFill>
                <a:schemeClr val="hlink"/>
              </a:solidFill>
              <a:ea typeface="ＭＳ Ｐゴシック" pitchFamily="34" charset="-128"/>
            </a:endParaRPr>
          </a:p>
          <a:p>
            <a:pPr marL="1787525" lvl="1" indent="-531813" algn="just" eaLnBrk="1" hangingPunct="1">
              <a:lnSpc>
                <a:spcPct val="90000"/>
              </a:lnSpc>
            </a:pPr>
            <a:r>
              <a:rPr lang="it-IT" altLang="it-IT" sz="2200" dirty="0" smtClean="0">
                <a:ea typeface="ＭＳ Ｐゴシック" pitchFamily="34" charset="-128"/>
              </a:rPr>
              <a:t>alle appartenenze a </a:t>
            </a:r>
            <a:r>
              <a:rPr lang="it-IT" altLang="it-IT" sz="2200" b="1" dirty="0" smtClean="0">
                <a:ea typeface="ＭＳ Ｐゴシック" pitchFamily="34" charset="-128"/>
              </a:rPr>
              <a:t>gruppi  </a:t>
            </a:r>
          </a:p>
          <a:p>
            <a:pPr marL="1787525" lvl="1" indent="-531813" algn="just" eaLnBrk="1" hangingPunct="1">
              <a:lnSpc>
                <a:spcPct val="90000"/>
              </a:lnSpc>
            </a:pPr>
            <a:r>
              <a:rPr lang="it-IT" altLang="it-IT" sz="2200" dirty="0" smtClean="0">
                <a:ea typeface="ＭＳ Ｐゴシック" pitchFamily="34" charset="-128"/>
              </a:rPr>
              <a:t>alle </a:t>
            </a:r>
            <a:r>
              <a:rPr lang="it-IT" altLang="it-IT" sz="2200" b="1" dirty="0" smtClean="0">
                <a:ea typeface="ＭＳ Ｐゴシック" pitchFamily="34" charset="-128"/>
              </a:rPr>
              <a:t>realtà simboliche </a:t>
            </a:r>
            <a:r>
              <a:rPr lang="it-IT" altLang="it-IT" sz="2200" dirty="0" smtClean="0">
                <a:ea typeface="ＭＳ Ｐゴシック" pitchFamily="34" charset="-128"/>
              </a:rPr>
              <a:t>che caratterizzano tali gruppi</a:t>
            </a:r>
          </a:p>
          <a:p>
            <a:pPr marL="1787525" lvl="1" indent="-531813" algn="just" eaLnBrk="1" hangingPunct="1">
              <a:lnSpc>
                <a:spcPct val="90000"/>
              </a:lnSpc>
            </a:pPr>
            <a:r>
              <a:rPr lang="it-IT" altLang="it-IT" sz="2200" dirty="0" smtClean="0">
                <a:ea typeface="ＭＳ Ｐゴシック" pitchFamily="34" charset="-128"/>
              </a:rPr>
              <a:t>alle </a:t>
            </a:r>
            <a:r>
              <a:rPr lang="it-IT" altLang="it-IT" sz="2200" b="1" dirty="0" smtClean="0">
                <a:ea typeface="ＭＳ Ｐゴシック" pitchFamily="34" charset="-128"/>
              </a:rPr>
              <a:t>esperienze socio-psicologiche </a:t>
            </a:r>
            <a:r>
              <a:rPr lang="it-IT" altLang="it-IT" sz="2200" dirty="0" smtClean="0">
                <a:ea typeface="ＭＳ Ｐゴシック" pitchFamily="34" charset="-128"/>
              </a:rPr>
              <a:t>condivise dagli individui </a:t>
            </a:r>
          </a:p>
          <a:p>
            <a:pPr marL="1787525" lvl="1" indent="-531813" algn="just" eaLnBrk="1" hangingPunct="1">
              <a:lnSpc>
                <a:spcPct val="90000"/>
              </a:lnSpc>
            </a:pPr>
            <a:r>
              <a:rPr lang="it-IT" altLang="it-IT" sz="2200" dirty="0" smtClean="0">
                <a:ea typeface="ＭＳ Ｐゴシック" pitchFamily="34" charset="-128"/>
              </a:rPr>
              <a:t>alla loro </a:t>
            </a:r>
            <a:r>
              <a:rPr lang="it-IT" altLang="it-IT" sz="2200" b="1" dirty="0" smtClean="0">
                <a:ea typeface="ＭＳ Ｐゴシック" pitchFamily="34" charset="-128"/>
              </a:rPr>
              <a:t>credenze circa la realtà sociale</a:t>
            </a:r>
          </a:p>
          <a:p>
            <a:pPr marL="1066800" lvl="1" indent="-609600" algn="just" eaLnBrk="1" hangingPunct="1">
              <a:lnSpc>
                <a:spcPct val="90000"/>
              </a:lnSpc>
              <a:buFont typeface="Times" charset="0"/>
              <a:buNone/>
            </a:pPr>
            <a:endParaRPr lang="it-IT" altLang="it-IT" sz="2200" dirty="0" smtClean="0">
              <a:ea typeface="ＭＳ Ｐゴシック" pitchFamily="34" charset="-128"/>
            </a:endParaRPr>
          </a:p>
        </p:txBody>
      </p:sp>
      <p:sp>
        <p:nvSpPr>
          <p:cNvPr id="66562" name="Segnaposto numero diapositiva 3"/>
          <p:cNvSpPr>
            <a:spLocks noGrp="1"/>
          </p:cNvSpPr>
          <p:nvPr>
            <p:ph type="sldNum" sz="quarter" idx="10"/>
          </p:nvPr>
        </p:nvSpPr>
        <p:spPr>
          <a:noFill/>
        </p:spPr>
        <p:txBody>
          <a:bodyPr/>
          <a:lstStyle/>
          <a:p>
            <a:pPr>
              <a:buNone/>
            </a:pPr>
            <a:fld id="{3D03F3D2-0E0A-4DBC-BCAE-DD7617C8CAA4}" type="slidenum">
              <a:rPr lang="it-IT" altLang="it-IT" smtClean="0"/>
              <a:pPr>
                <a:buNone/>
              </a:pPr>
              <a:t>53</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251520" y="980728"/>
            <a:ext cx="8640960" cy="5472608"/>
          </a:xfrm>
        </p:spPr>
        <p:txBody>
          <a:bodyPr>
            <a:normAutofit/>
          </a:bodyPr>
          <a:lstStyle/>
          <a:p>
            <a:pPr marL="0" indent="0" algn="ctr" eaLnBrk="1" hangingPunct="1">
              <a:buFont typeface="Wingdings" pitchFamily="2" charset="2"/>
              <a:buNone/>
            </a:pPr>
            <a:r>
              <a:rPr lang="it-IT" altLang="it-IT" u="sng" dirty="0" smtClean="0">
                <a:solidFill>
                  <a:schemeClr val="hlink"/>
                </a:solidFill>
                <a:ea typeface="ＭＳ Ｐゴシック" pitchFamily="34" charset="-128"/>
              </a:rPr>
              <a:t>Che cosa sono le rappresentazioni sociali?</a:t>
            </a:r>
          </a:p>
          <a:p>
            <a:pPr marL="0" indent="0" algn="just" eaLnBrk="1" hangingPunct="1">
              <a:buFont typeface="Wingdings" pitchFamily="2" charset="2"/>
              <a:buNone/>
            </a:pPr>
            <a:r>
              <a:rPr lang="it-IT" altLang="it-IT" sz="2200" dirty="0" smtClean="0">
                <a:ea typeface="ＭＳ Ｐゴシック" pitchFamily="34" charset="-128"/>
              </a:rPr>
              <a:t>L’</a:t>
            </a:r>
            <a:r>
              <a:rPr lang="it-IT" altLang="ja-JP" sz="2200" dirty="0" smtClean="0">
                <a:ea typeface="ＭＳ Ｐゴシック" pitchFamily="34" charset="-128"/>
              </a:rPr>
              <a:t>elaborazione che un gruppo o una comunità fa di un oggetto sociale in modo da permettere ai propri membri di comportarsi e di comunicare in modo comprensibile</a:t>
            </a: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r>
              <a:rPr lang="it-IT" altLang="it-IT" sz="2200" dirty="0" smtClean="0">
                <a:ea typeface="ＭＳ Ｐゴシック" pitchFamily="34" charset="-128"/>
              </a:rPr>
              <a:t>Non sono </a:t>
            </a:r>
            <a:r>
              <a:rPr lang="ja-JP" altLang="it-IT" sz="2200" dirty="0" smtClean="0">
                <a:ea typeface="ＭＳ Ｐゴシック" pitchFamily="34" charset="-128"/>
              </a:rPr>
              <a:t>“</a:t>
            </a:r>
            <a:r>
              <a:rPr lang="it-IT" altLang="ja-JP" sz="2200" dirty="0" smtClean="0">
                <a:ea typeface="ＭＳ Ｐゴシック" pitchFamily="34" charset="-128"/>
              </a:rPr>
              <a:t>opinioni </a:t>
            </a:r>
            <a:r>
              <a:rPr lang="it-IT" altLang="ja-JP" sz="2200" dirty="0" err="1" smtClean="0">
                <a:ea typeface="ＭＳ Ｐゴシック" pitchFamily="34" charset="-128"/>
              </a:rPr>
              <a:t>su…</a:t>
            </a:r>
            <a:r>
              <a:rPr lang="ja-JP" altLang="it-IT" sz="2200" dirty="0" smtClean="0">
                <a:ea typeface="ＭＳ Ｐゴシック" pitchFamily="34" charset="-128"/>
              </a:rPr>
              <a:t>”</a:t>
            </a:r>
            <a:r>
              <a:rPr lang="it-IT" altLang="ja-JP" sz="2200" dirty="0" smtClean="0">
                <a:ea typeface="ＭＳ Ｐゴシック" pitchFamily="34" charset="-128"/>
              </a:rPr>
              <a:t> o </a:t>
            </a:r>
            <a:r>
              <a:rPr lang="ja-JP" altLang="it-IT" sz="2200" dirty="0" smtClean="0">
                <a:ea typeface="ＭＳ Ｐゴシック" pitchFamily="34" charset="-128"/>
              </a:rPr>
              <a:t>“</a:t>
            </a:r>
            <a:r>
              <a:rPr lang="it-IT" altLang="ja-JP" sz="2200" dirty="0" smtClean="0">
                <a:ea typeface="ＭＳ Ｐゴシック" pitchFamily="34" charset="-128"/>
              </a:rPr>
              <a:t>atteggiamenti </a:t>
            </a:r>
            <a:r>
              <a:rPr lang="it-IT" altLang="ja-JP" sz="2200" dirty="0" err="1" smtClean="0">
                <a:ea typeface="ＭＳ Ｐゴシック" pitchFamily="34" charset="-128"/>
              </a:rPr>
              <a:t>verso…</a:t>
            </a:r>
            <a:r>
              <a:rPr lang="ja-JP" altLang="it-IT" sz="2200" dirty="0" smtClean="0">
                <a:ea typeface="ＭＳ Ｐゴシック" pitchFamily="34" charset="-128"/>
              </a:rPr>
              <a:t>”</a:t>
            </a:r>
            <a:r>
              <a:rPr lang="it-IT" altLang="ja-JP" sz="2200" dirty="0" smtClean="0">
                <a:ea typeface="ＭＳ Ｐゴシック" pitchFamily="34" charset="-128"/>
              </a:rPr>
              <a:t> ma </a:t>
            </a:r>
            <a:r>
              <a:rPr lang="ja-JP" altLang="it-IT" sz="2200" dirty="0" smtClean="0">
                <a:ea typeface="ＭＳ Ｐゴシック" pitchFamily="34" charset="-128"/>
              </a:rPr>
              <a:t>“</a:t>
            </a:r>
            <a:r>
              <a:rPr lang="it-IT" altLang="ja-JP" sz="2200" dirty="0" smtClean="0">
                <a:ea typeface="ＭＳ Ｐゴシック" pitchFamily="34" charset="-128"/>
              </a:rPr>
              <a:t>teorie</a:t>
            </a:r>
            <a:r>
              <a:rPr lang="ja-JP" altLang="it-IT" sz="2200" dirty="0" smtClean="0">
                <a:ea typeface="ＭＳ Ｐゴシック" pitchFamily="34" charset="-128"/>
              </a:rPr>
              <a:t>”</a:t>
            </a:r>
            <a:r>
              <a:rPr lang="it-IT" altLang="ja-JP" sz="2200" dirty="0" smtClean="0">
                <a:ea typeface="ＭＳ Ｐゴシック" pitchFamily="34" charset="-128"/>
              </a:rPr>
              <a:t> o </a:t>
            </a:r>
            <a:r>
              <a:rPr lang="ja-JP" altLang="it-IT" sz="2200" dirty="0" smtClean="0">
                <a:ea typeface="ＭＳ Ｐゴシック" pitchFamily="34" charset="-128"/>
              </a:rPr>
              <a:t>“</a:t>
            </a:r>
            <a:r>
              <a:rPr lang="it-IT" altLang="ja-JP" sz="2200" dirty="0" smtClean="0">
                <a:ea typeface="ＭＳ Ｐゴシック" pitchFamily="34" charset="-128"/>
              </a:rPr>
              <a:t>branche di conoscenza vere e proprie</a:t>
            </a:r>
            <a:r>
              <a:rPr lang="ja-JP" altLang="it-IT" sz="2200" dirty="0" smtClean="0">
                <a:ea typeface="ＭＳ Ｐゴシック" pitchFamily="34" charset="-128"/>
              </a:rPr>
              <a:t>”</a:t>
            </a:r>
            <a:r>
              <a:rPr lang="it-IT" altLang="ja-JP" sz="2200" dirty="0" smtClean="0">
                <a:ea typeface="ＭＳ Ｐゴシック" pitchFamily="34" charset="-128"/>
              </a:rPr>
              <a:t> utili per organizzare la realtà</a:t>
            </a:r>
          </a:p>
          <a:p>
            <a:pPr marL="0" indent="0" algn="just" eaLnBrk="1" hangingPunct="1">
              <a:buFont typeface="Wingdings" pitchFamily="2" charset="2"/>
              <a:buNone/>
            </a:pPr>
            <a:endParaRPr lang="it-IT" altLang="it-IT" sz="2200" dirty="0" smtClean="0">
              <a:ea typeface="ＭＳ Ｐゴシック" pitchFamily="34" charset="-128"/>
            </a:endParaRPr>
          </a:p>
          <a:p>
            <a:pPr marL="0" indent="0" algn="just" eaLnBrk="1" hangingPunct="1">
              <a:buFont typeface="Wingdings" pitchFamily="2" charset="2"/>
              <a:buNone/>
            </a:pPr>
            <a:r>
              <a:rPr lang="it-IT" altLang="it-IT" sz="2200" dirty="0" smtClean="0">
                <a:ea typeface="ＭＳ Ｐゴシック" pitchFamily="34" charset="-128"/>
              </a:rPr>
              <a:t>Le rappresentazioni sociali </a:t>
            </a:r>
            <a:r>
              <a:rPr lang="it-IT" altLang="it-IT" sz="2200" dirty="0" smtClean="0">
                <a:solidFill>
                  <a:schemeClr val="hlink"/>
                </a:solidFill>
                <a:ea typeface="ＭＳ Ｐゴシック" pitchFamily="34" charset="-128"/>
              </a:rPr>
              <a:t>ricostruiscono</a:t>
            </a:r>
            <a:r>
              <a:rPr lang="it-IT" altLang="it-IT" sz="2200" dirty="0" smtClean="0">
                <a:ea typeface="ＭＳ Ｐゴシック" pitchFamily="34" charset="-128"/>
              </a:rPr>
              <a:t>, </a:t>
            </a:r>
            <a:r>
              <a:rPr lang="it-IT" altLang="it-IT" sz="2200" dirty="0" smtClean="0">
                <a:solidFill>
                  <a:schemeClr val="hlink"/>
                </a:solidFill>
                <a:ea typeface="ＭＳ Ｐゴシック" pitchFamily="34" charset="-128"/>
              </a:rPr>
              <a:t>non costruiscono </a:t>
            </a:r>
            <a:r>
              <a:rPr lang="it-IT" altLang="it-IT" sz="2200" dirty="0" smtClean="0">
                <a:ea typeface="ＭＳ Ｐゴシック" pitchFamily="34" charset="-128"/>
              </a:rPr>
              <a:t>da zero la realtà perché:</a:t>
            </a:r>
          </a:p>
          <a:p>
            <a:pPr marL="762000" lvl="1" algn="just" eaLnBrk="1" hangingPunct="1"/>
            <a:r>
              <a:rPr lang="it-IT" altLang="it-IT" sz="2200" dirty="0" smtClean="0">
                <a:ea typeface="ＭＳ Ｐゴシック" pitchFamily="34" charset="-128"/>
              </a:rPr>
              <a:t>partono da un fenomeno percepito come rilevante, da una struttura materiale o  intellettuale e non da un dato bruto</a:t>
            </a:r>
          </a:p>
          <a:p>
            <a:pPr marL="762000" lvl="1" algn="just" eaLnBrk="1" hangingPunct="1"/>
            <a:r>
              <a:rPr lang="it-IT" altLang="it-IT" sz="2200" dirty="0" smtClean="0">
                <a:ea typeface="ＭＳ Ｐゴシック" pitchFamily="34" charset="-128"/>
              </a:rPr>
              <a:t>ripetono e  riordinano ciò che è stato formulato e ordinato da qualcun altro in altra sede</a:t>
            </a:r>
          </a:p>
        </p:txBody>
      </p:sp>
      <p:sp>
        <p:nvSpPr>
          <p:cNvPr id="18434" name="Segnaposto numero diapositiva 3"/>
          <p:cNvSpPr>
            <a:spLocks noGrp="1"/>
          </p:cNvSpPr>
          <p:nvPr>
            <p:ph type="sldNum" sz="quarter" idx="10"/>
          </p:nvPr>
        </p:nvSpPr>
        <p:spPr>
          <a:noFill/>
        </p:spPr>
        <p:txBody>
          <a:bodyPr/>
          <a:lstStyle/>
          <a:p>
            <a:pPr>
              <a:buNone/>
            </a:pPr>
            <a:fld id="{DED7069E-83BF-4D6C-A212-6144DD2044DB}" type="slidenum">
              <a:rPr lang="it-IT" altLang="it-IT" smtClean="0"/>
              <a:pPr>
                <a:buNone/>
              </a:pPr>
              <a:t>6</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0" y="790575"/>
            <a:ext cx="9144000" cy="6067425"/>
          </a:xfrm>
        </p:spPr>
        <p:txBody>
          <a:bodyPr/>
          <a:lstStyle/>
          <a:p>
            <a:pPr marL="476250" lvl="1" indent="0" algn="ctr" eaLnBrk="1" hangingPunct="1">
              <a:buFont typeface="Times" charset="0"/>
              <a:buNone/>
            </a:pPr>
            <a:r>
              <a:rPr lang="it-IT" altLang="it-IT" sz="2600" i="1" u="sng" dirty="0" smtClean="0">
                <a:solidFill>
                  <a:schemeClr val="hlink"/>
                </a:solidFill>
                <a:ea typeface="ＭＳ Ｐゴシック" pitchFamily="34" charset="-128"/>
              </a:rPr>
              <a:t>Ricerca originaria di </a:t>
            </a:r>
            <a:r>
              <a:rPr lang="it-IT" altLang="it-IT" sz="2600" i="1" u="sng" dirty="0" err="1" smtClean="0">
                <a:solidFill>
                  <a:schemeClr val="hlink"/>
                </a:solidFill>
                <a:ea typeface="ＭＳ Ｐゴシック" pitchFamily="34" charset="-128"/>
              </a:rPr>
              <a:t>Moscovici</a:t>
            </a:r>
            <a:r>
              <a:rPr lang="it-IT" altLang="it-IT" sz="2600" i="1" u="sng" dirty="0" smtClean="0">
                <a:solidFill>
                  <a:schemeClr val="hlink"/>
                </a:solidFill>
                <a:ea typeface="ＭＳ Ｐゴシック" pitchFamily="34" charset="-128"/>
              </a:rPr>
              <a:t> (1961)</a:t>
            </a:r>
            <a:r>
              <a:rPr lang="it-IT" altLang="it-IT" sz="2600" u="sng" dirty="0" smtClean="0">
                <a:solidFill>
                  <a:schemeClr val="hlink"/>
                </a:solidFill>
                <a:ea typeface="ＭＳ Ｐゴシック" pitchFamily="34" charset="-128"/>
              </a:rPr>
              <a:t> </a:t>
            </a:r>
          </a:p>
          <a:p>
            <a:pPr marL="476250" lvl="1" indent="0" eaLnBrk="1" hangingPunct="1">
              <a:buFont typeface="Times" charset="0"/>
              <a:buNone/>
            </a:pPr>
            <a:r>
              <a:rPr lang="it-IT" altLang="it-IT" sz="2200" dirty="0" smtClean="0">
                <a:ea typeface="ＭＳ Ｐゴシック" pitchFamily="34" charset="-128"/>
              </a:rPr>
              <a:t>Come la conoscenza della psicoanalisi si è diffusa nella popolazione francese negli anni </a:t>
            </a:r>
            <a:r>
              <a:rPr lang="ja-JP" altLang="it-IT" sz="2200" dirty="0" smtClean="0">
                <a:ea typeface="ＭＳ Ｐゴシック" pitchFamily="34" charset="-128"/>
              </a:rPr>
              <a:t>’</a:t>
            </a:r>
            <a:r>
              <a:rPr lang="it-IT" altLang="ja-JP" sz="2200" dirty="0" smtClean="0">
                <a:ea typeface="ＭＳ Ｐゴシック" pitchFamily="34" charset="-128"/>
              </a:rPr>
              <a:t>50:</a:t>
            </a:r>
          </a:p>
          <a:p>
            <a:pPr marL="876300" lvl="2" indent="0" eaLnBrk="1" hangingPunct="1"/>
            <a:r>
              <a:rPr lang="it-IT" altLang="it-IT" sz="2200" dirty="0" smtClean="0">
                <a:ea typeface="ＭＳ Ｐゴシック" pitchFamily="34" charset="-128"/>
              </a:rPr>
              <a:t>Informazioni nuove che mettevano in discussione il pensiero tradizionale: </a:t>
            </a:r>
          </a:p>
          <a:p>
            <a:pPr marL="1295400" lvl="3" indent="0" eaLnBrk="1" hangingPunct="1">
              <a:buFontTx/>
              <a:buNone/>
            </a:pPr>
            <a:r>
              <a:rPr lang="ja-JP" altLang="it-IT" sz="2200" dirty="0" smtClean="0">
                <a:ea typeface="ＭＳ Ｐゴシック" pitchFamily="34" charset="-128"/>
              </a:rPr>
              <a:t>“</a:t>
            </a:r>
            <a:r>
              <a:rPr lang="it-IT" altLang="ja-JP" sz="2200" dirty="0" smtClean="0">
                <a:ea typeface="ＭＳ Ｐゴシック" pitchFamily="34" charset="-128"/>
              </a:rPr>
              <a:t>Ci acclamano perché non sanno che veniamo a portargli la peste"</a:t>
            </a:r>
          </a:p>
          <a:p>
            <a:pPr marL="876300" lvl="2" indent="0" eaLnBrk="1" hangingPunct="1"/>
            <a:r>
              <a:rPr lang="it-IT" altLang="it-IT" sz="2200" dirty="0" smtClean="0">
                <a:ea typeface="ＭＳ Ｐゴシック" pitchFamily="34" charset="-128"/>
              </a:rPr>
              <a:t> Come un </a:t>
            </a:r>
            <a:r>
              <a:rPr lang="it-IT" altLang="it-IT" sz="2200" b="1" dirty="0" smtClean="0">
                <a:ea typeface="ＭＳ Ｐゴシック" pitchFamily="34" charset="-128"/>
              </a:rPr>
              <a:t>linguaggio scientifico </a:t>
            </a:r>
            <a:r>
              <a:rPr lang="it-IT" altLang="it-IT" sz="2200" dirty="0" smtClean="0">
                <a:ea typeface="ＭＳ Ｐゴシック" pitchFamily="34" charset="-128"/>
              </a:rPr>
              <a:t>diventa un </a:t>
            </a:r>
            <a:r>
              <a:rPr lang="it-IT" altLang="it-IT" sz="2200" b="1" dirty="0" smtClean="0">
                <a:ea typeface="ＭＳ Ｐゴシック" pitchFamily="34" charset="-128"/>
              </a:rPr>
              <a:t>dialetto comune </a:t>
            </a:r>
            <a:r>
              <a:rPr lang="it-IT" altLang="it-IT" sz="2200" dirty="0" smtClean="0">
                <a:ea typeface="ＭＳ Ｐゴシック" pitchFamily="34" charset="-128"/>
              </a:rPr>
              <a:t>che pervade il giudizio sulla realtà e orienta l</a:t>
            </a:r>
            <a:r>
              <a:rPr lang="ja-JP" altLang="it-IT" sz="2200" dirty="0" smtClean="0">
                <a:ea typeface="ＭＳ Ｐゴシック" pitchFamily="34" charset="-128"/>
              </a:rPr>
              <a:t>’</a:t>
            </a:r>
            <a:r>
              <a:rPr lang="it-IT" altLang="ja-JP" sz="2200" dirty="0" smtClean="0">
                <a:ea typeface="ＭＳ Ｐゴシック" pitchFamily="34" charset="-128"/>
              </a:rPr>
              <a:t>azione </a:t>
            </a:r>
          </a:p>
          <a:p>
            <a:pPr marL="76200" indent="0" eaLnBrk="1" hangingPunct="1">
              <a:buFont typeface="Wingdings" pitchFamily="2" charset="2"/>
              <a:buNone/>
            </a:pPr>
            <a:endParaRPr lang="it-IT" altLang="it-IT" sz="2200" dirty="0" smtClean="0">
              <a:ea typeface="ＭＳ Ｐゴシック" pitchFamily="34" charset="-128"/>
            </a:endParaRPr>
          </a:p>
          <a:p>
            <a:pPr marL="444500" indent="0" eaLnBrk="1" hangingPunct="1">
              <a:buFont typeface="Wingdings" pitchFamily="2" charset="2"/>
              <a:buNone/>
            </a:pPr>
            <a:r>
              <a:rPr lang="it-IT" altLang="it-IT" sz="2200" dirty="0" smtClean="0">
                <a:ea typeface="ＭＳ Ｐゴシック" pitchFamily="34" charset="-128"/>
              </a:rPr>
              <a:t>Metodologia di studio:</a:t>
            </a:r>
          </a:p>
          <a:p>
            <a:pPr marL="876300" lvl="2" indent="0" algn="just" eaLnBrk="1" hangingPunct="1">
              <a:buClr>
                <a:schemeClr val="hlink"/>
              </a:buClr>
            </a:pPr>
            <a:r>
              <a:rPr lang="it-IT" altLang="it-IT" sz="2200" dirty="0" smtClean="0">
                <a:ea typeface="ＭＳ Ｐゴシック" pitchFamily="34" charset="-128"/>
              </a:rPr>
              <a:t>Inchiesta per gruppi socialmente significativi di persone</a:t>
            </a:r>
          </a:p>
          <a:p>
            <a:pPr marL="876300" lvl="2" indent="0" algn="just" eaLnBrk="1" hangingPunct="1">
              <a:buClr>
                <a:schemeClr val="hlink"/>
              </a:buClr>
            </a:pPr>
            <a:r>
              <a:rPr lang="it-IT" altLang="it-IT" sz="2200" dirty="0" smtClean="0">
                <a:ea typeface="ＭＳ Ｐゴシック" pitchFamily="34" charset="-128"/>
              </a:rPr>
              <a:t>Questionari</a:t>
            </a:r>
          </a:p>
          <a:p>
            <a:pPr marL="876300" lvl="2" indent="0" algn="just" eaLnBrk="1" hangingPunct="1">
              <a:buClr>
                <a:schemeClr val="hlink"/>
              </a:buClr>
            </a:pPr>
            <a:r>
              <a:rPr lang="it-IT" altLang="it-IT" sz="2200" dirty="0" smtClean="0">
                <a:ea typeface="ＭＳ Ｐゴシック" pitchFamily="34" charset="-128"/>
              </a:rPr>
              <a:t>Analisi del contenuto della stampa</a:t>
            </a:r>
          </a:p>
          <a:p>
            <a:pPr marL="76200" indent="0" algn="just" eaLnBrk="1" hangingPunct="1">
              <a:buClr>
                <a:schemeClr val="hlink"/>
              </a:buClr>
              <a:buFont typeface="Wingdings" pitchFamily="2" charset="2"/>
              <a:buNone/>
            </a:pPr>
            <a:endParaRPr lang="it-IT" altLang="it-IT" sz="2200" dirty="0" smtClean="0">
              <a:ea typeface="ＭＳ Ｐゴシック" pitchFamily="34" charset="-128"/>
            </a:endParaRPr>
          </a:p>
        </p:txBody>
      </p:sp>
      <p:sp>
        <p:nvSpPr>
          <p:cNvPr id="19458" name="Segnaposto numero diapositiva 3"/>
          <p:cNvSpPr>
            <a:spLocks noGrp="1"/>
          </p:cNvSpPr>
          <p:nvPr>
            <p:ph type="sldNum" sz="quarter" idx="10"/>
          </p:nvPr>
        </p:nvSpPr>
        <p:spPr>
          <a:noFill/>
        </p:spPr>
        <p:txBody>
          <a:bodyPr/>
          <a:lstStyle/>
          <a:p>
            <a:pPr>
              <a:buNone/>
            </a:pPr>
            <a:fld id="{87464AFB-551E-41A9-8692-0CDFA4458BB5}" type="slidenum">
              <a:rPr lang="it-IT" altLang="it-IT" smtClean="0"/>
              <a:pPr>
                <a:buNone/>
              </a:pPr>
              <a:t>7</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107950" y="764704"/>
            <a:ext cx="8883650" cy="5636096"/>
          </a:xfrm>
        </p:spPr>
        <p:txBody>
          <a:bodyPr/>
          <a:lstStyle/>
          <a:p>
            <a:pPr marL="0" indent="0" algn="ctr" eaLnBrk="1" hangingPunct="1">
              <a:buFont typeface="Wingdings" pitchFamily="2" charset="2"/>
              <a:buNone/>
            </a:pPr>
            <a:r>
              <a:rPr lang="it-IT" altLang="it-IT" u="sng" dirty="0" smtClean="0">
                <a:solidFill>
                  <a:srgbClr val="C00000"/>
                </a:solidFill>
                <a:ea typeface="ＭＳ Ｐゴシック" pitchFamily="34" charset="-128"/>
              </a:rPr>
              <a:t>Processi generatori delle rappresentazioni sociali</a:t>
            </a:r>
          </a:p>
          <a:p>
            <a:pPr marL="1562100" lvl="2" indent="-457200" algn="just" eaLnBrk="1" hangingPunct="1">
              <a:lnSpc>
                <a:spcPct val="90000"/>
              </a:lnSpc>
              <a:buClr>
                <a:schemeClr val="hlink"/>
              </a:buClr>
              <a:buSzPct val="80000"/>
              <a:buFont typeface="Wingdings" pitchFamily="2" charset="2"/>
              <a:buChar char="Ø"/>
            </a:pPr>
            <a:r>
              <a:rPr lang="it-IT" altLang="it-IT" sz="2200" dirty="0" smtClean="0">
                <a:solidFill>
                  <a:schemeClr val="hlink"/>
                </a:solidFill>
                <a:ea typeface="ＭＳ Ｐゴシック" pitchFamily="34" charset="-128"/>
              </a:rPr>
              <a:t>Ancoraggio </a:t>
            </a:r>
          </a:p>
          <a:p>
            <a:pPr marL="1562100" lvl="2" indent="-457200" algn="just" eaLnBrk="1" hangingPunct="1">
              <a:lnSpc>
                <a:spcPct val="90000"/>
              </a:lnSpc>
              <a:buClr>
                <a:schemeClr val="hlink"/>
              </a:buClr>
              <a:buSzPct val="80000"/>
              <a:buFont typeface="Wingdings" pitchFamily="2" charset="2"/>
              <a:buChar char="Ø"/>
            </a:pPr>
            <a:r>
              <a:rPr lang="it-IT" altLang="it-IT" sz="2200" dirty="0" smtClean="0">
                <a:solidFill>
                  <a:schemeClr val="hlink"/>
                </a:solidFill>
                <a:ea typeface="ＭＳ Ｐゴシック" pitchFamily="34" charset="-128"/>
              </a:rPr>
              <a:t>Oggettivazione</a:t>
            </a:r>
          </a:p>
          <a:p>
            <a:pPr marL="476250" lvl="1" indent="-190500" eaLnBrk="1" hangingPunct="1">
              <a:lnSpc>
                <a:spcPct val="90000"/>
              </a:lnSpc>
              <a:buSzPct val="55000"/>
              <a:buFont typeface="Wingdings" pitchFamily="2" charset="2"/>
              <a:buNone/>
            </a:pPr>
            <a:endParaRPr lang="it-IT" altLang="it-IT" sz="2200" dirty="0" smtClean="0">
              <a:solidFill>
                <a:schemeClr val="hlink"/>
              </a:solidFill>
              <a:ea typeface="ＭＳ Ｐゴシック" pitchFamily="34" charset="-128"/>
            </a:endParaRPr>
          </a:p>
          <a:p>
            <a:pPr marL="0" indent="0" algn="just" eaLnBrk="1" hangingPunct="1">
              <a:lnSpc>
                <a:spcPct val="90000"/>
              </a:lnSpc>
              <a:buClr>
                <a:schemeClr val="hlink"/>
              </a:buClr>
              <a:buSzPct val="75000"/>
              <a:buFont typeface="Wingdings" pitchFamily="2" charset="2"/>
              <a:buChar char="Ø"/>
            </a:pPr>
            <a:r>
              <a:rPr lang="it-IT" altLang="it-IT" sz="2200" dirty="0" smtClean="0">
                <a:solidFill>
                  <a:schemeClr val="hlink"/>
                </a:solidFill>
                <a:ea typeface="ＭＳ Ｐゴシック" pitchFamily="34" charset="-128"/>
              </a:rPr>
              <a:t> Ancoraggio:</a:t>
            </a:r>
            <a:endParaRPr lang="it-IT" altLang="it-IT" sz="2200" dirty="0" smtClean="0">
              <a:ea typeface="ＭＳ Ｐゴシック" pitchFamily="34" charset="-128"/>
            </a:endParaRPr>
          </a:p>
          <a:p>
            <a:pPr marL="476250" lvl="1" indent="-190500" algn="just" eaLnBrk="1" hangingPunct="1">
              <a:lnSpc>
                <a:spcPct val="90000"/>
              </a:lnSpc>
            </a:pPr>
            <a:r>
              <a:rPr lang="it-IT" altLang="it-IT" sz="2200" dirty="0" smtClean="0">
                <a:ea typeface="ＭＳ Ｐゴシック" pitchFamily="34" charset="-128"/>
              </a:rPr>
              <a:t>Permette di classificare, denominare e spiegare qualcosa che non è familiare (nuovo, strano)  mettendolo in rapporto con le categorie sociali già possedute dall’</a:t>
            </a:r>
            <a:r>
              <a:rPr lang="it-IT" altLang="ja-JP" sz="2200" dirty="0" smtClean="0">
                <a:ea typeface="ＭＳ Ｐゴシック" pitchFamily="34" charset="-128"/>
              </a:rPr>
              <a:t>attore sociale </a:t>
            </a:r>
          </a:p>
          <a:p>
            <a:pPr marL="476250" lvl="1" indent="-190500" algn="just" eaLnBrk="1" hangingPunct="1">
              <a:lnSpc>
                <a:spcPct val="90000"/>
              </a:lnSpc>
              <a:buFont typeface="Times" charset="0"/>
              <a:buNone/>
            </a:pPr>
            <a:endParaRPr lang="it-IT" altLang="it-IT" sz="2200" dirty="0" smtClean="0">
              <a:ea typeface="ＭＳ Ｐゴシック" pitchFamily="34" charset="-128"/>
            </a:endParaRPr>
          </a:p>
          <a:p>
            <a:pPr marL="476250" lvl="1" indent="-190500" eaLnBrk="1" hangingPunct="1">
              <a:lnSpc>
                <a:spcPct val="90000"/>
              </a:lnSpc>
              <a:buFont typeface="Times" charset="0"/>
              <a:buNone/>
            </a:pPr>
            <a:r>
              <a:rPr lang="it-IT" altLang="it-IT" sz="2200" dirty="0" smtClean="0">
                <a:ea typeface="ＭＳ Ｐゴシック" pitchFamily="34" charset="-128"/>
              </a:rPr>
              <a:t>Esempio: rappresentazione sociale della</a:t>
            </a:r>
            <a:r>
              <a:rPr lang="it-IT" altLang="it-IT" sz="2200" dirty="0" smtClean="0">
                <a:solidFill>
                  <a:schemeClr val="hlink"/>
                </a:solidFill>
                <a:ea typeface="ＭＳ Ｐゴシック" pitchFamily="34" charset="-128"/>
              </a:rPr>
              <a:t> </a:t>
            </a:r>
            <a:r>
              <a:rPr lang="it-IT" altLang="it-IT" sz="2200" dirty="0" smtClean="0">
                <a:ea typeface="ＭＳ Ｐゴシック" pitchFamily="34" charset="-128"/>
              </a:rPr>
              <a:t>psicoanalisi </a:t>
            </a:r>
          </a:p>
          <a:p>
            <a:pPr marL="476250" lvl="1" indent="-190500" algn="just" eaLnBrk="1" hangingPunct="1">
              <a:lnSpc>
                <a:spcPct val="90000"/>
              </a:lnSpc>
            </a:pPr>
            <a:r>
              <a:rPr lang="it-IT" altLang="it-IT" sz="2200" dirty="0" smtClean="0">
                <a:ea typeface="ＭＳ Ｐゴシック" pitchFamily="34" charset="-128"/>
              </a:rPr>
              <a:t>Rapporto paziente e terapeuta inteso come forma laica di confessione che permette di individuare categorie di persone (con o senza complessi) ed eventi (traumatici e non traumatici).</a:t>
            </a:r>
          </a:p>
          <a:p>
            <a:pPr marL="476250" lvl="1" indent="-190500" algn="just" eaLnBrk="1" hangingPunct="1">
              <a:lnSpc>
                <a:spcPct val="90000"/>
              </a:lnSpc>
              <a:buFont typeface="Times" charset="0"/>
              <a:buNone/>
            </a:pPr>
            <a:r>
              <a:rPr lang="it-IT" altLang="it-IT" sz="2200" dirty="0" smtClean="0">
                <a:solidFill>
                  <a:schemeClr val="hlink"/>
                </a:solidFill>
                <a:ea typeface="ＭＳ Ｐゴシック" pitchFamily="34" charset="-128"/>
              </a:rPr>
              <a:t>  </a:t>
            </a:r>
            <a:endParaRPr lang="it-IT" altLang="it-IT" sz="2200" dirty="0" smtClean="0">
              <a:ea typeface="ＭＳ Ｐゴシック" pitchFamily="34" charset="-128"/>
            </a:endParaRPr>
          </a:p>
        </p:txBody>
      </p:sp>
      <p:sp>
        <p:nvSpPr>
          <p:cNvPr id="20482" name="Segnaposto numero diapositiva 3"/>
          <p:cNvSpPr>
            <a:spLocks noGrp="1"/>
          </p:cNvSpPr>
          <p:nvPr>
            <p:ph type="sldNum" sz="quarter" idx="10"/>
          </p:nvPr>
        </p:nvSpPr>
        <p:spPr>
          <a:noFill/>
        </p:spPr>
        <p:txBody>
          <a:bodyPr/>
          <a:lstStyle/>
          <a:p>
            <a:pPr>
              <a:buNone/>
            </a:pPr>
            <a:fld id="{9D3465EC-FE8F-40E5-A3FF-DDFA8418C274}" type="slidenum">
              <a:rPr lang="it-IT" altLang="it-IT" smtClean="0"/>
              <a:pPr>
                <a:buNone/>
              </a:pPr>
              <a:t>8</a:t>
            </a:fld>
            <a:endParaRPr lang="it-IT" altLang="it-IT" dirty="0" smtClean="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107950" y="980728"/>
            <a:ext cx="8883650" cy="5343872"/>
          </a:xfrm>
        </p:spPr>
        <p:txBody>
          <a:bodyPr>
            <a:normAutofit fontScale="92500"/>
          </a:bodyPr>
          <a:lstStyle/>
          <a:p>
            <a:pPr marL="0" indent="0" algn="just" eaLnBrk="1" hangingPunct="1">
              <a:buClr>
                <a:schemeClr val="hlink"/>
              </a:buClr>
              <a:buSzPct val="75000"/>
              <a:buFont typeface="Wingdings" pitchFamily="2" charset="2"/>
              <a:buChar char="Ø"/>
            </a:pPr>
            <a:r>
              <a:rPr lang="it-IT" altLang="it-IT" sz="2200" dirty="0" smtClean="0">
                <a:solidFill>
                  <a:schemeClr val="hlink"/>
                </a:solidFill>
                <a:ea typeface="ＭＳ Ｐゴシック" pitchFamily="34" charset="-128"/>
              </a:rPr>
              <a:t> </a:t>
            </a:r>
            <a:r>
              <a:rPr lang="it-IT" altLang="it-IT" sz="2400" dirty="0" smtClean="0">
                <a:solidFill>
                  <a:schemeClr val="hlink"/>
                </a:solidFill>
                <a:ea typeface="ＭＳ Ｐゴシック" pitchFamily="34" charset="-128"/>
              </a:rPr>
              <a:t>Oggettivazione:</a:t>
            </a:r>
          </a:p>
          <a:p>
            <a:pPr marL="571500" lvl="1" eaLnBrk="1" hangingPunct="1"/>
            <a:r>
              <a:rPr lang="it-IT" altLang="it-IT" dirty="0" smtClean="0">
                <a:ea typeface="ＭＳ Ｐゴシック" pitchFamily="34" charset="-128"/>
              </a:rPr>
              <a:t>Dà consistenza materiale alle idee e dà corpo a degli schemi concettuali traducendo in immagini i concetti astratti:</a:t>
            </a:r>
          </a:p>
          <a:p>
            <a:pPr marL="971550" lvl="2" eaLnBrk="1" hangingPunct="1"/>
            <a:r>
              <a:rPr lang="it-IT" altLang="it-IT" sz="2400" dirty="0" smtClean="0">
                <a:ea typeface="ＭＳ Ｐゴシック" pitchFamily="34" charset="-128"/>
              </a:rPr>
              <a:t>Il complesso/ha un complesso/è un complessato</a:t>
            </a:r>
          </a:p>
          <a:p>
            <a:pPr marL="0" indent="0" eaLnBrk="1" hangingPunct="1">
              <a:buFont typeface="Wingdings" pitchFamily="2" charset="2"/>
              <a:buNone/>
            </a:pPr>
            <a:endParaRPr lang="it-IT" altLang="it-IT" sz="2400" dirty="0" smtClean="0">
              <a:solidFill>
                <a:schemeClr val="hlink"/>
              </a:solidFill>
              <a:ea typeface="ＭＳ Ｐゴシック" pitchFamily="34" charset="-128"/>
            </a:endParaRPr>
          </a:p>
          <a:p>
            <a:pPr marL="177800" indent="0" eaLnBrk="1" hangingPunct="1">
              <a:buFont typeface="Wingdings" pitchFamily="2" charset="2"/>
              <a:buNone/>
            </a:pPr>
            <a:r>
              <a:rPr lang="it-IT" altLang="it-IT" sz="2400" dirty="0" smtClean="0">
                <a:ea typeface="ＭＳ Ｐゴシック" pitchFamily="34" charset="-128"/>
              </a:rPr>
              <a:t>Esempio: oggettivazione della teoria psicoanalitica</a:t>
            </a:r>
          </a:p>
          <a:p>
            <a:pPr marL="0" indent="0" eaLnBrk="1" hangingPunct="1">
              <a:buFont typeface="Wingdings" pitchFamily="2" charset="2"/>
              <a:buNone/>
            </a:pPr>
            <a:endParaRPr lang="it-IT" altLang="it-IT" sz="2400" dirty="0" smtClean="0">
              <a:solidFill>
                <a:schemeClr val="hlink"/>
              </a:solidFill>
              <a:ea typeface="ＭＳ Ｐゴシック" pitchFamily="34" charset="-128"/>
            </a:endParaRPr>
          </a:p>
          <a:p>
            <a:pPr marL="571500" lvl="1" algn="just" eaLnBrk="1" hangingPunct="1"/>
            <a:r>
              <a:rPr lang="it-IT" altLang="it-IT" b="1" dirty="0" smtClean="0">
                <a:ea typeface="ＭＳ Ｐゴシック" pitchFamily="34" charset="-128"/>
              </a:rPr>
              <a:t>Ritenzione</a:t>
            </a:r>
            <a:r>
              <a:rPr lang="it-IT" altLang="it-IT" dirty="0" smtClean="0">
                <a:ea typeface="ＭＳ Ｐゴシック" pitchFamily="34" charset="-128"/>
              </a:rPr>
              <a:t> selettiva di alcune informazioni sulla psicoanalisi e </a:t>
            </a:r>
            <a:r>
              <a:rPr lang="it-IT" altLang="it-IT" b="1" dirty="0" err="1" smtClean="0">
                <a:ea typeface="ＭＳ Ｐゴシック" pitchFamily="34" charset="-128"/>
              </a:rPr>
              <a:t>decontestualizzazione</a:t>
            </a:r>
            <a:r>
              <a:rPr lang="it-IT" altLang="it-IT" dirty="0" smtClean="0">
                <a:ea typeface="ＭＳ Ｐゴシック" pitchFamily="34" charset="-128"/>
              </a:rPr>
              <a:t> di esse, </a:t>
            </a:r>
            <a:r>
              <a:rPr lang="it-IT" altLang="it-IT" b="1" dirty="0" smtClean="0">
                <a:ea typeface="ＭＳ Ｐゴシック" pitchFamily="34" charset="-128"/>
              </a:rPr>
              <a:t>riorganizzazione</a:t>
            </a:r>
            <a:r>
              <a:rPr lang="it-IT" altLang="it-IT" dirty="0" smtClean="0">
                <a:ea typeface="ＭＳ Ｐゴシック" pitchFamily="34" charset="-128"/>
              </a:rPr>
              <a:t> di tali informazioni in uno </a:t>
            </a:r>
            <a:r>
              <a:rPr lang="it-IT" altLang="it-IT" b="1" dirty="0" smtClean="0">
                <a:ea typeface="ＭＳ Ｐゴシック" pitchFamily="34" charset="-128"/>
              </a:rPr>
              <a:t>schema</a:t>
            </a:r>
            <a:r>
              <a:rPr lang="it-IT" altLang="it-IT" dirty="0" smtClean="0">
                <a:ea typeface="ＭＳ Ｐゴシック" pitchFamily="34" charset="-128"/>
              </a:rPr>
              <a:t> figurativo: concreto, accessibile e coerente</a:t>
            </a:r>
          </a:p>
          <a:p>
            <a:pPr marL="0" indent="0" algn="just" eaLnBrk="1" hangingPunct="1">
              <a:buFont typeface="Wingdings" pitchFamily="2" charset="2"/>
              <a:buNone/>
            </a:pPr>
            <a:endParaRPr lang="it-IT" altLang="it-IT" sz="2400" dirty="0" smtClean="0">
              <a:ea typeface="ＭＳ Ｐゴシック" pitchFamily="34" charset="-128"/>
            </a:endParaRPr>
          </a:p>
          <a:p>
            <a:pPr marL="0" indent="0" algn="just" eaLnBrk="1" hangingPunct="1">
              <a:buFont typeface="Wingdings" pitchFamily="2" charset="2"/>
              <a:buNone/>
            </a:pPr>
            <a:r>
              <a:rPr lang="it-IT" altLang="it-IT" sz="2400" b="1" dirty="0" smtClean="0">
                <a:ea typeface="ＭＳ Ｐゴシック" pitchFamily="34" charset="-128"/>
              </a:rPr>
              <a:t>Naturalizzazione</a:t>
            </a:r>
            <a:r>
              <a:rPr lang="it-IT" altLang="it-IT" sz="2400" dirty="0" smtClean="0">
                <a:ea typeface="ＭＳ Ｐゴシック" pitchFamily="34" charset="-128"/>
              </a:rPr>
              <a:t>: le immagini da </a:t>
            </a:r>
            <a:r>
              <a:rPr lang="it-IT" altLang="it-IT" sz="2400" b="1" dirty="0" smtClean="0">
                <a:ea typeface="ＭＳ Ｐゴシック" pitchFamily="34" charset="-128"/>
              </a:rPr>
              <a:t>elementi del pensiero </a:t>
            </a:r>
            <a:r>
              <a:rPr lang="it-IT" altLang="it-IT" sz="2400" dirty="0" smtClean="0">
                <a:ea typeface="ＭＳ Ｐゴシック" pitchFamily="34" charset="-128"/>
              </a:rPr>
              <a:t>divengono </a:t>
            </a:r>
            <a:r>
              <a:rPr lang="it-IT" altLang="it-IT" sz="2400" b="1" dirty="0" smtClean="0">
                <a:ea typeface="ＭＳ Ｐゴシック" pitchFamily="34" charset="-128"/>
              </a:rPr>
              <a:t>elementi della realtà</a:t>
            </a:r>
            <a:r>
              <a:rPr lang="it-IT" altLang="it-IT" sz="2400" dirty="0" smtClean="0">
                <a:ea typeface="ＭＳ Ｐゴシック" pitchFamily="34" charset="-128"/>
              </a:rPr>
              <a:t>, categorie sociali sicure che ordinano eventi concreti (es. inconsci inquieti, complessi aggressivi)</a:t>
            </a:r>
          </a:p>
          <a:p>
            <a:pPr marL="0" indent="0" algn="just" eaLnBrk="1" hangingPunct="1">
              <a:buFont typeface="Wingdings" pitchFamily="2" charset="2"/>
              <a:buNone/>
            </a:pPr>
            <a:endParaRPr lang="it-IT" altLang="it-IT" sz="2100" dirty="0" smtClean="0">
              <a:ea typeface="ＭＳ Ｐゴシック" pitchFamily="34" charset="-128"/>
            </a:endParaRPr>
          </a:p>
        </p:txBody>
      </p:sp>
      <p:sp>
        <p:nvSpPr>
          <p:cNvPr id="21506" name="Segnaposto numero diapositiva 3"/>
          <p:cNvSpPr>
            <a:spLocks noGrp="1"/>
          </p:cNvSpPr>
          <p:nvPr>
            <p:ph type="sldNum" sz="quarter" idx="10"/>
          </p:nvPr>
        </p:nvSpPr>
        <p:spPr>
          <a:noFill/>
        </p:spPr>
        <p:txBody>
          <a:bodyPr/>
          <a:lstStyle/>
          <a:p>
            <a:pPr>
              <a:buNone/>
            </a:pPr>
            <a:fld id="{6EA4E8E9-4123-4EC2-AA28-74754558977E}" type="slidenum">
              <a:rPr lang="it-IT" altLang="it-IT" smtClean="0"/>
              <a:pPr>
                <a:buNone/>
              </a:pPr>
              <a:t>9</a:t>
            </a:fld>
            <a:endParaRPr lang="it-IT" altLang="it-IT" dirty="0" smtClean="0"/>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Personalizzato 1">
      <a:dk1>
        <a:sysClr val="windowText" lastClr="000000"/>
      </a:dk1>
      <a:lt1>
        <a:sysClr val="window" lastClr="FFFFFF"/>
      </a:lt1>
      <a:dk2>
        <a:srgbClr val="000000"/>
      </a:dk2>
      <a:lt2>
        <a:srgbClr val="FFFFFF"/>
      </a:lt2>
      <a:accent1>
        <a:srgbClr val="0070C0"/>
      </a:accent1>
      <a:accent2>
        <a:srgbClr val="DA1F28"/>
      </a:accent2>
      <a:accent3>
        <a:srgbClr val="EB641B"/>
      </a:accent3>
      <a:accent4>
        <a:srgbClr val="39639D"/>
      </a:accent4>
      <a:accent5>
        <a:srgbClr val="474B78"/>
      </a:accent5>
      <a:accent6>
        <a:srgbClr val="7D3C4A"/>
      </a:accent6>
      <a:hlink>
        <a:srgbClr val="A3171E"/>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25815</TotalTime>
  <Words>4299</Words>
  <Application>Microsoft Office PowerPoint</Application>
  <PresentationFormat>Presentazione su schermo (4:3)</PresentationFormat>
  <Paragraphs>525</Paragraphs>
  <Slides>53</Slides>
  <Notes>45</Notes>
  <HiddenSlides>0</HiddenSlides>
  <MMClips>0</MMClips>
  <ScaleCrop>false</ScaleCrop>
  <HeadingPairs>
    <vt:vector size="4" baseType="variant">
      <vt:variant>
        <vt:lpstr>Tema</vt:lpstr>
      </vt:variant>
      <vt:variant>
        <vt:i4>1</vt:i4>
      </vt:variant>
      <vt:variant>
        <vt:lpstr>Titoli diapositive</vt:lpstr>
      </vt:variant>
      <vt:variant>
        <vt:i4>53</vt:i4>
      </vt:variant>
    </vt:vector>
  </HeadingPairs>
  <TitlesOfParts>
    <vt:vector size="54" baseType="lpstr">
      <vt:lpstr>Equinozio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ECONOMIA AZIENDALE</dc:title>
  <dc:creator>Dott. Aride Missiroli</dc:creator>
  <cp:lastModifiedBy> </cp:lastModifiedBy>
  <cp:revision>1456</cp:revision>
  <cp:lastPrinted>2013-11-27T09:12:46Z</cp:lastPrinted>
  <dcterms:created xsi:type="dcterms:W3CDTF">2000-09-19T16:16:35Z</dcterms:created>
  <dcterms:modified xsi:type="dcterms:W3CDTF">2015-10-01T11:54:13Z</dcterms:modified>
</cp:coreProperties>
</file>