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5" r:id="rId1"/>
  </p:sldMasterIdLst>
  <p:notesMasterIdLst>
    <p:notesMasterId r:id="rId57"/>
  </p:notesMasterIdLst>
  <p:handoutMasterIdLst>
    <p:handoutMasterId r:id="rId58"/>
  </p:handoutMasterIdLst>
  <p:sldIdLst>
    <p:sldId id="888" r:id="rId2"/>
    <p:sldId id="808" r:id="rId3"/>
    <p:sldId id="818" r:id="rId4"/>
    <p:sldId id="794" r:id="rId5"/>
    <p:sldId id="798" r:id="rId6"/>
    <p:sldId id="823" r:id="rId7"/>
    <p:sldId id="809" r:id="rId8"/>
    <p:sldId id="858" r:id="rId9"/>
    <p:sldId id="824" r:id="rId10"/>
    <p:sldId id="856" r:id="rId11"/>
    <p:sldId id="799" r:id="rId12"/>
    <p:sldId id="800" r:id="rId13"/>
    <p:sldId id="827" r:id="rId14"/>
    <p:sldId id="810" r:id="rId15"/>
    <p:sldId id="862" r:id="rId16"/>
    <p:sldId id="828" r:id="rId17"/>
    <p:sldId id="860" r:id="rId18"/>
    <p:sldId id="861" r:id="rId19"/>
    <p:sldId id="812" r:id="rId20"/>
    <p:sldId id="855" r:id="rId21"/>
    <p:sldId id="813" r:id="rId22"/>
    <p:sldId id="863" r:id="rId23"/>
    <p:sldId id="853" r:id="rId24"/>
    <p:sldId id="857" r:id="rId25"/>
    <p:sldId id="814" r:id="rId26"/>
    <p:sldId id="864" r:id="rId27"/>
    <p:sldId id="815" r:id="rId28"/>
    <p:sldId id="866" r:id="rId29"/>
    <p:sldId id="801" r:id="rId30"/>
    <p:sldId id="859" r:id="rId31"/>
    <p:sldId id="880" r:id="rId32"/>
    <p:sldId id="882" r:id="rId33"/>
    <p:sldId id="871" r:id="rId34"/>
    <p:sldId id="872" r:id="rId35"/>
    <p:sldId id="873" r:id="rId36"/>
    <p:sldId id="874" r:id="rId37"/>
    <p:sldId id="875" r:id="rId38"/>
    <p:sldId id="876" r:id="rId39"/>
    <p:sldId id="877" r:id="rId40"/>
    <p:sldId id="878" r:id="rId41"/>
    <p:sldId id="816" r:id="rId42"/>
    <p:sldId id="881" r:id="rId43"/>
    <p:sldId id="817" r:id="rId44"/>
    <p:sldId id="867" r:id="rId45"/>
    <p:sldId id="868" r:id="rId46"/>
    <p:sldId id="869" r:id="rId47"/>
    <p:sldId id="819" r:id="rId48"/>
    <p:sldId id="829" r:id="rId49"/>
    <p:sldId id="830" r:id="rId50"/>
    <p:sldId id="870" r:id="rId51"/>
    <p:sldId id="883" r:id="rId52"/>
    <p:sldId id="884" r:id="rId53"/>
    <p:sldId id="885" r:id="rId54"/>
    <p:sldId id="886" r:id="rId55"/>
    <p:sldId id="887" r:id="rId56"/>
  </p:sldIdLst>
  <p:sldSz cx="9144000" cy="6858000" type="screen4x3"/>
  <p:notesSz cx="9942513" cy="6810375"/>
  <p:defaultTextStyle>
    <a:defPPr>
      <a:defRPr lang="it-IT"/>
    </a:defPPr>
    <a:lvl1pPr algn="ctr" rtl="0" fontAlgn="base">
      <a:lnSpc>
        <a:spcPct val="90000"/>
      </a:lnSpc>
      <a:spcBef>
        <a:spcPct val="20000"/>
      </a:spcBef>
      <a:spcAft>
        <a:spcPct val="0"/>
      </a:spcAft>
      <a:buClr>
        <a:schemeClr val="tx1"/>
      </a:buClr>
      <a:buSzPct val="110000"/>
      <a:buChar char="•"/>
      <a:defRPr sz="2200" u="sng" kern="1200">
        <a:solidFill>
          <a:schemeClr val="hlink"/>
        </a:solidFill>
        <a:latin typeface="Arial" pitchFamily="34" charset="0"/>
        <a:ea typeface="ＭＳ Ｐゴシック" pitchFamily="34" charset="-128"/>
        <a:cs typeface="+mn-cs"/>
      </a:defRPr>
    </a:lvl1pPr>
    <a:lvl2pPr marL="457200" algn="ctr" rtl="0" fontAlgn="base">
      <a:lnSpc>
        <a:spcPct val="90000"/>
      </a:lnSpc>
      <a:spcBef>
        <a:spcPct val="20000"/>
      </a:spcBef>
      <a:spcAft>
        <a:spcPct val="0"/>
      </a:spcAft>
      <a:buClr>
        <a:schemeClr val="tx1"/>
      </a:buClr>
      <a:buSzPct val="110000"/>
      <a:buChar char="•"/>
      <a:defRPr sz="2200" u="sng" kern="1200">
        <a:solidFill>
          <a:schemeClr val="hlink"/>
        </a:solidFill>
        <a:latin typeface="Arial" pitchFamily="34" charset="0"/>
        <a:ea typeface="ＭＳ Ｐゴシック" pitchFamily="34" charset="-128"/>
        <a:cs typeface="+mn-cs"/>
      </a:defRPr>
    </a:lvl2pPr>
    <a:lvl3pPr marL="914400" algn="ctr" rtl="0" fontAlgn="base">
      <a:lnSpc>
        <a:spcPct val="90000"/>
      </a:lnSpc>
      <a:spcBef>
        <a:spcPct val="20000"/>
      </a:spcBef>
      <a:spcAft>
        <a:spcPct val="0"/>
      </a:spcAft>
      <a:buClr>
        <a:schemeClr val="tx1"/>
      </a:buClr>
      <a:buSzPct val="110000"/>
      <a:buChar char="•"/>
      <a:defRPr sz="2200" u="sng" kern="1200">
        <a:solidFill>
          <a:schemeClr val="hlink"/>
        </a:solidFill>
        <a:latin typeface="Arial" pitchFamily="34" charset="0"/>
        <a:ea typeface="ＭＳ Ｐゴシック" pitchFamily="34" charset="-128"/>
        <a:cs typeface="+mn-cs"/>
      </a:defRPr>
    </a:lvl3pPr>
    <a:lvl4pPr marL="1371600" algn="ctr" rtl="0" fontAlgn="base">
      <a:lnSpc>
        <a:spcPct val="90000"/>
      </a:lnSpc>
      <a:spcBef>
        <a:spcPct val="20000"/>
      </a:spcBef>
      <a:spcAft>
        <a:spcPct val="0"/>
      </a:spcAft>
      <a:buClr>
        <a:schemeClr val="tx1"/>
      </a:buClr>
      <a:buSzPct val="110000"/>
      <a:buChar char="•"/>
      <a:defRPr sz="2200" u="sng" kern="1200">
        <a:solidFill>
          <a:schemeClr val="hlink"/>
        </a:solidFill>
        <a:latin typeface="Arial" pitchFamily="34" charset="0"/>
        <a:ea typeface="ＭＳ Ｐゴシック" pitchFamily="34" charset="-128"/>
        <a:cs typeface="+mn-cs"/>
      </a:defRPr>
    </a:lvl4pPr>
    <a:lvl5pPr marL="1828800" algn="ctr" rtl="0" fontAlgn="base">
      <a:lnSpc>
        <a:spcPct val="90000"/>
      </a:lnSpc>
      <a:spcBef>
        <a:spcPct val="20000"/>
      </a:spcBef>
      <a:spcAft>
        <a:spcPct val="0"/>
      </a:spcAft>
      <a:buClr>
        <a:schemeClr val="tx1"/>
      </a:buClr>
      <a:buSzPct val="110000"/>
      <a:buChar char="•"/>
      <a:defRPr sz="2200" u="sng"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2200" u="sng"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2200" u="sng"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2200" u="sng"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2200" u="sng" kern="1200">
        <a:solidFill>
          <a:schemeClr val="hlink"/>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0000"/>
    <a:srgbClr val="0C4188"/>
    <a:srgbClr val="8C008C"/>
    <a:srgbClr val="1054AE"/>
    <a:srgbClr val="36412D"/>
    <a:srgbClr val="FF3300"/>
    <a:srgbClr val="5D704E"/>
    <a:srgbClr val="6E84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5784"/>
    </p:cViewPr>
  </p:sorterViewPr>
  <p:notesViewPr>
    <p:cSldViewPr>
      <p:cViewPr varScale="1">
        <p:scale>
          <a:sx n="33" d="100"/>
          <a:sy n="33" d="100"/>
        </p:scale>
        <p:origin x="-774" y="-90"/>
      </p:cViewPr>
      <p:guideLst>
        <p:guide orient="horz" pos="2145"/>
        <p:guide pos="313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3084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7171" name="Rectangle 3"/>
          <p:cNvSpPr>
            <a:spLocks noGrp="1" noChangeArrowheads="1"/>
          </p:cNvSpPr>
          <p:nvPr>
            <p:ph type="dt" sz="quarter" idx="1"/>
          </p:nvPr>
        </p:nvSpPr>
        <p:spPr bwMode="auto">
          <a:xfrm>
            <a:off x="5634038" y="0"/>
            <a:ext cx="43084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7172" name="Rectangle 4"/>
          <p:cNvSpPr>
            <a:spLocks noGrp="1" noChangeArrowheads="1"/>
          </p:cNvSpPr>
          <p:nvPr>
            <p:ph type="ftr" sz="quarter" idx="2"/>
          </p:nvPr>
        </p:nvSpPr>
        <p:spPr bwMode="auto">
          <a:xfrm>
            <a:off x="0" y="6469063"/>
            <a:ext cx="430847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7173" name="Rectangle 5"/>
          <p:cNvSpPr>
            <a:spLocks noGrp="1" noChangeArrowheads="1"/>
          </p:cNvSpPr>
          <p:nvPr>
            <p:ph type="sldNum" sz="quarter" idx="3"/>
          </p:nvPr>
        </p:nvSpPr>
        <p:spPr bwMode="auto">
          <a:xfrm>
            <a:off x="5634038" y="6469063"/>
            <a:ext cx="430847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u="none">
                <a:solidFill>
                  <a:schemeClr val="tx1"/>
                </a:solidFill>
                <a:latin typeface="Times New Roman" pitchFamily="18" charset="0"/>
              </a:defRPr>
            </a:lvl1pPr>
          </a:lstStyle>
          <a:p>
            <a:pPr>
              <a:defRPr/>
            </a:pPr>
            <a:fld id="{CD39D108-564B-4DDE-B9AB-5A8CB32DF8B8}"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3084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20483" name="Rectangle 3"/>
          <p:cNvSpPr>
            <a:spLocks noGrp="1" noChangeArrowheads="1"/>
          </p:cNvSpPr>
          <p:nvPr>
            <p:ph type="dt" idx="1"/>
          </p:nvPr>
        </p:nvSpPr>
        <p:spPr bwMode="auto">
          <a:xfrm>
            <a:off x="5634038" y="0"/>
            <a:ext cx="43084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69636" name="Rectangle 4"/>
          <p:cNvSpPr>
            <a:spLocks noChangeArrowheads="1" noTextEdit="1"/>
          </p:cNvSpPr>
          <p:nvPr>
            <p:ph type="sldImg" idx="2"/>
          </p:nvPr>
        </p:nvSpPr>
        <p:spPr bwMode="auto">
          <a:xfrm>
            <a:off x="3268663" y="511175"/>
            <a:ext cx="3405187" cy="25527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1325563" y="3235325"/>
            <a:ext cx="7291387" cy="3063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0486" name="Rectangle 6"/>
          <p:cNvSpPr>
            <a:spLocks noGrp="1" noChangeArrowheads="1"/>
          </p:cNvSpPr>
          <p:nvPr>
            <p:ph type="ftr" sz="quarter" idx="4"/>
          </p:nvPr>
        </p:nvSpPr>
        <p:spPr bwMode="auto">
          <a:xfrm>
            <a:off x="0" y="6469063"/>
            <a:ext cx="430847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u="none">
                <a:solidFill>
                  <a:schemeClr val="tx1"/>
                </a:solidFill>
                <a:latin typeface="Times New Roman" charset="0"/>
                <a:ea typeface="+mn-ea"/>
                <a:cs typeface="+mn-cs"/>
              </a:defRPr>
            </a:lvl1pPr>
          </a:lstStyle>
          <a:p>
            <a:pPr>
              <a:defRPr/>
            </a:pPr>
            <a:endParaRPr lang="it-IT"/>
          </a:p>
        </p:txBody>
      </p:sp>
      <p:sp>
        <p:nvSpPr>
          <p:cNvPr id="20487" name="Rectangle 7"/>
          <p:cNvSpPr>
            <a:spLocks noGrp="1" noChangeArrowheads="1"/>
          </p:cNvSpPr>
          <p:nvPr>
            <p:ph type="sldNum" sz="quarter" idx="5"/>
          </p:nvPr>
        </p:nvSpPr>
        <p:spPr bwMode="auto">
          <a:xfrm>
            <a:off x="5634038" y="6469063"/>
            <a:ext cx="4308475" cy="341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u="none">
                <a:solidFill>
                  <a:schemeClr val="tx1"/>
                </a:solidFill>
                <a:latin typeface="Times New Roman" pitchFamily="18" charset="0"/>
              </a:defRPr>
            </a:lvl1pPr>
          </a:lstStyle>
          <a:p>
            <a:pPr>
              <a:defRPr/>
            </a:pPr>
            <a:fld id="{37E909C6-FF81-46A2-9829-2A9039441AC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37E909C6-FF81-46A2-9829-2A9039441ACF}"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07B12DB-4A94-4B20-8600-62F99DFE2814}" type="slidenum">
              <a:rPr lang="it-IT" smtClean="0"/>
              <a:pPr/>
              <a:t>51</a:t>
            </a:fld>
            <a:endParaRPr lang="it-IT"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A8E5F3-E952-4C99-A693-0745FFE53DF2}" type="slidenum">
              <a:rPr lang="it-IT" smtClean="0"/>
              <a:pPr/>
              <a:t>52</a:t>
            </a:fld>
            <a:endParaRPr lang="it-IT"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CC65784-F9C2-414C-B9A6-10E0B0ADAF6D}" type="slidenum">
              <a:rPr lang="it-IT" smtClean="0"/>
              <a:pPr/>
              <a:t>53</a:t>
            </a:fld>
            <a:endParaRPr lang="it-IT"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792F109-AAF5-4BBB-89D5-26BE8B844320}" type="slidenum">
              <a:rPr lang="it-IT" smtClean="0"/>
              <a:pPr/>
              <a:t>54</a:t>
            </a:fld>
            <a:endParaRPr lang="it-IT"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45E982D-CEEF-48FF-9598-E25DEF79C0B8}" type="slidenum">
              <a:rPr lang="it-IT" smtClean="0"/>
              <a:pPr/>
              <a:t>55</a:t>
            </a:fld>
            <a:endParaRPr lang="it-IT"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p:spPr>
        <p:txBody>
          <a:bodyPr/>
          <a:lstStyle/>
          <a:p>
            <a:r>
              <a:rPr lang="it-IT" smtClean="0">
                <a:latin typeface="Times New Roman" pitchFamily="18" charset="0"/>
                <a:ea typeface="ＭＳ Ｐゴシック" pitchFamily="34" charset="-128"/>
              </a:rPr>
              <a:t>EVENTI DRAMMATICI, LE STORIE DI QUELLI CHE NON HANNO PRESO L</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AEREO</a:t>
            </a:r>
          </a:p>
          <a:p>
            <a:r>
              <a:rPr lang="it-IT" smtClean="0">
                <a:latin typeface="Times New Roman" pitchFamily="18" charset="0"/>
                <a:ea typeface="ＭＳ Ｐゴシック" pitchFamily="34" charset="-128"/>
              </a:rPr>
              <a:t>http://www.youtube.com/watch?v=G4ySUwUFlVE</a:t>
            </a:r>
          </a:p>
          <a:p>
            <a:r>
              <a:rPr lang="it-IT" sz="800" smtClean="0">
                <a:latin typeface="Times New Roman" pitchFamily="18" charset="0"/>
                <a:ea typeface="ＭＳ Ｐゴシック" pitchFamily="34" charset="-128"/>
              </a:rPr>
              <a:t>Rispetto ad un evento negativo, tanto più è facile</a:t>
            </a:r>
          </a:p>
          <a:p>
            <a:r>
              <a:rPr lang="it-IT" sz="800" smtClean="0">
                <a:latin typeface="Times New Roman" pitchFamily="18" charset="0"/>
                <a:ea typeface="ＭＳ Ｐゴシック" pitchFamily="34" charset="-128"/>
              </a:rPr>
              <a:t>immaginare un corso alternativo degli eventi,</a:t>
            </a:r>
          </a:p>
          <a:p>
            <a:r>
              <a:rPr lang="it-IT" sz="800" smtClean="0">
                <a:latin typeface="Times New Roman" pitchFamily="18" charset="0"/>
                <a:ea typeface="ＭＳ Ｐゴシック" pitchFamily="34" charset="-128"/>
              </a:rPr>
              <a:t>tanto maggiori saranno gli stati d</a:t>
            </a:r>
            <a:r>
              <a:rPr lang="ja-JP" altLang="it-IT" sz="800" smtClean="0">
                <a:latin typeface="Times New Roman" pitchFamily="18" charset="0"/>
                <a:ea typeface="ＭＳ Ｐゴシック" pitchFamily="34" charset="-128"/>
              </a:rPr>
              <a:t>’</a:t>
            </a:r>
            <a:r>
              <a:rPr lang="it-IT" altLang="ja-JP" sz="800" smtClean="0">
                <a:latin typeface="Times New Roman" pitchFamily="18" charset="0"/>
                <a:ea typeface="ＭＳ Ｐゴシック" pitchFamily="34" charset="-128"/>
              </a:rPr>
              <a:t>animo di</a:t>
            </a:r>
          </a:p>
          <a:p>
            <a:r>
              <a:rPr lang="it-IT" sz="800" smtClean="0">
                <a:latin typeface="Times New Roman" pitchFamily="18" charset="0"/>
                <a:ea typeface="ＭＳ Ｐゴシック" pitchFamily="34" charset="-128"/>
              </a:rPr>
              <a:t>sofferenza</a:t>
            </a:r>
          </a:p>
          <a:p>
            <a:r>
              <a:rPr lang="it-IT" sz="800" smtClean="0">
                <a:latin typeface="Times New Roman" pitchFamily="18" charset="0"/>
                <a:ea typeface="ＭＳ Ｐゴシック" pitchFamily="34" charset="-128"/>
              </a:rPr>
              <a:t>• Rispetto ad un evento positivo, tanto più è facile</a:t>
            </a:r>
          </a:p>
          <a:p>
            <a:r>
              <a:rPr lang="it-IT" sz="800" smtClean="0">
                <a:latin typeface="Times New Roman" pitchFamily="18" charset="0"/>
                <a:ea typeface="ＭＳ Ｐゴシック" pitchFamily="34" charset="-128"/>
              </a:rPr>
              <a:t>immaginare un corso alternativo degli eventi,</a:t>
            </a:r>
          </a:p>
          <a:p>
            <a:r>
              <a:rPr lang="it-IT" sz="800" smtClean="0">
                <a:latin typeface="Times New Roman" pitchFamily="18" charset="0"/>
                <a:ea typeface="ＭＳ Ｐゴシック" pitchFamily="34" charset="-128"/>
              </a:rPr>
              <a:t>tanto maggiori saranno gli stati d</a:t>
            </a:r>
            <a:r>
              <a:rPr lang="ja-JP" altLang="it-IT" sz="800" smtClean="0">
                <a:latin typeface="Times New Roman" pitchFamily="18" charset="0"/>
                <a:ea typeface="ＭＳ Ｐゴシック" pitchFamily="34" charset="-128"/>
              </a:rPr>
              <a:t>’</a:t>
            </a:r>
            <a:r>
              <a:rPr lang="it-IT" altLang="ja-JP" sz="800" smtClean="0">
                <a:latin typeface="Times New Roman" pitchFamily="18" charset="0"/>
                <a:ea typeface="ＭＳ Ｐゴシック" pitchFamily="34" charset="-128"/>
              </a:rPr>
              <a:t>animo di felicità</a:t>
            </a:r>
            <a:endParaRPr lang="it-IT" altLang="ja-JP" smtClean="0">
              <a:latin typeface="Times New Roman" pitchFamily="18" charset="0"/>
              <a:ea typeface="ＭＳ Ｐゴシック" pitchFamily="34" charset="-128"/>
            </a:endParaRPr>
          </a:p>
          <a:p>
            <a:endParaRPr lang="it-IT" smtClean="0">
              <a:latin typeface="Times New Roman" pitchFamily="18" charset="0"/>
              <a:ea typeface="ＭＳ Ｐゴシック" pitchFamily="34" charset="-128"/>
            </a:endParaRPr>
          </a:p>
          <a:p>
            <a:r>
              <a:rPr lang="it-IT" smtClean="0">
                <a:latin typeface="Times New Roman" pitchFamily="18" charset="0"/>
                <a:ea typeface="ＭＳ Ｐゴシック" pitchFamily="34" charset="-128"/>
              </a:rPr>
              <a:t>La facilità con cui gli esiti alternativi sono</a:t>
            </a:r>
          </a:p>
          <a:p>
            <a:r>
              <a:rPr lang="it-IT" smtClean="0">
                <a:latin typeface="Times New Roman" pitchFamily="18" charset="0"/>
                <a:ea typeface="ＭＳ Ｐゴシック" pitchFamily="34" charset="-128"/>
              </a:rPr>
              <a:t>immaginabili da parte dell</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individuo, rendono</a:t>
            </a:r>
          </a:p>
          <a:p>
            <a:r>
              <a:rPr lang="it-IT" smtClean="0">
                <a:latin typeface="Times New Roman" pitchFamily="18" charset="0"/>
                <a:ea typeface="ＭＳ Ｐゴシック" pitchFamily="34" charset="-128"/>
              </a:rPr>
              <a:t>più estreme le reazioni affettive</a:t>
            </a:r>
          </a:p>
        </p:txBody>
      </p:sp>
      <p:sp>
        <p:nvSpPr>
          <p:cNvPr id="70660" name="Segnaposto numero diapositiva 3"/>
          <p:cNvSpPr>
            <a:spLocks noGrp="1"/>
          </p:cNvSpPr>
          <p:nvPr>
            <p:ph type="sldNum" sz="quarter" idx="5"/>
          </p:nvPr>
        </p:nvSpPr>
        <p:spPr>
          <a:noFill/>
        </p:spPr>
        <p:txBody>
          <a:bodyPr/>
          <a:lstStyle/>
          <a:p>
            <a:fld id="{6053EA58-28EC-457D-A3AB-FF0D35EF6AA7}" type="slidenum">
              <a:rPr lang="it-IT" smtClean="0"/>
              <a:pPr/>
              <a:t>16</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ln/>
        </p:spPr>
        <p:txBody>
          <a:bodyPr/>
          <a:lstStyle/>
          <a:p>
            <a:pPr>
              <a:lnSpc>
                <a:spcPct val="90000"/>
              </a:lnSpc>
            </a:pPr>
            <a:r>
              <a:rPr lang="it-IT" sz="1100" smtClean="0">
                <a:latin typeface="Times New Roman" pitchFamily="18" charset="0"/>
                <a:ea typeface="ＭＳ Ｐゴシック" pitchFamily="34" charset="-128"/>
              </a:rPr>
              <a:t>L</a:t>
            </a:r>
            <a:r>
              <a:rPr lang="ja-JP" altLang="it-IT" sz="1100" smtClean="0">
                <a:latin typeface="Times New Roman" pitchFamily="18" charset="0"/>
                <a:ea typeface="ＭＳ Ｐゴシック" pitchFamily="34" charset="-128"/>
              </a:rPr>
              <a:t>’</a:t>
            </a:r>
            <a:r>
              <a:rPr lang="it-IT" altLang="ja-JP" sz="1100" smtClean="0">
                <a:latin typeface="Times New Roman" pitchFamily="18" charset="0"/>
                <a:ea typeface="ＭＳ Ｐゴシック" pitchFamily="34" charset="-128"/>
              </a:rPr>
              <a:t>euristica di </a:t>
            </a:r>
            <a:r>
              <a:rPr lang="it-IT" altLang="ja-JP" sz="1100" i="1" smtClean="0">
                <a:latin typeface="Times New Roman" pitchFamily="18" charset="0"/>
                <a:ea typeface="ＭＳ Ｐゴシック" pitchFamily="34" charset="-128"/>
              </a:rPr>
              <a:t>ancoraggio e accomodamento si </a:t>
            </a:r>
            <a:r>
              <a:rPr lang="it-IT" altLang="ja-JP" sz="1100" smtClean="0">
                <a:latin typeface="Times New Roman" pitchFamily="18" charset="0"/>
                <a:ea typeface="ＭＳ Ｐゴシック" pitchFamily="34" charset="-128"/>
              </a:rPr>
              <a:t>verifica quando, dovendo emettere dei giudizi in condizioni di incertezza, le persone riducono l</a:t>
            </a:r>
            <a:r>
              <a:rPr lang="ja-JP" altLang="it-IT" sz="1100" smtClean="0">
                <a:latin typeface="Times New Roman" pitchFamily="18" charset="0"/>
                <a:ea typeface="ＭＳ Ｐゴシック" pitchFamily="34" charset="-128"/>
              </a:rPr>
              <a:t>’</a:t>
            </a:r>
            <a:r>
              <a:rPr lang="it-IT" altLang="ja-JP" sz="1100" smtClean="0">
                <a:latin typeface="Times New Roman" pitchFamily="18" charset="0"/>
                <a:ea typeface="ＭＳ Ｐゴシック" pitchFamily="34" charset="-128"/>
              </a:rPr>
              <a:t>ambiguità ancorandosi ad un punto di riferimento stabile per poi operare degli aggiustamenti ed infine raggiungere una decisione finale. In altre parole, si tratta di processi di stima di un qualche valore a partire da un certo valore iniziale, rispetto al quale viene accomodato il nuovo esemplare.</a:t>
            </a:r>
          </a:p>
          <a:p>
            <a:pPr>
              <a:lnSpc>
                <a:spcPct val="90000"/>
              </a:lnSpc>
            </a:pPr>
            <a:endParaRPr lang="it-IT" sz="1100" smtClean="0">
              <a:latin typeface="Times New Roman" pitchFamily="18" charset="0"/>
              <a:ea typeface="ＭＳ Ｐゴシック" pitchFamily="34" charset="-128"/>
            </a:endParaRPr>
          </a:p>
          <a:p>
            <a:pPr>
              <a:lnSpc>
                <a:spcPct val="90000"/>
              </a:lnSpc>
            </a:pPr>
            <a:r>
              <a:rPr lang="it-IT" sz="1100" smtClean="0">
                <a:latin typeface="Times New Roman" pitchFamily="18" charset="0"/>
                <a:ea typeface="ＭＳ Ｐゴシック" pitchFamily="34" charset="-128"/>
              </a:rPr>
              <a:t>Per esempio: quanto costa un bilocale nel centro di parigi? Parto da Milano e poi accomodo: parigi costa di più di milano nel cibo quindi costeranno di più le case</a:t>
            </a:r>
          </a:p>
        </p:txBody>
      </p:sp>
      <p:sp>
        <p:nvSpPr>
          <p:cNvPr id="71684" name="Segnaposto numero diapositiva 3"/>
          <p:cNvSpPr>
            <a:spLocks noGrp="1"/>
          </p:cNvSpPr>
          <p:nvPr>
            <p:ph type="sldNum" sz="quarter" idx="5"/>
          </p:nvPr>
        </p:nvSpPr>
        <p:spPr>
          <a:noFill/>
        </p:spPr>
        <p:txBody>
          <a:bodyPr/>
          <a:lstStyle/>
          <a:p>
            <a:fld id="{542C471F-E7D4-4A2E-A4ED-ABE9188C996E}" type="slidenum">
              <a:rPr lang="it-IT" smtClean="0"/>
              <a:pPr/>
              <a:t>19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a:ln/>
        </p:spPr>
        <p:txBody>
          <a:bodyPr/>
          <a:lstStyle/>
          <a:p>
            <a:r>
              <a:rPr lang="it-IT" smtClean="0">
                <a:latin typeface="Times New Roman" pitchFamily="18" charset="0"/>
                <a:ea typeface="ＭＳ Ｐゴシック" pitchFamily="34" charset="-128"/>
              </a:rPr>
              <a:t>SCELTA DELL</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UNIVERSITA</a:t>
            </a:r>
            <a:r>
              <a:rPr lang="ja-JP" altLang="it-IT" smtClean="0">
                <a:latin typeface="Times New Roman" pitchFamily="18" charset="0"/>
                <a:ea typeface="ＭＳ Ｐゴシック" pitchFamily="34" charset="-128"/>
              </a:rPr>
              <a:t>’</a:t>
            </a:r>
            <a:endParaRPr lang="it-IT" altLang="ja-JP" smtClean="0">
              <a:latin typeface="Times New Roman" pitchFamily="18" charset="0"/>
              <a:ea typeface="ＭＳ Ｐゴシック" pitchFamily="34" charset="-128"/>
            </a:endParaRPr>
          </a:p>
          <a:p>
            <a:r>
              <a:rPr lang="it-IT" smtClean="0">
                <a:latin typeface="Times New Roman" pitchFamily="18" charset="0"/>
                <a:ea typeface="ＭＳ Ｐゴシック" pitchFamily="34" charset="-128"/>
              </a:rPr>
              <a:t>STUDENTI DISINTERESSATI</a:t>
            </a:r>
          </a:p>
          <a:p>
            <a:r>
              <a:rPr lang="it-IT" smtClean="0">
                <a:latin typeface="Times New Roman" pitchFamily="18" charset="0"/>
                <a:ea typeface="ＭＳ Ｐゴシック" pitchFamily="34" charset="-128"/>
              </a:rPr>
              <a:t>DISCORSO A SOSTEGNO DI CUBA</a:t>
            </a:r>
          </a:p>
          <a:p>
            <a:r>
              <a:rPr lang="it-IT" smtClean="0">
                <a:latin typeface="Times New Roman" pitchFamily="18" charset="0"/>
                <a:ea typeface="ＭＳ Ｐゴシック" pitchFamily="34" charset="-128"/>
              </a:rPr>
              <a:t>SE IL COMMESSO MI AIUTA…</a:t>
            </a:r>
          </a:p>
        </p:txBody>
      </p:sp>
      <p:sp>
        <p:nvSpPr>
          <p:cNvPr id="72708" name="Segnaposto numero diapositiva 3"/>
          <p:cNvSpPr>
            <a:spLocks noGrp="1"/>
          </p:cNvSpPr>
          <p:nvPr>
            <p:ph type="sldNum" sz="quarter" idx="5"/>
          </p:nvPr>
        </p:nvSpPr>
        <p:spPr>
          <a:noFill/>
        </p:spPr>
        <p:txBody>
          <a:bodyPr/>
          <a:lstStyle/>
          <a:p>
            <a:fld id="{E4BFEB14-1864-4B99-9915-8718A5C4CF86}" type="slidenum">
              <a:rPr lang="it-IT" smtClean="0"/>
              <a:pPr/>
              <a:t>25</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a:ln/>
        </p:spPr>
      </p:sp>
      <p:sp>
        <p:nvSpPr>
          <p:cNvPr id="73731" name="Segnaposto note 2"/>
          <p:cNvSpPr>
            <a:spLocks noGrp="1"/>
          </p:cNvSpPr>
          <p:nvPr>
            <p:ph type="body" idx="1"/>
          </p:nvPr>
        </p:nvSpPr>
        <p:spPr>
          <a:noFill/>
          <a:ln/>
        </p:spPr>
        <p:txBody>
          <a:bodyPr/>
          <a:lstStyle/>
          <a:p>
            <a:r>
              <a:rPr lang="it-IT" smtClean="0">
                <a:latin typeface="Times New Roman" pitchFamily="18" charset="0"/>
                <a:ea typeface="ＭＳ Ｐゴシック" pitchFamily="34" charset="-128"/>
              </a:rPr>
              <a:t>SCELTA DELL</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UNIVERSITA</a:t>
            </a:r>
            <a:r>
              <a:rPr lang="ja-JP" altLang="it-IT" smtClean="0">
                <a:latin typeface="Times New Roman" pitchFamily="18" charset="0"/>
                <a:ea typeface="ＭＳ Ｐゴシック" pitchFamily="34" charset="-128"/>
              </a:rPr>
              <a:t>’</a:t>
            </a:r>
            <a:endParaRPr lang="it-IT" altLang="ja-JP" smtClean="0">
              <a:latin typeface="Times New Roman" pitchFamily="18" charset="0"/>
              <a:ea typeface="ＭＳ Ｐゴシック" pitchFamily="34" charset="-128"/>
            </a:endParaRPr>
          </a:p>
          <a:p>
            <a:r>
              <a:rPr lang="it-IT" smtClean="0">
                <a:latin typeface="Times New Roman" pitchFamily="18" charset="0"/>
                <a:ea typeface="ＭＳ Ｐゴシック" pitchFamily="34" charset="-128"/>
              </a:rPr>
              <a:t>STUDENTI DISINTERESSATI</a:t>
            </a:r>
          </a:p>
          <a:p>
            <a:r>
              <a:rPr lang="it-IT" smtClean="0">
                <a:latin typeface="Times New Roman" pitchFamily="18" charset="0"/>
                <a:ea typeface="ＭＳ Ｐゴシック" pitchFamily="34" charset="-128"/>
              </a:rPr>
              <a:t>DISCORSO A SOSTEGNO DI CUBA</a:t>
            </a:r>
          </a:p>
          <a:p>
            <a:r>
              <a:rPr lang="it-IT" smtClean="0">
                <a:latin typeface="Times New Roman" pitchFamily="18" charset="0"/>
                <a:ea typeface="ＭＳ Ｐゴシック" pitchFamily="34" charset="-128"/>
              </a:rPr>
              <a:t>SE IL COMMESSO MI AIUTA…</a:t>
            </a:r>
          </a:p>
        </p:txBody>
      </p:sp>
      <p:sp>
        <p:nvSpPr>
          <p:cNvPr id="73732" name="Segnaposto numero diapositiva 3"/>
          <p:cNvSpPr>
            <a:spLocks noGrp="1"/>
          </p:cNvSpPr>
          <p:nvPr>
            <p:ph type="sldNum" sz="quarter" idx="5"/>
          </p:nvPr>
        </p:nvSpPr>
        <p:spPr>
          <a:noFill/>
        </p:spPr>
        <p:txBody>
          <a:bodyPr/>
          <a:lstStyle/>
          <a:p>
            <a:fld id="{474A1566-3E21-4F4B-8554-6D845A6C15C6}" type="slidenum">
              <a:rPr lang="it-IT" smtClean="0"/>
              <a:pPr/>
              <a:t>26</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p:spPr>
        <p:txBody>
          <a:bodyPr/>
          <a:lstStyle/>
          <a:p>
            <a:r>
              <a:rPr lang="it-IT" smtClean="0">
                <a:latin typeface="Times New Roman" pitchFamily="18" charset="0"/>
                <a:ea typeface="ＭＳ Ｐゴシック" pitchFamily="34" charset="-128"/>
              </a:rPr>
              <a:t>Domanda di partenza: </a:t>
            </a:r>
            <a:r>
              <a:rPr lang="it-IT" b="1" smtClean="0">
                <a:latin typeface="Times New Roman" pitchFamily="18" charset="0"/>
                <a:ea typeface="ＭＳ Ｐゴシック" pitchFamily="34" charset="-128"/>
              </a:rPr>
              <a:t>quale informazione venga utilizzata per produrre un</a:t>
            </a:r>
            <a:r>
              <a:rPr lang="ja-JP" altLang="it-IT" b="1" smtClean="0">
                <a:latin typeface="Times New Roman" pitchFamily="18" charset="0"/>
                <a:ea typeface="ＭＳ Ｐゴシック" pitchFamily="34" charset="-128"/>
              </a:rPr>
              <a:t>’</a:t>
            </a:r>
            <a:r>
              <a:rPr lang="it-IT" altLang="ja-JP" b="1" smtClean="0">
                <a:latin typeface="Times New Roman" pitchFamily="18" charset="0"/>
                <a:ea typeface="ＭＳ Ｐゴシック" pitchFamily="34" charset="-128"/>
              </a:rPr>
              <a:t>inferenza causale</a:t>
            </a:r>
          </a:p>
          <a:p>
            <a:endParaRPr lang="it-IT" b="1" smtClean="0">
              <a:latin typeface="Times New Roman" pitchFamily="18" charset="0"/>
              <a:ea typeface="ＭＳ Ｐゴシック" pitchFamily="34" charset="-128"/>
            </a:endParaRPr>
          </a:p>
          <a:p>
            <a:r>
              <a:rPr lang="it-IT" smtClean="0">
                <a:latin typeface="Times New Roman" pitchFamily="18" charset="0"/>
                <a:ea typeface="ＭＳ Ｐゴシック" pitchFamily="34" charset="-128"/>
              </a:rPr>
              <a:t>GLI ALTRI DOCENTI LI CAPISCO?</a:t>
            </a:r>
          </a:p>
          <a:p>
            <a:r>
              <a:rPr lang="it-IT" smtClean="0">
                <a:latin typeface="Times New Roman" pitchFamily="18" charset="0"/>
                <a:ea typeface="ＭＳ Ｐゴシック" pitchFamily="34" charset="-128"/>
              </a:rPr>
              <a:t>VA SEMPRE COSI</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 E SEMPRE IN QUESTO MODO?</a:t>
            </a:r>
          </a:p>
          <a:p>
            <a:r>
              <a:rPr lang="it-IT" smtClean="0">
                <a:latin typeface="Times New Roman" pitchFamily="18" charset="0"/>
                <a:ea typeface="ＭＳ Ｐゴシック" pitchFamily="34" charset="-128"/>
              </a:rPr>
              <a:t>COSA PENSANO GLI ALTRI?</a:t>
            </a:r>
          </a:p>
        </p:txBody>
      </p:sp>
      <p:sp>
        <p:nvSpPr>
          <p:cNvPr id="74756" name="Segnaposto numero diapositiva 3"/>
          <p:cNvSpPr>
            <a:spLocks noGrp="1"/>
          </p:cNvSpPr>
          <p:nvPr>
            <p:ph type="sldNum" sz="quarter" idx="5"/>
          </p:nvPr>
        </p:nvSpPr>
        <p:spPr>
          <a:noFill/>
        </p:spPr>
        <p:txBody>
          <a:bodyPr/>
          <a:lstStyle/>
          <a:p>
            <a:fld id="{CE169F8A-B224-4EFF-AF1F-4BE6A95D11E1}" type="slidenum">
              <a:rPr lang="it-IT" smtClean="0"/>
              <a:pPr/>
              <a:t>27</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a:ln/>
        </p:spPr>
      </p:sp>
      <p:sp>
        <p:nvSpPr>
          <p:cNvPr id="75779" name="Segnaposto note 2"/>
          <p:cNvSpPr>
            <a:spLocks noGrp="1"/>
          </p:cNvSpPr>
          <p:nvPr>
            <p:ph type="body" idx="1"/>
          </p:nvPr>
        </p:nvSpPr>
        <p:spPr>
          <a:noFill/>
          <a:ln/>
        </p:spPr>
        <p:txBody>
          <a:bodyPr/>
          <a:lstStyle/>
          <a:p>
            <a:r>
              <a:rPr lang="it-IT" smtClean="0">
                <a:latin typeface="Times New Roman" pitchFamily="18" charset="0"/>
                <a:ea typeface="ＭＳ Ｐゴシック" pitchFamily="34" charset="-128"/>
              </a:rPr>
              <a:t>Domanda di partenza: </a:t>
            </a:r>
            <a:r>
              <a:rPr lang="it-IT" b="1" smtClean="0">
                <a:latin typeface="Times New Roman" pitchFamily="18" charset="0"/>
                <a:ea typeface="ＭＳ Ｐゴシック" pitchFamily="34" charset="-128"/>
              </a:rPr>
              <a:t>quale informazione venga utilizzata per produrre un</a:t>
            </a:r>
            <a:r>
              <a:rPr lang="ja-JP" altLang="it-IT" b="1" smtClean="0">
                <a:latin typeface="Times New Roman" pitchFamily="18" charset="0"/>
                <a:ea typeface="ＭＳ Ｐゴシック" pitchFamily="34" charset="-128"/>
              </a:rPr>
              <a:t>’</a:t>
            </a:r>
            <a:r>
              <a:rPr lang="it-IT" altLang="ja-JP" b="1" smtClean="0">
                <a:latin typeface="Times New Roman" pitchFamily="18" charset="0"/>
                <a:ea typeface="ＭＳ Ｐゴシック" pitchFamily="34" charset="-128"/>
              </a:rPr>
              <a:t>inferenza causale</a:t>
            </a:r>
          </a:p>
          <a:p>
            <a:endParaRPr lang="it-IT" b="1" smtClean="0">
              <a:latin typeface="Times New Roman" pitchFamily="18" charset="0"/>
              <a:ea typeface="ＭＳ Ｐゴシック" pitchFamily="34" charset="-128"/>
            </a:endParaRPr>
          </a:p>
          <a:p>
            <a:r>
              <a:rPr lang="it-IT" smtClean="0">
                <a:latin typeface="Times New Roman" pitchFamily="18" charset="0"/>
                <a:ea typeface="ＭＳ Ｐゴシック" pitchFamily="34" charset="-128"/>
              </a:rPr>
              <a:t>GLI ALTRI DOCENTI LI CAPISCO?</a:t>
            </a:r>
          </a:p>
          <a:p>
            <a:r>
              <a:rPr lang="it-IT" smtClean="0">
                <a:latin typeface="Times New Roman" pitchFamily="18" charset="0"/>
                <a:ea typeface="ＭＳ Ｐゴシック" pitchFamily="34" charset="-128"/>
              </a:rPr>
              <a:t>VA SEMPRE COSI</a:t>
            </a:r>
            <a:r>
              <a:rPr lang="ja-JP" altLang="it-IT" smtClean="0">
                <a:latin typeface="Times New Roman" pitchFamily="18" charset="0"/>
                <a:ea typeface="ＭＳ Ｐゴシック" pitchFamily="34" charset="-128"/>
              </a:rPr>
              <a:t>’</a:t>
            </a:r>
            <a:r>
              <a:rPr lang="it-IT" altLang="ja-JP" smtClean="0">
                <a:latin typeface="Times New Roman" pitchFamily="18" charset="0"/>
                <a:ea typeface="ＭＳ Ｐゴシック" pitchFamily="34" charset="-128"/>
              </a:rPr>
              <a:t> E SEMPRE IN QUESTO MODO?</a:t>
            </a:r>
          </a:p>
          <a:p>
            <a:r>
              <a:rPr lang="it-IT" smtClean="0">
                <a:latin typeface="Times New Roman" pitchFamily="18" charset="0"/>
                <a:ea typeface="ＭＳ Ｐゴシック" pitchFamily="34" charset="-128"/>
              </a:rPr>
              <a:t>COSA PENSANO GLI ALTRI?</a:t>
            </a:r>
          </a:p>
        </p:txBody>
      </p:sp>
      <p:sp>
        <p:nvSpPr>
          <p:cNvPr id="75780" name="Segnaposto numero diapositiva 3"/>
          <p:cNvSpPr>
            <a:spLocks noGrp="1"/>
          </p:cNvSpPr>
          <p:nvPr>
            <p:ph type="sldNum" sz="quarter" idx="5"/>
          </p:nvPr>
        </p:nvSpPr>
        <p:spPr>
          <a:noFill/>
        </p:spPr>
        <p:txBody>
          <a:bodyPr/>
          <a:lstStyle/>
          <a:p>
            <a:fld id="{A901581C-D1B3-4AC5-A7AA-48903C5031B1}" type="slidenum">
              <a:rPr lang="it-IT" smtClean="0"/>
              <a:pPr/>
              <a:t>28</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p:spPr>
        <p:txBody>
          <a:bodyPr/>
          <a:lstStyle/>
          <a:p>
            <a:pPr lvl="1"/>
            <a:r>
              <a:rPr lang="it-IT" smtClean="0">
                <a:latin typeface="Times New Roman" pitchFamily="18" charset="0"/>
                <a:ea typeface="ＭＳ Ｐゴシック" pitchFamily="34" charset="-128"/>
              </a:rPr>
              <a:t>osservare È chiaro che fra il gruppo degli intervistatori e quello dei</a:t>
            </a:r>
          </a:p>
          <a:p>
            <a:r>
              <a:rPr lang="it-IT" smtClean="0">
                <a:latin typeface="Times New Roman" pitchFamily="18" charset="0"/>
                <a:ea typeface="ＭＳ Ｐゴシック" pitchFamily="34" charset="-128"/>
              </a:rPr>
              <a:t>concorrenti vi è una disparità di potere: il gruppo degli</a:t>
            </a:r>
          </a:p>
          <a:p>
            <a:r>
              <a:rPr lang="it-IT" smtClean="0">
                <a:latin typeface="Times New Roman" pitchFamily="18" charset="0"/>
                <a:ea typeface="ＭＳ Ｐゴシック" pitchFamily="34" charset="-128"/>
              </a:rPr>
              <a:t>intervistatori è avvantaggiato, mentre quello dei</a:t>
            </a:r>
          </a:p>
          <a:p>
            <a:r>
              <a:rPr lang="it-IT" smtClean="0">
                <a:latin typeface="Times New Roman" pitchFamily="18" charset="0"/>
                <a:ea typeface="ＭＳ Ｐゴシック" pitchFamily="34" charset="-128"/>
              </a:rPr>
              <a:t>concorrenti è svantaggiato.</a:t>
            </a:r>
          </a:p>
          <a:p>
            <a:endParaRPr lang="it-IT" smtClean="0">
              <a:latin typeface="Times New Roman" pitchFamily="18" charset="0"/>
              <a:ea typeface="ＭＳ Ｐゴシック" pitchFamily="34" charset="-128"/>
            </a:endParaRPr>
          </a:p>
        </p:txBody>
      </p:sp>
      <p:sp>
        <p:nvSpPr>
          <p:cNvPr id="76804" name="Segnaposto numero diapositiva 3"/>
          <p:cNvSpPr>
            <a:spLocks noGrp="1"/>
          </p:cNvSpPr>
          <p:nvPr>
            <p:ph type="sldNum" sz="quarter" idx="5"/>
          </p:nvPr>
        </p:nvSpPr>
        <p:spPr>
          <a:noFill/>
        </p:spPr>
        <p:txBody>
          <a:bodyPr/>
          <a:lstStyle/>
          <a:p>
            <a:fld id="{A734C9D9-5A33-4FC1-811C-E2ED1E60E8B0}" type="slidenum">
              <a:rPr lang="it-IT" smtClean="0"/>
              <a:pPr/>
              <a:t>44</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pPr lvl="1"/>
            <a:r>
              <a:rPr lang="it-IT" smtClean="0">
                <a:latin typeface="Times New Roman" pitchFamily="18" charset="0"/>
                <a:ea typeface="ＭＳ Ｐゴシック" pitchFamily="34" charset="-128"/>
              </a:rPr>
              <a:t>osservare È chiaro che fra il gruppo degli intervistatori e quello dei</a:t>
            </a:r>
          </a:p>
          <a:p>
            <a:r>
              <a:rPr lang="it-IT" smtClean="0">
                <a:latin typeface="Times New Roman" pitchFamily="18" charset="0"/>
                <a:ea typeface="ＭＳ Ｐゴシック" pitchFamily="34" charset="-128"/>
              </a:rPr>
              <a:t>concorrenti vi è una disparità di potere: il gruppo degli</a:t>
            </a:r>
          </a:p>
          <a:p>
            <a:r>
              <a:rPr lang="it-IT" smtClean="0">
                <a:latin typeface="Times New Roman" pitchFamily="18" charset="0"/>
                <a:ea typeface="ＭＳ Ｐゴシック" pitchFamily="34" charset="-128"/>
              </a:rPr>
              <a:t>intervistatori è avvantaggiato, mentre quello dei</a:t>
            </a:r>
          </a:p>
          <a:p>
            <a:r>
              <a:rPr lang="it-IT" smtClean="0">
                <a:latin typeface="Times New Roman" pitchFamily="18" charset="0"/>
                <a:ea typeface="ＭＳ Ｐゴシック" pitchFamily="34" charset="-128"/>
              </a:rPr>
              <a:t>concorrenti è svantaggiato.</a:t>
            </a:r>
          </a:p>
          <a:p>
            <a:endParaRPr lang="it-IT" smtClean="0">
              <a:latin typeface="Times New Roman" pitchFamily="18" charset="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D343C029-1C9A-4570-B717-5B7CAC67308C}" type="slidenum">
              <a:rPr lang="it-IT" smtClean="0"/>
              <a:pPr/>
              <a:t>45</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33DA7DD-7E08-4331-998A-51F20C559B7D}" type="datetime1">
              <a:rPr lang="it-IT" smtClean="0"/>
              <a:t>25/09/2015</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2C95AF80-E954-46B1-AD8C-23EE1CE440C7}"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3D1ACC9-DED2-44B5-BEC7-BC85425475BB}" type="datetime1">
              <a:rPr lang="it-IT" smtClean="0"/>
              <a:t>25/09/2015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a:defRPr/>
            </a:pPr>
            <a:fld id="{4F1D0CBA-DC39-4DE6-A66C-11C1FDEC00D1}"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FB7C69A-6D02-4E1D-B973-E85E86F1B05C}" type="datetime1">
              <a:rPr lang="it-IT" smtClean="0"/>
              <a:t>25/09/2015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a:defRPr/>
            </a:pPr>
            <a:fld id="{B62224BC-D8C2-4498-AD57-CC05877B0405}"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Lorenzo">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04800" y="6248400"/>
            <a:ext cx="8610600" cy="0"/>
          </a:xfrm>
          <a:prstGeom prst="line">
            <a:avLst/>
          </a:prstGeom>
          <a:noFill/>
          <a:ln w="9525">
            <a:solidFill>
              <a:schemeClr val="tx1"/>
            </a:solidFill>
            <a:round/>
            <a:headEnd/>
            <a:tailEnd/>
          </a:ln>
        </p:spPr>
        <p:txBody>
          <a:bodyPr lIns="90000" tIns="46800" rIns="90000" bIns="46800"/>
          <a:lstStyle/>
          <a:p>
            <a:endParaRPr lang="it-IT"/>
          </a:p>
        </p:txBody>
      </p:sp>
      <p:sp>
        <p:nvSpPr>
          <p:cNvPr id="1133570" name="Rectangle 2"/>
          <p:cNvSpPr>
            <a:spLocks noGrp="1" noChangeArrowheads="1"/>
          </p:cNvSpPr>
          <p:nvPr>
            <p:ph type="subTitle" sz="quarter" idx="1"/>
          </p:nvPr>
        </p:nvSpPr>
        <p:spPr>
          <a:xfrm>
            <a:off x="0" y="914400"/>
            <a:ext cx="9144000" cy="5257800"/>
          </a:xfrm>
          <a:ln>
            <a:solidFill>
              <a:schemeClr val="tx2"/>
            </a:solidFill>
          </a:ln>
        </p:spPr>
        <p:txBody>
          <a:bodyPr lIns="92075" tIns="46038" rIns="92075" bIns="46038" anchor="ctr"/>
          <a:lstStyle>
            <a:lvl1pPr marL="0" indent="0" algn="ctr">
              <a:defRPr/>
            </a:lvl1pPr>
          </a:lstStyle>
          <a:p>
            <a:endParaRPr lang="it-IT" dirty="0"/>
          </a:p>
        </p:txBody>
      </p:sp>
      <p:sp>
        <p:nvSpPr>
          <p:cNvPr id="8" name="Segnaposto contenuto 2"/>
          <p:cNvSpPr>
            <a:spLocks noGrp="1"/>
          </p:cNvSpPr>
          <p:nvPr>
            <p:ph idx="10"/>
          </p:nvPr>
        </p:nvSpPr>
        <p:spPr>
          <a:xfrm>
            <a:off x="152400" y="1066800"/>
            <a:ext cx="8839200" cy="2142125"/>
          </a:xfrm>
        </p:spPr>
        <p:txBody>
          <a:bodyPr>
            <a:spAutoFit/>
          </a:bodyPr>
          <a:lstStyle>
            <a:lvl2pPr>
              <a:buClr>
                <a:srgbClr val="FF0000"/>
              </a:buClr>
              <a:buSzPct val="75000"/>
              <a:buFont typeface="Wingdings" pitchFamily="2" charset="2"/>
              <a:buChar char="§"/>
              <a:defRPr/>
            </a:lvl2pPr>
            <a:lvl3pPr>
              <a:buClr>
                <a:srgbClr val="FF0000"/>
              </a:buClr>
              <a:buSzPct val="75000"/>
              <a:buFont typeface="Wingdings" pitchFamily="2" charset="2"/>
              <a:buChar char="q"/>
              <a:defRPr/>
            </a:lvl3pPr>
            <a:lvl4pPr>
              <a:buSzPct val="75000"/>
              <a:buFont typeface="Arial" pitchFamily="34" charset="0"/>
              <a:buChar char="•"/>
              <a:defRPr/>
            </a:lvl4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3"/>
          <p:cNvSpPr>
            <a:spLocks noGrp="1" noChangeArrowheads="1"/>
          </p:cNvSpPr>
          <p:nvPr>
            <p:ph type="sldNum" sz="quarter" idx="11"/>
          </p:nvPr>
        </p:nvSpPr>
        <p:spPr>
          <a:xfrm>
            <a:off x="8458200" y="6400800"/>
            <a:ext cx="533400" cy="1524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FE1215-7073-4E19-BCBC-B73C327315B8}" type="slidenum">
              <a:rPr lang="it-IT"/>
              <a:pPr>
                <a:defRPr/>
              </a:pPr>
              <a:t>‹N›</a:t>
            </a:fld>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F2293B0-00C0-4AB6-ADED-853C55BB29F3}" type="datetime1">
              <a:rPr lang="it-IT" smtClean="0"/>
              <a:t>25/09/2015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a:defRPr/>
            </a:pPr>
            <a:fld id="{0B599D94-F8B5-4FC8-B653-4C41D04BDE14}"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9E9CE673-87B4-4FFC-89C2-91950D93D890}" type="datetime1">
              <a:rPr lang="it-IT" smtClean="0"/>
              <a:t>25/09/2015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a:defRPr/>
            </a:pPr>
            <a:fld id="{260BFC01-0725-49B4-92E3-0D4437CAD476}"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6DC40A1-ADF5-4FCF-B4D5-C88463D50D1D}" type="datetime1">
              <a:rPr lang="it-IT" smtClean="0"/>
              <a:t>25/09/2015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a:defRPr/>
            </a:pPr>
            <a:fld id="{2699966B-DE86-4FBB-9734-E34B7FF47FB6}"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D090040A-6DE0-4B26-A45A-3738C9507EEA}" type="datetime1">
              <a:rPr lang="it-IT" smtClean="0"/>
              <a:t>25/09/2015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pPr>
              <a:defRPr/>
            </a:pPr>
            <a:fld id="{285477B6-B30D-47B4-875A-F4D492BCFB69}"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06195C3-5A25-46E3-BAD1-1B47958874F9}" type="datetime1">
              <a:rPr lang="it-IT" smtClean="0"/>
              <a:t>25/09/2015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pPr>
              <a:defRPr/>
            </a:pPr>
            <a:fld id="{0676C205-B6E3-422C-81A2-7A537A339C35}"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12303E-ABEC-4AF1-8FD5-CAF892429C64}" type="datetime1">
              <a:rPr lang="it-IT" smtClean="0"/>
              <a:t>25/09/2015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94D9637F-875C-4328-A0D5-E5AC49E14997}"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D998206-7606-448F-9A14-E01EEF0FCF55}" type="datetime1">
              <a:rPr lang="it-IT" smtClean="0"/>
              <a:t>25/09/2015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a:defRPr/>
            </a:pPr>
            <a:fld id="{01514504-08EB-4E41-9DCA-9930E3CA4CA2}" type="slidenum">
              <a:rPr lang="it-IT" smtClean="0"/>
              <a:pPr>
                <a:defRPr/>
              </a:pPr>
              <a:t>‹N›</a:t>
            </a:fld>
            <a:endParaRPr lang="it-IT"/>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7A3CA30-DE65-45F9-B93C-6D82B2C4796A}" type="datetime1">
              <a:rPr lang="it-IT" smtClean="0"/>
              <a:t>25/09/2015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3FBF6DBE-059D-4029-8A94-514E690C92AF}"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AC605B-2A19-4B3E-8207-FEFEF15001C9}" type="datetime1">
              <a:rPr lang="it-IT" smtClean="0"/>
              <a:t>25/09/2015</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95AF80-E954-46B1-AD8C-23EE1CE440C7}" type="slidenum">
              <a:rPr lang="it-IT" smtClean="0"/>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 id="2147483997" r:id="rId12"/>
  </p:sldLayoutIdLst>
  <p:transition>
    <p:dissolve/>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http://bilder.jokers.de/produkte/3/369614z.jp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p:spPr>
        <p:txBody>
          <a:bodyPr anchor="ctr">
            <a:noAutofit/>
          </a:bodyPr>
          <a:lstStyle/>
          <a:p>
            <a:pPr algn="ctr"/>
            <a:r>
              <a:rPr lang="it-IT" sz="7200" dirty="0" smtClean="0">
                <a:solidFill>
                  <a:schemeClr val="hlink"/>
                </a:solidFill>
                <a:latin typeface="+mn-lt"/>
                <a:ea typeface="ＭＳ Ｐゴシック" pitchFamily="34" charset="-128"/>
                <a:cs typeface="Arial" pitchFamily="34" charset="0"/>
              </a:rPr>
              <a:t>La cognizione</a:t>
            </a:r>
            <a:r>
              <a:rPr lang="it-IT" sz="6000" dirty="0" smtClean="0">
                <a:solidFill>
                  <a:schemeClr val="hlink"/>
                </a:solidFill>
                <a:latin typeface="+mn-lt"/>
                <a:ea typeface="ＭＳ Ｐゴシック" pitchFamily="34" charset="-128"/>
                <a:cs typeface="Arial" pitchFamily="34" charset="0"/>
              </a:rPr>
              <a:t> </a:t>
            </a:r>
            <a:r>
              <a:rPr lang="it-IT" sz="7200" dirty="0" smtClean="0">
                <a:solidFill>
                  <a:schemeClr val="hlink"/>
                </a:solidFill>
                <a:latin typeface="+mn-lt"/>
                <a:ea typeface="ＭＳ Ｐゴシック" pitchFamily="34" charset="-128"/>
                <a:cs typeface="Arial" pitchFamily="34" charset="0"/>
              </a:rPr>
              <a:t>sociale</a:t>
            </a:r>
            <a:endParaRPr lang="it-IT" sz="7200" dirty="0" smtClean="0">
              <a:solidFill>
                <a:schemeClr val="hlink"/>
              </a:solidFill>
              <a:latin typeface="+mn-lt"/>
              <a:ea typeface="ＭＳ Ｐゴシック" pitchFamily="34" charset="-128"/>
              <a:cs typeface="Arial" pitchFamily="34" charset="0"/>
            </a:endParaRPr>
          </a:p>
        </p:txBody>
      </p:sp>
      <p:sp>
        <p:nvSpPr>
          <p:cNvPr id="6" name="Segnaposto numero diapositiva 5"/>
          <p:cNvSpPr>
            <a:spLocks noGrp="1"/>
          </p:cNvSpPr>
          <p:nvPr>
            <p:ph type="sldNum" sz="quarter" idx="12"/>
          </p:nvPr>
        </p:nvSpPr>
        <p:spPr/>
        <p:txBody>
          <a:bodyPr/>
          <a:lstStyle/>
          <a:p>
            <a:pPr>
              <a:buNone/>
              <a:defRPr/>
            </a:pPr>
            <a:fld id="{0B599D94-F8B5-4FC8-B653-4C41D04BDE14}" type="slidenum">
              <a:rPr lang="it-IT" u="none" smtClean="0"/>
              <a:pPr>
                <a:buNone/>
                <a:defRPr/>
              </a:pPr>
              <a:t>1</a:t>
            </a:fld>
            <a:endParaRPr lang="it-IT" u="none"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1"/>
          <p:cNvSpPr>
            <a:spLocks noGrp="1"/>
          </p:cNvSpPr>
          <p:nvPr>
            <p:ph type="sldNum" sz="quarter" idx="12"/>
          </p:nvPr>
        </p:nvSpPr>
        <p:spPr bwMode="auto">
          <a:noFill/>
          <a:ln>
            <a:miter lim="800000"/>
            <a:headEnd/>
            <a:tailEnd/>
          </a:ln>
        </p:spPr>
        <p:txBody>
          <a:bodyPr/>
          <a:lstStyle/>
          <a:p>
            <a:pPr>
              <a:buNone/>
            </a:pPr>
            <a:fld id="{079C188E-FDD6-411E-A062-F8E21E95B0C7}" type="slidenum">
              <a:rPr lang="it-IT" sz="1200" u="none" smtClean="0">
                <a:solidFill>
                  <a:schemeClr val="tx1"/>
                </a:solidFill>
              </a:rPr>
              <a:pPr>
                <a:buNone/>
              </a:pPr>
              <a:t>10</a:t>
            </a:fld>
            <a:endParaRPr lang="it-IT" sz="1200" u="none" dirty="0" smtClean="0">
              <a:solidFill>
                <a:schemeClr val="tx1"/>
              </a:solidFill>
            </a:endParaRPr>
          </a:p>
        </p:txBody>
      </p:sp>
      <p:sp>
        <p:nvSpPr>
          <p:cNvPr id="3" name="CasellaDiTesto 2"/>
          <p:cNvSpPr txBox="1">
            <a:spLocks noChangeArrowheads="1"/>
          </p:cNvSpPr>
          <p:nvPr/>
        </p:nvSpPr>
        <p:spPr bwMode="auto">
          <a:xfrm>
            <a:off x="250825" y="1052513"/>
            <a:ext cx="8642350" cy="5339923"/>
          </a:xfrm>
          <a:prstGeom prst="rect">
            <a:avLst/>
          </a:prstGeom>
          <a:noFill/>
          <a:ln w="9525">
            <a:noFill/>
            <a:miter lim="800000"/>
            <a:headEnd/>
            <a:tailEnd/>
          </a:ln>
        </p:spPr>
        <p:txBody>
          <a:bodyPr>
            <a:spAutoFit/>
          </a:bodyPr>
          <a:lstStyle/>
          <a:p>
            <a:pPr>
              <a:buFontTx/>
              <a:buNone/>
            </a:pPr>
            <a:r>
              <a:rPr lang="it-IT" dirty="0">
                <a:latin typeface="+mn-lt"/>
              </a:rPr>
              <a:t>Ricerca di </a:t>
            </a:r>
            <a:r>
              <a:rPr lang="it-IT" dirty="0" err="1">
                <a:latin typeface="+mn-lt"/>
              </a:rPr>
              <a:t>Rosehan</a:t>
            </a:r>
            <a:r>
              <a:rPr lang="it-IT" dirty="0">
                <a:latin typeface="+mn-lt"/>
              </a:rPr>
              <a:t>, 1973</a:t>
            </a:r>
          </a:p>
          <a:p>
            <a:pPr>
              <a:buFontTx/>
              <a:buNone/>
            </a:pPr>
            <a:endParaRPr lang="it-IT" dirty="0">
              <a:latin typeface="+mn-lt"/>
            </a:endParaRPr>
          </a:p>
          <a:p>
            <a:pPr algn="l"/>
            <a:r>
              <a:rPr lang="it-IT" u="none" dirty="0">
                <a:solidFill>
                  <a:schemeClr val="tx1"/>
                </a:solidFill>
                <a:latin typeface="+mn-lt"/>
              </a:rPr>
              <a:t> 12 persone si presentano in ospedale dichiarando di sentire voci sconosciute, falso nome e falsa professione</a:t>
            </a:r>
          </a:p>
          <a:p>
            <a:pPr algn="l"/>
            <a:r>
              <a:rPr lang="it-IT" u="none" dirty="0" smtClean="0">
                <a:solidFill>
                  <a:schemeClr val="tx1"/>
                </a:solidFill>
                <a:latin typeface="+mn-lt"/>
              </a:rPr>
              <a:t> Per </a:t>
            </a:r>
            <a:r>
              <a:rPr lang="it-IT" u="none" dirty="0">
                <a:solidFill>
                  <a:schemeClr val="tx1"/>
                </a:solidFill>
                <a:latin typeface="+mn-lt"/>
              </a:rPr>
              <a:t>il resto tutti i dati su esperienze e relazioni sono veri</a:t>
            </a:r>
          </a:p>
          <a:p>
            <a:pPr algn="l"/>
            <a:r>
              <a:rPr lang="it-IT" u="none" dirty="0" smtClean="0">
                <a:solidFill>
                  <a:schemeClr val="tx1"/>
                </a:solidFill>
                <a:latin typeface="+mn-lt"/>
              </a:rPr>
              <a:t> Dopo </a:t>
            </a:r>
            <a:r>
              <a:rPr lang="it-IT" u="none" dirty="0">
                <a:solidFill>
                  <a:schemeClr val="tx1"/>
                </a:solidFill>
                <a:latin typeface="+mn-lt"/>
              </a:rPr>
              <a:t>il ricovero non manifestarono sintomi</a:t>
            </a:r>
          </a:p>
          <a:p>
            <a:pPr algn="l"/>
            <a:r>
              <a:rPr lang="it-IT" u="none" dirty="0" smtClean="0">
                <a:solidFill>
                  <a:schemeClr val="tx1"/>
                </a:solidFill>
                <a:latin typeface="+mn-lt"/>
              </a:rPr>
              <a:t> Nessuno </a:t>
            </a:r>
            <a:r>
              <a:rPr lang="it-IT" u="none" dirty="0">
                <a:solidFill>
                  <a:schemeClr val="tx1"/>
                </a:solidFill>
                <a:latin typeface="+mn-lt"/>
              </a:rPr>
              <a:t>fu riconosciuto come falso paziente, ma tutti </a:t>
            </a:r>
            <a:r>
              <a:rPr lang="it-IT" u="none" dirty="0" smtClean="0">
                <a:solidFill>
                  <a:schemeClr val="tx1"/>
                </a:solidFill>
                <a:latin typeface="+mn-lt"/>
              </a:rPr>
              <a:t>dimessi </a:t>
            </a:r>
            <a:r>
              <a:rPr lang="it-IT" u="none" dirty="0">
                <a:solidFill>
                  <a:schemeClr val="tx1"/>
                </a:solidFill>
                <a:latin typeface="+mn-lt"/>
              </a:rPr>
              <a:t>con diagnosi di schizofrenia in fase di remissione</a:t>
            </a:r>
          </a:p>
          <a:p>
            <a:pPr algn="l"/>
            <a:r>
              <a:rPr lang="it-IT" u="none" dirty="0" smtClean="0">
                <a:solidFill>
                  <a:schemeClr val="tx1"/>
                </a:solidFill>
                <a:latin typeface="+mn-lt"/>
              </a:rPr>
              <a:t> Media </a:t>
            </a:r>
            <a:r>
              <a:rPr lang="it-IT" u="none" dirty="0">
                <a:solidFill>
                  <a:schemeClr val="tx1"/>
                </a:solidFill>
                <a:latin typeface="+mn-lt"/>
              </a:rPr>
              <a:t>ricovero: 19 giorni</a:t>
            </a:r>
          </a:p>
          <a:p>
            <a:pPr algn="l"/>
            <a:r>
              <a:rPr lang="it-IT" u="none" dirty="0" smtClean="0">
                <a:solidFill>
                  <a:schemeClr val="tx1"/>
                </a:solidFill>
                <a:latin typeface="+mn-lt"/>
              </a:rPr>
              <a:t> Errore </a:t>
            </a:r>
            <a:r>
              <a:rPr lang="it-IT" u="none" dirty="0">
                <a:solidFill>
                  <a:schemeClr val="tx1"/>
                </a:solidFill>
                <a:latin typeface="+mn-lt"/>
              </a:rPr>
              <a:t>di falso positivo: più pericoloso ignorare un malato che accorgersi che non c</a:t>
            </a:r>
            <a:r>
              <a:rPr lang="ja-JP" altLang="it-IT" u="none" dirty="0">
                <a:solidFill>
                  <a:schemeClr val="tx1"/>
                </a:solidFill>
                <a:latin typeface="+mn-lt"/>
              </a:rPr>
              <a:t>’</a:t>
            </a:r>
            <a:r>
              <a:rPr lang="it-IT" altLang="ja-JP" u="none" dirty="0">
                <a:solidFill>
                  <a:schemeClr val="tx1"/>
                </a:solidFill>
                <a:latin typeface="+mn-lt"/>
              </a:rPr>
              <a:t>e</a:t>
            </a:r>
            <a:r>
              <a:rPr lang="ja-JP" altLang="it-IT" u="none" dirty="0">
                <a:solidFill>
                  <a:schemeClr val="tx1"/>
                </a:solidFill>
                <a:latin typeface="+mn-lt"/>
              </a:rPr>
              <a:t>’</a:t>
            </a:r>
            <a:endParaRPr lang="it-IT" altLang="ja-JP" u="none" dirty="0">
              <a:solidFill>
                <a:schemeClr val="tx1"/>
              </a:solidFill>
              <a:latin typeface="+mn-lt"/>
            </a:endParaRPr>
          </a:p>
          <a:p>
            <a:pPr algn="l"/>
            <a:r>
              <a:rPr lang="it-IT" u="none" dirty="0" smtClean="0">
                <a:solidFill>
                  <a:schemeClr val="tx1"/>
                </a:solidFill>
                <a:latin typeface="+mn-lt"/>
              </a:rPr>
              <a:t> Teoria </a:t>
            </a:r>
            <a:r>
              <a:rPr lang="it-IT" u="none" dirty="0">
                <a:solidFill>
                  <a:schemeClr val="tx1"/>
                </a:solidFill>
                <a:latin typeface="+mn-lt"/>
              </a:rPr>
              <a:t>del </a:t>
            </a:r>
            <a:r>
              <a:rPr lang="it-IT" u="none" dirty="0" err="1">
                <a:solidFill>
                  <a:schemeClr val="tx1"/>
                </a:solidFill>
                <a:latin typeface="+mn-lt"/>
              </a:rPr>
              <a:t>labeling</a:t>
            </a:r>
            <a:r>
              <a:rPr lang="it-IT" u="none" dirty="0">
                <a:solidFill>
                  <a:schemeClr val="tx1"/>
                </a:solidFill>
                <a:latin typeface="+mn-lt"/>
              </a:rPr>
              <a:t>: l</a:t>
            </a:r>
            <a:r>
              <a:rPr lang="ja-JP" altLang="it-IT" u="none" dirty="0">
                <a:solidFill>
                  <a:schemeClr val="tx1"/>
                </a:solidFill>
                <a:latin typeface="+mn-lt"/>
              </a:rPr>
              <a:t>’</a:t>
            </a:r>
            <a:r>
              <a:rPr lang="it-IT" altLang="ja-JP" u="none" dirty="0" err="1">
                <a:solidFill>
                  <a:schemeClr val="tx1"/>
                </a:solidFill>
                <a:latin typeface="+mn-lt"/>
              </a:rPr>
              <a:t>etichettamento</a:t>
            </a:r>
            <a:r>
              <a:rPr lang="it-IT" altLang="ja-JP" u="none" dirty="0">
                <a:solidFill>
                  <a:schemeClr val="tx1"/>
                </a:solidFill>
                <a:latin typeface="+mn-lt"/>
              </a:rPr>
              <a:t> linguistico ha attivato lo schema</a:t>
            </a:r>
          </a:p>
          <a:p>
            <a:pPr algn="l"/>
            <a:r>
              <a:rPr lang="it-IT" u="none" dirty="0" smtClean="0">
                <a:solidFill>
                  <a:schemeClr val="tx1"/>
                </a:solidFill>
                <a:latin typeface="+mn-lt"/>
              </a:rPr>
              <a:t> Contro </a:t>
            </a:r>
            <a:r>
              <a:rPr lang="it-IT" u="none" dirty="0">
                <a:solidFill>
                  <a:schemeClr val="tx1"/>
                </a:solidFill>
                <a:latin typeface="+mn-lt"/>
              </a:rPr>
              <a:t>argomento degli psichiatri: se una persona si rivolge a una clinica è perché è motivato da reale disagio</a:t>
            </a:r>
          </a:p>
          <a:p>
            <a:pPr>
              <a:buFontTx/>
              <a:buNone/>
            </a:pPr>
            <a:endParaRPr lang="it-I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52400" y="1066800"/>
            <a:ext cx="8839200" cy="4216539"/>
          </a:xfrm>
        </p:spPr>
        <p:txBody>
          <a:bodyPr>
            <a:spAutoFit/>
          </a:bodyPr>
          <a:lstStyle/>
          <a:p>
            <a:pPr marL="0" indent="-287338" algn="ctr" defTabSz="762000" eaLnBrk="1" hangingPunct="1">
              <a:spcBef>
                <a:spcPct val="0"/>
              </a:spcBef>
              <a:buFont typeface="Wingdings" pitchFamily="2" charset="2"/>
              <a:buNone/>
            </a:pPr>
            <a:r>
              <a:rPr lang="it-IT" u="sng" dirty="0" smtClean="0">
                <a:solidFill>
                  <a:schemeClr val="hlink"/>
                </a:solidFill>
                <a:ea typeface="ＭＳ Ｐゴシック" pitchFamily="34" charset="-128"/>
                <a:cs typeface="Times New Roman" pitchFamily="18" charset="0"/>
              </a:rPr>
              <a:t>Le e</a:t>
            </a:r>
            <a:r>
              <a:rPr lang="it-IT" u="sng" dirty="0" smtClean="0">
                <a:solidFill>
                  <a:schemeClr val="hlink"/>
                </a:solidFill>
                <a:ea typeface="ＭＳ Ｐゴシック" pitchFamily="34" charset="-128"/>
                <a:cs typeface="Times New Roman" pitchFamily="18" charset="0"/>
              </a:rPr>
              <a:t>uristiche</a:t>
            </a:r>
          </a:p>
          <a:p>
            <a:pPr marL="0" indent="-287338" defTabSz="762000" eaLnBrk="1" hangingPunct="1">
              <a:spcBef>
                <a:spcPct val="0"/>
              </a:spcBef>
              <a:buFont typeface="Wingdings" pitchFamily="2" charset="2"/>
              <a:buNone/>
            </a:pPr>
            <a:endParaRPr lang="it-IT" sz="2200" dirty="0" smtClean="0">
              <a:ea typeface="ＭＳ Ｐゴシック" pitchFamily="34" charset="-128"/>
              <a:cs typeface="Times New Roman" pitchFamily="18" charset="0"/>
            </a:endParaRPr>
          </a:p>
          <a:p>
            <a:pPr marL="0" indent="-287338" defTabSz="762000" eaLnBrk="1" hangingPunct="1">
              <a:spcBef>
                <a:spcPct val="0"/>
              </a:spcBef>
              <a:buFont typeface="Wingdings" pitchFamily="2" charset="2"/>
              <a:buNone/>
            </a:pPr>
            <a:r>
              <a:rPr lang="it-IT" sz="2200" dirty="0" smtClean="0">
                <a:ea typeface="ＭＳ Ｐゴシック" pitchFamily="34" charset="-128"/>
                <a:cs typeface="Times New Roman" pitchFamily="18" charset="0"/>
              </a:rPr>
              <a:t>= strategie </a:t>
            </a:r>
            <a:r>
              <a:rPr lang="it-IT" sz="2200" dirty="0" smtClean="0">
                <a:ea typeface="ＭＳ Ｐゴシック" pitchFamily="34" charset="-128"/>
                <a:cs typeface="Times New Roman" pitchFamily="18" charset="0"/>
              </a:rPr>
              <a:t>o </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scorciatoie</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 di pensiero semplificate che permettono di formulare rapidamente giudizi sociali.</a:t>
            </a:r>
          </a:p>
          <a:p>
            <a:pPr marL="0" indent="-287338" defTabSz="762000" eaLnBrk="1" hangingPunct="1">
              <a:spcBef>
                <a:spcPct val="0"/>
              </a:spcBef>
              <a:buFont typeface="Wingdings" pitchFamily="2" charset="2"/>
              <a:buNone/>
            </a:pPr>
            <a:endParaRPr lang="it-IT" sz="2200" dirty="0" smtClean="0">
              <a:ea typeface="ＭＳ Ｐゴシック" pitchFamily="34" charset="-128"/>
              <a:cs typeface="Times New Roman" pitchFamily="18" charset="0"/>
            </a:endParaRPr>
          </a:p>
          <a:p>
            <a:pPr marL="0" indent="-287338" defTabSz="762000" eaLnBrk="1" hangingPunct="1">
              <a:spcBef>
                <a:spcPct val="0"/>
              </a:spcBef>
            </a:pPr>
            <a:r>
              <a:rPr lang="it-IT" sz="2200" dirty="0" smtClean="0">
                <a:ea typeface="ＭＳ Ｐゴシック" pitchFamily="34" charset="-128"/>
                <a:cs typeface="Times New Roman" pitchFamily="18" charset="0"/>
              </a:rPr>
              <a:t>Il ricorso alle euristiche è </a:t>
            </a:r>
            <a:r>
              <a:rPr lang="it-IT" sz="2200" b="1" dirty="0" smtClean="0">
                <a:ea typeface="ＭＳ Ｐゴシック" pitchFamily="34" charset="-128"/>
                <a:cs typeface="Times New Roman" pitchFamily="18" charset="0"/>
              </a:rPr>
              <a:t>più </a:t>
            </a:r>
            <a:r>
              <a:rPr lang="it-IT" sz="2200" b="1" dirty="0" smtClean="0">
                <a:ea typeface="ＭＳ Ｐゴシック" pitchFamily="34" charset="-128"/>
                <a:cs typeface="Times New Roman" pitchFamily="18" charset="0"/>
              </a:rPr>
              <a:t>probabile:</a:t>
            </a:r>
            <a:endParaRPr lang="it-IT" sz="2200" dirty="0" smtClean="0">
              <a:ea typeface="ＭＳ Ｐゴシック" pitchFamily="34" charset="-128"/>
              <a:cs typeface="Times New Roman" pitchFamily="18" charset="0"/>
            </a:endParaRPr>
          </a:p>
          <a:p>
            <a:pPr marL="1219200" lvl="3" indent="-287338" defTabSz="762000" eaLnBrk="1" hangingPunct="1">
              <a:spcBef>
                <a:spcPct val="0"/>
              </a:spcBef>
            </a:pPr>
            <a:r>
              <a:rPr lang="it-IT" sz="2200" dirty="0" err="1" smtClean="0">
                <a:ea typeface="ＭＳ Ｐゴシック" pitchFamily="34" charset="-128"/>
                <a:cs typeface="Times New Roman" pitchFamily="18" charset="0"/>
              </a:rPr>
              <a:t>nell</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elaborazione di </a:t>
            </a:r>
            <a:r>
              <a:rPr lang="it-IT" altLang="ja-JP" sz="2200" b="1" dirty="0" smtClean="0">
                <a:ea typeface="ＭＳ Ｐゴシック" pitchFamily="34" charset="-128"/>
                <a:cs typeface="Times New Roman" pitchFamily="18" charset="0"/>
              </a:rPr>
              <a:t>giudizi complessi</a:t>
            </a:r>
          </a:p>
          <a:p>
            <a:pPr marL="1219200" lvl="3" indent="-287338" defTabSz="762000" eaLnBrk="1" hangingPunct="1">
              <a:spcBef>
                <a:spcPct val="0"/>
              </a:spcBef>
            </a:pPr>
            <a:r>
              <a:rPr lang="it-IT" sz="2200" dirty="0" smtClean="0">
                <a:ea typeface="ＭＳ Ｐゴシック" pitchFamily="34" charset="-128"/>
                <a:cs typeface="Times New Roman" pitchFamily="18" charset="0"/>
              </a:rPr>
              <a:t>con </a:t>
            </a:r>
            <a:r>
              <a:rPr lang="it-IT" sz="2200" b="1" dirty="0" smtClean="0">
                <a:ea typeface="ＭＳ Ｐゴシック" pitchFamily="34" charset="-128"/>
                <a:cs typeface="Times New Roman" pitchFamily="18" charset="0"/>
              </a:rPr>
              <a:t>fattori che diminuiscono accuratezza dei processi cognitivi</a:t>
            </a:r>
            <a:r>
              <a:rPr lang="it-IT" sz="2200" dirty="0" smtClean="0">
                <a:ea typeface="ＭＳ Ｐゴシック" pitchFamily="34" charset="-128"/>
                <a:cs typeface="Times New Roman" pitchFamily="18" charset="0"/>
              </a:rPr>
              <a:t> </a:t>
            </a:r>
            <a:r>
              <a:rPr lang="it-IT" sz="2200" dirty="0" smtClean="0">
                <a:ea typeface="ＭＳ Ｐゴシック" pitchFamily="34" charset="-128"/>
                <a:cs typeface="Times New Roman" pitchFamily="18" charset="0"/>
              </a:rPr>
              <a:t>(es</a:t>
            </a:r>
            <a:r>
              <a:rPr lang="it-IT" sz="2200" dirty="0" smtClean="0">
                <a:ea typeface="ＭＳ Ｐゴシック" pitchFamily="34" charset="-128"/>
                <a:cs typeface="Times New Roman" pitchFamily="18" charset="0"/>
              </a:rPr>
              <a:t>. stanchezza o poco tempo)</a:t>
            </a:r>
          </a:p>
          <a:p>
            <a:pPr marL="0" lvl="1" indent="-287338" defTabSz="762000" eaLnBrk="1" hangingPunct="1">
              <a:spcBef>
                <a:spcPct val="0"/>
              </a:spcBef>
              <a:buFont typeface="Times" charset="0"/>
              <a:buNone/>
            </a:pPr>
            <a:r>
              <a:rPr lang="it-IT" sz="2200" dirty="0" smtClean="0">
                <a:ea typeface="ＭＳ Ｐゴシック" pitchFamily="34" charset="-128"/>
                <a:cs typeface="Times New Roman" pitchFamily="18" charset="0"/>
              </a:rPr>
              <a:t>	</a:t>
            </a:r>
          </a:p>
          <a:p>
            <a:pPr marL="0" indent="-287338" defTabSz="762000">
              <a:spcBef>
                <a:spcPct val="0"/>
              </a:spcBef>
            </a:pPr>
            <a:r>
              <a:rPr lang="it-IT" sz="2200" dirty="0" smtClean="0">
                <a:ea typeface="ＭＳ Ｐゴシック" pitchFamily="34" charset="-128"/>
                <a:cs typeface="Times New Roman" pitchFamily="18" charset="0"/>
              </a:rPr>
              <a:t>Problema: la velocità può andare a scapito della correttezza, </a:t>
            </a:r>
          </a:p>
          <a:p>
            <a:pPr marL="0" lvl="1" indent="-287338" defTabSz="762000" eaLnBrk="1" hangingPunct="1">
              <a:spcBef>
                <a:spcPct val="0"/>
              </a:spcBef>
              <a:buNone/>
            </a:pPr>
            <a:r>
              <a:rPr lang="it-IT" sz="2200" dirty="0" smtClean="0">
                <a:ea typeface="ＭＳ Ｐゴシック" pitchFamily="34" charset="-128"/>
                <a:cs typeface="Times New Roman" pitchFamily="18" charset="0"/>
              </a:rPr>
              <a:t>ma lo </a:t>
            </a:r>
            <a:r>
              <a:rPr lang="it-IT" sz="2200" b="1" dirty="0" smtClean="0">
                <a:ea typeface="ＭＳ Ｐゴシック" pitchFamily="34" charset="-128"/>
                <a:cs typeface="Times New Roman" pitchFamily="18" charset="0"/>
              </a:rPr>
              <a:t>studio degli errori</a:t>
            </a:r>
            <a:r>
              <a:rPr lang="it-IT" sz="2200" dirty="0" smtClean="0">
                <a:ea typeface="ＭＳ Ｐゴシック" pitchFamily="34" charset="-128"/>
                <a:cs typeface="Times New Roman" pitchFamily="18" charset="0"/>
              </a:rPr>
              <a:t> è molto </a:t>
            </a:r>
            <a:r>
              <a:rPr lang="it-IT" sz="2200" b="1" dirty="0" smtClean="0">
                <a:ea typeface="ＭＳ Ｐゴシック" pitchFamily="34" charset="-128"/>
                <a:cs typeface="Times New Roman" pitchFamily="18" charset="0"/>
              </a:rPr>
              <a:t>informativo</a:t>
            </a:r>
            <a:r>
              <a:rPr lang="it-IT" sz="2200" dirty="0" smtClean="0">
                <a:ea typeface="ＭＳ Ｐゴシック" pitchFamily="34" charset="-128"/>
                <a:cs typeface="Times New Roman" pitchFamily="18" charset="0"/>
              </a:rPr>
              <a:t>, anche in ottica preventiva</a:t>
            </a:r>
            <a:endParaRPr lang="it-IT" sz="2200" dirty="0" smtClean="0">
              <a:solidFill>
                <a:schemeClr val="hlink"/>
              </a:solidFill>
              <a:ea typeface="ＭＳ Ｐゴシック" pitchFamily="34" charset="-128"/>
              <a:cs typeface="Arial" pitchFamily="34" charset="0"/>
            </a:endParaRPr>
          </a:p>
        </p:txBody>
      </p:sp>
      <p:sp>
        <p:nvSpPr>
          <p:cNvPr id="23555" name="Segnaposto numero diapositiva 3"/>
          <p:cNvSpPr>
            <a:spLocks noGrp="1"/>
          </p:cNvSpPr>
          <p:nvPr>
            <p:ph type="sldNum" sz="quarter" idx="12"/>
          </p:nvPr>
        </p:nvSpPr>
        <p:spPr bwMode="auto">
          <a:noFill/>
          <a:ln>
            <a:miter lim="800000"/>
            <a:headEnd/>
            <a:tailEnd/>
          </a:ln>
        </p:spPr>
        <p:txBody>
          <a:bodyPr>
            <a:normAutofit/>
          </a:bodyPr>
          <a:lstStyle/>
          <a:p>
            <a:pPr>
              <a:buNone/>
            </a:pPr>
            <a:fld id="{C4BF4A58-957F-4D4D-B687-13942C98EE62}" type="slidenum">
              <a:rPr lang="it-IT" sz="1200" u="none" smtClean="0">
                <a:solidFill>
                  <a:schemeClr val="tx1"/>
                </a:solidFill>
              </a:rPr>
              <a:pPr>
                <a:buNone/>
              </a:pPr>
              <a:t>11</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1762" name="Rectangle 2"/>
          <p:cNvSpPr>
            <a:spLocks noGrp="1" noChangeArrowheads="1"/>
          </p:cNvSpPr>
          <p:nvPr>
            <p:ph idx="1"/>
          </p:nvPr>
        </p:nvSpPr>
        <p:spPr>
          <a:xfrm>
            <a:off x="152400" y="914400"/>
            <a:ext cx="8839200" cy="5334000"/>
          </a:xfrm>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euristica della rappresentatività</a:t>
            </a:r>
          </a:p>
          <a:p>
            <a:pPr marL="292100" indent="-292100" algn="ctr" defTabSz="762000" eaLnBrk="1" hangingPunct="1">
              <a:spcBef>
                <a:spcPct val="50000"/>
              </a:spcBef>
              <a:buFont typeface="Wingdings" pitchFamily="2" charset="2"/>
              <a:buNone/>
            </a:pPr>
            <a:endParaRPr lang="it-IT" sz="2200" u="sng" dirty="0" smtClean="0">
              <a:solidFill>
                <a:schemeClr val="hlink"/>
              </a:solidFill>
              <a:ea typeface="ＭＳ Ｐゴシック" pitchFamily="34" charset="-128"/>
              <a:cs typeface="Arial" pitchFamily="34" charset="0"/>
            </a:endParaRPr>
          </a:p>
          <a:p>
            <a:pPr marL="292100" indent="-292100"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i="1" dirty="0" smtClean="0">
                <a:ea typeface="ＭＳ Ｐゴシック" pitchFamily="34" charset="-128"/>
                <a:cs typeface="Arial" pitchFamily="34" charset="0"/>
              </a:rPr>
              <a:t>Stefano è una persona silenziosa e compassata: benché apparentemente disposto ad aiutare gli altri, non mostra però vero interesse per la gente, né per i problemi quotidiani. Ha bisogno di dare ordine e chiarezza </a:t>
            </a:r>
            <a:r>
              <a:rPr lang="it-IT" sz="2200" i="1" dirty="0" smtClean="0">
                <a:ea typeface="ＭＳ Ｐゴシック" pitchFamily="34" charset="-128"/>
                <a:cs typeface="Arial" pitchFamily="34" charset="0"/>
              </a:rPr>
              <a:t>alle </a:t>
            </a:r>
            <a:r>
              <a:rPr lang="it-IT" sz="2200" i="1" dirty="0" smtClean="0">
                <a:ea typeface="ＭＳ Ｐゴシック" pitchFamily="34" charset="-128"/>
                <a:cs typeface="Arial" pitchFamily="34" charset="0"/>
              </a:rPr>
              <a:t>proprie esperienze e mostra una passione per il dettaglio.</a:t>
            </a:r>
          </a:p>
          <a:p>
            <a:pPr marL="292100" indent="-292100"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Qual è la sua professione:</a:t>
            </a: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contadino, trapezista, </a:t>
            </a:r>
            <a:r>
              <a:rPr lang="it-IT" sz="2200" dirty="0" smtClean="0">
                <a:ea typeface="ＭＳ Ｐゴシック" pitchFamily="34" charset="-128"/>
                <a:cs typeface="Arial" pitchFamily="34" charset="0"/>
              </a:rPr>
              <a:t>bibliotecario </a:t>
            </a:r>
            <a:r>
              <a:rPr lang="it-IT" sz="2200" dirty="0" smtClean="0">
                <a:ea typeface="ＭＳ Ｐゴシック" pitchFamily="34" charset="-128"/>
                <a:cs typeface="Arial" pitchFamily="34" charset="0"/>
              </a:rPr>
              <a:t>o bagnino?</a:t>
            </a: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a:t>
            </a:r>
            <a:endParaRPr lang="it-IT" sz="2100" dirty="0" smtClean="0">
              <a:ea typeface="ＭＳ Ｐゴシック" pitchFamily="34" charset="-128"/>
              <a:cs typeface="Times New Roman" pitchFamily="18" charset="0"/>
            </a:endParaRPr>
          </a:p>
        </p:txBody>
      </p:sp>
      <p:sp>
        <p:nvSpPr>
          <p:cNvPr id="24579" name="Segnaposto numero diapositiva 3"/>
          <p:cNvSpPr>
            <a:spLocks noGrp="1"/>
          </p:cNvSpPr>
          <p:nvPr>
            <p:ph type="sldNum" sz="quarter" idx="12"/>
          </p:nvPr>
        </p:nvSpPr>
        <p:spPr bwMode="auto">
          <a:noFill/>
          <a:ln>
            <a:miter lim="800000"/>
            <a:headEnd/>
            <a:tailEnd/>
          </a:ln>
        </p:spPr>
        <p:txBody>
          <a:bodyPr>
            <a:normAutofit/>
          </a:bodyPr>
          <a:lstStyle/>
          <a:p>
            <a:pPr>
              <a:buNone/>
            </a:pPr>
            <a:fld id="{595C47C3-E511-4FF8-A2D5-4CA133C5F78B}" type="slidenum">
              <a:rPr lang="it-IT" sz="1200" u="none" smtClean="0">
                <a:solidFill>
                  <a:schemeClr val="tx1"/>
                </a:solidFill>
              </a:rPr>
              <a:pPr>
                <a:buNone/>
              </a:pPr>
              <a:t>12</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1762">
                                            <p:txEl>
                                              <p:pRg st="6" end="6"/>
                                            </p:txEl>
                                          </p:spTgt>
                                        </p:tgtEl>
                                        <p:attrNameLst>
                                          <p:attrName>style.visibility</p:attrName>
                                        </p:attrNameLst>
                                      </p:cBhvr>
                                      <p:to>
                                        <p:strVal val="visible"/>
                                      </p:to>
                                    </p:set>
                                    <p:anim calcmode="lin" valueType="num">
                                      <p:cBhvr additive="base">
                                        <p:cTn id="7" dur="500" fill="hold"/>
                                        <p:tgtEl>
                                          <p:spTgt spid="114176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17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152400" y="914400"/>
            <a:ext cx="8839200" cy="5334000"/>
          </a:xfrm>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euristica della </a:t>
            </a:r>
            <a:r>
              <a:rPr lang="it-IT" altLang="ja-JP" u="sng" dirty="0" smtClean="0">
                <a:solidFill>
                  <a:schemeClr val="hlink"/>
                </a:solidFill>
                <a:ea typeface="ＭＳ Ｐゴシック" pitchFamily="34" charset="-128"/>
                <a:cs typeface="Arial" pitchFamily="34" charset="0"/>
              </a:rPr>
              <a:t>rappresentatività</a:t>
            </a:r>
          </a:p>
          <a:p>
            <a:pPr marL="292100" indent="-292100" algn="ctr" defTabSz="762000" eaLnBrk="1" hangingPunct="1">
              <a:spcBef>
                <a:spcPct val="50000"/>
              </a:spcBef>
              <a:buFont typeface="Wingdings" pitchFamily="2" charset="2"/>
              <a:buNone/>
            </a:pPr>
            <a:endParaRPr lang="it-IT" altLang="ja-JP" u="sng" dirty="0" smtClean="0">
              <a:solidFill>
                <a:schemeClr val="hlink"/>
              </a:solidFill>
              <a:ea typeface="ＭＳ Ｐゴシック" pitchFamily="34" charset="-128"/>
              <a:cs typeface="Arial" pitchFamily="34" charset="0"/>
            </a:endParaRPr>
          </a:p>
          <a:p>
            <a:pPr marL="292100" indent="-292100" defTabSz="762000" eaLnBrk="1" hangingPunct="1">
              <a:spcBef>
                <a:spcPct val="50000"/>
              </a:spcBef>
            </a:pPr>
            <a:r>
              <a:rPr lang="it-IT" sz="2200"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E</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utilizzata per </a:t>
            </a:r>
            <a:r>
              <a:rPr lang="it-IT" altLang="ja-JP" sz="2200" dirty="0" smtClean="0">
                <a:solidFill>
                  <a:schemeClr val="hlink"/>
                </a:solidFill>
                <a:ea typeface="ＭＳ Ｐゴシック" pitchFamily="34" charset="-128"/>
                <a:cs typeface="Arial" pitchFamily="34" charset="0"/>
              </a:rPr>
              <a:t>stimare la probabilità che si verifichi un </a:t>
            </a:r>
            <a:r>
              <a:rPr lang="it-IT" altLang="ja-JP" sz="2200" dirty="0" smtClean="0">
                <a:solidFill>
                  <a:schemeClr val="hlink"/>
                </a:solidFill>
                <a:ea typeface="ＭＳ Ｐゴシック" pitchFamily="34" charset="-128"/>
                <a:cs typeface="Arial" pitchFamily="34" charset="0"/>
              </a:rPr>
              <a:t>determinato 	evento </a:t>
            </a:r>
            <a:endParaRPr lang="it-IT" altLang="ja-JP" sz="2200" dirty="0" smtClean="0">
              <a:solidFill>
                <a:schemeClr val="hlink"/>
              </a:solidFill>
              <a:ea typeface="ＭＳ Ｐゴシック" pitchFamily="34" charset="-128"/>
              <a:cs typeface="Arial" pitchFamily="34" charset="0"/>
            </a:endParaRPr>
          </a:p>
          <a:p>
            <a:pPr marL="1347788" lvl="1" indent="-292100" defTabSz="762000" eaLnBrk="1" hangingPunct="1">
              <a:spcBef>
                <a:spcPct val="50000"/>
              </a:spcBef>
            </a:pPr>
            <a:r>
              <a:rPr lang="it-IT" sz="2200" dirty="0" smtClean="0">
                <a:ea typeface="ＭＳ Ｐゴシック" pitchFamily="34" charset="-128"/>
                <a:cs typeface="Arial" pitchFamily="34" charset="0"/>
              </a:rPr>
              <a:t>in particolare, per decidere se un certo esemplare appartiene a una determinata categoria (</a:t>
            </a:r>
            <a:r>
              <a:rPr lang="it-IT" sz="2200" dirty="0" err="1" smtClean="0">
                <a:ea typeface="ＭＳ Ｐゴシック" pitchFamily="34" charset="-128"/>
                <a:cs typeface="Arial" pitchFamily="34" charset="0"/>
              </a:rPr>
              <a:t>Tversky</a:t>
            </a:r>
            <a:r>
              <a:rPr lang="it-IT" sz="2200" dirty="0" smtClean="0">
                <a:ea typeface="ＭＳ Ｐゴシック" pitchFamily="34" charset="-128"/>
                <a:cs typeface="Arial" pitchFamily="34" charset="0"/>
              </a:rPr>
              <a:t> e </a:t>
            </a:r>
            <a:r>
              <a:rPr lang="it-IT" sz="2200" dirty="0" err="1" smtClean="0">
                <a:ea typeface="ＭＳ Ｐゴシック" pitchFamily="34" charset="-128"/>
                <a:cs typeface="Arial" pitchFamily="34" charset="0"/>
              </a:rPr>
              <a:t>Kahneman</a:t>
            </a:r>
            <a:r>
              <a:rPr lang="it-IT" sz="2200" dirty="0" smtClean="0">
                <a:ea typeface="ＭＳ Ｐゴシック" pitchFamily="34" charset="-128"/>
                <a:cs typeface="Arial" pitchFamily="34" charset="0"/>
              </a:rPr>
              <a:t>, 1974</a:t>
            </a:r>
            <a:r>
              <a:rPr lang="it-IT" sz="2200" dirty="0" smtClean="0">
                <a:ea typeface="ＭＳ Ｐゴシック" pitchFamily="34" charset="-128"/>
                <a:cs typeface="Arial" pitchFamily="34" charset="0"/>
              </a:rPr>
              <a:t>)</a:t>
            </a:r>
            <a:endParaRPr lang="it-IT" sz="2200" dirty="0" smtClean="0">
              <a:ea typeface="ＭＳ Ｐゴシック" pitchFamily="34" charset="-128"/>
              <a:cs typeface="Arial" pitchFamily="34" charset="0"/>
            </a:endParaRPr>
          </a:p>
          <a:p>
            <a:pPr marL="692150" lvl="1" indent="-292100" defTabSz="762000" eaLnBrk="1" hangingPunct="1">
              <a:spcBef>
                <a:spcPct val="50000"/>
              </a:spcBef>
              <a:buFont typeface="Times" charset="0"/>
              <a:buNone/>
            </a:pPr>
            <a:endParaRPr lang="it-IT" sz="2200" dirty="0" smtClean="0">
              <a:ea typeface="ＭＳ Ｐゴシック" pitchFamily="34" charset="-128"/>
              <a:cs typeface="Arial" pitchFamily="34" charset="0"/>
            </a:endParaRPr>
          </a:p>
          <a:p>
            <a:pPr marL="292100" indent="-292100" defTabSz="762000" eaLnBrk="1" hangingPunct="1">
              <a:spcBef>
                <a:spcPct val="50000"/>
              </a:spcBef>
            </a:pPr>
            <a:r>
              <a:rPr lang="it-IT" sz="2200" dirty="0" smtClean="0">
                <a:ea typeface="ＭＳ Ｐゴシック" pitchFamily="34" charset="-128"/>
                <a:cs typeface="Arial" pitchFamily="34" charset="0"/>
              </a:rPr>
              <a:t>	Il criterio utilizzato per decidere è quello della </a:t>
            </a:r>
            <a:r>
              <a:rPr lang="it-IT" sz="2200" dirty="0" smtClean="0">
                <a:solidFill>
                  <a:schemeClr val="hlink"/>
                </a:solidFill>
                <a:ea typeface="ＭＳ Ｐゴシック" pitchFamily="34" charset="-128"/>
                <a:cs typeface="Arial" pitchFamily="34" charset="0"/>
              </a:rPr>
              <a:t>rilevanza o somiglianza</a:t>
            </a:r>
            <a:r>
              <a:rPr lang="it-IT" sz="2200" dirty="0" smtClean="0">
                <a:ea typeface="ＭＳ Ｐゴシック" pitchFamily="34" charset="-128"/>
                <a:cs typeface="Arial" pitchFamily="34" charset="0"/>
              </a:rPr>
              <a:t> </a:t>
            </a:r>
          </a:p>
          <a:p>
            <a:pPr marL="1347788" lvl="1" indent="-292100" defTabSz="762000" eaLnBrk="1" hangingPunct="1">
              <a:spcBef>
                <a:spcPct val="50000"/>
              </a:spcBef>
            </a:pPr>
            <a:r>
              <a:rPr lang="it-IT" sz="2200" dirty="0" smtClean="0">
                <a:ea typeface="ＭＳ Ｐゴシック" pitchFamily="34" charset="-128"/>
                <a:cs typeface="Arial" pitchFamily="34" charset="0"/>
              </a:rPr>
              <a:t>mentre viene </a:t>
            </a:r>
            <a:r>
              <a:rPr lang="it-IT" sz="2200" b="1" dirty="0" smtClean="0">
                <a:ea typeface="ＭＳ Ｐゴシック" pitchFamily="34" charset="-128"/>
                <a:cs typeface="Arial" pitchFamily="34" charset="0"/>
              </a:rPr>
              <a:t>trascurata la probabilità di base.</a:t>
            </a:r>
            <a:endParaRPr lang="it-IT" sz="2200" dirty="0" smtClean="0">
              <a:ea typeface="ＭＳ Ｐゴシック" pitchFamily="34" charset="-128"/>
              <a:cs typeface="Arial" pitchFamily="34" charset="0"/>
            </a:endParaRPr>
          </a:p>
          <a:p>
            <a:pPr marL="292100" indent="-292100" defTabSz="762000" eaLnBrk="1" hangingPunct="1">
              <a:spcBef>
                <a:spcPct val="50000"/>
              </a:spcBef>
              <a:buFont typeface="Wingdings" pitchFamily="2" charset="2"/>
              <a:buNone/>
            </a:pPr>
            <a:endParaRPr lang="it-IT" sz="2100" dirty="0" smtClean="0">
              <a:ea typeface="ＭＳ Ｐゴシック" pitchFamily="34" charset="-128"/>
              <a:cs typeface="Times New Roman" pitchFamily="18" charset="0"/>
            </a:endParaRPr>
          </a:p>
        </p:txBody>
      </p:sp>
      <p:sp>
        <p:nvSpPr>
          <p:cNvPr id="25603" name="Segnaposto numero diapositiva 3"/>
          <p:cNvSpPr>
            <a:spLocks noGrp="1"/>
          </p:cNvSpPr>
          <p:nvPr>
            <p:ph type="sldNum" sz="quarter" idx="12"/>
          </p:nvPr>
        </p:nvSpPr>
        <p:spPr bwMode="auto">
          <a:noFill/>
          <a:ln>
            <a:miter lim="800000"/>
            <a:headEnd/>
            <a:tailEnd/>
          </a:ln>
        </p:spPr>
        <p:txBody>
          <a:bodyPr>
            <a:normAutofit/>
          </a:bodyPr>
          <a:lstStyle/>
          <a:p>
            <a:pPr>
              <a:buNone/>
            </a:pPr>
            <a:fld id="{F3610B09-E8D7-4032-A28C-2893CC313C02}" type="slidenum">
              <a:rPr lang="it-IT" sz="1200" u="none" smtClean="0">
                <a:solidFill>
                  <a:schemeClr val="tx1"/>
                </a:solidFill>
              </a:rPr>
              <a:pPr>
                <a:buNone/>
              </a:pPr>
              <a:t>13</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152400" y="838200"/>
            <a:ext cx="8839200" cy="6019800"/>
          </a:xfrm>
        </p:spPr>
        <p:txBody>
          <a:bodyPr>
            <a:normAutofit/>
          </a:bodyPr>
          <a:lstStyle/>
          <a:p>
            <a:pPr marL="292100" indent="-101600" algn="ctr" defTabSz="762000" eaLnBrk="1" hangingPunct="1">
              <a:lnSpc>
                <a:spcPct val="9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euristica della disponibilità</a:t>
            </a:r>
          </a:p>
          <a:p>
            <a:pPr marL="292100" indent="-101600" defTabSz="762000" eaLnBrk="1" hangingPunct="1">
              <a:lnSpc>
                <a:spcPct val="90000"/>
              </a:lnSpc>
              <a:spcBef>
                <a:spcPct val="50000"/>
              </a:spcBef>
            </a:pPr>
            <a:r>
              <a:rPr lang="it-IT" sz="2200" dirty="0" smtClean="0">
                <a:ea typeface="ＭＳ Ｐゴシック" pitchFamily="34" charset="-128"/>
                <a:cs typeface="Arial" pitchFamily="34" charset="0"/>
              </a:rPr>
              <a:t> Utilizzata per valutare </a:t>
            </a:r>
            <a:r>
              <a:rPr lang="it-IT" sz="2200" dirty="0" smtClean="0">
                <a:solidFill>
                  <a:schemeClr val="hlink"/>
                </a:solidFill>
                <a:ea typeface="ＭＳ Ｐゴシック" pitchFamily="34" charset="-128"/>
                <a:cs typeface="Arial" pitchFamily="34" charset="0"/>
              </a:rPr>
              <a:t>la frequenza o probabilità di un evento:</a:t>
            </a:r>
            <a:r>
              <a:rPr lang="it-IT" sz="2200" dirty="0" smtClean="0">
                <a:ea typeface="ＭＳ Ｐゴシック" pitchFamily="34" charset="-128"/>
                <a:cs typeface="Arial" pitchFamily="34" charset="0"/>
              </a:rPr>
              <a:t> </a:t>
            </a:r>
          </a:p>
          <a:p>
            <a:pPr marL="692150" lvl="1" indent="-101600" defTabSz="762000" eaLnBrk="1" hangingPunct="1">
              <a:lnSpc>
                <a:spcPct val="90000"/>
              </a:lnSpc>
              <a:spcBef>
                <a:spcPct val="50000"/>
              </a:spcBef>
            </a:pPr>
            <a:r>
              <a:rPr lang="it-IT" sz="2200" dirty="0" smtClean="0">
                <a:ea typeface="ＭＳ Ｐゴシック" pitchFamily="34" charset="-128"/>
                <a:cs typeface="Arial" pitchFamily="34" charset="0"/>
              </a:rPr>
              <a:t>si basa sulla </a:t>
            </a:r>
            <a:r>
              <a:rPr lang="it-IT" sz="2200" b="1" dirty="0" smtClean="0">
                <a:ea typeface="ＭＳ Ｐゴシック" pitchFamily="34" charset="-128"/>
                <a:cs typeface="Arial" pitchFamily="34" charset="0"/>
              </a:rPr>
              <a:t>facilità e rapidità </a:t>
            </a:r>
            <a:r>
              <a:rPr lang="it-IT" sz="2200" dirty="0" smtClean="0">
                <a:ea typeface="ＭＳ Ｐゴシック" pitchFamily="34" charset="-128"/>
                <a:cs typeface="Arial" pitchFamily="34" charset="0"/>
              </a:rPr>
              <a:t>con cui vengono in mente esempi che fanno riferimento alla categoria del giudizio in questione</a:t>
            </a:r>
          </a:p>
          <a:p>
            <a:pPr marL="292100" indent="-101600" defTabSz="762000" eaLnBrk="1" hangingPunct="1">
              <a:lnSpc>
                <a:spcPct val="90000"/>
              </a:lnSpc>
              <a:spcBef>
                <a:spcPct val="0"/>
              </a:spcBef>
              <a:buFont typeface="Wingdings" pitchFamily="2" charset="2"/>
              <a:buNone/>
            </a:pPr>
            <a:r>
              <a:rPr lang="it-IT" sz="2200" dirty="0" smtClean="0">
                <a:ea typeface="ＭＳ Ｐゴシック" pitchFamily="34" charset="-128"/>
                <a:cs typeface="Arial" pitchFamily="34" charset="0"/>
              </a:rPr>
              <a:t>	</a:t>
            </a:r>
          </a:p>
          <a:p>
            <a:pPr marL="292100" indent="-101600" defTabSz="762000" eaLnBrk="1" hangingPunct="1">
              <a:lnSpc>
                <a:spcPct val="90000"/>
              </a:lnSpc>
              <a:spcBef>
                <a:spcPct val="0"/>
              </a:spcBef>
              <a:buFont typeface="Wingdings" pitchFamily="2" charset="2"/>
              <a:buNone/>
            </a:pPr>
            <a:r>
              <a:rPr lang="it-IT" sz="2200" dirty="0" smtClean="0">
                <a:ea typeface="ＭＳ Ｐゴシック" pitchFamily="34" charset="-128"/>
                <a:cs typeface="Arial" pitchFamily="34" charset="0"/>
              </a:rPr>
              <a:t>La stima </a:t>
            </a:r>
            <a:r>
              <a:rPr lang="it-IT" sz="2200" b="1" dirty="0" smtClean="0">
                <a:ea typeface="ＭＳ Ｐゴシック" pitchFamily="34" charset="-128"/>
                <a:cs typeface="Arial" pitchFamily="34" charset="0"/>
              </a:rPr>
              <a:t>può essere corretta</a:t>
            </a:r>
            <a:r>
              <a:rPr lang="it-IT" sz="2200" dirty="0" smtClean="0">
                <a:ea typeface="ＭＳ Ｐゴシック" pitchFamily="34" charset="-128"/>
                <a:cs typeface="Arial" pitchFamily="34" charset="0"/>
              </a:rPr>
              <a:t> </a:t>
            </a:r>
            <a:r>
              <a:rPr lang="it-IT" sz="2200" b="1" dirty="0" smtClean="0">
                <a:ea typeface="ＭＳ Ｐゴシック" pitchFamily="34" charset="-128"/>
                <a:cs typeface="Arial" pitchFamily="34" charset="0"/>
              </a:rPr>
              <a:t>ma</a:t>
            </a:r>
            <a:r>
              <a:rPr lang="it-IT" sz="2200" dirty="0" smtClean="0">
                <a:ea typeface="ＭＳ Ｐゴシック" pitchFamily="34" charset="-128"/>
                <a:cs typeface="Arial" pitchFamily="34" charset="0"/>
              </a:rPr>
              <a:t> anche essere influenzata da:</a:t>
            </a:r>
          </a:p>
          <a:p>
            <a:pPr marL="292100" indent="-101600" defTabSz="762000" eaLnBrk="1" hangingPunct="1">
              <a:lnSpc>
                <a:spcPct val="90000"/>
              </a:lnSpc>
              <a:spcBef>
                <a:spcPct val="50000"/>
              </a:spcBef>
              <a:buClr>
                <a:schemeClr val="hlink"/>
              </a:buClr>
              <a:buFont typeface="Wingdings" pitchFamily="2" charset="2"/>
              <a:buChar char="l"/>
            </a:pPr>
            <a:r>
              <a:rPr lang="it-IT" sz="2200" dirty="0" smtClean="0">
                <a:solidFill>
                  <a:schemeClr val="hlink"/>
                </a:solidFill>
                <a:ea typeface="ＭＳ Ｐゴシック" pitchFamily="34" charset="-128"/>
                <a:cs typeface="Arial" pitchFamily="34" charset="0"/>
              </a:rPr>
              <a:t> Tendenze sistematiche utilizzate nella ricerca di informazioni</a:t>
            </a:r>
            <a:endParaRPr lang="it-IT" sz="2200" dirty="0" smtClean="0">
              <a:ea typeface="ＭＳ Ｐゴシック" pitchFamily="34" charset="-128"/>
              <a:cs typeface="Arial" pitchFamily="34" charset="0"/>
            </a:endParaRPr>
          </a:p>
          <a:p>
            <a:pPr marL="292100" indent="-101600" defTabSz="762000" eaLnBrk="1" hangingPunct="1">
              <a:lnSpc>
                <a:spcPct val="90000"/>
              </a:lnSpc>
              <a:spcBef>
                <a:spcPct val="50000"/>
              </a:spcBef>
              <a:buClr>
                <a:schemeClr val="hlink"/>
              </a:buClr>
              <a:buFont typeface="Wingdings" pitchFamily="2" charset="2"/>
              <a:buChar char="l"/>
            </a:pPr>
            <a:r>
              <a:rPr lang="it-IT" sz="2200" dirty="0" smtClean="0">
                <a:solidFill>
                  <a:schemeClr val="hlink"/>
                </a:solidFill>
                <a:ea typeface="ＭＳ Ｐゴシック" pitchFamily="34" charset="-128"/>
                <a:cs typeface="Arial" pitchFamily="34" charset="0"/>
              </a:rPr>
              <a:t> 	Particolare </a:t>
            </a:r>
            <a:r>
              <a:rPr lang="ja-JP" altLang="it-IT" sz="2200" dirty="0" smtClean="0">
                <a:solidFill>
                  <a:schemeClr val="hlink"/>
                </a:solidFill>
                <a:ea typeface="ＭＳ Ｐゴシック" pitchFamily="34" charset="-128"/>
                <a:cs typeface="Arial" pitchFamily="34" charset="0"/>
              </a:rPr>
              <a:t>“</a:t>
            </a:r>
            <a:r>
              <a:rPr lang="it-IT" altLang="ja-JP" sz="2200" dirty="0" err="1" smtClean="0">
                <a:solidFill>
                  <a:schemeClr val="hlink"/>
                </a:solidFill>
                <a:ea typeface="ＭＳ Ｐゴシック" pitchFamily="34" charset="-128"/>
                <a:cs typeface="Arial" pitchFamily="34" charset="0"/>
              </a:rPr>
              <a:t>immaginabilità</a:t>
            </a:r>
            <a:r>
              <a:rPr lang="ja-JP" altLang="it-IT" sz="2200" dirty="0" smtClean="0">
                <a:solidFill>
                  <a:schemeClr val="hlink"/>
                </a:solidFill>
                <a:ea typeface="ＭＳ Ｐゴシック" pitchFamily="34" charset="-128"/>
                <a:cs typeface="Arial" pitchFamily="34" charset="0"/>
              </a:rPr>
              <a:t>”</a:t>
            </a:r>
            <a:r>
              <a:rPr lang="it-IT" altLang="ja-JP" sz="2200" dirty="0" smtClean="0">
                <a:solidFill>
                  <a:schemeClr val="hlink"/>
                </a:solidFill>
                <a:ea typeface="ＭＳ Ｐゴシック" pitchFamily="34" charset="-128"/>
                <a:cs typeface="Arial" pitchFamily="34" charset="0"/>
              </a:rPr>
              <a:t> di un particolare evento</a:t>
            </a:r>
            <a:endParaRPr lang="it-IT" altLang="ja-JP" sz="2200" dirty="0" smtClean="0">
              <a:ea typeface="ＭＳ Ｐゴシック" pitchFamily="34" charset="-128"/>
              <a:cs typeface="Arial" pitchFamily="34" charset="0"/>
            </a:endParaRPr>
          </a:p>
          <a:p>
            <a:pPr marL="292100" indent="-101600" defTabSz="762000" eaLnBrk="1" hangingPunct="1">
              <a:lnSpc>
                <a:spcPct val="90000"/>
              </a:lnSpc>
              <a:buFont typeface="Wingdings" pitchFamily="2" charset="2"/>
              <a:buNone/>
            </a:pPr>
            <a:r>
              <a:rPr lang="it-IT" sz="2200" i="1"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Esempio: le persone valutano come cause di morte più frequenti eventi drammatici o accidentali come omicidi o atti terroristici rispetto a malattie cardiocircolatorie (</a:t>
            </a:r>
            <a:r>
              <a:rPr lang="it-IT" sz="2200" dirty="0" err="1" smtClean="0">
                <a:ea typeface="ＭＳ Ｐゴシック" pitchFamily="34" charset="-128"/>
                <a:cs typeface="Arial" pitchFamily="34" charset="0"/>
              </a:rPr>
              <a:t>Slovic</a:t>
            </a:r>
            <a:r>
              <a:rPr lang="it-IT" sz="2200" dirty="0" smtClean="0">
                <a:ea typeface="ＭＳ Ｐゴシック" pitchFamily="34" charset="-128"/>
                <a:cs typeface="Arial" pitchFamily="34" charset="0"/>
              </a:rPr>
              <a:t>, </a:t>
            </a:r>
            <a:r>
              <a:rPr lang="it-IT" sz="2200" dirty="0" err="1" smtClean="0">
                <a:ea typeface="ＭＳ Ｐゴシック" pitchFamily="34" charset="-128"/>
                <a:cs typeface="Arial" pitchFamily="34" charset="0"/>
              </a:rPr>
              <a:t>Fischoff</a:t>
            </a:r>
            <a:r>
              <a:rPr lang="it-IT" sz="2200" dirty="0" smtClean="0">
                <a:ea typeface="ＭＳ Ｐゴシック" pitchFamily="34" charset="-128"/>
                <a:cs typeface="Arial" pitchFamily="34" charset="0"/>
              </a:rPr>
              <a:t> e </a:t>
            </a:r>
            <a:r>
              <a:rPr lang="it-IT" sz="2200" dirty="0" err="1" smtClean="0">
                <a:ea typeface="ＭＳ Ｐゴシック" pitchFamily="34" charset="-128"/>
                <a:cs typeface="Arial" pitchFamily="34" charset="0"/>
              </a:rPr>
              <a:t>Lichtenstein</a:t>
            </a:r>
            <a:r>
              <a:rPr lang="it-IT" sz="2200" dirty="0" smtClean="0">
                <a:ea typeface="ＭＳ Ｐゴシック" pitchFamily="34" charset="-128"/>
                <a:cs typeface="Arial" pitchFamily="34" charset="0"/>
              </a:rPr>
              <a:t>, 1976)</a:t>
            </a:r>
          </a:p>
          <a:p>
            <a:pPr marL="292100" indent="-101600" defTabSz="762000" eaLnBrk="1" hangingPunct="1">
              <a:lnSpc>
                <a:spcPct val="90000"/>
              </a:lnSpc>
              <a:spcBef>
                <a:spcPct val="50000"/>
              </a:spcBef>
              <a:buClr>
                <a:schemeClr val="hlink"/>
              </a:buClr>
              <a:buFont typeface="Wingdings" pitchFamily="2" charset="2"/>
              <a:buChar char="l"/>
            </a:pPr>
            <a:r>
              <a:rPr lang="it-IT" sz="2200" dirty="0" smtClean="0">
                <a:solidFill>
                  <a:schemeClr val="hlink"/>
                </a:solidFill>
                <a:ea typeface="ＭＳ Ｐゴシック" pitchFamily="34" charset="-128"/>
                <a:cs typeface="Arial" pitchFamily="34" charset="0"/>
              </a:rPr>
              <a:t> 	Riferimento al sé </a:t>
            </a:r>
            <a:r>
              <a:rPr lang="it-IT" sz="2200" dirty="0" smtClean="0">
                <a:solidFill>
                  <a:schemeClr val="hlink"/>
                </a:solidFill>
                <a:ea typeface="ＭＳ Ｐゴシック" pitchFamily="34" charset="-128"/>
                <a:cs typeface="Times New Roman" pitchFamily="18" charset="0"/>
              </a:rPr>
              <a:t>	</a:t>
            </a:r>
            <a:endParaRPr lang="it-IT" sz="2200" dirty="0" smtClean="0">
              <a:ea typeface="ＭＳ Ｐゴシック" pitchFamily="34" charset="-128"/>
              <a:cs typeface="Times New Roman" pitchFamily="18" charset="0"/>
            </a:endParaRPr>
          </a:p>
          <a:p>
            <a:pPr marL="292100" indent="-101600" defTabSz="762000" eaLnBrk="1" hangingPunct="1">
              <a:lnSpc>
                <a:spcPct val="90000"/>
              </a:lnSpc>
              <a:buFont typeface="Wingdings" pitchFamily="2" charset="2"/>
              <a:buNone/>
            </a:pPr>
            <a:r>
              <a:rPr lang="it-IT" sz="2200" dirty="0" smtClean="0">
                <a:ea typeface="ＭＳ Ｐゴシック" pitchFamily="34" charset="-128"/>
                <a:cs typeface="Times New Roman" pitchFamily="18" charset="0"/>
              </a:rPr>
              <a:t>	Esempio: entrambi i coniugi sovrastimano il proprio contributo personale alle attività domestiche, in quanto ricordano con più facilità esempi positivi del proprio comportamento  (Ross e </a:t>
            </a:r>
            <a:r>
              <a:rPr lang="it-IT" sz="2200" dirty="0" err="1" smtClean="0">
                <a:ea typeface="ＭＳ Ｐゴシック" pitchFamily="34" charset="-128"/>
                <a:cs typeface="Times New Roman" pitchFamily="18" charset="0"/>
              </a:rPr>
              <a:t>Sicoly</a:t>
            </a:r>
            <a:r>
              <a:rPr lang="it-IT" sz="2200" dirty="0" smtClean="0">
                <a:ea typeface="ＭＳ Ｐゴシック" pitchFamily="34" charset="-128"/>
                <a:cs typeface="Times New Roman" pitchFamily="18" charset="0"/>
              </a:rPr>
              <a:t>, 1979)</a:t>
            </a:r>
            <a:r>
              <a:rPr lang="it-IT" sz="2000" dirty="0" smtClean="0">
                <a:ea typeface="ＭＳ Ｐゴシック" pitchFamily="34" charset="-128"/>
                <a:cs typeface="Times New Roman" pitchFamily="18" charset="0"/>
              </a:rPr>
              <a:t>	</a:t>
            </a:r>
            <a:endParaRPr lang="it-IT" sz="2000" dirty="0" smtClean="0">
              <a:ea typeface="ＭＳ Ｐゴシック" pitchFamily="34" charset="-128"/>
              <a:cs typeface="Arial" pitchFamily="34" charset="0"/>
            </a:endParaRPr>
          </a:p>
        </p:txBody>
      </p:sp>
      <p:sp>
        <p:nvSpPr>
          <p:cNvPr id="26627" name="Segnaposto numero diapositiva 3"/>
          <p:cNvSpPr>
            <a:spLocks noGrp="1"/>
          </p:cNvSpPr>
          <p:nvPr>
            <p:ph type="sldNum" sz="quarter" idx="12"/>
          </p:nvPr>
        </p:nvSpPr>
        <p:spPr bwMode="auto">
          <a:noFill/>
          <a:ln>
            <a:miter lim="800000"/>
            <a:headEnd/>
            <a:tailEnd/>
          </a:ln>
        </p:spPr>
        <p:txBody>
          <a:bodyPr>
            <a:normAutofit/>
          </a:bodyPr>
          <a:lstStyle/>
          <a:p>
            <a:pPr>
              <a:buNone/>
            </a:pPr>
            <a:fld id="{33A5E3B4-D27B-4760-B0CF-B479945BBDA4}" type="slidenum">
              <a:rPr lang="it-IT" sz="1200" u="none" smtClean="0">
                <a:solidFill>
                  <a:schemeClr val="tx1"/>
                </a:solidFill>
              </a:rPr>
              <a:pPr>
                <a:buNone/>
              </a:pPr>
              <a:t>14</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152400" y="838200"/>
            <a:ext cx="8839200" cy="5334000"/>
          </a:xfrm>
        </p:spPr>
        <p:txBody>
          <a:bodyPr>
            <a:normAutofit/>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euristica della simulazione </a:t>
            </a:r>
          </a:p>
          <a:p>
            <a:pPr marL="292100" indent="-292100" algn="ctr" defTabSz="762000" eaLnBrk="1" hangingPunct="1">
              <a:spcBef>
                <a:spcPct val="50000"/>
              </a:spcBef>
              <a:buFont typeface="Wingdings" pitchFamily="2" charset="2"/>
              <a:buNone/>
            </a:pPr>
            <a:endParaRPr lang="it-IT" sz="2200" u="sng" dirty="0" smtClean="0">
              <a:solidFill>
                <a:schemeClr val="hlink"/>
              </a:solidFill>
              <a:ea typeface="ＭＳ Ｐゴシック" pitchFamily="34" charset="-128"/>
              <a:cs typeface="Arial" pitchFamily="34" charset="0"/>
            </a:endParaRPr>
          </a:p>
          <a:p>
            <a:pPr marL="292100" indent="-292100"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i="1" dirty="0" smtClean="0">
                <a:ea typeface="ＭＳ Ｐゴシック" pitchFamily="34" charset="-128"/>
                <a:cs typeface="Arial" pitchFamily="34" charset="0"/>
              </a:rPr>
              <a:t>Il signor </a:t>
            </a:r>
            <a:r>
              <a:rPr lang="it-IT" sz="2200" i="1" dirty="0" err="1" smtClean="0">
                <a:ea typeface="ＭＳ Ｐゴシック" pitchFamily="34" charset="-128"/>
                <a:cs typeface="Arial" pitchFamily="34" charset="0"/>
              </a:rPr>
              <a:t>Crane</a:t>
            </a:r>
            <a:r>
              <a:rPr lang="it-IT" sz="2200" i="1" dirty="0" smtClean="0">
                <a:ea typeface="ＭＳ Ｐゴシック" pitchFamily="34" charset="-128"/>
                <a:cs typeface="Arial" pitchFamily="34" charset="0"/>
              </a:rPr>
              <a:t> e il signor </a:t>
            </a:r>
            <a:r>
              <a:rPr lang="it-IT" sz="2200" i="1" dirty="0" err="1" smtClean="0">
                <a:ea typeface="ＭＳ Ｐゴシック" pitchFamily="34" charset="-128"/>
                <a:cs typeface="Arial" pitchFamily="34" charset="0"/>
              </a:rPr>
              <a:t>Tees</a:t>
            </a:r>
            <a:r>
              <a:rPr lang="it-IT" sz="2200" i="1" dirty="0" smtClean="0">
                <a:ea typeface="ＭＳ Ｐゴシック" pitchFamily="34" charset="-128"/>
                <a:cs typeface="Arial" pitchFamily="34" charset="0"/>
              </a:rPr>
              <a:t> dovevano prendere due diversi voli che partivano dallo stesso aeroporto alla stessa ora. </a:t>
            </a:r>
          </a:p>
          <a:p>
            <a:pPr marL="292100" indent="-292100" defTabSz="762000" eaLnBrk="1" hangingPunct="1">
              <a:spcBef>
                <a:spcPct val="50000"/>
              </a:spcBef>
              <a:buFont typeface="Wingdings" pitchFamily="2" charset="2"/>
              <a:buNone/>
            </a:pPr>
            <a:r>
              <a:rPr lang="it-IT" sz="2200" i="1" dirty="0" smtClean="0">
                <a:ea typeface="ＭＳ Ｐゴシック" pitchFamily="34" charset="-128"/>
                <a:cs typeface="Arial" pitchFamily="34" charset="0"/>
              </a:rPr>
              <a:t>	Hanno viaggiato sullo stesso taxi per recarsi dalla città </a:t>
            </a:r>
            <a:r>
              <a:rPr lang="it-IT" sz="2200" i="1" dirty="0" err="1" smtClean="0">
                <a:ea typeface="ＭＳ Ｐゴシック" pitchFamily="34" charset="-128"/>
                <a:cs typeface="Arial" pitchFamily="34" charset="0"/>
              </a:rPr>
              <a:t>all</a:t>
            </a:r>
            <a:r>
              <a:rPr lang="ja-JP" altLang="it-IT" sz="2200" i="1" dirty="0" smtClean="0">
                <a:ea typeface="ＭＳ Ｐゴシック" pitchFamily="34" charset="-128"/>
                <a:cs typeface="Arial" pitchFamily="34" charset="0"/>
              </a:rPr>
              <a:t>’</a:t>
            </a:r>
            <a:r>
              <a:rPr lang="it-IT" altLang="ja-JP" sz="2200" i="1" dirty="0" smtClean="0">
                <a:ea typeface="ＭＳ Ｐゴシック" pitchFamily="34" charset="-128"/>
                <a:cs typeface="Arial" pitchFamily="34" charset="0"/>
              </a:rPr>
              <a:t>aeroporto, ma, a causa del traffico caotico, sono arrivati in aeroporto 30 minuti dopo l</a:t>
            </a:r>
            <a:r>
              <a:rPr lang="ja-JP" altLang="it-IT" sz="2200" i="1" dirty="0" smtClean="0">
                <a:ea typeface="ＭＳ Ｐゴシック" pitchFamily="34" charset="-128"/>
                <a:cs typeface="Arial" pitchFamily="34" charset="0"/>
              </a:rPr>
              <a:t>’</a:t>
            </a:r>
            <a:r>
              <a:rPr lang="it-IT" altLang="ja-JP" sz="2200" i="1" dirty="0" smtClean="0">
                <a:ea typeface="ＭＳ Ｐゴシック" pitchFamily="34" charset="-128"/>
                <a:cs typeface="Arial" pitchFamily="34" charset="0"/>
              </a:rPr>
              <a:t>orario di partenza dei loro rispettivi voli.</a:t>
            </a:r>
          </a:p>
          <a:p>
            <a:pPr marL="292100" indent="-292100" defTabSz="762000" eaLnBrk="1" hangingPunct="1">
              <a:spcBef>
                <a:spcPct val="50000"/>
              </a:spcBef>
              <a:buFont typeface="Wingdings" pitchFamily="2" charset="2"/>
              <a:buNone/>
            </a:pPr>
            <a:r>
              <a:rPr lang="it-IT" sz="2200" i="1" dirty="0" smtClean="0">
                <a:ea typeface="ＭＳ Ｐゴシック" pitchFamily="34" charset="-128"/>
                <a:cs typeface="Arial" pitchFamily="34" charset="0"/>
              </a:rPr>
              <a:t>	Al banco </a:t>
            </a:r>
            <a:r>
              <a:rPr lang="it-IT" sz="2200" i="1" dirty="0" err="1" smtClean="0">
                <a:ea typeface="ＭＳ Ｐゴシック" pitchFamily="34" charset="-128"/>
                <a:cs typeface="Arial" pitchFamily="34" charset="0"/>
              </a:rPr>
              <a:t>dell</a:t>
            </a:r>
            <a:r>
              <a:rPr lang="ja-JP" altLang="it-IT" sz="2200" i="1" dirty="0" smtClean="0">
                <a:ea typeface="ＭＳ Ｐゴシック" pitchFamily="34" charset="-128"/>
                <a:cs typeface="Arial" pitchFamily="34" charset="0"/>
              </a:rPr>
              <a:t>’</a:t>
            </a:r>
            <a:r>
              <a:rPr lang="it-IT" altLang="ja-JP" sz="2200" i="1" dirty="0" smtClean="0">
                <a:ea typeface="ＭＳ Ｐゴシック" pitchFamily="34" charset="-128"/>
                <a:cs typeface="Arial" pitchFamily="34" charset="0"/>
              </a:rPr>
              <a:t>accettazione hanno detto al signor </a:t>
            </a:r>
            <a:r>
              <a:rPr lang="it-IT" altLang="ja-JP" sz="2200" i="1" dirty="0" err="1" smtClean="0">
                <a:ea typeface="ＭＳ Ｐゴシック" pitchFamily="34" charset="-128"/>
                <a:cs typeface="Arial" pitchFamily="34" charset="0"/>
              </a:rPr>
              <a:t>Crane</a:t>
            </a:r>
            <a:r>
              <a:rPr lang="it-IT" altLang="ja-JP" sz="2200" i="1" dirty="0" smtClean="0">
                <a:ea typeface="ＭＳ Ｐゴシック" pitchFamily="34" charset="-128"/>
                <a:cs typeface="Arial" pitchFamily="34" charset="0"/>
              </a:rPr>
              <a:t> che il suo aereo era partito in orario, mentre al signor </a:t>
            </a:r>
            <a:r>
              <a:rPr lang="it-IT" altLang="ja-JP" sz="2200" i="1" dirty="0" err="1" smtClean="0">
                <a:ea typeface="ＭＳ Ｐゴシック" pitchFamily="34" charset="-128"/>
                <a:cs typeface="Arial" pitchFamily="34" charset="0"/>
              </a:rPr>
              <a:t>Tees</a:t>
            </a:r>
            <a:r>
              <a:rPr lang="it-IT" altLang="ja-JP" sz="2200" i="1" dirty="0" smtClean="0">
                <a:ea typeface="ＭＳ Ｐゴシック" pitchFamily="34" charset="-128"/>
                <a:cs typeface="Arial" pitchFamily="34" charset="0"/>
              </a:rPr>
              <a:t> hanno detto che il suo volo aveva avuto un ritardo e che era partito cinque minuti prima.</a:t>
            </a:r>
          </a:p>
          <a:p>
            <a:pPr marL="292100" indent="-292100" algn="ctr" defTabSz="762000" eaLnBrk="1" hangingPunct="1">
              <a:spcBef>
                <a:spcPct val="50000"/>
              </a:spcBef>
              <a:buFont typeface="Wingdings" pitchFamily="2" charset="2"/>
              <a:buNone/>
            </a:pPr>
            <a:r>
              <a:rPr lang="it-IT" sz="2200" b="1" dirty="0" smtClean="0">
                <a:solidFill>
                  <a:schemeClr val="hlink"/>
                </a:solidFill>
                <a:ea typeface="ＭＳ Ｐゴシック" pitchFamily="34" charset="-128"/>
                <a:cs typeface="Arial" pitchFamily="34" charset="0"/>
              </a:rPr>
              <a:t>Chi è rimasto più contrariato, il signor </a:t>
            </a:r>
            <a:r>
              <a:rPr lang="it-IT" sz="2200" b="1" dirty="0" err="1" smtClean="0">
                <a:solidFill>
                  <a:schemeClr val="hlink"/>
                </a:solidFill>
                <a:ea typeface="ＭＳ Ｐゴシック" pitchFamily="34" charset="-128"/>
                <a:cs typeface="Arial" pitchFamily="34" charset="0"/>
              </a:rPr>
              <a:t>Crane</a:t>
            </a:r>
            <a:r>
              <a:rPr lang="it-IT" sz="2200" b="1" dirty="0" smtClean="0">
                <a:solidFill>
                  <a:schemeClr val="hlink"/>
                </a:solidFill>
                <a:ea typeface="ＭＳ Ｐゴシック" pitchFamily="34" charset="-128"/>
                <a:cs typeface="Arial" pitchFamily="34" charset="0"/>
              </a:rPr>
              <a:t> o il signor </a:t>
            </a:r>
            <a:r>
              <a:rPr lang="it-IT" sz="2200" b="1" dirty="0" err="1" smtClean="0">
                <a:solidFill>
                  <a:schemeClr val="hlink"/>
                </a:solidFill>
                <a:ea typeface="ＭＳ Ｐゴシック" pitchFamily="34" charset="-128"/>
                <a:cs typeface="Arial" pitchFamily="34" charset="0"/>
              </a:rPr>
              <a:t>Tees</a:t>
            </a:r>
            <a:r>
              <a:rPr lang="it-IT" sz="2200" b="1" dirty="0" smtClean="0">
                <a:solidFill>
                  <a:schemeClr val="hlink"/>
                </a:solidFill>
                <a:ea typeface="ＭＳ Ｐゴシック" pitchFamily="34" charset="-128"/>
                <a:cs typeface="Arial" pitchFamily="34" charset="0"/>
              </a:rPr>
              <a:t>?</a:t>
            </a:r>
            <a:endParaRPr lang="it-IT" sz="2200" b="1" dirty="0" smtClean="0">
              <a:ea typeface="ＭＳ Ｐゴシック" pitchFamily="34" charset="-128"/>
              <a:cs typeface="Arial" pitchFamily="34" charset="0"/>
            </a:endParaRPr>
          </a:p>
        </p:txBody>
      </p:sp>
      <p:sp>
        <p:nvSpPr>
          <p:cNvPr id="27651" name="Segnaposto numero diapositiva 3"/>
          <p:cNvSpPr>
            <a:spLocks noGrp="1"/>
          </p:cNvSpPr>
          <p:nvPr>
            <p:ph type="sldNum" sz="quarter" idx="12"/>
          </p:nvPr>
        </p:nvSpPr>
        <p:spPr bwMode="auto">
          <a:noFill/>
          <a:ln>
            <a:miter lim="800000"/>
            <a:headEnd/>
            <a:tailEnd/>
          </a:ln>
        </p:spPr>
        <p:txBody>
          <a:bodyPr>
            <a:normAutofit/>
          </a:bodyPr>
          <a:lstStyle/>
          <a:p>
            <a:pPr>
              <a:buNone/>
            </a:pPr>
            <a:fld id="{A171A1AB-E1BA-4FC8-A18D-5CF83CA19FCB}" type="slidenum">
              <a:rPr lang="it-IT" sz="1200" u="none" smtClean="0">
                <a:solidFill>
                  <a:schemeClr val="tx1"/>
                </a:solidFill>
              </a:rPr>
              <a:pPr>
                <a:buNone/>
              </a:pPr>
              <a:t>15</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152400" y="838200"/>
            <a:ext cx="8839200" cy="5334000"/>
          </a:xfrm>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euristica della simulazione</a:t>
            </a:r>
          </a:p>
          <a:p>
            <a:pPr marL="292100" indent="-292100"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p>
          <a:p>
            <a:pPr marL="292100" indent="-292100" defTabSz="762000" eaLnBrk="1" hangingPunct="1">
              <a:spcBef>
                <a:spcPct val="50000"/>
              </a:spcBef>
            </a:pPr>
            <a:r>
              <a:rPr lang="it-IT" sz="2200" dirty="0" smtClean="0">
                <a:ea typeface="ＭＳ Ｐゴシック" pitchFamily="34" charset="-128"/>
                <a:cs typeface="Arial" pitchFamily="34" charset="0"/>
              </a:rPr>
              <a:t>E</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utilizzata per </a:t>
            </a:r>
            <a:r>
              <a:rPr lang="it-IT" altLang="ja-JP" sz="2200" dirty="0" smtClean="0">
                <a:solidFill>
                  <a:schemeClr val="hlink"/>
                </a:solidFill>
                <a:ea typeface="ＭＳ Ｐゴシック" pitchFamily="34" charset="-128"/>
                <a:cs typeface="Arial" pitchFamily="34" charset="0"/>
              </a:rPr>
              <a:t>immaginare scenari ipotetici</a:t>
            </a:r>
            <a:r>
              <a:rPr lang="it-IT" altLang="ja-JP" sz="2200" dirty="0" smtClean="0">
                <a:ea typeface="ＭＳ Ｐゴシック" pitchFamily="34" charset="-128"/>
                <a:cs typeface="Arial" pitchFamily="34" charset="0"/>
              </a:rPr>
              <a:t> relativi a come potrebbero evolversi o avrebbero potuto evolversi certi eventi</a:t>
            </a:r>
          </a:p>
          <a:p>
            <a:pPr marL="292100" indent="-292100" defTabSz="762000" eaLnBrk="1" hangingPunct="1">
              <a:spcBef>
                <a:spcPct val="50000"/>
              </a:spcBef>
            </a:pPr>
            <a:r>
              <a:rPr lang="it-IT" sz="2200" dirty="0" smtClean="0">
                <a:ea typeface="ＭＳ Ｐゴシック" pitchFamily="34" charset="-128"/>
                <a:cs typeface="Arial" pitchFamily="34" charset="0"/>
              </a:rPr>
              <a:t>Si </a:t>
            </a:r>
            <a:r>
              <a:rPr lang="it-IT" sz="2200" dirty="0" smtClean="0">
                <a:ea typeface="ＭＳ Ｐゴシック" pitchFamily="34" charset="-128"/>
                <a:cs typeface="Arial" pitchFamily="34" charset="0"/>
              </a:rPr>
              <a:t>basa sul </a:t>
            </a:r>
            <a:r>
              <a:rPr lang="it-IT" sz="2200" dirty="0" smtClean="0">
                <a:solidFill>
                  <a:schemeClr val="hlink"/>
                </a:solidFill>
                <a:ea typeface="ＭＳ Ｐゴシック" pitchFamily="34" charset="-128"/>
                <a:cs typeface="Arial" pitchFamily="34" charset="0"/>
              </a:rPr>
              <a:t>pensiero </a:t>
            </a:r>
            <a:r>
              <a:rPr lang="it-IT" sz="2200" dirty="0" err="1" smtClean="0">
                <a:solidFill>
                  <a:schemeClr val="hlink"/>
                </a:solidFill>
                <a:ea typeface="ＭＳ Ｐゴシック" pitchFamily="34" charset="-128"/>
                <a:cs typeface="Arial" pitchFamily="34" charset="0"/>
              </a:rPr>
              <a:t>controfattuale</a:t>
            </a:r>
            <a:r>
              <a:rPr lang="it-IT" sz="2200" dirty="0" smtClean="0">
                <a:solidFill>
                  <a:schemeClr val="hlink"/>
                </a:solidFill>
                <a:ea typeface="ＭＳ Ｐゴシック" pitchFamily="34" charset="-128"/>
                <a:cs typeface="Arial" pitchFamily="34" charset="0"/>
              </a:rPr>
              <a:t>: </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se non avesse preso il </a:t>
            </a:r>
            <a:r>
              <a:rPr lang="it-IT" altLang="ja-JP" sz="2200" dirty="0" err="1" smtClean="0">
                <a:ea typeface="ＭＳ Ｐゴシック" pitchFamily="34" charset="-128"/>
                <a:cs typeface="Arial" pitchFamily="34" charset="0"/>
              </a:rPr>
              <a:t>volo…</a:t>
            </a:r>
            <a:r>
              <a:rPr lang="ja-JP" altLang="it-IT" sz="2200" dirty="0" smtClean="0">
                <a:ea typeface="ＭＳ Ｐゴシック" pitchFamily="34" charset="-128"/>
                <a:cs typeface="Arial" pitchFamily="34" charset="0"/>
              </a:rPr>
              <a:t>”</a:t>
            </a:r>
            <a:endParaRPr lang="it-IT" altLang="ja-JP" sz="2200" dirty="0" smtClean="0">
              <a:ea typeface="ＭＳ Ｐゴシック" pitchFamily="34" charset="-128"/>
              <a:cs typeface="Arial" pitchFamily="34" charset="0"/>
            </a:endParaRPr>
          </a:p>
          <a:p>
            <a:pPr marL="692150" lvl="1" indent="-292100" defTabSz="762000" eaLnBrk="1" hangingPunct="1">
              <a:spcBef>
                <a:spcPct val="50000"/>
              </a:spcBef>
            </a:pPr>
            <a:r>
              <a:rPr lang="it-IT" sz="2200" dirty="0" smtClean="0">
                <a:ea typeface="ＭＳ Ｐゴシック" pitchFamily="34" charset="-128"/>
                <a:cs typeface="Arial" pitchFamily="34" charset="0"/>
              </a:rPr>
              <a:t>La simulazione mentale di come certi eventi avrebbero potuto svolgersi nel passato </a:t>
            </a:r>
          </a:p>
          <a:p>
            <a:pPr marL="692150" lvl="1" indent="-292100" defTabSz="762000" eaLnBrk="1" hangingPunct="1">
              <a:spcBef>
                <a:spcPct val="50000"/>
              </a:spcBef>
            </a:pPr>
            <a:r>
              <a:rPr lang="it-IT" sz="2200" dirty="0" smtClean="0">
                <a:ea typeface="ＭＳ Ｐゴシック" pitchFamily="34" charset="-128"/>
                <a:cs typeface="Arial" pitchFamily="34" charset="0"/>
              </a:rPr>
              <a:t>ha importanti implicazioni per il giudizio sociale e le reazioni emotive ad eventi drammatici</a:t>
            </a:r>
          </a:p>
          <a:p>
            <a:pPr marL="292100" indent="-292100"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p:txBody>
      </p:sp>
      <p:sp>
        <p:nvSpPr>
          <p:cNvPr id="28675" name="Segnaposto numero diapositiva 3"/>
          <p:cNvSpPr>
            <a:spLocks noGrp="1"/>
          </p:cNvSpPr>
          <p:nvPr>
            <p:ph type="sldNum" sz="quarter" idx="12"/>
          </p:nvPr>
        </p:nvSpPr>
        <p:spPr bwMode="auto">
          <a:noFill/>
          <a:ln>
            <a:miter lim="800000"/>
            <a:headEnd/>
            <a:tailEnd/>
          </a:ln>
        </p:spPr>
        <p:txBody>
          <a:bodyPr>
            <a:normAutofit/>
          </a:bodyPr>
          <a:lstStyle/>
          <a:p>
            <a:pPr>
              <a:buNone/>
            </a:pPr>
            <a:fld id="{BED3BF22-C0CC-47FC-AFA8-BDB587A03FF3}" type="slidenum">
              <a:rPr lang="it-IT" sz="1200" u="none" smtClean="0">
                <a:solidFill>
                  <a:schemeClr val="tx1"/>
                </a:solidFill>
              </a:rPr>
              <a:pPr>
                <a:buNone/>
              </a:pPr>
              <a:t>16</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contenuto 2"/>
          <p:cNvSpPr>
            <a:spLocks noGrp="1"/>
          </p:cNvSpPr>
          <p:nvPr>
            <p:ph idx="1"/>
          </p:nvPr>
        </p:nvSpPr>
        <p:spPr>
          <a:xfrm>
            <a:off x="467544" y="1052736"/>
            <a:ext cx="8219256" cy="5271864"/>
          </a:xfrm>
        </p:spPr>
        <p:txBody>
          <a:bodyPr>
            <a:normAutofit/>
          </a:bodyPr>
          <a:lstStyle/>
          <a:p>
            <a:pPr marL="292100" indent="-292100" defTabSz="762000" eaLnBrk="1" hangingPunct="1">
              <a:spcBef>
                <a:spcPct val="50000"/>
              </a:spcBef>
              <a:buNone/>
            </a:pPr>
            <a:endParaRPr lang="it-IT" sz="2200" dirty="0" smtClean="0">
              <a:solidFill>
                <a:schemeClr val="hlink"/>
              </a:solidFill>
              <a:ea typeface="ＭＳ Ｐゴシック" pitchFamily="34" charset="-128"/>
              <a:cs typeface="Arial" pitchFamily="34" charset="0"/>
            </a:endParaRPr>
          </a:p>
          <a:p>
            <a:pPr marL="292100" indent="-292100" algn="ctr" defTabSz="762000" eaLnBrk="1" hangingPunct="1">
              <a:spcBef>
                <a:spcPct val="50000"/>
              </a:spcBef>
              <a:buNone/>
            </a:pPr>
            <a:r>
              <a:rPr lang="it-IT" sz="2200" u="sng" dirty="0" smtClean="0">
                <a:solidFill>
                  <a:schemeClr val="hlink"/>
                </a:solidFill>
                <a:ea typeface="ＭＳ Ｐゴシック" pitchFamily="34" charset="-128"/>
                <a:cs typeface="Arial" pitchFamily="34" charset="0"/>
              </a:rPr>
              <a:t>Studio di </a:t>
            </a:r>
            <a:r>
              <a:rPr lang="it-IT" sz="2200" u="sng" dirty="0" err="1" smtClean="0">
                <a:solidFill>
                  <a:schemeClr val="hlink"/>
                </a:solidFill>
                <a:ea typeface="ＭＳ Ｐゴシック" pitchFamily="34" charset="-128"/>
                <a:cs typeface="Arial" pitchFamily="34" charset="0"/>
              </a:rPr>
              <a:t>Kahneman</a:t>
            </a:r>
            <a:r>
              <a:rPr lang="it-IT" sz="2200" u="sng" dirty="0" smtClean="0">
                <a:solidFill>
                  <a:schemeClr val="hlink"/>
                </a:solidFill>
                <a:ea typeface="ＭＳ Ｐゴシック" pitchFamily="34" charset="-128"/>
                <a:cs typeface="Arial" pitchFamily="34" charset="0"/>
              </a:rPr>
              <a:t> e </a:t>
            </a:r>
            <a:r>
              <a:rPr lang="it-IT" sz="2200" u="sng" dirty="0" err="1" smtClean="0">
                <a:solidFill>
                  <a:schemeClr val="hlink"/>
                </a:solidFill>
                <a:ea typeface="ＭＳ Ｐゴシック" pitchFamily="34" charset="-128"/>
                <a:cs typeface="Arial" pitchFamily="34" charset="0"/>
              </a:rPr>
              <a:t>Tversky</a:t>
            </a:r>
            <a:r>
              <a:rPr lang="it-IT" sz="2200" u="sng" dirty="0" smtClean="0">
                <a:solidFill>
                  <a:schemeClr val="hlink"/>
                </a:solidFill>
                <a:ea typeface="ＭＳ Ｐゴシック" pitchFamily="34" charset="-128"/>
                <a:cs typeface="Arial" pitchFamily="34" charset="0"/>
              </a:rPr>
              <a:t> (1982):</a:t>
            </a:r>
            <a:r>
              <a:rPr lang="it-IT" sz="2200" u="sng" dirty="0" smtClean="0">
                <a:ea typeface="ＭＳ Ｐゴシック" pitchFamily="34" charset="-128"/>
                <a:cs typeface="Arial" pitchFamily="34" charset="0"/>
              </a:rPr>
              <a:t> </a:t>
            </a:r>
            <a:endParaRPr lang="it-IT" sz="2200" u="sng" dirty="0" smtClean="0">
              <a:ea typeface="ＭＳ Ｐゴシック" pitchFamily="34" charset="-128"/>
              <a:cs typeface="Arial" pitchFamily="34" charset="0"/>
            </a:endParaRPr>
          </a:p>
          <a:p>
            <a:pPr marL="292100" indent="-292100" defTabSz="762000" eaLnBrk="1" hangingPunct="1">
              <a:spcBef>
                <a:spcPct val="50000"/>
              </a:spcBef>
              <a:buNone/>
            </a:pPr>
            <a:endParaRPr lang="it-IT" sz="2200" dirty="0" smtClean="0">
              <a:ea typeface="ＭＳ Ｐゴシック" pitchFamily="34" charset="-128"/>
            </a:endParaRPr>
          </a:p>
          <a:p>
            <a:pPr marL="0" indent="0" defTabSz="762000" eaLnBrk="1" hangingPunct="1">
              <a:spcBef>
                <a:spcPct val="50000"/>
              </a:spcBef>
              <a:buNone/>
            </a:pPr>
            <a:r>
              <a:rPr lang="it-IT" sz="2200" dirty="0" smtClean="0">
                <a:ea typeface="ＭＳ Ｐゴシック" pitchFamily="34" charset="-128"/>
              </a:rPr>
              <a:t>La </a:t>
            </a:r>
            <a:r>
              <a:rPr lang="it-IT" sz="2200" dirty="0" smtClean="0">
                <a:ea typeface="ＭＳ Ｐゴシック" pitchFamily="34" charset="-128"/>
              </a:rPr>
              <a:t>facilità con cui gli esiti alternativi sono immaginabili </a:t>
            </a:r>
            <a:r>
              <a:rPr lang="it-IT" sz="2200" dirty="0" smtClean="0">
                <a:ea typeface="ＭＳ Ｐゴシック" pitchFamily="34" charset="-128"/>
              </a:rPr>
              <a:t>da parte </a:t>
            </a:r>
            <a:r>
              <a:rPr lang="it-IT" sz="2200" dirty="0" err="1" smtClean="0">
                <a:ea typeface="ＭＳ Ｐゴシック" pitchFamily="34" charset="-128"/>
              </a:rPr>
              <a:t>dell</a:t>
            </a:r>
            <a:r>
              <a:rPr lang="ja-JP" altLang="it-IT" sz="2200" dirty="0" smtClean="0">
                <a:ea typeface="ＭＳ Ｐゴシック" pitchFamily="34" charset="-128"/>
              </a:rPr>
              <a:t>’</a:t>
            </a:r>
            <a:r>
              <a:rPr lang="it-IT" altLang="ja-JP" sz="2200" dirty="0" smtClean="0">
                <a:ea typeface="ＭＳ Ｐゴシック" pitchFamily="34" charset="-128"/>
              </a:rPr>
              <a:t>individuo, rende più estreme le reazioni </a:t>
            </a:r>
            <a:r>
              <a:rPr lang="it-IT" altLang="ja-JP" sz="2200" dirty="0" smtClean="0">
                <a:ea typeface="ＭＳ Ｐゴシック" pitchFamily="34" charset="-128"/>
              </a:rPr>
              <a:t>affettive</a:t>
            </a:r>
            <a:endParaRPr lang="it-IT" altLang="ja-JP" sz="2200" dirty="0" smtClean="0">
              <a:ea typeface="ＭＳ Ｐゴシック" pitchFamily="34" charset="-128"/>
            </a:endParaRPr>
          </a:p>
          <a:p>
            <a:pPr marL="692150" lvl="1" indent="-292100" defTabSz="762000" eaLnBrk="1" hangingPunct="1">
              <a:spcBef>
                <a:spcPct val="50000"/>
              </a:spcBef>
            </a:pPr>
            <a:r>
              <a:rPr lang="it-IT" sz="2200" dirty="0" smtClean="0">
                <a:ea typeface="ＭＳ Ｐゴシック" pitchFamily="34" charset="-128"/>
                <a:cs typeface="Arial" pitchFamily="34" charset="0"/>
              </a:rPr>
              <a:t>Evento negativo: più è facile immaginare un corso alternativo degli eventi, maggiori saranno gli stati d</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animo di sofferenza</a:t>
            </a:r>
          </a:p>
          <a:p>
            <a:pPr marL="692150" lvl="1" indent="-292100" defTabSz="762000" eaLnBrk="1" hangingPunct="1">
              <a:spcBef>
                <a:spcPct val="50000"/>
              </a:spcBef>
            </a:pPr>
            <a:r>
              <a:rPr lang="it-IT" sz="2200" dirty="0" smtClean="0">
                <a:ea typeface="ＭＳ Ｐゴシック" pitchFamily="34" charset="-128"/>
                <a:cs typeface="Arial" pitchFamily="34" charset="0"/>
              </a:rPr>
              <a:t>Evento positivo: più è facile immaginare un corso alternativo degli eventi, maggiori saranno gli stati d</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animo di felicità</a:t>
            </a:r>
          </a:p>
          <a:p>
            <a:pPr marL="292100" indent="-292100" defTabSz="762000"/>
            <a:endParaRPr lang="it-IT" dirty="0" smtClean="0">
              <a:ea typeface="ＭＳ Ｐゴシック" pitchFamily="34" charset="-128"/>
            </a:endParaRPr>
          </a:p>
          <a:p>
            <a:pPr marL="292100" indent="-292100" defTabSz="762000"/>
            <a:endParaRPr lang="it-IT" dirty="0" smtClean="0">
              <a:ea typeface="ＭＳ Ｐゴシック" pitchFamily="34" charset="-128"/>
            </a:endParaRPr>
          </a:p>
        </p:txBody>
      </p:sp>
      <p:sp>
        <p:nvSpPr>
          <p:cNvPr id="29699" name="Segnaposto numero diapositiva 3"/>
          <p:cNvSpPr>
            <a:spLocks noGrp="1"/>
          </p:cNvSpPr>
          <p:nvPr>
            <p:ph type="sldNum" sz="quarter" idx="12"/>
          </p:nvPr>
        </p:nvSpPr>
        <p:spPr bwMode="auto">
          <a:noFill/>
          <a:ln>
            <a:miter lim="800000"/>
            <a:headEnd/>
            <a:tailEnd/>
          </a:ln>
        </p:spPr>
        <p:txBody>
          <a:bodyPr>
            <a:normAutofit/>
          </a:bodyPr>
          <a:lstStyle/>
          <a:p>
            <a:pPr>
              <a:buNone/>
            </a:pPr>
            <a:fld id="{7526C75C-79AB-431B-A26F-64295A154B91}" type="slidenum">
              <a:rPr lang="it-IT" sz="1200" u="none" smtClean="0">
                <a:solidFill>
                  <a:schemeClr val="tx1"/>
                </a:solidFill>
              </a:rPr>
              <a:pPr>
                <a:buNone/>
              </a:pPr>
              <a:t>17</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idx="1"/>
          </p:nvPr>
        </p:nvSpPr>
        <p:spPr>
          <a:xfrm>
            <a:off x="457200" y="1124744"/>
            <a:ext cx="8229600" cy="5199856"/>
          </a:xfrm>
        </p:spPr>
        <p:txBody>
          <a:bodyPr>
            <a:normAutofit/>
          </a:bodyPr>
          <a:lstStyle/>
          <a:p>
            <a:pPr marL="292100" indent="-292100" algn="ctr" defTabSz="762000" eaLnBrk="1" hangingPunct="1">
              <a:spcBef>
                <a:spcPct val="50000"/>
              </a:spcBef>
              <a:buFont typeface="Wingdings" pitchFamily="2" charset="2"/>
              <a:buNone/>
            </a:pPr>
            <a:endParaRPr lang="it-IT" u="sng" dirty="0" smtClean="0">
              <a:solidFill>
                <a:srgbClr val="FFFF00"/>
              </a:solidFill>
              <a:ea typeface="ＭＳ Ｐゴシック" pitchFamily="34" charset="-128"/>
              <a:cs typeface="Arial" pitchFamily="34" charset="0"/>
            </a:endParaRPr>
          </a:p>
          <a:p>
            <a:pPr marL="292100" indent="-292100" algn="ctr" defTabSz="762000">
              <a:buNone/>
            </a:pPr>
            <a:r>
              <a:rPr lang="it-IT" sz="2200" u="sng" dirty="0" err="1" smtClean="0">
                <a:solidFill>
                  <a:srgbClr val="C00000"/>
                </a:solidFill>
                <a:ea typeface="ＭＳ Ｐゴシック" pitchFamily="34" charset="-128"/>
              </a:rPr>
              <a:t>Medvec</a:t>
            </a:r>
            <a:r>
              <a:rPr lang="it-IT" sz="2200" u="sng" dirty="0" smtClean="0">
                <a:solidFill>
                  <a:srgbClr val="C00000"/>
                </a:solidFill>
                <a:ea typeface="ＭＳ Ｐゴシック" pitchFamily="34" charset="-128"/>
              </a:rPr>
              <a:t> </a:t>
            </a:r>
            <a:r>
              <a:rPr lang="it-IT" sz="2200" u="sng" dirty="0" err="1" smtClean="0">
                <a:solidFill>
                  <a:srgbClr val="C00000"/>
                </a:solidFill>
                <a:ea typeface="ＭＳ Ｐゴシック" pitchFamily="34" charset="-128"/>
              </a:rPr>
              <a:t>et</a:t>
            </a:r>
            <a:r>
              <a:rPr lang="it-IT" sz="2200" u="sng" dirty="0" smtClean="0">
                <a:solidFill>
                  <a:srgbClr val="C00000"/>
                </a:solidFill>
                <a:ea typeface="ＭＳ Ｐゴシック" pitchFamily="34" charset="-128"/>
              </a:rPr>
              <a:t> al. (1995) studio delle espressioni emotive dei secondi e terzi classificati alle olimpiadi del 1992</a:t>
            </a:r>
          </a:p>
          <a:p>
            <a:pPr marL="292100" indent="-292100" defTabSz="762000">
              <a:buFont typeface="Wingdings" pitchFamily="2" charset="2"/>
              <a:buNone/>
            </a:pPr>
            <a:endParaRPr lang="it-IT" sz="2200" dirty="0" smtClean="0">
              <a:ea typeface="ＭＳ Ｐゴシック" pitchFamily="34" charset="-128"/>
            </a:endParaRPr>
          </a:p>
          <a:p>
            <a:pPr marL="292100" indent="-292100" defTabSz="762000"/>
            <a:r>
              <a:rPr lang="it-IT" sz="2200" dirty="0" smtClean="0">
                <a:ea typeface="ＭＳ Ｐゴシック" pitchFamily="34" charset="-128"/>
              </a:rPr>
              <a:t>Gli argenti avevano volti meno sorridenti dei bronzi</a:t>
            </a:r>
          </a:p>
          <a:p>
            <a:pPr lvl="2" defTabSz="762000"/>
            <a:r>
              <a:rPr lang="it-IT" sz="2200" dirty="0" smtClean="0">
                <a:ea typeface="ＭＳ Ｐゴシック" pitchFamily="34" charset="-128"/>
              </a:rPr>
              <a:t>Gli argenti erano arrivati più vicini alla vittoria: </a:t>
            </a:r>
            <a:r>
              <a:rPr lang="it-IT" sz="2200" dirty="0" err="1" smtClean="0">
                <a:ea typeface="ＭＳ Ｐゴシック" pitchFamily="34" charset="-128"/>
              </a:rPr>
              <a:t>controfattuale</a:t>
            </a:r>
            <a:r>
              <a:rPr lang="it-IT" sz="2200" dirty="0" smtClean="0">
                <a:ea typeface="ＭＳ Ｐゴシック" pitchFamily="34" charset="-128"/>
              </a:rPr>
              <a:t> sulla perdita</a:t>
            </a:r>
          </a:p>
          <a:p>
            <a:pPr lvl="2" defTabSz="762000"/>
            <a:r>
              <a:rPr lang="it-IT" sz="2200" dirty="0" smtClean="0">
                <a:ea typeface="ＭＳ Ｐゴシック" pitchFamily="34" charset="-128"/>
              </a:rPr>
              <a:t>I bronzi erano arrivati più vicini alla non vittoria: </a:t>
            </a:r>
            <a:r>
              <a:rPr lang="it-IT" sz="2200" dirty="0" err="1" smtClean="0">
                <a:ea typeface="ＭＳ Ｐゴシック" pitchFamily="34" charset="-128"/>
              </a:rPr>
              <a:t>controfattuale</a:t>
            </a:r>
            <a:r>
              <a:rPr lang="it-IT" sz="2200" dirty="0" smtClean="0">
                <a:ea typeface="ＭＳ Ｐゴシック" pitchFamily="34" charset="-128"/>
              </a:rPr>
              <a:t> sulla vincita</a:t>
            </a:r>
          </a:p>
        </p:txBody>
      </p:sp>
      <p:sp>
        <p:nvSpPr>
          <p:cNvPr id="30723" name="Segnaposto numero diapositiva 3"/>
          <p:cNvSpPr>
            <a:spLocks noGrp="1"/>
          </p:cNvSpPr>
          <p:nvPr>
            <p:ph type="sldNum" sz="quarter" idx="12"/>
          </p:nvPr>
        </p:nvSpPr>
        <p:spPr bwMode="auto">
          <a:noFill/>
          <a:ln>
            <a:miter lim="800000"/>
            <a:headEnd/>
            <a:tailEnd/>
          </a:ln>
        </p:spPr>
        <p:txBody>
          <a:bodyPr>
            <a:normAutofit/>
          </a:bodyPr>
          <a:lstStyle/>
          <a:p>
            <a:pPr>
              <a:buNone/>
            </a:pPr>
            <a:fld id="{FE50C240-3F42-4DF8-82E4-66CCD656495B}" type="slidenum">
              <a:rPr lang="it-IT" sz="1200" u="none" smtClean="0">
                <a:solidFill>
                  <a:schemeClr val="tx1"/>
                </a:solidFill>
              </a:rPr>
              <a:pPr>
                <a:buNone/>
              </a:pPr>
              <a:t>18</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152400" y="838200"/>
            <a:ext cx="8839200" cy="5334000"/>
          </a:xfrm>
        </p:spPr>
        <p:txBody>
          <a:bodyPr>
            <a:normAutofit lnSpcReduction="10000"/>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Ancoraggio e accomodamento</a:t>
            </a:r>
          </a:p>
          <a:p>
            <a:pPr marL="292100" indent="-292100" defTabSz="762000" eaLnBrk="1" hangingPunct="1">
              <a:spcBef>
                <a:spcPct val="50000"/>
              </a:spcBef>
            </a:pPr>
            <a:r>
              <a:rPr lang="it-IT" sz="2200" dirty="0" smtClean="0">
                <a:ea typeface="ＭＳ Ｐゴシック" pitchFamily="34" charset="-128"/>
                <a:cs typeface="Arial" pitchFamily="34" charset="0"/>
              </a:rPr>
              <a:t>In </a:t>
            </a:r>
            <a:r>
              <a:rPr lang="it-IT" sz="2200" dirty="0" smtClean="0">
                <a:ea typeface="ＭＳ Ｐゴシック" pitchFamily="34" charset="-128"/>
                <a:cs typeface="Arial" pitchFamily="34" charset="0"/>
              </a:rPr>
              <a:t>situazioni di incertezza, per emettere un giudizio o una stima le persone tendono ad </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ancorarsi</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a una conoscenza nota ed </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accomodarla</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sulla base di informazioni pertinenti</a:t>
            </a:r>
          </a:p>
          <a:p>
            <a:pPr marL="292100" indent="-292100" defTabSz="762000" eaLnBrk="1" hangingPunct="1">
              <a:spcBef>
                <a:spcPct val="50000"/>
              </a:spcBef>
            </a:pPr>
            <a:r>
              <a:rPr lang="it-IT" sz="2200" dirty="0" smtClean="0">
                <a:ea typeface="ＭＳ Ｐゴシック" pitchFamily="34" charset="-128"/>
                <a:cs typeface="Arial" pitchFamily="34" charset="0"/>
              </a:rPr>
              <a:t>Simulazione di giuria: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ordine di giudizio incideva sulla severità delle pene comminate (</a:t>
            </a:r>
            <a:r>
              <a:rPr lang="it-IT" altLang="ja-JP" sz="2200" dirty="0" err="1" smtClean="0">
                <a:ea typeface="ＭＳ Ｐゴシック" pitchFamily="34" charset="-128"/>
                <a:cs typeface="Arial" pitchFamily="34" charset="0"/>
              </a:rPr>
              <a:t>Greenberg</a:t>
            </a:r>
            <a:r>
              <a:rPr lang="it-IT" altLang="ja-JP" sz="2200" dirty="0" smtClean="0">
                <a:ea typeface="ＭＳ Ｐゴシック" pitchFamily="34" charset="-128"/>
                <a:cs typeface="Arial" pitchFamily="34" charset="0"/>
              </a:rPr>
              <a:t> </a:t>
            </a:r>
            <a:r>
              <a:rPr lang="it-IT" altLang="ja-JP" sz="2200" dirty="0" err="1" smtClean="0">
                <a:ea typeface="ＭＳ Ｐゴシック" pitchFamily="34" charset="-128"/>
                <a:cs typeface="Arial" pitchFamily="34" charset="0"/>
              </a:rPr>
              <a:t>et</a:t>
            </a:r>
            <a:r>
              <a:rPr lang="it-IT" altLang="ja-JP" sz="2200" dirty="0" smtClean="0">
                <a:ea typeface="ＭＳ Ｐゴシック" pitchFamily="34" charset="-128"/>
                <a:cs typeface="Arial" pitchFamily="34" charset="0"/>
              </a:rPr>
              <a:t> al, 1986):</a:t>
            </a:r>
          </a:p>
          <a:p>
            <a:pPr marL="692150" lvl="1" indent="-74613" defTabSz="762000" eaLnBrk="1" hangingPunct="1">
              <a:spcBef>
                <a:spcPct val="50000"/>
              </a:spcBef>
            </a:pPr>
            <a:r>
              <a:rPr lang="it-IT" sz="2200" dirty="0" smtClean="0">
                <a:ea typeface="ＭＳ Ｐゴシック" pitchFamily="34" charset="-128"/>
                <a:cs typeface="Arial" pitchFamily="34" charset="0"/>
              </a:rPr>
              <a:t>Se partivano con reati più gravi tendevano a dare pene più severe anche ai successivi e viceversa</a:t>
            </a:r>
          </a:p>
          <a:p>
            <a:pPr marL="292100" indent="-292100" defTabSz="762000" eaLnBrk="1" hangingPunct="1">
              <a:spcBef>
                <a:spcPct val="50000"/>
              </a:spcBef>
            </a:pPr>
            <a:r>
              <a:rPr lang="it-IT" sz="2200" dirty="0" smtClean="0">
                <a:ea typeface="ＭＳ Ｐゴシック" pitchFamily="34" charset="-128"/>
                <a:cs typeface="Arial" pitchFamily="34" charset="0"/>
              </a:rPr>
              <a:t>I </a:t>
            </a:r>
            <a:r>
              <a:rPr lang="it-IT" sz="2200" dirty="0" smtClean="0">
                <a:ea typeface="ＭＳ Ｐゴシック" pitchFamily="34" charset="-128"/>
                <a:cs typeface="Arial" pitchFamily="34" charset="0"/>
              </a:rPr>
              <a:t>propri tratti, le proprie credenze ed i propri comportamenti rappresentano spesso punti di ancoraggio per il giudizio sociale</a:t>
            </a:r>
          </a:p>
          <a:p>
            <a:pPr marL="692150" lvl="1" indent="-74613" defTabSz="762000" eaLnBrk="1" hangingPunct="1">
              <a:spcBef>
                <a:spcPct val="50000"/>
              </a:spcBef>
            </a:pPr>
            <a:r>
              <a:rPr lang="it-IT" sz="2200" dirty="0" smtClean="0">
                <a:ea typeface="ＭＳ Ｐゴシック" pitchFamily="34" charset="-128"/>
                <a:cs typeface="Arial" pitchFamily="34" charset="0"/>
              </a:rPr>
              <a:t>Esempio: nella previsione di risultati elettorali, le persone tendono ad esagerare la numerosità dei voti ottenuti dal partito da loro sostenuto (</a:t>
            </a:r>
            <a:r>
              <a:rPr lang="it-IT" sz="2200" dirty="0" err="1" smtClean="0">
                <a:ea typeface="ＭＳ Ｐゴシック" pitchFamily="34" charset="-128"/>
                <a:cs typeface="Arial" pitchFamily="34" charset="0"/>
              </a:rPr>
              <a:t>Palmonari</a:t>
            </a:r>
            <a:r>
              <a:rPr lang="it-IT" sz="2200" dirty="0" smtClean="0">
                <a:ea typeface="ＭＳ Ｐゴシック" pitchFamily="34" charset="-128"/>
                <a:cs typeface="Arial" pitchFamily="34" charset="0"/>
              </a:rPr>
              <a:t>, Arcuri e </a:t>
            </a:r>
            <a:r>
              <a:rPr lang="it-IT" sz="2200" dirty="0" err="1" smtClean="0">
                <a:ea typeface="ＭＳ Ｐゴシック" pitchFamily="34" charset="-128"/>
                <a:cs typeface="Arial" pitchFamily="34" charset="0"/>
              </a:rPr>
              <a:t>Girotto</a:t>
            </a:r>
            <a:r>
              <a:rPr lang="it-IT" sz="2200" dirty="0" smtClean="0">
                <a:ea typeface="ＭＳ Ｐゴシック" pitchFamily="34" charset="-128"/>
                <a:cs typeface="Arial" pitchFamily="34" charset="0"/>
              </a:rPr>
              <a:t>, 1994)</a:t>
            </a:r>
          </a:p>
        </p:txBody>
      </p:sp>
      <p:sp>
        <p:nvSpPr>
          <p:cNvPr id="31747" name="Segnaposto numero diapositiva 3"/>
          <p:cNvSpPr>
            <a:spLocks noGrp="1"/>
          </p:cNvSpPr>
          <p:nvPr>
            <p:ph type="sldNum" sz="quarter" idx="12"/>
          </p:nvPr>
        </p:nvSpPr>
        <p:spPr bwMode="auto">
          <a:noFill/>
          <a:ln>
            <a:miter lim="800000"/>
            <a:headEnd/>
            <a:tailEnd/>
          </a:ln>
        </p:spPr>
        <p:txBody>
          <a:bodyPr>
            <a:normAutofit/>
          </a:bodyPr>
          <a:lstStyle/>
          <a:p>
            <a:pPr>
              <a:buNone/>
            </a:pPr>
            <a:fld id="{C5961F8B-1E01-4B4B-A113-FCAF52081C1E}" type="slidenum">
              <a:rPr lang="it-IT" sz="1200" u="none" smtClean="0">
                <a:solidFill>
                  <a:schemeClr val="tx1"/>
                </a:solidFill>
              </a:rPr>
              <a:pPr>
                <a:buNone/>
              </a:pPr>
              <a:t>19</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228600" y="838200"/>
            <a:ext cx="8615363" cy="6629507"/>
          </a:xfrm>
        </p:spPr>
        <p:txBody>
          <a:bodyPr>
            <a:spAutoFit/>
          </a:bodyPr>
          <a:lstStyle/>
          <a:p>
            <a:pPr marL="482600" indent="-482600" algn="ctr" eaLnBrk="1" hangingPunct="1">
              <a:lnSpc>
                <a:spcPct val="8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Come facciamo a conoscere la realtà sociale</a:t>
            </a:r>
          </a:p>
          <a:p>
            <a:pPr marL="482600" indent="-482600" algn="ctr" eaLnBrk="1" hangingPunct="1">
              <a:lnSpc>
                <a:spcPct val="80000"/>
              </a:lnSpc>
              <a:spcBef>
                <a:spcPct val="50000"/>
              </a:spcBef>
              <a:buFont typeface="Wingdings" pitchFamily="2" charset="2"/>
              <a:buNone/>
            </a:pPr>
            <a:endParaRPr lang="it-IT" u="sng" dirty="0" smtClean="0">
              <a:solidFill>
                <a:schemeClr val="hlink"/>
              </a:solidFill>
              <a:ea typeface="ＭＳ Ｐゴシック" pitchFamily="34" charset="-128"/>
              <a:cs typeface="Arial" pitchFamily="34" charset="0"/>
            </a:endParaRPr>
          </a:p>
          <a:p>
            <a:pPr marL="482600" indent="-482600" eaLnBrk="1" hangingPunct="1">
              <a:lnSpc>
                <a:spcPct val="80000"/>
              </a:lnSpc>
              <a:buFont typeface="Wingdings" pitchFamily="2" charset="2"/>
              <a:buNone/>
            </a:pPr>
            <a:r>
              <a:rPr lang="it-IT" dirty="0" smtClean="0">
                <a:solidFill>
                  <a:schemeClr val="hlink"/>
                </a:solidFill>
                <a:ea typeface="ＭＳ Ｐゴシック" pitchFamily="34" charset="-128"/>
                <a:cs typeface="Arial" pitchFamily="34" charset="0"/>
              </a:rPr>
              <a:t>	</a:t>
            </a:r>
            <a:r>
              <a:rPr lang="it-IT" sz="2200" u="sng" dirty="0" smtClean="0">
                <a:solidFill>
                  <a:schemeClr val="hlink"/>
                </a:solidFill>
                <a:ea typeface="ＭＳ Ｐゴシック" pitchFamily="34" charset="-128"/>
                <a:cs typeface="Arial" pitchFamily="34" charset="0"/>
              </a:rPr>
              <a:t>L</a:t>
            </a:r>
            <a:r>
              <a:rPr lang="ja-JP" altLang="it-IT" sz="2200" u="sng" dirty="0" smtClean="0">
                <a:solidFill>
                  <a:schemeClr val="hlink"/>
                </a:solidFill>
                <a:ea typeface="ＭＳ Ｐゴシック" pitchFamily="34" charset="-128"/>
                <a:cs typeface="Arial" pitchFamily="34" charset="0"/>
              </a:rPr>
              <a:t>’</a:t>
            </a:r>
            <a:r>
              <a:rPr lang="it-IT" altLang="ja-JP" sz="2200" u="sng" dirty="0" smtClean="0">
                <a:solidFill>
                  <a:srgbClr val="C00000"/>
                </a:solidFill>
                <a:ea typeface="ＭＳ Ｐゴシック" pitchFamily="34" charset="-128"/>
                <a:cs typeface="Arial" pitchFamily="34" charset="0"/>
              </a:rPr>
              <a:t>organizzazione</a:t>
            </a:r>
            <a:r>
              <a:rPr lang="it-IT" altLang="ja-JP" sz="2200" u="sng" dirty="0" smtClean="0">
                <a:solidFill>
                  <a:schemeClr val="hlink"/>
                </a:solidFill>
                <a:ea typeface="ＭＳ Ｐゴシック" pitchFamily="34" charset="-128"/>
                <a:cs typeface="Arial" pitchFamily="34" charset="0"/>
              </a:rPr>
              <a:t> della conoscenza: gli schemi e le categorie sociali</a:t>
            </a:r>
          </a:p>
          <a:p>
            <a:pPr marL="482600" indent="-482600" algn="just" eaLnBrk="1" hangingPunct="1">
              <a:lnSpc>
                <a:spcPct val="80000"/>
              </a:lnSpc>
              <a:spcBef>
                <a:spcPct val="50000"/>
              </a:spcBef>
              <a:buFont typeface="Wingdings" pitchFamily="2" charset="2"/>
              <a:buNone/>
            </a:pPr>
            <a:r>
              <a:rPr lang="it-IT" sz="2000" dirty="0" smtClean="0">
                <a:ea typeface="ＭＳ Ｐゴシック" pitchFamily="34" charset="-128"/>
                <a:cs typeface="Arial" pitchFamily="34" charset="0"/>
              </a:rPr>
              <a:t>	</a:t>
            </a:r>
            <a:r>
              <a:rPr lang="it-IT" sz="2200" dirty="0" smtClean="0">
                <a:ea typeface="ＭＳ Ｐゴシック" pitchFamily="34" charset="-128"/>
                <a:cs typeface="Arial" pitchFamily="34" charset="0"/>
              </a:rPr>
              <a:t>La conoscenza sociale è frutto di un complesso intreccio tra ciò che sta fuori di noi (la realtà oggettivamente data) e  ciò che la nostra mente attivamente costruisce e organizza.</a:t>
            </a:r>
          </a:p>
          <a:p>
            <a:pPr marL="482600" indent="-482600" algn="just" eaLnBrk="1" hangingPunct="1">
              <a:lnSpc>
                <a:spcPct val="80000"/>
              </a:lnSpc>
              <a:spcBef>
                <a:spcPct val="50000"/>
              </a:spcBef>
              <a:buFont typeface="Wingdings" pitchFamily="2" charset="2"/>
              <a:buNone/>
            </a:pPr>
            <a:r>
              <a:rPr lang="it-IT" sz="2200" dirty="0" smtClean="0">
                <a:ea typeface="ＭＳ Ｐゴシック" pitchFamily="34" charset="-128"/>
                <a:cs typeface="Arial" pitchFamily="34" charset="0"/>
              </a:rPr>
              <a:t>	La percezione umana </a:t>
            </a:r>
            <a:r>
              <a:rPr lang="it-IT" sz="2200" b="1" dirty="0" smtClean="0">
                <a:ea typeface="ＭＳ Ｐゴシック" pitchFamily="34" charset="-128"/>
                <a:cs typeface="Arial" pitchFamily="34" charset="0"/>
              </a:rPr>
              <a:t>non </a:t>
            </a:r>
            <a:r>
              <a:rPr lang="ja-JP" altLang="it-IT" sz="2200" b="1" dirty="0" smtClean="0">
                <a:ea typeface="ＭＳ Ｐゴシック" pitchFamily="34" charset="-128"/>
                <a:cs typeface="Arial" pitchFamily="34" charset="0"/>
              </a:rPr>
              <a:t>“</a:t>
            </a:r>
            <a:r>
              <a:rPr lang="it-IT" altLang="ja-JP" sz="2200" b="1" dirty="0" smtClean="0">
                <a:ea typeface="ＭＳ Ｐゴシック" pitchFamily="34" charset="-128"/>
                <a:cs typeface="Arial" pitchFamily="34" charset="0"/>
              </a:rPr>
              <a:t>riproduce</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semplicemente la realtà esterna, </a:t>
            </a:r>
            <a:r>
              <a:rPr lang="it-IT" altLang="ja-JP" sz="2200" b="1" dirty="0" smtClean="0">
                <a:ea typeface="ＭＳ Ｐゴシック" pitchFamily="34" charset="-128"/>
                <a:cs typeface="Arial" pitchFamily="34" charset="0"/>
              </a:rPr>
              <a:t>ma</a:t>
            </a:r>
            <a:r>
              <a:rPr lang="it-IT" altLang="ja-JP" sz="2200" dirty="0" smtClean="0">
                <a:ea typeface="ＭＳ Ｐゴシック" pitchFamily="34" charset="-128"/>
                <a:cs typeface="Arial" pitchFamily="34" charset="0"/>
              </a:rPr>
              <a:t> la </a:t>
            </a:r>
            <a:r>
              <a:rPr lang="ja-JP" altLang="it-IT" sz="2200" dirty="0" smtClean="0">
                <a:ea typeface="ＭＳ Ｐゴシック" pitchFamily="34" charset="-128"/>
                <a:cs typeface="Arial" pitchFamily="34" charset="0"/>
              </a:rPr>
              <a:t>“</a:t>
            </a:r>
            <a:r>
              <a:rPr lang="it-IT" altLang="ja-JP" sz="2200" b="1" dirty="0" smtClean="0">
                <a:ea typeface="ＭＳ Ｐゴシック" pitchFamily="34" charset="-128"/>
                <a:cs typeface="Arial" pitchFamily="34" charset="0"/>
              </a:rPr>
              <a:t>ricostruisce</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 (</a:t>
            </a:r>
            <a:r>
              <a:rPr lang="it-IT" altLang="ja-JP" sz="2200" dirty="0" err="1" smtClean="0">
                <a:ea typeface="ＭＳ Ｐゴシック" pitchFamily="34" charset="-128"/>
                <a:cs typeface="Arial" pitchFamily="34" charset="0"/>
              </a:rPr>
              <a:t>Bartlett</a:t>
            </a:r>
            <a:r>
              <a:rPr lang="it-IT" altLang="ja-JP" sz="2200" dirty="0" smtClean="0">
                <a:ea typeface="ＭＳ Ｐゴシック" pitchFamily="34" charset="-128"/>
                <a:cs typeface="Arial" pitchFamily="34" charset="0"/>
              </a:rPr>
              <a:t>, 1932; </a:t>
            </a:r>
            <a:r>
              <a:rPr lang="it-IT" altLang="ja-JP" sz="2200" dirty="0" err="1" smtClean="0">
                <a:ea typeface="ＭＳ Ｐゴシック" pitchFamily="34" charset="-128"/>
                <a:cs typeface="Arial" pitchFamily="34" charset="0"/>
              </a:rPr>
              <a:t>Koffka</a:t>
            </a:r>
            <a:r>
              <a:rPr lang="it-IT" altLang="ja-JP" sz="2200" dirty="0" smtClean="0">
                <a:ea typeface="ＭＳ Ｐゴシック" pitchFamily="34" charset="-128"/>
                <a:cs typeface="Arial" pitchFamily="34" charset="0"/>
              </a:rPr>
              <a:t>, 1935) attraverso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utilizzo di </a:t>
            </a:r>
            <a:r>
              <a:rPr lang="it-IT" altLang="ja-JP" sz="2200" b="1" dirty="0" smtClean="0">
                <a:ea typeface="ＭＳ Ｐゴシック" pitchFamily="34" charset="-128"/>
                <a:cs typeface="Arial" pitchFamily="34" charset="0"/>
              </a:rPr>
              <a:t>schemi</a:t>
            </a:r>
          </a:p>
          <a:p>
            <a:pPr marL="482600" indent="-482600" algn="just" eaLnBrk="1" hangingPunct="1">
              <a:lnSpc>
                <a:spcPct val="8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dirty="0" err="1" smtClean="0">
                <a:solidFill>
                  <a:schemeClr val="hlink"/>
                </a:solidFill>
                <a:ea typeface="ＭＳ Ｐゴシック" pitchFamily="34" charset="-128"/>
                <a:cs typeface="Arial" pitchFamily="34" charset="0"/>
              </a:rPr>
              <a:t>Schemi=</a:t>
            </a:r>
            <a:r>
              <a:rPr lang="it-IT" sz="2200" dirty="0" smtClean="0">
                <a:ea typeface="ＭＳ Ｐゴシック" pitchFamily="34" charset="-128"/>
                <a:cs typeface="Arial" pitchFamily="34" charset="0"/>
              </a:rPr>
              <a:t> </a:t>
            </a:r>
            <a:r>
              <a:rPr lang="it-IT" sz="2200" dirty="0" smtClean="0">
                <a:ea typeface="ＭＳ Ｐゴシック" pitchFamily="34" charset="-128"/>
                <a:cs typeface="Arial" pitchFamily="34" charset="0"/>
              </a:rPr>
              <a:t>strutture cognitive che rappresentano un oggetto di conoscenza, includendo i suoi attributi e i loro legami. </a:t>
            </a:r>
          </a:p>
          <a:p>
            <a:pPr marL="482600" indent="-31750" algn="just">
              <a:lnSpc>
                <a:spcPct val="80000"/>
              </a:lnSpc>
              <a:spcBef>
                <a:spcPct val="50000"/>
              </a:spcBef>
            </a:pPr>
            <a:r>
              <a:rPr lang="it-IT" sz="2200" dirty="0" smtClean="0">
                <a:ea typeface="ＭＳ Ｐゴシック" pitchFamily="34" charset="-128"/>
                <a:cs typeface="Arial" pitchFamily="34" charset="0"/>
              </a:rPr>
              <a:t>Influenzano </a:t>
            </a:r>
            <a:r>
              <a:rPr lang="it-IT" sz="2200" dirty="0" smtClean="0">
                <a:ea typeface="ＭＳ Ｐゴシック" pitchFamily="34" charset="-128"/>
                <a:cs typeface="Arial" pitchFamily="34" charset="0"/>
              </a:rPr>
              <a:t>la </a:t>
            </a:r>
            <a:r>
              <a:rPr lang="it-IT" sz="2200" b="1" dirty="0" smtClean="0">
                <a:ea typeface="ＭＳ Ｐゴシック" pitchFamily="34" charset="-128"/>
                <a:cs typeface="Arial" pitchFamily="34" charset="0"/>
              </a:rPr>
              <a:t>codifica delle informazioni </a:t>
            </a:r>
            <a:r>
              <a:rPr lang="it-IT" sz="2200" dirty="0" smtClean="0">
                <a:ea typeface="ＭＳ Ｐゴシック" pitchFamily="34" charset="-128"/>
                <a:cs typeface="Arial" pitchFamily="34" charset="0"/>
              </a:rPr>
              <a:t>nuove, il </a:t>
            </a:r>
            <a:r>
              <a:rPr lang="it-IT" sz="2200" b="1" dirty="0" smtClean="0">
                <a:ea typeface="ＭＳ Ｐゴシック" pitchFamily="34" charset="-128"/>
                <a:cs typeface="Arial" pitchFamily="34" charset="0"/>
              </a:rPr>
              <a:t>ricordo</a:t>
            </a:r>
            <a:r>
              <a:rPr lang="it-IT" sz="2200" dirty="0" smtClean="0">
                <a:ea typeface="ＭＳ Ｐゴシック" pitchFamily="34" charset="-128"/>
                <a:cs typeface="Arial" pitchFamily="34" charset="0"/>
              </a:rPr>
              <a:t> di informazioni già acquisite e le </a:t>
            </a:r>
            <a:r>
              <a:rPr lang="it-IT" sz="2200" b="1" dirty="0" smtClean="0">
                <a:ea typeface="ＭＳ Ｐゴシック" pitchFamily="34" charset="-128"/>
                <a:cs typeface="Arial" pitchFamily="34" charset="0"/>
              </a:rPr>
              <a:t>inferenze</a:t>
            </a:r>
            <a:r>
              <a:rPr lang="it-IT" sz="2200" dirty="0" smtClean="0">
                <a:ea typeface="ＭＳ Ｐゴシック" pitchFamily="34" charset="-128"/>
                <a:cs typeface="Arial" pitchFamily="34" charset="0"/>
              </a:rPr>
              <a:t> relative ai </a:t>
            </a:r>
            <a:r>
              <a:rPr lang="it-IT" sz="2200" b="1" dirty="0" smtClean="0">
                <a:ea typeface="ＭＳ Ｐゴシック" pitchFamily="34" charset="-128"/>
                <a:cs typeface="Arial" pitchFamily="34" charset="0"/>
              </a:rPr>
              <a:t>dati </a:t>
            </a:r>
            <a:r>
              <a:rPr lang="it-IT" sz="2200" b="1" dirty="0" smtClean="0">
                <a:ea typeface="ＭＳ Ｐゴシック" pitchFamily="34" charset="-128"/>
                <a:cs typeface="Arial" pitchFamily="34" charset="0"/>
              </a:rPr>
              <a:t>mancanti</a:t>
            </a:r>
          </a:p>
          <a:p>
            <a:pPr marL="482600" indent="-31750" algn="just">
              <a:lnSpc>
                <a:spcPct val="80000"/>
              </a:lnSpc>
              <a:spcBef>
                <a:spcPct val="50000"/>
              </a:spcBef>
            </a:pPr>
            <a:r>
              <a:rPr lang="it-IT" sz="2200" b="1" dirty="0" smtClean="0">
                <a:ea typeface="ＭＳ Ｐゴシック" pitchFamily="34" charset="-128"/>
                <a:cs typeface="Arial" pitchFamily="34" charset="0"/>
              </a:rPr>
              <a:t>S</a:t>
            </a:r>
            <a:r>
              <a:rPr lang="it-IT" sz="2200" b="1" dirty="0" smtClean="0">
                <a:ea typeface="ＭＳ Ｐゴシック" pitchFamily="34" charset="-128"/>
                <a:cs typeface="Arial" pitchFamily="34" charset="0"/>
              </a:rPr>
              <a:t>truttura piramidale</a:t>
            </a:r>
            <a:r>
              <a:rPr lang="it-IT" sz="2200" dirty="0" smtClean="0">
                <a:ea typeface="ＭＳ Ｐゴシック" pitchFamily="34" charset="-128"/>
                <a:cs typeface="Arial" pitchFamily="34" charset="0"/>
              </a:rPr>
              <a:t>: al vertice le informazioni più astratte, alla base quelle più specifiche e concrete</a:t>
            </a:r>
          </a:p>
          <a:p>
            <a:pPr marL="482600" indent="-482600" algn="just" eaLnBrk="1" hangingPunct="1">
              <a:lnSpc>
                <a:spcPct val="80000"/>
              </a:lnSpc>
              <a:spcBef>
                <a:spcPct val="50000"/>
              </a:spcBef>
              <a:buFont typeface="Wingdings" pitchFamily="2" charset="2"/>
              <a:buNone/>
            </a:pPr>
            <a:endParaRPr lang="it-IT" sz="2000" dirty="0" smtClean="0">
              <a:ea typeface="ＭＳ Ｐゴシック" pitchFamily="34" charset="-128"/>
              <a:cs typeface="Arial" pitchFamily="34" charset="0"/>
            </a:endParaRPr>
          </a:p>
          <a:p>
            <a:pPr marL="482600" indent="-482600" algn="just" eaLnBrk="1" hangingPunct="1">
              <a:lnSpc>
                <a:spcPct val="80000"/>
              </a:lnSpc>
              <a:spcBef>
                <a:spcPct val="50000"/>
              </a:spcBef>
              <a:buFont typeface="Wingdings" pitchFamily="2" charset="2"/>
              <a:buNone/>
            </a:pPr>
            <a:r>
              <a:rPr lang="it-IT" sz="2000" dirty="0" smtClean="0">
                <a:ea typeface="ＭＳ Ｐゴシック" pitchFamily="34" charset="-128"/>
                <a:cs typeface="Arial" pitchFamily="34" charset="0"/>
              </a:rPr>
              <a:t>			</a:t>
            </a:r>
          </a:p>
          <a:p>
            <a:pPr marL="482600" indent="-482600" algn="just" eaLnBrk="1" hangingPunct="1">
              <a:lnSpc>
                <a:spcPct val="80000"/>
              </a:lnSpc>
              <a:spcBef>
                <a:spcPct val="50000"/>
              </a:spcBef>
              <a:buFont typeface="Wingdings" pitchFamily="2" charset="2"/>
              <a:buNone/>
            </a:pPr>
            <a:r>
              <a:rPr lang="it-IT" sz="2000" dirty="0" smtClean="0">
                <a:solidFill>
                  <a:schemeClr val="hlink"/>
                </a:solidFill>
                <a:ea typeface="ＭＳ Ｐゴシック" pitchFamily="34" charset="-128"/>
                <a:cs typeface="Arial" pitchFamily="34" charset="0"/>
              </a:rPr>
              <a:t>	</a:t>
            </a:r>
          </a:p>
        </p:txBody>
      </p:sp>
      <p:sp>
        <p:nvSpPr>
          <p:cNvPr id="4" name="Segnaposto numero diapositiva 3"/>
          <p:cNvSpPr>
            <a:spLocks noGrp="1"/>
          </p:cNvSpPr>
          <p:nvPr>
            <p:ph type="sldNum" sz="quarter" idx="12"/>
          </p:nvPr>
        </p:nvSpPr>
        <p:spPr/>
        <p:txBody>
          <a:bodyPr/>
          <a:lstStyle/>
          <a:p>
            <a:pPr>
              <a:buNone/>
              <a:defRPr/>
            </a:pPr>
            <a:fld id="{0B599D94-F8B5-4FC8-B653-4C41D04BDE14}" type="slidenum">
              <a:rPr lang="it-IT" u="none" smtClean="0"/>
              <a:pPr>
                <a:buNone/>
                <a:defRPr/>
              </a:pPr>
              <a:t>2</a:t>
            </a:fld>
            <a:endParaRPr lang="it-IT" u="none"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228600" y="1219200"/>
            <a:ext cx="8615363" cy="5378152"/>
          </a:xfrm>
        </p:spPr>
        <p:txBody>
          <a:bodyPr>
            <a:normAutofit fontScale="92500" lnSpcReduction="10000"/>
          </a:bodyPr>
          <a:lstStyle/>
          <a:p>
            <a:pPr marL="292100" indent="-6350" algn="ctr" eaLnBrk="1" hangingPunct="1">
              <a:lnSpc>
                <a:spcPct val="90000"/>
              </a:lnSpc>
              <a:spcBef>
                <a:spcPct val="50000"/>
              </a:spcBef>
              <a:buFont typeface="Wingdings" pitchFamily="2" charset="2"/>
              <a:buNone/>
            </a:pPr>
            <a:r>
              <a:rPr lang="it-IT" sz="2800" i="1" u="sng" dirty="0" smtClean="0">
                <a:solidFill>
                  <a:schemeClr val="hlink"/>
                </a:solidFill>
                <a:ea typeface="ＭＳ Ｐゴシック" pitchFamily="34" charset="-128"/>
                <a:cs typeface="Arial" pitchFamily="34" charset="0"/>
              </a:rPr>
              <a:t>Modello di individuo come economizzatore di </a:t>
            </a:r>
            <a:r>
              <a:rPr lang="it-IT" sz="2800" i="1" u="sng" dirty="0" smtClean="0">
                <a:solidFill>
                  <a:schemeClr val="hlink"/>
                </a:solidFill>
                <a:ea typeface="ＭＳ Ｐゴシック" pitchFamily="34" charset="-128"/>
                <a:cs typeface="Arial" pitchFamily="34" charset="0"/>
              </a:rPr>
              <a:t>risorse</a:t>
            </a:r>
          </a:p>
          <a:p>
            <a:pPr marL="292100" indent="-6350" algn="ctr" eaLnBrk="1" hangingPunct="1">
              <a:lnSpc>
                <a:spcPct val="90000"/>
              </a:lnSpc>
              <a:spcBef>
                <a:spcPct val="50000"/>
              </a:spcBef>
              <a:buFont typeface="Wingdings" pitchFamily="2" charset="2"/>
              <a:buNone/>
            </a:pPr>
            <a:r>
              <a:rPr lang="it-IT" sz="2800" i="1" u="sng" dirty="0" smtClean="0">
                <a:solidFill>
                  <a:schemeClr val="hlink"/>
                </a:solidFill>
                <a:ea typeface="ＭＳ Ｐゴシック" pitchFamily="34" charset="-128"/>
                <a:cs typeface="Arial" pitchFamily="34" charset="0"/>
              </a:rPr>
              <a:t>(Taylor, 1981</a:t>
            </a:r>
            <a:r>
              <a:rPr lang="it-IT" sz="2800" i="1" u="sng" dirty="0" smtClean="0">
                <a:solidFill>
                  <a:schemeClr val="hlink"/>
                </a:solidFill>
                <a:ea typeface="ＭＳ Ｐゴシック" pitchFamily="34" charset="-128"/>
                <a:cs typeface="Arial" pitchFamily="34" charset="0"/>
              </a:rPr>
              <a:t>)</a:t>
            </a:r>
          </a:p>
          <a:p>
            <a:pPr marL="292100" indent="-6350" algn="just">
              <a:lnSpc>
                <a:spcPct val="90000"/>
              </a:lnSpc>
              <a:spcBef>
                <a:spcPct val="50000"/>
              </a:spcBef>
              <a:buNone/>
            </a:pPr>
            <a:endParaRPr lang="it-IT" sz="2400" dirty="0" smtClean="0">
              <a:ea typeface="ＭＳ Ｐゴシック" pitchFamily="34" charset="-128"/>
              <a:cs typeface="Arial" pitchFamily="34" charset="0"/>
            </a:endParaRPr>
          </a:p>
          <a:p>
            <a:pPr marL="292100" indent="-6350" algn="just">
              <a:lnSpc>
                <a:spcPct val="90000"/>
              </a:lnSpc>
              <a:spcBef>
                <a:spcPct val="50000"/>
              </a:spcBef>
              <a:buNone/>
            </a:pPr>
            <a:r>
              <a:rPr lang="it-IT" sz="2400" dirty="0" smtClean="0">
                <a:ea typeface="ＭＳ Ｐゴシック" pitchFamily="34" charset="-128"/>
                <a:cs typeface="Arial" pitchFamily="34" charset="0"/>
              </a:rPr>
              <a:t>Modello </a:t>
            </a:r>
            <a:r>
              <a:rPr lang="it-IT" sz="2400" dirty="0" smtClean="0">
                <a:ea typeface="ＭＳ Ｐゴシック" pitchFamily="34" charset="-128"/>
                <a:cs typeface="Arial" pitchFamily="34" charset="0"/>
              </a:rPr>
              <a:t>descrittivo e non prescrittivo</a:t>
            </a:r>
          </a:p>
          <a:p>
            <a:pPr marL="292100" indent="-6350" algn="just" eaLnBrk="1" hangingPunct="1">
              <a:lnSpc>
                <a:spcPct val="90000"/>
              </a:lnSpc>
              <a:spcBef>
                <a:spcPct val="50000"/>
              </a:spcBef>
              <a:buFont typeface="Wingdings" pitchFamily="2" charset="2"/>
              <a:buNone/>
            </a:pPr>
            <a:r>
              <a:rPr lang="it-IT" sz="2400" dirty="0" smtClean="0">
                <a:ea typeface="ＭＳ Ｐゴシック" pitchFamily="34" charset="-128"/>
                <a:cs typeface="Arial" pitchFamily="34" charset="0"/>
              </a:rPr>
              <a:t>	Queste strategie di pensiero permettono di risparmiare tempo ed energie cognitive,</a:t>
            </a:r>
          </a:p>
          <a:p>
            <a:pPr marL="292100" indent="-6350" algn="just" eaLnBrk="1" hangingPunct="1">
              <a:lnSpc>
                <a:spcPct val="90000"/>
              </a:lnSpc>
              <a:spcBef>
                <a:spcPct val="50000"/>
              </a:spcBef>
              <a:buFont typeface="Wingdings" pitchFamily="2" charset="2"/>
              <a:buNone/>
            </a:pPr>
            <a:r>
              <a:rPr lang="it-IT" sz="2400" dirty="0" smtClean="0">
                <a:ea typeface="ＭＳ Ｐゴシック" pitchFamily="34" charset="-128"/>
                <a:cs typeface="Arial" pitchFamily="34" charset="0"/>
              </a:rPr>
              <a:t>		ma portano a </a:t>
            </a:r>
            <a:r>
              <a:rPr lang="it-IT" sz="2400" dirty="0" smtClean="0">
                <a:solidFill>
                  <a:schemeClr val="hlink"/>
                </a:solidFill>
                <a:ea typeface="ＭＳ Ｐゴシック" pitchFamily="34" charset="-128"/>
                <a:cs typeface="Arial" pitchFamily="34" charset="0"/>
              </a:rPr>
              <a:t>distorsioni ed errori nel ragionamento e nel giudizio </a:t>
            </a:r>
            <a:r>
              <a:rPr lang="it-IT" sz="2400" dirty="0" smtClean="0">
                <a:solidFill>
                  <a:schemeClr val="hlink"/>
                </a:solidFill>
                <a:ea typeface="ＭＳ Ｐゴシック" pitchFamily="34" charset="-128"/>
                <a:cs typeface="Arial" pitchFamily="34" charset="0"/>
              </a:rPr>
              <a:t>	sociale</a:t>
            </a:r>
            <a:r>
              <a:rPr lang="it-IT" sz="2400" dirty="0" smtClean="0">
                <a:ea typeface="ＭＳ Ｐゴシック" pitchFamily="34" charset="-128"/>
                <a:cs typeface="Arial" pitchFamily="34" charset="0"/>
              </a:rPr>
              <a:t> </a:t>
            </a:r>
            <a:endParaRPr lang="it-IT" sz="2400" dirty="0" smtClean="0">
              <a:ea typeface="ＭＳ Ｐゴシック" pitchFamily="34" charset="-128"/>
              <a:cs typeface="Arial" pitchFamily="34" charset="0"/>
            </a:endParaRPr>
          </a:p>
          <a:p>
            <a:pPr marL="292100" indent="-6350" algn="just" eaLnBrk="1" hangingPunct="1">
              <a:lnSpc>
                <a:spcPct val="90000"/>
              </a:lnSpc>
              <a:spcBef>
                <a:spcPct val="50000"/>
              </a:spcBef>
              <a:buFont typeface="Wingdings" pitchFamily="2" charset="2"/>
              <a:buNone/>
            </a:pPr>
            <a:endParaRPr lang="it-IT" sz="2400" dirty="0" smtClean="0">
              <a:ea typeface="ＭＳ Ｐゴシック" pitchFamily="34" charset="-128"/>
              <a:cs typeface="Arial" pitchFamily="34" charset="0"/>
            </a:endParaRPr>
          </a:p>
          <a:p>
            <a:pPr marL="292100" indent="-6350" algn="just" eaLnBrk="1" hangingPunct="1">
              <a:lnSpc>
                <a:spcPct val="90000"/>
              </a:lnSpc>
              <a:spcBef>
                <a:spcPct val="50000"/>
              </a:spcBef>
              <a:buFont typeface="Wingdings" pitchFamily="2" charset="2"/>
              <a:buNone/>
            </a:pPr>
            <a:r>
              <a:rPr lang="it-IT" sz="2400" dirty="0" smtClean="0">
                <a:ea typeface="ＭＳ Ｐゴシック" pitchFamily="34" charset="-128"/>
                <a:cs typeface="Arial" pitchFamily="34" charset="0"/>
              </a:rPr>
              <a:t>	</a:t>
            </a:r>
            <a:r>
              <a:rPr lang="it-IT" sz="2400" dirty="0" smtClean="0">
                <a:solidFill>
                  <a:schemeClr val="hlink"/>
                </a:solidFill>
                <a:ea typeface="ＭＳ Ｐゴシック" pitchFamily="34" charset="-128"/>
                <a:cs typeface="Arial" pitchFamily="34" charset="0"/>
              </a:rPr>
              <a:t>Gli errori </a:t>
            </a:r>
            <a:r>
              <a:rPr lang="it-IT" sz="2400" dirty="0" smtClean="0">
                <a:ea typeface="ＭＳ Ｐゴシック" pitchFamily="34" charset="-128"/>
                <a:cs typeface="Arial" pitchFamily="34" charset="0"/>
              </a:rPr>
              <a:t>sono dovuti a proprietà del sistema cognitivo; </a:t>
            </a:r>
          </a:p>
          <a:p>
            <a:pPr marL="292100" indent="-6350" algn="just" eaLnBrk="1" hangingPunct="1">
              <a:lnSpc>
                <a:spcPct val="90000"/>
              </a:lnSpc>
              <a:spcBef>
                <a:spcPct val="50000"/>
              </a:spcBef>
              <a:buFont typeface="Wingdings" pitchFamily="2" charset="2"/>
              <a:buNone/>
            </a:pPr>
            <a:r>
              <a:rPr lang="it-IT" sz="2400" dirty="0" smtClean="0">
                <a:ea typeface="ＭＳ Ｐゴシック" pitchFamily="34" charset="-128"/>
                <a:cs typeface="Arial" pitchFamily="34" charset="0"/>
              </a:rPr>
              <a:t>le </a:t>
            </a:r>
            <a:r>
              <a:rPr lang="it-IT" sz="2400" dirty="0" smtClean="0">
                <a:solidFill>
                  <a:schemeClr val="hlink"/>
                </a:solidFill>
                <a:ea typeface="ＭＳ Ｐゴシック" pitchFamily="34" charset="-128"/>
                <a:cs typeface="Arial" pitchFamily="34" charset="0"/>
              </a:rPr>
              <a:t>motivazioni </a:t>
            </a:r>
            <a:r>
              <a:rPr lang="it-IT" sz="2400" dirty="0" smtClean="0">
                <a:ea typeface="ＭＳ Ｐゴシック" pitchFamily="34" charset="-128"/>
                <a:cs typeface="Arial" pitchFamily="34" charset="0"/>
              </a:rPr>
              <a:t>non sono prese in considerazione</a:t>
            </a:r>
          </a:p>
          <a:p>
            <a:pPr marL="292100" indent="-6350" eaLnBrk="1" hangingPunct="1">
              <a:lnSpc>
                <a:spcPct val="90000"/>
              </a:lnSpc>
              <a:spcBef>
                <a:spcPct val="50000"/>
              </a:spcBef>
              <a:buFont typeface="Wingdings" pitchFamily="2" charset="2"/>
              <a:buNone/>
            </a:pPr>
            <a:r>
              <a:rPr lang="it-IT" sz="2400" dirty="0" smtClean="0">
                <a:solidFill>
                  <a:schemeClr val="hlink"/>
                </a:solidFill>
                <a:ea typeface="ＭＳ Ｐゴシック" pitchFamily="34" charset="-128"/>
                <a:cs typeface="Arial" pitchFamily="34" charset="0"/>
              </a:rPr>
              <a:t> </a:t>
            </a:r>
            <a:endParaRPr lang="it-IT" sz="2400" u="sng" dirty="0" smtClean="0">
              <a:solidFill>
                <a:schemeClr val="hlink"/>
              </a:solidFill>
              <a:ea typeface="ＭＳ Ｐゴシック" pitchFamily="34" charset="-128"/>
              <a:cs typeface="Arial" pitchFamily="34" charset="0"/>
            </a:endParaRPr>
          </a:p>
          <a:p>
            <a:pPr marL="292100" indent="-635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Times New Roman" pitchFamily="18" charset="0"/>
              </a:rPr>
              <a:t> </a:t>
            </a:r>
            <a:endParaRPr lang="it-IT" sz="2200" dirty="0" smtClean="0">
              <a:ea typeface="ＭＳ Ｐゴシック" pitchFamily="34" charset="-128"/>
              <a:cs typeface="Arial" pitchFamily="34" charset="0"/>
            </a:endParaRPr>
          </a:p>
          <a:p>
            <a:pPr marL="292100" indent="-6350" eaLnBrk="1" hangingPunct="1">
              <a:lnSpc>
                <a:spcPct val="90000"/>
              </a:lnSpc>
              <a:buFont typeface="Wingdings" pitchFamily="2" charset="2"/>
              <a:buNone/>
            </a:pPr>
            <a:endParaRPr lang="it-IT" sz="2200" i="1" dirty="0" smtClean="0">
              <a:solidFill>
                <a:schemeClr val="hlink"/>
              </a:solidFill>
              <a:ea typeface="ＭＳ Ｐゴシック" pitchFamily="34" charset="-128"/>
              <a:cs typeface="Arial" pitchFamily="34" charset="0"/>
            </a:endParaRPr>
          </a:p>
        </p:txBody>
      </p:sp>
      <p:sp>
        <p:nvSpPr>
          <p:cNvPr id="32771" name="Segnaposto numero diapositiva 3"/>
          <p:cNvSpPr>
            <a:spLocks noGrp="1"/>
          </p:cNvSpPr>
          <p:nvPr>
            <p:ph type="sldNum" sz="quarter" idx="12"/>
          </p:nvPr>
        </p:nvSpPr>
        <p:spPr bwMode="auto">
          <a:noFill/>
          <a:ln>
            <a:miter lim="800000"/>
            <a:headEnd/>
            <a:tailEnd/>
          </a:ln>
        </p:spPr>
        <p:txBody>
          <a:bodyPr/>
          <a:lstStyle/>
          <a:p>
            <a:pPr>
              <a:buNone/>
            </a:pPr>
            <a:fld id="{8217DD56-460F-41D8-9782-EC13AA0F19B1}" type="slidenum">
              <a:rPr lang="it-IT" sz="1200" u="none" smtClean="0">
                <a:solidFill>
                  <a:schemeClr val="tx1"/>
                </a:solidFill>
              </a:rPr>
              <a:pPr>
                <a:buNone/>
              </a:pPr>
              <a:t>20</a:t>
            </a:fld>
            <a:endParaRPr lang="it-IT" sz="1200" u="none"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152400" y="838200"/>
            <a:ext cx="8839200" cy="5334000"/>
          </a:xfrm>
        </p:spPr>
        <p:txBody>
          <a:bodyPr/>
          <a:lstStyle/>
          <a:p>
            <a:pPr marL="292100" indent="-292100" algn="ctr" defTabSz="762000" eaLnBrk="1" hangingPunct="1">
              <a:lnSpc>
                <a:spcPct val="90000"/>
              </a:lnSpc>
              <a:spcBef>
                <a:spcPct val="50000"/>
              </a:spcBef>
              <a:buFont typeface="Wingdings" pitchFamily="2" charset="2"/>
              <a:buNone/>
            </a:pPr>
            <a:endParaRPr lang="it-IT" u="sng" dirty="0" smtClean="0">
              <a:solidFill>
                <a:schemeClr val="hlink"/>
              </a:solidFill>
              <a:ea typeface="ＭＳ Ｐゴシック" pitchFamily="34" charset="-128"/>
              <a:cs typeface="Arial" pitchFamily="34" charset="0"/>
            </a:endParaRPr>
          </a:p>
          <a:p>
            <a:pPr marL="292100" indent="-292100" algn="ctr" defTabSz="762000" eaLnBrk="1" hangingPunct="1">
              <a:lnSpc>
                <a:spcPct val="9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 spiegazione della realtà sociale: 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attribuzione causale</a:t>
            </a:r>
          </a:p>
          <a:p>
            <a:pPr marL="292100" indent="-292100" algn="just" defTabSz="7620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p>
          <a:p>
            <a:pPr marL="292100" indent="-292100" algn="just" defTabSz="7620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Attribuzione causale: </a:t>
            </a:r>
            <a:r>
              <a:rPr lang="it-IT" sz="2200" dirty="0" smtClean="0">
                <a:ea typeface="ＭＳ Ｐゴシック" pitchFamily="34" charset="-128"/>
                <a:cs typeface="Arial" pitchFamily="34" charset="0"/>
              </a:rPr>
              <a:t>processo messo in atto per spiegare gli eventi e i comportamenti, altrui e propri, </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al fine di controllarli,  prevederli e quindi decidere comportamenti appropriati</a:t>
            </a:r>
          </a:p>
          <a:p>
            <a:pPr marL="292100" indent="-292100" algn="ctr"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t>
            </a:r>
            <a:endParaRPr lang="it-IT" altLang="ja-JP" sz="2200" dirty="0" smtClean="0">
              <a:ea typeface="ＭＳ Ｐゴシック" pitchFamily="34" charset="-128"/>
              <a:cs typeface="Arial" pitchFamily="34" charset="0"/>
            </a:endParaRP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t>
            </a:r>
            <a:endParaRPr lang="it-IT" sz="2200" dirty="0" smtClean="0">
              <a:solidFill>
                <a:schemeClr val="hlink"/>
              </a:solidFill>
              <a:ea typeface="ＭＳ Ｐゴシック" pitchFamily="34" charset="-128"/>
              <a:cs typeface="Arial" pitchFamily="34" charset="0"/>
            </a:endParaRPr>
          </a:p>
        </p:txBody>
      </p:sp>
      <p:sp>
        <p:nvSpPr>
          <p:cNvPr id="33795" name="Segnaposto numero diapositiva 3"/>
          <p:cNvSpPr>
            <a:spLocks noGrp="1"/>
          </p:cNvSpPr>
          <p:nvPr>
            <p:ph type="sldNum" sz="quarter" idx="12"/>
          </p:nvPr>
        </p:nvSpPr>
        <p:spPr bwMode="auto">
          <a:noFill/>
          <a:ln>
            <a:miter lim="800000"/>
            <a:headEnd/>
            <a:tailEnd/>
          </a:ln>
        </p:spPr>
        <p:txBody>
          <a:bodyPr/>
          <a:lstStyle/>
          <a:p>
            <a:pPr>
              <a:buNone/>
            </a:pPr>
            <a:fld id="{8354AA79-BD60-4D28-88D4-C24265DE9585}" type="slidenum">
              <a:rPr lang="it-IT" sz="1200" u="none" smtClean="0">
                <a:solidFill>
                  <a:schemeClr val="tx1"/>
                </a:solidFill>
              </a:rPr>
              <a:pPr>
                <a:buNone/>
              </a:pPr>
              <a:t>21</a:t>
            </a:fld>
            <a:endParaRPr lang="it-IT" sz="1200" u="none"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152400" y="838200"/>
            <a:ext cx="8839200" cy="6019800"/>
          </a:xfrm>
        </p:spPr>
        <p:txBody>
          <a:bodyPr>
            <a:normAutofit fontScale="92500" lnSpcReduction="10000"/>
          </a:bodyPr>
          <a:lstStyle/>
          <a:p>
            <a:pPr marL="292100" indent="-292100" algn="ctr" defTabSz="762000">
              <a:lnSpc>
                <a:spcPct val="90000"/>
              </a:lnSpc>
              <a:spcBef>
                <a:spcPct val="50000"/>
              </a:spcBef>
              <a:buNone/>
            </a:pPr>
            <a:r>
              <a:rPr lang="it-IT" sz="2800" u="sng" dirty="0" smtClean="0">
                <a:solidFill>
                  <a:schemeClr val="hlink"/>
                </a:solidFill>
                <a:ea typeface="ＭＳ Ｐゴシック" pitchFamily="34" charset="-128"/>
                <a:cs typeface="Arial" pitchFamily="34" charset="0"/>
              </a:rPr>
              <a:t>La spiegazione della realtà sociale: l</a:t>
            </a:r>
            <a:r>
              <a:rPr lang="ja-JP" altLang="it-IT" sz="2800" u="sng" dirty="0" smtClean="0">
                <a:solidFill>
                  <a:schemeClr val="hlink"/>
                </a:solidFill>
                <a:ea typeface="ＭＳ Ｐゴシック" pitchFamily="34" charset="-128"/>
                <a:cs typeface="Arial" pitchFamily="34" charset="0"/>
              </a:rPr>
              <a:t>’</a:t>
            </a:r>
            <a:r>
              <a:rPr lang="it-IT" altLang="ja-JP" sz="2800" u="sng" dirty="0" smtClean="0">
                <a:solidFill>
                  <a:schemeClr val="hlink"/>
                </a:solidFill>
                <a:ea typeface="ＭＳ Ｐゴシック" pitchFamily="34" charset="-128"/>
                <a:cs typeface="Arial" pitchFamily="34" charset="0"/>
              </a:rPr>
              <a:t>attribuzione </a:t>
            </a:r>
            <a:r>
              <a:rPr lang="it-IT" altLang="ja-JP" sz="2800" u="sng" dirty="0" smtClean="0">
                <a:solidFill>
                  <a:schemeClr val="hlink"/>
                </a:solidFill>
                <a:ea typeface="ＭＳ Ｐゴシック" pitchFamily="34" charset="-128"/>
                <a:cs typeface="Arial" pitchFamily="34" charset="0"/>
              </a:rPr>
              <a:t>causale</a:t>
            </a:r>
            <a:r>
              <a:rPr lang="it-IT" sz="2200" dirty="0" smtClean="0">
                <a:ea typeface="ＭＳ Ｐゴシック" pitchFamily="34" charset="-128"/>
                <a:cs typeface="Arial" pitchFamily="34" charset="0"/>
              </a:rPr>
              <a:t>	</a:t>
            </a:r>
            <a:endParaRPr lang="it-IT" sz="2200" dirty="0" smtClean="0">
              <a:ea typeface="ＭＳ Ｐゴシック" pitchFamily="34" charset="-128"/>
              <a:cs typeface="Arial" pitchFamily="34" charset="0"/>
            </a:endParaRPr>
          </a:p>
          <a:p>
            <a:pPr marL="292100" indent="-292100" algn="ctr" defTabSz="762000" eaLnBrk="1" hangingPunct="1">
              <a:lnSpc>
                <a:spcPct val="90000"/>
              </a:lnSpc>
              <a:spcBef>
                <a:spcPct val="50000"/>
              </a:spcBef>
              <a:buFont typeface="Wingdings" pitchFamily="2" charset="2"/>
              <a:buNone/>
            </a:pPr>
            <a:r>
              <a:rPr lang="it-IT" sz="2400" u="sng" dirty="0" smtClean="0">
                <a:solidFill>
                  <a:schemeClr val="hlink"/>
                </a:solidFill>
                <a:ea typeface="ＭＳ Ｐゴシック" pitchFamily="34" charset="-128"/>
                <a:cs typeface="Arial" pitchFamily="34" charset="0"/>
              </a:rPr>
              <a:t>Il </a:t>
            </a:r>
            <a:r>
              <a:rPr lang="it-IT" sz="2400" u="sng" dirty="0" smtClean="0">
                <a:solidFill>
                  <a:schemeClr val="hlink"/>
                </a:solidFill>
                <a:ea typeface="ＭＳ Ｐゴシック" pitchFamily="34" charset="-128"/>
                <a:cs typeface="Arial" pitchFamily="34" charset="0"/>
              </a:rPr>
              <a:t>contributo di Fritz </a:t>
            </a:r>
            <a:r>
              <a:rPr lang="it-IT" sz="2400" u="sng" dirty="0" err="1" smtClean="0">
                <a:solidFill>
                  <a:schemeClr val="hlink"/>
                </a:solidFill>
                <a:ea typeface="ＭＳ Ｐゴシック" pitchFamily="34" charset="-128"/>
                <a:cs typeface="Arial" pitchFamily="34" charset="0"/>
              </a:rPr>
              <a:t>Heider</a:t>
            </a:r>
            <a:endParaRPr lang="it-IT" sz="2400" u="sng" dirty="0" smtClean="0">
              <a:solidFill>
                <a:schemeClr val="hlink"/>
              </a:solidFill>
              <a:ea typeface="ＭＳ Ｐゴシック" pitchFamily="34" charset="-128"/>
              <a:cs typeface="Arial" pitchFamily="34" charset="0"/>
            </a:endParaRPr>
          </a:p>
          <a:p>
            <a:pPr marL="292100" indent="-292100" algn="ctr" defTabSz="762000" eaLnBrk="1" hangingPunct="1">
              <a:lnSpc>
                <a:spcPct val="90000"/>
              </a:lnSpc>
              <a:spcBef>
                <a:spcPct val="50000"/>
              </a:spcBef>
              <a:buFont typeface="Wingdings" pitchFamily="2" charset="2"/>
              <a:buNone/>
            </a:pPr>
            <a:r>
              <a:rPr lang="it-IT" sz="2400" dirty="0" err="1" smtClean="0">
                <a:solidFill>
                  <a:schemeClr val="hlink"/>
                </a:solidFill>
                <a:ea typeface="ＭＳ Ｐゴシック" pitchFamily="34" charset="-128"/>
                <a:cs typeface="Arial" pitchFamily="34" charset="0"/>
              </a:rPr>
              <a:t>Heider</a:t>
            </a:r>
            <a:r>
              <a:rPr lang="it-IT" sz="2400" dirty="0" smtClean="0">
                <a:solidFill>
                  <a:schemeClr val="hlink"/>
                </a:solidFill>
                <a:ea typeface="ＭＳ Ｐゴシック" pitchFamily="34" charset="-128"/>
                <a:cs typeface="Arial" pitchFamily="34" charset="0"/>
              </a:rPr>
              <a:t> (1944; 1958):</a:t>
            </a:r>
            <a:r>
              <a:rPr lang="it-IT" sz="2400" dirty="0" smtClean="0">
                <a:ea typeface="ＭＳ Ｐゴシック" pitchFamily="34" charset="-128"/>
                <a:cs typeface="Arial" pitchFamily="34" charset="0"/>
              </a:rPr>
              <a:t> il compito della </a:t>
            </a:r>
            <a:r>
              <a:rPr lang="ja-JP" altLang="it-IT" sz="2400" dirty="0" smtClean="0">
                <a:ea typeface="ＭＳ Ｐゴシック" pitchFamily="34" charset="-128"/>
                <a:cs typeface="Arial" pitchFamily="34" charset="0"/>
              </a:rPr>
              <a:t>“</a:t>
            </a:r>
            <a:r>
              <a:rPr lang="it-IT" altLang="ja-JP" sz="2400" dirty="0" smtClean="0">
                <a:ea typeface="ＭＳ Ｐゴシック" pitchFamily="34" charset="-128"/>
                <a:cs typeface="Arial" pitchFamily="34" charset="0"/>
              </a:rPr>
              <a:t>psicologia del senso comune</a:t>
            </a:r>
            <a:r>
              <a:rPr lang="ja-JP" altLang="it-IT" sz="2400" dirty="0" smtClean="0">
                <a:ea typeface="ＭＳ Ｐゴシック" pitchFamily="34" charset="-128"/>
                <a:cs typeface="Arial" pitchFamily="34" charset="0"/>
              </a:rPr>
              <a:t>”</a:t>
            </a:r>
            <a:r>
              <a:rPr lang="it-IT" altLang="ja-JP" sz="2400" dirty="0" smtClean="0">
                <a:ea typeface="ＭＳ Ｐゴシック" pitchFamily="34" charset="-128"/>
                <a:cs typeface="Arial" pitchFamily="34" charset="0"/>
              </a:rPr>
              <a:t> è comprendere come le persone interpretano gli eventi</a:t>
            </a:r>
          </a:p>
          <a:p>
            <a:pPr marL="292100" indent="-292100" algn="ctr" defTabSz="762000" eaLnBrk="1" hangingPunct="1">
              <a:lnSpc>
                <a:spcPct val="90000"/>
              </a:lnSpc>
              <a:spcBef>
                <a:spcPct val="50000"/>
              </a:spcBef>
              <a:buFont typeface="Wingdings" pitchFamily="2" charset="2"/>
              <a:buNone/>
            </a:pPr>
            <a:endParaRPr lang="it-IT" sz="2400" dirty="0" smtClean="0">
              <a:ea typeface="ＭＳ Ｐゴシック" pitchFamily="34" charset="-128"/>
              <a:cs typeface="Arial" pitchFamily="34" charset="0"/>
            </a:endParaRPr>
          </a:p>
          <a:p>
            <a:pPr marL="292100" indent="-292100" algn="ctr" defTabSz="762000">
              <a:buFont typeface="Wingdings" pitchFamily="2" charset="2"/>
              <a:buNone/>
            </a:pPr>
            <a:r>
              <a:rPr lang="it-IT" sz="2400" i="1" dirty="0" smtClean="0">
                <a:ea typeface="ＭＳ Ｐゴシック" pitchFamily="34" charset="-128"/>
              </a:rPr>
              <a:t>	</a:t>
            </a:r>
            <a:r>
              <a:rPr lang="ja-JP" altLang="it-IT" sz="2400" i="1" dirty="0" smtClean="0">
                <a:ea typeface="ＭＳ Ｐゴシック" pitchFamily="34" charset="-128"/>
              </a:rPr>
              <a:t>“</a:t>
            </a:r>
            <a:r>
              <a:rPr lang="it-IT" altLang="ja-JP" sz="2400" i="1" dirty="0" smtClean="0">
                <a:ea typeface="ＭＳ Ｐゴシック" pitchFamily="34" charset="-128"/>
              </a:rPr>
              <a:t>La psicologia ingenua guida il nostro comportamento verso le altre persone, è una parte essenziale dei fenomeni ai quali siamo interessati . Nella vita quotidiana noi ci formiamo delle idee sugli altri individui e sulle situazioni sociali; interpretiamo le azioni degli altri individui e cerchiamo di prevedere come si comporteranno in date circostanze.</a:t>
            </a:r>
            <a:r>
              <a:rPr lang="ja-JP" altLang="it-IT" sz="2400" i="1" dirty="0" smtClean="0">
                <a:ea typeface="ＭＳ Ｐゴシック" pitchFamily="34" charset="-128"/>
              </a:rPr>
              <a:t>”</a:t>
            </a:r>
            <a:r>
              <a:rPr lang="it-IT" altLang="ja-JP" sz="2400" i="1" dirty="0" smtClean="0">
                <a:ea typeface="ＭＳ Ｐゴシック" pitchFamily="34" charset="-128"/>
              </a:rPr>
              <a:t>  </a:t>
            </a:r>
          </a:p>
          <a:p>
            <a:pPr marL="292100" indent="-292100" algn="ctr" defTabSz="762000">
              <a:buFont typeface="Wingdings" pitchFamily="2" charset="2"/>
              <a:buNone/>
            </a:pPr>
            <a:endParaRPr lang="it-IT" sz="2400" i="1" dirty="0" smtClean="0">
              <a:ea typeface="ＭＳ Ｐゴシック" pitchFamily="34" charset="-128"/>
            </a:endParaRPr>
          </a:p>
          <a:p>
            <a:pPr lvl="1" algn="ctr" defTabSz="762000">
              <a:buFont typeface="Times" charset="0"/>
              <a:buNone/>
            </a:pPr>
            <a:r>
              <a:rPr lang="ja-JP" altLang="it-IT" i="1" dirty="0" smtClean="0">
                <a:ea typeface="ＭＳ Ｐゴシック" pitchFamily="34" charset="-128"/>
              </a:rPr>
              <a:t>“</a:t>
            </a:r>
            <a:r>
              <a:rPr lang="it-IT" altLang="ja-JP" i="1" dirty="0" smtClean="0">
                <a:ea typeface="ＭＳ Ｐゴシック" pitchFamily="34" charset="-128"/>
              </a:rPr>
              <a:t>Sebbene queste idee non siano, in genere, chiaramente formulate, esse tuttavia funzionano spesso in modo adeguato, realizzando in una qualche misura ciò che si suppone qualsiasi scienza realizzi: </a:t>
            </a:r>
          </a:p>
          <a:p>
            <a:pPr lvl="1" algn="ctr" defTabSz="762000">
              <a:buFont typeface="Times" charset="0"/>
              <a:buNone/>
            </a:pPr>
            <a:r>
              <a:rPr lang="it-IT" i="1" dirty="0" smtClean="0">
                <a:ea typeface="ＭＳ Ｐゴシック" pitchFamily="34" charset="-128"/>
              </a:rPr>
              <a:t>una descrizione adeguata del fenomeno in esame che renda possibile fare delle previsioni</a:t>
            </a:r>
            <a:r>
              <a:rPr lang="ja-JP" altLang="it-IT" i="1" dirty="0" smtClean="0">
                <a:ea typeface="ＭＳ Ｐゴシック" pitchFamily="34" charset="-128"/>
              </a:rPr>
              <a:t>”</a:t>
            </a:r>
            <a:endParaRPr lang="it-IT" altLang="ja-JP" i="1" dirty="0" smtClean="0">
              <a:ea typeface="ＭＳ Ｐゴシック" pitchFamily="34" charset="-128"/>
            </a:endParaRPr>
          </a:p>
          <a:p>
            <a:pPr marL="292100" indent="-292100" algn="ctr" defTabSz="762000">
              <a:buFont typeface="Wingdings" pitchFamily="2" charset="2"/>
              <a:buNone/>
            </a:pPr>
            <a:r>
              <a:rPr lang="it-IT" sz="2400" dirty="0" smtClean="0">
                <a:ea typeface="ＭＳ Ｐゴシック" pitchFamily="34" charset="-128"/>
                <a:cs typeface="Arial" pitchFamily="34" charset="0"/>
              </a:rPr>
              <a:t>	</a:t>
            </a:r>
            <a:endParaRPr lang="it-IT" sz="2400" dirty="0" smtClean="0">
              <a:solidFill>
                <a:schemeClr val="hlink"/>
              </a:solidFill>
              <a:ea typeface="ＭＳ Ｐゴシック" pitchFamily="34" charset="-128"/>
              <a:cs typeface="Arial" pitchFamily="34" charset="0"/>
            </a:endParaRPr>
          </a:p>
        </p:txBody>
      </p:sp>
      <p:sp>
        <p:nvSpPr>
          <p:cNvPr id="34819" name="Segnaposto numero diapositiva 3"/>
          <p:cNvSpPr>
            <a:spLocks noGrp="1"/>
          </p:cNvSpPr>
          <p:nvPr>
            <p:ph type="sldNum" sz="quarter" idx="12"/>
          </p:nvPr>
        </p:nvSpPr>
        <p:spPr bwMode="auto">
          <a:noFill/>
          <a:ln>
            <a:miter lim="800000"/>
            <a:headEnd/>
            <a:tailEnd/>
          </a:ln>
        </p:spPr>
        <p:txBody>
          <a:bodyPr/>
          <a:lstStyle/>
          <a:p>
            <a:pPr>
              <a:buNone/>
            </a:pPr>
            <a:fld id="{A8291F4A-CE55-4CE9-97FC-E8E8E7F42AE0}" type="slidenum">
              <a:rPr lang="it-IT" sz="1200" u="none" smtClean="0">
                <a:solidFill>
                  <a:schemeClr val="tx1"/>
                </a:solidFill>
              </a:rPr>
              <a:pPr>
                <a:buNone/>
              </a:pPr>
              <a:t>22</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0" y="838200"/>
            <a:ext cx="9144000" cy="5334000"/>
          </a:xfrm>
        </p:spPr>
        <p:txBody>
          <a:bodyPr/>
          <a:lstStyle/>
          <a:p>
            <a:pPr marL="292100" indent="-292100" algn="ctr" defTabSz="762000" eaLnBrk="1" hangingPunct="1">
              <a:lnSpc>
                <a:spcPct val="9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 spiegazione della realtà sociale: 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attribuzione </a:t>
            </a:r>
            <a:r>
              <a:rPr lang="it-IT" altLang="ja-JP" u="sng" dirty="0" smtClean="0">
                <a:solidFill>
                  <a:schemeClr val="hlink"/>
                </a:solidFill>
                <a:ea typeface="ＭＳ Ｐゴシック" pitchFamily="34" charset="-128"/>
                <a:cs typeface="Arial" pitchFamily="34" charset="0"/>
              </a:rPr>
              <a:t>causale</a:t>
            </a:r>
          </a:p>
          <a:p>
            <a:pPr marL="292100" indent="-292100" algn="ctr" defTabSz="762000" eaLnBrk="1" hangingPunct="1">
              <a:lnSpc>
                <a:spcPct val="90000"/>
              </a:lnSpc>
              <a:spcBef>
                <a:spcPct val="50000"/>
              </a:spcBef>
              <a:buFont typeface="Wingdings" pitchFamily="2" charset="2"/>
              <a:buNone/>
            </a:pPr>
            <a:r>
              <a:rPr lang="it-IT" sz="2200" u="sng" dirty="0" smtClean="0">
                <a:solidFill>
                  <a:schemeClr val="hlink"/>
                </a:solidFill>
                <a:ea typeface="ＭＳ Ｐゴシック" pitchFamily="34" charset="-128"/>
                <a:cs typeface="Arial" pitchFamily="34" charset="0"/>
              </a:rPr>
              <a:t>Il </a:t>
            </a:r>
            <a:r>
              <a:rPr lang="it-IT" sz="2200" u="sng" dirty="0" smtClean="0">
                <a:solidFill>
                  <a:schemeClr val="hlink"/>
                </a:solidFill>
                <a:ea typeface="ＭＳ Ｐゴシック" pitchFamily="34" charset="-128"/>
                <a:cs typeface="Arial" pitchFamily="34" charset="0"/>
              </a:rPr>
              <a:t>contributo di Fritz </a:t>
            </a:r>
            <a:r>
              <a:rPr lang="it-IT" sz="2200" u="sng" dirty="0" err="1" smtClean="0">
                <a:solidFill>
                  <a:schemeClr val="hlink"/>
                </a:solidFill>
                <a:ea typeface="ＭＳ Ｐゴシック" pitchFamily="34" charset="-128"/>
                <a:cs typeface="Arial" pitchFamily="34" charset="0"/>
              </a:rPr>
              <a:t>Heider</a:t>
            </a:r>
            <a:endParaRPr lang="it-IT" sz="2200" u="sng" dirty="0" smtClean="0">
              <a:solidFill>
                <a:schemeClr val="hlink"/>
              </a:solidFill>
              <a:ea typeface="ＭＳ Ｐゴシック" pitchFamily="34" charset="-128"/>
              <a:cs typeface="Arial" pitchFamily="34" charset="0"/>
            </a:endParaRP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t>
            </a:r>
            <a:r>
              <a:rPr lang="it-IT" sz="2200" dirty="0" smtClean="0">
                <a:solidFill>
                  <a:schemeClr val="hlink"/>
                </a:solidFill>
                <a:ea typeface="ＭＳ Ｐゴシック" pitchFamily="34" charset="-128"/>
                <a:cs typeface="Arial" pitchFamily="34" charset="0"/>
              </a:rPr>
              <a:t>	</a:t>
            </a:r>
          </a:p>
          <a:p>
            <a:pPr marL="292100" indent="-292100" algn="just" defTabSz="762000"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Locus o origine della causalità:</a:t>
            </a:r>
            <a:r>
              <a:rPr lang="it-IT" sz="2200" dirty="0" smtClean="0">
                <a:ea typeface="ＭＳ Ｐゴシック" pitchFamily="34" charset="-128"/>
                <a:cs typeface="Arial" pitchFamily="34" charset="0"/>
              </a:rPr>
              <a:t> la causa di un comportamento può risiedere </a:t>
            </a:r>
            <a:r>
              <a:rPr lang="it-IT" sz="2200" dirty="0" smtClean="0">
                <a:ea typeface="ＭＳ Ｐゴシック" pitchFamily="34" charset="-128"/>
                <a:cs typeface="Arial" pitchFamily="34" charset="0"/>
              </a:rPr>
              <a:t>in: </a:t>
            </a:r>
            <a:endParaRPr lang="it-IT" sz="2200" dirty="0" smtClean="0">
              <a:ea typeface="ＭＳ Ｐゴシック" pitchFamily="34" charset="-128"/>
              <a:cs typeface="Arial" pitchFamily="34" charset="0"/>
            </a:endParaRPr>
          </a:p>
          <a:p>
            <a:pPr marL="692150" lvl="1" indent="-292100" algn="just" defTabSz="762000"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fattori interni</a:t>
            </a:r>
            <a:r>
              <a:rPr lang="it-IT" sz="2200" dirty="0" smtClean="0">
                <a:ea typeface="ＭＳ Ｐゴシック" pitchFamily="34" charset="-128"/>
                <a:cs typeface="Arial" pitchFamily="34" charset="0"/>
              </a:rPr>
              <a:t> o personali (motivazioni, abilità) </a:t>
            </a:r>
          </a:p>
          <a:p>
            <a:pPr marL="692150" lvl="1" indent="-292100" algn="just" defTabSz="762000" eaLnBrk="1" hangingPunct="1">
              <a:lnSpc>
                <a:spcPct val="90000"/>
              </a:lnSpc>
              <a:spcBef>
                <a:spcPct val="50000"/>
              </a:spcBef>
            </a:pPr>
            <a:r>
              <a:rPr lang="it-IT" sz="2200" dirty="0" smtClean="0">
                <a:ea typeface="ＭＳ Ｐゴシック" pitchFamily="34" charset="-128"/>
                <a:cs typeface="Arial" pitchFamily="34" charset="0"/>
              </a:rPr>
              <a:t>o in </a:t>
            </a:r>
            <a:r>
              <a:rPr lang="it-IT" sz="2200" dirty="0" smtClean="0">
                <a:solidFill>
                  <a:schemeClr val="hlink"/>
                </a:solidFill>
                <a:ea typeface="ＭＳ Ｐゴシック" pitchFamily="34" charset="-128"/>
                <a:cs typeface="Arial" pitchFamily="34" charset="0"/>
              </a:rPr>
              <a:t>fattori esterni</a:t>
            </a:r>
            <a:r>
              <a:rPr lang="it-IT" sz="2200" dirty="0" smtClean="0">
                <a:ea typeface="ＭＳ Ｐゴシック" pitchFamily="34" charset="-128"/>
                <a:cs typeface="Arial" pitchFamily="34" charset="0"/>
              </a:rPr>
              <a:t> o situazionali.   </a:t>
            </a:r>
          </a:p>
          <a:p>
            <a:pPr marL="692150" lvl="1" indent="-292100" algn="just" defTabSz="762000" eaLnBrk="1" hangingPunct="1">
              <a:lnSpc>
                <a:spcPct val="90000"/>
              </a:lnSpc>
              <a:spcBef>
                <a:spcPct val="50000"/>
              </a:spcBef>
              <a:buFont typeface="Times" charset="0"/>
              <a:buNone/>
            </a:pPr>
            <a:endParaRPr lang="it-IT" sz="2200" dirty="0" smtClean="0">
              <a:ea typeface="ＭＳ Ｐゴシック" pitchFamily="34" charset="-128"/>
              <a:cs typeface="Arial" pitchFamily="34" charset="0"/>
            </a:endParaRPr>
          </a:p>
          <a:p>
            <a:pPr marL="292100" indent="-292100" algn="just" defTabSz="762000" eaLnBrk="1" hangingPunct="1">
              <a:lnSpc>
                <a:spcPct val="90000"/>
              </a:lnSpc>
              <a:spcBef>
                <a:spcPct val="50000"/>
              </a:spcBef>
            </a:pPr>
            <a:r>
              <a:rPr lang="it-IT" sz="2200" dirty="0" smtClean="0">
                <a:ea typeface="ＭＳ Ｐゴシック" pitchFamily="34" charset="-128"/>
                <a:cs typeface="Arial" pitchFamily="34" charset="0"/>
              </a:rPr>
              <a:t>Fattori transitori o fattori permanenti</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t>
            </a:r>
          </a:p>
        </p:txBody>
      </p:sp>
      <p:sp>
        <p:nvSpPr>
          <p:cNvPr id="35843" name="Segnaposto numero diapositiva 3"/>
          <p:cNvSpPr>
            <a:spLocks noGrp="1"/>
          </p:cNvSpPr>
          <p:nvPr>
            <p:ph type="sldNum" sz="quarter" idx="12"/>
          </p:nvPr>
        </p:nvSpPr>
        <p:spPr bwMode="auto">
          <a:noFill/>
          <a:ln>
            <a:miter lim="800000"/>
            <a:headEnd/>
            <a:tailEnd/>
          </a:ln>
        </p:spPr>
        <p:txBody>
          <a:bodyPr/>
          <a:lstStyle/>
          <a:p>
            <a:pPr>
              <a:buNone/>
            </a:pPr>
            <a:fld id="{61DCB6C5-7243-48AD-A272-EB0F17706DCE}" type="slidenum">
              <a:rPr lang="it-IT" sz="1200" u="none" smtClean="0">
                <a:solidFill>
                  <a:schemeClr val="tx1"/>
                </a:solidFill>
              </a:rPr>
              <a:pPr>
                <a:buNone/>
              </a:pPr>
              <a:t>23</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152400" y="838200"/>
            <a:ext cx="8839200" cy="5334000"/>
          </a:xfrm>
        </p:spPr>
        <p:txBody>
          <a:bodyPr/>
          <a:lstStyle/>
          <a:p>
            <a:pPr marL="292100" indent="-292100" algn="ctr" defTabSz="762000" eaLnBrk="1" hangingPunct="1">
              <a:lnSpc>
                <a:spcPct val="9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Dalla  </a:t>
            </a:r>
            <a:r>
              <a:rPr lang="it-IT" u="sng" dirty="0" smtClean="0">
                <a:solidFill>
                  <a:schemeClr val="hlink"/>
                </a:solidFill>
                <a:ea typeface="ＭＳ Ｐゴシック" pitchFamily="34" charset="-128"/>
                <a:cs typeface="Arial" pitchFamily="34" charset="0"/>
              </a:rPr>
              <a:t>spiegazione alla </a:t>
            </a:r>
            <a:r>
              <a:rPr lang="it-IT" u="sng" dirty="0" smtClean="0">
                <a:solidFill>
                  <a:schemeClr val="hlink"/>
                </a:solidFill>
                <a:ea typeface="ＭＳ Ｐゴシック" pitchFamily="34" charset="-128"/>
                <a:cs typeface="Arial" pitchFamily="34" charset="0"/>
              </a:rPr>
              <a:t>responsabilità</a:t>
            </a:r>
          </a:p>
          <a:p>
            <a:pPr marL="292100" indent="-292100" algn="ctr" defTabSz="762000" eaLnBrk="1" hangingPunct="1">
              <a:lnSpc>
                <a:spcPct val="90000"/>
              </a:lnSpc>
              <a:spcBef>
                <a:spcPct val="50000"/>
              </a:spcBef>
              <a:buFont typeface="Wingdings" pitchFamily="2" charset="2"/>
              <a:buNone/>
            </a:pPr>
            <a:endParaRPr lang="it-IT" u="sng" dirty="0" smtClean="0">
              <a:solidFill>
                <a:schemeClr val="hlink"/>
              </a:solidFill>
              <a:ea typeface="ＭＳ Ｐゴシック" pitchFamily="34" charset="-128"/>
              <a:cs typeface="Arial" pitchFamily="34" charset="0"/>
            </a:endParaRPr>
          </a:p>
          <a:p>
            <a:pPr marL="292100" indent="-292100" algn="just" defTabSz="762000" eaLnBrk="1" hangingPunct="1">
              <a:lnSpc>
                <a:spcPct val="90000"/>
              </a:lnSpc>
              <a:spcBef>
                <a:spcPct val="50000"/>
              </a:spcBef>
            </a:pPr>
            <a:r>
              <a:rPr lang="it-IT" sz="2200" dirty="0" smtClean="0">
                <a:ea typeface="ＭＳ Ｐゴシック" pitchFamily="34" charset="-128"/>
                <a:cs typeface="Arial" pitchFamily="34" charset="0"/>
              </a:rPr>
              <a:t>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attribuzione di </a:t>
            </a:r>
            <a:r>
              <a:rPr lang="it-IT" altLang="ja-JP" sz="2200" b="1" dirty="0" smtClean="0">
                <a:ea typeface="ＭＳ Ｐゴシック" pitchFamily="34" charset="-128"/>
                <a:cs typeface="Arial" pitchFamily="34" charset="0"/>
              </a:rPr>
              <a:t>responsabilità</a:t>
            </a:r>
            <a:r>
              <a:rPr lang="it-IT" altLang="ja-JP" sz="2200" dirty="0" smtClean="0">
                <a:ea typeface="ＭＳ Ｐゴシック" pitchFamily="34" charset="-128"/>
                <a:cs typeface="Arial" pitchFamily="34" charset="0"/>
              </a:rPr>
              <a:t> come esito </a:t>
            </a:r>
            <a:r>
              <a:rPr lang="it-IT" altLang="ja-JP" sz="2200" dirty="0" err="1" smtClean="0">
                <a:ea typeface="ＭＳ Ｐゴシック" pitchFamily="34" charset="-128"/>
                <a:cs typeface="Arial" pitchFamily="34" charset="0"/>
              </a:rPr>
              <a:t>dell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attribuzione </a:t>
            </a:r>
            <a:r>
              <a:rPr lang="it-IT" altLang="ja-JP" sz="2200" b="1" dirty="0" smtClean="0">
                <a:ea typeface="ＭＳ Ｐゴシック" pitchFamily="34" charset="-128"/>
                <a:cs typeface="Arial" pitchFamily="34" charset="0"/>
              </a:rPr>
              <a:t>causale</a:t>
            </a:r>
            <a:r>
              <a:rPr lang="it-IT" altLang="ja-JP" sz="2200" dirty="0" smtClean="0">
                <a:ea typeface="ＭＳ Ｐゴシック" pitchFamily="34" charset="-128"/>
                <a:cs typeface="Arial" pitchFamily="34" charset="0"/>
              </a:rPr>
              <a:t>	</a:t>
            </a:r>
          </a:p>
          <a:p>
            <a:pPr marL="692150" lvl="1" indent="-292100" algn="just" defTabSz="762000" eaLnBrk="1" hangingPunct="1">
              <a:lnSpc>
                <a:spcPct val="90000"/>
              </a:lnSpc>
              <a:spcBef>
                <a:spcPct val="50000"/>
              </a:spcBef>
            </a:pPr>
            <a:r>
              <a:rPr lang="it-IT" sz="2200" dirty="0" smtClean="0">
                <a:ea typeface="ＭＳ Ｐゴシック" pitchFamily="34" charset="-128"/>
                <a:cs typeface="Arial" pitchFamily="34" charset="0"/>
              </a:rPr>
              <a:t>Responsabilità per associazione</a:t>
            </a:r>
          </a:p>
          <a:p>
            <a:pPr marL="692150" lvl="1" indent="-292100" algn="just" defTabSz="762000" eaLnBrk="1" hangingPunct="1">
              <a:lnSpc>
                <a:spcPct val="90000"/>
              </a:lnSpc>
              <a:spcBef>
                <a:spcPct val="50000"/>
              </a:spcBef>
            </a:pPr>
            <a:r>
              <a:rPr lang="it-IT" sz="2200" dirty="0" smtClean="0">
                <a:ea typeface="ＭＳ Ｐゴシック" pitchFamily="34" charset="-128"/>
                <a:cs typeface="Arial" pitchFamily="34" charset="0"/>
              </a:rPr>
              <a:t>Responsabilità causale</a:t>
            </a:r>
          </a:p>
          <a:p>
            <a:pPr marL="692150" lvl="1" indent="-292100" algn="just" defTabSz="762000" eaLnBrk="1" hangingPunct="1">
              <a:lnSpc>
                <a:spcPct val="90000"/>
              </a:lnSpc>
              <a:spcBef>
                <a:spcPct val="50000"/>
              </a:spcBef>
            </a:pPr>
            <a:r>
              <a:rPr lang="it-IT" sz="2200" dirty="0" smtClean="0">
                <a:ea typeface="ＭＳ Ｐゴシック" pitchFamily="34" charset="-128"/>
                <a:cs typeface="Arial" pitchFamily="34" charset="0"/>
              </a:rPr>
              <a:t>Responsabilità intenzionale</a:t>
            </a:r>
          </a:p>
          <a:p>
            <a:pPr marL="692150" lvl="1" indent="-292100" algn="just" defTabSz="762000" eaLnBrk="1" hangingPunct="1">
              <a:lnSpc>
                <a:spcPct val="90000"/>
              </a:lnSpc>
              <a:spcBef>
                <a:spcPct val="50000"/>
              </a:spcBef>
            </a:pPr>
            <a:r>
              <a:rPr lang="it-IT" sz="2200" dirty="0" smtClean="0">
                <a:ea typeface="ＭＳ Ｐゴシック" pitchFamily="34" charset="-128"/>
                <a:cs typeface="Arial" pitchFamily="34" charset="0"/>
              </a:rPr>
              <a:t>Responsabilità giustificabile</a:t>
            </a:r>
          </a:p>
          <a:p>
            <a:pPr marL="692150" lvl="1" indent="-292100" algn="just" defTabSz="762000" eaLnBrk="1" hangingPunct="1">
              <a:lnSpc>
                <a:spcPct val="90000"/>
              </a:lnSpc>
              <a:spcBef>
                <a:spcPct val="50000"/>
              </a:spcBef>
              <a:buFont typeface="Times" charset="0"/>
              <a:buNone/>
            </a:pPr>
            <a:endParaRPr lang="it-IT" sz="2200" dirty="0" smtClean="0">
              <a:ea typeface="ＭＳ Ｐゴシック" pitchFamily="34" charset="-128"/>
              <a:cs typeface="Arial" pitchFamily="34" charset="0"/>
            </a:endParaRPr>
          </a:p>
          <a:p>
            <a:pPr marL="292100" indent="-292100" algn="just" defTabSz="762000" eaLnBrk="1" hangingPunct="1">
              <a:lnSpc>
                <a:spcPct val="90000"/>
              </a:lnSpc>
              <a:spcBef>
                <a:spcPct val="50000"/>
              </a:spcBef>
            </a:pPr>
            <a:r>
              <a:rPr lang="it-IT" sz="2200" dirty="0" smtClean="0">
                <a:ea typeface="ＭＳ Ｐゴシック" pitchFamily="34" charset="-128"/>
                <a:cs typeface="Arial" pitchFamily="34" charset="0"/>
              </a:rPr>
              <a:t>Corrispondenza nei sistemi giuridici</a:t>
            </a:r>
          </a:p>
        </p:txBody>
      </p:sp>
      <p:sp>
        <p:nvSpPr>
          <p:cNvPr id="36867" name="Segnaposto numero diapositiva 3"/>
          <p:cNvSpPr>
            <a:spLocks noGrp="1"/>
          </p:cNvSpPr>
          <p:nvPr>
            <p:ph type="sldNum" sz="quarter" idx="12"/>
          </p:nvPr>
        </p:nvSpPr>
        <p:spPr bwMode="auto">
          <a:noFill/>
          <a:ln>
            <a:miter lim="800000"/>
            <a:headEnd/>
            <a:tailEnd/>
          </a:ln>
        </p:spPr>
        <p:txBody>
          <a:bodyPr/>
          <a:lstStyle/>
          <a:p>
            <a:pPr>
              <a:buNone/>
            </a:pPr>
            <a:fld id="{FCDD8015-BF49-4C37-8372-1F6D9834802F}" type="slidenum">
              <a:rPr lang="it-IT" sz="1200" u="none" smtClean="0">
                <a:solidFill>
                  <a:schemeClr val="tx1"/>
                </a:solidFill>
              </a:rPr>
              <a:pPr>
                <a:buNone/>
              </a:pPr>
              <a:t>24</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152400" y="838200"/>
            <a:ext cx="8839200" cy="5334000"/>
          </a:xfrm>
          <a:ln>
            <a:noFill/>
          </a:ln>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 teoria </a:t>
            </a:r>
            <a:r>
              <a:rPr lang="it-IT" u="sng" dirty="0" err="1" smtClean="0">
                <a:solidFill>
                  <a:schemeClr val="hlink"/>
                </a:solidFill>
                <a:ea typeface="ＭＳ Ｐゴシック" pitchFamily="34" charset="-128"/>
                <a:cs typeface="Arial" pitchFamily="34" charset="0"/>
              </a:rPr>
              <a:t>dell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inferenza corrispondente (Jones e Davis, 1965)</a:t>
            </a: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endParaRPr lang="it-IT" sz="2200" dirty="0" smtClean="0">
              <a:solidFill>
                <a:schemeClr val="hlink"/>
              </a:solidFill>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200" b="1" dirty="0" smtClean="0">
                <a:ea typeface="ＭＳ Ｐゴシック" pitchFamily="34" charset="-128"/>
                <a:cs typeface="Arial" pitchFamily="34" charset="0"/>
              </a:rPr>
              <a:t>Scopo </a:t>
            </a:r>
            <a:r>
              <a:rPr lang="it-IT" sz="2200" b="1" dirty="0" err="1" smtClean="0">
                <a:ea typeface="ＭＳ Ｐゴシック" pitchFamily="34" charset="-128"/>
                <a:cs typeface="Arial" pitchFamily="34" charset="0"/>
              </a:rPr>
              <a:t>dell</a:t>
            </a:r>
            <a:r>
              <a:rPr lang="ja-JP" altLang="it-IT" sz="2200" b="1" dirty="0" smtClean="0">
                <a:ea typeface="ＭＳ Ｐゴシック" pitchFamily="34" charset="-128"/>
                <a:cs typeface="Arial" pitchFamily="34" charset="0"/>
              </a:rPr>
              <a:t>’</a:t>
            </a:r>
            <a:r>
              <a:rPr lang="it-IT" altLang="ja-JP" sz="2200" b="1" dirty="0" smtClean="0">
                <a:ea typeface="ＭＳ Ｐゴシック" pitchFamily="34" charset="-128"/>
                <a:cs typeface="Arial" pitchFamily="34" charset="0"/>
              </a:rPr>
              <a:t>attribuzione</a:t>
            </a:r>
            <a:r>
              <a:rPr lang="it-IT" altLang="ja-JP" sz="2200" dirty="0" smtClean="0">
                <a:ea typeface="ＭＳ Ｐゴシック" pitchFamily="34" charset="-128"/>
                <a:cs typeface="Arial" pitchFamily="34" charset="0"/>
              </a:rPr>
              <a:t>: </a:t>
            </a:r>
            <a:r>
              <a:rPr lang="it-IT" altLang="ja-JP" sz="2200" dirty="0" smtClean="0">
                <a:ea typeface="ＭＳ Ｐゴシック" pitchFamily="34" charset="-128"/>
                <a:cs typeface="Arial" pitchFamily="34" charset="0"/>
              </a:rPr>
              <a:t>compiere </a:t>
            </a:r>
            <a:r>
              <a:rPr lang="it-IT" altLang="ja-JP" sz="2200" dirty="0" smtClean="0">
                <a:solidFill>
                  <a:schemeClr val="hlink"/>
                </a:solidFill>
                <a:ea typeface="ＭＳ Ｐゴシック" pitchFamily="34" charset="-128"/>
                <a:cs typeface="Arial" pitchFamily="34" charset="0"/>
              </a:rPr>
              <a:t>inferenze corrispondenti</a:t>
            </a:r>
          </a:p>
          <a:p>
            <a:pPr marL="292100" indent="-1905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capire se il comportamento di una persona </a:t>
            </a:r>
            <a:r>
              <a:rPr lang="it-IT" sz="2200" b="1" dirty="0" smtClean="0">
                <a:ea typeface="ＭＳ Ｐゴシック" pitchFamily="34" charset="-128"/>
                <a:cs typeface="Arial" pitchFamily="34" charset="0"/>
              </a:rPr>
              <a:t>riflette disposizioni </a:t>
            </a:r>
            <a:r>
              <a:rPr lang="it-IT" sz="2200" b="1" dirty="0" smtClean="0">
                <a:ea typeface="ＭＳ Ｐゴシック" pitchFamily="34" charset="-128"/>
                <a:cs typeface="Arial" pitchFamily="34" charset="0"/>
              </a:rPr>
              <a:t>	interne </a:t>
            </a:r>
            <a:r>
              <a:rPr lang="it-IT" sz="2200" b="1" dirty="0" smtClean="0">
                <a:ea typeface="ＭＳ Ｐゴシック" pitchFamily="34" charset="-128"/>
                <a:cs typeface="Arial" pitchFamily="34" charset="0"/>
              </a:rPr>
              <a:t>o qualità stabili</a:t>
            </a:r>
            <a:r>
              <a:rPr lang="it-IT" sz="2200" dirty="0" smtClean="0">
                <a:ea typeface="ＭＳ Ｐゴシック" pitchFamily="34" charset="-128"/>
                <a:cs typeface="Arial" pitchFamily="34" charset="0"/>
              </a:rPr>
              <a:t>. </a:t>
            </a:r>
          </a:p>
          <a:p>
            <a:pPr marL="292100" indent="-292100" algn="just"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a:p>
            <a:pPr marL="292100" indent="-292100" algn="just" defTabSz="762000" eaLnBrk="1" hangingPunct="1">
              <a:spcBef>
                <a:spcPts val="925"/>
              </a:spcBef>
            </a:pPr>
            <a:r>
              <a:rPr lang="it-IT" sz="2200" dirty="0" smtClean="0">
                <a:ea typeface="ＭＳ Ｐゴシック" pitchFamily="34" charset="-128"/>
                <a:cs typeface="Arial" pitchFamily="34" charset="0"/>
              </a:rPr>
              <a:t>Si tratta di analizzare sia le caratteristiche </a:t>
            </a:r>
            <a:r>
              <a:rPr lang="it-IT" sz="2200" dirty="0" err="1" smtClean="0">
                <a:ea typeface="ＭＳ Ｐゴシック" pitchFamily="34" charset="-128"/>
                <a:cs typeface="Arial" pitchFamily="34" charset="0"/>
              </a:rPr>
              <a:t>dell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azione intrapresa </a:t>
            </a:r>
            <a:r>
              <a:rPr lang="it-IT" altLang="ja-JP" sz="2200" dirty="0" err="1" smtClean="0">
                <a:ea typeface="ＭＳ Ｐゴシック" pitchFamily="34" charset="-128"/>
                <a:cs typeface="Arial" pitchFamily="34" charset="0"/>
              </a:rPr>
              <a:t>dall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attore sociale, sia gli effetti da essa prodotti. </a:t>
            </a:r>
          </a:p>
          <a:p>
            <a:pPr marL="292100" indent="-292100" algn="just"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p:txBody>
      </p:sp>
      <p:sp>
        <p:nvSpPr>
          <p:cNvPr id="37891" name="Segnaposto numero diapositiva 3"/>
          <p:cNvSpPr>
            <a:spLocks noGrp="1"/>
          </p:cNvSpPr>
          <p:nvPr>
            <p:ph type="sldNum" sz="quarter" idx="12"/>
          </p:nvPr>
        </p:nvSpPr>
        <p:spPr bwMode="auto">
          <a:noFill/>
          <a:ln>
            <a:miter lim="800000"/>
            <a:headEnd/>
            <a:tailEnd/>
          </a:ln>
        </p:spPr>
        <p:txBody>
          <a:bodyPr/>
          <a:lstStyle/>
          <a:p>
            <a:pPr>
              <a:buNone/>
            </a:pPr>
            <a:fld id="{62805F8E-985D-45F5-99AC-62F91AEA436E}" type="slidenum">
              <a:rPr lang="it-IT" sz="1200" u="none" smtClean="0">
                <a:solidFill>
                  <a:schemeClr val="tx1"/>
                </a:solidFill>
              </a:rPr>
              <a:pPr>
                <a:buNone/>
              </a:pPr>
              <a:t>25</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152400" y="838200"/>
            <a:ext cx="8839200" cy="5334000"/>
          </a:xfrm>
          <a:ln>
            <a:noFill/>
          </a:ln>
        </p:spPr>
        <p:txBody>
          <a:bodyPr>
            <a:normAutofit/>
          </a:bodyPr>
          <a:lstStyle/>
          <a:p>
            <a:pPr marL="292100" indent="-292100" algn="just" defTabSz="762000" eaLnBrk="1" hangingPunct="1">
              <a:spcBef>
                <a:spcPct val="50000"/>
              </a:spcBef>
              <a:buFont typeface="Wingdings" pitchFamily="2" charset="2"/>
              <a:buNone/>
            </a:pPr>
            <a:endParaRPr lang="it-IT" sz="2200" dirty="0" smtClean="0">
              <a:solidFill>
                <a:schemeClr val="hlink"/>
              </a:solidFill>
              <a:ea typeface="ＭＳ Ｐゴシック" pitchFamily="34" charset="-128"/>
              <a:cs typeface="Arial" pitchFamily="34" charset="0"/>
            </a:endParaRPr>
          </a:p>
          <a:p>
            <a:pPr marL="292100" indent="-292100" algn="just" defTabSz="762000" eaLnBrk="1" hangingPunct="1">
              <a:spcBef>
                <a:spcPct val="50000"/>
              </a:spcBef>
            </a:pPr>
            <a:r>
              <a:rPr lang="it-IT" sz="2200" b="1" dirty="0" smtClean="0">
                <a:ea typeface="ＭＳ Ｐゴシック" pitchFamily="34" charset="-128"/>
                <a:cs typeface="Arial" pitchFamily="34" charset="0"/>
              </a:rPr>
              <a:t>Le </a:t>
            </a:r>
            <a:r>
              <a:rPr lang="it-IT" sz="2200" b="1" dirty="0" smtClean="0">
                <a:ea typeface="ＭＳ Ｐゴシック" pitchFamily="34" charset="-128"/>
                <a:cs typeface="Arial" pitchFamily="34" charset="0"/>
              </a:rPr>
              <a:t>inferenze si basano su :</a:t>
            </a:r>
          </a:p>
          <a:p>
            <a:pPr marL="768350" lvl="1" defTabSz="762000" eaLnBrk="1" hangingPunct="1">
              <a:spcBef>
                <a:spcPct val="50000"/>
              </a:spcBef>
            </a:pPr>
            <a:r>
              <a:rPr lang="it-IT" sz="2200" dirty="0" smtClean="0">
                <a:solidFill>
                  <a:schemeClr val="hlink"/>
                </a:solidFill>
                <a:ea typeface="ＭＳ Ｐゴシック" pitchFamily="34" charset="-128"/>
                <a:cs typeface="Arial" pitchFamily="34" charset="0"/>
              </a:rPr>
              <a:t>analisi degli effetti non comuni:</a:t>
            </a:r>
            <a:r>
              <a:rPr lang="it-IT" sz="2200" dirty="0" smtClean="0">
                <a:ea typeface="ＭＳ Ｐゴシック" pitchFamily="34" charset="-128"/>
                <a:cs typeface="Arial" pitchFamily="34" charset="0"/>
              </a:rPr>
              <a:t>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osservatore giunge a un</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inferenza corrispondente quando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azione scelta </a:t>
            </a:r>
            <a:r>
              <a:rPr lang="it-IT" altLang="ja-JP" sz="2200" dirty="0" err="1" smtClean="0">
                <a:ea typeface="ＭＳ Ｐゴシック" pitchFamily="34" charset="-128"/>
                <a:cs typeface="Arial" pitchFamily="34" charset="0"/>
              </a:rPr>
              <a:t>dall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agente provoca conseguenze relativamente uniche o non comuni</a:t>
            </a:r>
          </a:p>
          <a:p>
            <a:pPr marL="768350" lvl="1" defTabSz="762000" eaLnBrk="1" hangingPunct="1">
              <a:spcBef>
                <a:spcPct val="50000"/>
              </a:spcBef>
            </a:pPr>
            <a:r>
              <a:rPr lang="it-IT" sz="2200" dirty="0" smtClean="0">
                <a:solidFill>
                  <a:schemeClr val="hlink"/>
                </a:solidFill>
                <a:ea typeface="ＭＳ Ｐゴシック" pitchFamily="34" charset="-128"/>
                <a:cs typeface="Arial" pitchFamily="34" charset="0"/>
              </a:rPr>
              <a:t>desiderabilità sociale:</a:t>
            </a:r>
            <a:r>
              <a:rPr lang="it-IT" sz="2200" dirty="0" smtClean="0">
                <a:ea typeface="ＭＳ Ｐゴシック" pitchFamily="34" charset="-128"/>
                <a:cs typeface="Arial" pitchFamily="34" charset="0"/>
              </a:rPr>
              <a:t> minore </a:t>
            </a:r>
            <a:r>
              <a:rPr lang="it-IT" sz="2200" dirty="0" smtClean="0">
                <a:ea typeface="ＭＳ Ｐゴシック" pitchFamily="34" charset="-128"/>
                <a:cs typeface="Arial" pitchFamily="34" charset="0"/>
              </a:rPr>
              <a:t>è la </a:t>
            </a:r>
            <a:r>
              <a:rPr lang="it-IT" sz="2200" dirty="0" smtClean="0">
                <a:ea typeface="ＭＳ Ｐゴシック" pitchFamily="34" charset="-128"/>
                <a:cs typeface="Arial" pitchFamily="34" charset="0"/>
              </a:rPr>
              <a:t>desiderabilità sociale di un comportamento, più questo è attribuito a disposizioni interne</a:t>
            </a:r>
          </a:p>
          <a:p>
            <a:pPr marL="768350" lvl="1" defTabSz="762000" eaLnBrk="1" hangingPunct="1">
              <a:spcBef>
                <a:spcPct val="50000"/>
              </a:spcBef>
            </a:pPr>
            <a:r>
              <a:rPr lang="it-IT" sz="2200" dirty="0" smtClean="0">
                <a:solidFill>
                  <a:schemeClr val="hlink"/>
                </a:solidFill>
                <a:ea typeface="ＭＳ Ｐゴシック" pitchFamily="34" charset="-128"/>
                <a:cs typeface="Arial" pitchFamily="34" charset="0"/>
              </a:rPr>
              <a:t>libera scelta:</a:t>
            </a:r>
            <a:r>
              <a:rPr lang="it-IT" sz="2200" dirty="0" smtClean="0">
                <a:ea typeface="ＭＳ Ｐゴシック" pitchFamily="34" charset="-128"/>
                <a:cs typeface="Arial" pitchFamily="34" charset="0"/>
              </a:rPr>
              <a:t> i comportamenti messi in atto liberamente sono più informativi rispetto a comportamenti messi in atto per costrizione</a:t>
            </a:r>
          </a:p>
          <a:p>
            <a:pPr marL="768350" lvl="1" defTabSz="762000" eaLnBrk="1" hangingPunct="1">
              <a:spcBef>
                <a:spcPct val="50000"/>
              </a:spcBef>
            </a:pPr>
            <a:r>
              <a:rPr lang="it-IT" sz="2200" dirty="0" smtClean="0">
                <a:solidFill>
                  <a:schemeClr val="hlink"/>
                </a:solidFill>
                <a:ea typeface="ＭＳ Ｐゴシック" pitchFamily="34" charset="-128"/>
                <a:cs typeface="Arial" pitchFamily="34" charset="0"/>
              </a:rPr>
              <a:t>aspettative comportamentali legate ai ruoli:</a:t>
            </a:r>
            <a:r>
              <a:rPr lang="it-IT" sz="2200" dirty="0" smtClean="0">
                <a:ea typeface="ＭＳ Ｐゴシック" pitchFamily="34" charset="-128"/>
                <a:cs typeface="Arial" pitchFamily="34" charset="0"/>
              </a:rPr>
              <a:t> il comportamento è maggiormente informativo se non deriva da norme legate ai ruoli</a:t>
            </a:r>
          </a:p>
        </p:txBody>
      </p:sp>
      <p:sp>
        <p:nvSpPr>
          <p:cNvPr id="38915" name="Segnaposto numero diapositiva 3"/>
          <p:cNvSpPr>
            <a:spLocks noGrp="1"/>
          </p:cNvSpPr>
          <p:nvPr>
            <p:ph type="sldNum" sz="quarter" idx="12"/>
          </p:nvPr>
        </p:nvSpPr>
        <p:spPr bwMode="auto">
          <a:noFill/>
          <a:ln>
            <a:miter lim="800000"/>
            <a:headEnd/>
            <a:tailEnd/>
          </a:ln>
        </p:spPr>
        <p:txBody>
          <a:bodyPr/>
          <a:lstStyle/>
          <a:p>
            <a:pPr>
              <a:buNone/>
            </a:pPr>
            <a:fld id="{9EF1B1C1-0633-48A0-9A1F-0B9042BE960A}" type="slidenum">
              <a:rPr lang="it-IT" sz="1200" u="none" smtClean="0">
                <a:solidFill>
                  <a:schemeClr val="tx1"/>
                </a:solidFill>
              </a:rPr>
              <a:pPr>
                <a:buNone/>
              </a:pPr>
              <a:t>26</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a:xfrm>
            <a:off x="152400" y="838200"/>
            <a:ext cx="8839200" cy="5334000"/>
          </a:xfrm>
        </p:spPr>
        <p:txBody>
          <a:bodyPr>
            <a:normAutofit/>
          </a:bodyPr>
          <a:lstStyle/>
          <a:p>
            <a:pPr marL="292100" indent="-292100" algn="ctr" defTabSz="762000" eaLnBrk="1" hangingPunct="1">
              <a:lnSpc>
                <a:spcPct val="9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Il modello della </a:t>
            </a:r>
            <a:r>
              <a:rPr lang="it-IT" u="sng" dirty="0" err="1" smtClean="0">
                <a:solidFill>
                  <a:schemeClr val="hlink"/>
                </a:solidFill>
                <a:ea typeface="ＭＳ Ｐゴシック" pitchFamily="34" charset="-128"/>
                <a:cs typeface="Arial" pitchFamily="34" charset="0"/>
              </a:rPr>
              <a:t>covariazione</a:t>
            </a:r>
            <a:r>
              <a:rPr lang="it-IT" u="sng" dirty="0" smtClean="0">
                <a:solidFill>
                  <a:schemeClr val="hlink"/>
                </a:solidFill>
                <a:ea typeface="ＭＳ Ｐゴシック" pitchFamily="34" charset="-128"/>
                <a:cs typeface="Arial" pitchFamily="34" charset="0"/>
              </a:rPr>
              <a:t> di </a:t>
            </a:r>
            <a:r>
              <a:rPr lang="it-IT" u="sng" dirty="0" err="1" smtClean="0">
                <a:solidFill>
                  <a:schemeClr val="hlink"/>
                </a:solidFill>
                <a:ea typeface="ＭＳ Ｐゴシック" pitchFamily="34" charset="-128"/>
                <a:cs typeface="Arial" pitchFamily="34" charset="0"/>
              </a:rPr>
              <a:t>Kelley</a:t>
            </a:r>
            <a:r>
              <a:rPr lang="it-IT" u="sng" dirty="0" smtClean="0">
                <a:solidFill>
                  <a:schemeClr val="hlink"/>
                </a:solidFill>
                <a:ea typeface="ＭＳ Ｐゴシック" pitchFamily="34" charset="-128"/>
                <a:cs typeface="Arial" pitchFamily="34" charset="0"/>
              </a:rPr>
              <a:t> (1972)</a:t>
            </a:r>
          </a:p>
          <a:p>
            <a:pPr marL="292100" indent="-292100" algn="ctr" defTabSz="7620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b="1" dirty="0" smtClean="0">
                <a:ea typeface="ＭＳ Ｐゴシック" pitchFamily="34" charset="-128"/>
                <a:cs typeface="Arial" pitchFamily="34" charset="0"/>
              </a:rPr>
              <a:t>Quale informazione viene </a:t>
            </a:r>
            <a:r>
              <a:rPr lang="it-IT" sz="2200" b="1" dirty="0" smtClean="0">
                <a:ea typeface="ＭＳ Ｐゴシック" pitchFamily="34" charset="-128"/>
                <a:cs typeface="Arial" pitchFamily="34" charset="0"/>
              </a:rPr>
              <a:t>utilizzata per </a:t>
            </a:r>
            <a:r>
              <a:rPr lang="it-IT" sz="2200" b="1" dirty="0" smtClean="0">
                <a:ea typeface="ＭＳ Ｐゴシック" pitchFamily="34" charset="-128"/>
                <a:cs typeface="Arial" pitchFamily="34" charset="0"/>
              </a:rPr>
              <a:t>produrre un</a:t>
            </a:r>
            <a:r>
              <a:rPr lang="ja-JP" altLang="it-IT" sz="2200" b="1" dirty="0" smtClean="0">
                <a:ea typeface="ＭＳ Ｐゴシック" pitchFamily="34" charset="-128"/>
                <a:cs typeface="Arial" pitchFamily="34" charset="0"/>
              </a:rPr>
              <a:t>’</a:t>
            </a:r>
            <a:r>
              <a:rPr lang="it-IT" altLang="ja-JP" sz="2200" b="1" dirty="0" smtClean="0">
                <a:ea typeface="ＭＳ Ｐゴシック" pitchFamily="34" charset="-128"/>
                <a:cs typeface="Arial" pitchFamily="34" charset="0"/>
              </a:rPr>
              <a:t>inferenza causale</a:t>
            </a:r>
            <a:r>
              <a:rPr lang="it-IT" altLang="ja-JP" sz="2200" b="1" dirty="0" smtClean="0">
                <a:ea typeface="ＭＳ Ｐゴシック" pitchFamily="34" charset="-128"/>
                <a:cs typeface="Arial" pitchFamily="34" charset="0"/>
              </a:rPr>
              <a:t>?</a:t>
            </a:r>
          </a:p>
          <a:p>
            <a:pPr marL="292100" indent="-292100" algn="ctr" defTabSz="762000" eaLnBrk="1" hangingPunct="1">
              <a:lnSpc>
                <a:spcPct val="90000"/>
              </a:lnSpc>
              <a:spcBef>
                <a:spcPct val="50000"/>
              </a:spcBef>
              <a:buFont typeface="Wingdings" pitchFamily="2" charset="2"/>
              <a:buNone/>
            </a:pPr>
            <a:endParaRPr lang="it-IT" altLang="ja-JP" sz="2200" b="1" dirty="0" smtClean="0">
              <a:ea typeface="ＭＳ Ｐゴシック" pitchFamily="34" charset="-128"/>
              <a:cs typeface="Arial" pitchFamily="34" charset="0"/>
            </a:endParaRPr>
          </a:p>
          <a:p>
            <a:pPr marL="292100" indent="-292100" algn="just" defTabSz="762000"/>
            <a:r>
              <a:rPr lang="it-IT" sz="2200" dirty="0" smtClean="0">
                <a:ea typeface="ＭＳ Ｐゴシック" pitchFamily="34" charset="-128"/>
              </a:rPr>
              <a:t>Quando </a:t>
            </a:r>
            <a:r>
              <a:rPr lang="it-IT" sz="2200" dirty="0" smtClean="0">
                <a:ea typeface="ＭＳ Ｐゴシック" pitchFamily="34" charset="-128"/>
              </a:rPr>
              <a:t>si posseggono informazioni da più fonti, </a:t>
            </a:r>
            <a:r>
              <a:rPr lang="it-IT" sz="2200" dirty="0" smtClean="0">
                <a:ea typeface="ＭＳ Ｐゴシック" pitchFamily="34" charset="-128"/>
              </a:rPr>
              <a:t>l’</a:t>
            </a:r>
            <a:r>
              <a:rPr lang="it-IT" altLang="ja-JP" sz="2200" dirty="0" smtClean="0">
                <a:ea typeface="ＭＳ Ｐゴシック" pitchFamily="34" charset="-128"/>
              </a:rPr>
              <a:t>osservatore </a:t>
            </a:r>
            <a:r>
              <a:rPr lang="it-IT" altLang="ja-JP" sz="2200" dirty="0" smtClean="0">
                <a:ea typeface="ＭＳ Ｐゴシック" pitchFamily="34" charset="-128"/>
              </a:rPr>
              <a:t>le analizzerà attraverso il principio della </a:t>
            </a:r>
            <a:r>
              <a:rPr lang="it-IT" altLang="ja-JP" sz="2200" dirty="0" err="1" smtClean="0">
                <a:ea typeface="ＭＳ Ｐゴシック" pitchFamily="34" charset="-128"/>
              </a:rPr>
              <a:t>covariazione</a:t>
            </a:r>
            <a:r>
              <a:rPr lang="it-IT" altLang="ja-JP" sz="2200" dirty="0" smtClean="0">
                <a:ea typeface="ＭＳ Ｐゴシック" pitchFamily="34" charset="-128"/>
              </a:rPr>
              <a:t>.</a:t>
            </a:r>
          </a:p>
          <a:p>
            <a:pPr lvl="1" algn="just" defTabSz="762000"/>
            <a:r>
              <a:rPr lang="it-IT" sz="2200" dirty="0" smtClean="0">
                <a:ea typeface="ＭＳ Ｐゴシック" pitchFamily="34" charset="-128"/>
              </a:rPr>
              <a:t>La ripetizione delle osservazioni consente di stabilire se, e con quale regolarità, le informazioni </a:t>
            </a:r>
            <a:r>
              <a:rPr lang="it-IT" sz="2200" dirty="0" err="1" smtClean="0">
                <a:ea typeface="ＭＳ Ｐゴシック" pitchFamily="34" charset="-128"/>
              </a:rPr>
              <a:t>covariano</a:t>
            </a:r>
            <a:r>
              <a:rPr lang="it-IT" sz="2200" dirty="0" smtClean="0">
                <a:ea typeface="ＭＳ Ｐゴシック" pitchFamily="34" charset="-128"/>
              </a:rPr>
              <a:t> tra loro.</a:t>
            </a:r>
          </a:p>
          <a:p>
            <a:pPr marL="292100" indent="-292100" algn="just" defTabSz="762000"/>
            <a:endParaRPr lang="it-IT" sz="2200" dirty="0" smtClean="0">
              <a:solidFill>
                <a:srgbClr val="FFFFFF"/>
              </a:solidFill>
              <a:ea typeface="ＭＳ Ｐゴシック" pitchFamily="34" charset="-128"/>
              <a:cs typeface="Arial" pitchFamily="34" charset="0"/>
            </a:endParaRPr>
          </a:p>
          <a:p>
            <a:pPr marL="292100" indent="-292100" algn="just" defTabSz="762000"/>
            <a:r>
              <a:rPr lang="it-IT" sz="2200" dirty="0" smtClean="0">
                <a:ea typeface="ＭＳ Ｐゴシック" pitchFamily="34" charset="-128"/>
                <a:cs typeface="Arial" pitchFamily="34" charset="0"/>
              </a:rPr>
              <a:t>Il principio della </a:t>
            </a:r>
            <a:r>
              <a:rPr lang="it-IT" sz="2200" dirty="0" err="1" smtClean="0">
                <a:ea typeface="ＭＳ Ｐゴシック" pitchFamily="34" charset="-128"/>
                <a:cs typeface="Arial" pitchFamily="34" charset="0"/>
              </a:rPr>
              <a:t>covariazione</a:t>
            </a:r>
            <a:r>
              <a:rPr lang="it-IT" sz="2200" dirty="0" smtClean="0">
                <a:ea typeface="ＭＳ Ｐゴシック" pitchFamily="34" charset="-128"/>
                <a:cs typeface="Arial" pitchFamily="34" charset="0"/>
              </a:rPr>
              <a:t> prevede che un effetto è attribuito a quella condizione </a:t>
            </a:r>
          </a:p>
          <a:p>
            <a:pPr lvl="1" algn="just" defTabSz="762000"/>
            <a:r>
              <a:rPr lang="it-IT" sz="2200" dirty="0" smtClean="0">
                <a:ea typeface="ＭＳ Ｐゴシック" pitchFamily="34" charset="-128"/>
                <a:cs typeface="Arial" pitchFamily="34" charset="0"/>
              </a:rPr>
              <a:t>che è presente quando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è presente </a:t>
            </a:r>
          </a:p>
          <a:p>
            <a:pPr lvl="1" algn="just" defTabSz="762000"/>
            <a:r>
              <a:rPr lang="it-IT" sz="2200" dirty="0" smtClean="0">
                <a:ea typeface="ＭＳ Ｐゴシック" pitchFamily="34" charset="-128"/>
                <a:cs typeface="Arial" pitchFamily="34" charset="0"/>
              </a:rPr>
              <a:t>e che è assente quando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è assente.</a:t>
            </a:r>
          </a:p>
          <a:p>
            <a:pPr marL="292100" indent="-292100" algn="just" defTabSz="762000">
              <a:buFont typeface="Wingdings" pitchFamily="2" charset="2"/>
              <a:buNone/>
            </a:pPr>
            <a:endParaRPr lang="it-IT" sz="2200" dirty="0" smtClean="0">
              <a:ea typeface="ＭＳ Ｐゴシック" pitchFamily="34" charset="-128"/>
              <a:cs typeface="Arial" pitchFamily="34" charset="0"/>
            </a:endParaRPr>
          </a:p>
        </p:txBody>
      </p:sp>
      <p:sp>
        <p:nvSpPr>
          <p:cNvPr id="39939" name="Segnaposto numero diapositiva 3"/>
          <p:cNvSpPr>
            <a:spLocks noGrp="1"/>
          </p:cNvSpPr>
          <p:nvPr>
            <p:ph type="sldNum" sz="quarter" idx="12"/>
          </p:nvPr>
        </p:nvSpPr>
        <p:spPr bwMode="auto">
          <a:noFill/>
          <a:ln>
            <a:miter lim="800000"/>
            <a:headEnd/>
            <a:tailEnd/>
          </a:ln>
        </p:spPr>
        <p:txBody>
          <a:bodyPr/>
          <a:lstStyle/>
          <a:p>
            <a:pPr>
              <a:buNone/>
            </a:pPr>
            <a:fld id="{1F084B5F-D0EA-4294-AA77-0D918E4B44B9}" type="slidenum">
              <a:rPr lang="it-IT" sz="1200" u="none" smtClean="0">
                <a:solidFill>
                  <a:schemeClr val="tx1"/>
                </a:solidFill>
              </a:rPr>
              <a:pPr>
                <a:buNone/>
              </a:pPr>
              <a:t>27</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152400" y="838200"/>
            <a:ext cx="8839200" cy="5334000"/>
          </a:xfrm>
        </p:spPr>
        <p:txBody>
          <a:bodyPr>
            <a:normAutofit lnSpcReduction="10000"/>
          </a:bodyPr>
          <a:lstStyle/>
          <a:p>
            <a:pPr marL="292100" indent="-292100" algn="just" defTabSz="762000" eaLnBrk="1" hangingPunct="1">
              <a:lnSpc>
                <a:spcPct val="90000"/>
              </a:lnSpc>
              <a:spcBef>
                <a:spcPct val="50000"/>
              </a:spcBef>
              <a:buFont typeface="Wingdings" pitchFamily="2" charset="2"/>
              <a:buNone/>
            </a:pPr>
            <a:endParaRPr lang="it-IT" sz="2200" dirty="0" smtClean="0">
              <a:solidFill>
                <a:schemeClr val="hlink"/>
              </a:solidFill>
              <a:ea typeface="ＭＳ Ｐゴシック" pitchFamily="34" charset="-128"/>
              <a:cs typeface="Arial" pitchFamily="34" charset="0"/>
            </a:endParaRPr>
          </a:p>
          <a:p>
            <a:pPr marL="292100" indent="-292100" algn="just" defTabSz="7620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Per giungere a un giudizio causale le persone valutano le informazioni riguardanti la </a:t>
            </a:r>
            <a:r>
              <a:rPr lang="it-IT" sz="2200" dirty="0" err="1" smtClean="0">
                <a:ea typeface="ＭＳ Ｐゴシック" pitchFamily="34" charset="-128"/>
                <a:cs typeface="Arial" pitchFamily="34" charset="0"/>
              </a:rPr>
              <a:t>covariazione</a:t>
            </a:r>
            <a:r>
              <a:rPr lang="it-IT" sz="2200" dirty="0" smtClean="0">
                <a:ea typeface="ＭＳ Ｐゴシック" pitchFamily="34" charset="-128"/>
                <a:cs typeface="Arial" pitchFamily="34" charset="0"/>
              </a:rPr>
              <a:t> di tre elementi informativi:</a:t>
            </a:r>
          </a:p>
          <a:p>
            <a:pPr marL="768350" lvl="1" algn="just" defTabSz="762000" eaLnBrk="1" hangingPunct="1">
              <a:lnSpc>
                <a:spcPct val="90000"/>
              </a:lnSpc>
              <a:spcBef>
                <a:spcPct val="50000"/>
              </a:spcBef>
            </a:pPr>
            <a:r>
              <a:rPr lang="it-IT" sz="2200" dirty="0" err="1" smtClean="0">
                <a:solidFill>
                  <a:schemeClr val="hlink"/>
                </a:solidFill>
                <a:ea typeface="ＭＳ Ｐゴシック" pitchFamily="34" charset="-128"/>
                <a:cs typeface="Arial" pitchFamily="34" charset="0"/>
              </a:rPr>
              <a:t>distintività</a:t>
            </a:r>
            <a:r>
              <a:rPr lang="it-IT" sz="2200" dirty="0" smtClean="0">
                <a:solidFill>
                  <a:schemeClr val="hlink"/>
                </a:solidFill>
                <a:ea typeface="ＭＳ Ｐゴシック" pitchFamily="34" charset="-128"/>
                <a:cs typeface="Arial" pitchFamily="34" charset="0"/>
              </a:rPr>
              <a:t>:</a:t>
            </a:r>
            <a:r>
              <a:rPr lang="it-IT" sz="2200" dirty="0" smtClean="0">
                <a:ea typeface="ＭＳ Ｐゴシック" pitchFamily="34" charset="-128"/>
                <a:cs typeface="Arial" pitchFamily="34" charset="0"/>
              </a:rPr>
              <a:t>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si produce solo quando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entità è presente?</a:t>
            </a:r>
          </a:p>
          <a:p>
            <a:pPr marL="768350" lvl="1" algn="just" defTabSz="762000"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coerenza temporale e nelle modalità:</a:t>
            </a:r>
            <a:r>
              <a:rPr lang="it-IT" sz="2200" dirty="0" smtClean="0">
                <a:ea typeface="ＭＳ Ｐゴシック" pitchFamily="34" charset="-128"/>
                <a:cs typeface="Arial" pitchFamily="34" charset="0"/>
              </a:rPr>
              <a:t>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si manifesta tutte le volte in cui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entità è presente allo stesso modo?</a:t>
            </a:r>
          </a:p>
          <a:p>
            <a:pPr marL="768350" lvl="1" algn="just" defTabSz="762000"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consenso:</a:t>
            </a:r>
            <a:r>
              <a:rPr lang="it-IT" sz="2200" dirty="0" smtClean="0">
                <a:ea typeface="ＭＳ Ｐゴシック" pitchFamily="34" charset="-128"/>
                <a:cs typeface="Arial" pitchFamily="34" charset="0"/>
              </a:rPr>
              <a:t> tutte le persone presenti percepiscono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come dovuto alla presenza </a:t>
            </a:r>
            <a:r>
              <a:rPr lang="it-IT" altLang="ja-JP" sz="2200" dirty="0" err="1" smtClean="0">
                <a:ea typeface="ＭＳ Ｐゴシック" pitchFamily="34" charset="-128"/>
                <a:cs typeface="Arial" pitchFamily="34" charset="0"/>
              </a:rPr>
              <a:t>dell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entità?</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Il risultato è </a:t>
            </a:r>
            <a:r>
              <a:rPr lang="it-IT" sz="2200" dirty="0" smtClean="0">
                <a:solidFill>
                  <a:schemeClr val="hlink"/>
                </a:solidFill>
                <a:ea typeface="ＭＳ Ｐゴシック" pitchFamily="34" charset="-128"/>
                <a:cs typeface="Arial" pitchFamily="34" charset="0"/>
              </a:rPr>
              <a:t>un</a:t>
            </a:r>
            <a:r>
              <a:rPr lang="ja-JP" altLang="it-IT" sz="2200" dirty="0" smtClean="0">
                <a:solidFill>
                  <a:schemeClr val="hlink"/>
                </a:solidFill>
                <a:ea typeface="ＭＳ Ｐゴシック" pitchFamily="34" charset="-128"/>
                <a:cs typeface="Arial" pitchFamily="34" charset="0"/>
              </a:rPr>
              <a:t>’</a:t>
            </a:r>
            <a:r>
              <a:rPr lang="it-IT" altLang="ja-JP" sz="2200" dirty="0" smtClean="0">
                <a:solidFill>
                  <a:schemeClr val="hlink"/>
                </a:solidFill>
                <a:ea typeface="ＭＳ Ｐゴシック" pitchFamily="34" charset="-128"/>
                <a:cs typeface="Arial" pitchFamily="34" charset="0"/>
              </a:rPr>
              <a:t>attribuzione causale </a:t>
            </a:r>
            <a:r>
              <a:rPr lang="it-IT" altLang="ja-JP" sz="2200" dirty="0" err="1" smtClean="0">
                <a:solidFill>
                  <a:schemeClr val="hlink"/>
                </a:solidFill>
                <a:ea typeface="ＭＳ Ｐゴシック" pitchFamily="34" charset="-128"/>
                <a:cs typeface="Arial" pitchFamily="34" charset="0"/>
              </a:rPr>
              <a:t>disposizionale</a:t>
            </a:r>
            <a:r>
              <a:rPr lang="it-IT" altLang="ja-JP" sz="2200" dirty="0" smtClean="0">
                <a:ea typeface="ＭＳ Ｐゴシック" pitchFamily="34" charset="-128"/>
                <a:cs typeface="Arial" pitchFamily="34" charset="0"/>
              </a:rPr>
              <a:t> se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effetto presenta alta </a:t>
            </a:r>
            <a:r>
              <a:rPr lang="it-IT" altLang="ja-JP" sz="2200" dirty="0" err="1" smtClean="0">
                <a:ea typeface="ＭＳ Ｐゴシック" pitchFamily="34" charset="-128"/>
                <a:cs typeface="Arial" pitchFamily="34" charset="0"/>
              </a:rPr>
              <a:t>distintività</a:t>
            </a:r>
            <a:r>
              <a:rPr lang="it-IT" altLang="ja-JP" sz="2200" dirty="0" smtClean="0">
                <a:ea typeface="ＭＳ Ｐゴシック" pitchFamily="34" charset="-128"/>
                <a:cs typeface="Arial" pitchFamily="34" charset="0"/>
              </a:rPr>
              <a:t>, alta coerenza e alto consenso</a:t>
            </a:r>
          </a:p>
          <a:p>
            <a:pPr marL="292100" indent="-292100" algn="just" defTabSz="762000" eaLnBrk="1" hangingPunct="1">
              <a:lnSpc>
                <a:spcPct val="90000"/>
              </a:lnSpc>
              <a:spcBef>
                <a:spcPct val="50000"/>
              </a:spcBef>
            </a:pPr>
            <a:r>
              <a:rPr lang="it-IT" sz="2200" dirty="0" smtClean="0">
                <a:ea typeface="ＭＳ Ｐゴシック" pitchFamily="34" charset="-128"/>
                <a:cs typeface="Arial" pitchFamily="34" charset="0"/>
              </a:rPr>
              <a:t>I </a:t>
            </a:r>
            <a:r>
              <a:rPr lang="it-IT" sz="2200" dirty="0" smtClean="0">
                <a:ea typeface="ＭＳ Ｐゴシック" pitchFamily="34" charset="-128"/>
                <a:cs typeface="Arial" pitchFamily="34" charset="0"/>
              </a:rPr>
              <a:t>tre fattori </a:t>
            </a:r>
            <a:r>
              <a:rPr lang="it-IT" sz="2200" dirty="0" smtClean="0">
                <a:solidFill>
                  <a:schemeClr val="hlink"/>
                </a:solidFill>
                <a:ea typeface="ＭＳ Ｐゴシック" pitchFamily="34" charset="-128"/>
                <a:cs typeface="Arial" pitchFamily="34" charset="0"/>
              </a:rPr>
              <a:t>non hanno uguale valore predittivo:</a:t>
            </a:r>
            <a:r>
              <a:rPr lang="it-IT" sz="2200" dirty="0" smtClean="0">
                <a:ea typeface="ＭＳ Ｐゴシック" pitchFamily="34" charset="-128"/>
                <a:cs typeface="Arial" pitchFamily="34" charset="0"/>
              </a:rPr>
              <a:t> </a:t>
            </a:r>
          </a:p>
          <a:p>
            <a:pPr marL="768350" lvl="1" algn="just" defTabSz="762000" eaLnBrk="1" hangingPunct="1">
              <a:lnSpc>
                <a:spcPct val="90000"/>
              </a:lnSpc>
              <a:spcBef>
                <a:spcPct val="50000"/>
              </a:spcBef>
            </a:pPr>
            <a:r>
              <a:rPr lang="it-IT" sz="2200" dirty="0" smtClean="0">
                <a:ea typeface="ＭＳ Ｐゴシック" pitchFamily="34" charset="-128"/>
                <a:cs typeface="Arial" pitchFamily="34" charset="0"/>
              </a:rPr>
              <a:t>più importante: la coerenza nel tempo </a:t>
            </a:r>
          </a:p>
          <a:p>
            <a:pPr marL="768350" lvl="1" algn="just" defTabSz="762000" eaLnBrk="1" hangingPunct="1">
              <a:lnSpc>
                <a:spcPct val="90000"/>
              </a:lnSpc>
              <a:spcBef>
                <a:spcPct val="50000"/>
              </a:spcBef>
            </a:pPr>
            <a:r>
              <a:rPr lang="it-IT" sz="2200" dirty="0" smtClean="0">
                <a:ea typeface="ＭＳ Ｐゴシック" pitchFamily="34" charset="-128"/>
                <a:cs typeface="Arial" pitchFamily="34" charset="0"/>
              </a:rPr>
              <a:t>meno importante: consenso</a:t>
            </a:r>
          </a:p>
        </p:txBody>
      </p:sp>
      <p:sp>
        <p:nvSpPr>
          <p:cNvPr id="40963" name="Segnaposto numero diapositiva 3"/>
          <p:cNvSpPr>
            <a:spLocks noGrp="1"/>
          </p:cNvSpPr>
          <p:nvPr>
            <p:ph type="sldNum" sz="quarter" idx="12"/>
          </p:nvPr>
        </p:nvSpPr>
        <p:spPr bwMode="auto">
          <a:noFill/>
          <a:ln>
            <a:miter lim="800000"/>
            <a:headEnd/>
            <a:tailEnd/>
          </a:ln>
        </p:spPr>
        <p:txBody>
          <a:bodyPr/>
          <a:lstStyle/>
          <a:p>
            <a:pPr>
              <a:buNone/>
            </a:pPr>
            <a:fld id="{477F603F-B614-48E5-AE65-8EDFE7204D80}" type="slidenum">
              <a:rPr lang="it-IT" sz="1200" u="none" smtClean="0">
                <a:solidFill>
                  <a:schemeClr val="tx1"/>
                </a:solidFill>
              </a:rPr>
              <a:pPr>
                <a:buNone/>
              </a:pPr>
              <a:t>28</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152400" y="990600"/>
            <a:ext cx="8839200" cy="5334000"/>
          </a:xfrm>
        </p:spPr>
        <p:txBody>
          <a:bodyPr/>
          <a:lstStyle/>
          <a:p>
            <a:pPr marL="292100" indent="-292100" algn="just" defTabSz="762000" eaLnBrk="1" hangingPunct="1">
              <a:spcBef>
                <a:spcPct val="50000"/>
              </a:spcBef>
              <a:buFont typeface="Wingdings" pitchFamily="2" charset="2"/>
              <a:buNone/>
            </a:pPr>
            <a:r>
              <a:rPr lang="it-IT" sz="2200" i="1" dirty="0" smtClean="0">
                <a:solidFill>
                  <a:schemeClr val="hlink"/>
                </a:solidFill>
                <a:ea typeface="ＭＳ Ｐゴシック" pitchFamily="34" charset="-128"/>
                <a:cs typeface="Arial" pitchFamily="34" charset="0"/>
              </a:rPr>
              <a:t>	</a:t>
            </a:r>
          </a:p>
          <a:p>
            <a:pPr marL="292100" indent="-292100" algn="just"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Esempio: perché non capisco la lezione del docente X?</a:t>
            </a:r>
          </a:p>
          <a:p>
            <a:pPr marL="768350" lvl="1" algn="just" defTabSz="762000" eaLnBrk="1" hangingPunct="1">
              <a:spcBef>
                <a:spcPct val="50000"/>
              </a:spcBef>
            </a:pPr>
            <a:r>
              <a:rPr lang="it-IT" sz="2200" dirty="0" err="1" smtClean="0">
                <a:solidFill>
                  <a:schemeClr val="hlink"/>
                </a:solidFill>
                <a:ea typeface="ＭＳ Ｐゴシック" pitchFamily="34" charset="-128"/>
                <a:cs typeface="Arial" pitchFamily="34" charset="0"/>
              </a:rPr>
              <a:t>distintività</a:t>
            </a:r>
            <a:r>
              <a:rPr lang="it-IT" sz="2200" dirty="0" smtClean="0">
                <a:solidFill>
                  <a:schemeClr val="hlink"/>
                </a:solidFill>
                <a:ea typeface="ＭＳ Ｐゴシック" pitchFamily="34" charset="-128"/>
                <a:cs typeface="Arial" pitchFamily="34" charset="0"/>
              </a:rPr>
              <a:t>:</a:t>
            </a:r>
            <a:r>
              <a:rPr lang="it-IT" sz="2200" dirty="0" smtClean="0">
                <a:ea typeface="ＭＳ Ｐゴシック" pitchFamily="34" charset="-128"/>
                <a:cs typeface="Arial" pitchFamily="34" charset="0"/>
              </a:rPr>
              <a:t> il fatto di non capire la lezione è legato al docente X? O si verifica anche con altri docenti?</a:t>
            </a:r>
          </a:p>
          <a:p>
            <a:pPr marL="768350" lvl="1" algn="just" defTabSz="762000" eaLnBrk="1" hangingPunct="1">
              <a:spcBef>
                <a:spcPct val="50000"/>
              </a:spcBef>
            </a:pPr>
            <a:r>
              <a:rPr lang="it-IT" sz="2200" dirty="0" smtClean="0">
                <a:solidFill>
                  <a:schemeClr val="hlink"/>
                </a:solidFill>
                <a:ea typeface="ＭＳ Ｐゴシック" pitchFamily="34" charset="-128"/>
                <a:cs typeface="Arial" pitchFamily="34" charset="0"/>
              </a:rPr>
              <a:t>coerenza temporale e nelle modalità:</a:t>
            </a:r>
            <a:r>
              <a:rPr lang="it-IT" sz="2200" dirty="0" smtClean="0">
                <a:ea typeface="ＭＳ Ｐゴシック" pitchFamily="34" charset="-128"/>
                <a:cs typeface="Arial" pitchFamily="34" charset="0"/>
              </a:rPr>
              <a:t> il fatto di non capire la lezione del docente X è limitato a questa mattina? O è sempre così?</a:t>
            </a:r>
          </a:p>
          <a:p>
            <a:pPr marL="768350" lvl="1" algn="just" defTabSz="762000" eaLnBrk="1" hangingPunct="1">
              <a:spcBef>
                <a:spcPct val="50000"/>
              </a:spcBef>
            </a:pPr>
            <a:r>
              <a:rPr lang="it-IT" sz="2200" dirty="0" smtClean="0">
                <a:solidFill>
                  <a:schemeClr val="hlink"/>
                </a:solidFill>
                <a:ea typeface="ＭＳ Ｐゴシック" pitchFamily="34" charset="-128"/>
                <a:cs typeface="Arial" pitchFamily="34" charset="0"/>
              </a:rPr>
              <a:t>consenso:</a:t>
            </a:r>
            <a:r>
              <a:rPr lang="it-IT" sz="2200" dirty="0" smtClean="0">
                <a:ea typeface="ＭＳ Ｐゴシック" pitchFamily="34" charset="-128"/>
                <a:cs typeface="Arial" pitchFamily="34" charset="0"/>
              </a:rPr>
              <a:t> anche gli altri studenti non capiscono la lezione del docente X?</a:t>
            </a:r>
          </a:p>
          <a:p>
            <a:pPr marL="292100" indent="-292100" algn="just"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In presenza di </a:t>
            </a:r>
            <a:r>
              <a:rPr lang="it-IT" sz="2200" dirty="0" smtClean="0">
                <a:solidFill>
                  <a:schemeClr val="hlink"/>
                </a:solidFill>
                <a:ea typeface="ＭＳ Ｐゴシック" pitchFamily="34" charset="-128"/>
                <a:cs typeface="Arial" pitchFamily="34" charset="0"/>
              </a:rPr>
              <a:t>alta </a:t>
            </a:r>
            <a:r>
              <a:rPr lang="it-IT" sz="2200" dirty="0" err="1" smtClean="0">
                <a:solidFill>
                  <a:schemeClr val="hlink"/>
                </a:solidFill>
                <a:ea typeface="ＭＳ Ｐゴシック" pitchFamily="34" charset="-128"/>
                <a:cs typeface="Arial" pitchFamily="34" charset="0"/>
              </a:rPr>
              <a:t>distintività</a:t>
            </a:r>
            <a:r>
              <a:rPr lang="it-IT" sz="2200" dirty="0" smtClean="0">
                <a:solidFill>
                  <a:schemeClr val="hlink"/>
                </a:solidFill>
                <a:ea typeface="ＭＳ Ｐゴシック" pitchFamily="34" charset="-128"/>
                <a:cs typeface="Arial" pitchFamily="34" charset="0"/>
              </a:rPr>
              <a:t>, alta coerenza ed alto consenso,</a:t>
            </a:r>
            <a:r>
              <a:rPr lang="it-IT" sz="2200" dirty="0" smtClean="0">
                <a:ea typeface="ＭＳ Ｐゴシック" pitchFamily="34" charset="-128"/>
                <a:cs typeface="Arial" pitchFamily="34" charset="0"/>
              </a:rPr>
              <a:t>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attribuzione causale risulta tutta a carico </a:t>
            </a:r>
            <a:r>
              <a:rPr lang="it-IT" altLang="ja-JP" sz="2200" dirty="0" err="1" smtClean="0">
                <a:ea typeface="ＭＳ Ｐゴシック" pitchFamily="34" charset="-128"/>
                <a:cs typeface="Arial" pitchFamily="34" charset="0"/>
              </a:rPr>
              <a:t>dell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entità in questione, ossia del docente X</a:t>
            </a:r>
            <a:endParaRPr lang="it-IT" sz="2200" dirty="0" smtClean="0">
              <a:ea typeface="ＭＳ Ｐゴシック" pitchFamily="34" charset="-128"/>
              <a:cs typeface="Arial" pitchFamily="34" charset="0"/>
            </a:endParaRPr>
          </a:p>
        </p:txBody>
      </p:sp>
      <p:sp>
        <p:nvSpPr>
          <p:cNvPr id="41987" name="Segnaposto numero diapositiva 3"/>
          <p:cNvSpPr>
            <a:spLocks noGrp="1"/>
          </p:cNvSpPr>
          <p:nvPr>
            <p:ph type="sldNum" sz="quarter" idx="12"/>
          </p:nvPr>
        </p:nvSpPr>
        <p:spPr bwMode="auto">
          <a:noFill/>
          <a:ln>
            <a:miter lim="800000"/>
            <a:headEnd/>
            <a:tailEnd/>
          </a:ln>
        </p:spPr>
        <p:txBody>
          <a:bodyPr/>
          <a:lstStyle/>
          <a:p>
            <a:pPr>
              <a:buNone/>
            </a:pPr>
            <a:fld id="{32A14A0D-C6A5-4DAD-817A-191C5199E214}" type="slidenum">
              <a:rPr lang="it-IT" sz="1200" u="none" smtClean="0">
                <a:solidFill>
                  <a:schemeClr val="tx1"/>
                </a:solidFill>
              </a:rPr>
              <a:pPr>
                <a:buNone/>
              </a:pPr>
              <a:t>29</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250825" y="981075"/>
            <a:ext cx="8615363" cy="5408613"/>
          </a:xfrm>
        </p:spPr>
        <p:txBody>
          <a:bodyPr>
            <a:normAutofit lnSpcReduction="10000"/>
          </a:bodyPr>
          <a:lstStyle/>
          <a:p>
            <a:pPr marL="482600" indent="-4826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Due tipi di processi di conoscenza,</a:t>
            </a:r>
            <a:r>
              <a:rPr lang="it-IT" sz="2200" dirty="0" smtClean="0">
                <a:ea typeface="ＭＳ Ｐゴシック" pitchFamily="34" charset="-128"/>
                <a:cs typeface="Arial" pitchFamily="34" charset="0"/>
              </a:rPr>
              <a:t> a seconda degli scopi che si perseguono:</a:t>
            </a:r>
            <a:endParaRPr lang="it-IT" sz="2200" dirty="0" smtClean="0">
              <a:solidFill>
                <a:schemeClr val="hlink"/>
              </a:solidFill>
              <a:ea typeface="ＭＳ Ｐゴシック" pitchFamily="34" charset="-128"/>
              <a:cs typeface="Arial" pitchFamily="34" charset="0"/>
            </a:endParaRPr>
          </a:p>
          <a:p>
            <a:pPr marL="958850" lvl="1"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Processi di conoscenza top-down (o </a:t>
            </a:r>
            <a:r>
              <a:rPr lang="it-IT" sz="2200" dirty="0" err="1" smtClean="0">
                <a:solidFill>
                  <a:schemeClr val="hlink"/>
                </a:solidFill>
                <a:ea typeface="ＭＳ Ｐゴシック" pitchFamily="34" charset="-128"/>
                <a:cs typeface="Arial" pitchFamily="34" charset="0"/>
              </a:rPr>
              <a:t>schema-driven</a:t>
            </a:r>
            <a:r>
              <a:rPr lang="it-IT" sz="2200" dirty="0" smtClean="0">
                <a:solidFill>
                  <a:schemeClr val="hlink"/>
                </a:solidFill>
                <a:ea typeface="ＭＳ Ｐゴシック" pitchFamily="34" charset="-128"/>
                <a:cs typeface="Arial" pitchFamily="34" charset="0"/>
              </a:rPr>
              <a:t>):</a:t>
            </a:r>
            <a:r>
              <a:rPr lang="it-IT" sz="2200" dirty="0" smtClean="0">
                <a:ea typeface="ＭＳ Ｐゴシック" pitchFamily="34" charset="-128"/>
                <a:cs typeface="Arial" pitchFamily="34" charset="0"/>
              </a:rPr>
              <a:t> si basano </a:t>
            </a:r>
            <a:r>
              <a:rPr lang="it-IT" sz="2200" dirty="0" err="1" smtClean="0">
                <a:ea typeface="ＭＳ Ｐゴシック" pitchFamily="34" charset="-128"/>
                <a:cs typeface="Arial" pitchFamily="34" charset="0"/>
              </a:rPr>
              <a:t>sull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esistenza di concetti, conoscenze e teorie presenti in </a:t>
            </a:r>
            <a:r>
              <a:rPr lang="it-IT" altLang="ja-JP" sz="2200" dirty="0" smtClean="0">
                <a:ea typeface="ＭＳ Ｐゴシック" pitchFamily="34" charset="-128"/>
                <a:cs typeface="Arial" pitchFamily="34" charset="0"/>
              </a:rPr>
              <a:t>memoria</a:t>
            </a:r>
            <a:endParaRPr lang="it-IT" altLang="ja-JP" sz="2200" dirty="0" smtClean="0">
              <a:ea typeface="ＭＳ Ｐゴシック" pitchFamily="34" charset="-128"/>
              <a:cs typeface="Arial" pitchFamily="34" charset="0"/>
            </a:endParaRPr>
          </a:p>
          <a:p>
            <a:pPr marL="1358900" lvl="2" eaLnBrk="1" hangingPunct="1">
              <a:lnSpc>
                <a:spcPct val="90000"/>
              </a:lnSpc>
              <a:spcBef>
                <a:spcPct val="50000"/>
              </a:spcBef>
            </a:pPr>
            <a:r>
              <a:rPr lang="it-IT" sz="2200" dirty="0" smtClean="0">
                <a:ea typeface="ＭＳ Ｐゴシック" pitchFamily="34" charset="-128"/>
                <a:cs typeface="Arial" pitchFamily="34" charset="0"/>
              </a:rPr>
              <a:t>che permettono di </a:t>
            </a:r>
            <a:r>
              <a:rPr lang="it-IT" sz="2200" dirty="0" smtClean="0">
                <a:solidFill>
                  <a:srgbClr val="C00000"/>
                </a:solidFill>
                <a:ea typeface="ＭＳ Ｐゴシック" pitchFamily="34" charset="-128"/>
                <a:cs typeface="Arial" pitchFamily="34" charset="0"/>
              </a:rPr>
              <a:t>trattare stimoli nuovi </a:t>
            </a:r>
            <a:r>
              <a:rPr lang="it-IT" sz="2200" dirty="0" smtClean="0">
                <a:ea typeface="ＭＳ Ｐゴシック" pitchFamily="34" charset="-128"/>
                <a:cs typeface="Arial" pitchFamily="34" charset="0"/>
              </a:rPr>
              <a:t>facendo riferimento a informazioni già </a:t>
            </a:r>
            <a:r>
              <a:rPr lang="it-IT" sz="2200" dirty="0" smtClean="0">
                <a:ea typeface="ＭＳ Ｐゴシック" pitchFamily="34" charset="-128"/>
                <a:cs typeface="Arial" pitchFamily="34" charset="0"/>
              </a:rPr>
              <a:t>possedute</a:t>
            </a:r>
          </a:p>
          <a:p>
            <a:pPr marL="1358900" lvl="2"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accorciano </a:t>
            </a:r>
            <a:r>
              <a:rPr lang="it-IT" sz="2200" dirty="0" smtClean="0">
                <a:solidFill>
                  <a:schemeClr val="hlink"/>
                </a:solidFill>
                <a:ea typeface="ＭＳ Ｐゴシック" pitchFamily="34" charset="-128"/>
                <a:cs typeface="Arial" pitchFamily="34" charset="0"/>
              </a:rPr>
              <a:t>il lavoro cognitivo,</a:t>
            </a:r>
            <a:r>
              <a:rPr lang="it-IT" sz="2200" dirty="0" smtClean="0">
                <a:ea typeface="ＭＳ Ｐゴシック" pitchFamily="34" charset="-128"/>
                <a:cs typeface="Arial" pitchFamily="34" charset="0"/>
              </a:rPr>
              <a:t> ma possono indurre in </a:t>
            </a:r>
            <a:r>
              <a:rPr lang="it-IT" sz="2200" dirty="0" smtClean="0">
                <a:solidFill>
                  <a:schemeClr val="hlink"/>
                </a:solidFill>
                <a:ea typeface="ＭＳ Ｐゴシック" pitchFamily="34" charset="-128"/>
                <a:cs typeface="Arial" pitchFamily="34" charset="0"/>
              </a:rPr>
              <a:t>errori e distorsioni</a:t>
            </a:r>
            <a:r>
              <a:rPr lang="it-IT" sz="2200" dirty="0" smtClean="0">
                <a:ea typeface="ＭＳ Ｐゴシック" pitchFamily="34" charset="-128"/>
                <a:cs typeface="Arial" pitchFamily="34" charset="0"/>
              </a:rPr>
              <a:t> dovuti </a:t>
            </a:r>
            <a:r>
              <a:rPr lang="it-IT" sz="2200" dirty="0" err="1" smtClean="0">
                <a:ea typeface="ＭＳ Ｐゴシック" pitchFamily="34" charset="-128"/>
                <a:cs typeface="Arial" pitchFamily="34" charset="0"/>
              </a:rPr>
              <a:t>all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influenza di conoscenze già possedute ed abitudini </a:t>
            </a:r>
            <a:r>
              <a:rPr lang="it-IT" altLang="ja-JP" sz="2200" dirty="0" err="1" smtClean="0">
                <a:ea typeface="ＭＳ Ｐゴシック" pitchFamily="34" charset="-128"/>
                <a:cs typeface="Arial" pitchFamily="34" charset="0"/>
              </a:rPr>
              <a:t>sull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interpretazione delle informazioni</a:t>
            </a:r>
          </a:p>
          <a:p>
            <a:pPr marL="958850" lvl="1" eaLnBrk="1" hangingPunct="1">
              <a:lnSpc>
                <a:spcPct val="90000"/>
              </a:lnSpc>
              <a:spcBef>
                <a:spcPct val="50000"/>
              </a:spcBef>
            </a:pPr>
            <a:r>
              <a:rPr lang="it-IT" sz="2200" dirty="0" smtClean="0">
                <a:solidFill>
                  <a:schemeClr val="hlink"/>
                </a:solidFill>
                <a:ea typeface="ＭＳ Ｐゴシック" pitchFamily="34" charset="-128"/>
                <a:cs typeface="Arial" pitchFamily="34" charset="0"/>
              </a:rPr>
              <a:t>Processi </a:t>
            </a:r>
            <a:r>
              <a:rPr lang="it-IT" sz="2200" dirty="0" err="1" smtClean="0">
                <a:solidFill>
                  <a:schemeClr val="hlink"/>
                </a:solidFill>
                <a:ea typeface="ＭＳ Ｐゴシック" pitchFamily="34" charset="-128"/>
                <a:cs typeface="Arial" pitchFamily="34" charset="0"/>
              </a:rPr>
              <a:t>bottom-up</a:t>
            </a:r>
            <a:r>
              <a:rPr lang="it-IT" sz="2200" dirty="0" smtClean="0">
                <a:solidFill>
                  <a:schemeClr val="hlink"/>
                </a:solidFill>
                <a:ea typeface="ＭＳ Ｐゴシック" pitchFamily="34" charset="-128"/>
                <a:cs typeface="Arial" pitchFamily="34" charset="0"/>
              </a:rPr>
              <a:t> (o </a:t>
            </a:r>
            <a:r>
              <a:rPr lang="it-IT" sz="2200" dirty="0" err="1" smtClean="0">
                <a:solidFill>
                  <a:schemeClr val="hlink"/>
                </a:solidFill>
                <a:ea typeface="ＭＳ Ｐゴシック" pitchFamily="34" charset="-128"/>
                <a:cs typeface="Arial" pitchFamily="34" charset="0"/>
              </a:rPr>
              <a:t>data-driven</a:t>
            </a:r>
            <a:r>
              <a:rPr lang="it-IT" sz="2200" dirty="0" smtClean="0">
                <a:solidFill>
                  <a:schemeClr val="hlink"/>
                </a:solidFill>
                <a:ea typeface="ＭＳ Ｐゴシック" pitchFamily="34" charset="-128"/>
                <a:cs typeface="Arial" pitchFamily="34" charset="0"/>
              </a:rPr>
              <a:t>):</a:t>
            </a:r>
            <a:r>
              <a:rPr lang="it-IT" sz="2200" dirty="0" smtClean="0">
                <a:ea typeface="ＭＳ Ｐゴシック" pitchFamily="34" charset="-128"/>
                <a:cs typeface="Arial" pitchFamily="34" charset="0"/>
              </a:rPr>
              <a:t> si basano sui dati della situazione in atto raccolti tramite la percezione </a:t>
            </a:r>
            <a:r>
              <a:rPr lang="it-IT" sz="2200" dirty="0" smtClean="0">
                <a:solidFill>
                  <a:schemeClr val="hlink"/>
                </a:solidFill>
                <a:ea typeface="ＭＳ Ｐゴシック" pitchFamily="34" charset="-128"/>
                <a:cs typeface="Times New Roman" pitchFamily="18" charset="0"/>
              </a:rPr>
              <a:t> </a:t>
            </a:r>
            <a:endParaRPr lang="it-IT" sz="2200" dirty="0" smtClean="0">
              <a:ea typeface="ＭＳ Ｐゴシック" pitchFamily="34" charset="-128"/>
              <a:cs typeface="Arial" pitchFamily="34" charset="0"/>
            </a:endParaRPr>
          </a:p>
          <a:p>
            <a:pPr marL="482600" indent="-482600" eaLnBrk="1" hangingPunct="1">
              <a:lnSpc>
                <a:spcPct val="90000"/>
              </a:lnSpc>
              <a:buFont typeface="Wingdings" pitchFamily="2" charset="2"/>
              <a:buNone/>
            </a:pPr>
            <a:r>
              <a:rPr lang="it-IT" sz="2200" dirty="0" smtClean="0">
                <a:ea typeface="ＭＳ Ｐゴシック" pitchFamily="34" charset="-128"/>
                <a:cs typeface="Arial" pitchFamily="34" charset="0"/>
              </a:rPr>
              <a:t>		Sono più </a:t>
            </a:r>
            <a:r>
              <a:rPr lang="it-IT" sz="2200" dirty="0" smtClean="0">
                <a:solidFill>
                  <a:schemeClr val="hlink"/>
                </a:solidFill>
                <a:ea typeface="ＭＳ Ｐゴシック" pitchFamily="34" charset="-128"/>
                <a:cs typeface="Arial" pitchFamily="34" charset="0"/>
              </a:rPr>
              <a:t>accurati,</a:t>
            </a:r>
            <a:r>
              <a:rPr lang="it-IT" sz="2200" dirty="0" smtClean="0">
                <a:ea typeface="ＭＳ Ｐゴシック" pitchFamily="34" charset="-128"/>
                <a:cs typeface="Arial" pitchFamily="34" charset="0"/>
              </a:rPr>
              <a:t> ma </a:t>
            </a:r>
            <a:r>
              <a:rPr lang="it-IT" sz="2200" dirty="0" smtClean="0">
                <a:solidFill>
                  <a:schemeClr val="hlink"/>
                </a:solidFill>
                <a:ea typeface="ＭＳ Ｐゴシック" pitchFamily="34" charset="-128"/>
                <a:cs typeface="Arial" pitchFamily="34" charset="0"/>
              </a:rPr>
              <a:t>dispendiosi sul piano temporale</a:t>
            </a:r>
            <a:r>
              <a:rPr lang="it-IT" sz="2200" dirty="0" smtClean="0">
                <a:ea typeface="ＭＳ Ｐゴシック" pitchFamily="34" charset="-128"/>
                <a:cs typeface="Arial" pitchFamily="34" charset="0"/>
              </a:rPr>
              <a:t> in 		quanto si centrano su ogni singolo elemento di informazione</a:t>
            </a:r>
          </a:p>
          <a:p>
            <a:pPr marL="482600" indent="-482600" algn="just"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p>
        </p:txBody>
      </p:sp>
      <p:sp>
        <p:nvSpPr>
          <p:cNvPr id="15363" name="Segnaposto numero diapositiva 3"/>
          <p:cNvSpPr>
            <a:spLocks noGrp="1"/>
          </p:cNvSpPr>
          <p:nvPr>
            <p:ph type="sldNum" sz="quarter" idx="12"/>
          </p:nvPr>
        </p:nvSpPr>
        <p:spPr bwMode="auto">
          <a:noFill/>
          <a:ln>
            <a:miter lim="800000"/>
            <a:headEnd/>
            <a:tailEnd/>
          </a:ln>
        </p:spPr>
        <p:txBody>
          <a:bodyPr>
            <a:normAutofit/>
          </a:bodyPr>
          <a:lstStyle/>
          <a:p>
            <a:pPr>
              <a:buNone/>
            </a:pPr>
            <a:fld id="{069DB9D4-DF1F-41C8-9250-FCCF30816900}" type="slidenum">
              <a:rPr lang="it-IT" sz="1200" u="none" smtClean="0">
                <a:solidFill>
                  <a:schemeClr val="tx1"/>
                </a:solidFill>
              </a:rPr>
              <a:pPr>
                <a:buNone/>
              </a:pPr>
              <a:t>3</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0" y="1066800"/>
            <a:ext cx="8676456" cy="5105400"/>
          </a:xfrm>
        </p:spPr>
        <p:txBody>
          <a:bodyPr>
            <a:normAutofit/>
          </a:bodyPr>
          <a:lstStyle/>
          <a:p>
            <a:pPr marL="482600" indent="-482600" algn="ctr" eaLnBrk="1" hangingPunct="1">
              <a:lnSpc>
                <a:spcPct val="90000"/>
              </a:lnSpc>
              <a:spcBef>
                <a:spcPct val="50000"/>
              </a:spcBef>
              <a:buFont typeface="Wingdings" pitchFamily="2" charset="2"/>
              <a:buNone/>
            </a:pPr>
            <a:r>
              <a:rPr lang="it-IT" i="1" u="sng" dirty="0" smtClean="0">
                <a:solidFill>
                  <a:schemeClr val="hlink"/>
                </a:solidFill>
                <a:ea typeface="ＭＳ Ｐゴシック" pitchFamily="34" charset="-128"/>
                <a:cs typeface="Arial" pitchFamily="34" charset="0"/>
              </a:rPr>
              <a:t>Modello di individuo come scienziato </a:t>
            </a:r>
            <a:r>
              <a:rPr lang="it-IT" i="1" u="sng" dirty="0" smtClean="0">
                <a:solidFill>
                  <a:schemeClr val="hlink"/>
                </a:solidFill>
                <a:ea typeface="ＭＳ Ｐゴシック" pitchFamily="34" charset="-128"/>
                <a:cs typeface="Arial" pitchFamily="34" charset="0"/>
              </a:rPr>
              <a:t>ingenuo</a:t>
            </a:r>
          </a:p>
          <a:p>
            <a:pPr marL="482600" indent="-482600" algn="ctr" eaLnBrk="1" hangingPunct="1">
              <a:lnSpc>
                <a:spcPct val="90000"/>
              </a:lnSpc>
              <a:spcBef>
                <a:spcPct val="50000"/>
              </a:spcBef>
              <a:buFont typeface="Wingdings" pitchFamily="2" charset="2"/>
              <a:buNone/>
            </a:pPr>
            <a:endParaRPr lang="it-IT" i="1" u="sng" dirty="0" smtClean="0">
              <a:solidFill>
                <a:schemeClr val="hlink"/>
              </a:solidFill>
              <a:ea typeface="ＭＳ Ｐゴシック" pitchFamily="34" charset="-128"/>
              <a:cs typeface="Arial" pitchFamily="34" charset="0"/>
            </a:endParaRPr>
          </a:p>
          <a:p>
            <a:pPr marL="482600" indent="-482600" algn="just"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Come uno scienziato,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individuo, dotato di </a:t>
            </a:r>
            <a:r>
              <a:rPr lang="it-IT" altLang="ja-JP" sz="2200" dirty="0" smtClean="0">
                <a:solidFill>
                  <a:schemeClr val="hlink"/>
                </a:solidFill>
                <a:ea typeface="ＭＳ Ｐゴシック" pitchFamily="34" charset="-128"/>
                <a:cs typeface="Arial" pitchFamily="34" charset="0"/>
              </a:rPr>
              <a:t>capacità logico - razionali,</a:t>
            </a:r>
            <a:r>
              <a:rPr lang="it-IT" altLang="ja-JP" sz="2200" dirty="0" smtClean="0">
                <a:ea typeface="ＭＳ Ｐゴシック" pitchFamily="34" charset="-128"/>
                <a:cs typeface="Arial" pitchFamily="34" charset="0"/>
              </a:rPr>
              <a:t> raccoglie i dati necessari alla conoscenza di un certo oggetto e giunge a conclusioni logiche. </a:t>
            </a:r>
          </a:p>
          <a:p>
            <a:pPr marL="482600" indent="-482600" algn="just" eaLnBrk="1" hangingPunct="1">
              <a:lnSpc>
                <a:spcPct val="90000"/>
              </a:lnSpc>
              <a:spcBef>
                <a:spcPct val="50000"/>
              </a:spcBef>
              <a:buFont typeface="Wingdings" pitchFamily="2" charset="2"/>
              <a:buNone/>
            </a:pPr>
            <a:r>
              <a:rPr lang="it-IT" sz="2200" dirty="0" smtClean="0">
                <a:ea typeface="ＭＳ Ｐゴシック" pitchFamily="34" charset="-128"/>
                <a:cs typeface="Arial" pitchFamily="34" charset="0"/>
              </a:rPr>
              <a:t>	</a:t>
            </a:r>
          </a:p>
          <a:p>
            <a:pPr marL="482600" indent="-482600" algn="just"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Studi sui processi </a:t>
            </a:r>
            <a:r>
              <a:rPr lang="it-IT" sz="2200" dirty="0" err="1" smtClean="0">
                <a:solidFill>
                  <a:schemeClr val="hlink"/>
                </a:solidFill>
                <a:ea typeface="ＭＳ Ｐゴシック" pitchFamily="34" charset="-128"/>
                <a:cs typeface="Arial" pitchFamily="34" charset="0"/>
              </a:rPr>
              <a:t>attribuzionali</a:t>
            </a:r>
            <a:r>
              <a:rPr lang="it-IT" sz="2200" dirty="0" smtClean="0">
                <a:solidFill>
                  <a:schemeClr val="hlink"/>
                </a:solidFill>
                <a:ea typeface="ＭＳ Ｐゴシック" pitchFamily="34" charset="-128"/>
                <a:cs typeface="Arial" pitchFamily="34" charset="0"/>
              </a:rPr>
              <a:t>:</a:t>
            </a:r>
            <a:r>
              <a:rPr lang="it-IT" sz="2200" dirty="0" smtClean="0">
                <a:ea typeface="ＭＳ Ｐゴシック" pitchFamily="34" charset="-128"/>
                <a:cs typeface="Arial" pitchFamily="34" charset="0"/>
              </a:rPr>
              <a:t>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individuo, </a:t>
            </a:r>
            <a:r>
              <a:rPr lang="it-IT" altLang="ja-JP" sz="2200" b="1" dirty="0" smtClean="0">
                <a:ea typeface="ＭＳ Ｐゴシック" pitchFamily="34" charset="-128"/>
                <a:cs typeface="Arial" pitchFamily="34" charset="0"/>
              </a:rPr>
              <a:t>motivato</a:t>
            </a:r>
            <a:r>
              <a:rPr lang="it-IT" altLang="ja-JP" sz="2200" dirty="0" smtClean="0">
                <a:ea typeface="ＭＳ Ｐゴシック" pitchFamily="34" charset="-128"/>
                <a:cs typeface="Arial" pitchFamily="34" charset="0"/>
              </a:rPr>
              <a:t> a spiegare le cause di un evento sociale per </a:t>
            </a:r>
            <a:r>
              <a:rPr lang="it-IT" altLang="ja-JP" sz="2200" b="1" dirty="0" smtClean="0">
                <a:ea typeface="ＭＳ Ｐゴシック" pitchFamily="34" charset="-128"/>
                <a:cs typeface="Arial" pitchFamily="34" charset="0"/>
              </a:rPr>
              <a:t>prevedere</a:t>
            </a:r>
            <a:r>
              <a:rPr lang="it-IT" altLang="ja-JP" sz="2200" dirty="0" smtClean="0">
                <a:ea typeface="ＭＳ Ｐゴシック" pitchFamily="34" charset="-128"/>
                <a:cs typeface="Arial" pitchFamily="34" charset="0"/>
              </a:rPr>
              <a:t> e </a:t>
            </a:r>
            <a:r>
              <a:rPr lang="it-IT" altLang="ja-JP" sz="2200" b="1" dirty="0" smtClean="0">
                <a:ea typeface="ＭＳ Ｐゴシック" pitchFamily="34" charset="-128"/>
                <a:cs typeface="Arial" pitchFamily="34" charset="0"/>
              </a:rPr>
              <a:t>controllare</a:t>
            </a:r>
            <a:r>
              <a:rPr lang="it-IT" altLang="ja-JP" sz="2200" dirty="0" smtClean="0">
                <a:ea typeface="ＭＳ Ｐゴシック" pitchFamily="34" charset="-128"/>
                <a:cs typeface="Arial" pitchFamily="34" charset="0"/>
              </a:rPr>
              <a:t> la realtà, </a:t>
            </a:r>
            <a:r>
              <a:rPr lang="it-IT" altLang="ja-JP" sz="2200" b="1" dirty="0" smtClean="0">
                <a:ea typeface="ＭＳ Ｐゴシック" pitchFamily="34" charset="-128"/>
                <a:cs typeface="Arial" pitchFamily="34" charset="0"/>
              </a:rPr>
              <a:t>se libero </a:t>
            </a:r>
            <a:r>
              <a:rPr lang="it-IT" altLang="ja-JP" sz="2200" dirty="0" smtClean="0">
                <a:ea typeface="ＭＳ Ｐゴシック" pitchFamily="34" charset="-128"/>
                <a:cs typeface="Arial" pitchFamily="34" charset="0"/>
              </a:rPr>
              <a:t>da pressioni temporali </a:t>
            </a:r>
            <a:r>
              <a:rPr lang="it-IT" altLang="ja-JP" sz="2200" b="1" dirty="0" smtClean="0">
                <a:ea typeface="ＭＳ Ｐゴシック" pitchFamily="34" charset="-128"/>
                <a:cs typeface="Arial" pitchFamily="34" charset="0"/>
              </a:rPr>
              <a:t>valuta con cura </a:t>
            </a:r>
            <a:r>
              <a:rPr lang="it-IT" altLang="ja-JP" sz="2200" dirty="0" smtClean="0">
                <a:ea typeface="ＭＳ Ｐゴシック" pitchFamily="34" charset="-128"/>
                <a:cs typeface="Arial" pitchFamily="34" charset="0"/>
              </a:rPr>
              <a:t>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evidenza derivante da fattori </a:t>
            </a:r>
            <a:r>
              <a:rPr lang="it-IT" altLang="ja-JP" sz="2200" b="1" dirty="0" smtClean="0">
                <a:ea typeface="ＭＳ Ｐゴシック" pitchFamily="34" charset="-128"/>
                <a:cs typeface="Arial" pitchFamily="34" charset="0"/>
              </a:rPr>
              <a:t>situazionali</a:t>
            </a:r>
            <a:r>
              <a:rPr lang="it-IT" altLang="ja-JP" sz="2200" dirty="0" smtClean="0">
                <a:ea typeface="ＭＳ Ｐゴシック" pitchFamily="34" charset="-128"/>
                <a:cs typeface="Arial" pitchFamily="34" charset="0"/>
              </a:rPr>
              <a:t> e da fattori </a:t>
            </a:r>
            <a:r>
              <a:rPr lang="it-IT" altLang="ja-JP" sz="2200" b="1" dirty="0" err="1" smtClean="0">
                <a:ea typeface="ＭＳ Ｐゴシック" pitchFamily="34" charset="-128"/>
                <a:cs typeface="Arial" pitchFamily="34" charset="0"/>
              </a:rPr>
              <a:t>disposizionali</a:t>
            </a:r>
            <a:endParaRPr lang="it-IT" altLang="ja-JP" sz="2200" b="1" dirty="0" smtClean="0">
              <a:ea typeface="ＭＳ Ｐゴシック" pitchFamily="34" charset="-128"/>
              <a:cs typeface="Arial" pitchFamily="34" charset="0"/>
            </a:endParaRPr>
          </a:p>
          <a:p>
            <a:pPr marL="482600" indent="-482600" eaLnBrk="1" hangingPunct="1">
              <a:lnSpc>
                <a:spcPct val="90000"/>
              </a:lnSpc>
              <a:buFont typeface="Wingdings" pitchFamily="2" charset="2"/>
              <a:buNone/>
            </a:pPr>
            <a:endParaRPr lang="it-IT" sz="2200" i="1" dirty="0" smtClean="0">
              <a:solidFill>
                <a:schemeClr val="hlink"/>
              </a:solidFill>
              <a:ea typeface="ＭＳ Ｐゴシック" pitchFamily="34" charset="-128"/>
              <a:cs typeface="Arial" pitchFamily="34" charset="0"/>
            </a:endParaRPr>
          </a:p>
        </p:txBody>
      </p:sp>
      <p:sp>
        <p:nvSpPr>
          <p:cNvPr id="43011" name="Segnaposto numero diapositiva 3"/>
          <p:cNvSpPr>
            <a:spLocks noGrp="1"/>
          </p:cNvSpPr>
          <p:nvPr>
            <p:ph type="sldNum" sz="quarter" idx="12"/>
          </p:nvPr>
        </p:nvSpPr>
        <p:spPr bwMode="auto">
          <a:noFill/>
          <a:ln>
            <a:miter lim="800000"/>
            <a:headEnd/>
            <a:tailEnd/>
          </a:ln>
        </p:spPr>
        <p:txBody>
          <a:bodyPr/>
          <a:lstStyle/>
          <a:p>
            <a:pPr>
              <a:buNone/>
            </a:pPr>
            <a:fld id="{2914F229-B62C-4433-9D7E-BB998D8C54AD}" type="slidenum">
              <a:rPr lang="it-IT" sz="1200" u="none" smtClean="0">
                <a:solidFill>
                  <a:schemeClr val="tx1"/>
                </a:solidFill>
              </a:rPr>
              <a:pPr>
                <a:buNone/>
              </a:pPr>
              <a:t>30</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981075"/>
            <a:ext cx="8229600" cy="5400675"/>
          </a:xfrm>
        </p:spPr>
        <p:txBody>
          <a:bodyPr>
            <a:normAutofit/>
          </a:bodyPr>
          <a:lstStyle/>
          <a:p>
            <a:pPr algn="ctr">
              <a:lnSpc>
                <a:spcPct val="90000"/>
              </a:lnSpc>
              <a:buFont typeface="Wingdings" pitchFamily="2" charset="2"/>
              <a:buNone/>
            </a:pPr>
            <a:r>
              <a:rPr lang="it-IT" u="sng" dirty="0" err="1" smtClean="0">
                <a:solidFill>
                  <a:srgbClr val="C00000"/>
                </a:solidFill>
                <a:ea typeface="ＭＳ Ｐゴシック" pitchFamily="34" charset="-128"/>
              </a:rPr>
              <a:t>Weiner</a:t>
            </a:r>
            <a:endParaRPr lang="it-IT" u="sng" dirty="0" smtClean="0">
              <a:solidFill>
                <a:srgbClr val="C00000"/>
              </a:solidFill>
              <a:ea typeface="ＭＳ Ｐゴシック" pitchFamily="34" charset="-128"/>
            </a:endParaRPr>
          </a:p>
          <a:p>
            <a:pPr>
              <a:lnSpc>
                <a:spcPct val="90000"/>
              </a:lnSpc>
            </a:pPr>
            <a:endParaRPr lang="it-IT" dirty="0" smtClean="0">
              <a:ea typeface="ＭＳ Ｐゴシック" pitchFamily="34" charset="-128"/>
            </a:endParaRPr>
          </a:p>
          <a:p>
            <a:r>
              <a:rPr lang="it-IT" sz="2200" dirty="0" smtClean="0">
                <a:ea typeface="ＭＳ Ｐゴシック" pitchFamily="34" charset="-128"/>
              </a:rPr>
              <a:t>Il modello proposto da </a:t>
            </a:r>
            <a:r>
              <a:rPr lang="it-IT" sz="2200" dirty="0" err="1" smtClean="0">
                <a:ea typeface="ＭＳ Ｐゴシック" pitchFamily="34" charset="-128"/>
              </a:rPr>
              <a:t>Weiner</a:t>
            </a:r>
            <a:r>
              <a:rPr lang="it-IT" sz="2200" dirty="0" smtClean="0">
                <a:ea typeface="ＭＳ Ｐゴシック" pitchFamily="34" charset="-128"/>
              </a:rPr>
              <a:t> (1986, 1995) è un modello </a:t>
            </a:r>
            <a:r>
              <a:rPr lang="it-IT" sz="2200" b="1" dirty="0" smtClean="0">
                <a:ea typeface="ＭＳ Ｐゴシック" pitchFamily="34" charset="-128"/>
              </a:rPr>
              <a:t>motivazionale:  il tipo di attribuzione </a:t>
            </a:r>
            <a:r>
              <a:rPr lang="it-IT" sz="2200" dirty="0" smtClean="0">
                <a:ea typeface="ＭＳ Ｐゴシック" pitchFamily="34" charset="-128"/>
              </a:rPr>
              <a:t>causale fatta dovrebbe influenzare il nostro comportamento futuro</a:t>
            </a:r>
            <a:r>
              <a:rPr lang="it-IT" sz="2200" dirty="0" smtClean="0">
                <a:ea typeface="ＭＳ Ｐゴシック" pitchFamily="34" charset="-128"/>
              </a:rPr>
              <a:t>.</a:t>
            </a:r>
          </a:p>
          <a:p>
            <a:pPr>
              <a:buNone/>
            </a:pPr>
            <a:endParaRPr lang="it-IT" sz="2200" dirty="0" smtClean="0">
              <a:ea typeface="ＭＳ Ｐゴシック" pitchFamily="34" charset="-128"/>
            </a:endParaRPr>
          </a:p>
          <a:p>
            <a:r>
              <a:rPr lang="it-IT" sz="2200" dirty="0" smtClean="0">
                <a:ea typeface="ＭＳ Ｐゴシック" pitchFamily="34" charset="-128"/>
              </a:rPr>
              <a:t>Le attribuzioni possono essere distinte in base a tre parametri:</a:t>
            </a:r>
          </a:p>
          <a:p>
            <a:pPr lvl="1">
              <a:lnSpc>
                <a:spcPct val="90000"/>
              </a:lnSpc>
            </a:pPr>
            <a:r>
              <a:rPr lang="it-IT" sz="2200" dirty="0" smtClean="0">
                <a:ea typeface="ＭＳ Ｐゴシック" pitchFamily="34" charset="-128"/>
              </a:rPr>
              <a:t>LOCUS: interno /esterno</a:t>
            </a:r>
          </a:p>
          <a:p>
            <a:pPr lvl="1">
              <a:lnSpc>
                <a:spcPct val="90000"/>
              </a:lnSpc>
            </a:pPr>
            <a:r>
              <a:rPr lang="it-IT" sz="2200" dirty="0" smtClean="0">
                <a:ea typeface="ＭＳ Ｐゴシック" pitchFamily="34" charset="-128"/>
              </a:rPr>
              <a:t>STABILITA</a:t>
            </a:r>
            <a:r>
              <a:rPr lang="ja-JP" altLang="it-IT" sz="2200" dirty="0" smtClean="0">
                <a:ea typeface="ＭＳ Ｐゴシック" pitchFamily="34" charset="-128"/>
              </a:rPr>
              <a:t>’</a:t>
            </a:r>
            <a:r>
              <a:rPr lang="it-IT" altLang="ja-JP" sz="2200" dirty="0" smtClean="0">
                <a:ea typeface="ＭＳ Ｐゴシック" pitchFamily="34" charset="-128"/>
              </a:rPr>
              <a:t>: stabile/instabile</a:t>
            </a:r>
          </a:p>
          <a:p>
            <a:pPr lvl="1">
              <a:lnSpc>
                <a:spcPct val="90000"/>
              </a:lnSpc>
            </a:pPr>
            <a:r>
              <a:rPr lang="it-IT" sz="2200" dirty="0" smtClean="0">
                <a:ea typeface="ＭＳ Ｐゴシック" pitchFamily="34" charset="-128"/>
              </a:rPr>
              <a:t>CONTROLLABILITA</a:t>
            </a:r>
            <a:r>
              <a:rPr lang="ja-JP" altLang="it-IT" sz="2200" dirty="0" smtClean="0">
                <a:ea typeface="ＭＳ Ｐゴシック" pitchFamily="34" charset="-128"/>
              </a:rPr>
              <a:t>’</a:t>
            </a:r>
            <a:r>
              <a:rPr lang="it-IT" altLang="ja-JP" sz="2200" dirty="0" smtClean="0">
                <a:ea typeface="ＭＳ Ｐゴシック" pitchFamily="34" charset="-128"/>
              </a:rPr>
              <a:t>: controllabile/non controllabile</a:t>
            </a:r>
          </a:p>
          <a:p>
            <a:pPr>
              <a:lnSpc>
                <a:spcPct val="90000"/>
              </a:lnSpc>
            </a:pPr>
            <a:endParaRPr lang="it-IT" dirty="0" smtClean="0">
              <a:ea typeface="ＭＳ Ｐゴシック" pitchFamily="34" charset="-128"/>
            </a:endParaRP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31</a:t>
            </a:fld>
            <a:endParaRPr lang="it-IT" u="none"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contenuto 2"/>
          <p:cNvSpPr>
            <a:spLocks noGrp="1"/>
          </p:cNvSpPr>
          <p:nvPr>
            <p:ph idx="1"/>
          </p:nvPr>
        </p:nvSpPr>
        <p:spPr>
          <a:xfrm>
            <a:off x="457200" y="1556792"/>
            <a:ext cx="8229600" cy="4767808"/>
          </a:xfrm>
        </p:spPr>
        <p:txBody>
          <a:bodyPr>
            <a:normAutofit/>
          </a:bodyPr>
          <a:lstStyle/>
          <a:p>
            <a:r>
              <a:rPr lang="it-IT" sz="2200" dirty="0" smtClean="0">
                <a:ea typeface="ＭＳ Ｐゴシック" pitchFamily="34" charset="-128"/>
              </a:rPr>
              <a:t>Possiamo, ad esempio, attribuire l</a:t>
            </a:r>
            <a:r>
              <a:rPr lang="ja-JP" altLang="it-IT" sz="2200" dirty="0" smtClean="0">
                <a:ea typeface="ＭＳ Ｐゴシック" pitchFamily="34" charset="-128"/>
              </a:rPr>
              <a:t>’</a:t>
            </a:r>
            <a:r>
              <a:rPr lang="it-IT" altLang="ja-JP" sz="2200" dirty="0" smtClean="0">
                <a:ea typeface="ＭＳ Ｐゴシック" pitchFamily="34" charset="-128"/>
              </a:rPr>
              <a:t>insuccesso ad un esame </a:t>
            </a:r>
          </a:p>
          <a:p>
            <a:pPr lvl="1"/>
            <a:r>
              <a:rPr lang="it-IT" sz="2200" dirty="0" smtClean="0">
                <a:ea typeface="ＭＳ Ｐゴシック" pitchFamily="34" charset="-128"/>
              </a:rPr>
              <a:t>alla sfortuna (causa esterna, instabile, incontrollabile)</a:t>
            </a:r>
          </a:p>
          <a:p>
            <a:pPr lvl="1"/>
            <a:r>
              <a:rPr lang="it-IT" sz="2200" dirty="0" smtClean="0">
                <a:ea typeface="ＭＳ Ｐゴシック" pitchFamily="34" charset="-128"/>
              </a:rPr>
              <a:t>oppure allo sforzo insufficiente (causa interna, instabile, controllabile). </a:t>
            </a:r>
          </a:p>
          <a:p>
            <a:endParaRPr lang="it-IT" sz="2200" dirty="0" smtClean="0">
              <a:ea typeface="ＭＳ Ｐゴシック" pitchFamily="34" charset="-128"/>
            </a:endParaRPr>
          </a:p>
          <a:p>
            <a:r>
              <a:rPr lang="it-IT" sz="2200" dirty="0" smtClean="0">
                <a:ea typeface="ＭＳ Ｐゴシック" pitchFamily="34" charset="-128"/>
              </a:rPr>
              <a:t>Sfortuna:  non aumenteremo le ore di studio per preparare l</a:t>
            </a:r>
            <a:r>
              <a:rPr lang="ja-JP" altLang="it-IT" sz="2200" dirty="0" smtClean="0">
                <a:ea typeface="ＭＳ Ｐゴシック" pitchFamily="34" charset="-128"/>
              </a:rPr>
              <a:t>’</a:t>
            </a:r>
            <a:r>
              <a:rPr lang="it-IT" altLang="ja-JP" sz="2200" dirty="0" smtClean="0">
                <a:ea typeface="ＭＳ Ｐゴシック" pitchFamily="34" charset="-128"/>
              </a:rPr>
              <a:t>esame poiché l</a:t>
            </a:r>
            <a:r>
              <a:rPr lang="ja-JP" altLang="it-IT" sz="2200" dirty="0" smtClean="0">
                <a:ea typeface="ＭＳ Ｐゴシック" pitchFamily="34" charset="-128"/>
              </a:rPr>
              <a:t>’</a:t>
            </a:r>
            <a:r>
              <a:rPr lang="it-IT" altLang="ja-JP" sz="2200" dirty="0" smtClean="0">
                <a:ea typeface="ＭＳ Ｐゴシック" pitchFamily="34" charset="-128"/>
              </a:rPr>
              <a:t>esito non dipende da </a:t>
            </a:r>
            <a:r>
              <a:rPr lang="it-IT" altLang="ja-JP" sz="2200" dirty="0" smtClean="0">
                <a:ea typeface="ＭＳ Ｐゴシック" pitchFamily="34" charset="-128"/>
              </a:rPr>
              <a:t>noi </a:t>
            </a:r>
          </a:p>
          <a:p>
            <a:pPr>
              <a:buNone/>
            </a:pPr>
            <a:endParaRPr lang="it-IT" altLang="ja-JP" sz="2200" dirty="0" smtClean="0">
              <a:ea typeface="ＭＳ Ｐゴシック" pitchFamily="34" charset="-128"/>
            </a:endParaRPr>
          </a:p>
          <a:p>
            <a:r>
              <a:rPr lang="it-IT" sz="2200" dirty="0" smtClean="0">
                <a:ea typeface="ＭＳ Ｐゴシック" pitchFamily="34" charset="-128"/>
              </a:rPr>
              <a:t>Sforzo insufficiente: le aumenteremo poiché l</a:t>
            </a:r>
            <a:r>
              <a:rPr lang="ja-JP" altLang="it-IT" sz="2200" dirty="0" smtClean="0">
                <a:ea typeface="ＭＳ Ｐゴシック" pitchFamily="34" charset="-128"/>
              </a:rPr>
              <a:t>’</a:t>
            </a:r>
            <a:r>
              <a:rPr lang="it-IT" altLang="ja-JP" sz="2200" dirty="0" smtClean="0">
                <a:ea typeface="ＭＳ Ｐゴシック" pitchFamily="34" charset="-128"/>
              </a:rPr>
              <a:t>esito dipende da noi.</a:t>
            </a:r>
            <a:endParaRPr lang="it-IT" sz="2200" dirty="0" smtClean="0">
              <a:ea typeface="ＭＳ Ｐゴシック" pitchFamily="34" charset="-128"/>
            </a:endParaRPr>
          </a:p>
        </p:txBody>
      </p:sp>
      <p:sp>
        <p:nvSpPr>
          <p:cNvPr id="45059" name="Segnaposto numero diapositiva 3"/>
          <p:cNvSpPr>
            <a:spLocks noGrp="1"/>
          </p:cNvSpPr>
          <p:nvPr>
            <p:ph type="sldNum" sz="quarter" idx="12"/>
          </p:nvPr>
        </p:nvSpPr>
        <p:spPr bwMode="auto">
          <a:noFill/>
          <a:ln>
            <a:miter lim="800000"/>
            <a:headEnd/>
            <a:tailEnd/>
          </a:ln>
        </p:spPr>
        <p:txBody>
          <a:bodyPr/>
          <a:lstStyle/>
          <a:p>
            <a:pPr>
              <a:buNone/>
            </a:pPr>
            <a:fld id="{E083F3D9-CC1E-45AB-88F9-D13098737158}" type="slidenum">
              <a:rPr lang="it-IT" sz="1200" u="none" smtClean="0">
                <a:solidFill>
                  <a:schemeClr val="tx1"/>
                </a:solidFill>
              </a:rPr>
              <a:pPr>
                <a:buNone/>
              </a:pPr>
              <a:t>32</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196752"/>
            <a:ext cx="8229600" cy="5127848"/>
          </a:xfrm>
        </p:spPr>
        <p:txBody>
          <a:bodyPr>
            <a:normAutofit/>
          </a:bodyPr>
          <a:lstStyle/>
          <a:p>
            <a:pPr>
              <a:buFont typeface="Wingdings" pitchFamily="2" charset="2"/>
              <a:buNone/>
            </a:pPr>
            <a:endParaRPr lang="it-IT" b="1" dirty="0" smtClean="0">
              <a:ea typeface="ＭＳ Ｐゴシック" pitchFamily="34" charset="-128"/>
            </a:endParaRPr>
          </a:p>
          <a:p>
            <a:r>
              <a:rPr lang="it-IT" b="1" dirty="0" smtClean="0">
                <a:ea typeface="ＭＳ Ｐゴシック" pitchFamily="34" charset="-128"/>
              </a:rPr>
              <a:t>5 principali stili attributivi </a:t>
            </a:r>
            <a:r>
              <a:rPr lang="it-IT" dirty="0" smtClean="0">
                <a:ea typeface="ＭＳ Ｐゴシック" pitchFamily="34" charset="-128"/>
              </a:rPr>
              <a:t>(De Beni e </a:t>
            </a:r>
            <a:r>
              <a:rPr lang="it-IT" dirty="0" err="1" smtClean="0">
                <a:ea typeface="ＭＳ Ｐゴシック" pitchFamily="34" charset="-128"/>
              </a:rPr>
              <a:t>Moè</a:t>
            </a:r>
            <a:r>
              <a:rPr lang="it-IT" dirty="0" smtClean="0">
                <a:ea typeface="ＭＳ Ｐゴシック" pitchFamily="34" charset="-128"/>
              </a:rPr>
              <a:t>, 1995):</a:t>
            </a:r>
          </a:p>
          <a:p>
            <a:pPr lvl="1"/>
            <a:endParaRPr lang="it-IT" dirty="0" smtClean="0">
              <a:ea typeface="ＭＳ Ｐゴシック" pitchFamily="34" charset="-128"/>
            </a:endParaRPr>
          </a:p>
          <a:p>
            <a:pPr lvl="1"/>
            <a:r>
              <a:rPr lang="it-IT" sz="2200" dirty="0" smtClean="0">
                <a:ea typeface="ＭＳ Ｐゴシック" pitchFamily="34" charset="-128"/>
              </a:rPr>
              <a:t>Stile Impegno Strategico</a:t>
            </a:r>
          </a:p>
          <a:p>
            <a:pPr lvl="1"/>
            <a:r>
              <a:rPr lang="it-IT" sz="2200" dirty="0" smtClean="0">
                <a:ea typeface="ＭＳ Ｐゴシック" pitchFamily="34" charset="-128"/>
              </a:rPr>
              <a:t>Stile Abile</a:t>
            </a:r>
          </a:p>
          <a:p>
            <a:pPr lvl="1"/>
            <a:r>
              <a:rPr lang="it-IT" sz="2200" dirty="0" smtClean="0">
                <a:ea typeface="ＭＳ Ｐゴシック" pitchFamily="34" charset="-128"/>
              </a:rPr>
              <a:t>Stile Depresso</a:t>
            </a:r>
          </a:p>
          <a:p>
            <a:pPr lvl="1"/>
            <a:r>
              <a:rPr lang="it-IT" sz="2200" dirty="0" smtClean="0">
                <a:ea typeface="ＭＳ Ｐゴシック" pitchFamily="34" charset="-128"/>
              </a:rPr>
              <a:t>Stile Negatore</a:t>
            </a:r>
          </a:p>
          <a:p>
            <a:pPr lvl="1"/>
            <a:r>
              <a:rPr lang="it-IT" sz="2200" dirty="0" smtClean="0">
                <a:ea typeface="ＭＳ Ｐゴシック" pitchFamily="34" charset="-128"/>
              </a:rPr>
              <a:t>Stile Pedina</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33</a:t>
            </a:fld>
            <a:endParaRPr lang="it-IT" u="none"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0" y="865188"/>
            <a:ext cx="9144000" cy="5876925"/>
          </a:xfrm>
        </p:spPr>
        <p:txBody>
          <a:bodyPr/>
          <a:lstStyle/>
          <a:p>
            <a:pPr algn="ctr">
              <a:buFont typeface="Wingdings" pitchFamily="2" charset="2"/>
              <a:buNone/>
            </a:pPr>
            <a:r>
              <a:rPr lang="it-IT" b="1" dirty="0" smtClean="0">
                <a:ea typeface="ＭＳ Ｐゴシック" pitchFamily="34" charset="-128"/>
              </a:rPr>
              <a:t>Stile Impegno Strategico</a:t>
            </a:r>
            <a:r>
              <a:rPr lang="it-IT" sz="2800" dirty="0" smtClean="0">
                <a:ea typeface="ＭＳ Ｐゴシック" pitchFamily="34" charset="-128"/>
              </a:rPr>
              <a:t/>
            </a:r>
            <a:br>
              <a:rPr lang="it-IT" sz="2800" dirty="0" smtClean="0">
                <a:ea typeface="ＭＳ Ｐゴシック" pitchFamily="34" charset="-128"/>
              </a:rPr>
            </a:br>
            <a:endParaRPr lang="it-IT" sz="2800" dirty="0" smtClean="0">
              <a:ea typeface="ＭＳ Ｐゴシック" pitchFamily="34" charset="-128"/>
            </a:endParaRPr>
          </a:p>
          <a:p>
            <a:r>
              <a:rPr lang="it-IT" sz="2200" dirty="0" smtClean="0">
                <a:ea typeface="ＭＳ Ｐゴシック" pitchFamily="34" charset="-128"/>
              </a:rPr>
              <a:t>Impegno: sforzo intenzionale di individuazione e applicazione delle strategie più adeguate per portare a termine il compito con successo</a:t>
            </a:r>
            <a:r>
              <a:rPr lang="it-IT" sz="2200" dirty="0" smtClean="0">
                <a:ea typeface="ＭＳ Ｐゴシック" pitchFamily="34" charset="-128"/>
              </a:rPr>
              <a:t>.</a:t>
            </a:r>
          </a:p>
          <a:p>
            <a:pPr>
              <a:buNone/>
            </a:pPr>
            <a:endParaRPr lang="it-IT" sz="2200" dirty="0" smtClean="0">
              <a:ea typeface="ＭＳ Ｐゴシック" pitchFamily="34" charset="-128"/>
            </a:endParaRPr>
          </a:p>
          <a:p>
            <a:r>
              <a:rPr lang="it-IT" sz="2200" dirty="0" smtClean="0">
                <a:ea typeface="ＭＳ Ｐゴシック" pitchFamily="34" charset="-128"/>
              </a:rPr>
              <a:t>Attribuzione causale:</a:t>
            </a:r>
          </a:p>
          <a:p>
            <a:pPr lvl="1"/>
            <a:r>
              <a:rPr lang="it-IT" sz="2200" dirty="0" smtClean="0">
                <a:ea typeface="ＭＳ Ｐゴシック" pitchFamily="34" charset="-128"/>
              </a:rPr>
              <a:t>Successo: Impegno</a:t>
            </a:r>
          </a:p>
          <a:p>
            <a:pPr lvl="1"/>
            <a:r>
              <a:rPr lang="it-IT" sz="2200" dirty="0" smtClean="0">
                <a:ea typeface="ＭＳ Ｐゴシック" pitchFamily="34" charset="-128"/>
              </a:rPr>
              <a:t>Insuccesso: Mancanza di impegno</a:t>
            </a:r>
          </a:p>
          <a:p>
            <a:pPr lvl="1"/>
            <a:endParaRPr lang="it-IT" sz="2200" dirty="0" smtClean="0">
              <a:ea typeface="ＭＳ Ｐゴシック" pitchFamily="34" charset="-128"/>
            </a:endParaRPr>
          </a:p>
          <a:p>
            <a:r>
              <a:rPr lang="it-IT" sz="2200" dirty="0" smtClean="0">
                <a:ea typeface="ＭＳ Ｐゴシック" pitchFamily="34" charset="-128"/>
              </a:rPr>
              <a:t>Aspettative di riuscita nel compito:</a:t>
            </a:r>
          </a:p>
          <a:p>
            <a:pPr lvl="1"/>
            <a:r>
              <a:rPr lang="it-IT" sz="2200" dirty="0" smtClean="0">
                <a:ea typeface="ＭＳ Ｐゴシック" pitchFamily="34" charset="-128"/>
              </a:rPr>
              <a:t>Influenzate dal grado di impegno che si è disposti a mettere in atto in relazione alla difficoltà del compito</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34</a:t>
            </a:fld>
            <a:endParaRPr lang="it-IT" u="none"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23850" y="1124744"/>
            <a:ext cx="8589963" cy="5733256"/>
          </a:xfrm>
        </p:spPr>
        <p:txBody>
          <a:bodyPr>
            <a:normAutofit/>
          </a:bodyPr>
          <a:lstStyle/>
          <a:p>
            <a:pPr>
              <a:lnSpc>
                <a:spcPct val="90000"/>
              </a:lnSpc>
            </a:pPr>
            <a:r>
              <a:rPr lang="it-IT" sz="2200" dirty="0" smtClean="0">
                <a:ea typeface="ＭＳ Ｐゴシック" pitchFamily="34" charset="-128"/>
              </a:rPr>
              <a:t>Lavora per migliorare le proprie </a:t>
            </a:r>
            <a:r>
              <a:rPr lang="it-IT" sz="2200" b="1" dirty="0" smtClean="0">
                <a:ea typeface="ＭＳ Ｐゴシック" pitchFamily="34" charset="-128"/>
              </a:rPr>
              <a:t>competenze</a:t>
            </a:r>
            <a:r>
              <a:rPr lang="it-IT" sz="2200" dirty="0" smtClean="0">
                <a:ea typeface="ＭＳ Ｐゴシック" pitchFamily="34" charset="-128"/>
              </a:rPr>
              <a:t> più che per dimostrare le proprie </a:t>
            </a:r>
            <a:r>
              <a:rPr lang="it-IT" sz="2200" b="1" dirty="0" smtClean="0">
                <a:ea typeface="ＭＳ Ｐゴシック" pitchFamily="34" charset="-128"/>
              </a:rPr>
              <a:t>abilità</a:t>
            </a:r>
          </a:p>
          <a:p>
            <a:pPr>
              <a:lnSpc>
                <a:spcPct val="90000"/>
              </a:lnSpc>
              <a:buNone/>
            </a:pPr>
            <a:endParaRPr lang="it-IT" sz="2200" b="1" dirty="0" smtClean="0">
              <a:ea typeface="ＭＳ Ｐゴシック" pitchFamily="34" charset="-128"/>
            </a:endParaRPr>
          </a:p>
          <a:p>
            <a:pPr>
              <a:lnSpc>
                <a:spcPct val="90000"/>
              </a:lnSpc>
            </a:pPr>
            <a:r>
              <a:rPr lang="it-IT" sz="2200" b="1" dirty="0" smtClean="0">
                <a:ea typeface="ＭＳ Ｐゴシック" pitchFamily="34" charset="-128"/>
              </a:rPr>
              <a:t>Persiste</a:t>
            </a:r>
            <a:r>
              <a:rPr lang="it-IT" sz="2200" dirty="0" smtClean="0">
                <a:ea typeface="ＭＳ Ｐゴシック" pitchFamily="34" charset="-128"/>
              </a:rPr>
              <a:t> di fronte alle difficoltà</a:t>
            </a:r>
          </a:p>
          <a:p>
            <a:pPr>
              <a:lnSpc>
                <a:spcPct val="90000"/>
              </a:lnSpc>
            </a:pPr>
            <a:endParaRPr lang="it-IT" sz="2200" dirty="0" smtClean="0">
              <a:ea typeface="ＭＳ Ｐゴシック" pitchFamily="34" charset="-128"/>
            </a:endParaRPr>
          </a:p>
          <a:p>
            <a:pPr>
              <a:lnSpc>
                <a:spcPct val="90000"/>
              </a:lnSpc>
            </a:pPr>
            <a:r>
              <a:rPr lang="it-IT" sz="2200" dirty="0" smtClean="0">
                <a:ea typeface="ＭＳ Ｐゴシック" pitchFamily="34" charset="-128"/>
              </a:rPr>
              <a:t>Motivante e funzionale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apprendimento:</a:t>
            </a:r>
          </a:p>
          <a:p>
            <a:pPr lvl="1">
              <a:lnSpc>
                <a:spcPct val="90000"/>
              </a:lnSpc>
            </a:pPr>
            <a:r>
              <a:rPr lang="it-IT" sz="2200" dirty="0" smtClean="0">
                <a:ea typeface="ＭＳ Ｐゴシック" pitchFamily="34" charset="-128"/>
              </a:rPr>
              <a:t>Coinvolgimento personale</a:t>
            </a:r>
          </a:p>
          <a:p>
            <a:pPr lvl="1">
              <a:lnSpc>
                <a:spcPct val="90000"/>
              </a:lnSpc>
            </a:pPr>
            <a:r>
              <a:rPr lang="it-IT" sz="2200" dirty="0" smtClean="0">
                <a:ea typeface="ＭＳ Ｐゴシック" pitchFamily="34" charset="-128"/>
              </a:rPr>
              <a:t>Successo: conferma </a:t>
            </a:r>
            <a:r>
              <a:rPr lang="it-IT" sz="2200" dirty="0" err="1" smtClean="0">
                <a:ea typeface="ＭＳ Ｐゴシック" pitchFamily="34" charset="-128"/>
              </a:rPr>
              <a:t>dell</a:t>
            </a:r>
            <a:r>
              <a:rPr lang="ja-JP" altLang="it-IT" sz="2200" dirty="0" smtClean="0">
                <a:ea typeface="ＭＳ Ｐゴシック" pitchFamily="34" charset="-128"/>
              </a:rPr>
              <a:t>’</a:t>
            </a:r>
            <a:r>
              <a:rPr lang="it-IT" altLang="ja-JP" sz="2200" dirty="0" smtClean="0">
                <a:ea typeface="ＭＳ Ｐゴシック" pitchFamily="34" charset="-128"/>
              </a:rPr>
              <a:t>efficacia delle strategie scelte e applicate; </a:t>
            </a:r>
            <a:r>
              <a:rPr lang="it-IT" altLang="ja-JP" sz="2200" b="1" dirty="0" smtClean="0">
                <a:ea typeface="ＭＳ Ｐゴシック" pitchFamily="34" charset="-128"/>
              </a:rPr>
              <a:t>soddisfazione</a:t>
            </a:r>
          </a:p>
          <a:p>
            <a:pPr lvl="1">
              <a:lnSpc>
                <a:spcPct val="90000"/>
              </a:lnSpc>
            </a:pPr>
            <a:r>
              <a:rPr lang="it-IT" sz="2200" dirty="0" smtClean="0">
                <a:ea typeface="ＭＳ Ｐゴシック" pitchFamily="34" charset="-128"/>
              </a:rPr>
              <a:t>Fallimento: necessità di modificare le strategie; </a:t>
            </a:r>
            <a:r>
              <a:rPr lang="it-IT" sz="2200" b="1" dirty="0" smtClean="0">
                <a:ea typeface="ＭＳ Ｐゴシック" pitchFamily="34" charset="-128"/>
              </a:rPr>
              <a:t>senso di colpa</a:t>
            </a:r>
          </a:p>
          <a:p>
            <a:pPr>
              <a:lnSpc>
                <a:spcPct val="90000"/>
              </a:lnSpc>
            </a:pPr>
            <a:endParaRPr lang="it-IT" sz="2200" dirty="0" smtClean="0">
              <a:ea typeface="ＭＳ Ｐゴシック" pitchFamily="34" charset="-128"/>
            </a:endParaRPr>
          </a:p>
          <a:p>
            <a:pPr>
              <a:lnSpc>
                <a:spcPct val="90000"/>
              </a:lnSpc>
            </a:pPr>
            <a:r>
              <a:rPr lang="it-IT" sz="2200" dirty="0" smtClean="0">
                <a:ea typeface="ＭＳ Ｐゴシック" pitchFamily="34" charset="-128"/>
              </a:rPr>
              <a:t>Fiducia nelle proprie </a:t>
            </a:r>
            <a:r>
              <a:rPr lang="it-IT" sz="2200" dirty="0" smtClean="0">
                <a:ea typeface="ＭＳ Ｐゴシック" pitchFamily="34" charset="-128"/>
              </a:rPr>
              <a:t>possibilità</a:t>
            </a:r>
          </a:p>
          <a:p>
            <a:pPr>
              <a:lnSpc>
                <a:spcPct val="90000"/>
              </a:lnSpc>
              <a:buNone/>
            </a:pPr>
            <a:endParaRPr lang="it-IT" sz="2200" dirty="0" smtClean="0">
              <a:ea typeface="ＭＳ Ｐゴシック" pitchFamily="34" charset="-128"/>
            </a:endParaRPr>
          </a:p>
          <a:p>
            <a:pPr>
              <a:lnSpc>
                <a:spcPct val="90000"/>
              </a:lnSpc>
            </a:pPr>
            <a:r>
              <a:rPr lang="it-IT" sz="2200" dirty="0" smtClean="0">
                <a:ea typeface="ＭＳ Ｐゴシック" pitchFamily="34" charset="-128"/>
              </a:rPr>
              <a:t>Percezione di controllo</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35</a:t>
            </a:fld>
            <a:endParaRPr lang="it-IT" u="none"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23528" y="908050"/>
            <a:ext cx="8820472" cy="5761038"/>
          </a:xfrm>
        </p:spPr>
        <p:txBody>
          <a:bodyPr>
            <a:normAutofit/>
          </a:bodyPr>
          <a:lstStyle/>
          <a:p>
            <a:pPr algn="ctr">
              <a:lnSpc>
                <a:spcPct val="80000"/>
              </a:lnSpc>
              <a:spcAft>
                <a:spcPct val="20000"/>
              </a:spcAft>
              <a:buFont typeface="Wingdings" pitchFamily="2" charset="2"/>
              <a:buNone/>
            </a:pPr>
            <a:r>
              <a:rPr lang="it-IT" b="1" dirty="0" smtClean="0">
                <a:ea typeface="ＭＳ Ｐゴシック" pitchFamily="34" charset="-128"/>
              </a:rPr>
              <a:t>Stile </a:t>
            </a:r>
            <a:r>
              <a:rPr lang="it-IT" b="1" dirty="0" smtClean="0">
                <a:ea typeface="ＭＳ Ｐゴシック" pitchFamily="34" charset="-128"/>
              </a:rPr>
              <a:t>Depresso</a:t>
            </a:r>
          </a:p>
          <a:p>
            <a:pPr algn="ctr">
              <a:lnSpc>
                <a:spcPct val="80000"/>
              </a:lnSpc>
              <a:spcAft>
                <a:spcPct val="20000"/>
              </a:spcAft>
              <a:buFont typeface="Wingdings" pitchFamily="2" charset="2"/>
              <a:buNone/>
            </a:pPr>
            <a:endParaRPr lang="it-IT" b="1" dirty="0" smtClean="0">
              <a:ea typeface="ＭＳ Ｐゴシック" pitchFamily="34" charset="-128"/>
            </a:endParaRPr>
          </a:p>
          <a:p>
            <a:pPr>
              <a:lnSpc>
                <a:spcPct val="80000"/>
              </a:lnSpc>
              <a:spcAft>
                <a:spcPct val="20000"/>
              </a:spcAft>
            </a:pPr>
            <a:r>
              <a:rPr lang="it-IT" sz="2200" b="1" dirty="0" smtClean="0">
                <a:ea typeface="ＭＳ Ｐゴシック" pitchFamily="34" charset="-128"/>
              </a:rPr>
              <a:t>Credenza</a:t>
            </a:r>
            <a:r>
              <a:rPr lang="it-IT" sz="2200" dirty="0" smtClean="0">
                <a:ea typeface="ＭＳ Ｐゴシック" pitchFamily="34" charset="-128"/>
              </a:rPr>
              <a:t>: mancanza stabile di capacità</a:t>
            </a:r>
          </a:p>
          <a:p>
            <a:pPr>
              <a:lnSpc>
                <a:spcPct val="80000"/>
              </a:lnSpc>
              <a:spcAft>
                <a:spcPct val="20000"/>
              </a:spcAft>
            </a:pPr>
            <a:r>
              <a:rPr lang="it-IT" sz="2200" dirty="0" smtClean="0">
                <a:ea typeface="ＭＳ Ｐゴシック" pitchFamily="34" charset="-128"/>
              </a:rPr>
              <a:t>Attribuzione causale:</a:t>
            </a:r>
          </a:p>
          <a:p>
            <a:pPr lvl="1">
              <a:lnSpc>
                <a:spcPct val="80000"/>
              </a:lnSpc>
              <a:spcAft>
                <a:spcPct val="20000"/>
              </a:spcAft>
            </a:pPr>
            <a:r>
              <a:rPr lang="it-IT" sz="2200" dirty="0" smtClean="0">
                <a:ea typeface="ＭＳ Ｐゴシック" pitchFamily="34" charset="-128"/>
              </a:rPr>
              <a:t>Insuccesso: Mancanza di abilità; </a:t>
            </a:r>
            <a:r>
              <a:rPr lang="it-IT" sz="2200" b="1" dirty="0" smtClean="0">
                <a:ea typeface="ＭＳ Ｐゴシック" pitchFamily="34" charset="-128"/>
              </a:rPr>
              <a:t>vergogna</a:t>
            </a:r>
          </a:p>
          <a:p>
            <a:pPr lvl="1">
              <a:lnSpc>
                <a:spcPct val="80000"/>
              </a:lnSpc>
              <a:spcAft>
                <a:spcPct val="20000"/>
              </a:spcAft>
            </a:pPr>
            <a:r>
              <a:rPr lang="it-IT" sz="2200" dirty="0" smtClean="0">
                <a:ea typeface="ＭＳ Ｐゴシック" pitchFamily="34" charset="-128"/>
              </a:rPr>
              <a:t>Successo: Cause esterne; </a:t>
            </a:r>
            <a:r>
              <a:rPr lang="it-IT" sz="2200" b="1" dirty="0" smtClean="0">
                <a:ea typeface="ＭＳ Ｐゴシック" pitchFamily="34" charset="-128"/>
              </a:rPr>
              <a:t>gratitudine</a:t>
            </a:r>
            <a:r>
              <a:rPr lang="it-IT" sz="2200" dirty="0" smtClean="0">
                <a:ea typeface="ＭＳ Ｐゴシック" pitchFamily="34" charset="-128"/>
              </a:rPr>
              <a:t>, </a:t>
            </a:r>
            <a:r>
              <a:rPr lang="it-IT" sz="2200" b="1" dirty="0" smtClean="0">
                <a:ea typeface="ＭＳ Ｐゴシック" pitchFamily="34" charset="-128"/>
              </a:rPr>
              <a:t>sorpresa</a:t>
            </a:r>
          </a:p>
          <a:p>
            <a:pPr>
              <a:lnSpc>
                <a:spcPct val="80000"/>
              </a:lnSpc>
              <a:spcAft>
                <a:spcPct val="20000"/>
              </a:spcAft>
            </a:pPr>
            <a:r>
              <a:rPr lang="it-IT" sz="2200" dirty="0" smtClean="0">
                <a:ea typeface="ＭＳ Ｐゴシック" pitchFamily="34" charset="-128"/>
              </a:rPr>
              <a:t>Aspettative di riuscita: basse</a:t>
            </a:r>
          </a:p>
          <a:p>
            <a:pPr lvl="1">
              <a:lnSpc>
                <a:spcPct val="80000"/>
              </a:lnSpc>
              <a:spcAft>
                <a:spcPct val="20000"/>
              </a:spcAft>
            </a:pPr>
            <a:r>
              <a:rPr lang="it-IT" sz="2200" dirty="0" smtClean="0">
                <a:ea typeface="ＭＳ Ｐゴシック" pitchFamily="34" charset="-128"/>
              </a:rPr>
              <a:t>Rinunciatario; non fa niente per riuscire</a:t>
            </a:r>
          </a:p>
          <a:p>
            <a:pPr lvl="1">
              <a:lnSpc>
                <a:spcPct val="80000"/>
              </a:lnSpc>
              <a:spcAft>
                <a:spcPct val="20000"/>
              </a:spcAft>
            </a:pPr>
            <a:r>
              <a:rPr lang="it-IT" sz="2200" dirty="0" smtClean="0">
                <a:ea typeface="ＭＳ Ｐゴシック" pitchFamily="34" charset="-128"/>
              </a:rPr>
              <a:t>Motivazione a evitare il fallimento</a:t>
            </a:r>
          </a:p>
          <a:p>
            <a:pPr>
              <a:lnSpc>
                <a:spcPct val="80000"/>
              </a:lnSpc>
              <a:spcAft>
                <a:spcPct val="20000"/>
              </a:spcAft>
            </a:pPr>
            <a:r>
              <a:rPr lang="it-IT" sz="2200" dirty="0" smtClean="0">
                <a:ea typeface="ＭＳ Ｐゴシック" pitchFamily="34" charset="-128"/>
              </a:rPr>
              <a:t>Persistenza nel compito: bassa</a:t>
            </a:r>
          </a:p>
          <a:p>
            <a:pPr lvl="1">
              <a:lnSpc>
                <a:spcPct val="80000"/>
              </a:lnSpc>
              <a:spcAft>
                <a:spcPct val="20000"/>
              </a:spcAft>
            </a:pPr>
            <a:r>
              <a:rPr lang="it-IT" sz="2200" dirty="0" err="1" smtClean="0">
                <a:ea typeface="ＭＳ Ｐゴシック" pitchFamily="34" charset="-128"/>
              </a:rPr>
              <a:t>Evitamento</a:t>
            </a:r>
            <a:r>
              <a:rPr lang="it-IT" sz="2200" dirty="0" smtClean="0">
                <a:ea typeface="ＭＳ Ｐゴシック" pitchFamily="34" charset="-128"/>
              </a:rPr>
              <a:t> compiti e situazioni valutative</a:t>
            </a:r>
          </a:p>
          <a:p>
            <a:pPr lvl="1">
              <a:lnSpc>
                <a:spcPct val="80000"/>
              </a:lnSpc>
              <a:spcAft>
                <a:spcPct val="20000"/>
              </a:spcAft>
            </a:pPr>
            <a:r>
              <a:rPr lang="it-IT" sz="2200" dirty="0" err="1" smtClean="0">
                <a:ea typeface="ＭＳ Ｐゴシック" pitchFamily="34" charset="-128"/>
              </a:rPr>
              <a:t>Evitamento</a:t>
            </a:r>
            <a:r>
              <a:rPr lang="it-IT" sz="2200" dirty="0" smtClean="0">
                <a:ea typeface="ＭＳ Ｐゴシック" pitchFamily="34" charset="-128"/>
              </a:rPr>
              <a:t> compiti difficili: può emergere incapacità</a:t>
            </a:r>
          </a:p>
          <a:p>
            <a:pPr>
              <a:lnSpc>
                <a:spcPct val="80000"/>
              </a:lnSpc>
              <a:spcAft>
                <a:spcPct val="20000"/>
              </a:spcAft>
            </a:pPr>
            <a:r>
              <a:rPr lang="it-IT" sz="2200" dirty="0" smtClean="0">
                <a:ea typeface="ＭＳ Ｐゴシック" pitchFamily="34" charset="-128"/>
              </a:rPr>
              <a:t>Disfunzionale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apprendimento: modificarlo su singoli, genitori e insegnanti</a:t>
            </a:r>
            <a:endParaRPr lang="it-IT" sz="2200" dirty="0" smtClean="0">
              <a:ea typeface="ＭＳ Ｐゴシック" pitchFamily="34" charset="-128"/>
            </a:endParaRP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36</a:t>
            </a:fld>
            <a:endParaRPr lang="it-IT" u="none"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980728"/>
            <a:ext cx="8229600" cy="5343872"/>
          </a:xfrm>
        </p:spPr>
        <p:txBody>
          <a:bodyPr>
            <a:normAutofit/>
          </a:bodyPr>
          <a:lstStyle/>
          <a:p>
            <a:pPr algn="ctr">
              <a:lnSpc>
                <a:spcPct val="90000"/>
              </a:lnSpc>
              <a:buFont typeface="Wingdings" pitchFamily="2" charset="2"/>
              <a:buNone/>
            </a:pPr>
            <a:r>
              <a:rPr lang="it-IT" b="1" dirty="0" smtClean="0">
                <a:ea typeface="ＭＳ Ｐゴシック" pitchFamily="34" charset="-128"/>
              </a:rPr>
              <a:t>Stile </a:t>
            </a:r>
            <a:r>
              <a:rPr lang="it-IT" b="1" dirty="0" smtClean="0">
                <a:ea typeface="ＭＳ Ｐゴシック" pitchFamily="34" charset="-128"/>
              </a:rPr>
              <a:t>Negatore</a:t>
            </a:r>
          </a:p>
          <a:p>
            <a:pPr algn="ctr">
              <a:lnSpc>
                <a:spcPct val="90000"/>
              </a:lnSpc>
              <a:buFont typeface="Wingdings" pitchFamily="2" charset="2"/>
              <a:buNone/>
            </a:pPr>
            <a:endParaRPr lang="it-IT" b="1" dirty="0" smtClean="0">
              <a:ea typeface="ＭＳ Ｐゴシック" pitchFamily="34" charset="-128"/>
            </a:endParaRPr>
          </a:p>
          <a:p>
            <a:pPr>
              <a:lnSpc>
                <a:spcPct val="90000"/>
              </a:lnSpc>
            </a:pPr>
            <a:r>
              <a:rPr lang="it-IT" sz="2200" b="1" dirty="0" smtClean="0">
                <a:ea typeface="ＭＳ Ｐゴシック" pitchFamily="34" charset="-128"/>
              </a:rPr>
              <a:t>Credenza</a:t>
            </a:r>
            <a:r>
              <a:rPr lang="it-IT" sz="2200" dirty="0" smtClean="0">
                <a:ea typeface="ＭＳ Ｐゴシック" pitchFamily="34" charset="-128"/>
              </a:rPr>
              <a:t>: Abilità = dote innata, chi ce l</a:t>
            </a:r>
            <a:r>
              <a:rPr lang="ja-JP" altLang="it-IT" sz="2200" dirty="0" smtClean="0">
                <a:ea typeface="ＭＳ Ｐゴシック" pitchFamily="34" charset="-128"/>
              </a:rPr>
              <a:t>’</a:t>
            </a:r>
            <a:r>
              <a:rPr lang="it-IT" altLang="ja-JP" sz="2200" dirty="0" smtClean="0">
                <a:ea typeface="ＭＳ Ｐゴシック" pitchFamily="34" charset="-128"/>
              </a:rPr>
              <a:t>ha </a:t>
            </a:r>
            <a:r>
              <a:rPr lang="it-IT" altLang="ja-JP" sz="2200" dirty="0" err="1" smtClean="0">
                <a:ea typeface="ＭＳ Ｐゴシック" pitchFamily="34" charset="-128"/>
              </a:rPr>
              <a:t>ha</a:t>
            </a:r>
            <a:r>
              <a:rPr lang="it-IT" altLang="ja-JP" sz="2200" dirty="0" smtClean="0">
                <a:ea typeface="ＭＳ Ｐゴシック" pitchFamily="34" charset="-128"/>
              </a:rPr>
              <a:t> successo, chi non ce l</a:t>
            </a:r>
            <a:r>
              <a:rPr lang="ja-JP" altLang="it-IT" sz="2200" dirty="0" smtClean="0">
                <a:ea typeface="ＭＳ Ｐゴシック" pitchFamily="34" charset="-128"/>
              </a:rPr>
              <a:t>’</a:t>
            </a:r>
            <a:r>
              <a:rPr lang="it-IT" altLang="ja-JP" sz="2200" dirty="0" smtClean="0">
                <a:ea typeface="ＭＳ Ｐゴシック" pitchFamily="34" charset="-128"/>
              </a:rPr>
              <a:t>ha fallisce</a:t>
            </a:r>
          </a:p>
          <a:p>
            <a:pPr>
              <a:lnSpc>
                <a:spcPct val="90000"/>
              </a:lnSpc>
            </a:pPr>
            <a:endParaRPr lang="it-IT" sz="2200" dirty="0" smtClean="0">
              <a:ea typeface="ＭＳ Ｐゴシック" pitchFamily="34" charset="-128"/>
            </a:endParaRPr>
          </a:p>
          <a:p>
            <a:pPr>
              <a:lnSpc>
                <a:spcPct val="90000"/>
              </a:lnSpc>
            </a:pPr>
            <a:r>
              <a:rPr lang="it-IT" sz="2200" dirty="0" smtClean="0">
                <a:ea typeface="ＭＳ Ｐゴシック" pitchFamily="34" charset="-128"/>
              </a:rPr>
              <a:t>Attribuzione causale:</a:t>
            </a:r>
          </a:p>
          <a:p>
            <a:pPr lvl="1">
              <a:lnSpc>
                <a:spcPct val="90000"/>
              </a:lnSpc>
            </a:pPr>
            <a:r>
              <a:rPr lang="it-IT" sz="2200" dirty="0" smtClean="0">
                <a:ea typeface="ＭＳ Ｐゴシック" pitchFamily="34" charset="-128"/>
              </a:rPr>
              <a:t>Successo: Abilità; </a:t>
            </a:r>
            <a:r>
              <a:rPr lang="it-IT" sz="2200" b="1" dirty="0" smtClean="0">
                <a:ea typeface="ＭＳ Ｐゴシック" pitchFamily="34" charset="-128"/>
              </a:rPr>
              <a:t>superbia</a:t>
            </a:r>
          </a:p>
          <a:p>
            <a:pPr lvl="1">
              <a:lnSpc>
                <a:spcPct val="90000"/>
              </a:lnSpc>
            </a:pPr>
            <a:r>
              <a:rPr lang="it-IT" sz="2200" dirty="0" smtClean="0">
                <a:ea typeface="ＭＳ Ｐゴシック" pitchFamily="34" charset="-128"/>
              </a:rPr>
              <a:t>Insuccesso: Cause esterne; </a:t>
            </a:r>
            <a:r>
              <a:rPr lang="it-IT" sz="2200" b="1" dirty="0" smtClean="0">
                <a:ea typeface="ＭＳ Ｐゴシック" pitchFamily="34" charset="-128"/>
              </a:rPr>
              <a:t>sorpresa</a:t>
            </a:r>
          </a:p>
          <a:p>
            <a:pPr>
              <a:lnSpc>
                <a:spcPct val="90000"/>
              </a:lnSpc>
            </a:pPr>
            <a:endParaRPr lang="it-IT" sz="2200" dirty="0" smtClean="0">
              <a:ea typeface="ＭＳ Ｐゴシック" pitchFamily="34" charset="-128"/>
            </a:endParaRPr>
          </a:p>
          <a:p>
            <a:pPr>
              <a:lnSpc>
                <a:spcPct val="90000"/>
              </a:lnSpc>
            </a:pPr>
            <a:r>
              <a:rPr lang="it-IT" sz="2200" dirty="0" smtClean="0">
                <a:ea typeface="ＭＳ Ｐゴシック" pitchFamily="34" charset="-128"/>
              </a:rPr>
              <a:t>Motivazione a evitare il fallimento</a:t>
            </a:r>
          </a:p>
          <a:p>
            <a:pPr>
              <a:lnSpc>
                <a:spcPct val="90000"/>
              </a:lnSpc>
            </a:pPr>
            <a:endParaRPr lang="it-IT" sz="2200" dirty="0" smtClean="0">
              <a:ea typeface="ＭＳ Ｐゴシック" pitchFamily="34" charset="-128"/>
            </a:endParaRPr>
          </a:p>
          <a:p>
            <a:pPr>
              <a:lnSpc>
                <a:spcPct val="90000"/>
              </a:lnSpc>
            </a:pPr>
            <a:r>
              <a:rPr lang="it-IT" sz="2200" dirty="0" smtClean="0">
                <a:ea typeface="ＭＳ Ｐゴシック" pitchFamily="34" charset="-128"/>
              </a:rPr>
              <a:t>Disfunzionale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apprendimento:</a:t>
            </a:r>
          </a:p>
          <a:p>
            <a:pPr lvl="1">
              <a:lnSpc>
                <a:spcPct val="90000"/>
              </a:lnSpc>
            </a:pPr>
            <a:r>
              <a:rPr lang="it-IT" sz="2200" dirty="0" smtClean="0">
                <a:ea typeface="ＭＳ Ｐゴシック" pitchFamily="34" charset="-128"/>
              </a:rPr>
              <a:t>Poca importanza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impegno</a:t>
            </a:r>
          </a:p>
          <a:p>
            <a:pPr lvl="1">
              <a:lnSpc>
                <a:spcPct val="90000"/>
              </a:lnSpc>
            </a:pPr>
            <a:r>
              <a:rPr lang="it-IT" sz="2200" dirty="0" smtClean="0">
                <a:ea typeface="ＭＳ Ｐゴシック" pitchFamily="34" charset="-128"/>
              </a:rPr>
              <a:t>Di fronte agli insuccessi non cerca strategie più adatte</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37</a:t>
            </a:fld>
            <a:endParaRPr lang="it-IT" u="none"/>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457200" y="980728"/>
            <a:ext cx="8229600" cy="5343872"/>
          </a:xfrm>
        </p:spPr>
        <p:txBody>
          <a:bodyPr>
            <a:normAutofit/>
          </a:bodyPr>
          <a:lstStyle/>
          <a:p>
            <a:pPr algn="ctr">
              <a:buFont typeface="Wingdings" pitchFamily="2" charset="2"/>
              <a:buNone/>
            </a:pPr>
            <a:r>
              <a:rPr lang="it-IT" b="1" dirty="0" smtClean="0">
                <a:ea typeface="ＭＳ Ｐゴシック" pitchFamily="34" charset="-128"/>
              </a:rPr>
              <a:t>Stile </a:t>
            </a:r>
            <a:r>
              <a:rPr lang="it-IT" b="1" dirty="0" smtClean="0">
                <a:ea typeface="ＭＳ Ｐゴシック" pitchFamily="34" charset="-128"/>
              </a:rPr>
              <a:t>Pedina</a:t>
            </a:r>
          </a:p>
          <a:p>
            <a:pPr algn="ctr">
              <a:buFont typeface="Wingdings" pitchFamily="2" charset="2"/>
              <a:buNone/>
            </a:pPr>
            <a:endParaRPr lang="it-IT" b="1" dirty="0" smtClean="0">
              <a:ea typeface="ＭＳ Ｐゴシック" pitchFamily="34" charset="-128"/>
            </a:endParaRPr>
          </a:p>
          <a:p>
            <a:r>
              <a:rPr lang="it-IT" sz="2200" dirty="0" smtClean="0">
                <a:ea typeface="ＭＳ Ｐゴシック" pitchFamily="34" charset="-128"/>
              </a:rPr>
              <a:t>Attribuzione causale fatalistica:</a:t>
            </a:r>
          </a:p>
          <a:p>
            <a:pPr lvl="1"/>
            <a:r>
              <a:rPr lang="it-IT" sz="2200" dirty="0" smtClean="0">
                <a:ea typeface="ＭＳ Ｐゴシック" pitchFamily="34" charset="-128"/>
              </a:rPr>
              <a:t>Successo: Cause esterne; </a:t>
            </a:r>
            <a:r>
              <a:rPr lang="it-IT" sz="2200" b="1" dirty="0" smtClean="0">
                <a:ea typeface="ＭＳ Ｐゴシック" pitchFamily="34" charset="-128"/>
              </a:rPr>
              <a:t>gratitudine, sorpresa</a:t>
            </a:r>
          </a:p>
          <a:p>
            <a:pPr lvl="1"/>
            <a:r>
              <a:rPr lang="it-IT" sz="2200" dirty="0" smtClean="0">
                <a:ea typeface="ＭＳ Ｐゴシック" pitchFamily="34" charset="-128"/>
              </a:rPr>
              <a:t>Insuccesso: Cause esterne; </a:t>
            </a:r>
            <a:r>
              <a:rPr lang="it-IT" sz="2200" b="1" dirty="0" smtClean="0">
                <a:ea typeface="ＭＳ Ｐゴシック" pitchFamily="34" charset="-128"/>
              </a:rPr>
              <a:t>rabbia, sorpresa</a:t>
            </a:r>
          </a:p>
          <a:p>
            <a:endParaRPr lang="it-IT" sz="2200" dirty="0" smtClean="0">
              <a:ea typeface="ＭＳ Ｐゴシック" pitchFamily="34" charset="-128"/>
            </a:endParaRPr>
          </a:p>
          <a:p>
            <a:r>
              <a:rPr lang="it-IT" sz="2200" dirty="0" smtClean="0">
                <a:ea typeface="ＭＳ Ｐゴシック" pitchFamily="34" charset="-128"/>
              </a:rPr>
              <a:t>Motivazione a evitare il fallimento</a:t>
            </a:r>
          </a:p>
          <a:p>
            <a:endParaRPr lang="it-IT" sz="2200" dirty="0" smtClean="0">
              <a:ea typeface="ＭＳ Ｐゴシック" pitchFamily="34" charset="-128"/>
            </a:endParaRPr>
          </a:p>
          <a:p>
            <a:r>
              <a:rPr lang="it-IT" sz="2200" dirty="0" smtClean="0">
                <a:ea typeface="ＭＳ Ｐゴシック" pitchFamily="34" charset="-128"/>
              </a:rPr>
              <a:t>Disfunzionale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apprendimento:</a:t>
            </a:r>
          </a:p>
          <a:p>
            <a:pPr lvl="1"/>
            <a:r>
              <a:rPr lang="it-IT" sz="2200" dirty="0" smtClean="0">
                <a:ea typeface="ＭＳ Ｐゴシック" pitchFamily="34" charset="-128"/>
              </a:rPr>
              <a:t>Poca importanza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impegno</a:t>
            </a:r>
          </a:p>
          <a:p>
            <a:pPr lvl="1"/>
            <a:r>
              <a:rPr lang="it-IT" sz="2200" dirty="0" smtClean="0">
                <a:ea typeface="ＭＳ Ｐゴシック" pitchFamily="34" charset="-128"/>
              </a:rPr>
              <a:t>Coinvolgimento insufficiente, poco interesse</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u="none" smtClean="0"/>
              <a:pPr>
                <a:buNone/>
                <a:defRPr/>
              </a:pPr>
              <a:t>38</a:t>
            </a:fld>
            <a:endParaRPr lang="it-IT" u="none"/>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981075"/>
            <a:ext cx="8229600" cy="5543550"/>
          </a:xfrm>
        </p:spPr>
        <p:txBody>
          <a:bodyPr>
            <a:normAutofit/>
          </a:bodyPr>
          <a:lstStyle/>
          <a:p>
            <a:pPr algn="ctr">
              <a:lnSpc>
                <a:spcPct val="80000"/>
              </a:lnSpc>
              <a:buFont typeface="Wingdings" pitchFamily="2" charset="2"/>
              <a:buNone/>
            </a:pPr>
            <a:r>
              <a:rPr lang="it-IT" b="1" dirty="0" smtClean="0">
                <a:ea typeface="ＭＳ Ｐゴシック" pitchFamily="34" charset="-128"/>
              </a:rPr>
              <a:t>Stile Abile</a:t>
            </a:r>
          </a:p>
          <a:p>
            <a:pPr>
              <a:lnSpc>
                <a:spcPct val="80000"/>
              </a:lnSpc>
            </a:pPr>
            <a:endParaRPr lang="it-IT" dirty="0" smtClean="0">
              <a:ea typeface="ＭＳ Ｐゴシック" pitchFamily="34" charset="-128"/>
            </a:endParaRPr>
          </a:p>
          <a:p>
            <a:pPr>
              <a:lnSpc>
                <a:spcPct val="80000"/>
              </a:lnSpc>
            </a:pPr>
            <a:r>
              <a:rPr lang="it-IT" sz="2200" b="1" dirty="0" smtClean="0">
                <a:ea typeface="ＭＳ Ｐゴシック" pitchFamily="34" charset="-128"/>
              </a:rPr>
              <a:t>Credenza</a:t>
            </a:r>
            <a:r>
              <a:rPr lang="it-IT" sz="2200" dirty="0" smtClean="0">
                <a:ea typeface="ＭＳ Ｐゴシック" pitchFamily="34" charset="-128"/>
              </a:rPr>
              <a:t>: Le cose riescono bene perché si è bravi. Se non riescono non si è bravi ed è inutile provare.</a:t>
            </a:r>
          </a:p>
          <a:p>
            <a:pPr>
              <a:lnSpc>
                <a:spcPct val="80000"/>
              </a:lnSpc>
            </a:pPr>
            <a:endParaRPr lang="it-IT" sz="2200" dirty="0" smtClean="0">
              <a:ea typeface="ＭＳ Ｐゴシック" pitchFamily="34" charset="-128"/>
            </a:endParaRPr>
          </a:p>
          <a:p>
            <a:pPr>
              <a:lnSpc>
                <a:spcPct val="80000"/>
              </a:lnSpc>
            </a:pPr>
            <a:r>
              <a:rPr lang="it-IT" sz="2200" dirty="0" smtClean="0">
                <a:ea typeface="ＭＳ Ｐゴシック" pitchFamily="34" charset="-128"/>
              </a:rPr>
              <a:t>Attribuzione causale fatalistica:</a:t>
            </a:r>
          </a:p>
          <a:p>
            <a:pPr lvl="1">
              <a:lnSpc>
                <a:spcPct val="80000"/>
              </a:lnSpc>
            </a:pPr>
            <a:r>
              <a:rPr lang="it-IT" sz="2200" dirty="0" smtClean="0">
                <a:ea typeface="ＭＳ Ｐゴシック" pitchFamily="34" charset="-128"/>
              </a:rPr>
              <a:t>Successo: Abilità; </a:t>
            </a:r>
            <a:r>
              <a:rPr lang="it-IT" sz="2200" b="1" dirty="0" smtClean="0">
                <a:ea typeface="ＭＳ Ｐゴシック" pitchFamily="34" charset="-128"/>
              </a:rPr>
              <a:t>superbia</a:t>
            </a:r>
          </a:p>
          <a:p>
            <a:pPr lvl="1">
              <a:lnSpc>
                <a:spcPct val="80000"/>
              </a:lnSpc>
            </a:pPr>
            <a:r>
              <a:rPr lang="it-IT" sz="2200" dirty="0" smtClean="0">
                <a:ea typeface="ＭＳ Ｐゴシック" pitchFamily="34" charset="-128"/>
              </a:rPr>
              <a:t>Insuccesso: Mancanza di abilità; </a:t>
            </a:r>
            <a:r>
              <a:rPr lang="it-IT" sz="2200" b="1" dirty="0" smtClean="0">
                <a:ea typeface="ＭＳ Ｐゴシック" pitchFamily="34" charset="-128"/>
              </a:rPr>
              <a:t>vergogna</a:t>
            </a:r>
          </a:p>
          <a:p>
            <a:pPr>
              <a:lnSpc>
                <a:spcPct val="80000"/>
              </a:lnSpc>
            </a:pPr>
            <a:endParaRPr lang="it-IT" sz="2200" dirty="0" smtClean="0">
              <a:ea typeface="ＭＳ Ｐゴシック" pitchFamily="34" charset="-128"/>
            </a:endParaRPr>
          </a:p>
          <a:p>
            <a:pPr>
              <a:lnSpc>
                <a:spcPct val="80000"/>
              </a:lnSpc>
            </a:pPr>
            <a:r>
              <a:rPr lang="it-IT" sz="2200" dirty="0" smtClean="0">
                <a:ea typeface="ＭＳ Ｐゴシック" pitchFamily="34" charset="-128"/>
              </a:rPr>
              <a:t>Aspettative di riuscita:</a:t>
            </a:r>
          </a:p>
          <a:p>
            <a:pPr lvl="1">
              <a:lnSpc>
                <a:spcPct val="80000"/>
              </a:lnSpc>
            </a:pPr>
            <a:r>
              <a:rPr lang="it-IT" sz="2200" dirty="0" smtClean="0">
                <a:ea typeface="ＭＳ Ｐゴシック" pitchFamily="34" charset="-128"/>
              </a:rPr>
              <a:t>in caso di successo viene anticipato un ulteriore successo</a:t>
            </a:r>
          </a:p>
          <a:p>
            <a:pPr lvl="1">
              <a:lnSpc>
                <a:spcPct val="80000"/>
              </a:lnSpc>
            </a:pPr>
            <a:r>
              <a:rPr lang="it-IT" sz="2200" dirty="0" smtClean="0">
                <a:ea typeface="ＭＳ Ｐゴシック" pitchFamily="34" charset="-128"/>
              </a:rPr>
              <a:t>in caso di fallimento viene anticipato un ulteriore fallimento</a:t>
            </a:r>
          </a:p>
          <a:p>
            <a:pPr lvl="1">
              <a:lnSpc>
                <a:spcPct val="80000"/>
              </a:lnSpc>
            </a:pPr>
            <a:endParaRPr lang="it-IT" sz="2200" dirty="0" smtClean="0">
              <a:ea typeface="ＭＳ Ｐゴシック" pitchFamily="34" charset="-128"/>
            </a:endParaRPr>
          </a:p>
          <a:p>
            <a:pPr>
              <a:lnSpc>
                <a:spcPct val="80000"/>
              </a:lnSpc>
            </a:pPr>
            <a:r>
              <a:rPr lang="it-IT" sz="2200" dirty="0" smtClean="0">
                <a:ea typeface="ＭＳ Ｐゴシック" pitchFamily="34" charset="-128"/>
              </a:rPr>
              <a:t>Motivazione a evitare il fallimento</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smtClean="0"/>
              <a:pPr>
                <a:buNone/>
                <a:defRPr/>
              </a:pPr>
              <a:t>39</a:t>
            </a:fld>
            <a:endParaRPr lang="it-IT"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52400" y="990600"/>
            <a:ext cx="8839200" cy="5334000"/>
          </a:xfrm>
        </p:spPr>
        <p:txBody>
          <a:bodyPr>
            <a:normAutofit/>
          </a:bodyPr>
          <a:lstStyle/>
          <a:p>
            <a:pPr marL="292100" indent="-292100" algn="just" defTabSz="762000" eaLnBrk="1" hangingPunct="1">
              <a:buFont typeface="Wingdings" pitchFamily="2" charset="2"/>
              <a:buNone/>
            </a:pPr>
            <a:r>
              <a:rPr lang="it-IT" sz="2200" dirty="0" smtClean="0">
                <a:solidFill>
                  <a:schemeClr val="hlink"/>
                </a:solidFill>
                <a:ea typeface="ＭＳ Ｐゴシック" pitchFamily="34" charset="-128"/>
                <a:cs typeface="Arial" pitchFamily="34" charset="0"/>
              </a:rPr>
              <a:t>	Implicazioni dei processi cognitivi di tipo schematico:</a:t>
            </a:r>
          </a:p>
          <a:p>
            <a:pPr marL="768350" lvl="1" defTabSz="762000" eaLnBrk="1" hangingPunct="1"/>
            <a:r>
              <a:rPr lang="it-IT" sz="2200" dirty="0" smtClean="0">
                <a:ea typeface="ＭＳ Ｐゴシック" pitchFamily="34" charset="-128"/>
                <a:cs typeface="Arial" pitchFamily="34" charset="0"/>
              </a:rPr>
              <a:t>Si basano su una </a:t>
            </a:r>
            <a:r>
              <a:rPr lang="it-IT" sz="2200" dirty="0" smtClean="0">
                <a:solidFill>
                  <a:schemeClr val="hlink"/>
                </a:solidFill>
                <a:ea typeface="ＭＳ Ｐゴシック" pitchFamily="34" charset="-128"/>
                <a:cs typeface="Arial" pitchFamily="34" charset="0"/>
              </a:rPr>
              <a:t>iniziale categorizzazione degli stimoli sociali</a:t>
            </a:r>
            <a:r>
              <a:rPr lang="it-IT" sz="2200" dirty="0" smtClean="0">
                <a:ea typeface="ＭＳ Ｐゴシック" pitchFamily="34" charset="-128"/>
                <a:cs typeface="Arial" pitchFamily="34" charset="0"/>
              </a:rPr>
              <a:t> in base ad alcune caratteristiche </a:t>
            </a:r>
            <a:r>
              <a:rPr lang="it-IT" sz="2200" dirty="0" smtClean="0">
                <a:ea typeface="ＭＳ Ｐゴシック" pitchFamily="34" charset="-128"/>
                <a:cs typeface="Arial" pitchFamily="34" charset="0"/>
              </a:rPr>
              <a:t>possedute </a:t>
            </a:r>
            <a:endParaRPr lang="it-IT" sz="2200" dirty="0" smtClean="0">
              <a:ea typeface="ＭＳ Ｐゴシック" pitchFamily="34" charset="-128"/>
              <a:cs typeface="Arial" pitchFamily="34" charset="0"/>
            </a:endParaRPr>
          </a:p>
          <a:p>
            <a:pPr marL="768350" lvl="1" defTabSz="762000" eaLnBrk="1" hangingPunct="1"/>
            <a:r>
              <a:rPr lang="it-IT" sz="2200" dirty="0" smtClean="0">
                <a:ea typeface="ＭＳ Ｐゴシック" pitchFamily="34" charset="-128"/>
                <a:cs typeface="Arial" pitchFamily="34" charset="0"/>
              </a:rPr>
              <a:t>Poiché alcune caratteristiche degli oggetti di una categoria non sono chiaramente distinguibili da quelle di esemplari di altre categorie, sono possibili </a:t>
            </a:r>
            <a:r>
              <a:rPr lang="it-IT" sz="2200" dirty="0" smtClean="0">
                <a:solidFill>
                  <a:schemeClr val="hlink"/>
                </a:solidFill>
                <a:ea typeface="ＭＳ Ｐゴシック" pitchFamily="34" charset="-128"/>
                <a:cs typeface="Arial" pitchFamily="34" charset="0"/>
              </a:rPr>
              <a:t>errori di classificazione</a:t>
            </a:r>
            <a:r>
              <a:rPr lang="it-IT" sz="2200" dirty="0" smtClean="0">
                <a:ea typeface="ＭＳ Ｐゴシック" pitchFamily="34" charset="-128"/>
                <a:cs typeface="Arial" pitchFamily="34" charset="0"/>
              </a:rPr>
              <a:t> </a:t>
            </a:r>
          </a:p>
          <a:p>
            <a:pPr marL="1168400" lvl="2" defTabSz="762000" eaLnBrk="1" hangingPunct="1"/>
            <a:r>
              <a:rPr lang="it-IT" sz="2200" dirty="0" smtClean="0">
                <a:ea typeface="ＭＳ Ｐゴシック" pitchFamily="34" charset="-128"/>
                <a:cs typeface="Arial" pitchFamily="34" charset="0"/>
              </a:rPr>
              <a:t>Esempio: sbagliare al supermercato</a:t>
            </a:r>
          </a:p>
          <a:p>
            <a:pPr marL="1168400" lvl="2" defTabSz="762000" eaLnBrk="1" hangingPunct="1">
              <a:buFont typeface="Wingdings" pitchFamily="2" charset="2"/>
              <a:buNone/>
            </a:pPr>
            <a:endParaRPr lang="it-IT" sz="2200" dirty="0" smtClean="0">
              <a:ea typeface="ＭＳ Ｐゴシック" pitchFamily="34" charset="-128"/>
              <a:cs typeface="Arial" pitchFamily="34" charset="0"/>
            </a:endParaRPr>
          </a:p>
          <a:p>
            <a:pPr marL="768350" lvl="1" defTabSz="762000" eaLnBrk="1" hangingPunct="1"/>
            <a:r>
              <a:rPr lang="it-IT" sz="2200" dirty="0" smtClean="0">
                <a:solidFill>
                  <a:schemeClr val="hlink"/>
                </a:solidFill>
                <a:ea typeface="ＭＳ Ｐゴシック" pitchFamily="34" charset="-128"/>
                <a:cs typeface="Arial" pitchFamily="34" charset="0"/>
              </a:rPr>
              <a:t>E</a:t>
            </a:r>
            <a:r>
              <a:rPr lang="ja-JP" altLang="it-IT" sz="2200" dirty="0" smtClean="0">
                <a:solidFill>
                  <a:schemeClr val="hlink"/>
                </a:solidFill>
                <a:ea typeface="ＭＳ Ｐゴシック" pitchFamily="34" charset="-128"/>
                <a:cs typeface="Arial" pitchFamily="34" charset="0"/>
              </a:rPr>
              <a:t>’</a:t>
            </a:r>
            <a:r>
              <a:rPr lang="it-IT" altLang="ja-JP" sz="2200" dirty="0" smtClean="0">
                <a:solidFill>
                  <a:schemeClr val="hlink"/>
                </a:solidFill>
                <a:ea typeface="ＭＳ Ｐゴシック" pitchFamily="34" charset="-128"/>
                <a:cs typeface="Arial" pitchFamily="34" charset="0"/>
              </a:rPr>
              <a:t> difficile individuare criteri necessari e sufficienti</a:t>
            </a:r>
            <a:r>
              <a:rPr lang="it-IT" altLang="ja-JP" sz="2200" dirty="0" smtClean="0">
                <a:ea typeface="ＭＳ Ｐゴシック" pitchFamily="34" charset="-128"/>
                <a:cs typeface="Arial" pitchFamily="34" charset="0"/>
              </a:rPr>
              <a:t> che definiscono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appartenenza di un oggetto ad una determinata categoria: </a:t>
            </a:r>
          </a:p>
          <a:p>
            <a:pPr marL="768350" lvl="1" defTabSz="762000" eaLnBrk="1" hangingPunct="1"/>
            <a:r>
              <a:rPr lang="it-IT" sz="2200" dirty="0" smtClean="0">
                <a:ea typeface="ＭＳ Ｐゴシック" pitchFamily="34" charset="-128"/>
                <a:cs typeface="Arial" pitchFamily="34" charset="0"/>
              </a:rPr>
              <a:t>alcuni esemplari sono più rappresentativi di altri degli attributi tipici della categoria (</a:t>
            </a:r>
            <a:r>
              <a:rPr lang="it-IT" sz="2200" i="1" dirty="0" smtClean="0">
                <a:ea typeface="ＭＳ Ｐゴシック" pitchFamily="34" charset="-128"/>
                <a:cs typeface="Arial" pitchFamily="34" charset="0"/>
              </a:rPr>
              <a:t>prototipi</a:t>
            </a:r>
            <a:r>
              <a:rPr lang="it-IT" sz="2200" dirty="0" smtClean="0">
                <a:ea typeface="ＭＳ Ｐゴシック" pitchFamily="34" charset="-128"/>
                <a:cs typeface="Arial" pitchFamily="34" charset="0"/>
              </a:rPr>
              <a:t>)</a:t>
            </a:r>
          </a:p>
          <a:p>
            <a:pPr marL="1168400" lvl="2" defTabSz="762000" eaLnBrk="1" hangingPunct="1"/>
            <a:r>
              <a:rPr lang="it-IT" sz="2200" dirty="0" smtClean="0">
                <a:ea typeface="ＭＳ Ｐゴシック" pitchFamily="34" charset="-128"/>
                <a:cs typeface="Arial" pitchFamily="34" charset="0"/>
              </a:rPr>
              <a:t>Esempio: i prototipi di malattia</a:t>
            </a:r>
          </a:p>
        </p:txBody>
      </p:sp>
      <p:sp>
        <p:nvSpPr>
          <p:cNvPr id="16387" name="Segnaposto numero diapositiva 3"/>
          <p:cNvSpPr>
            <a:spLocks noGrp="1"/>
          </p:cNvSpPr>
          <p:nvPr>
            <p:ph type="sldNum" sz="quarter" idx="12"/>
          </p:nvPr>
        </p:nvSpPr>
        <p:spPr bwMode="auto">
          <a:noFill/>
          <a:ln>
            <a:miter lim="800000"/>
            <a:headEnd/>
            <a:tailEnd/>
          </a:ln>
        </p:spPr>
        <p:txBody>
          <a:bodyPr>
            <a:normAutofit/>
          </a:bodyPr>
          <a:lstStyle/>
          <a:p>
            <a:pPr>
              <a:buNone/>
              <a:defRPr/>
            </a:pPr>
            <a:fld id="{6DCCAE2F-7CA7-4BA2-932C-AB7416713DDC}" type="slidenum">
              <a:rPr lang="it-IT" u="none" smtClean="0"/>
              <a:pPr>
                <a:buNone/>
                <a:defRPr/>
              </a:pPr>
              <a:t>4</a:t>
            </a:fld>
            <a:endParaRPr lang="it-IT" u="none" dirty="0" smtClean="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908720"/>
            <a:ext cx="7920880" cy="5615905"/>
          </a:xfrm>
        </p:spPr>
        <p:txBody>
          <a:bodyPr/>
          <a:lstStyle/>
          <a:p>
            <a:pPr algn="ctr">
              <a:buFont typeface="Wingdings" pitchFamily="2" charset="2"/>
              <a:buNone/>
            </a:pPr>
            <a:r>
              <a:rPr lang="it-IT" b="1" dirty="0" smtClean="0">
                <a:ea typeface="ＭＳ Ｐゴシック" pitchFamily="34" charset="-128"/>
              </a:rPr>
              <a:t>Stile Abile</a:t>
            </a:r>
          </a:p>
          <a:p>
            <a:endParaRPr lang="it-IT" dirty="0" smtClean="0">
              <a:ea typeface="ＭＳ Ｐゴシック" pitchFamily="34" charset="-128"/>
            </a:endParaRPr>
          </a:p>
          <a:p>
            <a:r>
              <a:rPr lang="it-IT" sz="2200" dirty="0" smtClean="0">
                <a:ea typeface="ＭＳ Ｐゴシック" pitchFamily="34" charset="-128"/>
              </a:rPr>
              <a:t>Disfunzionale </a:t>
            </a:r>
            <a:r>
              <a:rPr lang="it-IT" sz="2200" dirty="0" err="1" smtClean="0">
                <a:ea typeface="ＭＳ Ｐゴシック" pitchFamily="34" charset="-128"/>
              </a:rPr>
              <a:t>all</a:t>
            </a:r>
            <a:r>
              <a:rPr lang="ja-JP" altLang="it-IT" sz="2200" dirty="0" smtClean="0">
                <a:ea typeface="ＭＳ Ｐゴシック" pitchFamily="34" charset="-128"/>
              </a:rPr>
              <a:t>’</a:t>
            </a:r>
            <a:r>
              <a:rPr lang="it-IT" altLang="ja-JP" sz="2200" dirty="0" smtClean="0">
                <a:ea typeface="ＭＳ Ｐゴシック" pitchFamily="34" charset="-128"/>
              </a:rPr>
              <a:t>apprendimento:</a:t>
            </a:r>
          </a:p>
          <a:p>
            <a:pPr lvl="1"/>
            <a:r>
              <a:rPr lang="it-IT" sz="2200" dirty="0" smtClean="0">
                <a:ea typeface="ＭＳ Ｐゴシック" pitchFamily="34" charset="-128"/>
              </a:rPr>
              <a:t>In caso di insuccesso può sviluppare </a:t>
            </a:r>
            <a:r>
              <a:rPr lang="it-IT" sz="2200" b="1" dirty="0" smtClean="0">
                <a:ea typeface="ＭＳ Ｐゴシック" pitchFamily="34" charset="-128"/>
              </a:rPr>
              <a:t>senso di impotenza</a:t>
            </a:r>
          </a:p>
          <a:p>
            <a:pPr lvl="1"/>
            <a:r>
              <a:rPr lang="it-IT" sz="2200" dirty="0" smtClean="0">
                <a:ea typeface="ＭＳ Ｐゴシック" pitchFamily="34" charset="-128"/>
              </a:rPr>
              <a:t>Non persiste di fronte alle difficoltà</a:t>
            </a:r>
          </a:p>
          <a:p>
            <a:pPr lvl="1"/>
            <a:r>
              <a:rPr lang="it-IT" sz="2200" dirty="0" smtClean="0">
                <a:ea typeface="ＭＳ Ｐゴシック" pitchFamily="34" charset="-128"/>
              </a:rPr>
              <a:t>Non vengono affrontate le situazioni difficili e i compiti in cui non si è bravi</a:t>
            </a:r>
          </a:p>
          <a:p>
            <a:pPr lvl="1"/>
            <a:r>
              <a:rPr lang="it-IT" sz="2200" dirty="0" smtClean="0">
                <a:ea typeface="ＭＳ Ｐゴシック" pitchFamily="34" charset="-128"/>
              </a:rPr>
              <a:t>Mancanza di impegno e ricerca di strategie</a:t>
            </a:r>
          </a:p>
        </p:txBody>
      </p:sp>
      <p:sp>
        <p:nvSpPr>
          <p:cNvPr id="3" name="Segnaposto numero diapositiva 2"/>
          <p:cNvSpPr>
            <a:spLocks noGrp="1"/>
          </p:cNvSpPr>
          <p:nvPr>
            <p:ph type="sldNum" sz="quarter" idx="12"/>
          </p:nvPr>
        </p:nvSpPr>
        <p:spPr/>
        <p:txBody>
          <a:bodyPr/>
          <a:lstStyle/>
          <a:p>
            <a:pPr>
              <a:buNone/>
              <a:defRPr/>
            </a:pPr>
            <a:fld id="{0B599D94-F8B5-4FC8-B653-4C41D04BDE14}" type="slidenum">
              <a:rPr lang="it-IT" smtClean="0"/>
              <a:pPr>
                <a:buNone/>
                <a:defRPr/>
              </a:pPr>
              <a:t>40</a:t>
            </a:fld>
            <a:endParaRPr lang="it-IT"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152400" y="990600"/>
            <a:ext cx="8839200" cy="5334000"/>
          </a:xfrm>
        </p:spPr>
        <p:txBody>
          <a:bodyPr>
            <a:normAutofit/>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Tendenze sistematiche nei processi di attribuzione</a:t>
            </a:r>
            <a:endParaRPr lang="it-IT" sz="2200" dirty="0" smtClean="0">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dirty="0" err="1" smtClean="0">
                <a:solidFill>
                  <a:schemeClr val="hlink"/>
                </a:solidFill>
                <a:ea typeface="ＭＳ Ｐゴシック" pitchFamily="34" charset="-128"/>
                <a:cs typeface="Arial" pitchFamily="34" charset="0"/>
              </a:rPr>
              <a:t>Self</a:t>
            </a:r>
            <a:r>
              <a:rPr lang="it-IT" sz="2200" dirty="0" smtClean="0">
                <a:solidFill>
                  <a:schemeClr val="hlink"/>
                </a:solidFill>
                <a:ea typeface="ＭＳ Ｐゴシック" pitchFamily="34" charset="-128"/>
                <a:cs typeface="Arial" pitchFamily="34" charset="0"/>
              </a:rPr>
              <a:t> </a:t>
            </a:r>
            <a:r>
              <a:rPr lang="it-IT" sz="2200" dirty="0" err="1" smtClean="0">
                <a:solidFill>
                  <a:schemeClr val="hlink"/>
                </a:solidFill>
                <a:ea typeface="ＭＳ Ｐゴシック" pitchFamily="34" charset="-128"/>
                <a:cs typeface="Arial" pitchFamily="34" charset="0"/>
              </a:rPr>
              <a:t>serving</a:t>
            </a:r>
            <a:r>
              <a:rPr lang="it-IT" sz="2200" dirty="0" smtClean="0">
                <a:solidFill>
                  <a:schemeClr val="hlink"/>
                </a:solidFill>
                <a:ea typeface="ＭＳ Ｐゴシック" pitchFamily="34" charset="-128"/>
                <a:cs typeface="Arial" pitchFamily="34" charset="0"/>
              </a:rPr>
              <a:t> </a:t>
            </a:r>
            <a:r>
              <a:rPr lang="it-IT" sz="2200" dirty="0" err="1" smtClean="0">
                <a:solidFill>
                  <a:schemeClr val="hlink"/>
                </a:solidFill>
                <a:ea typeface="ＭＳ Ｐゴシック" pitchFamily="34" charset="-128"/>
                <a:cs typeface="Arial" pitchFamily="34" charset="0"/>
              </a:rPr>
              <a:t>bias</a:t>
            </a:r>
            <a:r>
              <a:rPr lang="it-IT" sz="2200"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tendenza ad attribuire i propri successi a cause interne e gli insuccessi a cause esterne</a:t>
            </a:r>
            <a:endParaRPr lang="it-IT" sz="2200" dirty="0" smtClean="0">
              <a:solidFill>
                <a:schemeClr val="hlink"/>
              </a:solidFill>
              <a:ea typeface="ＭＳ Ｐゴシック" pitchFamily="34" charset="-128"/>
              <a:cs typeface="Arial" pitchFamily="34" charset="0"/>
            </a:endParaRPr>
          </a:p>
          <a:p>
            <a:pPr marL="292100" indent="-292100" defTabSz="762000">
              <a:buFont typeface="Wingdings" pitchFamily="2" charset="2"/>
              <a:buNone/>
            </a:pPr>
            <a:r>
              <a:rPr lang="it-IT" sz="2200" dirty="0" smtClean="0">
                <a:solidFill>
                  <a:schemeClr val="hlink"/>
                </a:solidFill>
                <a:ea typeface="ＭＳ Ｐゴシック" pitchFamily="34" charset="-128"/>
                <a:cs typeface="Arial" pitchFamily="34" charset="0"/>
              </a:rPr>
              <a:t>	</a:t>
            </a:r>
          </a:p>
          <a:p>
            <a:pPr marL="292100" indent="-292100" defTabSz="762000"/>
            <a:r>
              <a:rPr lang="it-IT" sz="2200" dirty="0" smtClean="0">
                <a:ea typeface="ＭＳ Ｐゴシック" pitchFamily="34" charset="-128"/>
              </a:rPr>
              <a:t>I giudizi tendenziosi in favore del sé sarebbero di due tipi:</a:t>
            </a:r>
          </a:p>
          <a:p>
            <a:pPr lvl="1" indent="-196850" defTabSz="762000"/>
            <a:r>
              <a:rPr lang="it-IT" sz="2200" dirty="0" smtClean="0">
                <a:ea typeface="ＭＳ Ｐゴシック" pitchFamily="34" charset="-128"/>
              </a:rPr>
              <a:t>il </a:t>
            </a:r>
            <a:r>
              <a:rPr lang="it-IT" sz="2200" dirty="0" err="1" smtClean="0">
                <a:ea typeface="ＭＳ Ｐゴシック" pitchFamily="34" charset="-128"/>
              </a:rPr>
              <a:t>bias</a:t>
            </a:r>
            <a:r>
              <a:rPr lang="it-IT" sz="2200" dirty="0" smtClean="0">
                <a:ea typeface="ＭＳ Ｐゴシック" pitchFamily="34" charset="-128"/>
              </a:rPr>
              <a:t> di </a:t>
            </a:r>
            <a:r>
              <a:rPr lang="it-IT" sz="2200" b="1" dirty="0" smtClean="0">
                <a:ea typeface="ＭＳ Ｐゴシック" pitchFamily="34" charset="-128"/>
              </a:rPr>
              <a:t>auto-innalzamento (</a:t>
            </a:r>
            <a:r>
              <a:rPr lang="it-IT" sz="2200" b="1" dirty="0" err="1" smtClean="0">
                <a:ea typeface="ＭＳ Ｐゴシック" pitchFamily="34" charset="-128"/>
              </a:rPr>
              <a:t>self-enhancing</a:t>
            </a:r>
            <a:r>
              <a:rPr lang="it-IT" sz="2200" b="1" dirty="0" smtClean="0">
                <a:ea typeface="ＭＳ Ｐゴシック" pitchFamily="34" charset="-128"/>
              </a:rPr>
              <a:t> </a:t>
            </a:r>
            <a:r>
              <a:rPr lang="it-IT" sz="2200" b="1" dirty="0" err="1" smtClean="0">
                <a:ea typeface="ＭＳ Ｐゴシック" pitchFamily="34" charset="-128"/>
              </a:rPr>
              <a:t>bias</a:t>
            </a:r>
            <a:r>
              <a:rPr lang="it-IT" sz="2200" b="1" dirty="0" smtClean="0">
                <a:ea typeface="ＭＳ Ｐゴシック" pitchFamily="34" charset="-128"/>
              </a:rPr>
              <a:t>): </a:t>
            </a:r>
            <a:r>
              <a:rPr lang="it-IT" sz="2200" dirty="0" smtClean="0">
                <a:ea typeface="ＭＳ Ｐゴシック" pitchFamily="34" charset="-128"/>
              </a:rPr>
              <a:t>attribuirsi il merito dei successi</a:t>
            </a:r>
          </a:p>
          <a:p>
            <a:pPr lvl="1" indent="-196850" defTabSz="762000"/>
            <a:r>
              <a:rPr lang="it-IT" sz="2200" dirty="0" smtClean="0">
                <a:ea typeface="ＭＳ Ｐゴシック" pitchFamily="34" charset="-128"/>
              </a:rPr>
              <a:t>il </a:t>
            </a:r>
            <a:r>
              <a:rPr lang="it-IT" sz="2200" dirty="0" err="1" smtClean="0">
                <a:ea typeface="ＭＳ Ｐゴシック" pitchFamily="34" charset="-128"/>
              </a:rPr>
              <a:t>bias</a:t>
            </a:r>
            <a:r>
              <a:rPr lang="it-IT" sz="2200" dirty="0" smtClean="0">
                <a:ea typeface="ＭＳ Ｐゴシック" pitchFamily="34" charset="-128"/>
              </a:rPr>
              <a:t> di </a:t>
            </a:r>
            <a:r>
              <a:rPr lang="it-IT" sz="2200" b="1" dirty="0" smtClean="0">
                <a:ea typeface="ＭＳ Ｐゴシック" pitchFamily="34" charset="-128"/>
              </a:rPr>
              <a:t>auto-protezione (</a:t>
            </a:r>
            <a:r>
              <a:rPr lang="it-IT" sz="2200" b="1" dirty="0" err="1" smtClean="0">
                <a:ea typeface="ＭＳ Ｐゴシック" pitchFamily="34" charset="-128"/>
              </a:rPr>
              <a:t>self-protection</a:t>
            </a:r>
            <a:r>
              <a:rPr lang="it-IT" sz="2200" b="1" dirty="0" smtClean="0">
                <a:ea typeface="ＭＳ Ｐゴシック" pitchFamily="34" charset="-128"/>
              </a:rPr>
              <a:t> </a:t>
            </a:r>
            <a:r>
              <a:rPr lang="it-IT" sz="2200" b="1" dirty="0" err="1" smtClean="0">
                <a:ea typeface="ＭＳ Ｐゴシック" pitchFamily="34" charset="-128"/>
              </a:rPr>
              <a:t>bias</a:t>
            </a:r>
            <a:r>
              <a:rPr lang="it-IT" sz="2200" b="1" dirty="0" smtClean="0">
                <a:ea typeface="ＭＳ Ｐゴシック" pitchFamily="34" charset="-128"/>
              </a:rPr>
              <a:t>): </a:t>
            </a:r>
            <a:r>
              <a:rPr lang="it-IT" sz="2200" dirty="0" smtClean="0">
                <a:ea typeface="ＭＳ Ｐゴシック" pitchFamily="34" charset="-128"/>
              </a:rPr>
              <a:t>negare le proprie responsabilità in caso di fallimento.</a:t>
            </a:r>
            <a:endParaRPr lang="it-IT" sz="2200" dirty="0" smtClean="0">
              <a:ea typeface="ＭＳ Ｐゴシック" pitchFamily="34" charset="-128"/>
              <a:cs typeface="Arial" pitchFamily="34" charset="0"/>
            </a:endParaRPr>
          </a:p>
        </p:txBody>
      </p:sp>
      <p:sp>
        <p:nvSpPr>
          <p:cNvPr id="54275" name="Segnaposto numero diapositiva 3"/>
          <p:cNvSpPr>
            <a:spLocks noGrp="1"/>
          </p:cNvSpPr>
          <p:nvPr>
            <p:ph type="sldNum" sz="quarter" idx="12"/>
          </p:nvPr>
        </p:nvSpPr>
        <p:spPr bwMode="auto">
          <a:noFill/>
          <a:ln>
            <a:miter lim="800000"/>
            <a:headEnd/>
            <a:tailEnd/>
          </a:ln>
        </p:spPr>
        <p:txBody>
          <a:bodyPr/>
          <a:lstStyle/>
          <a:p>
            <a:pPr>
              <a:buNone/>
            </a:pPr>
            <a:fld id="{D9DB338D-60F0-4638-8171-E70D183D79E7}" type="slidenum">
              <a:rPr lang="it-IT" sz="1200" u="none" smtClean="0">
                <a:solidFill>
                  <a:schemeClr val="tx1"/>
                </a:solidFill>
              </a:rPr>
              <a:pPr>
                <a:buNone/>
              </a:pPr>
              <a:t>41</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a:xfrm>
            <a:off x="152400" y="990600"/>
            <a:ext cx="8452048" cy="5334000"/>
          </a:xfrm>
        </p:spPr>
        <p:txBody>
          <a:bodyPr>
            <a:normAutofit/>
          </a:bodyPr>
          <a:lstStyle/>
          <a:p>
            <a:pPr marL="292100" indent="-292100" algn="just" defTabSz="762000" eaLnBrk="1" hangingPunct="1">
              <a:spcBef>
                <a:spcPct val="50000"/>
              </a:spcBef>
              <a:buFont typeface="Wingdings" pitchFamily="2" charset="2"/>
              <a:buNone/>
            </a:pPr>
            <a:endParaRPr lang="it-IT" sz="2200" dirty="0" smtClean="0">
              <a:solidFill>
                <a:schemeClr val="hlink"/>
              </a:solidFill>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dirty="0" smtClean="0">
                <a:ea typeface="ＭＳ Ｐゴシック" pitchFamily="34" charset="-128"/>
                <a:cs typeface="Arial" pitchFamily="34" charset="0"/>
              </a:rPr>
              <a:t>Due spiegazioni possibili:</a:t>
            </a:r>
          </a:p>
          <a:p>
            <a:pPr marL="768350" lvl="1" algn="just" defTabSz="762000" eaLnBrk="1" hangingPunct="1">
              <a:spcBef>
                <a:spcPct val="50000"/>
              </a:spcBef>
            </a:pPr>
            <a:r>
              <a:rPr lang="it-IT" sz="2200" dirty="0" smtClean="0">
                <a:solidFill>
                  <a:schemeClr val="hlink"/>
                </a:solidFill>
                <a:ea typeface="ＭＳ Ｐゴシック" pitchFamily="34" charset="-128"/>
                <a:cs typeface="Arial" pitchFamily="34" charset="0"/>
              </a:rPr>
              <a:t>spiegazione cognitiva: </a:t>
            </a:r>
          </a:p>
          <a:p>
            <a:pPr marL="1168400" lvl="2" algn="just" defTabSz="762000" eaLnBrk="1" hangingPunct="1">
              <a:spcBef>
                <a:spcPct val="50000"/>
              </a:spcBef>
            </a:pPr>
            <a:r>
              <a:rPr lang="it-IT" sz="2200" dirty="0" smtClean="0">
                <a:ea typeface="ＭＳ Ｐゴシック" pitchFamily="34" charset="-128"/>
                <a:cs typeface="Arial" pitchFamily="34" charset="0"/>
              </a:rPr>
              <a:t>in genere le persone hanno più esperienze di successi che di insuccessi, e fanno ricorso a questa conoscenza personale nella formulazione di giudizi di causalità rispetto ai propri </a:t>
            </a:r>
            <a:r>
              <a:rPr lang="it-IT" sz="2200" dirty="0" smtClean="0">
                <a:ea typeface="ＭＳ Ｐゴシック" pitchFamily="34" charset="-128"/>
                <a:cs typeface="Arial" pitchFamily="34" charset="0"/>
              </a:rPr>
              <a:t>risultati</a:t>
            </a:r>
          </a:p>
          <a:p>
            <a:pPr marL="1168400" lvl="2" algn="just" defTabSz="762000" eaLnBrk="1" hangingPunct="1">
              <a:spcBef>
                <a:spcPct val="50000"/>
              </a:spcBef>
              <a:buNone/>
            </a:pPr>
            <a:endParaRPr lang="it-IT" sz="2200" dirty="0" smtClean="0">
              <a:solidFill>
                <a:schemeClr val="hlink"/>
              </a:solidFill>
              <a:ea typeface="ＭＳ Ｐゴシック" pitchFamily="34" charset="-128"/>
              <a:cs typeface="Arial" pitchFamily="34" charset="0"/>
            </a:endParaRPr>
          </a:p>
          <a:p>
            <a:pPr marL="768350" lvl="1" algn="just" defTabSz="762000" eaLnBrk="1" hangingPunct="1">
              <a:spcBef>
                <a:spcPct val="50000"/>
              </a:spcBef>
            </a:pPr>
            <a:r>
              <a:rPr lang="it-IT" sz="2200" dirty="0" smtClean="0">
                <a:solidFill>
                  <a:schemeClr val="hlink"/>
                </a:solidFill>
                <a:ea typeface="ＭＳ Ｐゴシック" pitchFamily="34" charset="-128"/>
                <a:cs typeface="Arial" pitchFamily="34" charset="0"/>
              </a:rPr>
              <a:t>spiegazione motivazionale: </a:t>
            </a:r>
          </a:p>
          <a:p>
            <a:pPr marL="1168400" lvl="2" algn="just" defTabSz="762000" eaLnBrk="1" hangingPunct="1">
              <a:spcBef>
                <a:spcPct val="50000"/>
              </a:spcBef>
            </a:pPr>
            <a:r>
              <a:rPr lang="it-IT" sz="2200" dirty="0" smtClean="0">
                <a:ea typeface="ＭＳ Ｐゴシック" pitchFamily="34" charset="-128"/>
                <a:cs typeface="Arial" pitchFamily="34" charset="0"/>
              </a:rPr>
              <a:t>indipendentemente dalle esperienze reali di successi ed insuccessi, le persone sono motivate a valorizzarsi e a considerare se stesse positivamente</a:t>
            </a:r>
          </a:p>
        </p:txBody>
      </p:sp>
      <p:sp>
        <p:nvSpPr>
          <p:cNvPr id="55299" name="Segnaposto numero diapositiva 3"/>
          <p:cNvSpPr>
            <a:spLocks noGrp="1"/>
          </p:cNvSpPr>
          <p:nvPr>
            <p:ph type="sldNum" sz="quarter" idx="12"/>
          </p:nvPr>
        </p:nvSpPr>
        <p:spPr bwMode="auto">
          <a:noFill/>
          <a:ln>
            <a:miter lim="800000"/>
            <a:headEnd/>
            <a:tailEnd/>
          </a:ln>
        </p:spPr>
        <p:txBody>
          <a:bodyPr/>
          <a:lstStyle/>
          <a:p>
            <a:pPr>
              <a:buNone/>
            </a:pPr>
            <a:fld id="{DEFA27AB-9E33-4DFB-AEFE-AFE6EC67EF54}" type="slidenum">
              <a:rPr lang="it-IT" sz="1200" u="none" smtClean="0">
                <a:solidFill>
                  <a:schemeClr val="tx1"/>
                </a:solidFill>
              </a:rPr>
              <a:pPr>
                <a:buNone/>
              </a:pPr>
              <a:t>42</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539552" y="908050"/>
            <a:ext cx="7848872" cy="5257800"/>
          </a:xfrm>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errore fondamentale di attribuzione </a:t>
            </a:r>
            <a:endParaRPr lang="it-IT" altLang="ja-JP" sz="2200" dirty="0" smtClean="0">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endParaRPr lang="it-IT" sz="2200" dirty="0" smtClean="0">
              <a:solidFill>
                <a:schemeClr val="hlink"/>
              </a:solidFill>
              <a:ea typeface="ＭＳ Ｐゴシック" pitchFamily="34" charset="-128"/>
              <a:cs typeface="Arial" pitchFamily="34" charset="0"/>
            </a:endParaRPr>
          </a:p>
          <a:p>
            <a:pPr marL="0" indent="0" algn="just"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Tendenza </a:t>
            </a:r>
            <a:r>
              <a:rPr lang="it-IT" sz="2200" dirty="0" smtClean="0">
                <a:ea typeface="ＭＳ Ｐゴシック" pitchFamily="34" charset="-128"/>
                <a:cs typeface="Arial" pitchFamily="34" charset="0"/>
              </a:rPr>
              <a:t>a sovrastimare il peso di fattori </a:t>
            </a:r>
            <a:r>
              <a:rPr lang="it-IT" sz="2200" dirty="0" err="1" smtClean="0">
                <a:ea typeface="ＭＳ Ｐゴシック" pitchFamily="34" charset="-128"/>
                <a:cs typeface="Arial" pitchFamily="34" charset="0"/>
              </a:rPr>
              <a:t>disposizionali</a:t>
            </a:r>
            <a:r>
              <a:rPr lang="it-IT" sz="2200" dirty="0" smtClean="0">
                <a:ea typeface="ＭＳ Ｐゴシック" pitchFamily="34" charset="-128"/>
                <a:cs typeface="Arial" pitchFamily="34" charset="0"/>
              </a:rPr>
              <a:t> e sottostimare il peso di fattori situazionali nelle spiegazioni causali</a:t>
            </a:r>
            <a:r>
              <a:rPr lang="it-IT" sz="2200" dirty="0" smtClean="0">
                <a:ea typeface="ＭＳ Ｐゴシック" pitchFamily="34" charset="-128"/>
                <a:cs typeface="Arial" pitchFamily="34" charset="0"/>
              </a:rPr>
              <a:t>.</a:t>
            </a:r>
          </a:p>
          <a:p>
            <a:pPr marL="0" indent="0" algn="just"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a:p>
            <a:pPr marL="292100" indent="-292100" algn="just" defTabSz="762000">
              <a:spcBef>
                <a:spcPct val="50000"/>
              </a:spcBef>
            </a:pPr>
            <a:r>
              <a:rPr lang="it-IT" sz="2200" dirty="0" smtClean="0">
                <a:ea typeface="ＭＳ Ｐゴシック" pitchFamily="34" charset="-128"/>
                <a:cs typeface="Arial" pitchFamily="34" charset="0"/>
              </a:rPr>
              <a:t>Ricerca </a:t>
            </a:r>
            <a:r>
              <a:rPr lang="it-IT" sz="2200" dirty="0" smtClean="0">
                <a:ea typeface="ＭＳ Ｐゴシック" pitchFamily="34" charset="-128"/>
                <a:cs typeface="Arial" pitchFamily="34" charset="0"/>
              </a:rPr>
              <a:t>su brano  in favore della politica di Castro scritto da studente</a:t>
            </a:r>
          </a:p>
          <a:p>
            <a:pPr marL="292100" indent="-292100" algn="just"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a:t>
            </a:r>
          </a:p>
        </p:txBody>
      </p:sp>
      <p:sp>
        <p:nvSpPr>
          <p:cNvPr id="56323" name="Segnaposto numero diapositiva 3"/>
          <p:cNvSpPr>
            <a:spLocks noGrp="1"/>
          </p:cNvSpPr>
          <p:nvPr>
            <p:ph type="sldNum" sz="quarter" idx="12"/>
          </p:nvPr>
        </p:nvSpPr>
        <p:spPr bwMode="auto">
          <a:noFill/>
          <a:ln>
            <a:miter lim="800000"/>
            <a:headEnd/>
            <a:tailEnd/>
          </a:ln>
        </p:spPr>
        <p:txBody>
          <a:bodyPr/>
          <a:lstStyle/>
          <a:p>
            <a:pPr>
              <a:buNone/>
            </a:pPr>
            <a:fld id="{73C97712-0C7A-45E2-A4B1-E795D6AB7687}" type="slidenum">
              <a:rPr lang="it-IT" sz="1200" u="none" smtClean="0">
                <a:solidFill>
                  <a:schemeClr val="tx1"/>
                </a:solidFill>
              </a:rPr>
              <a:pPr>
                <a:buNone/>
              </a:pPr>
              <a:t>43</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contenuto 2"/>
          <p:cNvSpPr>
            <a:spLocks noGrp="1"/>
          </p:cNvSpPr>
          <p:nvPr>
            <p:ph idx="1"/>
          </p:nvPr>
        </p:nvSpPr>
        <p:spPr>
          <a:xfrm>
            <a:off x="457200" y="1124744"/>
            <a:ext cx="8229600" cy="5199856"/>
          </a:xfrm>
        </p:spPr>
        <p:txBody>
          <a:bodyPr>
            <a:normAutofit/>
          </a:bodyPr>
          <a:lstStyle/>
          <a:p>
            <a:pPr>
              <a:buNone/>
            </a:pPr>
            <a:r>
              <a:rPr lang="it-IT" u="sng" dirty="0" smtClean="0">
                <a:solidFill>
                  <a:srgbClr val="C00000"/>
                </a:solidFill>
                <a:ea typeface="ＭＳ Ｐゴシック" pitchFamily="34" charset="-128"/>
              </a:rPr>
              <a:t>Esperimento di Ross </a:t>
            </a:r>
            <a:r>
              <a:rPr lang="it-IT" u="sng" dirty="0" err="1" smtClean="0">
                <a:solidFill>
                  <a:srgbClr val="C00000"/>
                </a:solidFill>
                <a:ea typeface="ＭＳ Ｐゴシック" pitchFamily="34" charset="-128"/>
              </a:rPr>
              <a:t>et</a:t>
            </a:r>
            <a:r>
              <a:rPr lang="it-IT" u="sng" dirty="0" smtClean="0">
                <a:solidFill>
                  <a:srgbClr val="C00000"/>
                </a:solidFill>
                <a:ea typeface="ＭＳ Ｐゴシック" pitchFamily="34" charset="-128"/>
              </a:rPr>
              <a:t> al. (1977) su assunzione di </a:t>
            </a:r>
            <a:r>
              <a:rPr lang="it-IT" u="sng" dirty="0" smtClean="0">
                <a:solidFill>
                  <a:srgbClr val="C00000"/>
                </a:solidFill>
                <a:ea typeface="ＭＳ Ｐゴシック" pitchFamily="34" charset="-128"/>
              </a:rPr>
              <a:t>ruoli</a:t>
            </a:r>
          </a:p>
          <a:p>
            <a:pPr>
              <a:buNone/>
            </a:pPr>
            <a:endParaRPr lang="it-IT" sz="2200" dirty="0" smtClean="0">
              <a:ea typeface="ＭＳ Ｐゴシック" pitchFamily="34" charset="-128"/>
            </a:endParaRPr>
          </a:p>
          <a:p>
            <a:r>
              <a:rPr lang="it-IT" sz="2200" dirty="0" smtClean="0">
                <a:ea typeface="ＭＳ Ｐゴシック" pitchFamily="34" charset="-128"/>
              </a:rPr>
              <a:t>Scenario: un quiz televisivo.</a:t>
            </a:r>
          </a:p>
          <a:p>
            <a:r>
              <a:rPr lang="it-IT" sz="2200" dirty="0" smtClean="0">
                <a:ea typeface="ＭＳ Ｐゴシック" pitchFamily="34" charset="-128"/>
              </a:rPr>
              <a:t>I partecipanti sono stati casualmente divisi in tre gruppi:</a:t>
            </a:r>
          </a:p>
          <a:p>
            <a:pPr>
              <a:buNone/>
            </a:pPr>
            <a:r>
              <a:rPr lang="it-IT" sz="2200" dirty="0" smtClean="0">
                <a:ea typeface="ＭＳ Ｐゴシック" pitchFamily="34" charset="-128"/>
              </a:rPr>
              <a:t>	• gli </a:t>
            </a:r>
            <a:r>
              <a:rPr lang="it-IT" sz="2200" dirty="0" smtClean="0">
                <a:ea typeface="ＭＳ Ｐゴシック" pitchFamily="34" charset="-128"/>
              </a:rPr>
              <a:t>intervistatori: </a:t>
            </a:r>
            <a:endParaRPr lang="it-IT" sz="2200" dirty="0" smtClean="0">
              <a:ea typeface="ＭＳ Ｐゴシック" pitchFamily="34" charset="-128"/>
            </a:endParaRPr>
          </a:p>
          <a:p>
            <a:pPr marL="1076325" lvl="1" indent="-246063"/>
            <a:r>
              <a:rPr lang="it-IT" sz="2200" dirty="0" smtClean="0">
                <a:ea typeface="ＭＳ Ｐゴシック" pitchFamily="34" charset="-128"/>
              </a:rPr>
              <a:t>preparare una lista di domande, porle ai concorrenti e controllare la correttezza delle risposte,</a:t>
            </a:r>
          </a:p>
          <a:p>
            <a:pPr>
              <a:buNone/>
            </a:pPr>
            <a:r>
              <a:rPr lang="it-IT" sz="2200" dirty="0" smtClean="0">
                <a:ea typeface="ＭＳ Ｐゴシック" pitchFamily="34" charset="-128"/>
              </a:rPr>
              <a:t>	• </a:t>
            </a:r>
            <a:r>
              <a:rPr lang="it-IT" sz="2200" dirty="0" smtClean="0">
                <a:ea typeface="ＭＳ Ｐゴシック" pitchFamily="34" charset="-128"/>
              </a:rPr>
              <a:t>i concorrenti:</a:t>
            </a:r>
          </a:p>
          <a:p>
            <a:pPr marL="1076325" lvl="1" indent="-246063"/>
            <a:r>
              <a:rPr lang="it-IT" sz="2200" dirty="0" smtClean="0">
                <a:ea typeface="ＭＳ Ｐゴシック" pitchFamily="34" charset="-128"/>
              </a:rPr>
              <a:t>rispondere in maniera corretta alle domande</a:t>
            </a:r>
          </a:p>
          <a:p>
            <a:pPr>
              <a:buNone/>
            </a:pPr>
            <a:r>
              <a:rPr lang="it-IT" sz="2200" dirty="0" smtClean="0">
                <a:ea typeface="ＭＳ Ｐゴシック" pitchFamily="34" charset="-128"/>
              </a:rPr>
              <a:t>	• </a:t>
            </a:r>
            <a:r>
              <a:rPr lang="it-IT" sz="2200" dirty="0" smtClean="0">
                <a:ea typeface="ＭＳ Ｐゴシック" pitchFamily="34" charset="-128"/>
              </a:rPr>
              <a:t>il pubblico:</a:t>
            </a:r>
          </a:p>
          <a:p>
            <a:pPr marL="1076325" lvl="1" indent="-246063"/>
            <a:r>
              <a:rPr lang="it-IT" sz="2200" dirty="0" smtClean="0">
                <a:ea typeface="ＭＳ Ｐゴシック" pitchFamily="34" charset="-128"/>
              </a:rPr>
              <a:t>si limitava a osservare</a:t>
            </a:r>
          </a:p>
        </p:txBody>
      </p:sp>
      <p:sp>
        <p:nvSpPr>
          <p:cNvPr id="57347" name="Segnaposto numero diapositiva 3"/>
          <p:cNvSpPr>
            <a:spLocks noGrp="1"/>
          </p:cNvSpPr>
          <p:nvPr>
            <p:ph type="sldNum" sz="quarter" idx="12"/>
          </p:nvPr>
        </p:nvSpPr>
        <p:spPr bwMode="auto">
          <a:noFill/>
          <a:ln>
            <a:miter lim="800000"/>
            <a:headEnd/>
            <a:tailEnd/>
          </a:ln>
        </p:spPr>
        <p:txBody>
          <a:bodyPr/>
          <a:lstStyle/>
          <a:p>
            <a:pPr>
              <a:buNone/>
            </a:pPr>
            <a:fld id="{C50889DD-2C2D-4F6C-9F8E-BA761F6416FC}" type="slidenum">
              <a:rPr lang="it-IT" sz="1200" u="none" smtClean="0">
                <a:solidFill>
                  <a:schemeClr val="tx1"/>
                </a:solidFill>
              </a:rPr>
              <a:pPr>
                <a:buNone/>
              </a:pPr>
              <a:t>44</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contenuto 2"/>
          <p:cNvSpPr>
            <a:spLocks noGrp="1"/>
          </p:cNvSpPr>
          <p:nvPr>
            <p:ph idx="1"/>
          </p:nvPr>
        </p:nvSpPr>
        <p:spPr>
          <a:xfrm>
            <a:off x="457200" y="1484784"/>
            <a:ext cx="8229600" cy="4839816"/>
          </a:xfrm>
        </p:spPr>
        <p:txBody>
          <a:bodyPr/>
          <a:lstStyle/>
          <a:p>
            <a:r>
              <a:rPr lang="it-IT" sz="2200" dirty="0" smtClean="0">
                <a:ea typeface="ＭＳ Ｐゴシック" pitchFamily="34" charset="-128"/>
              </a:rPr>
              <a:t>Terminato il </a:t>
            </a:r>
            <a:r>
              <a:rPr lang="ja-JP" altLang="it-IT" sz="2200" dirty="0" smtClean="0">
                <a:ea typeface="ＭＳ Ｐゴシック" pitchFamily="34" charset="-128"/>
              </a:rPr>
              <a:t>“</a:t>
            </a:r>
            <a:r>
              <a:rPr lang="it-IT" altLang="ja-JP" sz="2200" dirty="0" smtClean="0">
                <a:ea typeface="ＭＳ Ｐゴシック" pitchFamily="34" charset="-128"/>
              </a:rPr>
              <a:t>quiz</a:t>
            </a:r>
            <a:r>
              <a:rPr lang="ja-JP" altLang="it-IT" sz="2200" dirty="0" smtClean="0">
                <a:ea typeface="ＭＳ Ｐゴシック" pitchFamily="34" charset="-128"/>
              </a:rPr>
              <a:t>”</a:t>
            </a:r>
            <a:r>
              <a:rPr lang="it-IT" altLang="ja-JP" sz="2200" dirty="0" smtClean="0">
                <a:ea typeface="ＭＳ Ｐゴシック" pitchFamily="34" charset="-128"/>
              </a:rPr>
              <a:t>: valutare la preparazione culturale di intervistatori e concorrenti su una scala da 0 a 100</a:t>
            </a:r>
            <a:r>
              <a:rPr lang="it-IT" altLang="ja-JP" sz="2200" dirty="0" smtClean="0">
                <a:ea typeface="ＭＳ Ｐゴシック" pitchFamily="34" charset="-128"/>
              </a:rPr>
              <a:t>.</a:t>
            </a:r>
          </a:p>
          <a:p>
            <a:endParaRPr lang="it-IT" altLang="ja-JP" sz="2200" dirty="0" smtClean="0">
              <a:ea typeface="ＭＳ Ｐゴシック" pitchFamily="34" charset="-128"/>
            </a:endParaRPr>
          </a:p>
          <a:p>
            <a:pPr lvl="1"/>
            <a:r>
              <a:rPr lang="it-IT" sz="2200" dirty="0" smtClean="0">
                <a:ea typeface="ＭＳ Ｐゴシック" pitchFamily="34" charset="-128"/>
              </a:rPr>
              <a:t>Intervistatori: pari livello</a:t>
            </a:r>
          </a:p>
          <a:p>
            <a:pPr lvl="1"/>
            <a:r>
              <a:rPr lang="it-IT" sz="2200" dirty="0" smtClean="0">
                <a:ea typeface="ＭＳ Ｐゴシック" pitchFamily="34" charset="-128"/>
              </a:rPr>
              <a:t>Concorrenti e pubblico: intervistatori molto più colti (68/41; 83/49)</a:t>
            </a:r>
          </a:p>
          <a:p>
            <a:pPr lvl="2"/>
            <a:r>
              <a:rPr lang="it-IT" sz="2200" dirty="0" smtClean="0">
                <a:ea typeface="ＭＳ Ｐゴシック" pitchFamily="34" charset="-128"/>
              </a:rPr>
              <a:t>sottostimano le cause situazionali e sovrastimano i fattori </a:t>
            </a:r>
            <a:r>
              <a:rPr lang="it-IT" sz="2200" dirty="0" err="1" smtClean="0">
                <a:ea typeface="ＭＳ Ｐゴシック" pitchFamily="34" charset="-128"/>
              </a:rPr>
              <a:t>disposizionali</a:t>
            </a:r>
            <a:r>
              <a:rPr lang="it-IT" sz="2200" dirty="0" smtClean="0">
                <a:ea typeface="ＭＳ Ｐゴシック" pitchFamily="34" charset="-128"/>
              </a:rPr>
              <a:t>.</a:t>
            </a:r>
          </a:p>
          <a:p>
            <a:endParaRPr lang="it-IT" dirty="0" smtClean="0">
              <a:ea typeface="ＭＳ Ｐゴシック" pitchFamily="34" charset="-128"/>
            </a:endParaRPr>
          </a:p>
        </p:txBody>
      </p:sp>
      <p:sp>
        <p:nvSpPr>
          <p:cNvPr id="58371" name="Segnaposto numero diapositiva 3"/>
          <p:cNvSpPr>
            <a:spLocks noGrp="1"/>
          </p:cNvSpPr>
          <p:nvPr>
            <p:ph type="sldNum" sz="quarter" idx="12"/>
          </p:nvPr>
        </p:nvSpPr>
        <p:spPr bwMode="auto">
          <a:noFill/>
          <a:ln>
            <a:miter lim="800000"/>
            <a:headEnd/>
            <a:tailEnd/>
          </a:ln>
        </p:spPr>
        <p:txBody>
          <a:bodyPr/>
          <a:lstStyle/>
          <a:p>
            <a:pPr>
              <a:buNone/>
            </a:pPr>
            <a:fld id="{3C603C42-0366-4694-9721-DAA20D6E743B}" type="slidenum">
              <a:rPr lang="it-IT" sz="1200" u="none" smtClean="0">
                <a:solidFill>
                  <a:schemeClr val="tx1"/>
                </a:solidFill>
              </a:rPr>
              <a:pPr>
                <a:buNone/>
              </a:pPr>
              <a:t>45</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0" y="908720"/>
            <a:ext cx="8676456" cy="5688632"/>
          </a:xfrm>
        </p:spPr>
        <p:txBody>
          <a:bodyPr>
            <a:normAutofit/>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L</a:t>
            </a:r>
            <a:r>
              <a:rPr lang="ja-JP" altLang="it-IT" u="sng" dirty="0" smtClean="0">
                <a:solidFill>
                  <a:schemeClr val="hlink"/>
                </a:solidFill>
                <a:ea typeface="ＭＳ Ｐゴシック" pitchFamily="34" charset="-128"/>
                <a:cs typeface="Arial" pitchFamily="34" charset="0"/>
              </a:rPr>
              <a:t>’</a:t>
            </a:r>
            <a:r>
              <a:rPr lang="it-IT" altLang="ja-JP" u="sng" dirty="0" smtClean="0">
                <a:solidFill>
                  <a:schemeClr val="hlink"/>
                </a:solidFill>
                <a:ea typeface="ＭＳ Ｐゴシック" pitchFamily="34" charset="-128"/>
                <a:cs typeface="Arial" pitchFamily="34" charset="0"/>
              </a:rPr>
              <a:t>errore fondamentale di attribuzione </a:t>
            </a:r>
            <a:endParaRPr lang="it-IT" altLang="ja-JP" sz="2200" dirty="0" smtClean="0">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200" dirty="0" smtClean="0">
                <a:solidFill>
                  <a:schemeClr val="hlink"/>
                </a:solidFill>
                <a:ea typeface="ＭＳ Ｐゴシック" pitchFamily="34" charset="-128"/>
                <a:cs typeface="Arial" pitchFamily="34" charset="0"/>
              </a:rPr>
              <a:t>	</a:t>
            </a:r>
            <a:r>
              <a:rPr lang="it-IT" sz="2200" dirty="0" smtClean="0">
                <a:ea typeface="ＭＳ Ｐゴシック" pitchFamily="34" charset="-128"/>
                <a:cs typeface="Arial" pitchFamily="34" charset="0"/>
              </a:rPr>
              <a:t>	Interpretazioni:</a:t>
            </a:r>
          </a:p>
          <a:p>
            <a:pPr marL="768350" lvl="1" algn="just" defTabSz="762000" eaLnBrk="1" hangingPunct="1">
              <a:spcBef>
                <a:spcPct val="50000"/>
              </a:spcBef>
            </a:pPr>
            <a:r>
              <a:rPr lang="it-IT" sz="2200" dirty="0" err="1" smtClean="0">
                <a:solidFill>
                  <a:schemeClr val="hlink"/>
                </a:solidFill>
                <a:ea typeface="ＭＳ Ｐゴシック" pitchFamily="34" charset="-128"/>
                <a:cs typeface="Arial" pitchFamily="34" charset="0"/>
              </a:rPr>
              <a:t>Heider</a:t>
            </a:r>
            <a:r>
              <a:rPr lang="it-IT" sz="2200" dirty="0" smtClean="0">
                <a:solidFill>
                  <a:schemeClr val="hlink"/>
                </a:solidFill>
                <a:ea typeface="ＭＳ Ｐゴシック" pitchFamily="34" charset="-128"/>
                <a:cs typeface="Arial" pitchFamily="34" charset="0"/>
              </a:rPr>
              <a:t> (1958):</a:t>
            </a:r>
            <a:r>
              <a:rPr lang="it-IT" sz="2200" dirty="0" smtClean="0">
                <a:ea typeface="ＭＳ Ｐゴシック" pitchFamily="34" charset="-128"/>
                <a:cs typeface="Arial" pitchFamily="34" charset="0"/>
              </a:rPr>
              <a:t> le cause vengono attribuite a fattori salienti dal punto di vista percettivo:</a:t>
            </a:r>
          </a:p>
          <a:p>
            <a:pPr marL="1168400" lvl="2" algn="just" defTabSz="762000" eaLnBrk="1" hangingPunct="1">
              <a:spcBef>
                <a:spcPct val="50000"/>
              </a:spcBef>
            </a:pPr>
            <a:r>
              <a:rPr lang="it-IT" sz="2200" dirty="0" smtClean="0">
                <a:ea typeface="ＭＳ Ｐゴシック" pitchFamily="34" charset="-128"/>
                <a:cs typeface="Arial" pitchFamily="34" charset="0"/>
              </a:rPr>
              <a:t>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attore è percepito come figura saliente, la situazione o sfondo rimane in ombra.</a:t>
            </a:r>
          </a:p>
          <a:p>
            <a:pPr marL="768350" lvl="1" algn="just" defTabSz="762000" eaLnBrk="1" hangingPunct="1">
              <a:spcBef>
                <a:spcPct val="50000"/>
              </a:spcBef>
            </a:pPr>
            <a:r>
              <a:rPr lang="it-IT" sz="2200" dirty="0" smtClean="0">
                <a:solidFill>
                  <a:schemeClr val="hlink"/>
                </a:solidFill>
                <a:ea typeface="ＭＳ Ｐゴシック" pitchFamily="34" charset="-128"/>
                <a:cs typeface="Arial" pitchFamily="34" charset="0"/>
              </a:rPr>
              <a:t>Gilbert (1989):</a:t>
            </a:r>
            <a:r>
              <a:rPr lang="it-IT" sz="2200" dirty="0" smtClean="0">
                <a:ea typeface="ＭＳ Ｐゴシック" pitchFamily="34" charset="-128"/>
                <a:cs typeface="Arial" pitchFamily="34" charset="0"/>
              </a:rPr>
              <a:t> esistono due fasi nel processo </a:t>
            </a:r>
            <a:r>
              <a:rPr lang="it-IT" sz="2200" dirty="0" err="1" smtClean="0">
                <a:ea typeface="ＭＳ Ｐゴシック" pitchFamily="34" charset="-128"/>
                <a:cs typeface="Arial" pitchFamily="34" charset="0"/>
              </a:rPr>
              <a:t>attribuzionale</a:t>
            </a:r>
            <a:r>
              <a:rPr lang="it-IT" sz="2200" dirty="0" smtClean="0">
                <a:ea typeface="ＭＳ Ｐゴシック" pitchFamily="34" charset="-128"/>
                <a:cs typeface="Arial" pitchFamily="34" charset="0"/>
              </a:rPr>
              <a:t>. </a:t>
            </a:r>
          </a:p>
          <a:p>
            <a:pPr marL="1160463" lvl="1" indent="0" algn="just" defTabSz="762000" eaLnBrk="1" hangingPunct="1">
              <a:spcBef>
                <a:spcPct val="50000"/>
              </a:spcBef>
              <a:buFont typeface="Verdana" pitchFamily="34" charset="0"/>
              <a:buAutoNum type="arabicPeriod"/>
            </a:pPr>
            <a:r>
              <a:rPr lang="it-IT" sz="2200" dirty="0" smtClean="0">
                <a:ea typeface="ＭＳ Ｐゴシック" pitchFamily="34" charset="-128"/>
                <a:cs typeface="Arial" pitchFamily="34" charset="0"/>
              </a:rPr>
              <a:t>Inizialmente attribuzione </a:t>
            </a:r>
            <a:r>
              <a:rPr lang="it-IT" sz="2200" dirty="0" err="1" smtClean="0">
                <a:ea typeface="ＭＳ Ｐゴシック" pitchFamily="34" charset="-128"/>
                <a:cs typeface="Arial" pitchFamily="34" charset="0"/>
              </a:rPr>
              <a:t>disposizionale</a:t>
            </a:r>
            <a:r>
              <a:rPr lang="it-IT" sz="2200" dirty="0" smtClean="0">
                <a:ea typeface="ＭＳ Ｐゴシック" pitchFamily="34" charset="-128"/>
                <a:cs typeface="Arial" pitchFamily="34" charset="0"/>
              </a:rPr>
              <a:t> automatica</a:t>
            </a:r>
          </a:p>
          <a:p>
            <a:pPr marL="1350963" lvl="1" indent="-190500" algn="just" defTabSz="762000" eaLnBrk="1" hangingPunct="1">
              <a:spcBef>
                <a:spcPct val="50000"/>
              </a:spcBef>
              <a:buFont typeface="Verdana" pitchFamily="34" charset="0"/>
              <a:buAutoNum type="arabicPeriod"/>
            </a:pPr>
            <a:r>
              <a:rPr lang="it-IT" sz="2200" dirty="0" smtClean="0">
                <a:ea typeface="ＭＳ Ｐゴシック" pitchFamily="34" charset="-128"/>
                <a:cs typeface="Arial" pitchFamily="34" charset="0"/>
              </a:rPr>
              <a:t>se il contrasto fra evidenza e attribuzione è troppo grande, si  </a:t>
            </a:r>
            <a:r>
              <a:rPr lang="it-IT" sz="2200" dirty="0" smtClean="0">
                <a:ea typeface="ＭＳ Ｐゴシック" pitchFamily="34" charset="-128"/>
                <a:cs typeface="Arial" pitchFamily="34" charset="0"/>
              </a:rPr>
              <a:t>  integra </a:t>
            </a:r>
            <a:r>
              <a:rPr lang="it-IT" sz="2200" dirty="0" smtClean="0">
                <a:ea typeface="ＭＳ Ｐゴシック" pitchFamily="34" charset="-128"/>
                <a:cs typeface="Arial" pitchFamily="34" charset="0"/>
              </a:rPr>
              <a:t>considerando influenze </a:t>
            </a:r>
            <a:r>
              <a:rPr lang="it-IT" sz="2200" dirty="0" smtClean="0">
                <a:ea typeface="ＭＳ Ｐゴシック" pitchFamily="34" charset="-128"/>
                <a:cs typeface="Arial" pitchFamily="34" charset="0"/>
              </a:rPr>
              <a:t>situazionali</a:t>
            </a:r>
          </a:p>
          <a:p>
            <a:pPr marL="1350963" lvl="1" indent="-190500" algn="just" defTabSz="762000" eaLnBrk="1" hangingPunct="1">
              <a:spcBef>
                <a:spcPct val="50000"/>
              </a:spcBef>
              <a:buNone/>
            </a:pPr>
            <a:endParaRPr lang="it-IT" sz="2200" dirty="0" smtClean="0">
              <a:ea typeface="ＭＳ Ｐゴシック" pitchFamily="34" charset="-128"/>
              <a:cs typeface="Arial" pitchFamily="34" charset="0"/>
            </a:endParaRPr>
          </a:p>
          <a:p>
            <a:pPr marL="292100" indent="-292100" algn="ctr" defTabSz="762000" eaLnBrk="1" hangingPunct="1">
              <a:spcBef>
                <a:spcPct val="50000"/>
              </a:spcBef>
              <a:buNone/>
            </a:pPr>
            <a:r>
              <a:rPr lang="it-IT" sz="2200" dirty="0" smtClean="0">
                <a:solidFill>
                  <a:schemeClr val="hlink"/>
                </a:solidFill>
                <a:ea typeface="ＭＳ Ｐゴシック" pitchFamily="34" charset="-128"/>
                <a:cs typeface="Arial" pitchFamily="34" charset="0"/>
              </a:rPr>
              <a:t>	Differenze </a:t>
            </a:r>
            <a:r>
              <a:rPr lang="it-IT" sz="2200" dirty="0" smtClean="0">
                <a:solidFill>
                  <a:schemeClr val="hlink"/>
                </a:solidFill>
                <a:ea typeface="ＭＳ Ｐゴシック" pitchFamily="34" charset="-128"/>
                <a:cs typeface="Arial" pitchFamily="34" charset="0"/>
              </a:rPr>
              <a:t>di ordine culturale: </a:t>
            </a:r>
            <a:r>
              <a:rPr lang="it-IT" sz="2200" dirty="0" smtClean="0">
                <a:ea typeface="ＭＳ Ｐゴシック" pitchFamily="34" charset="-128"/>
                <a:cs typeface="Arial" pitchFamily="34" charset="0"/>
              </a:rPr>
              <a:t>culture individualiste/collettiviste</a:t>
            </a:r>
            <a:endParaRPr lang="it-IT" sz="2200" dirty="0" smtClean="0">
              <a:solidFill>
                <a:schemeClr val="hlink"/>
              </a:solidFill>
              <a:ea typeface="ＭＳ Ｐゴシック" pitchFamily="34" charset="-128"/>
              <a:cs typeface="Arial" pitchFamily="34" charset="0"/>
            </a:endParaRPr>
          </a:p>
          <a:p>
            <a:pPr marL="292100" indent="-292100" algn="ctr"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p:txBody>
      </p:sp>
      <p:sp>
        <p:nvSpPr>
          <p:cNvPr id="59395" name="Segnaposto numero diapositiva 3"/>
          <p:cNvSpPr>
            <a:spLocks noGrp="1"/>
          </p:cNvSpPr>
          <p:nvPr>
            <p:ph type="sldNum" sz="quarter" idx="12"/>
          </p:nvPr>
        </p:nvSpPr>
        <p:spPr bwMode="auto">
          <a:noFill/>
          <a:ln>
            <a:miter lim="800000"/>
            <a:headEnd/>
            <a:tailEnd/>
          </a:ln>
        </p:spPr>
        <p:txBody>
          <a:bodyPr/>
          <a:lstStyle/>
          <a:p>
            <a:pPr>
              <a:buNone/>
            </a:pPr>
            <a:fld id="{A735CDC1-3242-41F4-B74A-25486B2261E2}" type="slidenum">
              <a:rPr lang="it-IT" sz="1200" u="none" smtClean="0">
                <a:solidFill>
                  <a:schemeClr val="tx1"/>
                </a:solidFill>
              </a:rPr>
              <a:pPr>
                <a:buNone/>
              </a:pPr>
              <a:t>46</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152400" y="981075"/>
            <a:ext cx="8452048" cy="5616277"/>
          </a:xfrm>
        </p:spPr>
        <p:txBody>
          <a:bodyPr>
            <a:normAutofit/>
          </a:bodyPr>
          <a:lstStyle/>
          <a:p>
            <a:pPr marL="292100" indent="-292100" algn="ctr" defTabSz="762000" eaLnBrk="1" hangingPunct="1">
              <a:spcBef>
                <a:spcPct val="50000"/>
              </a:spcBef>
              <a:buFont typeface="Wingdings" pitchFamily="2" charset="2"/>
              <a:buNone/>
            </a:pPr>
            <a:r>
              <a:rPr lang="it-IT" sz="2800" u="sng" dirty="0" smtClean="0">
                <a:solidFill>
                  <a:schemeClr val="hlink"/>
                </a:solidFill>
                <a:ea typeface="ＭＳ Ｐゴシック" pitchFamily="34" charset="-128"/>
                <a:cs typeface="Arial" pitchFamily="34" charset="0"/>
              </a:rPr>
              <a:t>La discrepanza attore-osservatore</a:t>
            </a: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Tendenza ad attribuire le </a:t>
            </a:r>
            <a:r>
              <a:rPr lang="it-IT" sz="2200" b="1" dirty="0" smtClean="0">
                <a:ea typeface="ＭＳ Ｐゴシック" pitchFamily="34" charset="-128"/>
                <a:cs typeface="Arial" pitchFamily="34" charset="0"/>
              </a:rPr>
              <a:t>cause del proprio comportamento </a:t>
            </a:r>
            <a:r>
              <a:rPr lang="it-IT" sz="2200" dirty="0" smtClean="0">
                <a:ea typeface="ＭＳ Ｐゴシック" pitchFamily="34" charset="-128"/>
                <a:cs typeface="Arial" pitchFamily="34" charset="0"/>
              </a:rPr>
              <a:t>a fattori </a:t>
            </a:r>
            <a:r>
              <a:rPr lang="it-IT" sz="2200" b="1" dirty="0" smtClean="0">
                <a:ea typeface="ＭＳ Ｐゴシック" pitchFamily="34" charset="-128"/>
                <a:cs typeface="Arial" pitchFamily="34" charset="0"/>
              </a:rPr>
              <a:t>situazionali</a:t>
            </a:r>
            <a:r>
              <a:rPr lang="it-IT" sz="2200" dirty="0" smtClean="0">
                <a:ea typeface="ＭＳ Ｐゴシック" pitchFamily="34" charset="-128"/>
                <a:cs typeface="Arial" pitchFamily="34" charset="0"/>
              </a:rPr>
              <a:t>, e le cause del </a:t>
            </a:r>
            <a:r>
              <a:rPr lang="it-IT" sz="2200" b="1" dirty="0" smtClean="0">
                <a:ea typeface="ＭＳ Ｐゴシック" pitchFamily="34" charset="-128"/>
                <a:cs typeface="Arial" pitchFamily="34" charset="0"/>
              </a:rPr>
              <a:t>comportamento altrui </a:t>
            </a:r>
            <a:r>
              <a:rPr lang="it-IT" sz="2200" dirty="0" smtClean="0">
                <a:ea typeface="ＭＳ Ｐゴシック" pitchFamily="34" charset="-128"/>
                <a:cs typeface="Arial" pitchFamily="34" charset="0"/>
              </a:rPr>
              <a:t>a </a:t>
            </a:r>
            <a:r>
              <a:rPr lang="it-IT" sz="2200" dirty="0" smtClean="0">
                <a:ea typeface="ＭＳ Ｐゴシック" pitchFamily="34" charset="-128"/>
                <a:cs typeface="Arial" pitchFamily="34" charset="0"/>
              </a:rPr>
              <a:t>fattori </a:t>
            </a:r>
            <a:r>
              <a:rPr lang="it-IT" sz="2200" b="1" dirty="0" err="1" smtClean="0">
                <a:ea typeface="ＭＳ Ｐゴシック" pitchFamily="34" charset="-128"/>
                <a:cs typeface="Arial" pitchFamily="34" charset="0"/>
              </a:rPr>
              <a:t>disposizionali</a:t>
            </a:r>
            <a:endParaRPr lang="it-IT" sz="2200" dirty="0" smtClean="0">
              <a:ea typeface="ＭＳ Ｐゴシック" pitchFamily="34" charset="-128"/>
              <a:cs typeface="Arial" pitchFamily="34" charset="0"/>
            </a:endParaRP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Arial" pitchFamily="34" charset="0"/>
              </a:rPr>
              <a:t>	Interpretazioni:</a:t>
            </a:r>
          </a:p>
          <a:p>
            <a:pPr marL="768350" lvl="1" defTabSz="762000" eaLnBrk="1" hangingPunct="1">
              <a:spcBef>
                <a:spcPct val="50000"/>
              </a:spcBef>
            </a:pPr>
            <a:r>
              <a:rPr lang="it-IT" sz="2200" dirty="0" smtClean="0">
                <a:ea typeface="ＭＳ Ｐゴシック" pitchFamily="34" charset="-128"/>
                <a:cs typeface="Arial" pitchFamily="34" charset="0"/>
              </a:rPr>
              <a:t>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attore dispone di </a:t>
            </a:r>
            <a:r>
              <a:rPr lang="it-IT" altLang="ja-JP" sz="2200" dirty="0" smtClean="0">
                <a:solidFill>
                  <a:schemeClr val="hlink"/>
                </a:solidFill>
                <a:ea typeface="ＭＳ Ｐゴシック" pitchFamily="34" charset="-128"/>
                <a:cs typeface="Arial" pitchFamily="34" charset="0"/>
              </a:rPr>
              <a:t>conoscenze accurate</a:t>
            </a:r>
            <a:r>
              <a:rPr lang="it-IT" altLang="ja-JP" sz="2200" dirty="0" smtClean="0">
                <a:ea typeface="ＭＳ Ｐゴシック" pitchFamily="34" charset="-128"/>
                <a:cs typeface="Arial" pitchFamily="34" charset="0"/>
              </a:rPr>
              <a:t> sul modo in cui si è comportato in passato: questo scoraggia attribuzioni </a:t>
            </a:r>
            <a:r>
              <a:rPr lang="it-IT" altLang="ja-JP" sz="2200" dirty="0" err="1" smtClean="0">
                <a:ea typeface="ＭＳ Ｐゴシック" pitchFamily="34" charset="-128"/>
                <a:cs typeface="Arial" pitchFamily="34" charset="0"/>
              </a:rPr>
              <a:t>disposizionali</a:t>
            </a:r>
            <a:r>
              <a:rPr lang="it-IT" altLang="ja-JP" sz="2200" dirty="0" smtClean="0">
                <a:ea typeface="ＭＳ Ｐゴシック" pitchFamily="34" charset="-128"/>
                <a:cs typeface="Arial" pitchFamily="34" charset="0"/>
              </a:rPr>
              <a:t> verso se stesso</a:t>
            </a:r>
          </a:p>
          <a:p>
            <a:pPr marL="768350" lvl="1" defTabSz="762000" eaLnBrk="1" hangingPunct="1">
              <a:spcBef>
                <a:spcPct val="50000"/>
              </a:spcBef>
            </a:pPr>
            <a:r>
              <a:rPr lang="it-IT" sz="2200" dirty="0" smtClean="0">
                <a:solidFill>
                  <a:schemeClr val="hlink"/>
                </a:solidFill>
                <a:ea typeface="ＭＳ Ｐゴシック" pitchFamily="34" charset="-128"/>
                <a:cs typeface="Arial" pitchFamily="34" charset="0"/>
              </a:rPr>
              <a:t>distorsione percettiva: </a:t>
            </a:r>
            <a:r>
              <a:rPr lang="it-IT" sz="2200" dirty="0" smtClean="0">
                <a:ea typeface="ＭＳ Ｐゴシック" pitchFamily="34" charset="-128"/>
                <a:cs typeface="Arial" pitchFamily="34" charset="0"/>
              </a:rPr>
              <a:t>la situazione è il fattore più saliente per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attore, mentre per l</a:t>
            </a:r>
            <a:r>
              <a:rPr lang="ja-JP" altLang="it-IT" sz="2200" dirty="0" smtClean="0">
                <a:ea typeface="ＭＳ Ｐゴシック" pitchFamily="34" charset="-128"/>
                <a:cs typeface="Arial" pitchFamily="34" charset="0"/>
              </a:rPr>
              <a:t>’</a:t>
            </a:r>
            <a:r>
              <a:rPr lang="it-IT" altLang="ja-JP" sz="2200" dirty="0" smtClean="0">
                <a:ea typeface="ＭＳ Ｐゴシック" pitchFamily="34" charset="-128"/>
                <a:cs typeface="Arial" pitchFamily="34" charset="0"/>
              </a:rPr>
              <a:t>osservatore il fattore più saliente e quindi più informativo è la persona</a:t>
            </a:r>
            <a:r>
              <a:rPr lang="it-IT" altLang="ja-JP" sz="2200" dirty="0" smtClean="0">
                <a:solidFill>
                  <a:schemeClr val="hlink"/>
                </a:solidFill>
                <a:ea typeface="ＭＳ Ｐゴシック" pitchFamily="34" charset="-128"/>
                <a:cs typeface="Arial" pitchFamily="34" charset="0"/>
              </a:rPr>
              <a:t> </a:t>
            </a:r>
          </a:p>
          <a:p>
            <a:pPr marL="1168400" lvl="2" defTabSz="762000" eaLnBrk="1" hangingPunct="1">
              <a:spcBef>
                <a:spcPct val="50000"/>
              </a:spcBef>
            </a:pPr>
            <a:r>
              <a:rPr lang="it-IT" sz="2200" b="1" dirty="0" smtClean="0">
                <a:ea typeface="ＭＳ Ｐゴシック" pitchFamily="34" charset="-128"/>
                <a:cs typeface="Arial" pitchFamily="34" charset="0"/>
              </a:rPr>
              <a:t>Es. riguardarsi registrati in una performance: </a:t>
            </a:r>
            <a:r>
              <a:rPr lang="it-IT" sz="2200" dirty="0" smtClean="0">
                <a:ea typeface="ＭＳ Ｐゴシック" pitchFamily="34" charset="-128"/>
                <a:cs typeface="Arial" pitchFamily="34" charset="0"/>
              </a:rPr>
              <a:t>aumentano commenti </a:t>
            </a:r>
            <a:r>
              <a:rPr lang="it-IT" sz="2200" dirty="0" err="1" smtClean="0">
                <a:ea typeface="ＭＳ Ｐゴシック" pitchFamily="34" charset="-128"/>
                <a:cs typeface="Arial" pitchFamily="34" charset="0"/>
              </a:rPr>
              <a:t>disposizionali</a:t>
            </a:r>
            <a:endParaRPr lang="it-IT" sz="2200" b="1" dirty="0" smtClean="0">
              <a:ea typeface="ＭＳ Ｐゴシック" pitchFamily="34" charset="-128"/>
              <a:cs typeface="Arial" pitchFamily="34" charset="0"/>
            </a:endParaRPr>
          </a:p>
          <a:p>
            <a:pPr marL="292100" indent="-292100" algn="ctr" defTabSz="762000" eaLnBrk="1" hangingPunct="1">
              <a:spcBef>
                <a:spcPct val="50000"/>
              </a:spcBef>
              <a:buFont typeface="Wingdings" pitchFamily="2" charset="2"/>
              <a:buNone/>
            </a:pPr>
            <a:endParaRPr lang="it-IT" sz="2200" dirty="0" smtClean="0">
              <a:ea typeface="ＭＳ Ｐゴシック" pitchFamily="34" charset="-128"/>
              <a:cs typeface="Arial" pitchFamily="34" charset="0"/>
            </a:endParaRPr>
          </a:p>
        </p:txBody>
      </p:sp>
      <p:sp>
        <p:nvSpPr>
          <p:cNvPr id="60419" name="Segnaposto numero diapositiva 3"/>
          <p:cNvSpPr>
            <a:spLocks noGrp="1"/>
          </p:cNvSpPr>
          <p:nvPr>
            <p:ph type="sldNum" sz="quarter" idx="12"/>
          </p:nvPr>
        </p:nvSpPr>
        <p:spPr bwMode="auto">
          <a:noFill/>
          <a:ln>
            <a:miter lim="800000"/>
            <a:headEnd/>
            <a:tailEnd/>
          </a:ln>
        </p:spPr>
        <p:txBody>
          <a:bodyPr/>
          <a:lstStyle/>
          <a:p>
            <a:pPr>
              <a:buNone/>
            </a:pPr>
            <a:fld id="{FBDE7998-3605-4E17-BA86-EB38F28C15FD}" type="slidenum">
              <a:rPr lang="it-IT" sz="1200" u="none" smtClean="0">
                <a:solidFill>
                  <a:schemeClr val="tx1"/>
                </a:solidFill>
              </a:rPr>
              <a:pPr>
                <a:buNone/>
              </a:pPr>
              <a:t>47</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contenuto 2"/>
          <p:cNvSpPr>
            <a:spLocks noGrp="1"/>
          </p:cNvSpPr>
          <p:nvPr>
            <p:ph idx="1"/>
          </p:nvPr>
        </p:nvSpPr>
        <p:spPr>
          <a:xfrm>
            <a:off x="457200" y="908720"/>
            <a:ext cx="8229600" cy="5949280"/>
          </a:xfrm>
        </p:spPr>
        <p:txBody>
          <a:bodyPr>
            <a:normAutofit/>
          </a:bodyPr>
          <a:lstStyle/>
          <a:p>
            <a:pPr algn="ctr" eaLnBrk="1" hangingPunct="1">
              <a:buSzPct val="75000"/>
              <a:buNone/>
            </a:pPr>
            <a:r>
              <a:rPr lang="it-IT" u="sng" dirty="0" smtClean="0">
                <a:solidFill>
                  <a:srgbClr val="CC0000"/>
                </a:solidFill>
                <a:ea typeface="ＭＳ Ｐゴシック" pitchFamily="34" charset="-128"/>
              </a:rPr>
              <a:t>Effetto del falso </a:t>
            </a:r>
            <a:r>
              <a:rPr lang="it-IT" u="sng" dirty="0" smtClean="0">
                <a:solidFill>
                  <a:srgbClr val="CC0000"/>
                </a:solidFill>
                <a:ea typeface="ＭＳ Ｐゴシック" pitchFamily="34" charset="-128"/>
              </a:rPr>
              <a:t>consenso</a:t>
            </a:r>
          </a:p>
          <a:p>
            <a:pPr algn="ctr" eaLnBrk="1" hangingPunct="1">
              <a:buSzPct val="75000"/>
              <a:buNone/>
            </a:pPr>
            <a:endParaRPr lang="it-IT" u="sng" dirty="0" smtClean="0">
              <a:solidFill>
                <a:srgbClr val="CC0000"/>
              </a:solidFill>
              <a:ea typeface="ＭＳ Ｐゴシック" pitchFamily="34" charset="-128"/>
            </a:endParaRPr>
          </a:p>
          <a:p>
            <a:pPr eaLnBrk="1" hangingPunct="1">
              <a:buSzPct val="75000"/>
              <a:buFont typeface="Wingdings" pitchFamily="2" charset="2"/>
              <a:buChar char="§"/>
            </a:pPr>
            <a:r>
              <a:rPr lang="it-IT" sz="2200" dirty="0" smtClean="0">
                <a:ea typeface="ＭＳ Ｐゴシック" pitchFamily="34" charset="-128"/>
              </a:rPr>
              <a:t>tendenza </a:t>
            </a:r>
            <a:r>
              <a:rPr lang="it-IT" sz="2200" dirty="0" smtClean="0">
                <a:ea typeface="ＭＳ Ｐゴシック" pitchFamily="34" charset="-128"/>
              </a:rPr>
              <a:t>a percepire il proprio comportamento come tipico </a:t>
            </a:r>
          </a:p>
          <a:p>
            <a:pPr lvl="1" eaLnBrk="1" hangingPunct="1">
              <a:buSzPct val="75000"/>
              <a:buFont typeface="Wingdings" pitchFamily="2" charset="2"/>
              <a:buChar char="§"/>
            </a:pPr>
            <a:r>
              <a:rPr lang="it-IT" sz="2200" dirty="0" smtClean="0">
                <a:ea typeface="ＭＳ Ｐゴシック" pitchFamily="34" charset="-128"/>
              </a:rPr>
              <a:t>assumendo che in analoghe circostanze gli altri si sarebbero comportati allo stesso modo</a:t>
            </a:r>
          </a:p>
          <a:p>
            <a:pPr eaLnBrk="1" hangingPunct="1">
              <a:buSzPct val="75000"/>
              <a:buFont typeface="Wingdings" pitchFamily="2" charset="2"/>
              <a:buChar char="§"/>
            </a:pPr>
            <a:r>
              <a:rPr lang="it-IT" sz="2200" dirty="0" smtClean="0">
                <a:solidFill>
                  <a:srgbClr val="C00000"/>
                </a:solidFill>
                <a:ea typeface="ＭＳ Ｐゴシック" pitchFamily="34" charset="-128"/>
              </a:rPr>
              <a:t>Studio di Ross, Green House, 1977</a:t>
            </a:r>
            <a:r>
              <a:rPr lang="it-IT" sz="2200" dirty="0" smtClean="0">
                <a:ea typeface="ＭＳ Ｐゴシック" pitchFamily="34" charset="-128"/>
              </a:rPr>
              <a:t>: a studenti viene chiesto di girare per il campus come uomini sandwich per pubblicizzare un ristorante</a:t>
            </a:r>
          </a:p>
          <a:p>
            <a:pPr lvl="1" eaLnBrk="1" hangingPunct="1">
              <a:buSzPct val="75000"/>
            </a:pPr>
            <a:r>
              <a:rPr lang="it-IT" sz="2200" dirty="0" smtClean="0">
                <a:ea typeface="ＭＳ Ｐゴシック" pitchFamily="34" charset="-128"/>
              </a:rPr>
              <a:t>Richiesto di </a:t>
            </a:r>
            <a:r>
              <a:rPr lang="it-IT" sz="2200" dirty="0" smtClean="0">
                <a:ea typeface="ＭＳ Ｐゴシック" pitchFamily="34" charset="-128"/>
              </a:rPr>
              <a:t>stimare quanti avevano avuto il loro </a:t>
            </a:r>
            <a:r>
              <a:rPr lang="it-IT" sz="2200" dirty="0" smtClean="0">
                <a:ea typeface="ＭＳ Ｐゴシック" pitchFamily="34" charset="-128"/>
              </a:rPr>
              <a:t>comportamento, </a:t>
            </a:r>
            <a:r>
              <a:rPr lang="it-IT" sz="2200" dirty="0" smtClean="0">
                <a:ea typeface="ＭＳ Ｐゴシック" pitchFamily="34" charset="-128"/>
              </a:rPr>
              <a:t>tendevano a considerare più frequente la loro scelta (62% di quelli che accettarono e 67% di quelli che rifiutarono)</a:t>
            </a:r>
          </a:p>
          <a:p>
            <a:pPr eaLnBrk="1" hangingPunct="1">
              <a:buSzPct val="75000"/>
              <a:buFont typeface="Wingdings" pitchFamily="2" charset="2"/>
              <a:buChar char="§"/>
            </a:pPr>
            <a:r>
              <a:rPr lang="it-IT" sz="2200" dirty="0" smtClean="0">
                <a:solidFill>
                  <a:srgbClr val="C00000"/>
                </a:solidFill>
                <a:ea typeface="ＭＳ Ｐゴシック" pitchFamily="34" charset="-128"/>
              </a:rPr>
              <a:t>Spiegazioni</a:t>
            </a:r>
            <a:r>
              <a:rPr lang="it-IT" sz="2200" dirty="0" smtClean="0">
                <a:ea typeface="ＭＳ Ｐゴシック" pitchFamily="34" charset="-128"/>
              </a:rPr>
              <a:t>: </a:t>
            </a:r>
          </a:p>
          <a:p>
            <a:pPr lvl="1" eaLnBrk="1" hangingPunct="1">
              <a:buSzPct val="75000"/>
              <a:buFont typeface="Wingdings" pitchFamily="2" charset="2"/>
              <a:buChar char="§"/>
            </a:pPr>
            <a:r>
              <a:rPr lang="it-IT" sz="2200" dirty="0" smtClean="0">
                <a:solidFill>
                  <a:srgbClr val="C00000"/>
                </a:solidFill>
                <a:ea typeface="ＭＳ Ｐゴシック" pitchFamily="34" charset="-128"/>
              </a:rPr>
              <a:t>esposizione selettiva</a:t>
            </a:r>
            <a:r>
              <a:rPr lang="it-IT" sz="2200" dirty="0" smtClean="0">
                <a:ea typeface="ＭＳ Ｐゴシック" pitchFamily="34" charset="-128"/>
              </a:rPr>
              <a:t>: cerchiamo la compagnia di chi si comporta come noi: quel dato è più disponibile in memoria</a:t>
            </a:r>
          </a:p>
          <a:p>
            <a:pPr lvl="1" eaLnBrk="1" hangingPunct="1">
              <a:buSzPct val="75000"/>
              <a:buFont typeface="Wingdings" pitchFamily="2" charset="2"/>
              <a:buChar char="§"/>
            </a:pPr>
            <a:r>
              <a:rPr lang="it-IT" sz="2200" dirty="0" smtClean="0">
                <a:solidFill>
                  <a:srgbClr val="C00000"/>
                </a:solidFill>
                <a:ea typeface="ＭＳ Ｐゴシック" pitchFamily="34" charset="-128"/>
              </a:rPr>
              <a:t>rafforza </a:t>
            </a:r>
            <a:r>
              <a:rPr lang="it-IT" sz="2200" dirty="0" smtClean="0">
                <a:solidFill>
                  <a:srgbClr val="C00000"/>
                </a:solidFill>
                <a:ea typeface="ＭＳ Ｐゴシック" pitchFamily="34" charset="-128"/>
              </a:rPr>
              <a:t>l</a:t>
            </a:r>
            <a:r>
              <a:rPr lang="ja-JP" altLang="it-IT" sz="2200" dirty="0" smtClean="0">
                <a:solidFill>
                  <a:srgbClr val="C00000"/>
                </a:solidFill>
                <a:ea typeface="ＭＳ Ｐゴシック" pitchFamily="34" charset="-128"/>
              </a:rPr>
              <a:t>’</a:t>
            </a:r>
            <a:r>
              <a:rPr lang="it-IT" altLang="ja-JP" sz="2200" dirty="0" smtClean="0">
                <a:solidFill>
                  <a:srgbClr val="C00000"/>
                </a:solidFill>
                <a:ea typeface="ＭＳ Ｐゴシック" pitchFamily="34" charset="-128"/>
              </a:rPr>
              <a:t>autostima</a:t>
            </a:r>
            <a:r>
              <a:rPr lang="it-IT" altLang="ja-JP" sz="2200" dirty="0" smtClean="0">
                <a:ea typeface="ＭＳ Ｐゴシック" pitchFamily="34" charset="-128"/>
              </a:rPr>
              <a:t>:  miei comportamenti come appropriati</a:t>
            </a:r>
            <a:endParaRPr lang="it-IT" sz="2200" dirty="0" smtClean="0">
              <a:ea typeface="ＭＳ Ｐゴシック" pitchFamily="34" charset="-128"/>
            </a:endParaRPr>
          </a:p>
        </p:txBody>
      </p:sp>
      <p:sp>
        <p:nvSpPr>
          <p:cNvPr id="61443" name="Segnaposto numero diapositiva 3"/>
          <p:cNvSpPr>
            <a:spLocks noGrp="1"/>
          </p:cNvSpPr>
          <p:nvPr>
            <p:ph type="sldNum" sz="quarter" idx="12"/>
          </p:nvPr>
        </p:nvSpPr>
        <p:spPr bwMode="auto">
          <a:noFill/>
          <a:ln>
            <a:miter lim="800000"/>
            <a:headEnd/>
            <a:tailEnd/>
          </a:ln>
        </p:spPr>
        <p:txBody>
          <a:bodyPr/>
          <a:lstStyle/>
          <a:p>
            <a:pPr>
              <a:buNone/>
            </a:pPr>
            <a:fld id="{259D5720-9B42-4130-BD35-32D627AF82DA}" type="slidenum">
              <a:rPr lang="it-IT" sz="1200" u="none" smtClean="0">
                <a:solidFill>
                  <a:schemeClr val="tx1"/>
                </a:solidFill>
              </a:rPr>
              <a:pPr>
                <a:buNone/>
              </a:pPr>
              <a:t>48</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contenuto 2"/>
          <p:cNvSpPr>
            <a:spLocks noGrp="1"/>
          </p:cNvSpPr>
          <p:nvPr>
            <p:ph idx="1"/>
          </p:nvPr>
        </p:nvSpPr>
        <p:spPr>
          <a:xfrm>
            <a:off x="457200" y="1124744"/>
            <a:ext cx="8229600" cy="5199856"/>
          </a:xfrm>
        </p:spPr>
        <p:txBody>
          <a:bodyPr>
            <a:normAutofit/>
          </a:bodyPr>
          <a:lstStyle/>
          <a:p>
            <a:pPr eaLnBrk="1" hangingPunct="1">
              <a:buSzPct val="75000"/>
              <a:buFont typeface="Wingdings" pitchFamily="2" charset="2"/>
              <a:buChar char="§"/>
            </a:pPr>
            <a:r>
              <a:rPr lang="it-IT" sz="2200" dirty="0" smtClean="0">
                <a:solidFill>
                  <a:srgbClr val="C00000"/>
                </a:solidFill>
                <a:ea typeface="ＭＳ Ｐゴシック" pitchFamily="34" charset="-128"/>
              </a:rPr>
              <a:t>Fattori che lo enfatizzano</a:t>
            </a:r>
            <a:r>
              <a:rPr lang="it-IT" dirty="0" smtClean="0">
                <a:ea typeface="ＭＳ Ｐゴシック" pitchFamily="34" charset="-128"/>
              </a:rPr>
              <a:t>:</a:t>
            </a:r>
          </a:p>
          <a:p>
            <a:pPr lvl="1" eaLnBrk="1" hangingPunct="1">
              <a:buSzPct val="75000"/>
              <a:buFont typeface="Wingdings" pitchFamily="2" charset="2"/>
              <a:buChar char="§"/>
            </a:pPr>
            <a:r>
              <a:rPr lang="it-IT" sz="2200" dirty="0" smtClean="0">
                <a:ea typeface="ＭＳ Ｐゴシック" pitchFamily="34" charset="-128"/>
              </a:rPr>
              <a:t>Più forte quando si attribuisce la responsabilità del comportamento a fattori ambientali:</a:t>
            </a:r>
          </a:p>
          <a:p>
            <a:pPr lvl="2" eaLnBrk="1" hangingPunct="1">
              <a:buSzPct val="75000"/>
            </a:pPr>
            <a:r>
              <a:rPr lang="it-IT" sz="2200" dirty="0" smtClean="0">
                <a:ea typeface="ＭＳ Ｐゴシック" pitchFamily="34" charset="-128"/>
              </a:rPr>
              <a:t>Lo fanno/farebbero tutti</a:t>
            </a:r>
          </a:p>
          <a:p>
            <a:pPr lvl="1" eaLnBrk="1" hangingPunct="1">
              <a:buSzPct val="75000"/>
              <a:buFont typeface="Wingdings" pitchFamily="2" charset="2"/>
              <a:buChar char="§"/>
            </a:pPr>
            <a:r>
              <a:rPr lang="it-IT" sz="2200" dirty="0" smtClean="0">
                <a:ea typeface="ＭＳ Ｐゴシック" pitchFamily="34" charset="-128"/>
              </a:rPr>
              <a:t>Più forte più è soggettivamente importante la credenza o il comportamento di cui si stima la frequenza</a:t>
            </a:r>
          </a:p>
          <a:p>
            <a:pPr lvl="1" eaLnBrk="1" hangingPunct="1">
              <a:buSzPct val="75000"/>
              <a:buFont typeface="Wingdings" pitchFamily="2" charset="2"/>
              <a:buChar char="§"/>
            </a:pPr>
            <a:r>
              <a:rPr lang="it-IT" sz="2200" dirty="0" smtClean="0">
                <a:ea typeface="ＭＳ Ｐゴシック" pitchFamily="34" charset="-128"/>
              </a:rPr>
              <a:t>Più forte per tratti positivi</a:t>
            </a:r>
          </a:p>
          <a:p>
            <a:pPr lvl="1" eaLnBrk="1" hangingPunct="1">
              <a:buSzPct val="75000"/>
              <a:buFont typeface="Wingdings" pitchFamily="2" charset="2"/>
              <a:buChar char="§"/>
            </a:pPr>
            <a:r>
              <a:rPr lang="it-IT" sz="2200" dirty="0" smtClean="0">
                <a:ea typeface="ＭＳ Ｐゴシック" pitchFamily="34" charset="-128"/>
              </a:rPr>
              <a:t>Più forte entro i gruppi di minoranza</a:t>
            </a:r>
          </a:p>
          <a:p>
            <a:pPr lvl="2" eaLnBrk="1" hangingPunct="1">
              <a:buSzPct val="75000"/>
            </a:pPr>
            <a:r>
              <a:rPr lang="it-IT" sz="2200" dirty="0" smtClean="0">
                <a:ea typeface="ＭＳ Ｐゴシック" pitchFamily="34" charset="-128"/>
              </a:rPr>
              <a:t>vedono  propri atteggiamenti e comportamenti molto più condivisi di quanto non succeda a gruppi di maggioranza</a:t>
            </a:r>
          </a:p>
        </p:txBody>
      </p:sp>
      <p:sp>
        <p:nvSpPr>
          <p:cNvPr id="62467" name="Segnaposto numero diapositiva 3"/>
          <p:cNvSpPr>
            <a:spLocks noGrp="1"/>
          </p:cNvSpPr>
          <p:nvPr>
            <p:ph type="sldNum" sz="quarter" idx="12"/>
          </p:nvPr>
        </p:nvSpPr>
        <p:spPr bwMode="auto">
          <a:noFill/>
          <a:ln>
            <a:miter lim="800000"/>
            <a:headEnd/>
            <a:tailEnd/>
          </a:ln>
        </p:spPr>
        <p:txBody>
          <a:bodyPr/>
          <a:lstStyle/>
          <a:p>
            <a:pPr>
              <a:buNone/>
            </a:pPr>
            <a:fld id="{097DC0F6-843B-40D9-809D-76BA4ACF94E5}" type="slidenum">
              <a:rPr lang="it-IT" sz="1200" u="none" smtClean="0">
                <a:solidFill>
                  <a:schemeClr val="tx1"/>
                </a:solidFill>
              </a:rPr>
              <a:pPr>
                <a:buNone/>
              </a:pPr>
              <a:t>49</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152400" y="914400"/>
            <a:ext cx="8839200" cy="5998565"/>
          </a:xfrm>
        </p:spPr>
        <p:txBody>
          <a:bodyPr>
            <a:spAutoFit/>
          </a:bodyPr>
          <a:lstStyle/>
          <a:p>
            <a:pPr marL="292100" indent="-292100" algn="ctr" defTabSz="762000" eaLnBrk="1" hangingPunct="1">
              <a:lnSpc>
                <a:spcPct val="80000"/>
              </a:lnSpc>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Diversi tipi di schemi sociali</a:t>
            </a:r>
            <a:endParaRPr lang="it-IT" sz="2200" dirty="0" smtClean="0">
              <a:ea typeface="ＭＳ Ｐゴシック" pitchFamily="34" charset="-128"/>
              <a:cs typeface="Arial" pitchFamily="34" charset="0"/>
            </a:endParaRPr>
          </a:p>
          <a:p>
            <a:pPr marL="292100" indent="-292100" algn="just" defTabSz="762000" eaLnBrk="1" hangingPunct="1">
              <a:lnSpc>
                <a:spcPct val="80000"/>
              </a:lnSpc>
              <a:spcBef>
                <a:spcPct val="50000"/>
              </a:spcBef>
              <a:buFont typeface="Wingdings" pitchFamily="2" charset="2"/>
              <a:buNone/>
            </a:pPr>
            <a:r>
              <a:rPr lang="it-IT" sz="2200" dirty="0" smtClean="0">
                <a:ea typeface="ＭＳ Ｐゴシック" pitchFamily="34" charset="-128"/>
                <a:cs typeface="Times New Roman" pitchFamily="18" charset="0"/>
              </a:rPr>
              <a:t>	</a:t>
            </a:r>
            <a:r>
              <a:rPr lang="it-IT" sz="2200" u="sng" dirty="0" smtClean="0">
                <a:solidFill>
                  <a:schemeClr val="hlink"/>
                </a:solidFill>
                <a:ea typeface="ＭＳ Ｐゴシック" pitchFamily="34" charset="-128"/>
                <a:cs typeface="Times New Roman" pitchFamily="18" charset="0"/>
              </a:rPr>
              <a:t>Schemi di persona</a:t>
            </a:r>
            <a:endParaRPr lang="it-IT" sz="2200" u="sng" dirty="0" smtClean="0">
              <a:ea typeface="ＭＳ Ｐゴシック" pitchFamily="34" charset="-128"/>
              <a:cs typeface="Times New Roman" pitchFamily="18" charset="0"/>
            </a:endParaRPr>
          </a:p>
          <a:p>
            <a:pPr marL="292100" indent="-292100" defTabSz="762000" eaLnBrk="1" hangingPunct="1">
              <a:lnSpc>
                <a:spcPct val="80000"/>
              </a:lnSpc>
              <a:spcBef>
                <a:spcPct val="50000"/>
              </a:spcBef>
              <a:buFont typeface="Wingdings" pitchFamily="2" charset="2"/>
              <a:buNone/>
            </a:pPr>
            <a:r>
              <a:rPr lang="it-IT" sz="2200" dirty="0" smtClean="0">
                <a:ea typeface="ＭＳ Ｐゴシック" pitchFamily="34" charset="-128"/>
                <a:cs typeface="Times New Roman" pitchFamily="18" charset="0"/>
              </a:rPr>
              <a:t>	Contengono le informazioni utilizzate per descrivere le persone in base a tratti di personalità (simpatico, aggressivo) o altre caratteristiche che le distinguono (studente di psicologia)</a:t>
            </a:r>
          </a:p>
          <a:p>
            <a:pPr marL="292100" indent="-292100" defTabSz="762000" eaLnBrk="1" hangingPunct="1">
              <a:lnSpc>
                <a:spcPct val="80000"/>
              </a:lnSpc>
              <a:spcBef>
                <a:spcPct val="50000"/>
              </a:spcBef>
              <a:buFont typeface="Wingdings" pitchFamily="2" charset="2"/>
              <a:buNone/>
            </a:pPr>
            <a:r>
              <a:rPr lang="it-IT" sz="2200" dirty="0" smtClean="0">
                <a:ea typeface="ＭＳ Ｐゴシック" pitchFamily="34" charset="-128"/>
                <a:cs typeface="Times New Roman" pitchFamily="18" charset="0"/>
              </a:rPr>
              <a:t>	Inducono </a:t>
            </a:r>
            <a:r>
              <a:rPr lang="it-IT" sz="2200" b="1" dirty="0" smtClean="0">
                <a:ea typeface="ＭＳ Ｐゴシック" pitchFamily="34" charset="-128"/>
                <a:cs typeface="Times New Roman" pitchFamily="18" charset="0"/>
              </a:rPr>
              <a:t>aspettative</a:t>
            </a:r>
            <a:r>
              <a:rPr lang="it-IT" sz="2200" dirty="0" smtClean="0">
                <a:ea typeface="ＭＳ Ｐゴシック" pitchFamily="34" charset="-128"/>
                <a:cs typeface="Times New Roman" pitchFamily="18" charset="0"/>
              </a:rPr>
              <a:t> che influenzano il </a:t>
            </a:r>
            <a:r>
              <a:rPr lang="it-IT" sz="2200" b="1" dirty="0" smtClean="0">
                <a:ea typeface="ＭＳ Ｐゴシック" pitchFamily="34" charset="-128"/>
                <a:cs typeface="Times New Roman" pitchFamily="18" charset="0"/>
              </a:rPr>
              <a:t>ricordo</a:t>
            </a:r>
            <a:r>
              <a:rPr lang="it-IT" sz="2200" dirty="0" smtClean="0">
                <a:ea typeface="ＭＳ Ｐゴシック" pitchFamily="34" charset="-128"/>
                <a:cs typeface="Times New Roman" pitchFamily="18" charset="0"/>
              </a:rPr>
              <a:t> di azioni e la </a:t>
            </a:r>
            <a:r>
              <a:rPr lang="it-IT" sz="2200" b="1" dirty="0" smtClean="0">
                <a:ea typeface="ＭＳ Ｐゴシック" pitchFamily="34" charset="-128"/>
                <a:cs typeface="Times New Roman" pitchFamily="18" charset="0"/>
              </a:rPr>
              <a:t>comprensione</a:t>
            </a:r>
            <a:r>
              <a:rPr lang="it-IT" sz="2200" dirty="0" smtClean="0">
                <a:ea typeface="ＭＳ Ｐゴシック" pitchFamily="34" charset="-128"/>
                <a:cs typeface="Times New Roman" pitchFamily="18" charset="0"/>
              </a:rPr>
              <a:t> di </a:t>
            </a:r>
            <a:r>
              <a:rPr lang="it-IT" sz="2200" b="1" dirty="0" smtClean="0">
                <a:ea typeface="ＭＳ Ｐゴシック" pitchFamily="34" charset="-128"/>
                <a:cs typeface="Times New Roman" pitchFamily="18" charset="0"/>
              </a:rPr>
              <a:t>nuove</a:t>
            </a:r>
            <a:r>
              <a:rPr lang="it-IT" sz="2200" dirty="0" smtClean="0">
                <a:ea typeface="ＭＳ Ｐゴシック" pitchFamily="34" charset="-128"/>
                <a:cs typeface="Times New Roman" pitchFamily="18" charset="0"/>
              </a:rPr>
              <a:t> </a:t>
            </a:r>
            <a:r>
              <a:rPr lang="it-IT" sz="2200" b="1" dirty="0" smtClean="0">
                <a:ea typeface="ＭＳ Ｐゴシック" pitchFamily="34" charset="-128"/>
                <a:cs typeface="Times New Roman" pitchFamily="18" charset="0"/>
              </a:rPr>
              <a:t>informazioni</a:t>
            </a:r>
            <a:r>
              <a:rPr lang="it-IT" sz="2200" dirty="0" smtClean="0">
                <a:ea typeface="ＭＳ Ｐゴシック" pitchFamily="34" charset="-128"/>
                <a:cs typeface="Times New Roman" pitchFamily="18" charset="0"/>
              </a:rPr>
              <a:t> (</a:t>
            </a:r>
            <a:r>
              <a:rPr lang="it-IT" sz="2200" dirty="0" err="1" smtClean="0">
                <a:ea typeface="ＭＳ Ｐゴシック" pitchFamily="34" charset="-128"/>
                <a:cs typeface="Times New Roman" pitchFamily="18" charset="0"/>
              </a:rPr>
              <a:t>Zadny</a:t>
            </a:r>
            <a:r>
              <a:rPr lang="it-IT" sz="2200" dirty="0" smtClean="0">
                <a:ea typeface="ＭＳ Ｐゴシック" pitchFamily="34" charset="-128"/>
                <a:cs typeface="Times New Roman" pitchFamily="18" charset="0"/>
              </a:rPr>
              <a:t> e Gerard, 1974):</a:t>
            </a:r>
          </a:p>
          <a:p>
            <a:pPr lvl="1" defTabSz="762000" eaLnBrk="1" hangingPunct="1">
              <a:lnSpc>
                <a:spcPct val="80000"/>
              </a:lnSpc>
              <a:spcBef>
                <a:spcPct val="50000"/>
              </a:spcBef>
              <a:buClr>
                <a:srgbClr val="CC0000"/>
              </a:buClr>
              <a:buSzPct val="75000"/>
              <a:buFont typeface="Wingdings" pitchFamily="2" charset="2"/>
              <a:buChar char="§"/>
            </a:pPr>
            <a:r>
              <a:rPr lang="it-IT" sz="2200" dirty="0" smtClean="0">
                <a:ea typeface="ＭＳ Ｐゴシック" pitchFamily="34" charset="-128"/>
                <a:cs typeface="Times New Roman" pitchFamily="18" charset="0"/>
              </a:rPr>
              <a:t>	descrizione di uno studente universitario che deve decidere il proprio curriculum specialistico indicando:</a:t>
            </a:r>
          </a:p>
          <a:p>
            <a:pPr lvl="2" defTabSz="762000" eaLnBrk="1" hangingPunct="1">
              <a:lnSpc>
                <a:spcPct val="80000"/>
              </a:lnSpc>
              <a:spcBef>
                <a:spcPct val="50000"/>
              </a:spcBef>
              <a:buClr>
                <a:srgbClr val="CC0000"/>
              </a:buClr>
              <a:buSzPct val="75000"/>
            </a:pPr>
            <a:r>
              <a:rPr lang="it-IT" sz="2200" dirty="0" smtClean="0">
                <a:ea typeface="ＭＳ Ｐゴシック" pitchFamily="34" charset="-128"/>
                <a:cs typeface="Times New Roman" pitchFamily="18" charset="0"/>
              </a:rPr>
              <a:t>esami conseguiti, interessi e hobby, oggetti e libri, vago quadro psicologico</a:t>
            </a:r>
          </a:p>
          <a:p>
            <a:pPr lvl="1" defTabSz="762000" eaLnBrk="1" hangingPunct="1">
              <a:lnSpc>
                <a:spcPct val="80000"/>
              </a:lnSpc>
              <a:spcBef>
                <a:spcPct val="50000"/>
              </a:spcBef>
              <a:buClr>
                <a:srgbClr val="CC0000"/>
              </a:buClr>
              <a:buSzPct val="75000"/>
              <a:buFont typeface="Wingdings" pitchFamily="2" charset="2"/>
              <a:buChar char="§"/>
            </a:pPr>
            <a:r>
              <a:rPr lang="it-IT" sz="2200" dirty="0" smtClean="0">
                <a:ea typeface="ＭＳ Ｐゴシック" pitchFamily="34" charset="-128"/>
                <a:cs typeface="Times New Roman" pitchFamily="18" charset="0"/>
              </a:rPr>
              <a:t>Poi si </a:t>
            </a:r>
            <a:r>
              <a:rPr lang="it-IT" sz="2200" dirty="0" smtClean="0">
                <a:ea typeface="ＭＳ Ｐゴシック" pitchFamily="34" charset="-128"/>
                <a:cs typeface="Times New Roman" pitchFamily="18" charset="0"/>
              </a:rPr>
              <a:t>informa sul fatto che lo studente si è iscritto a psicologia o  chimica o conservatorio di musica </a:t>
            </a:r>
          </a:p>
          <a:p>
            <a:pPr lvl="1" defTabSz="762000" eaLnBrk="1" hangingPunct="1">
              <a:lnSpc>
                <a:spcPct val="80000"/>
              </a:lnSpc>
              <a:spcBef>
                <a:spcPct val="50000"/>
              </a:spcBef>
              <a:buClr>
                <a:srgbClr val="CC0000"/>
              </a:buClr>
              <a:buSzPct val="75000"/>
              <a:buFont typeface="Wingdings" pitchFamily="2" charset="2"/>
              <a:buChar char="§"/>
            </a:pPr>
            <a:r>
              <a:rPr lang="it-IT" sz="2200" dirty="0" smtClean="0">
                <a:ea typeface="ＭＳ Ｐゴシック" pitchFamily="34" charset="-128"/>
                <a:cs typeface="Times New Roman" pitchFamily="18" charset="0"/>
              </a:rPr>
              <a:t>	Si chiede di rievocare le informazioni fornite sullo studente:</a:t>
            </a:r>
          </a:p>
          <a:p>
            <a:pPr lvl="2" defTabSz="762000" eaLnBrk="1" hangingPunct="1">
              <a:lnSpc>
                <a:spcPct val="80000"/>
              </a:lnSpc>
              <a:spcBef>
                <a:spcPct val="50000"/>
              </a:spcBef>
              <a:buClr>
                <a:srgbClr val="CC0000"/>
              </a:buClr>
              <a:buSzPct val="75000"/>
            </a:pPr>
            <a:r>
              <a:rPr lang="it-IT" sz="2200" dirty="0" smtClean="0">
                <a:ea typeface="ＭＳ Ｐゴシック" pitchFamily="34" charset="-128"/>
                <a:cs typeface="Times New Roman" pitchFamily="18" charset="0"/>
              </a:rPr>
              <a:t>risultano essere coerenti con la scelta fatta</a:t>
            </a:r>
          </a:p>
          <a:p>
            <a:pPr marL="292100" indent="-292100" defTabSz="762000" eaLnBrk="1" hangingPunct="1">
              <a:lnSpc>
                <a:spcPct val="80000"/>
              </a:lnSpc>
              <a:spcBef>
                <a:spcPct val="50000"/>
              </a:spcBef>
              <a:buFont typeface="Wingdings" pitchFamily="2" charset="2"/>
              <a:buNone/>
            </a:pPr>
            <a:r>
              <a:rPr lang="it-IT" sz="2200" dirty="0" smtClean="0">
                <a:ea typeface="ＭＳ Ｐゴシック" pitchFamily="34" charset="-128"/>
                <a:cs typeface="Times New Roman" pitchFamily="18" charset="0"/>
              </a:rPr>
              <a:t>	</a:t>
            </a:r>
          </a:p>
        </p:txBody>
      </p:sp>
      <p:sp>
        <p:nvSpPr>
          <p:cNvPr id="17411" name="Segnaposto numero diapositiva 3"/>
          <p:cNvSpPr>
            <a:spLocks noGrp="1"/>
          </p:cNvSpPr>
          <p:nvPr>
            <p:ph type="sldNum" sz="quarter" idx="12"/>
          </p:nvPr>
        </p:nvSpPr>
        <p:spPr bwMode="auto">
          <a:noFill/>
          <a:ln>
            <a:miter lim="800000"/>
            <a:headEnd/>
            <a:tailEnd/>
          </a:ln>
        </p:spPr>
        <p:txBody>
          <a:bodyPr>
            <a:normAutofit/>
          </a:bodyPr>
          <a:lstStyle/>
          <a:p>
            <a:pPr>
              <a:buNone/>
            </a:pPr>
            <a:fld id="{0653D93F-8732-4D5A-9E57-39031681C9E7}" type="slidenum">
              <a:rPr lang="it-IT" sz="1200" u="none" smtClean="0">
                <a:solidFill>
                  <a:schemeClr val="tx1"/>
                </a:solidFill>
              </a:rPr>
              <a:pPr>
                <a:buNone/>
              </a:pPr>
              <a:t>5</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contenuto 2"/>
          <p:cNvSpPr>
            <a:spLocks noGrp="1"/>
          </p:cNvSpPr>
          <p:nvPr>
            <p:ph idx="1"/>
          </p:nvPr>
        </p:nvSpPr>
        <p:spPr>
          <a:xfrm>
            <a:off x="457200" y="980728"/>
            <a:ext cx="8229600" cy="5343872"/>
          </a:xfrm>
        </p:spPr>
        <p:txBody>
          <a:bodyPr/>
          <a:lstStyle/>
          <a:p>
            <a:pPr algn="ctr" eaLnBrk="1" hangingPunct="1">
              <a:buSzPct val="75000"/>
              <a:buNone/>
            </a:pPr>
            <a:r>
              <a:rPr lang="it-IT" u="sng" dirty="0" smtClean="0">
                <a:solidFill>
                  <a:srgbClr val="C00000"/>
                </a:solidFill>
                <a:ea typeface="ＭＳ Ｐゴシック" pitchFamily="34" charset="-128"/>
              </a:rPr>
              <a:t>Effetto di Falsa </a:t>
            </a:r>
            <a:r>
              <a:rPr lang="it-IT" u="sng" dirty="0" smtClean="0">
                <a:solidFill>
                  <a:srgbClr val="C00000"/>
                </a:solidFill>
                <a:ea typeface="ＭＳ Ｐゴシック" pitchFamily="34" charset="-128"/>
              </a:rPr>
              <a:t>unicità</a:t>
            </a:r>
          </a:p>
          <a:p>
            <a:pPr algn="ctr" eaLnBrk="1" hangingPunct="1">
              <a:buSzPct val="75000"/>
              <a:buNone/>
            </a:pPr>
            <a:endParaRPr lang="it-IT" u="sng" dirty="0" smtClean="0">
              <a:solidFill>
                <a:srgbClr val="C00000"/>
              </a:solidFill>
              <a:ea typeface="ＭＳ Ｐゴシック" pitchFamily="34" charset="-128"/>
            </a:endParaRPr>
          </a:p>
          <a:p>
            <a:pPr eaLnBrk="1" hangingPunct="1">
              <a:buSzPct val="75000"/>
              <a:buFont typeface="Wingdings" pitchFamily="2" charset="2"/>
              <a:buChar char="§"/>
            </a:pPr>
            <a:r>
              <a:rPr lang="it-IT" sz="2200" dirty="0" smtClean="0">
                <a:ea typeface="ＭＳ Ｐゴシック" pitchFamily="34" charset="-128"/>
              </a:rPr>
              <a:t>considerare </a:t>
            </a:r>
            <a:r>
              <a:rPr lang="it-IT" sz="2200" dirty="0" smtClean="0">
                <a:ea typeface="ＭＳ Ｐゴシック" pitchFamily="34" charset="-128"/>
              </a:rPr>
              <a:t>poco frequenti tra i pari </a:t>
            </a:r>
            <a:r>
              <a:rPr lang="it-IT" sz="2200" b="1" dirty="0" smtClean="0">
                <a:ea typeface="ＭＳ Ｐゴシック" pitchFamily="34" charset="-128"/>
              </a:rPr>
              <a:t>caratteristiche personali </a:t>
            </a:r>
            <a:r>
              <a:rPr lang="it-IT" sz="2200" dirty="0" smtClean="0">
                <a:ea typeface="ＭＳ Ｐゴシック" pitchFamily="34" charset="-128"/>
              </a:rPr>
              <a:t>che si attribuiscono a se </a:t>
            </a:r>
            <a:r>
              <a:rPr lang="it-IT" sz="2200" dirty="0" smtClean="0">
                <a:ea typeface="ＭＳ Ｐゴシック" pitchFamily="34" charset="-128"/>
              </a:rPr>
              <a:t>stessi</a:t>
            </a:r>
          </a:p>
          <a:p>
            <a:pPr eaLnBrk="1" hangingPunct="1">
              <a:buSzPct val="75000"/>
              <a:buFont typeface="Wingdings" pitchFamily="2" charset="2"/>
              <a:buChar char="§"/>
            </a:pPr>
            <a:endParaRPr lang="it-IT" sz="2200" dirty="0" smtClean="0">
              <a:ea typeface="ＭＳ Ｐゴシック" pitchFamily="34" charset="-128"/>
            </a:endParaRPr>
          </a:p>
          <a:p>
            <a:pPr eaLnBrk="1" hangingPunct="1">
              <a:buSzPct val="75000"/>
              <a:buFont typeface="Wingdings" pitchFamily="2" charset="2"/>
              <a:buChar char="§"/>
            </a:pPr>
            <a:r>
              <a:rPr lang="it-IT" sz="2200" dirty="0" smtClean="0">
                <a:ea typeface="ＭＳ Ｐゴシック" pitchFamily="34" charset="-128"/>
              </a:rPr>
              <a:t>Tendenza </a:t>
            </a:r>
            <a:r>
              <a:rPr lang="it-IT" sz="2200" dirty="0" smtClean="0">
                <a:ea typeface="ＭＳ Ｐゴシック" pitchFamily="34" charset="-128"/>
              </a:rPr>
              <a:t>generalizzata a considerarsi sopra la media per es. nella guida o </a:t>
            </a:r>
            <a:r>
              <a:rPr lang="it-IT" sz="2200" dirty="0" err="1" smtClean="0">
                <a:ea typeface="ＭＳ Ｐゴシック" pitchFamily="34" charset="-128"/>
              </a:rPr>
              <a:t>nell</a:t>
            </a:r>
            <a:r>
              <a:rPr lang="ja-JP" altLang="it-IT" sz="2200" dirty="0" smtClean="0">
                <a:ea typeface="ＭＳ Ｐゴシック" pitchFamily="34" charset="-128"/>
              </a:rPr>
              <a:t>’</a:t>
            </a:r>
            <a:r>
              <a:rPr lang="it-IT" altLang="ja-JP" sz="2200" dirty="0" smtClean="0">
                <a:ea typeface="ＭＳ Ｐゴシック" pitchFamily="34" charset="-128"/>
              </a:rPr>
              <a:t>intelligenza, se si considerano tratti importanti per </a:t>
            </a:r>
            <a:r>
              <a:rPr lang="it-IT" altLang="ja-JP" sz="2200" dirty="0" smtClean="0">
                <a:ea typeface="ＭＳ Ｐゴシック" pitchFamily="34" charset="-128"/>
              </a:rPr>
              <a:t>sé</a:t>
            </a:r>
          </a:p>
          <a:p>
            <a:pPr eaLnBrk="1" hangingPunct="1">
              <a:buSzPct val="75000"/>
              <a:buFont typeface="Wingdings" pitchFamily="2" charset="2"/>
              <a:buChar char="§"/>
            </a:pPr>
            <a:endParaRPr lang="it-IT" altLang="ja-JP" sz="2200" dirty="0" smtClean="0">
              <a:ea typeface="ＭＳ Ｐゴシック" pitchFamily="34" charset="-128"/>
            </a:endParaRPr>
          </a:p>
          <a:p>
            <a:pPr eaLnBrk="1" hangingPunct="1">
              <a:buSzPct val="75000"/>
              <a:buFont typeface="Wingdings" pitchFamily="2" charset="2"/>
              <a:buChar char="§"/>
            </a:pPr>
            <a:r>
              <a:rPr lang="it-IT" sz="2200" b="1" dirty="0" smtClean="0">
                <a:ea typeface="ＭＳ Ｐゴシック" pitchFamily="34" charset="-128"/>
              </a:rPr>
              <a:t>Non </a:t>
            </a:r>
            <a:r>
              <a:rPr lang="it-IT" sz="2200" b="1" dirty="0" smtClean="0">
                <a:ea typeface="ＭＳ Ｐゴシック" pitchFamily="34" charset="-128"/>
              </a:rPr>
              <a:t>vale per gli atteggiamenti</a:t>
            </a:r>
            <a:r>
              <a:rPr lang="it-IT" sz="2200" dirty="0" smtClean="0">
                <a:ea typeface="ＭＳ Ｐゴシック" pitchFamily="34" charset="-128"/>
              </a:rPr>
              <a:t>: preferita la ricerca di conferma sociale</a:t>
            </a:r>
          </a:p>
        </p:txBody>
      </p:sp>
      <p:sp>
        <p:nvSpPr>
          <p:cNvPr id="63491" name="Segnaposto numero diapositiva 3"/>
          <p:cNvSpPr>
            <a:spLocks noGrp="1"/>
          </p:cNvSpPr>
          <p:nvPr>
            <p:ph type="sldNum" sz="quarter" idx="12"/>
          </p:nvPr>
        </p:nvSpPr>
        <p:spPr bwMode="auto">
          <a:noFill/>
          <a:ln>
            <a:miter lim="800000"/>
            <a:headEnd/>
            <a:tailEnd/>
          </a:ln>
        </p:spPr>
        <p:txBody>
          <a:bodyPr/>
          <a:lstStyle/>
          <a:p>
            <a:pPr>
              <a:buNone/>
            </a:pPr>
            <a:fld id="{2ACEC1A9-04D2-44A7-8C58-8250D3DF9C62}" type="slidenum">
              <a:rPr lang="it-IT" sz="1200" u="none" smtClean="0">
                <a:solidFill>
                  <a:schemeClr val="tx1"/>
                </a:solidFill>
              </a:rPr>
              <a:pPr>
                <a:buNone/>
              </a:pPr>
              <a:t>50</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numero diapositiva 5"/>
          <p:cNvSpPr>
            <a:spLocks noGrp="1"/>
          </p:cNvSpPr>
          <p:nvPr>
            <p:ph type="sldNum" sz="quarter" idx="12"/>
          </p:nvPr>
        </p:nvSpPr>
        <p:spPr bwMode="auto">
          <a:xfrm>
            <a:off x="6553200" y="6245225"/>
            <a:ext cx="2133600" cy="476250"/>
          </a:xfrm>
          <a:noFill/>
          <a:ln>
            <a:miter lim="800000"/>
            <a:headEnd/>
            <a:tailEnd/>
          </a:ln>
        </p:spPr>
        <p:txBody>
          <a:bodyPr/>
          <a:lstStyle/>
          <a:p>
            <a:pPr>
              <a:buNone/>
            </a:pPr>
            <a:fld id="{265F5448-DAE5-4A04-A799-A798741FE88A}" type="slidenum">
              <a:rPr lang="it-IT" u="none" smtClean="0"/>
              <a:pPr>
                <a:buNone/>
              </a:pPr>
              <a:t>51</a:t>
            </a:fld>
            <a:endParaRPr lang="it-IT" u="none" dirty="0" smtClean="0"/>
          </a:p>
        </p:txBody>
      </p:sp>
      <p:sp>
        <p:nvSpPr>
          <p:cNvPr id="64517" name="Rectangle 4"/>
          <p:cNvSpPr>
            <a:spLocks noChangeArrowheads="1"/>
          </p:cNvSpPr>
          <p:nvPr/>
        </p:nvSpPr>
        <p:spPr bwMode="auto">
          <a:xfrm>
            <a:off x="528638" y="764704"/>
            <a:ext cx="8229600" cy="1224135"/>
          </a:xfrm>
          <a:prstGeom prst="rect">
            <a:avLst/>
          </a:prstGeom>
          <a:noFill/>
          <a:ln w="9525">
            <a:noFill/>
            <a:miter lim="800000"/>
            <a:headEnd/>
            <a:tailEnd/>
          </a:ln>
        </p:spPr>
        <p:txBody>
          <a:bodyPr anchor="ctr"/>
          <a:lstStyle/>
          <a:p>
            <a:pPr>
              <a:buNone/>
            </a:pPr>
            <a:r>
              <a:rPr lang="it-IT" sz="2600" dirty="0">
                <a:solidFill>
                  <a:srgbClr val="CC0000"/>
                </a:solidFill>
                <a:latin typeface="+mn-lt"/>
              </a:rPr>
              <a:t>Processo di trattamento delle informazioni: </a:t>
            </a:r>
            <a:endParaRPr lang="it-IT" sz="2600" dirty="0" smtClean="0">
              <a:solidFill>
                <a:srgbClr val="CC0000"/>
              </a:solidFill>
              <a:latin typeface="+mn-lt"/>
            </a:endParaRPr>
          </a:p>
          <a:p>
            <a:pPr>
              <a:buNone/>
            </a:pPr>
            <a:r>
              <a:rPr lang="it-IT" sz="2600" dirty="0" err="1" smtClean="0">
                <a:solidFill>
                  <a:srgbClr val="CC0000"/>
                </a:solidFill>
                <a:latin typeface="+mn-lt"/>
              </a:rPr>
              <a:t>effetti-schemi-biases</a:t>
            </a:r>
            <a:r>
              <a:rPr lang="it-IT" sz="3200" dirty="0">
                <a:solidFill>
                  <a:schemeClr val="tx2"/>
                </a:solidFill>
              </a:rPr>
              <a:t/>
            </a:r>
            <a:br>
              <a:rPr lang="it-IT" sz="3200" dirty="0">
                <a:solidFill>
                  <a:schemeClr val="tx2"/>
                </a:solidFill>
              </a:rPr>
            </a:br>
            <a:r>
              <a:rPr lang="it-IT" sz="2000" u="none" dirty="0">
                <a:solidFill>
                  <a:schemeClr val="tx2"/>
                </a:solidFill>
              </a:rPr>
              <a:t>fonte: </a:t>
            </a:r>
            <a:r>
              <a:rPr lang="it-IT" sz="2000" u="none" dirty="0" err="1">
                <a:solidFill>
                  <a:schemeClr val="tx2"/>
                </a:solidFill>
              </a:rPr>
              <a:t>Amerio</a:t>
            </a:r>
            <a:r>
              <a:rPr lang="it-IT" sz="2000" u="none" dirty="0">
                <a:solidFill>
                  <a:schemeClr val="tx2"/>
                </a:solidFill>
              </a:rPr>
              <a:t>, </a:t>
            </a:r>
            <a:r>
              <a:rPr lang="it-IT" sz="2000" u="none" dirty="0" smtClean="0">
                <a:solidFill>
                  <a:schemeClr val="tx2"/>
                </a:solidFill>
              </a:rPr>
              <a:t>1995</a:t>
            </a:r>
            <a:endParaRPr lang="it-IT" sz="2000" u="none" dirty="0">
              <a:solidFill>
                <a:schemeClr val="tx2"/>
              </a:solidFill>
            </a:endParaRPr>
          </a:p>
        </p:txBody>
      </p:sp>
      <p:pic>
        <p:nvPicPr>
          <p:cNvPr id="64518" name="Picture 5" descr="immagine4"/>
          <p:cNvPicPr>
            <a:picLocks noChangeAspect="1" noChangeArrowheads="1"/>
          </p:cNvPicPr>
          <p:nvPr/>
        </p:nvPicPr>
        <p:blipFill>
          <a:blip r:embed="rId3" cstate="print">
            <a:grayscl/>
            <a:biLevel thresh="50000"/>
          </a:blip>
          <a:srcRect l="18146" t="37787" r="25955" b="36542"/>
          <a:stretch>
            <a:fillRect/>
          </a:stretch>
        </p:blipFill>
        <p:spPr bwMode="auto">
          <a:xfrm>
            <a:off x="1187624" y="2060848"/>
            <a:ext cx="6969125" cy="4525962"/>
          </a:xfrm>
          <a:prstGeom prst="rect">
            <a:avLst/>
          </a:prstGeom>
          <a:noFill/>
          <a:ln w="57150">
            <a:solidFill>
              <a:schemeClr val="hlink"/>
            </a:solidFill>
            <a:miter lim="800000"/>
            <a:headEnd/>
            <a:tailEnd/>
          </a:ln>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numero diapositiva 5"/>
          <p:cNvSpPr>
            <a:spLocks noGrp="1"/>
          </p:cNvSpPr>
          <p:nvPr>
            <p:ph type="sldNum" sz="quarter" idx="12"/>
          </p:nvPr>
        </p:nvSpPr>
        <p:spPr bwMode="auto">
          <a:xfrm>
            <a:off x="6553200" y="6245225"/>
            <a:ext cx="2133600" cy="476250"/>
          </a:xfrm>
          <a:noFill/>
          <a:ln>
            <a:miter lim="800000"/>
            <a:headEnd/>
            <a:tailEnd/>
          </a:ln>
        </p:spPr>
        <p:txBody>
          <a:bodyPr/>
          <a:lstStyle/>
          <a:p>
            <a:pPr>
              <a:buNone/>
            </a:pPr>
            <a:fld id="{D366E5B9-D972-41EE-9F1D-2240B8E55408}" type="slidenum">
              <a:rPr lang="it-IT" u="none" smtClean="0"/>
              <a:pPr>
                <a:buNone/>
              </a:pPr>
              <a:t>52</a:t>
            </a:fld>
            <a:endParaRPr lang="it-IT" u="none" dirty="0" smtClean="0"/>
          </a:p>
        </p:txBody>
      </p:sp>
      <p:sp>
        <p:nvSpPr>
          <p:cNvPr id="65541" name="Rectangle 4"/>
          <p:cNvSpPr>
            <a:spLocks noChangeArrowheads="1"/>
          </p:cNvSpPr>
          <p:nvPr/>
        </p:nvSpPr>
        <p:spPr bwMode="auto">
          <a:xfrm>
            <a:off x="0" y="764704"/>
            <a:ext cx="9144000" cy="1143000"/>
          </a:xfrm>
          <a:prstGeom prst="rect">
            <a:avLst/>
          </a:prstGeom>
          <a:noFill/>
          <a:ln w="9525">
            <a:noFill/>
            <a:miter lim="800000"/>
            <a:headEnd/>
            <a:tailEnd/>
          </a:ln>
        </p:spPr>
        <p:txBody>
          <a:bodyPr anchor="ctr"/>
          <a:lstStyle/>
          <a:p>
            <a:pPr>
              <a:buNone/>
            </a:pPr>
            <a:r>
              <a:rPr lang="it-IT" sz="2600" dirty="0">
                <a:solidFill>
                  <a:srgbClr val="CC0000"/>
                </a:solidFill>
              </a:rPr>
              <a:t>HIP</a:t>
            </a:r>
            <a:r>
              <a:rPr lang="it-IT" sz="4400" dirty="0">
                <a:solidFill>
                  <a:schemeClr val="tx2"/>
                </a:solidFill>
              </a:rPr>
              <a:t/>
            </a:r>
            <a:br>
              <a:rPr lang="it-IT" sz="4400" dirty="0">
                <a:solidFill>
                  <a:schemeClr val="tx2"/>
                </a:solidFill>
              </a:rPr>
            </a:br>
            <a:r>
              <a:rPr lang="it-IT" sz="2000" u="none" dirty="0" smtClean="0">
                <a:solidFill>
                  <a:schemeClr val="tx2"/>
                </a:solidFill>
              </a:rPr>
              <a:t>fonte</a:t>
            </a:r>
            <a:r>
              <a:rPr lang="it-IT" sz="2000" u="none" dirty="0">
                <a:solidFill>
                  <a:schemeClr val="tx2"/>
                </a:solidFill>
              </a:rPr>
              <a:t>: U </a:t>
            </a:r>
            <a:r>
              <a:rPr lang="it-IT" sz="2000" u="none" dirty="0" err="1">
                <a:solidFill>
                  <a:schemeClr val="tx2"/>
                </a:solidFill>
              </a:rPr>
              <a:t>Neisser</a:t>
            </a:r>
            <a:r>
              <a:rPr lang="it-IT" sz="2000" u="none" dirty="0">
                <a:solidFill>
                  <a:schemeClr val="tx2"/>
                </a:solidFill>
              </a:rPr>
              <a:t>, Cognitive </a:t>
            </a:r>
            <a:r>
              <a:rPr lang="it-IT" sz="2000" u="none" dirty="0" err="1">
                <a:solidFill>
                  <a:schemeClr val="tx2"/>
                </a:solidFill>
              </a:rPr>
              <a:t>Psychology</a:t>
            </a:r>
            <a:r>
              <a:rPr lang="it-IT" sz="2000" u="none" dirty="0">
                <a:solidFill>
                  <a:schemeClr val="tx2"/>
                </a:solidFill>
              </a:rPr>
              <a:t> (1967)</a:t>
            </a:r>
          </a:p>
        </p:txBody>
      </p:sp>
      <p:pic>
        <p:nvPicPr>
          <p:cNvPr id="65542" name="Picture 5" descr="immagine 1"/>
          <p:cNvPicPr>
            <a:picLocks noChangeAspect="1" noChangeArrowheads="1"/>
          </p:cNvPicPr>
          <p:nvPr/>
        </p:nvPicPr>
        <p:blipFill>
          <a:blip r:embed="rId3" cstate="print">
            <a:lum contrast="6000"/>
            <a:grayscl/>
            <a:biLevel thresh="50000"/>
          </a:blip>
          <a:srcRect l="22194" t="56311" r="21384" b="27280"/>
          <a:stretch>
            <a:fillRect/>
          </a:stretch>
        </p:blipFill>
        <p:spPr bwMode="auto">
          <a:xfrm>
            <a:off x="468313" y="2205038"/>
            <a:ext cx="8229600" cy="3382962"/>
          </a:xfrm>
          <a:prstGeom prst="rect">
            <a:avLst/>
          </a:prstGeom>
          <a:noFill/>
          <a:ln w="57150">
            <a:solidFill>
              <a:schemeClr val="hlink"/>
            </a:solidFill>
            <a:miter lim="800000"/>
            <a:headEnd/>
            <a:tailEnd/>
          </a:ln>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bwMode="auto">
          <a:xfrm>
            <a:off x="467544" y="908720"/>
            <a:ext cx="8229600" cy="564672"/>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2600" u="sng" dirty="0" smtClean="0">
                <a:solidFill>
                  <a:srgbClr val="CC0000"/>
                </a:solidFill>
                <a:ea typeface="ＭＳ Ｐゴシック" pitchFamily="34" charset="-128"/>
              </a:rPr>
              <a:t>Uno psicologo ingenuo</a:t>
            </a:r>
          </a:p>
        </p:txBody>
      </p:sp>
      <p:pic>
        <p:nvPicPr>
          <p:cNvPr id="66564" name="Picture 4" descr="http://bilder.jokers.de/produkte/3/369614z.jpg"/>
          <p:cNvPicPr>
            <a:picLocks noGrp="1" noChangeAspect="1" noChangeArrowheads="1"/>
          </p:cNvPicPr>
          <p:nvPr>
            <p:ph idx="1"/>
          </p:nvPr>
        </p:nvPicPr>
        <p:blipFill>
          <a:blip r:embed="rId3" r:link="rId4" cstate="print"/>
          <a:stretch>
            <a:fillRect/>
          </a:stretch>
        </p:blipFill>
        <p:spPr>
          <a:xfrm>
            <a:off x="3238500" y="2129631"/>
            <a:ext cx="2667000" cy="4000500"/>
          </a:xfrm>
          <a:noFill/>
          <a:ln w="76200">
            <a:solidFill>
              <a:schemeClr val="hlink"/>
            </a:solidFill>
          </a:ln>
        </p:spPr>
      </p:pic>
      <p:sp>
        <p:nvSpPr>
          <p:cNvPr id="66562" name="Segnaposto numero diapositiva 5"/>
          <p:cNvSpPr>
            <a:spLocks noGrp="1"/>
          </p:cNvSpPr>
          <p:nvPr>
            <p:ph type="sldNum" sz="quarter" idx="12"/>
          </p:nvPr>
        </p:nvSpPr>
        <p:spPr bwMode="auto">
          <a:xfrm>
            <a:off x="6553200" y="6245225"/>
            <a:ext cx="2133600" cy="476250"/>
          </a:xfrm>
          <a:noFill/>
          <a:ln>
            <a:miter lim="800000"/>
            <a:headEnd/>
            <a:tailEnd/>
          </a:ln>
        </p:spPr>
        <p:txBody>
          <a:bodyPr/>
          <a:lstStyle/>
          <a:p>
            <a:pPr>
              <a:buNone/>
            </a:pPr>
            <a:fld id="{C2877F10-2FBA-43FA-A1B2-7AD7941C6EAC}" type="slidenum">
              <a:rPr lang="it-IT" u="none" smtClean="0"/>
              <a:pPr>
                <a:buNone/>
              </a:pPr>
              <a:t>53</a:t>
            </a:fld>
            <a:endParaRPr lang="it-IT" u="none" dirty="0" smtClean="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Grp="1" noChangeArrowheads="1"/>
          </p:cNvSpPr>
          <p:nvPr>
            <p:ph type="title"/>
          </p:nvPr>
        </p:nvSpPr>
        <p:spPr bwMode="auto">
          <a:xfrm>
            <a:off x="0" y="908720"/>
            <a:ext cx="9144000" cy="609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2600" u="sng" dirty="0" err="1" smtClean="0">
                <a:solidFill>
                  <a:srgbClr val="CC0000"/>
                </a:solidFill>
                <a:ea typeface="ＭＳ Ｐゴシック" pitchFamily="34" charset="-128"/>
              </a:rPr>
              <a:t>Heider</a:t>
            </a:r>
            <a:r>
              <a:rPr lang="it-IT" sz="2600" u="sng" dirty="0" smtClean="0">
                <a:solidFill>
                  <a:srgbClr val="CC0000"/>
                </a:solidFill>
                <a:ea typeface="ＭＳ Ｐゴシック" pitchFamily="34" charset="-128"/>
              </a:rPr>
              <a:t>, Fritz (1896-1988). Biografia</a:t>
            </a:r>
          </a:p>
        </p:txBody>
      </p:sp>
      <p:sp>
        <p:nvSpPr>
          <p:cNvPr id="67588" name="Rectangle 5"/>
          <p:cNvSpPr>
            <a:spLocks noGrp="1" noChangeArrowheads="1"/>
          </p:cNvSpPr>
          <p:nvPr>
            <p:ph idx="1"/>
          </p:nvPr>
        </p:nvSpPr>
        <p:spPr>
          <a:xfrm>
            <a:off x="0" y="1556792"/>
            <a:ext cx="9144000" cy="4983163"/>
          </a:xfrm>
        </p:spPr>
        <p:txBody>
          <a:bodyPr>
            <a:normAutofit lnSpcReduction="10000"/>
          </a:bodyPr>
          <a:lstStyle/>
          <a:p>
            <a:pPr marL="92075" indent="-92075">
              <a:buFontTx/>
              <a:buNone/>
            </a:pPr>
            <a:r>
              <a:rPr lang="it-IT" sz="1400" dirty="0" err="1" smtClean="0">
                <a:ea typeface="ＭＳ Ｐゴシック" pitchFamily="34" charset="-128"/>
              </a:rPr>
              <a:t>How</a:t>
            </a:r>
            <a:r>
              <a:rPr lang="it-IT" sz="1400" dirty="0" smtClean="0">
                <a:ea typeface="ＭＳ Ｐゴシック" pitchFamily="34" charset="-128"/>
              </a:rPr>
              <a:t> </a:t>
            </a:r>
            <a:r>
              <a:rPr lang="it-IT" sz="1400" dirty="0" err="1" smtClean="0">
                <a:ea typeface="ＭＳ Ｐゴシック" pitchFamily="34" charset="-128"/>
              </a:rPr>
              <a:t>we</a:t>
            </a:r>
            <a:r>
              <a:rPr lang="it-IT" sz="1400" dirty="0" smtClean="0">
                <a:ea typeface="ＭＳ Ｐゴシック" pitchFamily="34" charset="-128"/>
              </a:rPr>
              <a:t> </a:t>
            </a:r>
            <a:r>
              <a:rPr lang="it-IT" sz="1400" dirty="0" err="1" smtClean="0">
                <a:ea typeface="ＭＳ Ｐゴシック" pitchFamily="34" charset="-128"/>
              </a:rPr>
              <a:t>interpret</a:t>
            </a:r>
            <a:r>
              <a:rPr lang="it-IT" sz="1400" dirty="0" smtClean="0">
                <a:ea typeface="ＭＳ Ｐゴシック" pitchFamily="34" charset="-128"/>
              </a:rPr>
              <a:t> </a:t>
            </a:r>
            <a:r>
              <a:rPr lang="it-IT" sz="1400" dirty="0" err="1" smtClean="0">
                <a:ea typeface="ＭＳ Ｐゴシック" pitchFamily="34" charset="-128"/>
              </a:rPr>
              <a:t>our</a:t>
            </a:r>
            <a:r>
              <a:rPr lang="it-IT" sz="1400" dirty="0" smtClean="0">
                <a:ea typeface="ＭＳ Ｐゴシック" pitchFamily="34" charset="-128"/>
              </a:rPr>
              <a:t> </a:t>
            </a:r>
            <a:r>
              <a:rPr lang="it-IT" sz="1400" dirty="0" err="1" smtClean="0">
                <a:ea typeface="ＭＳ Ｐゴシック" pitchFamily="34" charset="-128"/>
              </a:rPr>
              <a:t>own</a:t>
            </a:r>
            <a:r>
              <a:rPr lang="it-IT" sz="1400" dirty="0" smtClean="0">
                <a:ea typeface="ＭＳ Ｐゴシック" pitchFamily="34" charset="-128"/>
              </a:rPr>
              <a:t> </a:t>
            </a:r>
            <a:r>
              <a:rPr lang="it-IT" sz="1400" dirty="0" err="1" smtClean="0">
                <a:ea typeface="ＭＳ Ｐゴシック" pitchFamily="34" charset="-128"/>
              </a:rPr>
              <a:t>behavior</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a:t>
            </a:r>
            <a:r>
              <a:rPr lang="it-IT" sz="1400" dirty="0" err="1" smtClean="0">
                <a:ea typeface="ＭＳ Ｐゴシック" pitchFamily="34" charset="-128"/>
              </a:rPr>
              <a:t>well</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others</a:t>
            </a:r>
            <a:r>
              <a:rPr lang="it-IT" sz="1400" dirty="0" smtClean="0">
                <a:ea typeface="ＭＳ Ｐゴシック" pitchFamily="34" charset="-128"/>
              </a:rPr>
              <a:t>, </a:t>
            </a:r>
            <a:r>
              <a:rPr lang="it-IT" sz="1400" dirty="0" err="1" smtClean="0">
                <a:ea typeface="ＭＳ Ｐゴシック" pitchFamily="34" charset="-128"/>
              </a:rPr>
              <a:t>formed</a:t>
            </a:r>
            <a:r>
              <a:rPr lang="it-IT" sz="1400" dirty="0" smtClean="0">
                <a:ea typeface="ＭＳ Ｐゴシック" pitchFamily="34" charset="-128"/>
              </a:rPr>
              <a:t> the </a:t>
            </a:r>
            <a:r>
              <a:rPr lang="it-IT" sz="1400" dirty="0" err="1" smtClean="0">
                <a:ea typeface="ＭＳ Ｐゴシック" pitchFamily="34" charset="-128"/>
              </a:rPr>
              <a:t>basis</a:t>
            </a:r>
            <a:r>
              <a:rPr lang="it-IT" sz="1400" dirty="0" smtClean="0">
                <a:ea typeface="ＭＳ Ｐゴシック" pitchFamily="34" charset="-128"/>
              </a:rPr>
              <a:t> </a:t>
            </a:r>
            <a:r>
              <a:rPr lang="it-IT" sz="1400" dirty="0" err="1" smtClean="0">
                <a:ea typeface="ＭＳ Ｐゴシック" pitchFamily="34" charset="-128"/>
              </a:rPr>
              <a:t>for</a:t>
            </a:r>
            <a:r>
              <a:rPr lang="it-IT" sz="1400" dirty="0" smtClean="0">
                <a:ea typeface="ＭＳ Ｐゴシック" pitchFamily="34" charset="-128"/>
              </a:rPr>
              <a:t> Fritz </a:t>
            </a:r>
            <a:r>
              <a:rPr lang="it-IT" sz="1400" dirty="0" err="1" smtClean="0">
                <a:ea typeface="ＭＳ Ｐゴシック" pitchFamily="34" charset="-128"/>
              </a:rPr>
              <a:t>Heider</a:t>
            </a:r>
            <a:r>
              <a:rPr lang="it-IT" sz="1400" dirty="0" smtClean="0">
                <a:ea typeface="ＭＳ Ｐゴシック" pitchFamily="34" charset="-128"/>
              </a:rPr>
              <a:t>'s work </a:t>
            </a:r>
            <a:r>
              <a:rPr lang="it-IT" sz="1400" dirty="0" err="1" smtClean="0">
                <a:ea typeface="ＭＳ Ｐゴシック" pitchFamily="34" charset="-128"/>
              </a:rPr>
              <a:t>during</a:t>
            </a:r>
            <a:r>
              <a:rPr lang="it-IT" sz="1400" dirty="0" smtClean="0">
                <a:ea typeface="ＭＳ Ｐゴシック" pitchFamily="34" charset="-128"/>
              </a:rPr>
              <a:t> a career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lasted</a:t>
            </a:r>
            <a:r>
              <a:rPr lang="it-IT" sz="1400" dirty="0" smtClean="0">
                <a:ea typeface="ＭＳ Ｐゴシック" pitchFamily="34" charset="-128"/>
              </a:rPr>
              <a:t> more </a:t>
            </a:r>
            <a:r>
              <a:rPr lang="it-IT" sz="1400" dirty="0" err="1" smtClean="0">
                <a:ea typeface="ＭＳ Ｐゴシック" pitchFamily="34" charset="-128"/>
              </a:rPr>
              <a:t>than</a:t>
            </a:r>
            <a:r>
              <a:rPr lang="it-IT" sz="1400" dirty="0" smtClean="0">
                <a:ea typeface="ＭＳ Ｐゴシック" pitchFamily="34" charset="-128"/>
              </a:rPr>
              <a:t> 60 </a:t>
            </a:r>
            <a:r>
              <a:rPr lang="it-IT" sz="1400" dirty="0" err="1" smtClean="0">
                <a:ea typeface="ＭＳ Ｐゴシック" pitchFamily="34" charset="-128"/>
              </a:rPr>
              <a:t>years</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explored</a:t>
            </a:r>
            <a:r>
              <a:rPr lang="it-IT" sz="1400" dirty="0" smtClean="0">
                <a:ea typeface="ＭＳ Ｐゴシック" pitchFamily="34" charset="-128"/>
              </a:rPr>
              <a:t> the nature </a:t>
            </a:r>
            <a:r>
              <a:rPr lang="it-IT" sz="1400" dirty="0" err="1" smtClean="0">
                <a:ea typeface="ＭＳ Ｐゴシック" pitchFamily="34" charset="-128"/>
              </a:rPr>
              <a:t>of</a:t>
            </a:r>
            <a:r>
              <a:rPr lang="it-IT" sz="1400" dirty="0" smtClean="0">
                <a:ea typeface="ＭＳ Ｐゴシック" pitchFamily="34" charset="-128"/>
              </a:rPr>
              <a:t> interpersonal relations, and </a:t>
            </a:r>
            <a:r>
              <a:rPr lang="it-IT" sz="1400" dirty="0" err="1" smtClean="0">
                <a:ea typeface="ＭＳ Ｐゴシック" pitchFamily="34" charset="-128"/>
              </a:rPr>
              <a:t>his</a:t>
            </a:r>
            <a:r>
              <a:rPr lang="it-IT" sz="1400" dirty="0" smtClean="0">
                <a:ea typeface="ＭＳ Ｐゴシック" pitchFamily="34" charset="-128"/>
              </a:rPr>
              <a:t> work </a:t>
            </a:r>
            <a:r>
              <a:rPr lang="it-IT" sz="1400" dirty="0" err="1" smtClean="0">
                <a:ea typeface="ＭＳ Ｐゴシック" pitchFamily="34" charset="-128"/>
              </a:rPr>
              <a:t>culminated</a:t>
            </a:r>
            <a:r>
              <a:rPr lang="it-IT" sz="1400" dirty="0" smtClean="0">
                <a:ea typeface="ＭＳ Ｐゴシック" pitchFamily="34" charset="-128"/>
              </a:rPr>
              <a:t> in the 1958 book The </a:t>
            </a:r>
            <a:r>
              <a:rPr lang="it-IT" sz="1400" dirty="0" err="1" smtClean="0">
                <a:ea typeface="ＭＳ Ｐゴシック" pitchFamily="34" charset="-128"/>
              </a:rPr>
              <a:t>Psychology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Interpersonal Relations.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espoused</a:t>
            </a:r>
            <a:r>
              <a:rPr lang="it-IT" sz="1400" dirty="0" smtClean="0">
                <a:ea typeface="ＭＳ Ｐゴシック" pitchFamily="34" charset="-128"/>
              </a:rPr>
              <a:t> the </a:t>
            </a:r>
            <a:r>
              <a:rPr lang="it-IT" sz="1400" dirty="0" err="1" smtClean="0">
                <a:ea typeface="ＭＳ Ｐゴシック" pitchFamily="34" charset="-128"/>
              </a:rPr>
              <a:t>concept</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what</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called</a:t>
            </a:r>
            <a:r>
              <a:rPr lang="it-IT" sz="1400" dirty="0" smtClean="0">
                <a:ea typeface="ＭＳ Ｐゴシック" pitchFamily="34" charset="-128"/>
              </a:rPr>
              <a:t> "</a:t>
            </a:r>
            <a:r>
              <a:rPr lang="it-IT" sz="1400" dirty="0" err="1" smtClean="0">
                <a:ea typeface="ＭＳ Ｐゴシック" pitchFamily="34" charset="-128"/>
              </a:rPr>
              <a:t>common-sense</a:t>
            </a:r>
            <a:r>
              <a:rPr lang="it-IT" sz="1400" dirty="0" smtClean="0">
                <a:ea typeface="ＭＳ Ｐゴシック" pitchFamily="34" charset="-128"/>
              </a:rPr>
              <a:t>" or "</a:t>
            </a:r>
            <a:r>
              <a:rPr lang="it-IT" sz="1400" dirty="0" err="1" smtClean="0">
                <a:ea typeface="ＭＳ Ｐゴシック" pitchFamily="34" charset="-128"/>
              </a:rPr>
              <a:t>naïve</a:t>
            </a:r>
            <a:r>
              <a:rPr lang="it-IT" sz="1400" dirty="0" smtClean="0">
                <a:ea typeface="ＭＳ Ｐゴシック" pitchFamily="34" charset="-128"/>
              </a:rPr>
              <a:t>" </a:t>
            </a:r>
            <a:r>
              <a:rPr lang="it-IT" sz="1400" dirty="0" err="1" smtClean="0">
                <a:ea typeface="ＭＳ Ｐゴシック" pitchFamily="34" charset="-128"/>
              </a:rPr>
              <a:t>psychology</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believed</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people </a:t>
            </a:r>
            <a:r>
              <a:rPr lang="it-IT" sz="1400" dirty="0" err="1" smtClean="0">
                <a:ea typeface="ＭＳ Ｐゴシック" pitchFamily="34" charset="-128"/>
              </a:rPr>
              <a:t>attribute</a:t>
            </a:r>
            <a:r>
              <a:rPr lang="it-IT" sz="1400" dirty="0" smtClean="0">
                <a:ea typeface="ＭＳ Ｐゴシック" pitchFamily="34" charset="-128"/>
              </a:rPr>
              <a:t> the </a:t>
            </a:r>
            <a:r>
              <a:rPr lang="it-IT" sz="1400" dirty="0" err="1" smtClean="0">
                <a:ea typeface="ＭＳ Ｐゴシック" pitchFamily="34" charset="-128"/>
              </a:rPr>
              <a:t>behavior</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others</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their</a:t>
            </a:r>
            <a:r>
              <a:rPr lang="it-IT" sz="1400" dirty="0" smtClean="0">
                <a:ea typeface="ＭＳ Ｐゴシック" pitchFamily="34" charset="-128"/>
              </a:rPr>
              <a:t> </a:t>
            </a:r>
            <a:r>
              <a:rPr lang="it-IT" sz="1400" dirty="0" err="1" smtClean="0">
                <a:ea typeface="ＭＳ Ｐゴシック" pitchFamily="34" charset="-128"/>
              </a:rPr>
              <a:t>own</a:t>
            </a:r>
            <a:r>
              <a:rPr lang="it-IT" sz="1400" dirty="0" smtClean="0">
                <a:ea typeface="ＭＳ Ｐゴシック" pitchFamily="34" charset="-128"/>
              </a:rPr>
              <a:t> </a:t>
            </a:r>
            <a:r>
              <a:rPr lang="it-IT" sz="1400" dirty="0" err="1" smtClean="0">
                <a:ea typeface="ＭＳ Ｐゴシック" pitchFamily="34" charset="-128"/>
              </a:rPr>
              <a:t>perceptions</a:t>
            </a:r>
            <a:r>
              <a:rPr lang="it-IT" sz="1400" dirty="0" smtClean="0">
                <a:ea typeface="ＭＳ Ｐゴシック" pitchFamily="34" charset="-128"/>
              </a:rPr>
              <a:t>; and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those</a:t>
            </a:r>
            <a:r>
              <a:rPr lang="it-IT" sz="1400" dirty="0" smtClean="0">
                <a:ea typeface="ＭＳ Ｐゴシック" pitchFamily="34" charset="-128"/>
              </a:rPr>
              <a:t> </a:t>
            </a:r>
            <a:r>
              <a:rPr lang="it-IT" sz="1400" dirty="0" err="1" smtClean="0">
                <a:ea typeface="ＭＳ Ｐゴシック" pitchFamily="34" charset="-128"/>
              </a:rPr>
              <a:t>perceptions</a:t>
            </a:r>
            <a:r>
              <a:rPr lang="it-IT" sz="1400" dirty="0" smtClean="0">
                <a:ea typeface="ＭＳ Ｐゴシック" pitchFamily="34" charset="-128"/>
              </a:rPr>
              <a:t> </a:t>
            </a:r>
            <a:r>
              <a:rPr lang="it-IT" sz="1400" dirty="0" err="1" smtClean="0">
                <a:ea typeface="ＭＳ Ｐゴシック" pitchFamily="34" charset="-128"/>
              </a:rPr>
              <a:t>could</a:t>
            </a:r>
            <a:r>
              <a:rPr lang="it-IT" sz="1400" dirty="0" smtClean="0">
                <a:ea typeface="ＭＳ Ｐゴシック" pitchFamily="34" charset="-128"/>
              </a:rPr>
              <a:t> </a:t>
            </a:r>
            <a:r>
              <a:rPr lang="it-IT" sz="1400" dirty="0" err="1" smtClean="0">
                <a:ea typeface="ＭＳ Ｐゴシック" pitchFamily="34" charset="-128"/>
              </a:rPr>
              <a:t>be</a:t>
            </a:r>
            <a:r>
              <a:rPr lang="it-IT" sz="1400" dirty="0" smtClean="0">
                <a:ea typeface="ＭＳ Ｐゴシック" pitchFamily="34" charset="-128"/>
              </a:rPr>
              <a:t> </a:t>
            </a:r>
            <a:r>
              <a:rPr lang="it-IT" sz="1400" dirty="0" err="1" smtClean="0">
                <a:ea typeface="ＭＳ Ｐゴシック" pitchFamily="34" charset="-128"/>
              </a:rPr>
              <a:t>determined</a:t>
            </a:r>
            <a:r>
              <a:rPr lang="it-IT" sz="1400" dirty="0" smtClean="0">
                <a:ea typeface="ＭＳ Ｐゴシック" pitchFamily="34" charset="-128"/>
              </a:rPr>
              <a:t> </a:t>
            </a:r>
            <a:r>
              <a:rPr lang="it-IT" sz="1400" dirty="0" err="1" smtClean="0">
                <a:ea typeface="ＭＳ Ｐゴシック" pitchFamily="34" charset="-128"/>
              </a:rPr>
              <a:t>either</a:t>
            </a:r>
            <a:r>
              <a:rPr lang="it-IT" sz="1400" dirty="0" smtClean="0">
                <a:ea typeface="ＭＳ Ｐゴシック" pitchFamily="34" charset="-128"/>
              </a:rPr>
              <a:t> </a:t>
            </a:r>
            <a:r>
              <a:rPr lang="it-IT" sz="1400" dirty="0" err="1" smtClean="0">
                <a:ea typeface="ＭＳ Ｐゴシック" pitchFamily="34" charset="-128"/>
              </a:rPr>
              <a:t>by</a:t>
            </a:r>
            <a:r>
              <a:rPr lang="it-IT" sz="1400" dirty="0" smtClean="0">
                <a:ea typeface="ＭＳ Ｐゴシック" pitchFamily="34" charset="-128"/>
              </a:rPr>
              <a:t> </a:t>
            </a:r>
            <a:r>
              <a:rPr lang="it-IT" sz="1400" dirty="0" err="1" smtClean="0">
                <a:ea typeface="ＭＳ Ｐゴシック" pitchFamily="34" charset="-128"/>
              </a:rPr>
              <a:t>specific</a:t>
            </a:r>
            <a:r>
              <a:rPr lang="it-IT" sz="1400" dirty="0" smtClean="0">
                <a:ea typeface="ＭＳ Ｐゴシック" pitchFamily="34" charset="-128"/>
              </a:rPr>
              <a:t> </a:t>
            </a:r>
            <a:r>
              <a:rPr lang="it-IT" sz="1400" dirty="0" err="1" smtClean="0">
                <a:ea typeface="ＭＳ Ｐゴシック" pitchFamily="34" charset="-128"/>
              </a:rPr>
              <a:t>situations</a:t>
            </a:r>
            <a:r>
              <a:rPr lang="it-IT" sz="1400" dirty="0" smtClean="0">
                <a:ea typeface="ＭＳ Ｐゴシック" pitchFamily="34" charset="-128"/>
              </a:rPr>
              <a:t> or </a:t>
            </a:r>
            <a:r>
              <a:rPr lang="it-IT" sz="1400" dirty="0" err="1" smtClean="0">
                <a:ea typeface="ＭＳ Ｐゴシック" pitchFamily="34" charset="-128"/>
              </a:rPr>
              <a:t>by</a:t>
            </a:r>
            <a:r>
              <a:rPr lang="it-IT" sz="1400" dirty="0" smtClean="0">
                <a:ea typeface="ＭＳ Ｐゴシック" pitchFamily="34" charset="-128"/>
              </a:rPr>
              <a:t> </a:t>
            </a:r>
            <a:r>
              <a:rPr lang="it-IT" sz="1400" dirty="0" err="1" smtClean="0">
                <a:ea typeface="ＭＳ Ｐゴシック" pitchFamily="34" charset="-128"/>
              </a:rPr>
              <a:t>long-held</a:t>
            </a:r>
            <a:r>
              <a:rPr lang="it-IT" sz="1400" dirty="0" smtClean="0">
                <a:ea typeface="ＭＳ Ｐゴシック" pitchFamily="34" charset="-128"/>
              </a:rPr>
              <a:t> </a:t>
            </a:r>
            <a:r>
              <a:rPr lang="it-IT" sz="1400" dirty="0" err="1" smtClean="0">
                <a:ea typeface="ＭＳ Ｐゴシック" pitchFamily="34" charset="-128"/>
              </a:rPr>
              <a:t>beliefs</a:t>
            </a:r>
            <a:r>
              <a:rPr lang="it-IT" sz="1400" dirty="0" smtClean="0">
                <a:ea typeface="ＭＳ Ｐゴシック" pitchFamily="34" charset="-128"/>
              </a:rPr>
              <a:t>. The </a:t>
            </a:r>
            <a:r>
              <a:rPr lang="it-IT" sz="1400" dirty="0" err="1" smtClean="0">
                <a:ea typeface="ＭＳ Ｐゴシック" pitchFamily="34" charset="-128"/>
              </a:rPr>
              <a:t>concept</a:t>
            </a:r>
            <a:r>
              <a:rPr lang="it-IT" sz="1400" dirty="0" smtClean="0">
                <a:ea typeface="ＭＳ Ｐゴシック" pitchFamily="34" charset="-128"/>
              </a:rPr>
              <a:t> </a:t>
            </a:r>
            <a:r>
              <a:rPr lang="it-IT" sz="1400" dirty="0" err="1" smtClean="0">
                <a:ea typeface="ＭＳ Ｐゴシック" pitchFamily="34" charset="-128"/>
              </a:rPr>
              <a:t>may</a:t>
            </a:r>
            <a:r>
              <a:rPr lang="it-IT" sz="1400" dirty="0" smtClean="0">
                <a:ea typeface="ＭＳ Ｐゴシック" pitchFamily="34" charset="-128"/>
              </a:rPr>
              <a:t> </a:t>
            </a:r>
            <a:r>
              <a:rPr lang="it-IT" sz="1400" dirty="0" err="1" smtClean="0">
                <a:ea typeface="ＭＳ Ｐゴシック" pitchFamily="34" charset="-128"/>
              </a:rPr>
              <a:t>not</a:t>
            </a:r>
            <a:r>
              <a:rPr lang="it-IT" sz="1400" dirty="0" smtClean="0">
                <a:ea typeface="ＭＳ Ｐゴシック" pitchFamily="34" charset="-128"/>
              </a:rPr>
              <a:t> </a:t>
            </a:r>
            <a:r>
              <a:rPr lang="it-IT" sz="1400" dirty="0" err="1" smtClean="0">
                <a:ea typeface="ＭＳ Ｐゴシック" pitchFamily="34" charset="-128"/>
              </a:rPr>
              <a:t>seem</a:t>
            </a:r>
            <a:r>
              <a:rPr lang="it-IT" sz="1400" dirty="0" smtClean="0">
                <a:ea typeface="ＭＳ Ｐゴシック" pitchFamily="34" charset="-128"/>
              </a:rPr>
              <a:t> </a:t>
            </a:r>
            <a:r>
              <a:rPr lang="it-IT" sz="1400" dirty="0" err="1" smtClean="0">
                <a:ea typeface="ＭＳ Ｐゴシック" pitchFamily="34" charset="-128"/>
              </a:rPr>
              <a:t>complicated</a:t>
            </a:r>
            <a:r>
              <a:rPr lang="it-IT" sz="1400" dirty="0" smtClean="0">
                <a:ea typeface="ＭＳ Ｐゴシック" pitchFamily="34" charset="-128"/>
              </a:rPr>
              <a:t>, </a:t>
            </a:r>
            <a:r>
              <a:rPr lang="it-IT" sz="1400" dirty="0" err="1" smtClean="0">
                <a:ea typeface="ＭＳ Ｐゴシック" pitchFamily="34" charset="-128"/>
              </a:rPr>
              <a:t>but</a:t>
            </a:r>
            <a:r>
              <a:rPr lang="it-IT" sz="1400" dirty="0" smtClean="0">
                <a:ea typeface="ＭＳ Ｐゴシック" pitchFamily="34" charset="-128"/>
              </a:rPr>
              <a:t> </a:t>
            </a:r>
            <a:r>
              <a:rPr lang="it-IT" sz="1400" dirty="0" err="1" smtClean="0">
                <a:ea typeface="ＭＳ Ｐゴシック" pitchFamily="34" charset="-128"/>
              </a:rPr>
              <a:t>it</a:t>
            </a:r>
            <a:r>
              <a:rPr lang="it-IT" sz="1400" dirty="0" smtClean="0">
                <a:ea typeface="ＭＳ Ｐゴシック" pitchFamily="34" charset="-128"/>
              </a:rPr>
              <a:t> </a:t>
            </a:r>
            <a:r>
              <a:rPr lang="it-IT" sz="1400" dirty="0" err="1" smtClean="0">
                <a:ea typeface="ＭＳ Ｐゴシック" pitchFamily="34" charset="-128"/>
              </a:rPr>
              <a:t>opened</a:t>
            </a:r>
            <a:r>
              <a:rPr lang="it-IT" sz="1400" dirty="0" smtClean="0">
                <a:ea typeface="ＭＳ Ｐゴシック" pitchFamily="34" charset="-128"/>
              </a:rPr>
              <a:t> </a:t>
            </a:r>
            <a:r>
              <a:rPr lang="it-IT" sz="1400" dirty="0" err="1" smtClean="0">
                <a:ea typeface="ＭＳ Ｐゴシック" pitchFamily="34" charset="-128"/>
              </a:rPr>
              <a:t>important</a:t>
            </a:r>
            <a:r>
              <a:rPr lang="it-IT" sz="1400" dirty="0" smtClean="0">
                <a:ea typeface="ＭＳ Ｐゴシック" pitchFamily="34" charset="-128"/>
              </a:rPr>
              <a:t> </a:t>
            </a:r>
            <a:r>
              <a:rPr lang="it-IT" sz="1400" dirty="0" err="1" smtClean="0">
                <a:ea typeface="ＭＳ Ｐゴシック" pitchFamily="34" charset="-128"/>
              </a:rPr>
              <a:t>doors</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the </a:t>
            </a:r>
            <a:r>
              <a:rPr lang="it-IT" sz="1400" dirty="0" err="1" smtClean="0">
                <a:ea typeface="ＭＳ Ｐゴシック" pitchFamily="34" charset="-128"/>
              </a:rPr>
              <a:t>question</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how</a:t>
            </a:r>
            <a:r>
              <a:rPr lang="it-IT" sz="1400" dirty="0" smtClean="0">
                <a:ea typeface="ＭＳ Ｐゴシック" pitchFamily="34" charset="-128"/>
              </a:rPr>
              <a:t> people </a:t>
            </a:r>
            <a:r>
              <a:rPr lang="it-IT" sz="1400" dirty="0" err="1" smtClean="0">
                <a:ea typeface="ＭＳ Ｐゴシック" pitchFamily="34" charset="-128"/>
              </a:rPr>
              <a:t>relate</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each</a:t>
            </a:r>
            <a:r>
              <a:rPr lang="it-IT" sz="1400" dirty="0" smtClean="0">
                <a:ea typeface="ＭＳ Ｐゴシック" pitchFamily="34" charset="-128"/>
              </a:rPr>
              <a:t> </a:t>
            </a:r>
            <a:r>
              <a:rPr lang="it-IT" sz="1400" dirty="0" err="1" smtClean="0">
                <a:ea typeface="ＭＳ Ｐゴシック" pitchFamily="34" charset="-128"/>
              </a:rPr>
              <a:t>other</a:t>
            </a:r>
            <a:r>
              <a:rPr lang="it-IT" sz="1400" dirty="0" smtClean="0">
                <a:ea typeface="ＭＳ Ｐゴシック" pitchFamily="34" charset="-128"/>
              </a:rPr>
              <a:t> and </a:t>
            </a:r>
            <a:r>
              <a:rPr lang="it-IT" sz="1400" dirty="0" err="1" smtClean="0">
                <a:ea typeface="ＭＳ Ｐゴシック" pitchFamily="34" charset="-128"/>
              </a:rPr>
              <a:t>why</a:t>
            </a:r>
            <a:r>
              <a:rPr lang="it-IT" sz="1400" dirty="0" smtClean="0">
                <a:ea typeface="ＭＳ Ｐゴシック" pitchFamily="34" charset="-128"/>
              </a:rPr>
              <a:t>.</a:t>
            </a:r>
          </a:p>
          <a:p>
            <a:pPr marL="92075" indent="-92075">
              <a:buFontTx/>
              <a:buNone/>
            </a:pPr>
            <a:r>
              <a:rPr lang="it-IT" sz="1400" dirty="0" err="1" smtClean="0">
                <a:ea typeface="ＭＳ Ｐゴシック" pitchFamily="34" charset="-128"/>
              </a:rPr>
              <a:t>Heider</a:t>
            </a:r>
            <a:r>
              <a:rPr lang="it-IT" sz="1400" dirty="0" smtClean="0">
                <a:ea typeface="ＭＳ Ｐゴシック" pitchFamily="34" charset="-128"/>
              </a:rPr>
              <a:t>, the </a:t>
            </a:r>
            <a:r>
              <a:rPr lang="it-IT" sz="1400" dirty="0" err="1" smtClean="0">
                <a:ea typeface="ＭＳ Ｐゴシック" pitchFamily="34" charset="-128"/>
              </a:rPr>
              <a:t>younger</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two</a:t>
            </a:r>
            <a:r>
              <a:rPr lang="it-IT" sz="1400" dirty="0" smtClean="0">
                <a:ea typeface="ＭＳ Ｐゴシック" pitchFamily="34" charset="-128"/>
              </a:rPr>
              <a:t> </a:t>
            </a:r>
            <a:r>
              <a:rPr lang="it-IT" sz="1400" dirty="0" err="1" smtClean="0">
                <a:ea typeface="ＭＳ Ｐゴシック" pitchFamily="34" charset="-128"/>
              </a:rPr>
              <a:t>sons</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born</a:t>
            </a:r>
            <a:r>
              <a:rPr lang="it-IT" sz="1400" dirty="0" smtClean="0">
                <a:ea typeface="ＭＳ Ｐゴシック" pitchFamily="34" charset="-128"/>
              </a:rPr>
              <a:t> in Vienna on </a:t>
            </a:r>
            <a:r>
              <a:rPr lang="it-IT" sz="1400" dirty="0" err="1" smtClean="0">
                <a:ea typeface="ＭＳ Ｐゴシック" pitchFamily="34" charset="-128"/>
              </a:rPr>
              <a:t>February</a:t>
            </a:r>
            <a:r>
              <a:rPr lang="it-IT" sz="1400" dirty="0" smtClean="0">
                <a:ea typeface="ＭＳ Ｐゴシック" pitchFamily="34" charset="-128"/>
              </a:rPr>
              <a:t> 18, 1896,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Moriz</a:t>
            </a:r>
            <a:r>
              <a:rPr lang="it-IT" sz="1400" dirty="0" smtClean="0">
                <a:ea typeface="ＭＳ Ｐゴシック" pitchFamily="34" charset="-128"/>
              </a:rPr>
              <a:t> and Eugenie von </a:t>
            </a:r>
            <a:r>
              <a:rPr lang="it-IT" sz="1400" dirty="0" err="1" smtClean="0">
                <a:ea typeface="ＭＳ Ｐゴシック" pitchFamily="34" charset="-128"/>
              </a:rPr>
              <a:t>Halaczy</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an</a:t>
            </a:r>
            <a:r>
              <a:rPr lang="it-IT" sz="1400" dirty="0" smtClean="0">
                <a:ea typeface="ＭＳ Ｐゴシック" pitchFamily="34" charset="-128"/>
              </a:rPr>
              <a:t> </a:t>
            </a:r>
            <a:r>
              <a:rPr lang="it-IT" sz="1400" dirty="0" err="1" smtClean="0">
                <a:ea typeface="ＭＳ Ｐゴシック" pitchFamily="34" charset="-128"/>
              </a:rPr>
              <a:t>avid</a:t>
            </a:r>
            <a:r>
              <a:rPr lang="it-IT" sz="1400" dirty="0" smtClean="0">
                <a:ea typeface="ＭＳ Ｐゴシック" pitchFamily="34" charset="-128"/>
              </a:rPr>
              <a:t> </a:t>
            </a:r>
            <a:r>
              <a:rPr lang="it-IT" sz="1400" dirty="0" err="1" smtClean="0">
                <a:ea typeface="ＭＳ Ｐゴシック" pitchFamily="34" charset="-128"/>
              </a:rPr>
              <a:t>reader</a:t>
            </a:r>
            <a:r>
              <a:rPr lang="it-IT" sz="1400" dirty="0" smtClean="0">
                <a:ea typeface="ＭＳ Ｐゴシック" pitchFamily="34" charset="-128"/>
              </a:rPr>
              <a:t> and a </a:t>
            </a:r>
            <a:r>
              <a:rPr lang="it-IT" sz="1400" dirty="0" err="1" smtClean="0">
                <a:ea typeface="ＭＳ Ｐゴシック" pitchFamily="34" charset="-128"/>
              </a:rPr>
              <a:t>good</a:t>
            </a:r>
            <a:r>
              <a:rPr lang="it-IT" sz="1400" dirty="0" smtClean="0">
                <a:ea typeface="ＭＳ Ｐゴシック" pitchFamily="34" charset="-128"/>
              </a:rPr>
              <a:t> </a:t>
            </a:r>
            <a:r>
              <a:rPr lang="it-IT" sz="1400" dirty="0" err="1" smtClean="0">
                <a:ea typeface="ＭＳ Ｐゴシック" pitchFamily="34" charset="-128"/>
              </a:rPr>
              <a:t>student</a:t>
            </a:r>
            <a:r>
              <a:rPr lang="it-IT" sz="1400" dirty="0" smtClean="0">
                <a:ea typeface="ＭＳ Ｐゴシック" pitchFamily="34" charset="-128"/>
              </a:rPr>
              <a:t>, and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entered</a:t>
            </a:r>
            <a:r>
              <a:rPr lang="it-IT" sz="1400" dirty="0" smtClean="0">
                <a:ea typeface="ＭＳ Ｐゴシック" pitchFamily="34" charset="-128"/>
              </a:rPr>
              <a:t> the </a:t>
            </a:r>
            <a:r>
              <a:rPr lang="it-IT" sz="1400" dirty="0" err="1" smtClean="0">
                <a:ea typeface="ＭＳ Ｐゴシック" pitchFamily="34" charset="-128"/>
              </a:rPr>
              <a:t>University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Graz (Austria).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received</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Ph.D.</a:t>
            </a:r>
            <a:r>
              <a:rPr lang="it-IT" sz="1400" dirty="0" smtClean="0">
                <a:ea typeface="ＭＳ Ｐゴシック" pitchFamily="34" charset="-128"/>
              </a:rPr>
              <a:t> in 1920, and </a:t>
            </a:r>
            <a:r>
              <a:rPr lang="it-IT" sz="1400" dirty="0" err="1" smtClean="0">
                <a:ea typeface="ＭＳ Ｐゴシック" pitchFamily="34" charset="-128"/>
              </a:rPr>
              <a:t>spent</a:t>
            </a:r>
            <a:r>
              <a:rPr lang="it-IT" sz="1400" dirty="0" smtClean="0">
                <a:ea typeface="ＭＳ Ｐゴシック" pitchFamily="34" charset="-128"/>
              </a:rPr>
              <a:t> the </a:t>
            </a:r>
            <a:r>
              <a:rPr lang="it-IT" sz="1400" dirty="0" err="1" smtClean="0">
                <a:ea typeface="ＭＳ Ｐゴシック" pitchFamily="34" charset="-128"/>
              </a:rPr>
              <a:t>next</a:t>
            </a:r>
            <a:r>
              <a:rPr lang="it-IT" sz="1400" dirty="0" smtClean="0">
                <a:ea typeface="ＭＳ Ｐゴシック" pitchFamily="34" charset="-128"/>
              </a:rPr>
              <a:t> </a:t>
            </a:r>
            <a:r>
              <a:rPr lang="it-IT" sz="1400" dirty="0" err="1" smtClean="0">
                <a:ea typeface="ＭＳ Ｐゴシック" pitchFamily="34" charset="-128"/>
              </a:rPr>
              <a:t>several</a:t>
            </a:r>
            <a:r>
              <a:rPr lang="it-IT" sz="1400" dirty="0" smtClean="0">
                <a:ea typeface="ＭＳ Ｐゴシック" pitchFamily="34" charset="-128"/>
              </a:rPr>
              <a:t> </a:t>
            </a:r>
            <a:r>
              <a:rPr lang="it-IT" sz="1400" dirty="0" err="1" smtClean="0">
                <a:ea typeface="ＭＳ Ｐゴシック" pitchFamily="34" charset="-128"/>
              </a:rPr>
              <a:t>years</a:t>
            </a:r>
            <a:r>
              <a:rPr lang="it-IT" sz="1400" dirty="0" smtClean="0">
                <a:ea typeface="ＭＳ Ｐゴシック" pitchFamily="34" charset="-128"/>
              </a:rPr>
              <a:t> </a:t>
            </a:r>
            <a:r>
              <a:rPr lang="it-IT" sz="1400" dirty="0" err="1" smtClean="0">
                <a:ea typeface="ＭＳ Ｐゴシック" pitchFamily="34" charset="-128"/>
              </a:rPr>
              <a:t>traveling</a:t>
            </a:r>
            <a:r>
              <a:rPr lang="it-IT" sz="1400" dirty="0" smtClean="0">
                <a:ea typeface="ＭＳ Ｐゴシック" pitchFamily="34" charset="-128"/>
              </a:rPr>
              <a:t> </a:t>
            </a:r>
            <a:r>
              <a:rPr lang="it-IT" sz="1400" dirty="0" err="1" smtClean="0">
                <a:ea typeface="ＭＳ Ｐゴシック" pitchFamily="34" charset="-128"/>
              </a:rPr>
              <a:t>through</a:t>
            </a:r>
            <a:r>
              <a:rPr lang="it-IT" sz="1400" dirty="0" smtClean="0">
                <a:ea typeface="ＭＳ Ｐゴシック" pitchFamily="34" charset="-128"/>
              </a:rPr>
              <a:t> </a:t>
            </a:r>
            <a:r>
              <a:rPr lang="it-IT" sz="1400" dirty="0" err="1" smtClean="0">
                <a:ea typeface="ＭＳ Ｐゴシック" pitchFamily="34" charset="-128"/>
              </a:rPr>
              <a:t>Europe</a:t>
            </a:r>
            <a:r>
              <a:rPr lang="it-IT" sz="1400" dirty="0" smtClean="0">
                <a:ea typeface="ＭＳ Ｐゴシック" pitchFamily="34" charset="-128"/>
              </a:rPr>
              <a:t>. Part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this</a:t>
            </a:r>
            <a:r>
              <a:rPr lang="it-IT" sz="1400" dirty="0" smtClean="0">
                <a:ea typeface="ＭＳ Ｐゴシック" pitchFamily="34" charset="-128"/>
              </a:rPr>
              <a:t> </a:t>
            </a:r>
            <a:r>
              <a:rPr lang="it-IT" sz="1400" dirty="0" err="1" smtClean="0">
                <a:ea typeface="ＭＳ Ｐゴシック" pitchFamily="34" charset="-128"/>
              </a:rPr>
              <a:t>time</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spent</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a </a:t>
            </a:r>
            <a:r>
              <a:rPr lang="it-IT" sz="1400" dirty="0" err="1" smtClean="0">
                <a:ea typeface="ＭＳ Ｐゴシック" pitchFamily="34" charset="-128"/>
              </a:rPr>
              <a:t>student</a:t>
            </a:r>
            <a:r>
              <a:rPr lang="it-IT" sz="1400" dirty="0" smtClean="0">
                <a:ea typeface="ＭＳ Ｐゴシック" pitchFamily="34" charset="-128"/>
              </a:rPr>
              <a:t> at the </a:t>
            </a:r>
            <a:r>
              <a:rPr lang="it-IT" sz="1400" dirty="0" err="1" smtClean="0">
                <a:ea typeface="ＭＳ Ｐゴシック" pitchFamily="34" charset="-128"/>
              </a:rPr>
              <a:t>Psychological</a:t>
            </a:r>
            <a:r>
              <a:rPr lang="it-IT" sz="1400" dirty="0" smtClean="0">
                <a:ea typeface="ＭＳ Ｐゴシック" pitchFamily="34" charset="-128"/>
              </a:rPr>
              <a:t> </a:t>
            </a:r>
            <a:r>
              <a:rPr lang="it-IT" sz="1400" dirty="0" err="1" smtClean="0">
                <a:ea typeface="ＭＳ Ｐゴシック" pitchFamily="34" charset="-128"/>
              </a:rPr>
              <a:t>Institute</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Berlin</a:t>
            </a:r>
            <a:r>
              <a:rPr lang="it-IT" sz="1400" dirty="0" smtClean="0">
                <a:ea typeface="ＭＳ Ｐゴシック" pitchFamily="34" charset="-128"/>
              </a:rPr>
              <a:t>. </a:t>
            </a:r>
            <a:r>
              <a:rPr lang="it-IT" sz="1400" dirty="0" err="1" smtClean="0">
                <a:ea typeface="ＭＳ Ｐゴシック" pitchFamily="34" charset="-128"/>
              </a:rPr>
              <a:t>Pre-World</a:t>
            </a:r>
            <a:r>
              <a:rPr lang="it-IT" sz="1400" dirty="0" smtClean="0">
                <a:ea typeface="ＭＳ Ｐゴシック" pitchFamily="34" charset="-128"/>
              </a:rPr>
              <a:t> War II </a:t>
            </a:r>
            <a:r>
              <a:rPr lang="it-IT" sz="1400" dirty="0" err="1" smtClean="0">
                <a:ea typeface="ＭＳ Ｐゴシック" pitchFamily="34" charset="-128"/>
              </a:rPr>
              <a:t>Berlin</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one</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the </a:t>
            </a:r>
            <a:r>
              <a:rPr lang="it-IT" sz="1400" dirty="0" err="1" smtClean="0">
                <a:ea typeface="ＭＳ Ｐゴシック" pitchFamily="34" charset="-128"/>
              </a:rPr>
              <a:t>most</a:t>
            </a:r>
            <a:r>
              <a:rPr lang="it-IT" sz="1400" dirty="0" smtClean="0">
                <a:ea typeface="ＭＳ Ｐゴシック" pitchFamily="34" charset="-128"/>
              </a:rPr>
              <a:t> </a:t>
            </a:r>
            <a:r>
              <a:rPr lang="it-IT" sz="1400" dirty="0" err="1" smtClean="0">
                <a:ea typeface="ＭＳ Ｐゴシック" pitchFamily="34" charset="-128"/>
              </a:rPr>
              <a:t>intellectually</a:t>
            </a:r>
            <a:r>
              <a:rPr lang="it-IT" sz="1400" dirty="0" smtClean="0">
                <a:ea typeface="ＭＳ Ｐゴシック" pitchFamily="34" charset="-128"/>
              </a:rPr>
              <a:t> </a:t>
            </a:r>
            <a:r>
              <a:rPr lang="it-IT" sz="1400" dirty="0" err="1" smtClean="0">
                <a:ea typeface="ＭＳ Ｐゴシック" pitchFamily="34" charset="-128"/>
              </a:rPr>
              <a:t>stimulating</a:t>
            </a:r>
            <a:r>
              <a:rPr lang="it-IT" sz="1400" dirty="0" smtClean="0">
                <a:ea typeface="ＭＳ Ｐゴシック" pitchFamily="34" charset="-128"/>
              </a:rPr>
              <a:t> </a:t>
            </a:r>
            <a:r>
              <a:rPr lang="it-IT" sz="1400" dirty="0" err="1" smtClean="0">
                <a:ea typeface="ＭＳ Ｐゴシック" pitchFamily="34" charset="-128"/>
              </a:rPr>
              <a:t>cities</a:t>
            </a:r>
            <a:r>
              <a:rPr lang="it-IT" sz="1400" dirty="0" smtClean="0">
                <a:ea typeface="ＭＳ Ｐゴシック" pitchFamily="34" charset="-128"/>
              </a:rPr>
              <a:t> in </a:t>
            </a:r>
            <a:r>
              <a:rPr lang="it-IT" sz="1400" dirty="0" err="1" smtClean="0">
                <a:ea typeface="ＭＳ Ｐゴシック" pitchFamily="34" charset="-128"/>
              </a:rPr>
              <a:t>Europe</a:t>
            </a:r>
            <a:r>
              <a:rPr lang="it-IT" sz="1400" dirty="0" smtClean="0">
                <a:ea typeface="ＭＳ Ｐゴシック" pitchFamily="34" charset="-128"/>
              </a:rPr>
              <a:t>, and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privileged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study</a:t>
            </a:r>
            <a:r>
              <a:rPr lang="it-IT" sz="1400" dirty="0" smtClean="0">
                <a:ea typeface="ＭＳ Ｐゴシック" pitchFamily="34" charset="-128"/>
              </a:rPr>
              <a:t> </a:t>
            </a:r>
            <a:r>
              <a:rPr lang="it-IT" sz="1400" dirty="0" err="1" smtClean="0">
                <a:ea typeface="ＭＳ Ｐゴシック" pitchFamily="34" charset="-128"/>
              </a:rPr>
              <a:t>with</a:t>
            </a:r>
            <a:r>
              <a:rPr lang="it-IT" sz="1400" dirty="0" smtClean="0">
                <a:ea typeface="ＭＳ Ｐゴシック" pitchFamily="34" charset="-128"/>
              </a:rPr>
              <a:t> </a:t>
            </a:r>
            <a:r>
              <a:rPr lang="it-IT" sz="1400" dirty="0" err="1" smtClean="0">
                <a:ea typeface="ＭＳ Ｐゴシック" pitchFamily="34" charset="-128"/>
              </a:rPr>
              <a:t>outstanding</a:t>
            </a:r>
            <a:r>
              <a:rPr lang="it-IT" sz="1400" dirty="0" smtClean="0">
                <a:ea typeface="ＭＳ Ｐゴシック" pitchFamily="34" charset="-128"/>
              </a:rPr>
              <a:t> </a:t>
            </a:r>
            <a:r>
              <a:rPr lang="it-IT" sz="1400" dirty="0" err="1" smtClean="0">
                <a:ea typeface="ＭＳ Ｐゴシック" pitchFamily="34" charset="-128"/>
              </a:rPr>
              <a:t>scholars</a:t>
            </a:r>
            <a:r>
              <a:rPr lang="it-IT" sz="1400" dirty="0" smtClean="0">
                <a:ea typeface="ＭＳ Ｐゴシック" pitchFamily="34" charset="-128"/>
              </a:rPr>
              <a:t>. </a:t>
            </a:r>
          </a:p>
          <a:p>
            <a:pPr marL="92075" indent="-92075">
              <a:buFontTx/>
              <a:buNone/>
            </a:pPr>
            <a:r>
              <a:rPr lang="it-IT" sz="1400" b="1" dirty="0" err="1" smtClean="0">
                <a:ea typeface="ＭＳ Ｐゴシック" pitchFamily="34" charset="-128"/>
              </a:rPr>
              <a:t>Begins</a:t>
            </a:r>
            <a:r>
              <a:rPr lang="it-IT" sz="1400" b="1" dirty="0" smtClean="0">
                <a:ea typeface="ＭＳ Ｐゴシック" pitchFamily="34" charset="-128"/>
              </a:rPr>
              <a:t> </a:t>
            </a:r>
            <a:r>
              <a:rPr lang="it-IT" sz="1400" b="1" dirty="0" err="1" smtClean="0">
                <a:ea typeface="ＭＳ Ｐゴシック" pitchFamily="34" charset="-128"/>
              </a:rPr>
              <a:t>research</a:t>
            </a:r>
            <a:r>
              <a:rPr lang="it-IT" sz="1400" b="1" dirty="0" smtClean="0">
                <a:ea typeface="ＭＳ Ｐゴシック" pitchFamily="34" charset="-128"/>
              </a:rPr>
              <a:t> on interpersonal </a:t>
            </a:r>
            <a:r>
              <a:rPr lang="it-IT" sz="1400" b="1" dirty="0" err="1" smtClean="0">
                <a:ea typeface="ＭＳ Ｐゴシック" pitchFamily="34" charset="-128"/>
              </a:rPr>
              <a:t>behavior</a:t>
            </a:r>
            <a:endParaRPr lang="it-IT" sz="1400" b="1" dirty="0" smtClean="0">
              <a:ea typeface="ＭＳ Ｐゴシック" pitchFamily="34" charset="-128"/>
            </a:endParaRPr>
          </a:p>
          <a:p>
            <a:pPr marL="92075" indent="-92075">
              <a:buFontTx/>
              <a:buNone/>
            </a:pPr>
            <a:r>
              <a:rPr lang="it-IT" sz="1400" dirty="0" smtClean="0">
                <a:ea typeface="ＭＳ Ｐゴシック" pitchFamily="34" charset="-128"/>
              </a:rPr>
              <a:t>In 1930,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accepted</a:t>
            </a:r>
            <a:r>
              <a:rPr lang="it-IT" sz="1400" dirty="0" smtClean="0">
                <a:ea typeface="ＭＳ Ｐゴシック" pitchFamily="34" charset="-128"/>
              </a:rPr>
              <a:t> </a:t>
            </a:r>
            <a:r>
              <a:rPr lang="it-IT" sz="1400" dirty="0" err="1" smtClean="0">
                <a:ea typeface="ＭＳ Ｐゴシック" pitchFamily="34" charset="-128"/>
              </a:rPr>
              <a:t>an</a:t>
            </a:r>
            <a:r>
              <a:rPr lang="it-IT" sz="1400" dirty="0" smtClean="0">
                <a:ea typeface="ＭＳ Ｐゴシック" pitchFamily="34" charset="-128"/>
              </a:rPr>
              <a:t> </a:t>
            </a:r>
            <a:r>
              <a:rPr lang="it-IT" sz="1400" dirty="0" err="1" smtClean="0">
                <a:ea typeface="ＭＳ Ｐゴシック" pitchFamily="34" charset="-128"/>
              </a:rPr>
              <a:t>offer</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conduct</a:t>
            </a:r>
            <a:r>
              <a:rPr lang="it-IT" sz="1400" dirty="0" smtClean="0">
                <a:ea typeface="ＭＳ Ｐゴシック" pitchFamily="34" charset="-128"/>
              </a:rPr>
              <a:t> </a:t>
            </a:r>
            <a:r>
              <a:rPr lang="it-IT" sz="1400" dirty="0" err="1" smtClean="0">
                <a:ea typeface="ＭＳ Ｐゴシック" pitchFamily="34" charset="-128"/>
              </a:rPr>
              <a:t>research</a:t>
            </a:r>
            <a:r>
              <a:rPr lang="it-IT" sz="1400" dirty="0" smtClean="0">
                <a:ea typeface="ＭＳ Ｐゴシック" pitchFamily="34" charset="-128"/>
              </a:rPr>
              <a:t> at the Clarke </a:t>
            </a:r>
            <a:r>
              <a:rPr lang="it-IT" sz="1400" dirty="0" err="1" smtClean="0">
                <a:ea typeface="ＭＳ Ｐゴシック" pitchFamily="34" charset="-128"/>
              </a:rPr>
              <a:t>School</a:t>
            </a:r>
            <a:r>
              <a:rPr lang="it-IT" sz="1400" dirty="0" smtClean="0">
                <a:ea typeface="ＭＳ Ｐゴシック" pitchFamily="34" charset="-128"/>
              </a:rPr>
              <a:t> </a:t>
            </a:r>
            <a:r>
              <a:rPr lang="it-IT" sz="1400" dirty="0" err="1" smtClean="0">
                <a:ea typeface="ＭＳ Ｐゴシック" pitchFamily="34" charset="-128"/>
              </a:rPr>
              <a:t>for</a:t>
            </a:r>
            <a:r>
              <a:rPr lang="it-IT" sz="1400" dirty="0" smtClean="0">
                <a:ea typeface="ＭＳ Ｐゴシック" pitchFamily="34" charset="-128"/>
              </a:rPr>
              <a:t> the </a:t>
            </a:r>
            <a:r>
              <a:rPr lang="it-IT" sz="1400" dirty="0" err="1" smtClean="0">
                <a:ea typeface="ＭＳ Ｐゴシック" pitchFamily="34" charset="-128"/>
              </a:rPr>
              <a:t>Deaf</a:t>
            </a:r>
            <a:r>
              <a:rPr lang="it-IT" sz="1400" dirty="0" smtClean="0">
                <a:ea typeface="ＭＳ Ｐゴシック" pitchFamily="34" charset="-128"/>
              </a:rPr>
              <a:t> in </a:t>
            </a:r>
            <a:r>
              <a:rPr lang="it-IT" sz="1400" dirty="0" err="1" smtClean="0">
                <a:ea typeface="ＭＳ Ｐゴシック" pitchFamily="34" charset="-128"/>
              </a:rPr>
              <a:t>Northampton</a:t>
            </a:r>
            <a:r>
              <a:rPr lang="it-IT" sz="1400" dirty="0" smtClean="0">
                <a:ea typeface="ＭＳ Ｐゴシック" pitchFamily="34" charset="-128"/>
              </a:rPr>
              <a:t>, </a:t>
            </a:r>
            <a:r>
              <a:rPr lang="it-IT" sz="1400" dirty="0" err="1" smtClean="0">
                <a:ea typeface="ＭＳ Ｐゴシック" pitchFamily="34" charset="-128"/>
              </a:rPr>
              <a:t>Massachutsetts</a:t>
            </a:r>
            <a:r>
              <a:rPr lang="it-IT" sz="1400" dirty="0" smtClean="0">
                <a:ea typeface="ＭＳ Ｐゴシック" pitchFamily="34" charset="-128"/>
              </a:rPr>
              <a:t>, and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be</a:t>
            </a:r>
            <a:r>
              <a:rPr lang="it-IT" sz="1400" dirty="0" smtClean="0">
                <a:ea typeface="ＭＳ Ｐゴシック" pitchFamily="34" charset="-128"/>
              </a:rPr>
              <a:t> </a:t>
            </a:r>
            <a:r>
              <a:rPr lang="it-IT" sz="1400" dirty="0" err="1" smtClean="0">
                <a:ea typeface="ＭＳ Ｐゴシック" pitchFamily="34" charset="-128"/>
              </a:rPr>
              <a:t>an</a:t>
            </a:r>
            <a:r>
              <a:rPr lang="it-IT" sz="1400" dirty="0" smtClean="0">
                <a:ea typeface="ＭＳ Ｐゴシック" pitchFamily="34" charset="-128"/>
              </a:rPr>
              <a:t> </a:t>
            </a:r>
            <a:r>
              <a:rPr lang="it-IT" sz="1400" dirty="0" err="1" smtClean="0">
                <a:ea typeface="ＭＳ Ｐゴシック" pitchFamily="34" charset="-128"/>
              </a:rPr>
              <a:t>assistant</a:t>
            </a:r>
            <a:r>
              <a:rPr lang="it-IT" sz="1400" dirty="0" smtClean="0">
                <a:ea typeface="ＭＳ Ｐゴシック" pitchFamily="34" charset="-128"/>
              </a:rPr>
              <a:t> professor at Smith College. </a:t>
            </a:r>
            <a:r>
              <a:rPr lang="it-IT" sz="1400" dirty="0" err="1" smtClean="0">
                <a:ea typeface="ＭＳ Ｐゴシック" pitchFamily="34" charset="-128"/>
              </a:rPr>
              <a:t>Heider</a:t>
            </a:r>
            <a:r>
              <a:rPr lang="it-IT" sz="1400" dirty="0" smtClean="0">
                <a:ea typeface="ＭＳ Ｐゴシック" pitchFamily="34" charset="-128"/>
              </a:rPr>
              <a:t>'s </a:t>
            </a:r>
            <a:r>
              <a:rPr lang="it-IT" sz="1400" dirty="0" err="1" smtClean="0">
                <a:ea typeface="ＭＳ Ｐゴシック" pitchFamily="34" charset="-128"/>
              </a:rPr>
              <a:t>decision</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come </a:t>
            </a:r>
            <a:r>
              <a:rPr lang="it-IT" sz="1400" dirty="0" err="1" smtClean="0">
                <a:ea typeface="ＭＳ Ｐゴシック" pitchFamily="34" charset="-128"/>
              </a:rPr>
              <a:t>to</a:t>
            </a:r>
            <a:r>
              <a:rPr lang="it-IT" sz="1400" dirty="0" smtClean="0">
                <a:ea typeface="ＭＳ Ｐゴシック" pitchFamily="34" charset="-128"/>
              </a:rPr>
              <a:t> the </a:t>
            </a:r>
            <a:r>
              <a:rPr lang="it-IT" sz="1400" dirty="0" err="1" smtClean="0">
                <a:ea typeface="ＭＳ Ｐゴシック" pitchFamily="34" charset="-128"/>
              </a:rPr>
              <a:t>United</a:t>
            </a:r>
            <a:r>
              <a:rPr lang="it-IT" sz="1400" dirty="0" smtClean="0">
                <a:ea typeface="ＭＳ Ｐゴシック" pitchFamily="34" charset="-128"/>
              </a:rPr>
              <a:t> </a:t>
            </a:r>
            <a:r>
              <a:rPr lang="it-IT" sz="1400" dirty="0" err="1" smtClean="0">
                <a:ea typeface="ＭＳ Ｐゴシック" pitchFamily="34" charset="-128"/>
              </a:rPr>
              <a:t>States</a:t>
            </a:r>
            <a:r>
              <a:rPr lang="it-IT" sz="1400" dirty="0" smtClean="0">
                <a:ea typeface="ＭＳ Ｐゴシック" pitchFamily="34" charset="-128"/>
              </a:rPr>
              <a:t> </a:t>
            </a:r>
            <a:r>
              <a:rPr lang="it-IT" sz="1400" dirty="0" err="1" smtClean="0">
                <a:ea typeface="ＭＳ Ｐゴシック" pitchFamily="34" charset="-128"/>
              </a:rPr>
              <a:t>proved</a:t>
            </a:r>
            <a:r>
              <a:rPr lang="it-IT" sz="1400" dirty="0" smtClean="0">
                <a:ea typeface="ＭＳ Ｐゴシック" pitchFamily="34" charset="-128"/>
              </a:rPr>
              <a:t> </a:t>
            </a:r>
            <a:r>
              <a:rPr lang="it-IT" sz="1400" dirty="0" err="1" smtClean="0">
                <a:ea typeface="ＭＳ Ｐゴシック" pitchFamily="34" charset="-128"/>
              </a:rPr>
              <a:t>auspicious</a:t>
            </a:r>
            <a:r>
              <a:rPr lang="it-IT" sz="1400" dirty="0" smtClean="0">
                <a:ea typeface="ＭＳ Ｐゴシック" pitchFamily="34" charset="-128"/>
              </a:rPr>
              <a:t> </a:t>
            </a:r>
            <a:r>
              <a:rPr lang="it-IT" sz="1400" dirty="0" err="1" smtClean="0">
                <a:ea typeface="ＭＳ Ｐゴシック" pitchFamily="34" charset="-128"/>
              </a:rPr>
              <a:t>for</a:t>
            </a:r>
            <a:r>
              <a:rPr lang="it-IT" sz="1400" dirty="0" smtClean="0">
                <a:ea typeface="ＭＳ Ｐゴシック" pitchFamily="34" charset="-128"/>
              </a:rPr>
              <a:t> </a:t>
            </a:r>
            <a:r>
              <a:rPr lang="it-IT" sz="1400" dirty="0" err="1" smtClean="0">
                <a:ea typeface="ＭＳ Ｐゴシック" pitchFamily="34" charset="-128"/>
              </a:rPr>
              <a:t>two</a:t>
            </a:r>
            <a:r>
              <a:rPr lang="it-IT" sz="1400" dirty="0" smtClean="0">
                <a:ea typeface="ＭＳ Ｐゴシック" pitchFamily="34" charset="-128"/>
              </a:rPr>
              <a:t> </a:t>
            </a:r>
            <a:r>
              <a:rPr lang="it-IT" sz="1400" dirty="0" err="1" smtClean="0">
                <a:ea typeface="ＭＳ Ｐゴシック" pitchFamily="34" charset="-128"/>
              </a:rPr>
              <a:t>reasons</a:t>
            </a:r>
            <a:r>
              <a:rPr lang="it-IT" sz="1400" dirty="0" smtClean="0">
                <a:ea typeface="ＭＳ Ｐゴシック" pitchFamily="34" charset="-128"/>
              </a:rPr>
              <a:t>. In </a:t>
            </a:r>
            <a:r>
              <a:rPr lang="it-IT" sz="1400" dirty="0" err="1" smtClean="0">
                <a:ea typeface="ＭＳ Ｐゴシック" pitchFamily="34" charset="-128"/>
              </a:rPr>
              <a:t>addition</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the work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do-first at Smith, and </a:t>
            </a:r>
            <a:r>
              <a:rPr lang="it-IT" sz="1400" dirty="0" err="1" smtClean="0">
                <a:ea typeface="ＭＳ Ｐゴシック" pitchFamily="34" charset="-128"/>
              </a:rPr>
              <a:t>later</a:t>
            </a:r>
            <a:r>
              <a:rPr lang="it-IT" sz="1400" dirty="0" smtClean="0">
                <a:ea typeface="ＭＳ Ｐゴシック" pitchFamily="34" charset="-128"/>
              </a:rPr>
              <a:t> at the </a:t>
            </a:r>
            <a:r>
              <a:rPr lang="it-IT" sz="1400" dirty="0" err="1" smtClean="0">
                <a:ea typeface="ＭＳ Ｐゴシック" pitchFamily="34" charset="-128"/>
              </a:rPr>
              <a:t>University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Kansas-Heider</a:t>
            </a:r>
            <a:r>
              <a:rPr lang="it-IT" sz="1400" dirty="0" smtClean="0">
                <a:ea typeface="ＭＳ Ｐゴシック" pitchFamily="34" charset="-128"/>
              </a:rPr>
              <a:t> </a:t>
            </a:r>
            <a:r>
              <a:rPr lang="it-IT" sz="1400" dirty="0" err="1" smtClean="0">
                <a:ea typeface="ＭＳ Ｐゴシック" pitchFamily="34" charset="-128"/>
              </a:rPr>
              <a:t>met</a:t>
            </a:r>
            <a:r>
              <a:rPr lang="it-IT" sz="1400" dirty="0" smtClean="0">
                <a:ea typeface="ＭＳ Ｐゴシック" pitchFamily="34" charset="-128"/>
              </a:rPr>
              <a:t> Grace Moore, </a:t>
            </a:r>
            <a:r>
              <a:rPr lang="it-IT" sz="1400" dirty="0" err="1" smtClean="0">
                <a:ea typeface="ＭＳ Ｐゴシック" pitchFamily="34" charset="-128"/>
              </a:rPr>
              <a:t>who</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doing</a:t>
            </a:r>
            <a:r>
              <a:rPr lang="it-IT" sz="1400" dirty="0" smtClean="0">
                <a:ea typeface="ＭＳ Ｐゴシック" pitchFamily="34" charset="-128"/>
              </a:rPr>
              <a:t> </a:t>
            </a:r>
            <a:r>
              <a:rPr lang="it-IT" sz="1400" dirty="0" err="1" smtClean="0">
                <a:ea typeface="ＭＳ Ｐゴシック" pitchFamily="34" charset="-128"/>
              </a:rPr>
              <a:t>research</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her</a:t>
            </a:r>
            <a:r>
              <a:rPr lang="it-IT" sz="1400" dirty="0" smtClean="0">
                <a:ea typeface="ＭＳ Ｐゴシック" pitchFamily="34" charset="-128"/>
              </a:rPr>
              <a:t> </a:t>
            </a:r>
            <a:r>
              <a:rPr lang="it-IT" sz="1400" dirty="0" err="1" smtClean="0">
                <a:ea typeface="ＭＳ Ｐゴシック" pitchFamily="34" charset="-128"/>
              </a:rPr>
              <a:t>own</a:t>
            </a:r>
            <a:r>
              <a:rPr lang="it-IT" sz="1400" dirty="0" smtClean="0">
                <a:ea typeface="ＭＳ Ｐゴシック" pitchFamily="34" charset="-128"/>
              </a:rPr>
              <a:t> at Clarke. </a:t>
            </a:r>
            <a:r>
              <a:rPr lang="it-IT" sz="1400" dirty="0" err="1" smtClean="0">
                <a:ea typeface="ＭＳ Ｐゴシック" pitchFamily="34" charset="-128"/>
              </a:rPr>
              <a:t>They</a:t>
            </a:r>
            <a:r>
              <a:rPr lang="it-IT" sz="1400" dirty="0" smtClean="0">
                <a:ea typeface="ＭＳ Ｐゴシック" pitchFamily="34" charset="-128"/>
              </a:rPr>
              <a:t> </a:t>
            </a:r>
            <a:r>
              <a:rPr lang="it-IT" sz="1400" dirty="0" err="1" smtClean="0">
                <a:ea typeface="ＭＳ Ｐゴシック" pitchFamily="34" charset="-128"/>
              </a:rPr>
              <a:t>married</a:t>
            </a:r>
            <a:r>
              <a:rPr lang="it-IT" sz="1400" dirty="0" smtClean="0">
                <a:ea typeface="ＭＳ Ｐゴシック" pitchFamily="34" charset="-128"/>
              </a:rPr>
              <a:t> in </a:t>
            </a:r>
            <a:r>
              <a:rPr lang="it-IT" sz="1400" dirty="0" err="1" smtClean="0">
                <a:ea typeface="ＭＳ Ｐゴシック" pitchFamily="34" charset="-128"/>
              </a:rPr>
              <a:t>December</a:t>
            </a:r>
            <a:r>
              <a:rPr lang="it-IT" sz="1400" dirty="0" smtClean="0">
                <a:ea typeface="ＭＳ Ｐゴシック" pitchFamily="34" charset="-128"/>
              </a:rPr>
              <a:t> 1930; in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autobiography</a:t>
            </a:r>
            <a:r>
              <a:rPr lang="it-IT" sz="1400" dirty="0" smtClean="0">
                <a:ea typeface="ＭＳ Ｐゴシック" pitchFamily="34" charset="-128"/>
              </a:rPr>
              <a:t>, The Life </a:t>
            </a:r>
            <a:r>
              <a:rPr lang="it-IT" sz="1400" dirty="0" err="1" smtClean="0">
                <a:ea typeface="ＭＳ Ｐゴシック" pitchFamily="34" charset="-128"/>
              </a:rPr>
              <a:t>of</a:t>
            </a:r>
            <a:r>
              <a:rPr lang="it-IT" sz="1400" dirty="0" smtClean="0">
                <a:ea typeface="ＭＳ Ｐゴシック" pitchFamily="34" charset="-128"/>
              </a:rPr>
              <a:t> a </a:t>
            </a:r>
            <a:r>
              <a:rPr lang="it-IT" sz="1400" dirty="0" err="1" smtClean="0">
                <a:ea typeface="ＭＳ Ｐゴシック" pitchFamily="34" charset="-128"/>
              </a:rPr>
              <a:t>Psychologist</a:t>
            </a:r>
            <a:r>
              <a:rPr lang="it-IT" sz="1400" dirty="0" smtClean="0">
                <a:ea typeface="ＭＳ Ｐゴシック" pitchFamily="34" charset="-128"/>
              </a:rPr>
              <a:t> (1983),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credits</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wife</a:t>
            </a:r>
            <a:r>
              <a:rPr lang="it-IT" sz="1400" dirty="0" smtClean="0">
                <a:ea typeface="ＭＳ Ｐゴシック" pitchFamily="34" charset="-128"/>
              </a:rPr>
              <a:t> </a:t>
            </a:r>
            <a:r>
              <a:rPr lang="it-IT" sz="1400" dirty="0" err="1" smtClean="0">
                <a:ea typeface="ＭＳ Ｐゴシック" pitchFamily="34" charset="-128"/>
              </a:rPr>
              <a:t>for</a:t>
            </a:r>
            <a:r>
              <a:rPr lang="it-IT" sz="1400" dirty="0" smtClean="0">
                <a:ea typeface="ＭＳ Ｐゴシック" pitchFamily="34" charset="-128"/>
              </a:rPr>
              <a:t> </a:t>
            </a:r>
            <a:r>
              <a:rPr lang="it-IT" sz="1400" dirty="0" err="1" smtClean="0">
                <a:ea typeface="ＭＳ Ｐゴシック" pitchFamily="34" charset="-128"/>
              </a:rPr>
              <a:t>her</a:t>
            </a:r>
            <a:r>
              <a:rPr lang="it-IT" sz="1400" dirty="0" smtClean="0">
                <a:ea typeface="ＭＳ Ｐゴシック" pitchFamily="34" charset="-128"/>
              </a:rPr>
              <a:t> </a:t>
            </a:r>
            <a:r>
              <a:rPr lang="it-IT" sz="1400" dirty="0" err="1" smtClean="0">
                <a:ea typeface="ＭＳ Ｐゴシック" pitchFamily="34" charset="-128"/>
              </a:rPr>
              <a:t>invaluable</a:t>
            </a:r>
            <a:r>
              <a:rPr lang="it-IT" sz="1400" dirty="0" smtClean="0">
                <a:ea typeface="ＭＳ Ｐゴシック" pitchFamily="34" charset="-128"/>
              </a:rPr>
              <a:t> </a:t>
            </a:r>
            <a:r>
              <a:rPr lang="it-IT" sz="1400" dirty="0" err="1" smtClean="0">
                <a:ea typeface="ＭＳ Ｐゴシック" pitchFamily="34" charset="-128"/>
              </a:rPr>
              <a:t>contribution</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work. The </a:t>
            </a:r>
            <a:r>
              <a:rPr lang="it-IT" sz="1400" dirty="0" err="1" smtClean="0">
                <a:ea typeface="ＭＳ Ｐゴシック" pitchFamily="34" charset="-128"/>
              </a:rPr>
              <a:t>Heiders</a:t>
            </a:r>
            <a:r>
              <a:rPr lang="it-IT" sz="1400" dirty="0" smtClean="0">
                <a:ea typeface="ＭＳ Ｐゴシック" pitchFamily="34" charset="-128"/>
              </a:rPr>
              <a:t> </a:t>
            </a:r>
            <a:r>
              <a:rPr lang="it-IT" sz="1400" dirty="0" err="1" smtClean="0">
                <a:ea typeface="ＭＳ Ｐゴシック" pitchFamily="34" charset="-128"/>
              </a:rPr>
              <a:t>had</a:t>
            </a:r>
            <a:r>
              <a:rPr lang="it-IT" sz="1400" dirty="0" smtClean="0">
                <a:ea typeface="ＭＳ Ｐゴシック" pitchFamily="34" charset="-128"/>
              </a:rPr>
              <a:t> </a:t>
            </a:r>
            <a:r>
              <a:rPr lang="it-IT" sz="1400" dirty="0" err="1" smtClean="0">
                <a:ea typeface="ＭＳ Ｐゴシック" pitchFamily="34" charset="-128"/>
              </a:rPr>
              <a:t>three</a:t>
            </a:r>
            <a:r>
              <a:rPr lang="it-IT" sz="1400" dirty="0" smtClean="0">
                <a:ea typeface="ＭＳ Ｐゴシック" pitchFamily="34" charset="-128"/>
              </a:rPr>
              <a:t> </a:t>
            </a:r>
            <a:r>
              <a:rPr lang="it-IT" sz="1400" dirty="0" err="1" smtClean="0">
                <a:ea typeface="ＭＳ Ｐゴシック" pitchFamily="34" charset="-128"/>
              </a:rPr>
              <a:t>sons</a:t>
            </a:r>
            <a:r>
              <a:rPr lang="it-IT" sz="1400" dirty="0" smtClean="0">
                <a:ea typeface="ＭＳ Ｐゴシック" pitchFamily="34" charset="-128"/>
              </a:rPr>
              <a:t> </a:t>
            </a:r>
            <a:r>
              <a:rPr lang="it-IT" sz="1400" dirty="0" err="1" smtClean="0">
                <a:ea typeface="ＭＳ Ｐゴシック" pitchFamily="34" charset="-128"/>
              </a:rPr>
              <a:t>during</a:t>
            </a:r>
            <a:r>
              <a:rPr lang="it-IT" sz="1400" dirty="0" smtClean="0">
                <a:ea typeface="ＭＳ Ｐゴシック" pitchFamily="34" charset="-128"/>
              </a:rPr>
              <a:t> </a:t>
            </a:r>
            <a:r>
              <a:rPr lang="it-IT" sz="1400" dirty="0" err="1" smtClean="0">
                <a:ea typeface="ＭＳ Ｐゴシック" pitchFamily="34" charset="-128"/>
              </a:rPr>
              <a:t>their</a:t>
            </a:r>
            <a:r>
              <a:rPr lang="it-IT" sz="1400" dirty="0" smtClean="0">
                <a:ea typeface="ＭＳ Ｐゴシック" pitchFamily="34" charset="-128"/>
              </a:rPr>
              <a:t> </a:t>
            </a:r>
            <a:r>
              <a:rPr lang="it-IT" sz="1400" dirty="0" err="1" smtClean="0">
                <a:ea typeface="ＭＳ Ｐゴシック" pitchFamily="34" charset="-128"/>
              </a:rPr>
              <a:t>years</a:t>
            </a:r>
            <a:r>
              <a:rPr lang="it-IT" sz="1400" dirty="0" smtClean="0">
                <a:ea typeface="ＭＳ Ｐゴシック" pitchFamily="34" charset="-128"/>
              </a:rPr>
              <a:t> in </a:t>
            </a:r>
            <a:r>
              <a:rPr lang="it-IT" sz="1400" dirty="0" err="1" smtClean="0">
                <a:ea typeface="ＭＳ Ｐゴシック" pitchFamily="34" charset="-128"/>
              </a:rPr>
              <a:t>Northampton</a:t>
            </a:r>
            <a:r>
              <a:rPr lang="it-IT" sz="1400" dirty="0" smtClean="0">
                <a:ea typeface="ＭＳ Ｐゴシック" pitchFamily="34" charset="-128"/>
              </a:rPr>
              <a:t>.</a:t>
            </a:r>
          </a:p>
          <a:p>
            <a:pPr marL="92075" indent="-92075">
              <a:buFontTx/>
              <a:buNone/>
            </a:pPr>
            <a:r>
              <a:rPr lang="it-IT" sz="1400" dirty="0" err="1" smtClean="0">
                <a:ea typeface="ＭＳ Ｐゴシック" pitchFamily="34" charset="-128"/>
              </a:rPr>
              <a:t>Beginning</a:t>
            </a:r>
            <a:r>
              <a:rPr lang="it-IT" sz="1400" dirty="0" smtClean="0">
                <a:ea typeface="ＭＳ Ｐゴシック" pitchFamily="34" charset="-128"/>
              </a:rPr>
              <a:t> at Smith,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began</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do the </a:t>
            </a:r>
            <a:r>
              <a:rPr lang="it-IT" sz="1400" dirty="0" err="1" smtClean="0">
                <a:ea typeface="ＭＳ Ｐゴシック" pitchFamily="34" charset="-128"/>
              </a:rPr>
              <a:t>research</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led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theories</a:t>
            </a:r>
            <a:r>
              <a:rPr lang="it-IT" sz="1400" dirty="0" smtClean="0">
                <a:ea typeface="ＭＳ Ｐゴシック" pitchFamily="34" charset="-128"/>
              </a:rPr>
              <a:t> on interpersonal relations.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continued</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work </a:t>
            </a:r>
            <a:r>
              <a:rPr lang="it-IT" sz="1400" dirty="0" err="1" smtClean="0">
                <a:ea typeface="ＭＳ Ｐゴシック" pitchFamily="34" charset="-128"/>
              </a:rPr>
              <a:t>when</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moved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Lawrence, Kansas, in 1947 </a:t>
            </a:r>
            <a:r>
              <a:rPr lang="it-IT" sz="1400" dirty="0" err="1" smtClean="0">
                <a:ea typeface="ＭＳ Ｐゴシック" pitchFamily="34" charset="-128"/>
              </a:rPr>
              <a:t>to</a:t>
            </a:r>
            <a:r>
              <a:rPr lang="it-IT" sz="1400" dirty="0" smtClean="0">
                <a:ea typeface="ＭＳ Ｐゴシック" pitchFamily="34" charset="-128"/>
              </a:rPr>
              <a:t> take a </a:t>
            </a:r>
            <a:r>
              <a:rPr lang="it-IT" sz="1400" dirty="0" err="1" smtClean="0">
                <a:ea typeface="ＭＳ Ｐゴシック" pitchFamily="34" charset="-128"/>
              </a:rPr>
              <a:t>professorship</a:t>
            </a:r>
            <a:r>
              <a:rPr lang="it-IT" sz="1400" dirty="0" smtClean="0">
                <a:ea typeface="ＭＳ Ｐゴシック" pitchFamily="34" charset="-128"/>
              </a:rPr>
              <a:t> at the </a:t>
            </a:r>
            <a:r>
              <a:rPr lang="it-IT" sz="1400" dirty="0" err="1" smtClean="0">
                <a:ea typeface="ＭＳ Ｐゴシック" pitchFamily="34" charset="-128"/>
              </a:rPr>
              <a:t>University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Kansas. </a:t>
            </a:r>
            <a:r>
              <a:rPr lang="it-IT" sz="1400" dirty="0" err="1" smtClean="0">
                <a:ea typeface="ＭＳ Ｐゴシック" pitchFamily="34" charset="-128"/>
              </a:rPr>
              <a:t>It</a:t>
            </a:r>
            <a:r>
              <a:rPr lang="it-IT" sz="1400" dirty="0" smtClean="0">
                <a:ea typeface="ＭＳ Ｐゴシック" pitchFamily="34" charset="-128"/>
              </a:rPr>
              <a:t> </a:t>
            </a:r>
            <a:r>
              <a:rPr lang="it-IT" sz="1400" dirty="0" err="1" smtClean="0">
                <a:ea typeface="ＭＳ Ｐゴシック" pitchFamily="34" charset="-128"/>
              </a:rPr>
              <a:t>has</a:t>
            </a:r>
            <a:r>
              <a:rPr lang="it-IT" sz="1400" dirty="0" smtClean="0">
                <a:ea typeface="ＭＳ Ｐゴシック" pitchFamily="34" charset="-128"/>
              </a:rPr>
              <a:t> </a:t>
            </a:r>
            <a:r>
              <a:rPr lang="it-IT" sz="1400" dirty="0" err="1" smtClean="0">
                <a:ea typeface="ＭＳ Ｐゴシック" pitchFamily="34" charset="-128"/>
              </a:rPr>
              <a:t>been</a:t>
            </a:r>
            <a:r>
              <a:rPr lang="it-IT" sz="1400" dirty="0" smtClean="0">
                <a:ea typeface="ＭＳ Ｐゴシック" pitchFamily="34" charset="-128"/>
              </a:rPr>
              <a:t> </a:t>
            </a:r>
            <a:r>
              <a:rPr lang="it-IT" sz="1400" dirty="0" err="1" smtClean="0">
                <a:ea typeface="ＭＳ Ｐゴシック" pitchFamily="34" charset="-128"/>
              </a:rPr>
              <a:t>said</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approached</a:t>
            </a:r>
            <a:r>
              <a:rPr lang="it-IT" sz="1400" dirty="0" smtClean="0">
                <a:ea typeface="ＭＳ Ｐゴシック" pitchFamily="34" charset="-128"/>
              </a:rPr>
              <a:t> </a:t>
            </a:r>
            <a:r>
              <a:rPr lang="it-IT" sz="1400" dirty="0" err="1" smtClean="0">
                <a:ea typeface="ＭＳ Ｐゴシック" pitchFamily="34" charset="-128"/>
              </a:rPr>
              <a:t>psychology</a:t>
            </a:r>
            <a:r>
              <a:rPr lang="it-IT" sz="1400" dirty="0" smtClean="0">
                <a:ea typeface="ＭＳ Ｐゴシック" pitchFamily="34" charset="-128"/>
              </a:rPr>
              <a:t> the way a </a:t>
            </a:r>
            <a:r>
              <a:rPr lang="it-IT" sz="1400" dirty="0" err="1" smtClean="0">
                <a:ea typeface="ＭＳ Ｐゴシック" pitchFamily="34" charset="-128"/>
              </a:rPr>
              <a:t>physicist</a:t>
            </a:r>
            <a:r>
              <a:rPr lang="it-IT" sz="1400" dirty="0" smtClean="0">
                <a:ea typeface="ＭＳ Ｐゴシック" pitchFamily="34" charset="-128"/>
              </a:rPr>
              <a:t> </a:t>
            </a:r>
            <a:r>
              <a:rPr lang="it-IT" sz="1400" dirty="0" err="1" smtClean="0">
                <a:ea typeface="ＭＳ Ｐゴシック" pitchFamily="34" charset="-128"/>
              </a:rPr>
              <a:t>would</a:t>
            </a:r>
            <a:r>
              <a:rPr lang="it-IT" sz="1400" dirty="0" smtClean="0">
                <a:ea typeface="ＭＳ Ｐゴシック" pitchFamily="34" charset="-128"/>
              </a:rPr>
              <a:t> </a:t>
            </a:r>
            <a:r>
              <a:rPr lang="it-IT" sz="1400" dirty="0" err="1" smtClean="0">
                <a:ea typeface="ＭＳ Ｐゴシック" pitchFamily="34" charset="-128"/>
              </a:rPr>
              <a:t>approach</a:t>
            </a:r>
            <a:r>
              <a:rPr lang="it-IT" sz="1400" dirty="0" smtClean="0">
                <a:ea typeface="ＭＳ Ｐゴシック" pitchFamily="34" charset="-128"/>
              </a:rPr>
              <a:t> </a:t>
            </a:r>
            <a:r>
              <a:rPr lang="it-IT" sz="1400" dirty="0" err="1" smtClean="0">
                <a:ea typeface="ＭＳ Ｐゴシック" pitchFamily="34" charset="-128"/>
              </a:rPr>
              <a:t>scientific</a:t>
            </a:r>
            <a:r>
              <a:rPr lang="it-IT" sz="1400" dirty="0" smtClean="0">
                <a:ea typeface="ＭＳ Ｐゴシック" pitchFamily="34" charset="-128"/>
              </a:rPr>
              <a:t> </a:t>
            </a:r>
            <a:r>
              <a:rPr lang="it-IT" sz="1400" dirty="0" err="1" smtClean="0">
                <a:ea typeface="ＭＳ Ｐゴシック" pitchFamily="34" charset="-128"/>
              </a:rPr>
              <a:t>theory</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extremely</a:t>
            </a:r>
            <a:r>
              <a:rPr lang="it-IT" sz="1400" dirty="0" smtClean="0">
                <a:ea typeface="ＭＳ Ｐゴシック" pitchFamily="34" charset="-128"/>
              </a:rPr>
              <a:t> </a:t>
            </a:r>
            <a:r>
              <a:rPr lang="it-IT" sz="1400" dirty="0" err="1" smtClean="0">
                <a:ea typeface="ＭＳ Ｐゴシック" pitchFamily="34" charset="-128"/>
              </a:rPr>
              <a:t>methodical</a:t>
            </a:r>
            <a:r>
              <a:rPr lang="it-IT" sz="1400" dirty="0" smtClean="0">
                <a:ea typeface="ＭＳ Ｐゴシック" pitchFamily="34" charset="-128"/>
              </a:rPr>
              <a:t> and </a:t>
            </a:r>
            <a:r>
              <a:rPr lang="it-IT" sz="1400" dirty="0" err="1" smtClean="0">
                <a:ea typeface="ＭＳ Ｐゴシック" pitchFamily="34" charset="-128"/>
              </a:rPr>
              <a:t>meticulous</a:t>
            </a:r>
            <a:r>
              <a:rPr lang="it-IT" sz="1400" dirty="0" smtClean="0">
                <a:ea typeface="ＭＳ Ｐゴシック" pitchFamily="34" charset="-128"/>
              </a:rPr>
              <a:t> in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research</a:t>
            </a:r>
            <a:r>
              <a:rPr lang="it-IT" sz="1400" dirty="0" smtClean="0">
                <a:ea typeface="ＭＳ Ｐゴシック" pitchFamily="34" charset="-128"/>
              </a:rPr>
              <a:t>, </a:t>
            </a:r>
            <a:r>
              <a:rPr lang="it-IT" sz="1400" dirty="0" err="1" smtClean="0">
                <a:ea typeface="ＭＳ Ｐゴシック" pitchFamily="34" charset="-128"/>
              </a:rPr>
              <a:t>which</a:t>
            </a:r>
            <a:r>
              <a:rPr lang="it-IT" sz="1400" dirty="0" smtClean="0">
                <a:ea typeface="ＭＳ Ｐゴシック" pitchFamily="34" charset="-128"/>
              </a:rPr>
              <a:t> </a:t>
            </a:r>
            <a:r>
              <a:rPr lang="it-IT" sz="1400" dirty="0" err="1" smtClean="0">
                <a:ea typeface="ＭＳ Ｐゴシック" pitchFamily="34" charset="-128"/>
              </a:rPr>
              <a:t>could</a:t>
            </a:r>
            <a:r>
              <a:rPr lang="it-IT" sz="1400" dirty="0" smtClean="0">
                <a:ea typeface="ＭＳ Ｐゴシック" pitchFamily="34" charset="-128"/>
              </a:rPr>
              <a:t> </a:t>
            </a:r>
            <a:r>
              <a:rPr lang="it-IT" sz="1400" dirty="0" err="1" smtClean="0">
                <a:ea typeface="ＭＳ Ｐゴシック" pitchFamily="34" charset="-128"/>
              </a:rPr>
              <a:t>often</a:t>
            </a:r>
            <a:r>
              <a:rPr lang="it-IT" sz="1400" dirty="0" smtClean="0">
                <a:ea typeface="ＭＳ Ｐゴシック" pitchFamily="34" charset="-128"/>
              </a:rPr>
              <a:t> </a:t>
            </a:r>
            <a:r>
              <a:rPr lang="it-IT" sz="1400" dirty="0" err="1" smtClean="0">
                <a:ea typeface="ＭＳ Ｐゴシック" pitchFamily="34" charset="-128"/>
              </a:rPr>
              <a:t>be</a:t>
            </a:r>
            <a:r>
              <a:rPr lang="it-IT" sz="1400" dirty="0" smtClean="0">
                <a:ea typeface="ＭＳ Ｐゴシック" pitchFamily="34" charset="-128"/>
              </a:rPr>
              <a:t> </a:t>
            </a:r>
            <a:r>
              <a:rPr lang="it-IT" sz="1400" dirty="0" err="1" smtClean="0">
                <a:ea typeface="ＭＳ Ｐゴシック" pitchFamily="34" charset="-128"/>
              </a:rPr>
              <a:t>frustrating</a:t>
            </a:r>
            <a:r>
              <a:rPr lang="it-IT" sz="1400" dirty="0" smtClean="0">
                <a:ea typeface="ＭＳ Ｐゴシック" pitchFamily="34" charset="-128"/>
              </a:rPr>
              <a:t>, </a:t>
            </a:r>
            <a:r>
              <a:rPr lang="it-IT" sz="1400" dirty="0" err="1" smtClean="0">
                <a:ea typeface="ＭＳ Ｐゴシック" pitchFamily="34" charset="-128"/>
              </a:rPr>
              <a:t>but</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carefully</a:t>
            </a:r>
            <a:r>
              <a:rPr lang="it-IT" sz="1400" dirty="0" smtClean="0">
                <a:ea typeface="ＭＳ Ｐゴシック" pitchFamily="34" charset="-128"/>
              </a:rPr>
              <a:t> </a:t>
            </a:r>
            <a:r>
              <a:rPr lang="it-IT" sz="1400" dirty="0" err="1" smtClean="0">
                <a:ea typeface="ＭＳ Ｐゴシック" pitchFamily="34" charset="-128"/>
              </a:rPr>
              <a:t>developed</a:t>
            </a:r>
            <a:r>
              <a:rPr lang="it-IT" sz="1400" dirty="0" smtClean="0">
                <a:ea typeface="ＭＳ Ｐゴシック" pitchFamily="34" charset="-128"/>
              </a:rPr>
              <a:t> the </a:t>
            </a:r>
            <a:r>
              <a:rPr lang="it-IT" sz="1400" dirty="0" err="1" smtClean="0">
                <a:ea typeface="ＭＳ Ｐゴシック" pitchFamily="34" charset="-128"/>
              </a:rPr>
              <a:t>ideas</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ultimately</a:t>
            </a:r>
            <a:r>
              <a:rPr lang="it-IT" sz="1400" dirty="0" smtClean="0">
                <a:ea typeface="ＭＳ Ｐゴシック" pitchFamily="34" charset="-128"/>
              </a:rPr>
              <a:t> </a:t>
            </a:r>
            <a:r>
              <a:rPr lang="it-IT" sz="1400" dirty="0" err="1" smtClean="0">
                <a:ea typeface="ＭＳ Ｐゴシック" pitchFamily="34" charset="-128"/>
              </a:rPr>
              <a:t>outlined</a:t>
            </a:r>
            <a:r>
              <a:rPr lang="it-IT" sz="1400" dirty="0" smtClean="0">
                <a:ea typeface="ＭＳ Ｐゴシック" pitchFamily="34" charset="-128"/>
              </a:rPr>
              <a:t> in The </a:t>
            </a:r>
            <a:r>
              <a:rPr lang="it-IT" sz="1400" dirty="0" err="1" smtClean="0">
                <a:ea typeface="ＭＳ Ｐゴシック" pitchFamily="34" charset="-128"/>
              </a:rPr>
              <a:t>Psychology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Interpersonal Relations.</a:t>
            </a:r>
          </a:p>
        </p:txBody>
      </p:sp>
      <p:sp>
        <p:nvSpPr>
          <p:cNvPr id="67586" name="Segnaposto numero diapositiva 5"/>
          <p:cNvSpPr>
            <a:spLocks noGrp="1"/>
          </p:cNvSpPr>
          <p:nvPr>
            <p:ph type="sldNum" sz="quarter" idx="12"/>
          </p:nvPr>
        </p:nvSpPr>
        <p:spPr bwMode="auto">
          <a:xfrm>
            <a:off x="6553200" y="6245225"/>
            <a:ext cx="2133600" cy="476250"/>
          </a:xfrm>
          <a:noFill/>
          <a:ln>
            <a:miter lim="800000"/>
            <a:headEnd/>
            <a:tailEnd/>
          </a:ln>
        </p:spPr>
        <p:txBody>
          <a:bodyPr/>
          <a:lstStyle/>
          <a:p>
            <a:pPr>
              <a:buNone/>
            </a:pPr>
            <a:fld id="{7208CB3A-8765-4ADA-8596-0651D1B035CE}" type="slidenum">
              <a:rPr lang="it-IT" u="none" smtClean="0"/>
              <a:pPr>
                <a:buNone/>
              </a:pPr>
              <a:t>54</a:t>
            </a:fld>
            <a:endParaRPr lang="it-IT" u="none" dirty="0" smtClean="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bwMode="auto">
          <a:xfrm>
            <a:off x="0" y="908720"/>
            <a:ext cx="9144000" cy="944562"/>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it-IT" sz="2600" u="sng" dirty="0" err="1" smtClean="0">
                <a:solidFill>
                  <a:srgbClr val="CC0000"/>
                </a:solidFill>
                <a:ea typeface="ＭＳ Ｐゴシック" pitchFamily="34" charset="-128"/>
              </a:rPr>
              <a:t>Heider</a:t>
            </a:r>
            <a:r>
              <a:rPr lang="it-IT" sz="2600" u="sng" dirty="0" smtClean="0">
                <a:solidFill>
                  <a:srgbClr val="CC0000"/>
                </a:solidFill>
                <a:ea typeface="ＭＳ Ｐゴシック" pitchFamily="34" charset="-128"/>
              </a:rPr>
              <a:t>, Fritz (1896-1988). Biografia</a:t>
            </a:r>
          </a:p>
        </p:txBody>
      </p:sp>
      <p:sp>
        <p:nvSpPr>
          <p:cNvPr id="68612" name="Rectangle 5"/>
          <p:cNvSpPr>
            <a:spLocks noGrp="1" noChangeArrowheads="1"/>
          </p:cNvSpPr>
          <p:nvPr>
            <p:ph idx="1"/>
          </p:nvPr>
        </p:nvSpPr>
        <p:spPr>
          <a:xfrm>
            <a:off x="0" y="1988840"/>
            <a:ext cx="9144000" cy="4320480"/>
          </a:xfrm>
        </p:spPr>
        <p:txBody>
          <a:bodyPr/>
          <a:lstStyle/>
          <a:p>
            <a:pPr marL="92075" indent="-92075">
              <a:buFontTx/>
              <a:buNone/>
            </a:pPr>
            <a:r>
              <a:rPr lang="it-IT" sz="1400" dirty="0" smtClean="0">
                <a:ea typeface="ＭＳ Ｐゴシック" pitchFamily="34" charset="-128"/>
              </a:rPr>
              <a:t>In </a:t>
            </a:r>
            <a:r>
              <a:rPr lang="it-IT" sz="1400" dirty="0" err="1" smtClean="0">
                <a:ea typeface="ＭＳ Ｐゴシック" pitchFamily="34" charset="-128"/>
              </a:rPr>
              <a:t>its</a:t>
            </a:r>
            <a:r>
              <a:rPr lang="it-IT" sz="1400" dirty="0" smtClean="0">
                <a:ea typeface="ＭＳ Ｐゴシック" pitchFamily="34" charset="-128"/>
              </a:rPr>
              <a:t> </a:t>
            </a:r>
            <a:r>
              <a:rPr lang="it-IT" sz="1400" dirty="0" err="1" smtClean="0">
                <a:ea typeface="ＭＳ Ｐゴシック" pitchFamily="34" charset="-128"/>
              </a:rPr>
              <a:t>simplest</a:t>
            </a:r>
            <a:r>
              <a:rPr lang="it-IT" sz="1400" dirty="0" smtClean="0">
                <a:ea typeface="ＭＳ Ｐゴシック" pitchFamily="34" charset="-128"/>
              </a:rPr>
              <a:t> </a:t>
            </a:r>
            <a:r>
              <a:rPr lang="it-IT" sz="1400" dirty="0" err="1" smtClean="0">
                <a:ea typeface="ＭＳ Ｐゴシック" pitchFamily="34" charset="-128"/>
              </a:rPr>
              <a:t>terms</a:t>
            </a:r>
            <a:r>
              <a:rPr lang="it-IT" sz="1400" dirty="0" smtClean="0">
                <a:ea typeface="ＭＳ Ｐゴシック" pitchFamily="34" charset="-128"/>
              </a:rPr>
              <a:t>, </a:t>
            </a:r>
            <a:r>
              <a:rPr lang="it-IT" sz="1400" dirty="0" err="1" smtClean="0">
                <a:ea typeface="ＭＳ Ｐゴシック" pitchFamily="34" charset="-128"/>
              </a:rPr>
              <a:t>attribution</a:t>
            </a:r>
            <a:r>
              <a:rPr lang="it-IT" sz="1400" dirty="0" smtClean="0">
                <a:ea typeface="ＭＳ Ｐゴシック" pitchFamily="34" charset="-128"/>
              </a:rPr>
              <a:t> </a:t>
            </a:r>
            <a:r>
              <a:rPr lang="it-IT" sz="1400" dirty="0" err="1" smtClean="0">
                <a:ea typeface="ＭＳ Ｐゴシック" pitchFamily="34" charset="-128"/>
              </a:rPr>
              <a:t>theory</a:t>
            </a:r>
            <a:r>
              <a:rPr lang="it-IT" sz="1400" dirty="0" smtClean="0">
                <a:ea typeface="ＭＳ Ｐゴシック" pitchFamily="34" charset="-128"/>
              </a:rPr>
              <a:t> </a:t>
            </a:r>
            <a:r>
              <a:rPr lang="it-IT" sz="1400" dirty="0" err="1" smtClean="0">
                <a:ea typeface="ＭＳ Ｐゴシック" pitchFamily="34" charset="-128"/>
              </a:rPr>
              <a:t>explains</a:t>
            </a:r>
            <a:r>
              <a:rPr lang="it-IT" sz="1400" dirty="0" smtClean="0">
                <a:ea typeface="ＭＳ Ｐゴシック" pitchFamily="34" charset="-128"/>
              </a:rPr>
              <a:t> the </a:t>
            </a:r>
            <a:r>
              <a:rPr lang="it-IT" sz="1400" dirty="0" err="1" smtClean="0">
                <a:ea typeface="ＭＳ Ｐゴシック" pitchFamily="34" charset="-128"/>
              </a:rPr>
              <a:t>means</a:t>
            </a:r>
            <a:r>
              <a:rPr lang="it-IT" sz="1400" dirty="0" smtClean="0">
                <a:ea typeface="ＭＳ Ｐゴシック" pitchFamily="34" charset="-128"/>
              </a:rPr>
              <a:t> people </a:t>
            </a:r>
            <a:r>
              <a:rPr lang="it-IT" sz="1400" dirty="0" err="1" smtClean="0">
                <a:ea typeface="ＭＳ Ｐゴシック" pitchFamily="34" charset="-128"/>
              </a:rPr>
              <a:t>use</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attribute</a:t>
            </a:r>
            <a:r>
              <a:rPr lang="it-IT" sz="1400" dirty="0" smtClean="0">
                <a:ea typeface="ＭＳ Ｐゴシック" pitchFamily="34" charset="-128"/>
              </a:rPr>
              <a:t> the </a:t>
            </a:r>
            <a:r>
              <a:rPr lang="it-IT" sz="1400" dirty="0" err="1" smtClean="0">
                <a:ea typeface="ＭＳ Ｐゴシック" pitchFamily="34" charset="-128"/>
              </a:rPr>
              <a:t>behavior</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others</a:t>
            </a:r>
            <a:r>
              <a:rPr lang="it-IT" sz="1400" dirty="0" smtClean="0">
                <a:ea typeface="ＭＳ Ｐゴシック" pitchFamily="34" charset="-128"/>
              </a:rPr>
              <a:t>. </a:t>
            </a:r>
            <a:r>
              <a:rPr lang="it-IT" sz="1400" dirty="0" err="1" smtClean="0">
                <a:ea typeface="ＭＳ Ｐゴシック" pitchFamily="34" charset="-128"/>
              </a:rPr>
              <a:t>Sometimes</a:t>
            </a:r>
            <a:r>
              <a:rPr lang="it-IT" sz="1400" dirty="0" smtClean="0">
                <a:ea typeface="ＭＳ Ｐゴシック" pitchFamily="34" charset="-128"/>
              </a:rPr>
              <a:t>, </a:t>
            </a:r>
            <a:r>
              <a:rPr lang="it-IT" sz="1400" dirty="0" err="1" smtClean="0">
                <a:ea typeface="ＭＳ Ｐゴシック" pitchFamily="34" charset="-128"/>
              </a:rPr>
              <a:t>behavior</a:t>
            </a:r>
            <a:r>
              <a:rPr lang="it-IT" sz="1400" dirty="0" smtClean="0">
                <a:ea typeface="ＭＳ Ｐゴシック" pitchFamily="34" charset="-128"/>
              </a:rPr>
              <a:t> </a:t>
            </a:r>
            <a:r>
              <a:rPr lang="it-IT" sz="1400" dirty="0" err="1" smtClean="0">
                <a:ea typeface="ＭＳ Ｐゴシック" pitchFamily="34" charset="-128"/>
              </a:rPr>
              <a:t>is</a:t>
            </a:r>
            <a:r>
              <a:rPr lang="it-IT" sz="1400" dirty="0" smtClean="0">
                <a:ea typeface="ＭＳ Ｐゴシック" pitchFamily="34" charset="-128"/>
              </a:rPr>
              <a:t> </a:t>
            </a:r>
            <a:r>
              <a:rPr lang="it-IT" sz="1400" dirty="0" err="1" smtClean="0">
                <a:ea typeface="ＭＳ Ｐゴシック" pitchFamily="34" charset="-128"/>
              </a:rPr>
              <a:t>attributed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disposition</a:t>
            </a:r>
            <a:r>
              <a:rPr lang="it-IT" sz="1400" dirty="0" smtClean="0">
                <a:ea typeface="ＭＳ Ｐゴシック" pitchFamily="34" charset="-128"/>
              </a:rPr>
              <a:t>; in </a:t>
            </a:r>
            <a:r>
              <a:rPr lang="it-IT" sz="1400" dirty="0" err="1" smtClean="0">
                <a:ea typeface="ＭＳ Ｐゴシック" pitchFamily="34" charset="-128"/>
              </a:rPr>
              <a:t>other</a:t>
            </a:r>
            <a:r>
              <a:rPr lang="it-IT" sz="1400" dirty="0" smtClean="0">
                <a:ea typeface="ＭＳ Ｐゴシック" pitchFamily="34" charset="-128"/>
              </a:rPr>
              <a:t> </a:t>
            </a:r>
            <a:r>
              <a:rPr lang="it-IT" sz="1400" dirty="0" err="1" smtClean="0">
                <a:ea typeface="ＭＳ Ｐゴシック" pitchFamily="34" charset="-128"/>
              </a:rPr>
              <a:t>words</a:t>
            </a:r>
            <a:r>
              <a:rPr lang="it-IT" sz="1400" dirty="0" smtClean="0">
                <a:ea typeface="ＭＳ Ｐゴシック" pitchFamily="34" charset="-128"/>
              </a:rPr>
              <a:t>, </a:t>
            </a:r>
            <a:r>
              <a:rPr lang="it-IT" sz="1400" dirty="0" err="1" smtClean="0">
                <a:ea typeface="ＭＳ Ｐゴシック" pitchFamily="34" charset="-128"/>
              </a:rPr>
              <a:t>we</a:t>
            </a:r>
            <a:r>
              <a:rPr lang="it-IT" sz="1400" dirty="0" smtClean="0">
                <a:ea typeface="ＭＳ Ｐゴシック" pitchFamily="34" charset="-128"/>
              </a:rPr>
              <a:t> </a:t>
            </a:r>
            <a:r>
              <a:rPr lang="it-IT" sz="1400" dirty="0" err="1" smtClean="0">
                <a:ea typeface="ＭＳ Ｐゴシック" pitchFamily="34" charset="-128"/>
              </a:rPr>
              <a:t>might</a:t>
            </a:r>
            <a:r>
              <a:rPr lang="it-IT" sz="1400" dirty="0" smtClean="0">
                <a:ea typeface="ＭＳ Ｐゴシック" pitchFamily="34" charset="-128"/>
              </a:rPr>
              <a:t> decide </a:t>
            </a:r>
            <a:r>
              <a:rPr lang="it-IT" sz="1400" dirty="0" err="1" smtClean="0">
                <a:ea typeface="ＭＳ Ｐゴシック" pitchFamily="34" charset="-128"/>
              </a:rPr>
              <a:t>that</a:t>
            </a:r>
            <a:r>
              <a:rPr lang="it-IT" sz="1400" dirty="0" smtClean="0">
                <a:ea typeface="ＭＳ Ｐゴシック" pitchFamily="34" charset="-128"/>
              </a:rPr>
              <a:t> </a:t>
            </a:r>
            <a:r>
              <a:rPr lang="it-IT" sz="1400" dirty="0" err="1" smtClean="0">
                <a:ea typeface="ＭＳ Ｐゴシック" pitchFamily="34" charset="-128"/>
              </a:rPr>
              <a:t>altruism</a:t>
            </a:r>
            <a:r>
              <a:rPr lang="it-IT" sz="1400" dirty="0" smtClean="0">
                <a:ea typeface="ＭＳ Ｐゴシック" pitchFamily="34" charset="-128"/>
              </a:rPr>
              <a:t> </a:t>
            </a:r>
            <a:r>
              <a:rPr lang="it-IT" sz="1400" dirty="0" err="1" smtClean="0">
                <a:ea typeface="ＭＳ Ｐゴシック" pitchFamily="34" charset="-128"/>
              </a:rPr>
              <a:t>is</a:t>
            </a:r>
            <a:r>
              <a:rPr lang="it-IT" sz="1400" dirty="0" smtClean="0">
                <a:ea typeface="ＭＳ Ｐゴシック" pitchFamily="34" charset="-128"/>
              </a:rPr>
              <a:t> </a:t>
            </a:r>
            <a:r>
              <a:rPr lang="it-IT" sz="1400" dirty="0" err="1" smtClean="0">
                <a:ea typeface="ＭＳ Ｐゴシック" pitchFamily="34" charset="-128"/>
              </a:rPr>
              <a:t>what</a:t>
            </a:r>
            <a:r>
              <a:rPr lang="it-IT" sz="1400" dirty="0" smtClean="0">
                <a:ea typeface="ＭＳ Ｐゴシック" pitchFamily="34" charset="-128"/>
              </a:rPr>
              <a:t> </a:t>
            </a:r>
            <a:r>
              <a:rPr lang="it-IT" sz="1400" dirty="0" err="1" smtClean="0">
                <a:ea typeface="ＭＳ Ｐゴシック" pitchFamily="34" charset="-128"/>
              </a:rPr>
              <a:t>makes</a:t>
            </a:r>
            <a:r>
              <a:rPr lang="it-IT" sz="1400" dirty="0" smtClean="0">
                <a:ea typeface="ＭＳ Ｐゴシック" pitchFamily="34" charset="-128"/>
              </a:rPr>
              <a:t> a </a:t>
            </a:r>
            <a:r>
              <a:rPr lang="it-IT" sz="1400" dirty="0" err="1" smtClean="0">
                <a:ea typeface="ＭＳ Ｐゴシック" pitchFamily="34" charset="-128"/>
              </a:rPr>
              <a:t>particular</a:t>
            </a:r>
            <a:r>
              <a:rPr lang="it-IT" sz="1400" dirty="0" smtClean="0">
                <a:ea typeface="ＭＳ Ｐゴシック" pitchFamily="34" charset="-128"/>
              </a:rPr>
              <a:t> </a:t>
            </a:r>
            <a:r>
              <a:rPr lang="it-IT" sz="1400" dirty="0" err="1" smtClean="0">
                <a:ea typeface="ＭＳ Ｐゴシック" pitchFamily="34" charset="-128"/>
              </a:rPr>
              <a:t>person</a:t>
            </a:r>
            <a:r>
              <a:rPr lang="it-IT" sz="1400" dirty="0" smtClean="0">
                <a:ea typeface="ＭＳ Ｐゴシック" pitchFamily="34" charset="-128"/>
              </a:rPr>
              <a:t> donate </a:t>
            </a:r>
            <a:r>
              <a:rPr lang="it-IT" sz="1400" dirty="0" err="1" smtClean="0">
                <a:ea typeface="ＭＳ Ｐゴシック" pitchFamily="34" charset="-128"/>
              </a:rPr>
              <a:t>money</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 charity. </a:t>
            </a:r>
            <a:r>
              <a:rPr lang="it-IT" sz="1400" dirty="0" err="1" smtClean="0">
                <a:ea typeface="ＭＳ Ｐゴシック" pitchFamily="34" charset="-128"/>
              </a:rPr>
              <a:t>Other</a:t>
            </a:r>
            <a:r>
              <a:rPr lang="it-IT" sz="1400" dirty="0" smtClean="0">
                <a:ea typeface="ＭＳ Ｐゴシック" pitchFamily="34" charset="-128"/>
              </a:rPr>
              <a:t> </a:t>
            </a:r>
            <a:r>
              <a:rPr lang="it-IT" sz="1400" dirty="0" err="1" smtClean="0">
                <a:ea typeface="ＭＳ Ｐゴシック" pitchFamily="34" charset="-128"/>
              </a:rPr>
              <a:t>times</a:t>
            </a:r>
            <a:r>
              <a:rPr lang="it-IT" sz="1400" dirty="0" smtClean="0">
                <a:ea typeface="ＭＳ Ｐゴシック" pitchFamily="34" charset="-128"/>
              </a:rPr>
              <a:t>, </a:t>
            </a:r>
            <a:r>
              <a:rPr lang="it-IT" sz="1400" dirty="0" err="1" smtClean="0">
                <a:ea typeface="ＭＳ Ｐゴシック" pitchFamily="34" charset="-128"/>
              </a:rPr>
              <a:t>behavior</a:t>
            </a:r>
            <a:r>
              <a:rPr lang="it-IT" sz="1400" dirty="0" smtClean="0">
                <a:ea typeface="ＭＳ Ｐゴシック" pitchFamily="34" charset="-128"/>
              </a:rPr>
              <a:t> can </a:t>
            </a:r>
            <a:r>
              <a:rPr lang="it-IT" sz="1400" dirty="0" err="1" smtClean="0">
                <a:ea typeface="ＭＳ Ｐゴシック" pitchFamily="34" charset="-128"/>
              </a:rPr>
              <a:t>be</a:t>
            </a:r>
            <a:r>
              <a:rPr lang="it-IT" sz="1400" dirty="0" smtClean="0">
                <a:ea typeface="ＭＳ Ｐゴシック" pitchFamily="34" charset="-128"/>
              </a:rPr>
              <a:t> </a:t>
            </a:r>
            <a:r>
              <a:rPr lang="it-IT" sz="1400" dirty="0" err="1" smtClean="0">
                <a:ea typeface="ＭＳ Ｐゴシック" pitchFamily="34" charset="-128"/>
              </a:rPr>
              <a:t>attributed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situations</a:t>
            </a:r>
            <a:r>
              <a:rPr lang="it-IT" sz="1400" dirty="0" smtClean="0">
                <a:ea typeface="ＭＳ Ｐゴシック" pitchFamily="34" charset="-128"/>
              </a:rPr>
              <a:t>; in </a:t>
            </a:r>
            <a:r>
              <a:rPr lang="it-IT" sz="1400" dirty="0" err="1" smtClean="0">
                <a:ea typeface="ＭＳ Ｐゴシック" pitchFamily="34" charset="-128"/>
              </a:rPr>
              <a:t>this</a:t>
            </a:r>
            <a:r>
              <a:rPr lang="it-IT" sz="1400" dirty="0" smtClean="0">
                <a:ea typeface="ＭＳ Ｐゴシック" pitchFamily="34" charset="-128"/>
              </a:rPr>
              <a:t> </a:t>
            </a:r>
            <a:r>
              <a:rPr lang="it-IT" sz="1400" dirty="0" err="1" smtClean="0">
                <a:ea typeface="ＭＳ Ｐゴシック" pitchFamily="34" charset="-128"/>
              </a:rPr>
              <a:t>model</a:t>
            </a:r>
            <a:r>
              <a:rPr lang="it-IT" sz="1400" dirty="0" smtClean="0">
                <a:ea typeface="ＭＳ Ｐゴシック" pitchFamily="34" charset="-128"/>
              </a:rPr>
              <a:t>, the </a:t>
            </a:r>
            <a:r>
              <a:rPr lang="it-IT" sz="1400" dirty="0" err="1" smtClean="0">
                <a:ea typeface="ＭＳ Ｐゴシック" pitchFamily="34" charset="-128"/>
              </a:rPr>
              <a:t>donor</a:t>
            </a:r>
            <a:r>
              <a:rPr lang="it-IT" sz="1400" dirty="0" smtClean="0">
                <a:ea typeface="ＭＳ Ｐゴシック" pitchFamily="34" charset="-128"/>
              </a:rPr>
              <a:t> </a:t>
            </a:r>
            <a:r>
              <a:rPr lang="it-IT" sz="1400" dirty="0" err="1" smtClean="0">
                <a:ea typeface="ＭＳ Ｐゴシック" pitchFamily="34" charset="-128"/>
              </a:rPr>
              <a:t>gives</a:t>
            </a:r>
            <a:r>
              <a:rPr lang="it-IT" sz="1400" dirty="0" smtClean="0">
                <a:ea typeface="ＭＳ Ｐゴシック" pitchFamily="34" charset="-128"/>
              </a:rPr>
              <a:t> </a:t>
            </a:r>
            <a:r>
              <a:rPr lang="it-IT" sz="1400" dirty="0" err="1" smtClean="0">
                <a:ea typeface="ＭＳ Ｐゴシック" pitchFamily="34" charset="-128"/>
              </a:rPr>
              <a:t>money</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charity </a:t>
            </a:r>
            <a:r>
              <a:rPr lang="it-IT" sz="1400" dirty="0" err="1" smtClean="0">
                <a:ea typeface="ＭＳ Ｐゴシック" pitchFamily="34" charset="-128"/>
              </a:rPr>
              <a:t>because</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social </a:t>
            </a:r>
            <a:r>
              <a:rPr lang="it-IT" sz="1400" dirty="0" err="1" smtClean="0">
                <a:ea typeface="ＭＳ Ｐゴシック" pitchFamily="34" charset="-128"/>
              </a:rPr>
              <a:t>pressure</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believed</a:t>
            </a:r>
            <a:r>
              <a:rPr lang="it-IT" sz="1400" dirty="0" smtClean="0">
                <a:ea typeface="ＭＳ Ｐゴシック" pitchFamily="34" charset="-128"/>
              </a:rPr>
              <a:t> </a:t>
            </a:r>
            <a:r>
              <a:rPr lang="it-IT" sz="1400" dirty="0" err="1" smtClean="0">
                <a:ea typeface="ＭＳ Ｐゴシック" pitchFamily="34" charset="-128"/>
              </a:rPr>
              <a:t>that</a:t>
            </a:r>
            <a:r>
              <a:rPr lang="it-IT" sz="1400" dirty="0" smtClean="0">
                <a:ea typeface="ＭＳ Ｐゴシック" pitchFamily="34" charset="-128"/>
              </a:rPr>
              <a:t> people </a:t>
            </a:r>
            <a:r>
              <a:rPr lang="it-IT" sz="1400" dirty="0" err="1" smtClean="0">
                <a:ea typeface="ＭＳ Ｐゴシック" pitchFamily="34" charset="-128"/>
              </a:rPr>
              <a:t>generally</a:t>
            </a:r>
            <a:r>
              <a:rPr lang="it-IT" sz="1400" dirty="0" smtClean="0">
                <a:ea typeface="ＭＳ Ｐゴシック" pitchFamily="34" charset="-128"/>
              </a:rPr>
              <a:t> </a:t>
            </a:r>
            <a:r>
              <a:rPr lang="it-IT" sz="1400" dirty="0" err="1" smtClean="0">
                <a:ea typeface="ＭＳ Ｐゴシック" pitchFamily="34" charset="-128"/>
              </a:rPr>
              <a:t>tended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give</a:t>
            </a:r>
            <a:r>
              <a:rPr lang="it-IT" sz="1400" dirty="0" smtClean="0">
                <a:ea typeface="ＭＳ Ｐゴシック" pitchFamily="34" charset="-128"/>
              </a:rPr>
              <a:t> more </a:t>
            </a:r>
            <a:r>
              <a:rPr lang="it-IT" sz="1400" dirty="0" err="1" smtClean="0">
                <a:ea typeface="ＭＳ Ｐゴシック" pitchFamily="34" charset="-128"/>
              </a:rPr>
              <a:t>attribution</a:t>
            </a:r>
            <a:r>
              <a:rPr lang="it-IT" sz="1400" dirty="0" smtClean="0">
                <a:ea typeface="ＭＳ Ｐゴシック" pitchFamily="34" charset="-128"/>
              </a:rPr>
              <a:t> </a:t>
            </a:r>
            <a:r>
              <a:rPr lang="it-IT" sz="1400" dirty="0" err="1" smtClean="0">
                <a:ea typeface="ＭＳ Ｐゴシック" pitchFamily="34" charset="-128"/>
              </a:rPr>
              <a:t>than</a:t>
            </a:r>
            <a:r>
              <a:rPr lang="it-IT" sz="1400" dirty="0" smtClean="0">
                <a:ea typeface="ＭＳ Ｐゴシック" pitchFamily="34" charset="-128"/>
              </a:rPr>
              <a:t> </a:t>
            </a:r>
            <a:r>
              <a:rPr lang="it-IT" sz="1400" dirty="0" err="1" smtClean="0">
                <a:ea typeface="ＭＳ Ｐゴシック" pitchFamily="34" charset="-128"/>
              </a:rPr>
              <a:t>they</a:t>
            </a:r>
            <a:r>
              <a:rPr lang="it-IT" sz="1400" dirty="0" smtClean="0">
                <a:ea typeface="ＭＳ Ｐゴシック" pitchFamily="34" charset="-128"/>
              </a:rPr>
              <a:t> </a:t>
            </a:r>
            <a:r>
              <a:rPr lang="it-IT" sz="1400" dirty="0" err="1" smtClean="0">
                <a:ea typeface="ＭＳ Ｐゴシック" pitchFamily="34" charset="-128"/>
              </a:rPr>
              <a:t>should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personality</a:t>
            </a:r>
            <a:r>
              <a:rPr lang="it-IT" sz="1400" dirty="0" smtClean="0">
                <a:ea typeface="ＭＳ Ｐゴシック" pitchFamily="34" charset="-128"/>
              </a:rPr>
              <a:t>, and, </a:t>
            </a:r>
            <a:r>
              <a:rPr lang="it-IT" sz="1400" dirty="0" err="1" smtClean="0">
                <a:ea typeface="ＭＳ Ｐゴシック" pitchFamily="34" charset="-128"/>
              </a:rPr>
              <a:t>conversely</a:t>
            </a:r>
            <a:r>
              <a:rPr lang="it-IT" sz="1400" dirty="0" smtClean="0">
                <a:ea typeface="ＭＳ Ｐゴシック" pitchFamily="34" charset="-128"/>
              </a:rPr>
              <a:t>, </a:t>
            </a:r>
            <a:r>
              <a:rPr lang="it-IT" sz="1400" dirty="0" err="1" smtClean="0">
                <a:ea typeface="ＭＳ Ｐゴシック" pitchFamily="34" charset="-128"/>
              </a:rPr>
              <a:t>less</a:t>
            </a:r>
            <a:r>
              <a:rPr lang="it-IT" sz="1400" dirty="0" smtClean="0">
                <a:ea typeface="ＭＳ Ｐゴシック" pitchFamily="34" charset="-128"/>
              </a:rPr>
              <a:t> </a:t>
            </a:r>
            <a:r>
              <a:rPr lang="it-IT" sz="1400" dirty="0" err="1" smtClean="0">
                <a:ea typeface="ＭＳ Ｐゴシック" pitchFamily="34" charset="-128"/>
              </a:rPr>
              <a:t>than</a:t>
            </a:r>
            <a:r>
              <a:rPr lang="it-IT" sz="1400" dirty="0" smtClean="0">
                <a:ea typeface="ＭＳ Ｐゴシック" pitchFamily="34" charset="-128"/>
              </a:rPr>
              <a:t> </a:t>
            </a:r>
            <a:r>
              <a:rPr lang="it-IT" sz="1400" dirty="0" err="1" smtClean="0">
                <a:ea typeface="ＭＳ Ｐゴシック" pitchFamily="34" charset="-128"/>
              </a:rPr>
              <a:t>they</a:t>
            </a:r>
            <a:r>
              <a:rPr lang="it-IT" sz="1400" dirty="0" smtClean="0">
                <a:ea typeface="ＭＳ Ｐゴシック" pitchFamily="34" charset="-128"/>
              </a:rPr>
              <a:t> </a:t>
            </a:r>
            <a:r>
              <a:rPr lang="it-IT" sz="1400" dirty="0" err="1" smtClean="0">
                <a:ea typeface="ＭＳ Ｐゴシック" pitchFamily="34" charset="-128"/>
              </a:rPr>
              <a:t>should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situations</a:t>
            </a:r>
            <a:r>
              <a:rPr lang="it-IT" sz="1400" dirty="0" smtClean="0">
                <a:ea typeface="ＭＳ Ｐゴシック" pitchFamily="34" charset="-128"/>
              </a:rPr>
              <a:t>. In </a:t>
            </a:r>
            <a:r>
              <a:rPr lang="it-IT" sz="1400" dirty="0" err="1" smtClean="0">
                <a:ea typeface="ＭＳ Ｐゴシック" pitchFamily="34" charset="-128"/>
              </a:rPr>
              <a:t>other</a:t>
            </a:r>
            <a:r>
              <a:rPr lang="it-IT" sz="1400" dirty="0" smtClean="0">
                <a:ea typeface="ＭＳ Ｐゴシック" pitchFamily="34" charset="-128"/>
              </a:rPr>
              <a:t> </a:t>
            </a:r>
            <a:r>
              <a:rPr lang="it-IT" sz="1400" dirty="0" err="1" smtClean="0">
                <a:ea typeface="ＭＳ Ｐゴシック" pitchFamily="34" charset="-128"/>
              </a:rPr>
              <a:t>words</a:t>
            </a:r>
            <a:r>
              <a:rPr lang="it-IT" sz="1400" dirty="0" smtClean="0">
                <a:ea typeface="ＭＳ Ｐゴシック" pitchFamily="34" charset="-128"/>
              </a:rPr>
              <a:t>, </a:t>
            </a:r>
            <a:r>
              <a:rPr lang="it-IT" sz="1400" dirty="0" err="1" smtClean="0">
                <a:ea typeface="ＭＳ Ｐゴシック" pitchFamily="34" charset="-128"/>
              </a:rPr>
              <a:t>personality</a:t>
            </a:r>
            <a:r>
              <a:rPr lang="it-IT" sz="1400" dirty="0" smtClean="0">
                <a:ea typeface="ＭＳ Ｐゴシック" pitchFamily="34" charset="-128"/>
              </a:rPr>
              <a:t> </a:t>
            </a:r>
            <a:r>
              <a:rPr lang="it-IT" sz="1400" dirty="0" err="1" smtClean="0">
                <a:ea typeface="ＭＳ Ｐゴシック" pitchFamily="34" charset="-128"/>
              </a:rPr>
              <a:t>is</a:t>
            </a:r>
            <a:r>
              <a:rPr lang="it-IT" sz="1400" dirty="0" smtClean="0">
                <a:ea typeface="ＭＳ Ｐゴシック" pitchFamily="34" charset="-128"/>
              </a:rPr>
              <a:t> </a:t>
            </a:r>
            <a:r>
              <a:rPr lang="it-IT" sz="1400" dirty="0" err="1" smtClean="0">
                <a:ea typeface="ＭＳ Ｐゴシック" pitchFamily="34" charset="-128"/>
              </a:rPr>
              <a:t>not</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a:t>
            </a:r>
            <a:r>
              <a:rPr lang="it-IT" sz="1400" dirty="0" err="1" smtClean="0">
                <a:ea typeface="ＭＳ Ｐゴシック" pitchFamily="34" charset="-128"/>
              </a:rPr>
              <a:t>consistent</a:t>
            </a:r>
            <a:r>
              <a:rPr lang="it-IT" sz="1400" dirty="0" smtClean="0">
                <a:ea typeface="ＭＳ Ｐゴシック" pitchFamily="34" charset="-128"/>
              </a:rPr>
              <a:t> </a:t>
            </a:r>
            <a:r>
              <a:rPr lang="it-IT" sz="1400" dirty="0" err="1" smtClean="0">
                <a:ea typeface="ＭＳ Ｐゴシック" pitchFamily="34" charset="-128"/>
              </a:rPr>
              <a:t>an</a:t>
            </a:r>
            <a:r>
              <a:rPr lang="it-IT" sz="1400" dirty="0" smtClean="0">
                <a:ea typeface="ＭＳ Ｐゴシック" pitchFamily="34" charset="-128"/>
              </a:rPr>
              <a:t> </a:t>
            </a:r>
            <a:r>
              <a:rPr lang="it-IT" sz="1400" dirty="0" err="1" smtClean="0">
                <a:ea typeface="ＭＳ Ｐゴシック" pitchFamily="34" charset="-128"/>
              </a:rPr>
              <a:t>indicator</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behavior</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people </a:t>
            </a:r>
            <a:r>
              <a:rPr lang="it-IT" sz="1400" dirty="0" err="1" smtClean="0">
                <a:ea typeface="ＭＳ Ｐゴシック" pitchFamily="34" charset="-128"/>
              </a:rPr>
              <a:t>tend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believe</a:t>
            </a:r>
            <a:r>
              <a:rPr lang="it-IT" sz="1400" dirty="0" smtClean="0">
                <a:ea typeface="ＭＳ Ｐゴシック" pitchFamily="34" charset="-128"/>
              </a:rPr>
              <a:t>.</a:t>
            </a:r>
          </a:p>
          <a:p>
            <a:pPr marL="92075" indent="-92075">
              <a:buFontTx/>
              <a:buNone/>
            </a:pPr>
            <a:r>
              <a:rPr lang="it-IT" sz="1400" b="1" dirty="0" err="1" smtClean="0">
                <a:ea typeface="ＭＳ Ｐゴシック" pitchFamily="34" charset="-128"/>
              </a:rPr>
              <a:t>Allows</a:t>
            </a:r>
            <a:r>
              <a:rPr lang="it-IT" sz="1400" b="1" dirty="0" smtClean="0">
                <a:ea typeface="ＭＳ Ｐゴシック" pitchFamily="34" charset="-128"/>
              </a:rPr>
              <a:t> </a:t>
            </a:r>
            <a:r>
              <a:rPr lang="it-IT" sz="1400" b="1" dirty="0" err="1" smtClean="0">
                <a:ea typeface="ＭＳ Ｐゴシック" pitchFamily="34" charset="-128"/>
              </a:rPr>
              <a:t>publication</a:t>
            </a:r>
            <a:r>
              <a:rPr lang="it-IT" sz="1400" b="1" dirty="0" smtClean="0">
                <a:ea typeface="ＭＳ Ｐゴシック" pitchFamily="34" charset="-128"/>
              </a:rPr>
              <a:t> </a:t>
            </a:r>
            <a:r>
              <a:rPr lang="it-IT" sz="1400" b="1" dirty="0" err="1" smtClean="0">
                <a:ea typeface="ＭＳ Ｐゴシック" pitchFamily="34" charset="-128"/>
              </a:rPr>
              <a:t>of</a:t>
            </a:r>
            <a:r>
              <a:rPr lang="it-IT" sz="1400" b="1" dirty="0" smtClean="0">
                <a:ea typeface="ＭＳ Ｐゴシック" pitchFamily="34" charset="-128"/>
              </a:rPr>
              <a:t> </a:t>
            </a:r>
            <a:r>
              <a:rPr lang="it-IT" sz="1400" b="1" dirty="0" err="1" smtClean="0">
                <a:ea typeface="ＭＳ Ｐゴシック" pitchFamily="34" charset="-128"/>
              </a:rPr>
              <a:t>notebooks</a:t>
            </a:r>
            <a:endParaRPr lang="it-IT" sz="1400" b="1" dirty="0" smtClean="0">
              <a:ea typeface="ＭＳ Ｐゴシック" pitchFamily="34" charset="-128"/>
            </a:endParaRPr>
          </a:p>
          <a:p>
            <a:pPr marL="92075" indent="-92075">
              <a:buFontTx/>
              <a:buNone/>
            </a:pP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received</a:t>
            </a:r>
            <a:r>
              <a:rPr lang="it-IT" sz="1400" dirty="0" smtClean="0">
                <a:ea typeface="ＭＳ Ｐゴシック" pitchFamily="34" charset="-128"/>
              </a:rPr>
              <a:t> </a:t>
            </a:r>
            <a:r>
              <a:rPr lang="it-IT" sz="1400" dirty="0" err="1" smtClean="0">
                <a:ea typeface="ＭＳ Ｐゴシック" pitchFamily="34" charset="-128"/>
              </a:rPr>
              <a:t>numerous</a:t>
            </a:r>
            <a:r>
              <a:rPr lang="it-IT" sz="1400" dirty="0" smtClean="0">
                <a:ea typeface="ＭＳ Ｐゴシック" pitchFamily="34" charset="-128"/>
              </a:rPr>
              <a:t> </a:t>
            </a:r>
            <a:r>
              <a:rPr lang="it-IT" sz="1400" dirty="0" err="1" smtClean="0">
                <a:ea typeface="ＭＳ Ｐゴシック" pitchFamily="34" charset="-128"/>
              </a:rPr>
              <a:t>awards</a:t>
            </a:r>
            <a:r>
              <a:rPr lang="it-IT" sz="1400" dirty="0" smtClean="0">
                <a:ea typeface="ＭＳ Ｐゴシック" pitchFamily="34" charset="-128"/>
              </a:rPr>
              <a:t> </a:t>
            </a:r>
            <a:r>
              <a:rPr lang="it-IT" sz="1400" dirty="0" err="1" smtClean="0">
                <a:ea typeface="ＭＳ Ｐゴシック" pitchFamily="34" charset="-128"/>
              </a:rPr>
              <a:t>for</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research</a:t>
            </a:r>
            <a:r>
              <a:rPr lang="it-IT" sz="1400" dirty="0" smtClean="0">
                <a:ea typeface="ＭＳ Ｐゴシック" pitchFamily="34" charset="-128"/>
              </a:rPr>
              <a:t>, </a:t>
            </a:r>
            <a:r>
              <a:rPr lang="it-IT" sz="1400" dirty="0" err="1" smtClean="0">
                <a:ea typeface="ＭＳ Ｐゴシック" pitchFamily="34" charset="-128"/>
              </a:rPr>
              <a:t>including</a:t>
            </a:r>
            <a:r>
              <a:rPr lang="it-IT" sz="1400" dirty="0" smtClean="0">
                <a:ea typeface="ＭＳ Ｐゴシック" pitchFamily="34" charset="-128"/>
              </a:rPr>
              <a:t> the American </a:t>
            </a:r>
            <a:r>
              <a:rPr lang="it-IT" sz="1400" dirty="0" err="1" smtClean="0">
                <a:ea typeface="ＭＳ Ｐゴシック" pitchFamily="34" charset="-128"/>
              </a:rPr>
              <a:t>Psychological</a:t>
            </a:r>
            <a:r>
              <a:rPr lang="it-IT" sz="1400" dirty="0" smtClean="0">
                <a:ea typeface="ＭＳ Ｐゴシック" pitchFamily="34" charset="-128"/>
              </a:rPr>
              <a:t> </a:t>
            </a:r>
            <a:r>
              <a:rPr lang="it-IT" sz="1400" dirty="0" err="1" smtClean="0">
                <a:ea typeface="ＭＳ Ｐゴシック" pitchFamily="34" charset="-128"/>
              </a:rPr>
              <a:t>Association</a:t>
            </a:r>
            <a:r>
              <a:rPr lang="it-IT" sz="1400" dirty="0" smtClean="0">
                <a:ea typeface="ＭＳ Ｐゴシック" pitchFamily="34" charset="-128"/>
              </a:rPr>
              <a:t>'s </a:t>
            </a:r>
            <a:r>
              <a:rPr lang="it-IT" sz="1400" dirty="0" err="1" smtClean="0">
                <a:ea typeface="ＭＳ Ｐゴシック" pitchFamily="34" charset="-128"/>
              </a:rPr>
              <a:t>Distinguished</a:t>
            </a:r>
            <a:r>
              <a:rPr lang="it-IT" sz="1400" dirty="0" smtClean="0">
                <a:ea typeface="ＭＳ Ｐゴシック" pitchFamily="34" charset="-128"/>
              </a:rPr>
              <a:t> </a:t>
            </a:r>
            <a:r>
              <a:rPr lang="it-IT" sz="1400" dirty="0" err="1" smtClean="0">
                <a:ea typeface="ＭＳ Ｐゴシック" pitchFamily="34" charset="-128"/>
              </a:rPr>
              <a:t>Scientific</a:t>
            </a:r>
            <a:r>
              <a:rPr lang="it-IT" sz="1400" dirty="0" smtClean="0">
                <a:ea typeface="ＭＳ Ｐゴシック" pitchFamily="34" charset="-128"/>
              </a:rPr>
              <a:t> </a:t>
            </a:r>
            <a:r>
              <a:rPr lang="it-IT" sz="1400" dirty="0" err="1" smtClean="0">
                <a:ea typeface="ＭＳ Ｐゴシック" pitchFamily="34" charset="-128"/>
              </a:rPr>
              <a:t>Contribution</a:t>
            </a:r>
            <a:r>
              <a:rPr lang="it-IT" sz="1400" dirty="0" smtClean="0">
                <a:ea typeface="ＭＳ Ｐゴシック" pitchFamily="34" charset="-128"/>
              </a:rPr>
              <a:t> Award in 1965. </a:t>
            </a:r>
            <a:r>
              <a:rPr lang="it-IT" sz="1400" dirty="0" err="1" smtClean="0">
                <a:ea typeface="ＭＳ Ｐゴシック" pitchFamily="34" charset="-128"/>
              </a:rPr>
              <a:t>Although</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ostensibly</a:t>
            </a:r>
            <a:r>
              <a:rPr lang="it-IT" sz="1400" dirty="0" smtClean="0">
                <a:ea typeface="ＭＳ Ｐゴシック" pitchFamily="34" charset="-128"/>
              </a:rPr>
              <a:t> </a:t>
            </a:r>
            <a:r>
              <a:rPr lang="it-IT" sz="1400" dirty="0" err="1" smtClean="0">
                <a:ea typeface="ＭＳ Ｐゴシック" pitchFamily="34" charset="-128"/>
              </a:rPr>
              <a:t>retired</a:t>
            </a:r>
            <a:r>
              <a:rPr lang="it-IT" sz="1400" dirty="0" smtClean="0">
                <a:ea typeface="ＭＳ Ｐゴシック" pitchFamily="34" charset="-128"/>
              </a:rPr>
              <a:t> in the 1960s,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continued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do </a:t>
            </a:r>
            <a:r>
              <a:rPr lang="it-IT" sz="1400" dirty="0" err="1" smtClean="0">
                <a:ea typeface="ＭＳ Ｐゴシック" pitchFamily="34" charset="-128"/>
              </a:rPr>
              <a:t>research</a:t>
            </a:r>
            <a:r>
              <a:rPr lang="it-IT" sz="1400" dirty="0" smtClean="0">
                <a:ea typeface="ＭＳ Ｐゴシック" pitchFamily="34" charset="-128"/>
              </a:rPr>
              <a:t> </a:t>
            </a:r>
            <a:r>
              <a:rPr lang="it-IT" sz="1400" dirty="0" err="1" smtClean="0">
                <a:ea typeface="ＭＳ Ｐゴシック" pitchFamily="34" charset="-128"/>
              </a:rPr>
              <a:t>as</a:t>
            </a:r>
            <a:r>
              <a:rPr lang="it-IT" sz="1400" dirty="0" smtClean="0">
                <a:ea typeface="ＭＳ Ｐゴシック" pitchFamily="34" charset="-128"/>
              </a:rPr>
              <a:t> </a:t>
            </a:r>
            <a:r>
              <a:rPr lang="it-IT" sz="1400" dirty="0" err="1" smtClean="0">
                <a:ea typeface="ＭＳ Ｐゴシック" pitchFamily="34" charset="-128"/>
              </a:rPr>
              <a:t>an</a:t>
            </a:r>
            <a:r>
              <a:rPr lang="it-IT" sz="1400" dirty="0" smtClean="0">
                <a:ea typeface="ＭＳ Ｐゴシック" pitchFamily="34" charset="-128"/>
              </a:rPr>
              <a:t> </a:t>
            </a:r>
            <a:r>
              <a:rPr lang="it-IT" sz="1400" dirty="0" err="1" smtClean="0">
                <a:ea typeface="ＭＳ Ｐゴシック" pitchFamily="34" charset="-128"/>
              </a:rPr>
              <a:t>emeritus</a:t>
            </a:r>
            <a:r>
              <a:rPr lang="it-IT" sz="1400" dirty="0" smtClean="0">
                <a:ea typeface="ＭＳ Ｐゴシック" pitchFamily="34" charset="-128"/>
              </a:rPr>
              <a:t> professor.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worked</a:t>
            </a:r>
            <a:r>
              <a:rPr lang="it-IT" sz="1400" dirty="0" smtClean="0">
                <a:ea typeface="ＭＳ Ｐゴシック" pitchFamily="34" charset="-128"/>
              </a:rPr>
              <a:t> on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memoirs</a:t>
            </a:r>
            <a:r>
              <a:rPr lang="it-IT" sz="1400" dirty="0" smtClean="0">
                <a:ea typeface="ＭＳ Ｐゴシック" pitchFamily="34" charset="-128"/>
              </a:rPr>
              <a:t>, </a:t>
            </a:r>
            <a:r>
              <a:rPr lang="it-IT" sz="1400" dirty="0" err="1" smtClean="0">
                <a:ea typeface="ＭＳ Ｐゴシック" pitchFamily="34" charset="-128"/>
              </a:rPr>
              <a:t>which</a:t>
            </a:r>
            <a:r>
              <a:rPr lang="it-IT" sz="1400" dirty="0" smtClean="0">
                <a:ea typeface="ＭＳ Ｐゴシック" pitchFamily="34" charset="-128"/>
              </a:rPr>
              <a:t> </a:t>
            </a:r>
            <a:r>
              <a:rPr lang="it-IT" sz="1400" dirty="0" err="1" smtClean="0">
                <a:ea typeface="ＭＳ Ｐゴシック" pitchFamily="34" charset="-128"/>
              </a:rPr>
              <a:t>became</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autobiography</a:t>
            </a:r>
            <a:r>
              <a:rPr lang="it-IT" sz="1400" dirty="0" smtClean="0">
                <a:ea typeface="ＭＳ Ｐゴシック" pitchFamily="34" charset="-128"/>
              </a:rPr>
              <a:t>. More </a:t>
            </a:r>
            <a:r>
              <a:rPr lang="it-IT" sz="1400" dirty="0" err="1" smtClean="0">
                <a:ea typeface="ＭＳ Ｐゴシック" pitchFamily="34" charset="-128"/>
              </a:rPr>
              <a:t>important</a:t>
            </a:r>
            <a:r>
              <a:rPr lang="it-IT" sz="1400" dirty="0" smtClean="0">
                <a:ea typeface="ＭＳ Ｐゴシック" pitchFamily="34" charset="-128"/>
              </a:rPr>
              <a:t>, </a:t>
            </a:r>
            <a:r>
              <a:rPr lang="it-IT" sz="1400" dirty="0" err="1" smtClean="0">
                <a:ea typeface="ＭＳ Ｐゴシック" pitchFamily="34" charset="-128"/>
              </a:rPr>
              <a:t>however</a:t>
            </a:r>
            <a:r>
              <a:rPr lang="it-IT" sz="1400" dirty="0" smtClean="0">
                <a:ea typeface="ＭＳ Ｐゴシック" pitchFamily="34" charset="-128"/>
              </a:rPr>
              <a:t>, </a:t>
            </a:r>
            <a:r>
              <a:rPr lang="it-IT" sz="1400" dirty="0" err="1" smtClean="0">
                <a:ea typeface="ＭＳ Ｐゴシック" pitchFamily="34" charset="-128"/>
              </a:rPr>
              <a:t>were</a:t>
            </a:r>
            <a:r>
              <a:rPr lang="it-IT" sz="1400" dirty="0" smtClean="0">
                <a:ea typeface="ＭＳ Ｐゴシック" pitchFamily="34" charset="-128"/>
              </a:rPr>
              <a:t> </a:t>
            </a:r>
            <a:r>
              <a:rPr lang="it-IT" sz="1400" dirty="0" err="1" smtClean="0">
                <a:ea typeface="ＭＳ Ｐゴシック" pitchFamily="34" charset="-128"/>
              </a:rPr>
              <a:t>series</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notebooks</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had</a:t>
            </a:r>
            <a:r>
              <a:rPr lang="it-IT" sz="1400" dirty="0" smtClean="0">
                <a:ea typeface="ＭＳ Ｐゴシック" pitchFamily="34" charset="-128"/>
              </a:rPr>
              <a:t> </a:t>
            </a:r>
            <a:r>
              <a:rPr lang="it-IT" sz="1400" dirty="0" err="1" smtClean="0">
                <a:ea typeface="ＭＳ Ｐゴシック" pitchFamily="34" charset="-128"/>
              </a:rPr>
              <a:t>kept</a:t>
            </a:r>
            <a:r>
              <a:rPr lang="it-IT" sz="1400" dirty="0" smtClean="0">
                <a:ea typeface="ＭＳ Ｐゴシック" pitchFamily="34" charset="-128"/>
              </a:rPr>
              <a:t> </a:t>
            </a:r>
            <a:r>
              <a:rPr lang="it-IT" sz="1400" dirty="0" err="1" smtClean="0">
                <a:ea typeface="ＭＳ Ｐゴシック" pitchFamily="34" charset="-128"/>
              </a:rPr>
              <a:t>during</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career, in </a:t>
            </a:r>
            <a:r>
              <a:rPr lang="it-IT" sz="1400" dirty="0" err="1" smtClean="0">
                <a:ea typeface="ＭＳ Ｐゴシック" pitchFamily="34" charset="-128"/>
              </a:rPr>
              <a:t>which</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explained</a:t>
            </a:r>
            <a:r>
              <a:rPr lang="it-IT" sz="1400" dirty="0" smtClean="0">
                <a:ea typeface="ＭＳ Ｐゴシック" pitchFamily="34" charset="-128"/>
              </a:rPr>
              <a:t> and </a:t>
            </a:r>
            <a:r>
              <a:rPr lang="it-IT" sz="1400" dirty="0" err="1" smtClean="0">
                <a:ea typeface="ＭＳ Ｐゴシック" pitchFamily="34" charset="-128"/>
              </a:rPr>
              <a:t>diagramed</a:t>
            </a:r>
            <a:r>
              <a:rPr lang="it-IT" sz="1400" dirty="0" smtClean="0">
                <a:ea typeface="ＭＳ Ｐゴシック" pitchFamily="34" charset="-128"/>
              </a:rPr>
              <a:t> </a:t>
            </a:r>
            <a:r>
              <a:rPr lang="it-IT" sz="1400" dirty="0" err="1" smtClean="0">
                <a:ea typeface="ＭＳ Ｐゴシック" pitchFamily="34" charset="-128"/>
              </a:rPr>
              <a:t>many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theories</a:t>
            </a:r>
            <a:r>
              <a:rPr lang="it-IT" sz="1400" dirty="0" smtClean="0">
                <a:ea typeface="ＭＳ Ｐゴシック" pitchFamily="34" charset="-128"/>
              </a:rPr>
              <a:t>, </a:t>
            </a:r>
            <a:r>
              <a:rPr lang="it-IT" sz="1400" dirty="0" err="1" smtClean="0">
                <a:ea typeface="ＭＳ Ｐゴシック" pitchFamily="34" charset="-128"/>
              </a:rPr>
              <a:t>listed</a:t>
            </a:r>
            <a:r>
              <a:rPr lang="it-IT" sz="1400" dirty="0" smtClean="0">
                <a:ea typeface="ＭＳ Ｐゴシック" pitchFamily="34" charset="-128"/>
              </a:rPr>
              <a:t> </a:t>
            </a:r>
            <a:r>
              <a:rPr lang="it-IT" sz="1400" dirty="0" err="1" smtClean="0">
                <a:ea typeface="ＭＳ Ｐゴシック" pitchFamily="34" charset="-128"/>
              </a:rPr>
              <a:t>references</a:t>
            </a:r>
            <a:r>
              <a:rPr lang="it-IT" sz="1400" dirty="0" smtClean="0">
                <a:ea typeface="ＭＳ Ｐゴシック" pitchFamily="34" charset="-128"/>
              </a:rPr>
              <a:t>, and </a:t>
            </a:r>
            <a:r>
              <a:rPr lang="it-IT" sz="1400" dirty="0" err="1" smtClean="0">
                <a:ea typeface="ＭＳ Ｐゴシック" pitchFamily="34" charset="-128"/>
              </a:rPr>
              <a:t>discussed</a:t>
            </a:r>
            <a:r>
              <a:rPr lang="it-IT" sz="1400" dirty="0" smtClean="0">
                <a:ea typeface="ＭＳ Ｐゴシック" pitchFamily="34" charset="-128"/>
              </a:rPr>
              <a:t> </a:t>
            </a:r>
            <a:r>
              <a:rPr lang="it-IT" sz="1400" dirty="0" err="1" smtClean="0">
                <a:ea typeface="ＭＳ Ｐゴシック" pitchFamily="34" charset="-128"/>
              </a:rPr>
              <a:t>many</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the </a:t>
            </a:r>
            <a:r>
              <a:rPr lang="it-IT" sz="1400" dirty="0" err="1" smtClean="0">
                <a:ea typeface="ＭＳ Ｐゴシック" pitchFamily="34" charset="-128"/>
              </a:rPr>
              <a:t>questions</a:t>
            </a:r>
            <a:r>
              <a:rPr lang="it-IT" sz="1400" dirty="0" smtClean="0">
                <a:ea typeface="ＭＳ Ｐゴシック" pitchFamily="34" charset="-128"/>
              </a:rPr>
              <a:t> </a:t>
            </a:r>
            <a:r>
              <a:rPr lang="it-IT" sz="1400" dirty="0" err="1" smtClean="0">
                <a:ea typeface="ＭＳ Ｐゴシック" pitchFamily="34" charset="-128"/>
              </a:rPr>
              <a:t>he</a:t>
            </a:r>
            <a:r>
              <a:rPr lang="it-IT" sz="1400" dirty="0" smtClean="0">
                <a:ea typeface="ＭＳ Ｐゴシック" pitchFamily="34" charset="-128"/>
              </a:rPr>
              <a:t> </a:t>
            </a:r>
            <a:r>
              <a:rPr lang="it-IT" sz="1400" dirty="0" err="1" smtClean="0">
                <a:ea typeface="ＭＳ Ｐゴシック" pitchFamily="34" charset="-128"/>
              </a:rPr>
              <a:t>had</a:t>
            </a:r>
            <a:r>
              <a:rPr lang="it-IT" sz="1400" dirty="0" smtClean="0">
                <a:ea typeface="ＭＳ Ｐゴシック" pitchFamily="34" charset="-128"/>
              </a:rPr>
              <a:t> </a:t>
            </a:r>
            <a:r>
              <a:rPr lang="it-IT" sz="1400" dirty="0" err="1" smtClean="0">
                <a:ea typeface="ＭＳ Ｐゴシック" pitchFamily="34" charset="-128"/>
              </a:rPr>
              <a:t>tried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answer</a:t>
            </a:r>
            <a:r>
              <a:rPr lang="it-IT" sz="1400" dirty="0" smtClean="0">
                <a:ea typeface="ＭＳ Ｐゴシック" pitchFamily="34" charset="-128"/>
              </a:rPr>
              <a:t> </a:t>
            </a:r>
            <a:r>
              <a:rPr lang="it-IT" sz="1400" dirty="0" err="1" smtClean="0">
                <a:ea typeface="ＭＳ Ｐゴシック" pitchFamily="34" charset="-128"/>
              </a:rPr>
              <a:t>through</a:t>
            </a:r>
            <a:r>
              <a:rPr lang="it-IT" sz="1400" dirty="0" smtClean="0">
                <a:ea typeface="ＭＳ Ｐゴシック" pitchFamily="34" charset="-128"/>
              </a:rPr>
              <a:t> </a:t>
            </a:r>
            <a:r>
              <a:rPr lang="it-IT" sz="1400" dirty="0" err="1" smtClean="0">
                <a:ea typeface="ＭＳ Ｐゴシック" pitchFamily="34" charset="-128"/>
              </a:rPr>
              <a:t>his</a:t>
            </a:r>
            <a:r>
              <a:rPr lang="it-IT" sz="1400" dirty="0" smtClean="0">
                <a:ea typeface="ＭＳ Ｐゴシック" pitchFamily="34" charset="-128"/>
              </a:rPr>
              <a:t> </a:t>
            </a:r>
            <a:r>
              <a:rPr lang="it-IT" sz="1400" dirty="0" err="1" smtClean="0">
                <a:ea typeface="ＭＳ Ｐゴシック" pitchFamily="34" charset="-128"/>
              </a:rPr>
              <a:t>research</a:t>
            </a:r>
            <a:r>
              <a:rPr lang="it-IT" sz="1400" dirty="0" smtClean="0">
                <a:ea typeface="ＭＳ Ｐゴシック" pitchFamily="34" charset="-128"/>
              </a:rPr>
              <a:t>. A </a:t>
            </a:r>
            <a:r>
              <a:rPr lang="it-IT" sz="1400" dirty="0" err="1" smtClean="0">
                <a:ea typeface="ＭＳ Ｐゴシック" pitchFamily="34" charset="-128"/>
              </a:rPr>
              <a:t>former</a:t>
            </a:r>
            <a:r>
              <a:rPr lang="it-IT" sz="1400" dirty="0" smtClean="0">
                <a:ea typeface="ＭＳ Ｐゴシック" pitchFamily="34" charset="-128"/>
              </a:rPr>
              <a:t> </a:t>
            </a:r>
            <a:r>
              <a:rPr lang="it-IT" sz="1400" dirty="0" err="1" smtClean="0">
                <a:ea typeface="ＭＳ Ｐゴシック" pitchFamily="34" charset="-128"/>
              </a:rPr>
              <a:t>student</a:t>
            </a:r>
            <a:r>
              <a:rPr lang="it-IT" sz="1400" dirty="0" smtClean="0">
                <a:ea typeface="ＭＳ Ｐゴシック" pitchFamily="34" charset="-128"/>
              </a:rPr>
              <a:t> </a:t>
            </a:r>
            <a:r>
              <a:rPr lang="it-IT" sz="1400" dirty="0" err="1" smtClean="0">
                <a:ea typeface="ＭＳ Ｐゴシック" pitchFamily="34" charset="-128"/>
              </a:rPr>
              <a:t>of</a:t>
            </a:r>
            <a:r>
              <a:rPr lang="it-IT" sz="1400" dirty="0" smtClean="0">
                <a:ea typeface="ＭＳ Ｐゴシック" pitchFamily="34" charset="-128"/>
              </a:rPr>
              <a:t> </a:t>
            </a:r>
            <a:r>
              <a:rPr lang="it-IT" sz="1400" dirty="0" err="1" smtClean="0">
                <a:ea typeface="ＭＳ Ｐゴシック" pitchFamily="34" charset="-128"/>
              </a:rPr>
              <a:t>Heider's</a:t>
            </a:r>
            <a:r>
              <a:rPr lang="it-IT" sz="1400" dirty="0" smtClean="0">
                <a:ea typeface="ＭＳ Ｐゴシック" pitchFamily="34" charset="-128"/>
              </a:rPr>
              <a:t>, </a:t>
            </a:r>
            <a:r>
              <a:rPr lang="it-IT" sz="1400" dirty="0" err="1" smtClean="0">
                <a:ea typeface="ＭＳ Ｐゴシック" pitchFamily="34" charset="-128"/>
              </a:rPr>
              <a:t>Marijana</a:t>
            </a:r>
            <a:r>
              <a:rPr lang="it-IT" sz="1400" dirty="0" smtClean="0">
                <a:ea typeface="ＭＳ Ｐゴシック" pitchFamily="34" charset="-128"/>
              </a:rPr>
              <a:t> </a:t>
            </a:r>
            <a:r>
              <a:rPr lang="it-IT" sz="1400" dirty="0" err="1" smtClean="0">
                <a:ea typeface="ＭＳ Ｐゴシック" pitchFamily="34" charset="-128"/>
              </a:rPr>
              <a:t>Benesh-Weiner</a:t>
            </a:r>
            <a:r>
              <a:rPr lang="it-IT" sz="1400" dirty="0" smtClean="0">
                <a:ea typeface="ＭＳ Ｐゴシック" pitchFamily="34" charset="-128"/>
              </a:rPr>
              <a:t>, </a:t>
            </a:r>
            <a:r>
              <a:rPr lang="it-IT" sz="1400" dirty="0" err="1" smtClean="0">
                <a:ea typeface="ＭＳ Ｐゴシック" pitchFamily="34" charset="-128"/>
              </a:rPr>
              <a:t>offered</a:t>
            </a:r>
            <a:r>
              <a:rPr lang="it-IT" sz="1400" dirty="0" smtClean="0">
                <a:ea typeface="ＭＳ Ｐゴシック" pitchFamily="34" charset="-128"/>
              </a:rPr>
              <a:t> </a:t>
            </a:r>
            <a:r>
              <a:rPr lang="it-IT" sz="1400" dirty="0" err="1" smtClean="0">
                <a:ea typeface="ＭＳ Ｐゴシック" pitchFamily="34" charset="-128"/>
              </a:rPr>
              <a:t>to</a:t>
            </a:r>
            <a:r>
              <a:rPr lang="it-IT" sz="1400" dirty="0" smtClean="0">
                <a:ea typeface="ＭＳ Ｐゴシック" pitchFamily="34" charset="-128"/>
              </a:rPr>
              <a:t> </a:t>
            </a:r>
            <a:r>
              <a:rPr lang="it-IT" sz="1400" dirty="0" err="1" smtClean="0">
                <a:ea typeface="ＭＳ Ｐゴシック" pitchFamily="34" charset="-128"/>
              </a:rPr>
              <a:t>edit</a:t>
            </a:r>
            <a:r>
              <a:rPr lang="it-IT" sz="1400" dirty="0" smtClean="0">
                <a:ea typeface="ＭＳ Ｐゴシック" pitchFamily="34" charset="-128"/>
              </a:rPr>
              <a:t> and compile the notes. </a:t>
            </a:r>
            <a:r>
              <a:rPr lang="it-IT" sz="1400" dirty="0" err="1" smtClean="0">
                <a:ea typeface="ＭＳ Ｐゴシック" pitchFamily="34" charset="-128"/>
              </a:rPr>
              <a:t>Working</a:t>
            </a:r>
            <a:r>
              <a:rPr lang="it-IT" sz="1400" dirty="0" smtClean="0">
                <a:ea typeface="ＭＳ Ｐゴシック" pitchFamily="34" charset="-128"/>
              </a:rPr>
              <a:t> </a:t>
            </a:r>
            <a:r>
              <a:rPr lang="it-IT" sz="1400" dirty="0" err="1" smtClean="0">
                <a:ea typeface="ＭＳ Ｐゴシック" pitchFamily="34" charset="-128"/>
              </a:rPr>
              <a:t>with</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she</a:t>
            </a:r>
            <a:r>
              <a:rPr lang="it-IT" sz="1400" dirty="0" smtClean="0">
                <a:ea typeface="ＭＳ Ｐゴシック" pitchFamily="34" charset="-128"/>
              </a:rPr>
              <a:t> put the notes </a:t>
            </a:r>
            <a:r>
              <a:rPr lang="it-IT" sz="1400" dirty="0" err="1" smtClean="0">
                <a:ea typeface="ＭＳ Ｐゴシック" pitchFamily="34" charset="-128"/>
              </a:rPr>
              <a:t>into</a:t>
            </a:r>
            <a:r>
              <a:rPr lang="it-IT" sz="1400" dirty="0" smtClean="0">
                <a:ea typeface="ＭＳ Ｐゴシック" pitchFamily="34" charset="-128"/>
              </a:rPr>
              <a:t> a </a:t>
            </a:r>
            <a:r>
              <a:rPr lang="it-IT" sz="1400" dirty="0" err="1" smtClean="0">
                <a:ea typeface="ＭＳ Ｐゴシック" pitchFamily="34" charset="-128"/>
              </a:rPr>
              <a:t>six-volume</a:t>
            </a:r>
            <a:r>
              <a:rPr lang="it-IT" sz="1400" dirty="0" smtClean="0">
                <a:ea typeface="ＭＳ Ｐゴシック" pitchFamily="34" charset="-128"/>
              </a:rPr>
              <a:t> set </a:t>
            </a:r>
            <a:r>
              <a:rPr lang="it-IT" sz="1400" dirty="0" err="1" smtClean="0">
                <a:ea typeface="ＭＳ Ｐゴシック" pitchFamily="34" charset="-128"/>
              </a:rPr>
              <a:t>published</a:t>
            </a:r>
            <a:r>
              <a:rPr lang="it-IT" sz="1400" dirty="0" smtClean="0">
                <a:ea typeface="ＭＳ Ｐゴシック" pitchFamily="34" charset="-128"/>
              </a:rPr>
              <a:t> </a:t>
            </a:r>
            <a:r>
              <a:rPr lang="it-IT" sz="1400" dirty="0" err="1" smtClean="0">
                <a:ea typeface="ＭＳ Ｐゴシック" pitchFamily="34" charset="-128"/>
              </a:rPr>
              <a:t>by</a:t>
            </a:r>
            <a:r>
              <a:rPr lang="it-IT" sz="1400" dirty="0" smtClean="0">
                <a:ea typeface="ＭＳ Ｐゴシック" pitchFamily="34" charset="-128"/>
              </a:rPr>
              <a:t> </a:t>
            </a:r>
            <a:r>
              <a:rPr lang="it-IT" sz="1400" dirty="0" err="1" smtClean="0">
                <a:ea typeface="ＭＳ Ｐゴシック" pitchFamily="34" charset="-128"/>
              </a:rPr>
              <a:t>Springer-Verlag</a:t>
            </a:r>
            <a:r>
              <a:rPr lang="it-IT" sz="1400" dirty="0" smtClean="0">
                <a:ea typeface="ＭＳ Ｐゴシック" pitchFamily="34" charset="-128"/>
              </a:rPr>
              <a:t> under the </a:t>
            </a:r>
            <a:r>
              <a:rPr lang="it-IT" sz="1400" dirty="0" err="1" smtClean="0">
                <a:ea typeface="ＭＳ Ｐゴシック" pitchFamily="34" charset="-128"/>
              </a:rPr>
              <a:t>title</a:t>
            </a:r>
            <a:r>
              <a:rPr lang="it-IT" sz="1400" dirty="0" smtClean="0">
                <a:ea typeface="ＭＳ Ｐゴシック" pitchFamily="34" charset="-128"/>
              </a:rPr>
              <a:t>, Fritz </a:t>
            </a:r>
            <a:r>
              <a:rPr lang="it-IT" sz="1400" dirty="0" err="1" smtClean="0">
                <a:ea typeface="ＭＳ Ｐゴシック" pitchFamily="34" charset="-128"/>
              </a:rPr>
              <a:t>Heider</a:t>
            </a:r>
            <a:r>
              <a:rPr lang="it-IT" sz="1400" dirty="0" smtClean="0">
                <a:ea typeface="ＭＳ Ｐゴシック" pitchFamily="34" charset="-128"/>
              </a:rPr>
              <a:t>: The </a:t>
            </a:r>
            <a:r>
              <a:rPr lang="it-IT" sz="1400" dirty="0" err="1" smtClean="0">
                <a:ea typeface="ＭＳ Ｐゴシック" pitchFamily="34" charset="-128"/>
              </a:rPr>
              <a:t>Notebooks</a:t>
            </a:r>
            <a:r>
              <a:rPr lang="it-IT" sz="1400" dirty="0" smtClean="0">
                <a:ea typeface="ＭＳ Ｐゴシック" pitchFamily="34" charset="-128"/>
              </a:rPr>
              <a:t>. The first volume </a:t>
            </a:r>
            <a:r>
              <a:rPr lang="it-IT" sz="1400" dirty="0" err="1" smtClean="0">
                <a:ea typeface="ＭＳ Ｐゴシック" pitchFamily="34" charset="-128"/>
              </a:rPr>
              <a:t>was</a:t>
            </a:r>
            <a:r>
              <a:rPr lang="it-IT" sz="1400" dirty="0" smtClean="0">
                <a:ea typeface="ＭＳ Ｐゴシック" pitchFamily="34" charset="-128"/>
              </a:rPr>
              <a:t> </a:t>
            </a:r>
            <a:r>
              <a:rPr lang="it-IT" sz="1400" dirty="0" err="1" smtClean="0">
                <a:ea typeface="ＭＳ Ｐゴシック" pitchFamily="34" charset="-128"/>
              </a:rPr>
              <a:t>published</a:t>
            </a:r>
            <a:r>
              <a:rPr lang="it-IT" sz="1400" dirty="0" smtClean="0">
                <a:ea typeface="ＭＳ Ｐゴシック" pitchFamily="34" charset="-128"/>
              </a:rPr>
              <a:t> in 1987; </a:t>
            </a:r>
            <a:r>
              <a:rPr lang="it-IT" sz="1400" dirty="0" err="1" smtClean="0">
                <a:ea typeface="ＭＳ Ｐゴシック" pitchFamily="34" charset="-128"/>
              </a:rPr>
              <a:t>Benesh-Weiner</a:t>
            </a:r>
            <a:r>
              <a:rPr lang="it-IT" sz="1400" dirty="0" smtClean="0">
                <a:ea typeface="ＭＳ Ｐゴシック" pitchFamily="34" charset="-128"/>
              </a:rPr>
              <a:t> </a:t>
            </a:r>
            <a:r>
              <a:rPr lang="it-IT" sz="1400" dirty="0" err="1" smtClean="0">
                <a:ea typeface="ＭＳ Ｐゴシック" pitchFamily="34" charset="-128"/>
              </a:rPr>
              <a:t>completed</a:t>
            </a:r>
            <a:r>
              <a:rPr lang="it-IT" sz="1400" dirty="0" smtClean="0">
                <a:ea typeface="ＭＳ Ｐゴシック" pitchFamily="34" charset="-128"/>
              </a:rPr>
              <a:t> editing the </a:t>
            </a:r>
            <a:r>
              <a:rPr lang="it-IT" sz="1400" dirty="0" err="1" smtClean="0">
                <a:ea typeface="ＭＳ Ｐゴシック" pitchFamily="34" charset="-128"/>
              </a:rPr>
              <a:t>final</a:t>
            </a:r>
            <a:r>
              <a:rPr lang="it-IT" sz="1400" dirty="0" smtClean="0">
                <a:ea typeface="ＭＳ Ｐゴシック" pitchFamily="34" charset="-128"/>
              </a:rPr>
              <a:t> volume </a:t>
            </a:r>
            <a:r>
              <a:rPr lang="it-IT" sz="1400" dirty="0" err="1" smtClean="0">
                <a:ea typeface="ＭＳ Ｐゴシック" pitchFamily="34" charset="-128"/>
              </a:rPr>
              <a:t>shortly</a:t>
            </a:r>
            <a:r>
              <a:rPr lang="it-IT" sz="1400" dirty="0" smtClean="0">
                <a:ea typeface="ＭＳ Ｐゴシック" pitchFamily="34" charset="-128"/>
              </a:rPr>
              <a:t> </a:t>
            </a:r>
            <a:r>
              <a:rPr lang="it-IT" sz="1400" dirty="0" err="1" smtClean="0">
                <a:ea typeface="ＭＳ Ｐゴシック" pitchFamily="34" charset="-128"/>
              </a:rPr>
              <a:t>after</a:t>
            </a:r>
            <a:r>
              <a:rPr lang="it-IT" sz="1400" dirty="0" smtClean="0">
                <a:ea typeface="ＭＳ Ｐゴシック" pitchFamily="34" charset="-128"/>
              </a:rPr>
              <a:t> </a:t>
            </a:r>
            <a:r>
              <a:rPr lang="it-IT" sz="1400" dirty="0" err="1" smtClean="0">
                <a:ea typeface="ＭＳ Ｐゴシック" pitchFamily="34" charset="-128"/>
              </a:rPr>
              <a:t>Heider</a:t>
            </a:r>
            <a:r>
              <a:rPr lang="it-IT" sz="1400" dirty="0" smtClean="0">
                <a:ea typeface="ＭＳ Ｐゴシック" pitchFamily="34" charset="-128"/>
              </a:rPr>
              <a:t>, </a:t>
            </a:r>
            <a:r>
              <a:rPr lang="it-IT" sz="1400" dirty="0" err="1" smtClean="0">
                <a:ea typeface="ＭＳ Ｐゴシック" pitchFamily="34" charset="-128"/>
              </a:rPr>
              <a:t>aged</a:t>
            </a:r>
            <a:r>
              <a:rPr lang="it-IT" sz="1400" dirty="0" smtClean="0">
                <a:ea typeface="ＭＳ Ｐゴシック" pitchFamily="34" charset="-128"/>
              </a:rPr>
              <a:t> 91, </a:t>
            </a:r>
            <a:r>
              <a:rPr lang="it-IT" sz="1400" dirty="0" err="1" smtClean="0">
                <a:ea typeface="ＭＳ Ｐゴシック" pitchFamily="34" charset="-128"/>
              </a:rPr>
              <a:t>died</a:t>
            </a:r>
            <a:r>
              <a:rPr lang="it-IT" sz="1400" dirty="0" smtClean="0">
                <a:ea typeface="ＭＳ Ｐゴシック" pitchFamily="34" charset="-128"/>
              </a:rPr>
              <a:t> at </a:t>
            </a:r>
            <a:r>
              <a:rPr lang="it-IT" sz="1400" dirty="0" err="1" smtClean="0">
                <a:ea typeface="ＭＳ Ｐゴシック" pitchFamily="34" charset="-128"/>
              </a:rPr>
              <a:t>his</a:t>
            </a:r>
            <a:r>
              <a:rPr lang="it-IT" sz="1400" dirty="0" smtClean="0">
                <a:ea typeface="ＭＳ Ｐゴシック" pitchFamily="34" charset="-128"/>
              </a:rPr>
              <a:t> home in Lawrence, Kansas, on </a:t>
            </a:r>
            <a:r>
              <a:rPr lang="it-IT" sz="1400" dirty="0" err="1" smtClean="0">
                <a:ea typeface="ＭＳ Ｐゴシック" pitchFamily="34" charset="-128"/>
              </a:rPr>
              <a:t>January</a:t>
            </a:r>
            <a:r>
              <a:rPr lang="it-IT" sz="1400" dirty="0" smtClean="0">
                <a:ea typeface="ＭＳ Ｐゴシック" pitchFamily="34" charset="-128"/>
              </a:rPr>
              <a:t> 2, 1988.</a:t>
            </a:r>
          </a:p>
        </p:txBody>
      </p:sp>
      <p:sp>
        <p:nvSpPr>
          <p:cNvPr id="68610" name="Segnaposto numero diapositiva 5"/>
          <p:cNvSpPr>
            <a:spLocks noGrp="1"/>
          </p:cNvSpPr>
          <p:nvPr>
            <p:ph type="sldNum" sz="quarter" idx="12"/>
          </p:nvPr>
        </p:nvSpPr>
        <p:spPr bwMode="auto">
          <a:xfrm>
            <a:off x="6553200" y="6245225"/>
            <a:ext cx="2133600" cy="476250"/>
          </a:xfrm>
          <a:noFill/>
          <a:ln>
            <a:miter lim="800000"/>
            <a:headEnd/>
            <a:tailEnd/>
          </a:ln>
        </p:spPr>
        <p:txBody>
          <a:bodyPr/>
          <a:lstStyle/>
          <a:p>
            <a:pPr>
              <a:buNone/>
            </a:pPr>
            <a:fld id="{A2A0C076-4FD7-4416-B3D0-76685336D960}" type="slidenum">
              <a:rPr lang="it-IT" u="none" smtClean="0"/>
              <a:pPr>
                <a:buNone/>
              </a:pPr>
              <a:t>55</a:t>
            </a:fld>
            <a:endParaRPr lang="it-IT" u="none" dirty="0" smtClean="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body" idx="4294967295"/>
          </p:nvPr>
        </p:nvSpPr>
        <p:spPr>
          <a:xfrm>
            <a:off x="0" y="914400"/>
            <a:ext cx="9144000" cy="5486400"/>
          </a:xfrm>
        </p:spPr>
        <p:txBody>
          <a:bodyPr/>
          <a:lstStyle/>
          <a:p>
            <a:pPr marL="292100" indent="-292100" algn="ctr" defTabSz="762000" eaLnBrk="1" hangingPunct="1">
              <a:spcBef>
                <a:spcPct val="50000"/>
              </a:spcBef>
              <a:buFont typeface="Wingdings" pitchFamily="2" charset="2"/>
              <a:buNone/>
            </a:pPr>
            <a:r>
              <a:rPr lang="it-IT" u="sng" dirty="0" smtClean="0">
                <a:solidFill>
                  <a:schemeClr val="hlink"/>
                </a:solidFill>
                <a:ea typeface="ＭＳ Ｐゴシック" pitchFamily="34" charset="-128"/>
                <a:cs typeface="Arial" pitchFamily="34" charset="0"/>
              </a:rPr>
              <a:t>Diversi tipi di schemi sociali</a:t>
            </a:r>
            <a:endParaRPr lang="it-IT" dirty="0" smtClean="0">
              <a:ea typeface="ＭＳ Ｐゴシック" pitchFamily="34" charset="-128"/>
              <a:cs typeface="Arial" pitchFamily="34" charset="0"/>
            </a:endParaRPr>
          </a:p>
          <a:p>
            <a:pPr marL="292100" indent="-292100" algn="just" defTabSz="762000" eaLnBrk="1" hangingPunct="1">
              <a:spcBef>
                <a:spcPct val="50000"/>
              </a:spcBef>
              <a:buFont typeface="Wingdings" pitchFamily="2" charset="2"/>
              <a:buNone/>
            </a:pPr>
            <a:r>
              <a:rPr lang="it-IT" sz="2600" dirty="0" smtClean="0">
                <a:ea typeface="ＭＳ Ｐゴシック" pitchFamily="34" charset="-128"/>
                <a:cs typeface="Times New Roman" pitchFamily="18" charset="0"/>
              </a:rPr>
              <a:t>	</a:t>
            </a:r>
            <a:r>
              <a:rPr lang="it-IT" sz="2200" u="sng" dirty="0" smtClean="0">
                <a:solidFill>
                  <a:schemeClr val="hlink"/>
                </a:solidFill>
                <a:ea typeface="ＭＳ Ｐゴシック" pitchFamily="34" charset="-128"/>
                <a:cs typeface="Times New Roman" pitchFamily="18" charset="0"/>
              </a:rPr>
              <a:t>Schemi </a:t>
            </a:r>
            <a:r>
              <a:rPr lang="it-IT" sz="2200" u="sng" dirty="0" smtClean="0">
                <a:solidFill>
                  <a:schemeClr val="hlink"/>
                </a:solidFill>
                <a:ea typeface="ＭＳ Ｐゴシック" pitchFamily="34" charset="-128"/>
                <a:cs typeface="Times New Roman" pitchFamily="18" charset="0"/>
              </a:rPr>
              <a:t>di sé </a:t>
            </a: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Times New Roman" pitchFamily="18" charset="0"/>
              </a:rPr>
              <a:t>	Contengono le informazioni relative a se </a:t>
            </a:r>
            <a:r>
              <a:rPr lang="it-IT" sz="2200" dirty="0" smtClean="0">
                <a:ea typeface="ＭＳ Ｐゴシック" pitchFamily="34" charset="-128"/>
                <a:cs typeface="Times New Roman" pitchFamily="18" charset="0"/>
              </a:rPr>
              <a:t>stessi </a:t>
            </a:r>
            <a:endParaRPr lang="it-IT" sz="2200" dirty="0" smtClean="0">
              <a:ea typeface="ＭＳ Ｐゴシック" pitchFamily="34" charset="-128"/>
              <a:cs typeface="Times New Roman" pitchFamily="18" charset="0"/>
            </a:endParaRPr>
          </a:p>
          <a:p>
            <a:pPr marL="292100" indent="-292100" defTabSz="762000" eaLnBrk="1" hangingPunct="1">
              <a:spcBef>
                <a:spcPct val="50000"/>
              </a:spcBef>
              <a:buFont typeface="Wingdings" pitchFamily="2" charset="2"/>
              <a:buNone/>
            </a:pPr>
            <a:r>
              <a:rPr lang="it-IT" sz="2200" dirty="0" smtClean="0">
                <a:ea typeface="ＭＳ Ｐゴシック" pitchFamily="34" charset="-128"/>
                <a:cs typeface="Times New Roman" pitchFamily="18" charset="0"/>
              </a:rPr>
              <a:t>	La descrizione di sé è organizzata intorno ad alcuni tratti centrali; le informazioni relative a questi tratti sono elaborate più velocemente rispetto alle informazioni relative a dimensioni meno importanti o </a:t>
            </a:r>
            <a:r>
              <a:rPr lang="it-IT" sz="2200" dirty="0" err="1" smtClean="0">
                <a:ea typeface="ＭＳ Ｐゴシック" pitchFamily="34" charset="-128"/>
                <a:cs typeface="Times New Roman" pitchFamily="18" charset="0"/>
              </a:rPr>
              <a:t>aschematiche</a:t>
            </a:r>
            <a:r>
              <a:rPr lang="it-IT" sz="2200" dirty="0" smtClean="0">
                <a:ea typeface="ＭＳ Ｐゴシック" pitchFamily="34" charset="-128"/>
                <a:cs typeface="Times New Roman" pitchFamily="18" charset="0"/>
              </a:rPr>
              <a:t> (Markus, 1977):</a:t>
            </a:r>
          </a:p>
          <a:p>
            <a:pPr lvl="1" defTabSz="762000" eaLnBrk="1" hangingPunct="1">
              <a:spcBef>
                <a:spcPct val="50000"/>
              </a:spcBef>
              <a:buClr>
                <a:srgbClr val="CC0000"/>
              </a:buClr>
              <a:buFont typeface="Wingdings" pitchFamily="2" charset="2"/>
              <a:buChar char="§"/>
            </a:pPr>
            <a:r>
              <a:rPr lang="it-IT" sz="2200" dirty="0" smtClean="0">
                <a:ea typeface="ＭＳ Ｐゴシック" pitchFamily="34" charset="-128"/>
                <a:cs typeface="Times New Roman" pitchFamily="18" charset="0"/>
              </a:rPr>
              <a:t>Quanto ti consideri testardo, onesto, socievole, …?</a:t>
            </a:r>
          </a:p>
        </p:txBody>
      </p:sp>
      <p:sp>
        <p:nvSpPr>
          <p:cNvPr id="4" name="Segnaposto numero diapositiva 3"/>
          <p:cNvSpPr>
            <a:spLocks noGrp="1"/>
          </p:cNvSpPr>
          <p:nvPr>
            <p:ph type="sldNum" sz="quarter" idx="12"/>
          </p:nvPr>
        </p:nvSpPr>
        <p:spPr/>
        <p:txBody>
          <a:bodyPr/>
          <a:lstStyle/>
          <a:p>
            <a:pPr>
              <a:buNone/>
              <a:defRPr/>
            </a:pPr>
            <a:fld id="{94D9637F-875C-4328-A0D5-E5AC49E14997}" type="slidenum">
              <a:rPr lang="it-IT" u="none" smtClean="0"/>
              <a:pPr>
                <a:buNone/>
                <a:defRPr/>
              </a:pPr>
              <a:t>6</a:t>
            </a:fld>
            <a:endParaRPr lang="it-IT" u="none"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spect="1" noChangeArrowheads="1"/>
          </p:cNvSpPr>
          <p:nvPr>
            <p:ph idx="1"/>
          </p:nvPr>
        </p:nvSpPr>
        <p:spPr>
          <a:xfrm>
            <a:off x="152400" y="914400"/>
            <a:ext cx="8839200" cy="6112443"/>
          </a:xfrm>
        </p:spPr>
        <p:txBody>
          <a:bodyPr>
            <a:spAutoFit/>
          </a:bodyPr>
          <a:lstStyle/>
          <a:p>
            <a:pPr marL="292100" indent="-292100" algn="ctr" defTabSz="762000">
              <a:lnSpc>
                <a:spcPct val="90000"/>
              </a:lnSpc>
              <a:spcBef>
                <a:spcPct val="50000"/>
              </a:spcBef>
              <a:buNone/>
            </a:pPr>
            <a:r>
              <a:rPr lang="it-IT" sz="2200" dirty="0" smtClean="0">
                <a:solidFill>
                  <a:schemeClr val="hlink"/>
                </a:solidFill>
                <a:ea typeface="ＭＳ Ｐゴシック" pitchFamily="34" charset="-128"/>
                <a:cs typeface="Times New Roman" pitchFamily="18" charset="0"/>
              </a:rPr>
              <a:t>	</a:t>
            </a:r>
            <a:r>
              <a:rPr lang="it-IT" u="sng" dirty="0" smtClean="0">
                <a:solidFill>
                  <a:schemeClr val="hlink"/>
                </a:solidFill>
                <a:ea typeface="ＭＳ Ｐゴシック" pitchFamily="34" charset="-128"/>
                <a:cs typeface="Arial" pitchFamily="34" charset="0"/>
              </a:rPr>
              <a:t>Diversi tipi di schemi sociali</a:t>
            </a:r>
            <a:endParaRPr lang="it-IT" dirty="0" smtClean="0">
              <a:ea typeface="ＭＳ Ｐゴシック" pitchFamily="34" charset="-128"/>
              <a:cs typeface="Arial" pitchFamily="34" charset="0"/>
            </a:endParaRPr>
          </a:p>
          <a:p>
            <a:pPr marL="292100" indent="-19050" defTabSz="762000" eaLnBrk="1" hangingPunct="1">
              <a:lnSpc>
                <a:spcPct val="90000"/>
              </a:lnSpc>
              <a:spcBef>
                <a:spcPct val="50000"/>
              </a:spcBef>
              <a:buFont typeface="Wingdings" pitchFamily="2" charset="2"/>
              <a:buNone/>
            </a:pPr>
            <a:r>
              <a:rPr lang="it-IT" sz="2200" u="sng" dirty="0" smtClean="0">
                <a:solidFill>
                  <a:schemeClr val="hlink"/>
                </a:solidFill>
                <a:ea typeface="ＭＳ Ｐゴシック" pitchFamily="34" charset="-128"/>
                <a:cs typeface="Times New Roman" pitchFamily="18" charset="0"/>
              </a:rPr>
              <a:t>Schemi </a:t>
            </a:r>
            <a:r>
              <a:rPr lang="it-IT" sz="2200" u="sng" dirty="0" smtClean="0">
                <a:solidFill>
                  <a:schemeClr val="hlink"/>
                </a:solidFill>
                <a:ea typeface="ＭＳ Ｐゴシック" pitchFamily="34" charset="-128"/>
                <a:cs typeface="Times New Roman" pitchFamily="18" charset="0"/>
              </a:rPr>
              <a:t>di ruolo</a:t>
            </a:r>
            <a:endParaRPr lang="it-IT" sz="2200" u="sng" dirty="0" smtClean="0">
              <a:ea typeface="ＭＳ Ｐゴシック" pitchFamily="34" charset="-128"/>
              <a:cs typeface="Times New Roman" pitchFamily="18" charset="0"/>
            </a:endParaRPr>
          </a:p>
          <a:p>
            <a:pPr marL="292100" indent="-292100"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	Organizzano le conoscenze relative ai comportamenti attesi da una persona che occupa una determinata posizione nella struttura sociale. </a:t>
            </a:r>
          </a:p>
          <a:p>
            <a:pPr lvl="1" defTabSz="762000" eaLnBrk="1" hangingPunct="1">
              <a:lnSpc>
                <a:spcPct val="90000"/>
              </a:lnSpc>
              <a:spcBef>
                <a:spcPct val="50000"/>
              </a:spcBef>
            </a:pPr>
            <a:r>
              <a:rPr lang="it-IT" sz="2200" dirty="0" smtClean="0">
                <a:ea typeface="ＭＳ Ｐゴシック" pitchFamily="34" charset="-128"/>
                <a:cs typeface="Times New Roman" pitchFamily="18" charset="0"/>
              </a:rPr>
              <a:t>il significato del comportamento è compreso/accettato se lo schema è attivato </a:t>
            </a:r>
            <a:r>
              <a:rPr lang="it-IT" sz="2200" dirty="0" smtClean="0">
                <a:ea typeface="ＭＳ Ｐゴシック" pitchFamily="34" charset="-128"/>
                <a:cs typeface="Times New Roman" pitchFamily="18" charset="0"/>
                <a:sym typeface="Wingdings" pitchFamily="2" charset="2"/>
              </a:rPr>
              <a:t> il medico</a:t>
            </a:r>
            <a:endParaRPr lang="it-IT" sz="2200" dirty="0" smtClean="0">
              <a:ea typeface="ＭＳ Ｐゴシック" pitchFamily="34" charset="-128"/>
              <a:cs typeface="Times New Roman" pitchFamily="18" charset="0"/>
            </a:endParaRPr>
          </a:p>
          <a:p>
            <a:pPr marL="292100" indent="-292100"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	Esistono </a:t>
            </a:r>
            <a:r>
              <a:rPr lang="it-IT" sz="2200" dirty="0" smtClean="0">
                <a:solidFill>
                  <a:schemeClr val="hlink"/>
                </a:solidFill>
                <a:ea typeface="ＭＳ Ｐゴシック" pitchFamily="34" charset="-128"/>
                <a:cs typeface="Times New Roman" pitchFamily="18" charset="0"/>
              </a:rPr>
              <a:t>ruoli acquisiti</a:t>
            </a:r>
            <a:r>
              <a:rPr lang="it-IT" sz="2200" dirty="0" smtClean="0">
                <a:ea typeface="ＭＳ Ｐゴシック" pitchFamily="34" charset="-128"/>
                <a:cs typeface="Times New Roman" pitchFamily="18" charset="0"/>
              </a:rPr>
              <a:t> tramite l</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impegno (ad es., medico, professore) e </a:t>
            </a:r>
            <a:r>
              <a:rPr lang="it-IT" altLang="ja-JP" sz="2200" dirty="0" smtClean="0">
                <a:solidFill>
                  <a:schemeClr val="hlink"/>
                </a:solidFill>
                <a:ea typeface="ＭＳ Ｐゴシック" pitchFamily="34" charset="-128"/>
                <a:cs typeface="Times New Roman" pitchFamily="18" charset="0"/>
              </a:rPr>
              <a:t>ruoli ascritti,</a:t>
            </a:r>
            <a:r>
              <a:rPr lang="it-IT" altLang="ja-JP" sz="2200" dirty="0" smtClean="0">
                <a:ea typeface="ＭＳ Ｐゴシック" pitchFamily="34" charset="-128"/>
                <a:cs typeface="Times New Roman" pitchFamily="18" charset="0"/>
              </a:rPr>
              <a:t> come il genere sessuale o la razza</a:t>
            </a:r>
          </a:p>
          <a:p>
            <a:pPr lvl="1" defTabSz="762000" eaLnBrk="1" hangingPunct="1">
              <a:lnSpc>
                <a:spcPct val="90000"/>
              </a:lnSpc>
              <a:spcBef>
                <a:spcPct val="50000"/>
              </a:spcBef>
            </a:pPr>
            <a:r>
              <a:rPr lang="it-IT" sz="2200" dirty="0" smtClean="0">
                <a:ea typeface="ＭＳ Ｐゴシック" pitchFamily="34" charset="-128"/>
                <a:cs typeface="Times New Roman" pitchFamily="18" charset="0"/>
              </a:rPr>
              <a:t>Gli schemi di ruolo ascritti possono funzionare da stereotipi sociali: </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alle donne non piace la matematica</a:t>
            </a:r>
            <a:r>
              <a:rPr lang="ja-JP" altLang="it-IT" sz="2200" dirty="0" smtClean="0">
                <a:ea typeface="ＭＳ Ｐゴシック" pitchFamily="34" charset="-128"/>
                <a:cs typeface="Times New Roman" pitchFamily="18" charset="0"/>
              </a:rPr>
              <a:t>”</a:t>
            </a:r>
            <a:endParaRPr lang="it-IT" altLang="ja-JP" sz="2200" dirty="0" smtClean="0">
              <a:ea typeface="ＭＳ Ｐゴシック" pitchFamily="34" charset="-128"/>
              <a:cs typeface="Times New Roman" pitchFamily="18" charset="0"/>
            </a:endParaRPr>
          </a:p>
          <a:p>
            <a:pPr lvl="1" defTabSz="762000" eaLnBrk="1" hangingPunct="1">
              <a:lnSpc>
                <a:spcPct val="90000"/>
              </a:lnSpc>
              <a:spcBef>
                <a:spcPct val="50000"/>
              </a:spcBef>
            </a:pPr>
            <a:r>
              <a:rPr lang="it-IT" sz="2200" dirty="0" smtClean="0">
                <a:ea typeface="ＭＳ Ｐゴシック" pitchFamily="34" charset="-128"/>
                <a:cs typeface="Times New Roman" pitchFamily="18" charset="0"/>
              </a:rPr>
              <a:t>Ai ruoli </a:t>
            </a:r>
            <a:r>
              <a:rPr lang="it-IT" sz="2200" b="1" dirty="0" smtClean="0">
                <a:ea typeface="ＭＳ Ｐゴシック" pitchFamily="34" charset="-128"/>
                <a:cs typeface="Times New Roman" pitchFamily="18" charset="0"/>
              </a:rPr>
              <a:t>acquisiti</a:t>
            </a:r>
            <a:r>
              <a:rPr lang="it-IT" sz="2200" dirty="0" smtClean="0">
                <a:ea typeface="ＭＳ Ｐゴシック" pitchFamily="34" charset="-128"/>
                <a:cs typeface="Times New Roman" pitchFamily="18" charset="0"/>
              </a:rPr>
              <a:t> vengono attribuite caratteristiche di personalità: gli attori sono estroversi e amanti del divertimento, gli ingegneri sono razionali</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	</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	</a:t>
            </a:r>
          </a:p>
        </p:txBody>
      </p:sp>
      <p:sp>
        <p:nvSpPr>
          <p:cNvPr id="19459" name="Segnaposto numero diapositiva 3"/>
          <p:cNvSpPr>
            <a:spLocks noGrp="1"/>
          </p:cNvSpPr>
          <p:nvPr>
            <p:ph type="sldNum" sz="quarter" idx="12"/>
          </p:nvPr>
        </p:nvSpPr>
        <p:spPr bwMode="auto">
          <a:noFill/>
          <a:ln>
            <a:miter lim="800000"/>
            <a:headEnd/>
            <a:tailEnd/>
          </a:ln>
        </p:spPr>
        <p:txBody>
          <a:bodyPr>
            <a:normAutofit/>
          </a:bodyPr>
          <a:lstStyle/>
          <a:p>
            <a:pPr>
              <a:buNone/>
            </a:pPr>
            <a:fld id="{B0DDE211-FAF1-4DB2-8E24-9C451DEC496F}" type="slidenum">
              <a:rPr lang="it-IT" sz="1200" u="none" smtClean="0">
                <a:solidFill>
                  <a:schemeClr val="tx1"/>
                </a:solidFill>
              </a:rPr>
              <a:pPr>
                <a:buNone/>
              </a:pPr>
              <a:t>7</a:t>
            </a:fld>
            <a:endParaRPr lang="it-IT" sz="1200" u="none"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Segnaposto contenuto 6" descr="math myth.jpg"/>
          <p:cNvPicPr>
            <a:picLocks noGrp="1" noChangeAspect="1"/>
          </p:cNvPicPr>
          <p:nvPr>
            <p:ph idx="1"/>
          </p:nvPr>
        </p:nvPicPr>
        <p:blipFill>
          <a:blip r:embed="rId2" cstate="print"/>
          <a:srcRect/>
          <a:stretch>
            <a:fillRect/>
          </a:stretch>
        </p:blipFill>
        <p:spPr>
          <a:xfrm>
            <a:off x="0" y="1196975"/>
            <a:ext cx="4000500" cy="5267325"/>
          </a:xfrm>
        </p:spPr>
      </p:pic>
      <p:sp>
        <p:nvSpPr>
          <p:cNvPr id="20484" name="Segnaposto numero diapositiva 3"/>
          <p:cNvSpPr>
            <a:spLocks noGrp="1"/>
          </p:cNvSpPr>
          <p:nvPr>
            <p:ph type="sldNum" sz="quarter" idx="12"/>
          </p:nvPr>
        </p:nvSpPr>
        <p:spPr bwMode="auto">
          <a:noFill/>
          <a:ln>
            <a:miter lim="800000"/>
            <a:headEnd/>
            <a:tailEnd/>
          </a:ln>
        </p:spPr>
        <p:txBody>
          <a:bodyPr>
            <a:normAutofit/>
          </a:bodyPr>
          <a:lstStyle/>
          <a:p>
            <a:pPr>
              <a:buNone/>
            </a:pPr>
            <a:fld id="{355140CC-4788-46C0-9A37-803ACAEDD3C8}" type="slidenum">
              <a:rPr lang="it-IT" sz="1200" u="none" smtClean="0">
                <a:solidFill>
                  <a:schemeClr val="tx1"/>
                </a:solidFill>
              </a:rPr>
              <a:pPr>
                <a:buNone/>
              </a:pPr>
              <a:t>8</a:t>
            </a:fld>
            <a:endParaRPr lang="it-IT" sz="1200" u="none" dirty="0" smtClean="0">
              <a:solidFill>
                <a:schemeClr val="tx1"/>
              </a:solidFill>
            </a:endParaRPr>
          </a:p>
        </p:txBody>
      </p:sp>
      <p:pic>
        <p:nvPicPr>
          <p:cNvPr id="20485" name="Immagine 7" descr="math-myth-einstein.jpg"/>
          <p:cNvPicPr>
            <a:picLocks noChangeAspect="1"/>
          </p:cNvPicPr>
          <p:nvPr/>
        </p:nvPicPr>
        <p:blipFill>
          <a:blip r:embed="rId3" cstate="print"/>
          <a:srcRect/>
          <a:stretch>
            <a:fillRect/>
          </a:stretch>
        </p:blipFill>
        <p:spPr bwMode="auto">
          <a:xfrm>
            <a:off x="4356100" y="1916113"/>
            <a:ext cx="4357688" cy="28432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egnaposto numero diapositiva 3"/>
          <p:cNvSpPr txBox="1">
            <a:spLocks noGrp="1"/>
          </p:cNvSpPr>
          <p:nvPr/>
        </p:nvSpPr>
        <p:spPr bwMode="auto">
          <a:xfrm>
            <a:off x="8458200" y="6477000"/>
            <a:ext cx="533400" cy="152400"/>
          </a:xfrm>
          <a:prstGeom prst="rect">
            <a:avLst/>
          </a:prstGeom>
          <a:noFill/>
          <a:ln w="9525">
            <a:noFill/>
            <a:miter lim="800000"/>
            <a:headEnd/>
            <a:tailEnd/>
          </a:ln>
        </p:spPr>
        <p:txBody>
          <a:bodyPr lIns="92075" tIns="46038" rIns="92075" bIns="46038" anchor="ctr" anchorCtr="1"/>
          <a:lstStyle/>
          <a:p>
            <a:pPr algn="r">
              <a:lnSpc>
                <a:spcPct val="100000"/>
              </a:lnSpc>
              <a:spcBef>
                <a:spcPct val="0"/>
              </a:spcBef>
              <a:buClrTx/>
              <a:buSzTx/>
              <a:buFontTx/>
              <a:buNone/>
            </a:pPr>
            <a:fld id="{9C5FDF53-377B-4432-B07E-C1D2C7ADF9A4}" type="slidenum">
              <a:rPr lang="it-IT" sz="1200" b="1" u="none">
                <a:solidFill>
                  <a:schemeClr val="tx1"/>
                </a:solidFill>
              </a:rPr>
              <a:pPr algn="r">
                <a:lnSpc>
                  <a:spcPct val="100000"/>
                </a:lnSpc>
                <a:spcBef>
                  <a:spcPct val="0"/>
                </a:spcBef>
                <a:buClrTx/>
                <a:buSzTx/>
                <a:buFontTx/>
                <a:buNone/>
              </a:pPr>
              <a:t>9</a:t>
            </a:fld>
            <a:endParaRPr lang="it-IT" sz="1200" b="1" u="none" dirty="0">
              <a:solidFill>
                <a:schemeClr val="tx1"/>
              </a:solidFill>
            </a:endParaRPr>
          </a:p>
        </p:txBody>
      </p:sp>
      <p:sp>
        <p:nvSpPr>
          <p:cNvPr id="1150978" name="Rectangle 2"/>
          <p:cNvSpPr>
            <a:spLocks noGrp="1" noChangeArrowheads="1"/>
          </p:cNvSpPr>
          <p:nvPr>
            <p:ph type="body" idx="4294967295"/>
          </p:nvPr>
        </p:nvSpPr>
        <p:spPr>
          <a:xfrm>
            <a:off x="0" y="914400"/>
            <a:ext cx="9144000" cy="5943600"/>
          </a:xfrm>
        </p:spPr>
        <p:txBody>
          <a:bodyPr>
            <a:normAutofit/>
          </a:bodyPr>
          <a:lstStyle/>
          <a:p>
            <a:pPr marL="292100" indent="-292100" algn="ctr" defTabSz="762000">
              <a:lnSpc>
                <a:spcPct val="90000"/>
              </a:lnSpc>
              <a:spcBef>
                <a:spcPct val="50000"/>
              </a:spcBef>
              <a:buNone/>
            </a:pPr>
            <a:r>
              <a:rPr lang="it-IT" u="sng" dirty="0" smtClean="0">
                <a:solidFill>
                  <a:schemeClr val="hlink"/>
                </a:solidFill>
                <a:ea typeface="ＭＳ Ｐゴシック" pitchFamily="34" charset="-128"/>
                <a:cs typeface="Arial" pitchFamily="34" charset="0"/>
              </a:rPr>
              <a:t>Diversi tipi di schemi </a:t>
            </a:r>
            <a:r>
              <a:rPr lang="it-IT" u="sng" dirty="0" smtClean="0">
                <a:solidFill>
                  <a:schemeClr val="hlink"/>
                </a:solidFill>
                <a:ea typeface="ＭＳ Ｐゴシック" pitchFamily="34" charset="-128"/>
                <a:cs typeface="Arial" pitchFamily="34" charset="0"/>
              </a:rPr>
              <a:t>sociali</a:t>
            </a:r>
            <a:r>
              <a:rPr lang="it-IT" sz="2600" dirty="0" smtClean="0">
                <a:solidFill>
                  <a:schemeClr val="hlink"/>
                </a:solidFill>
                <a:ea typeface="ＭＳ Ｐゴシック" pitchFamily="34" charset="-128"/>
                <a:cs typeface="Times New Roman" pitchFamily="18" charset="0"/>
              </a:rPr>
              <a:t>	</a:t>
            </a:r>
            <a:r>
              <a:rPr lang="it-IT" sz="2600" dirty="0" smtClean="0">
                <a:ea typeface="ＭＳ Ｐゴシック" pitchFamily="34" charset="-128"/>
                <a:cs typeface="Times New Roman" pitchFamily="18" charset="0"/>
              </a:rPr>
              <a:t>	</a:t>
            </a:r>
            <a:endParaRPr lang="it-IT" sz="2600" dirty="0" smtClean="0">
              <a:ea typeface="ＭＳ Ｐゴシック" pitchFamily="34" charset="-128"/>
              <a:cs typeface="Times New Roman" pitchFamily="18" charset="0"/>
            </a:endParaRPr>
          </a:p>
          <a:p>
            <a:pPr marL="292100" indent="-19050" defTabSz="762000" eaLnBrk="1" hangingPunct="1">
              <a:lnSpc>
                <a:spcPct val="90000"/>
              </a:lnSpc>
              <a:spcBef>
                <a:spcPct val="50000"/>
              </a:spcBef>
              <a:buFont typeface="Wingdings" pitchFamily="2" charset="2"/>
              <a:buNone/>
            </a:pPr>
            <a:r>
              <a:rPr lang="it-IT" sz="2200" u="sng" dirty="0" smtClean="0">
                <a:solidFill>
                  <a:schemeClr val="hlink"/>
                </a:solidFill>
                <a:ea typeface="ＭＳ Ｐゴシック" pitchFamily="34" charset="-128"/>
                <a:cs typeface="Times New Roman" pitchFamily="18" charset="0"/>
              </a:rPr>
              <a:t>Schemi </a:t>
            </a:r>
            <a:r>
              <a:rPr lang="it-IT" sz="2200" u="sng" dirty="0" smtClean="0">
                <a:solidFill>
                  <a:schemeClr val="hlink"/>
                </a:solidFill>
                <a:ea typeface="ＭＳ Ｐゴシック" pitchFamily="34" charset="-128"/>
                <a:cs typeface="Times New Roman" pitchFamily="18" charset="0"/>
              </a:rPr>
              <a:t>di eventi </a:t>
            </a:r>
          </a:p>
          <a:p>
            <a:pPr marL="292100" indent="-292100" algn="just" defTabSz="762000" eaLnBrk="1" hangingPunct="1">
              <a:lnSpc>
                <a:spcPct val="90000"/>
              </a:lnSpc>
              <a:spcBef>
                <a:spcPct val="50000"/>
              </a:spcBef>
              <a:buFont typeface="Wingdings" pitchFamily="2" charset="2"/>
              <a:buNone/>
            </a:pPr>
            <a:r>
              <a:rPr lang="it-IT" sz="2200" dirty="0" smtClean="0">
                <a:solidFill>
                  <a:schemeClr val="hlink"/>
                </a:solidFill>
                <a:ea typeface="ＭＳ Ｐゴシック" pitchFamily="34" charset="-128"/>
                <a:cs typeface="Times New Roman" pitchFamily="18" charset="0"/>
              </a:rPr>
              <a:t>	</a:t>
            </a:r>
            <a:r>
              <a:rPr lang="it-IT" sz="2200" dirty="0" smtClean="0">
                <a:ea typeface="ＭＳ Ｐゴシック" pitchFamily="34" charset="-128"/>
                <a:cs typeface="Times New Roman" pitchFamily="18" charset="0"/>
              </a:rPr>
              <a:t>Strutture di conoscenze relative alle sequenze di azioni appropriate in un determinato </a:t>
            </a:r>
            <a:r>
              <a:rPr lang="it-IT" sz="2200" dirty="0" smtClean="0">
                <a:ea typeface="ＭＳ Ｐゴシック" pitchFamily="34" charset="-128"/>
                <a:cs typeface="Times New Roman" pitchFamily="18" charset="0"/>
              </a:rPr>
              <a:t>contesto,</a:t>
            </a:r>
          </a:p>
          <a:p>
            <a:pPr marL="292100" indent="-1905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comprese </a:t>
            </a:r>
            <a:r>
              <a:rPr lang="it-IT" sz="2200" dirty="0" smtClean="0">
                <a:ea typeface="ＭＳ Ｐゴシック" pitchFamily="34" charset="-128"/>
                <a:cs typeface="Times New Roman" pitchFamily="18" charset="0"/>
              </a:rPr>
              <a:t>le aspettative sul modo in cui si comporteranno gli altri</a:t>
            </a:r>
          </a:p>
          <a:p>
            <a:pPr marL="292100" indent="-29210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	</a:t>
            </a:r>
            <a:endParaRPr lang="it-IT" sz="2200" dirty="0" smtClean="0">
              <a:ea typeface="ＭＳ Ｐゴシック" pitchFamily="34" charset="-128"/>
              <a:cs typeface="Times New Roman" pitchFamily="18" charset="0"/>
            </a:endParaRPr>
          </a:p>
          <a:p>
            <a:pPr marL="292100" indent="-19050" algn="just" defTabSz="762000" eaLnBrk="1" hangingPunct="1">
              <a:lnSpc>
                <a:spcPct val="90000"/>
              </a:lnSpc>
              <a:spcBef>
                <a:spcPct val="50000"/>
              </a:spcBef>
              <a:buFont typeface="Wingdings" pitchFamily="2" charset="2"/>
              <a:buNone/>
            </a:pPr>
            <a:r>
              <a:rPr lang="it-IT" sz="2200" dirty="0" smtClean="0">
                <a:ea typeface="ＭＳ Ｐゴシック" pitchFamily="34" charset="-128"/>
                <a:cs typeface="Times New Roman" pitchFamily="18" charset="0"/>
              </a:rPr>
              <a:t>Esempio</a:t>
            </a:r>
            <a:r>
              <a:rPr lang="it-IT" sz="2200" dirty="0" smtClean="0">
                <a:ea typeface="ＭＳ Ｐゴシック" pitchFamily="34" charset="-128"/>
                <a:cs typeface="Times New Roman" pitchFamily="18" charset="0"/>
              </a:rPr>
              <a:t>: il </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copione</a:t>
            </a:r>
            <a:r>
              <a:rPr lang="ja-JP" altLang="it-IT" sz="2200" dirty="0" smtClean="0">
                <a:ea typeface="ＭＳ Ｐゴシック" pitchFamily="34" charset="-128"/>
                <a:cs typeface="Times New Roman" pitchFamily="18" charset="0"/>
              </a:rPr>
              <a:t>”</a:t>
            </a:r>
            <a:r>
              <a:rPr lang="it-IT" altLang="ja-JP" sz="2200" dirty="0" smtClean="0">
                <a:ea typeface="ＭＳ Ｐゴシック" pitchFamily="34" charset="-128"/>
                <a:cs typeface="Times New Roman" pitchFamily="18" charset="0"/>
              </a:rPr>
              <a:t> da seguire al ristorante </a:t>
            </a:r>
          </a:p>
          <a:p>
            <a:pPr marL="292100" indent="-292100" algn="ctr" defTabSz="762000" eaLnBrk="1" hangingPunct="1">
              <a:lnSpc>
                <a:spcPct val="90000"/>
              </a:lnSpc>
              <a:spcBef>
                <a:spcPct val="50000"/>
              </a:spcBef>
              <a:buFont typeface="Wingdings" pitchFamily="2" charset="2"/>
              <a:buNone/>
            </a:pPr>
            <a:r>
              <a:rPr lang="ja-JP" altLang="it-IT" sz="2200" i="1" dirty="0" smtClean="0">
                <a:ea typeface="ＭＳ Ｐゴシック" pitchFamily="34" charset="-128"/>
                <a:cs typeface="Times New Roman" pitchFamily="18" charset="0"/>
              </a:rPr>
              <a:t>“</a:t>
            </a:r>
            <a:r>
              <a:rPr lang="it-IT" altLang="ja-JP" sz="2200" i="1" dirty="0" smtClean="0">
                <a:ea typeface="ＭＳ Ｐゴシック" pitchFamily="34" charset="-128"/>
                <a:cs typeface="Times New Roman" pitchFamily="18" charset="0"/>
              </a:rPr>
              <a:t>Verso le 13 Marcello entrò al ristorante e si sedette ad un tavolo. Il cameriere gli portò il menù. Marcello dette una rapida occhiata ai piatti del giorno e scelse una costata di manzo. Più tardi pagò il conto e tornò in ufficio</a:t>
            </a:r>
            <a:r>
              <a:rPr lang="ja-JP" altLang="it-IT" sz="2200" i="1" dirty="0" smtClean="0">
                <a:ea typeface="ＭＳ Ｐゴシック" pitchFamily="34" charset="-128"/>
                <a:cs typeface="Times New Roman" pitchFamily="18" charset="0"/>
              </a:rPr>
              <a:t>”</a:t>
            </a:r>
            <a:endParaRPr lang="it-IT" altLang="ja-JP" sz="2200" i="1" dirty="0" smtClean="0">
              <a:ea typeface="ＭＳ Ｐゴシック" pitchFamily="34" charset="-128"/>
              <a:cs typeface="Times New Roman" pitchFamily="18" charset="0"/>
            </a:endParaRPr>
          </a:p>
          <a:p>
            <a:pPr marL="292100" indent="-19050" defTabSz="762000" eaLnBrk="1" hangingPunct="1">
              <a:lnSpc>
                <a:spcPct val="90000"/>
              </a:lnSpc>
              <a:spcBef>
                <a:spcPct val="50000"/>
              </a:spcBef>
              <a:buNone/>
            </a:pPr>
            <a:endParaRPr lang="it-IT" sz="2200" dirty="0" smtClean="0">
              <a:ea typeface="ＭＳ Ｐゴシック" pitchFamily="34" charset="-128"/>
              <a:cs typeface="Times New Roman" pitchFamily="18" charset="0"/>
            </a:endParaRPr>
          </a:p>
          <a:p>
            <a:pPr marL="292100" indent="-19050" defTabSz="762000" eaLnBrk="1" hangingPunct="1">
              <a:lnSpc>
                <a:spcPct val="90000"/>
              </a:lnSpc>
              <a:spcBef>
                <a:spcPct val="50000"/>
              </a:spcBef>
              <a:buNone/>
            </a:pPr>
            <a:r>
              <a:rPr lang="it-IT" sz="2200" dirty="0" smtClean="0">
                <a:ea typeface="ＭＳ Ｐゴシック" pitchFamily="34" charset="-128"/>
                <a:cs typeface="Times New Roman" pitchFamily="18" charset="0"/>
              </a:rPr>
              <a:t>Culturalmente </a:t>
            </a:r>
            <a:r>
              <a:rPr lang="it-IT" sz="2200" dirty="0" smtClean="0">
                <a:ea typeface="ＭＳ Ｐゴシック" pitchFamily="34" charset="-128"/>
                <a:cs typeface="Times New Roman" pitchFamily="18" charset="0"/>
              </a:rPr>
              <a:t>determinati: la leggenda di </a:t>
            </a:r>
            <a:r>
              <a:rPr lang="it-IT" sz="2200" dirty="0" err="1" smtClean="0">
                <a:ea typeface="ＭＳ Ｐゴシック" pitchFamily="34" charset="-128"/>
                <a:cs typeface="Times New Roman" pitchFamily="18" charset="0"/>
              </a:rPr>
              <a:t>Bartlett</a:t>
            </a:r>
            <a:r>
              <a:rPr lang="it-IT" sz="2200" dirty="0" smtClean="0">
                <a:ea typeface="ＭＳ Ｐゴシック" pitchFamily="34" charset="-128"/>
                <a:cs typeface="Times New Roman" pitchFamily="18" charset="0"/>
              </a:rPr>
              <a:t> per un compito di memoria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0978">
                                            <p:txEl>
                                              <p:pRg st="6" end="6"/>
                                            </p:txEl>
                                          </p:spTgt>
                                        </p:tgtEl>
                                        <p:attrNameLst>
                                          <p:attrName>style.visibility</p:attrName>
                                        </p:attrNameLst>
                                      </p:cBhvr>
                                      <p:to>
                                        <p:strVal val="visible"/>
                                      </p:to>
                                    </p:set>
                                    <p:anim calcmode="lin" valueType="num">
                                      <p:cBhvr additive="base">
                                        <p:cTn id="7" dur="500" fill="hold"/>
                                        <p:tgtEl>
                                          <p:spTgt spid="1150978">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09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0978">
                                            <p:txEl>
                                              <p:pRg st="8" end="8"/>
                                            </p:txEl>
                                          </p:spTgt>
                                        </p:tgtEl>
                                        <p:attrNameLst>
                                          <p:attrName>style.visibility</p:attrName>
                                        </p:attrNameLst>
                                      </p:cBhvr>
                                      <p:to>
                                        <p:strVal val="visible"/>
                                      </p:to>
                                    </p:set>
                                    <p:anim calcmode="lin" valueType="num">
                                      <p:cBhvr additive="base">
                                        <p:cTn id="13" dur="500" fill="hold"/>
                                        <p:tgtEl>
                                          <p:spTgt spid="1150978">
                                            <p:txEl>
                                              <p:pRg st="8"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097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0978" grpId="0" build="p" bldLvl="3"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Personalizzato 1">
      <a:dk1>
        <a:sysClr val="windowText" lastClr="000000"/>
      </a:dk1>
      <a:lt1>
        <a:sysClr val="window" lastClr="FFFFFF"/>
      </a:lt1>
      <a:dk2>
        <a:srgbClr val="000000"/>
      </a:dk2>
      <a:lt2>
        <a:srgbClr val="FFFFFF"/>
      </a:lt2>
      <a:accent1>
        <a:srgbClr val="0070C0"/>
      </a:accent1>
      <a:accent2>
        <a:srgbClr val="DA1F28"/>
      </a:accent2>
      <a:accent3>
        <a:srgbClr val="EB641B"/>
      </a:accent3>
      <a:accent4>
        <a:srgbClr val="39639D"/>
      </a:accent4>
      <a:accent5>
        <a:srgbClr val="474B78"/>
      </a:accent5>
      <a:accent6>
        <a:srgbClr val="7D3C4A"/>
      </a:accent6>
      <a:hlink>
        <a:srgbClr val="A3171E"/>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10493</TotalTime>
  <Words>2734</Words>
  <Application>Microsoft Office PowerPoint</Application>
  <PresentationFormat>Presentazione su schermo (4:3)</PresentationFormat>
  <Paragraphs>519</Paragraphs>
  <Slides>55</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55</vt:i4>
      </vt:variant>
    </vt:vector>
  </HeadingPairs>
  <TitlesOfParts>
    <vt:vector size="62" baseType="lpstr">
      <vt:lpstr>Arial</vt:lpstr>
      <vt:lpstr>ＭＳ Ｐゴシック</vt:lpstr>
      <vt:lpstr>Verdana</vt:lpstr>
      <vt:lpstr>Wingdings</vt:lpstr>
      <vt:lpstr>Times</vt:lpstr>
      <vt:lpstr>Times New Roman</vt:lpstr>
      <vt:lpstr>Equinozio</vt:lpstr>
      <vt:lpstr>La cognizione sociale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Uno psicologo ingenuo</vt:lpstr>
      <vt:lpstr>Heider, Fritz (1896-1988). Biografia</vt:lpstr>
      <vt:lpstr>Heider, Fritz (1896-1988). Biografia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AZIENDALE</dc:title>
  <dc:creator>Dott. Aride Missiroli</dc:creator>
  <cp:lastModifiedBy> </cp:lastModifiedBy>
  <cp:revision>1410</cp:revision>
  <cp:lastPrinted>2002-01-08T09:56:32Z</cp:lastPrinted>
  <dcterms:created xsi:type="dcterms:W3CDTF">2000-09-19T16:16:35Z</dcterms:created>
  <dcterms:modified xsi:type="dcterms:W3CDTF">2015-09-25T22:05:23Z</dcterms:modified>
</cp:coreProperties>
</file>