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4"/>
  </p:notesMasterIdLst>
  <p:sldIdLst>
    <p:sldId id="292" r:id="rId2"/>
    <p:sldId id="258" r:id="rId3"/>
    <p:sldId id="289" r:id="rId4"/>
    <p:sldId id="290" r:id="rId5"/>
    <p:sldId id="269" r:id="rId6"/>
    <p:sldId id="271" r:id="rId7"/>
    <p:sldId id="272" r:id="rId8"/>
    <p:sldId id="273" r:id="rId9"/>
    <p:sldId id="274" r:id="rId10"/>
    <p:sldId id="275" r:id="rId11"/>
    <p:sldId id="278" r:id="rId12"/>
    <p:sldId id="260" r:id="rId13"/>
    <p:sldId id="261" r:id="rId14"/>
    <p:sldId id="262" r:id="rId15"/>
    <p:sldId id="264" r:id="rId16"/>
    <p:sldId id="265" r:id="rId17"/>
    <p:sldId id="266" r:id="rId18"/>
    <p:sldId id="293" r:id="rId19"/>
    <p:sldId id="267" r:id="rId20"/>
    <p:sldId id="279" r:id="rId21"/>
    <p:sldId id="287" r:id="rId22"/>
    <p:sldId id="285" r:id="rId2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2F51F40-E06A-47E4-9714-991217894C1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56605-6440-48AC-9645-756E50B99AF9}" type="slidenum">
              <a:rPr lang="it-IT" smtClean="0">
                <a:latin typeface="Arial" pitchFamily="34" charset="0"/>
              </a:rPr>
              <a:pPr/>
              <a:t>2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3690A2-1632-42BC-9CAD-FC6ACFAB7999}" type="slidenum">
              <a:rPr lang="it-IT" smtClean="0">
                <a:latin typeface="Arial" pitchFamily="34" charset="0"/>
              </a:rPr>
              <a:pPr/>
              <a:t>13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70F32-A56C-4DED-928E-3F2E47D46E00}" type="slidenum">
              <a:rPr lang="it-IT" smtClean="0">
                <a:latin typeface="Arial" pitchFamily="34" charset="0"/>
              </a:rPr>
              <a:pPr/>
              <a:t>14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7FD583-2CC9-479A-A396-6FACBC9CE4A9}" type="slidenum">
              <a:rPr lang="it-IT" smtClean="0">
                <a:latin typeface="Arial" pitchFamily="34" charset="0"/>
              </a:rPr>
              <a:pPr/>
              <a:t>15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7E4F5-1126-4FBD-A4B1-EDD8F93402D7}" type="slidenum">
              <a:rPr lang="it-IT" smtClean="0">
                <a:latin typeface="Arial" pitchFamily="34" charset="0"/>
              </a:rPr>
              <a:pPr/>
              <a:t>16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2230D-97A6-4C8D-B60D-CBC3A7F80F82}" type="slidenum">
              <a:rPr lang="it-IT" smtClean="0">
                <a:latin typeface="Arial" pitchFamily="34" charset="0"/>
              </a:rPr>
              <a:pPr/>
              <a:t>17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F09B3-CB44-4B02-B8FA-DDABD5A9D79A}" type="slidenum">
              <a:rPr lang="it-IT" smtClean="0">
                <a:latin typeface="Arial" pitchFamily="34" charset="0"/>
              </a:rPr>
              <a:pPr/>
              <a:t>19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A8202-8CC1-4ECD-A700-6D4370DCC54A}" type="slidenum">
              <a:rPr lang="it-IT" smtClean="0">
                <a:latin typeface="Arial" pitchFamily="34" charset="0"/>
              </a:rPr>
              <a:pPr/>
              <a:t>20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963A25-F2E4-47AB-B7F0-2AACBB40D42A}" type="slidenum">
              <a:rPr lang="it-IT" smtClean="0">
                <a:latin typeface="Arial" pitchFamily="34" charset="0"/>
              </a:rPr>
              <a:pPr/>
              <a:t>21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9F86B1-9144-47E2-B02C-947948024715}" type="slidenum">
              <a:rPr lang="it-IT" smtClean="0">
                <a:latin typeface="Arial" pitchFamily="34" charset="0"/>
              </a:rPr>
              <a:pPr/>
              <a:t>22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99B6EE-499A-40DF-8FEF-0E6F5D675C64}" type="slidenum">
              <a:rPr lang="it-IT" smtClean="0">
                <a:latin typeface="Arial" pitchFamily="34" charset="0"/>
              </a:rPr>
              <a:pPr/>
              <a:t>5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E13F34-58E1-4FE9-9980-E39610205DFB}" type="slidenum">
              <a:rPr lang="it-IT" smtClean="0">
                <a:latin typeface="Arial" pitchFamily="34" charset="0"/>
              </a:rPr>
              <a:pPr/>
              <a:t>6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1ED50-AB34-4490-B19D-8E4FA2B172F7}" type="slidenum">
              <a:rPr lang="it-IT" smtClean="0">
                <a:latin typeface="Arial" pitchFamily="34" charset="0"/>
              </a:rPr>
              <a:pPr/>
              <a:t>7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44526-422F-4611-A72D-FE6983C2199D}" type="slidenum">
              <a:rPr lang="it-IT" smtClean="0">
                <a:latin typeface="Arial" pitchFamily="34" charset="0"/>
              </a:rPr>
              <a:pPr/>
              <a:t>8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B5941F-CD53-4D7E-BAC4-5C00BD979245}" type="slidenum">
              <a:rPr lang="it-IT" smtClean="0">
                <a:latin typeface="Arial" pitchFamily="34" charset="0"/>
              </a:rPr>
              <a:pPr/>
              <a:t>9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C2A324-CBE8-429E-8482-05F0D89CCF0D}" type="slidenum">
              <a:rPr lang="it-IT" smtClean="0">
                <a:latin typeface="Arial" pitchFamily="34" charset="0"/>
              </a:rPr>
              <a:pPr/>
              <a:t>10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72DC15-AE4D-43C5-82D7-F9566D7F87A5}" type="slidenum">
              <a:rPr lang="it-IT" smtClean="0">
                <a:latin typeface="Arial" pitchFamily="34" charset="0"/>
              </a:rPr>
              <a:pPr/>
              <a:t>11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5CE3E0-B780-4226-A24F-B066EE69BD34}" type="slidenum">
              <a:rPr lang="it-IT" smtClean="0">
                <a:latin typeface="Arial" pitchFamily="34" charset="0"/>
              </a:rPr>
              <a:pPr/>
              <a:t>12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7001-5A52-49DA-83F0-3189D1D24E7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A0608-C9C9-4CE7-9CDA-DCD094877296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6B6E-ACEE-4452-BEA0-F028D9BD429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F78EA-FE87-4F70-A766-0908CB11118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77102-A97C-4D98-8784-6D5A793256E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04A391-5A73-43E6-8B19-164DF190848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2A9B0-4D6E-4A8F-B3F0-6444648F0D5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CF726-25A0-46AA-928A-3C13334ECD7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45349-0672-4C65-A232-B041683689A6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9E640-35D3-41F6-A40F-2BDE8277057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6B218A1-029A-4162-ADE1-2D3B69FA95E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9053B46-6F6E-4EBA-A09F-7796446366C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ransition>
    <p:dissolve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3400" y="5943600"/>
            <a:ext cx="8229600" cy="4267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baseline="30000" dirty="0" smtClean="0"/>
              <a:t>1</a:t>
            </a:r>
            <a:r>
              <a:rPr lang="it-IT" dirty="0" smtClean="0"/>
              <a:t>Dal libro K. </a:t>
            </a:r>
            <a:r>
              <a:rPr lang="it-IT" dirty="0" err="1" smtClean="0"/>
              <a:t>Lewin</a:t>
            </a:r>
            <a:r>
              <a:rPr lang="it-IT" dirty="0" smtClean="0"/>
              <a:t> "La teoria la ricerca, l'intervento" ,</a:t>
            </a:r>
            <a:r>
              <a:rPr lang="it-IT" dirty="0" smtClean="0">
                <a:solidFill>
                  <a:schemeClr val="tx2"/>
                </a:solidFill>
              </a:rPr>
              <a:t>Cap. </a:t>
            </a:r>
            <a:r>
              <a:rPr lang="it-IT" dirty="0" err="1" smtClean="0">
                <a:solidFill>
                  <a:schemeClr val="tx2"/>
                </a:solidFill>
              </a:rPr>
              <a:t>VI</a:t>
            </a:r>
            <a:r>
              <a:rPr lang="it-IT" dirty="0" smtClean="0"/>
              <a:t> pp. 179-220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F78EA-FE87-4F70-A766-0908CB111189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/>
          <a:p>
            <a:pPr algn="ctr"/>
            <a:r>
              <a:rPr lang="it-IT" sz="7200" b="1" dirty="0" smtClean="0">
                <a:solidFill>
                  <a:srgbClr val="C00000"/>
                </a:solidFill>
              </a:rPr>
              <a:t>La collera come problema dinamico</a:t>
            </a:r>
            <a:endParaRPr lang="it-IT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381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2355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48C0A-026C-451E-B0C6-ACC937AF7645}" type="slidenum">
              <a:rPr lang="it-IT" smtClean="0">
                <a:latin typeface="Arial" pitchFamily="34" charset="0"/>
              </a:rPr>
              <a:pPr/>
              <a:t>10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0" y="5546725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La tensione crescente non ha più libero accesso alla </a:t>
            </a:r>
            <a:r>
              <a:rPr lang="it-IT" sz="2000" dirty="0" smtClean="0">
                <a:latin typeface="+mn-lt"/>
              </a:rPr>
              <a:t>sua </a:t>
            </a:r>
            <a:r>
              <a:rPr lang="it-IT" sz="2000" dirty="0">
                <a:latin typeface="+mn-lt"/>
              </a:rPr>
              <a:t>estrinsecazione perché lo strato interposto fra i sistemi intrapsichici e l’ambiente, cioè la motricità relativa alle azioni e alle espressioni, viene bloccato </a:t>
            </a:r>
          </a:p>
        </p:txBody>
      </p:sp>
      <p:pic>
        <p:nvPicPr>
          <p:cNvPr id="23557" name="Picture 5" descr="scan0004"/>
          <p:cNvPicPr>
            <a:picLocks noChangeAspect="1" noChangeArrowheads="1"/>
          </p:cNvPicPr>
          <p:nvPr/>
        </p:nvPicPr>
        <p:blipFill>
          <a:blip r:embed="rId3" cstate="print"/>
          <a:srcRect l="56786" r="3438" b="16040"/>
          <a:stretch>
            <a:fillRect/>
          </a:stretch>
        </p:blipFill>
        <p:spPr bwMode="auto">
          <a:xfrm>
            <a:off x="1447800" y="1295400"/>
            <a:ext cx="6248400" cy="4146550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2457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7088C7-A9DF-4D8C-9E0C-E09604A9AB92}" type="slidenum">
              <a:rPr lang="it-IT" smtClean="0">
                <a:latin typeface="Arial" pitchFamily="34" charset="0"/>
              </a:rPr>
              <a:pPr/>
              <a:t>11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0" y="5257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Al posto di una prevalenza dinamica di una determinata direzione subentra ovunque il conflitto, cioè un equilibrio di forze contrapposte e quindi uno stato di tensione. Lo scoppio emotivo è caratterizzato da questa unificazione del campo totale </a:t>
            </a:r>
            <a:r>
              <a:rPr lang="it-IT" sz="2000" dirty="0">
                <a:latin typeface="+mn-lt"/>
                <a:sym typeface="Wingdings" pitchFamily="2" charset="2"/>
              </a:rPr>
              <a:t> distruzione di ogni struttura definita</a:t>
            </a:r>
            <a:endParaRPr lang="it-IT" sz="2000" dirty="0">
              <a:latin typeface="+mn-lt"/>
            </a:endParaRPr>
          </a:p>
        </p:txBody>
      </p:sp>
      <p:pic>
        <p:nvPicPr>
          <p:cNvPr id="24581" name="Picture 5" descr="scan0005"/>
          <p:cNvPicPr>
            <a:picLocks noChangeAspect="1" noChangeArrowheads="1"/>
          </p:cNvPicPr>
          <p:nvPr/>
        </p:nvPicPr>
        <p:blipFill>
          <a:blip r:embed="rId3" cstate="print"/>
          <a:srcRect l="9468" b="13449"/>
          <a:stretch>
            <a:fillRect/>
          </a:stretch>
        </p:blipFill>
        <p:spPr bwMode="auto">
          <a:xfrm>
            <a:off x="1600200" y="1295400"/>
            <a:ext cx="5829300" cy="3657600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Struttura del campo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Il campo psicologico è diviso in </a:t>
            </a:r>
            <a:r>
              <a:rPr lang="it-IT" sz="2200" i="1" dirty="0" smtClean="0"/>
              <a:t>regioni</a:t>
            </a:r>
            <a:r>
              <a:rPr lang="it-IT" sz="2200" dirty="0" smtClean="0"/>
              <a:t> separate da </a:t>
            </a:r>
            <a:r>
              <a:rPr lang="it-IT" sz="2200" i="1" dirty="0" smtClean="0"/>
              <a:t>frontiere</a:t>
            </a:r>
            <a:r>
              <a:rPr lang="it-IT" sz="2200" dirty="0" smtClean="0"/>
              <a:t> permeabili di consistenza e stabilità </a:t>
            </a:r>
            <a:r>
              <a:rPr lang="it-IT" sz="2200" dirty="0" smtClean="0"/>
              <a:t>diversa</a:t>
            </a:r>
          </a:p>
          <a:p>
            <a:pPr algn="just" eaLnBrk="1" hangingPunct="1">
              <a:lnSpc>
                <a:spcPct val="90000"/>
              </a:lnSpc>
            </a:pP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Le regioni non riguardano dimensioni spaziali concrete ma rappresentazioni di situazioni </a:t>
            </a:r>
            <a:r>
              <a:rPr lang="it-IT" sz="2200" dirty="0" smtClean="0"/>
              <a:t>psicologiche</a:t>
            </a:r>
          </a:p>
          <a:p>
            <a:pPr algn="just" eaLnBrk="1" hangingPunct="1">
              <a:lnSpc>
                <a:spcPct val="90000"/>
              </a:lnSpc>
            </a:pP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Il numero delle regioni è determinato dal numero di fatti psicologici esistenti nell’</a:t>
            </a:r>
            <a:r>
              <a:rPr lang="it-IT" sz="2200" i="1" dirty="0" err="1" smtClean="0"/>
              <a:t>hic</a:t>
            </a:r>
            <a:r>
              <a:rPr lang="it-IT" sz="2200" i="1" dirty="0" smtClean="0"/>
              <a:t> e </a:t>
            </a:r>
            <a:r>
              <a:rPr lang="it-IT" sz="2200" i="1" dirty="0" err="1" smtClean="0"/>
              <a:t>nunc</a:t>
            </a:r>
            <a:r>
              <a:rPr lang="it-IT" sz="2200" i="1" dirty="0" smtClean="0"/>
              <a:t>.(concezioni sistematiche)</a:t>
            </a:r>
            <a:endParaRPr lang="it-IT" sz="2200" dirty="0" smtClean="0"/>
          </a:p>
        </p:txBody>
      </p:sp>
      <p:sp>
        <p:nvSpPr>
          <p:cNvPr id="2560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D7CCA-470A-46F6-BFFD-73344257B688}" type="slidenum">
              <a:rPr lang="it-IT" smtClean="0">
                <a:latin typeface="Arial" pitchFamily="34" charset="0"/>
              </a:rPr>
              <a:pPr/>
              <a:t>12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6868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sz="2400" dirty="0" smtClean="0">
                <a:latin typeface="+mn-lt"/>
              </a:rPr>
              <a:t>Rappresentazione del campo psicologico e della persona come area privilegiata. Le regioni sono più dense nella zona interna della personalità</a:t>
            </a:r>
          </a:p>
        </p:txBody>
      </p:sp>
      <p:sp>
        <p:nvSpPr>
          <p:cNvPr id="26626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EC2990-792A-4265-B70C-6B1D46A1C620}" type="slidenum">
              <a:rPr lang="it-IT" smtClean="0">
                <a:latin typeface="Arial" pitchFamily="34" charset="0"/>
              </a:rPr>
              <a:pPr/>
              <a:t>13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76200" y="5181600"/>
            <a:ext cx="8915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  <a:latin typeface="+mn-lt"/>
              </a:rPr>
              <a:t>A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ambiente sociale esterno al campo; </a:t>
            </a:r>
            <a:r>
              <a:rPr lang="it-IT" b="1" dirty="0">
                <a:solidFill>
                  <a:schemeClr val="tx2"/>
                </a:solidFill>
                <a:latin typeface="+mn-lt"/>
              </a:rPr>
              <a:t>E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ambiente psicologico; </a:t>
            </a:r>
            <a:r>
              <a:rPr lang="it-IT" b="1" dirty="0">
                <a:solidFill>
                  <a:schemeClr val="tx2"/>
                </a:solidFill>
                <a:latin typeface="+mn-lt"/>
              </a:rPr>
              <a:t>M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regione </a:t>
            </a:r>
            <a:r>
              <a:rPr lang="it-IT" dirty="0" err="1">
                <a:solidFill>
                  <a:schemeClr val="tx2"/>
                </a:solidFill>
                <a:latin typeface="+mn-lt"/>
              </a:rPr>
              <a:t>percettivo-motoria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 della persona; </a:t>
            </a:r>
            <a:r>
              <a:rPr lang="it-IT" b="1" dirty="0">
                <a:solidFill>
                  <a:schemeClr val="tx2"/>
                </a:solidFill>
                <a:latin typeface="+mn-lt"/>
              </a:rPr>
              <a:t>P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regioni periferiche della zona centrale della personalità;     </a:t>
            </a:r>
            <a:r>
              <a:rPr lang="it-IT" b="1" dirty="0">
                <a:solidFill>
                  <a:schemeClr val="tx2"/>
                </a:solidFill>
                <a:latin typeface="+mn-lt"/>
              </a:rPr>
              <a:t>C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regioni centrali della zona più interna della personalità; </a:t>
            </a:r>
            <a:r>
              <a:rPr lang="it-IT" b="1" dirty="0" err="1">
                <a:solidFill>
                  <a:schemeClr val="tx2"/>
                </a:solidFill>
                <a:latin typeface="+mn-lt"/>
              </a:rPr>
              <a:t>Bm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barriera dinamica tra la persona e l’ambiente psicologico; </a:t>
            </a:r>
            <a:r>
              <a:rPr lang="it-IT" b="1" dirty="0" err="1">
                <a:solidFill>
                  <a:schemeClr val="tx2"/>
                </a:solidFill>
                <a:latin typeface="+mn-lt"/>
              </a:rPr>
              <a:t>Bc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barriera dinamica tra regioni interne e regione </a:t>
            </a:r>
            <a:r>
              <a:rPr lang="it-IT" dirty="0" err="1">
                <a:solidFill>
                  <a:schemeClr val="tx2"/>
                </a:solidFill>
                <a:latin typeface="+mn-lt"/>
              </a:rPr>
              <a:t>percettivo-motoria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; </a:t>
            </a:r>
            <a:r>
              <a:rPr lang="it-IT" b="1" dirty="0">
                <a:solidFill>
                  <a:schemeClr val="tx2"/>
                </a:solidFill>
                <a:latin typeface="+mn-lt"/>
              </a:rPr>
              <a:t>B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: Barriera dinamica del campo psicologico con l’esterno</a:t>
            </a:r>
          </a:p>
        </p:txBody>
      </p:sp>
      <p:pic>
        <p:nvPicPr>
          <p:cNvPr id="26629" name="Picture 4" descr="campo psicologico"/>
          <p:cNvPicPr>
            <a:picLocks noChangeAspect="1" noChangeArrowheads="1"/>
          </p:cNvPicPr>
          <p:nvPr/>
        </p:nvPicPr>
        <p:blipFill>
          <a:blip r:embed="rId3" cstate="print">
            <a:lum bright="12000" contrast="18000"/>
            <a:grayscl/>
          </a:blip>
          <a:srcRect/>
          <a:stretch>
            <a:fillRect/>
          </a:stretch>
        </p:blipFill>
        <p:spPr bwMode="auto">
          <a:xfrm>
            <a:off x="1828800" y="1828800"/>
            <a:ext cx="5384321" cy="3109913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Ambiente psicologico</a:t>
            </a:r>
            <a:r>
              <a:rPr lang="it-IT" sz="2600" u="sng" baseline="30000" dirty="0" smtClean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t-IT" sz="2200" i="1" dirty="0" smtClean="0"/>
              <a:t>L’ambiente psicologico</a:t>
            </a:r>
            <a:r>
              <a:rPr lang="it-IT" sz="2200" dirty="0" smtClean="0"/>
              <a:t> corrisponde all’insieme di oggetti, persone, attività e situazioni con cui l’individuo è in rapporto in modo più o meno consapevole</a:t>
            </a:r>
            <a:r>
              <a:rPr lang="it-IT" sz="2200" dirty="0" smtClean="0"/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È caratterizzato: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200" dirty="0" smtClean="0"/>
              <a:t>dalla dimensione temporale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200" dirty="0" smtClean="0"/>
              <a:t>da una dimensione </a:t>
            </a:r>
            <a:r>
              <a:rPr lang="it-IT" sz="2200" dirty="0" smtClean="0"/>
              <a:t>realtà-irrealtà</a:t>
            </a:r>
          </a:p>
          <a:p>
            <a:pPr lvl="1" algn="just" eaLnBrk="1" hangingPunct="1">
              <a:lnSpc>
                <a:spcPct val="90000"/>
              </a:lnSpc>
            </a:pP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La struttura dell’ambiente e la costellazione di forze presenti variano con i desideri e i bisogni dell’individuo</a:t>
            </a:r>
          </a:p>
        </p:txBody>
      </p:sp>
      <p:sp>
        <p:nvSpPr>
          <p:cNvPr id="2765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98EBB8-FA5D-46D4-9F7B-F8ABA2DEEBF4}" type="slidenum">
              <a:rPr lang="it-IT" smtClean="0">
                <a:latin typeface="Arial" pitchFamily="34" charset="0"/>
              </a:rPr>
              <a:pPr/>
              <a:t>14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609600" y="6172200"/>
            <a:ext cx="762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aseline="30000" dirty="0">
                <a:solidFill>
                  <a:schemeClr val="tx2"/>
                </a:solidFill>
                <a:latin typeface="+mn-lt"/>
              </a:rPr>
              <a:t>1</a:t>
            </a:r>
            <a:r>
              <a:rPr lang="it-IT" dirty="0">
                <a:solidFill>
                  <a:schemeClr val="tx2"/>
                </a:solidFill>
                <a:latin typeface="+mn-lt"/>
              </a:rPr>
              <a:t> </a:t>
            </a:r>
            <a:r>
              <a:rPr lang="it-IT" dirty="0">
                <a:latin typeface="+mn-lt"/>
              </a:rPr>
              <a:t>Cfr. biografia, p. 350 : </a:t>
            </a:r>
            <a:r>
              <a:rPr lang="it-IT" i="1" dirty="0">
                <a:latin typeface="+mn-lt"/>
              </a:rPr>
              <a:t>Il paesaggio di guerra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Persona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it-IT" sz="2200" b="1" dirty="0" smtClean="0"/>
              <a:t>Regione </a:t>
            </a:r>
            <a:r>
              <a:rPr lang="it-IT" sz="2200" b="1" dirty="0" err="1" smtClean="0"/>
              <a:t>percettivo-motoria</a:t>
            </a:r>
            <a:r>
              <a:rPr lang="it-IT" sz="2200" dirty="0" smtClean="0"/>
              <a:t>: parte più esterna: entriamo in rapporto con l’ambiente attraverso la percezione e </a:t>
            </a:r>
            <a:r>
              <a:rPr lang="it-IT" sz="2200" dirty="0" smtClean="0"/>
              <a:t>l’azione</a:t>
            </a:r>
          </a:p>
          <a:p>
            <a:pPr algn="just" eaLnBrk="1" hangingPunct="1"/>
            <a:endParaRPr lang="it-IT" sz="2200" dirty="0" smtClean="0"/>
          </a:p>
          <a:p>
            <a:pPr algn="just" eaLnBrk="1" hangingPunct="1"/>
            <a:r>
              <a:rPr lang="it-IT" sz="2200" b="1" dirty="0" smtClean="0"/>
              <a:t>Regione </a:t>
            </a:r>
            <a:r>
              <a:rPr lang="it-IT" sz="2200" b="1" dirty="0" err="1" smtClean="0"/>
              <a:t>interno-personale</a:t>
            </a:r>
            <a:r>
              <a:rPr lang="it-IT" sz="2200" dirty="0" smtClean="0"/>
              <a:t>: parte centrale, che può essere divisa in celle centrali (c), più stabili e durevoli, e periferiche (p</a:t>
            </a:r>
            <a:r>
              <a:rPr lang="it-IT" sz="2200" dirty="0" smtClean="0"/>
              <a:t>).</a:t>
            </a:r>
          </a:p>
          <a:p>
            <a:pPr algn="just" eaLnBrk="1" hangingPunct="1"/>
            <a:endParaRPr lang="it-IT" sz="2200" dirty="0" smtClean="0"/>
          </a:p>
          <a:p>
            <a:pPr algn="just" eaLnBrk="1" hangingPunct="1"/>
            <a:r>
              <a:rPr lang="it-IT" sz="2200" dirty="0" smtClean="0"/>
              <a:t>Nb. Questi schemi rappresentano situazioni momentanee, in continuo mutamento dietro la spinta di forze dinamiche</a:t>
            </a:r>
          </a:p>
        </p:txBody>
      </p:sp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FF5136-63EA-41B1-8018-1F0460422641}" type="slidenum">
              <a:rPr lang="it-IT" smtClean="0">
                <a:latin typeface="Arial" pitchFamily="34" charset="0"/>
              </a:rPr>
              <a:pPr/>
              <a:t>15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04088"/>
            <a:ext cx="9144000" cy="5913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Relazioni fra i vari strati dell’individuo in differenti circostanze</a:t>
            </a:r>
          </a:p>
        </p:txBody>
      </p:sp>
      <p:sp>
        <p:nvSpPr>
          <p:cNvPr id="2969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AC7E48-C56E-4B43-97D9-A176E7D15E3F}" type="slidenum">
              <a:rPr lang="it-IT" smtClean="0">
                <a:latin typeface="Arial" pitchFamily="34" charset="0"/>
              </a:rPr>
              <a:pPr/>
              <a:t>16</a:t>
            </a:fld>
            <a:endParaRPr lang="it-IT" smtClean="0">
              <a:latin typeface="Arial" pitchFamily="34" charset="0"/>
            </a:endParaRPr>
          </a:p>
        </p:txBody>
      </p:sp>
      <p:pic>
        <p:nvPicPr>
          <p:cNvPr id="29699" name="Picture 2" descr="scan0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600200"/>
            <a:ext cx="7620510" cy="4506913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Bisogno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Un aumento di tensione (o una diminuzione di energia) è prodotto dalla manifestazione di un </a:t>
            </a:r>
            <a:r>
              <a:rPr lang="it-IT" sz="2200" i="1" dirty="0" smtClean="0"/>
              <a:t>bisogno (tendenza motivata): </a:t>
            </a:r>
            <a:r>
              <a:rPr lang="it-IT" sz="2200" dirty="0" smtClean="0"/>
              <a:t>condizione fisiologica, desiderio, intenzione di fare </a:t>
            </a:r>
            <a:r>
              <a:rPr lang="it-IT" sz="2200" dirty="0" smtClean="0"/>
              <a:t>qualcosa</a:t>
            </a:r>
          </a:p>
          <a:p>
            <a:pPr algn="just" eaLnBrk="1" hangingPunct="1">
              <a:lnSpc>
                <a:spcPct val="90000"/>
              </a:lnSpc>
            </a:pP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Il potere motivazionale per la locomozione proviene da una forza presente nell’ambiente psicologico, ma non è una proprietà del sistema </a:t>
            </a:r>
            <a:r>
              <a:rPr lang="it-IT" sz="2200" dirty="0" err="1" smtClean="0"/>
              <a:t>interno-personale</a:t>
            </a: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endParaRPr lang="it-IT" sz="22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200" dirty="0" smtClean="0"/>
              <a:t>È l’elemento di coordinazione che lega valenza, forza, tensioni, regioni e locomozione</a:t>
            </a:r>
          </a:p>
        </p:txBody>
      </p:sp>
      <p:sp>
        <p:nvSpPr>
          <p:cNvPr id="307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B21891-EB07-4F9C-8576-79BC60764449}" type="slidenum">
              <a:rPr lang="it-IT" smtClean="0">
                <a:latin typeface="Arial" pitchFamily="34" charset="0"/>
              </a:rPr>
              <a:pPr/>
              <a:t>17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F78EA-FE87-4F70-A766-0908CB111189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sp>
        <p:nvSpPr>
          <p:cNvPr id="6" name="Segnaposto piè di pagina 1"/>
          <p:cNvSpPr>
            <a:spLocks noGrp="1"/>
          </p:cNvSpPr>
          <p:nvPr>
            <p:ph type="ftr" sz="quarter" idx="10"/>
          </p:nvPr>
        </p:nvSpPr>
        <p:spPr>
          <a:xfrm>
            <a:off x="533400" y="6356350"/>
            <a:ext cx="8077200" cy="457200"/>
          </a:xfrm>
          <a:noFill/>
        </p:spPr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</a:rPr>
              <a:t>Augusto </a:t>
            </a:r>
            <a:r>
              <a:rPr lang="it-IT" b="1" dirty="0" err="1" smtClean="0">
                <a:solidFill>
                  <a:schemeClr val="tx1"/>
                </a:solidFill>
              </a:rPr>
              <a:t>Palmonari</a:t>
            </a:r>
            <a:r>
              <a:rPr lang="it-IT" b="1" dirty="0" smtClean="0">
                <a:solidFill>
                  <a:schemeClr val="tx1"/>
                </a:solidFill>
              </a:rPr>
              <a:t>, Nicoletta </a:t>
            </a:r>
            <a:r>
              <a:rPr lang="it-IT" b="1" dirty="0" err="1" smtClean="0">
                <a:solidFill>
                  <a:schemeClr val="tx1"/>
                </a:solidFill>
              </a:rPr>
              <a:t>Cavazza</a:t>
            </a:r>
            <a:r>
              <a:rPr lang="it-IT" b="1" dirty="0" smtClean="0">
                <a:solidFill>
                  <a:schemeClr val="tx1"/>
                </a:solidFill>
              </a:rPr>
              <a:t> (a cura di):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 smtClean="0">
                <a:solidFill>
                  <a:schemeClr val="tx1"/>
                </a:solidFill>
              </a:rPr>
              <a:t>“Ricerche e protagonisti della psicologia sociale”, Il Mulino, 2003, capitolo 2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8600" y="4267200"/>
            <a:ext cx="8610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200" dirty="0">
                <a:latin typeface="+mn-lt"/>
              </a:rPr>
              <a:t>Gli oggetti dell’ambiente hanno effetto sul comportamento della persona.</a:t>
            </a:r>
          </a:p>
          <a:p>
            <a:pPr eaLnBrk="0" hangingPunct="0">
              <a:spcBef>
                <a:spcPct val="50000"/>
              </a:spcBef>
            </a:pPr>
            <a:r>
              <a:rPr lang="it-IT" sz="2200" dirty="0">
                <a:latin typeface="+mn-lt"/>
              </a:rPr>
              <a:t>Infatti: </a:t>
            </a:r>
            <a:r>
              <a:rPr lang="it-IT" sz="2200" dirty="0">
                <a:solidFill>
                  <a:srgbClr val="C00000"/>
                </a:solidFill>
                <a:latin typeface="+mn-lt"/>
              </a:rPr>
              <a:t>oggetti = mezzo per il soddisfacimento di un bisogno</a:t>
            </a:r>
          </a:p>
          <a:p>
            <a:pPr eaLnBrk="0" hangingPunct="0">
              <a:spcBef>
                <a:spcPct val="50000"/>
              </a:spcBef>
            </a:pPr>
            <a:r>
              <a:rPr lang="it-IT" sz="2200" dirty="0">
                <a:latin typeface="+mn-lt"/>
              </a:rPr>
              <a:t>Il valore (segno e intensità) di un oggetto dipende dallo stato dei bisogni di un certo individuo in un dato momento.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04800" y="1295400"/>
            <a:ext cx="1979612" cy="9906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2200" dirty="0">
                <a:latin typeface="+mn-lt"/>
              </a:rPr>
              <a:t>Manifestazione</a:t>
            </a:r>
            <a:br>
              <a:rPr lang="it-IT" sz="2200" dirty="0">
                <a:latin typeface="+mn-lt"/>
              </a:rPr>
            </a:br>
            <a:r>
              <a:rPr lang="it-IT" sz="2200" dirty="0">
                <a:latin typeface="+mn-lt"/>
              </a:rPr>
              <a:t>di un </a:t>
            </a:r>
            <a:r>
              <a:rPr lang="it-IT" sz="2200" dirty="0">
                <a:solidFill>
                  <a:srgbClr val="C00000"/>
                </a:solidFill>
                <a:latin typeface="+mn-lt"/>
              </a:rPr>
              <a:t>bisogno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048000" y="914400"/>
            <a:ext cx="2879725" cy="16764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2200" dirty="0">
                <a:solidFill>
                  <a:srgbClr val="C00000"/>
                </a:solidFill>
                <a:latin typeface="+mn-lt"/>
              </a:rPr>
              <a:t>Squilibrio: </a:t>
            </a:r>
          </a:p>
          <a:p>
            <a:pPr algn="ctr" eaLnBrk="0" hangingPunct="0"/>
            <a:r>
              <a:rPr lang="it-IT" sz="2200" dirty="0">
                <a:latin typeface="+mn-lt"/>
              </a:rPr>
              <a:t>aumento di tensione</a:t>
            </a:r>
          </a:p>
          <a:p>
            <a:pPr algn="ctr" eaLnBrk="0" hangingPunct="0"/>
            <a:r>
              <a:rPr lang="it-IT" sz="2200" dirty="0">
                <a:latin typeface="+mn-lt"/>
              </a:rPr>
              <a:t>di una regione</a:t>
            </a:r>
          </a:p>
          <a:p>
            <a:pPr algn="ctr" eaLnBrk="0" hangingPunct="0"/>
            <a:r>
              <a:rPr lang="it-IT" sz="2200" dirty="0" err="1">
                <a:latin typeface="+mn-lt"/>
              </a:rPr>
              <a:t>interno-personale</a:t>
            </a:r>
            <a:endParaRPr lang="it-IT" sz="2200" dirty="0">
              <a:latin typeface="+mn-lt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705600" y="1219200"/>
            <a:ext cx="1905000" cy="9906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2200" dirty="0">
                <a:latin typeface="+mn-lt"/>
              </a:rPr>
              <a:t>Ricerca di un</a:t>
            </a:r>
          </a:p>
          <a:p>
            <a:pPr algn="ctr" eaLnBrk="0" hangingPunct="0"/>
            <a:r>
              <a:rPr lang="it-IT" sz="2200" dirty="0">
                <a:latin typeface="+mn-lt"/>
              </a:rPr>
              <a:t>equilibrio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553200" y="2895600"/>
            <a:ext cx="2057400" cy="114300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sz="2200" dirty="0">
                <a:latin typeface="+mn-lt"/>
              </a:rPr>
              <a:t>Entra in azione</a:t>
            </a:r>
          </a:p>
          <a:p>
            <a:pPr algn="ctr" eaLnBrk="0" hangingPunct="0"/>
            <a:r>
              <a:rPr lang="it-IT" sz="2200" dirty="0">
                <a:latin typeface="+mn-lt"/>
              </a:rPr>
              <a:t>l’energia</a:t>
            </a:r>
          </a:p>
          <a:p>
            <a:pPr algn="ctr" eaLnBrk="0" hangingPunct="0"/>
            <a:r>
              <a:rPr lang="it-IT" sz="2200" dirty="0">
                <a:latin typeface="+mn-lt"/>
              </a:rPr>
              <a:t>psichica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2286000" y="1676400"/>
            <a:ext cx="762000" cy="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5943600" y="1676400"/>
            <a:ext cx="762000" cy="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7696200" y="2209800"/>
            <a:ext cx="0" cy="68580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A90DA5-1F45-45C6-8021-E51DC653D601}" type="slidenum">
              <a:rPr lang="it-IT" smtClean="0">
                <a:latin typeface="Arial" pitchFamily="34" charset="0"/>
              </a:rPr>
              <a:pPr/>
              <a:t>19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ChangeAspect="1" noChangeArrowheads="1"/>
          </p:cNvSpPr>
          <p:nvPr/>
        </p:nvSpPr>
        <p:spPr bwMode="auto">
          <a:xfrm>
            <a:off x="228600" y="2514600"/>
            <a:ext cx="3544888" cy="1944688"/>
          </a:xfrm>
          <a:prstGeom prst="rect">
            <a:avLst/>
          </a:prstGeom>
          <a:solidFill>
            <a:srgbClr val="FFCC00">
              <a:alpha val="43921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/>
              <a:t>COMPORTAMENTO</a:t>
            </a:r>
          </a:p>
        </p:txBody>
      </p:sp>
      <p:sp>
        <p:nvSpPr>
          <p:cNvPr id="32772" name="Oval 3"/>
          <p:cNvSpPr>
            <a:spLocks noChangeAspect="1" noChangeArrowheads="1"/>
          </p:cNvSpPr>
          <p:nvPr/>
        </p:nvSpPr>
        <p:spPr bwMode="auto">
          <a:xfrm>
            <a:off x="5121275" y="4038600"/>
            <a:ext cx="3717925" cy="2574925"/>
          </a:xfrm>
          <a:prstGeom prst="ellipse">
            <a:avLst/>
          </a:prstGeom>
          <a:solidFill>
            <a:srgbClr val="CCFFCC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it-IT" sz="2400"/>
              <a:t>FATTORI SOCIALI</a:t>
            </a:r>
          </a:p>
          <a:p>
            <a:pPr algn="ctr"/>
            <a:r>
              <a:rPr lang="it-IT" sz="2000"/>
              <a:t>(appartenenza ad un gruppo, risorse politiche</a:t>
            </a:r>
          </a:p>
          <a:p>
            <a:pPr algn="ctr"/>
            <a:r>
              <a:rPr lang="it-IT" sz="2000"/>
              <a:t> ed economiche, norme, ideologie)</a:t>
            </a:r>
          </a:p>
        </p:txBody>
      </p:sp>
      <p:sp>
        <p:nvSpPr>
          <p:cNvPr id="32773" name="Oval 4"/>
          <p:cNvSpPr>
            <a:spLocks noChangeAspect="1" noChangeArrowheads="1"/>
          </p:cNvSpPr>
          <p:nvPr/>
        </p:nvSpPr>
        <p:spPr bwMode="auto">
          <a:xfrm>
            <a:off x="5029200" y="228600"/>
            <a:ext cx="3733800" cy="2590800"/>
          </a:xfrm>
          <a:prstGeom prst="ellipse">
            <a:avLst/>
          </a:prstGeom>
          <a:solidFill>
            <a:srgbClr val="FF0000">
              <a:alpha val="32156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it-IT" sz="2400" dirty="0"/>
              <a:t>FATTORI INTERNI</a:t>
            </a:r>
          </a:p>
          <a:p>
            <a:pPr algn="ctr"/>
            <a:r>
              <a:rPr lang="it-IT" sz="2000" dirty="0"/>
              <a:t>(bisogni e motivazioni)</a:t>
            </a:r>
          </a:p>
        </p:txBody>
      </p:sp>
      <p:sp>
        <p:nvSpPr>
          <p:cNvPr id="32774" name="AutoShape 5"/>
          <p:cNvSpPr>
            <a:spLocks noChangeArrowheads="1"/>
          </p:cNvSpPr>
          <p:nvPr/>
        </p:nvSpPr>
        <p:spPr bwMode="auto">
          <a:xfrm rot="9329647">
            <a:off x="3810000" y="1981200"/>
            <a:ext cx="1295400" cy="485775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hlink">
              <a:alpha val="2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2775" name="AutoShape 6"/>
          <p:cNvSpPr>
            <a:spLocks noChangeArrowheads="1"/>
          </p:cNvSpPr>
          <p:nvPr/>
        </p:nvSpPr>
        <p:spPr bwMode="auto">
          <a:xfrm rot="-9905072">
            <a:off x="3810000" y="4419600"/>
            <a:ext cx="1295400" cy="485775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hlink">
              <a:alpha val="2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2776" name="AutoShape 7"/>
          <p:cNvSpPr>
            <a:spLocks noChangeArrowheads="1"/>
          </p:cNvSpPr>
          <p:nvPr/>
        </p:nvSpPr>
        <p:spPr bwMode="auto">
          <a:xfrm>
            <a:off x="6629400" y="2895600"/>
            <a:ext cx="685800" cy="990600"/>
          </a:xfrm>
          <a:prstGeom prst="upDownArrow">
            <a:avLst>
              <a:gd name="adj1" fmla="val 50000"/>
              <a:gd name="adj2" fmla="val 28889"/>
            </a:avLst>
          </a:prstGeom>
          <a:solidFill>
            <a:schemeClr val="hlink">
              <a:alpha val="2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6675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Esperimenti di psicologia sociale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marL="533400" indent="-533400" algn="just" eaLnBrk="1" hangingPunct="1">
              <a:buNone/>
            </a:pPr>
            <a:r>
              <a:rPr lang="it-IT" sz="2200" dirty="0" smtClean="0"/>
              <a:t>Viene dimostrata</a:t>
            </a:r>
            <a:r>
              <a:rPr lang="it-IT" sz="2200" dirty="0" smtClean="0"/>
              <a:t>:</a:t>
            </a:r>
          </a:p>
          <a:p>
            <a:pPr marL="533400" indent="-533400" algn="just" eaLnBrk="1" hangingPunct="1">
              <a:buNone/>
            </a:pPr>
            <a:endParaRPr lang="it-IT" sz="2200" dirty="0" smtClean="0"/>
          </a:p>
          <a:p>
            <a:pPr marL="533400" indent="-533400" algn="just" eaLnBrk="1" hangingPunct="1"/>
            <a:r>
              <a:rPr lang="it-IT" sz="2200" dirty="0" smtClean="0"/>
              <a:t> la superiorità del metodo sperimentale rispetto al metodo clinico, analizzando esperimenti di </a:t>
            </a:r>
            <a:r>
              <a:rPr lang="it-IT" sz="2200" u="sng" dirty="0" smtClean="0"/>
              <a:t>laboratorio</a:t>
            </a:r>
            <a:r>
              <a:rPr lang="it-IT" sz="2200" dirty="0" smtClean="0"/>
              <a:t> che si possono considerare sociali per il tema, il contesto, le </a:t>
            </a:r>
            <a:r>
              <a:rPr lang="it-IT" sz="2200" dirty="0" smtClean="0"/>
              <a:t>applicazioni</a:t>
            </a:r>
          </a:p>
          <a:p>
            <a:pPr marL="533400" indent="-533400" algn="just" eaLnBrk="1" hangingPunct="1"/>
            <a:endParaRPr lang="it-IT" sz="2200" dirty="0" smtClean="0"/>
          </a:p>
          <a:p>
            <a:pPr marL="533400" indent="-533400" algn="just" eaLnBrk="1" hangingPunct="1"/>
            <a:r>
              <a:rPr lang="it-IT" sz="2200" dirty="0" smtClean="0"/>
              <a:t>La “rilevanza esterna” (“validità ecologica”) che può avere la ricerca di laboratorio</a:t>
            </a:r>
          </a:p>
          <a:p>
            <a:pPr marL="533400" indent="-533400" eaLnBrk="1" hangingPunct="1"/>
            <a:endParaRPr lang="it-IT" sz="2800" dirty="0" smtClean="0"/>
          </a:p>
        </p:txBody>
      </p:sp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145DC4-BF69-4694-AD91-071D54FB6C3F}" type="slidenum">
              <a:rPr lang="it-IT" smtClean="0">
                <a:latin typeface="Arial" pitchFamily="34" charset="0"/>
              </a:rPr>
              <a:pPr/>
              <a:t>2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15365" name="AutoShape 4"/>
          <p:cNvSpPr>
            <a:spLocks noChangeArrowheads="1"/>
          </p:cNvSpPr>
          <p:nvPr/>
        </p:nvSpPr>
        <p:spPr bwMode="auto">
          <a:xfrm>
            <a:off x="3733800" y="4800600"/>
            <a:ext cx="1371600" cy="1676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>
              <a:alpha val="4313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La ricerca sperimentale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it-IT" sz="2200" dirty="0" smtClean="0"/>
              <a:t>Si caratterizza rispetto alle altre modalità di ricerca empirica in quanto richiede una ‘</a:t>
            </a:r>
            <a:r>
              <a:rPr lang="it-IT" sz="2200" b="1" dirty="0" smtClean="0"/>
              <a:t>manipolazione delle variabili’.</a:t>
            </a:r>
            <a:r>
              <a:rPr lang="it-IT" sz="2200" dirty="0" smtClean="0"/>
              <a:t> </a:t>
            </a:r>
            <a:endParaRPr lang="it-IT" sz="2200" dirty="0" smtClean="0"/>
          </a:p>
          <a:p>
            <a:pPr algn="just" eaLnBrk="1" hangingPunct="1">
              <a:lnSpc>
                <a:spcPct val="80000"/>
              </a:lnSpc>
            </a:pPr>
            <a:endParaRPr lang="it-IT" sz="2200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200" dirty="0" smtClean="0"/>
              <a:t>In </a:t>
            </a:r>
            <a:r>
              <a:rPr lang="it-IT" sz="2200" b="1" dirty="0" smtClean="0">
                <a:sym typeface="Symbol" pitchFamily="18" charset="2"/>
              </a:rPr>
              <a:t></a:t>
            </a:r>
            <a:r>
              <a:rPr lang="it-IT" sz="2200" b="1" dirty="0" smtClean="0"/>
              <a:t> </a:t>
            </a:r>
            <a:r>
              <a:rPr lang="it-IT" sz="2200" dirty="0" smtClean="0"/>
              <a:t>e specie in </a:t>
            </a:r>
            <a:r>
              <a:rPr lang="it-IT" sz="2200" b="1" dirty="0" smtClean="0">
                <a:sym typeface="Symbol" pitchFamily="18" charset="2"/>
              </a:rPr>
              <a:t></a:t>
            </a:r>
            <a:r>
              <a:rPr lang="it-IT" sz="2200" b="1" dirty="0" smtClean="0"/>
              <a:t> </a:t>
            </a:r>
            <a:r>
              <a:rPr lang="it-IT" sz="2200" dirty="0" smtClean="0"/>
              <a:t>sociale: può essere </a:t>
            </a:r>
            <a:r>
              <a:rPr lang="it-IT" sz="2200" u="sng" dirty="0" smtClean="0"/>
              <a:t>quantitativa</a:t>
            </a:r>
            <a:r>
              <a:rPr lang="it-IT" sz="2200" dirty="0" smtClean="0"/>
              <a:t> o </a:t>
            </a:r>
            <a:r>
              <a:rPr lang="it-IT" sz="2200" u="sng" dirty="0" smtClean="0"/>
              <a:t>qualitativa</a:t>
            </a:r>
            <a:r>
              <a:rPr lang="it-IT" sz="2200" dirty="0" smtClean="0"/>
              <a:t>, condotta </a:t>
            </a:r>
            <a:r>
              <a:rPr lang="it-IT" sz="2200" u="sng" dirty="0" smtClean="0"/>
              <a:t>in laboratorio o in situazioni di vita reale</a:t>
            </a:r>
            <a:r>
              <a:rPr lang="it-IT" sz="2200" dirty="0" smtClean="0"/>
              <a:t>.</a:t>
            </a:r>
          </a:p>
          <a:p>
            <a:pPr algn="just" eaLnBrk="1" hangingPunct="1">
              <a:lnSpc>
                <a:spcPct val="80000"/>
              </a:lnSpc>
            </a:pPr>
            <a:endParaRPr lang="it-IT" sz="2200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200" dirty="0" smtClean="0"/>
              <a:t>La ricerca sperimentale </a:t>
            </a:r>
            <a:r>
              <a:rPr lang="it-IT" sz="2200" b="1" dirty="0" smtClean="0"/>
              <a:t>essenziale</a:t>
            </a:r>
            <a:r>
              <a:rPr lang="it-IT" sz="2200" dirty="0" smtClean="0"/>
              <a:t> per la nascita e lo sviluppo della </a:t>
            </a:r>
            <a:r>
              <a:rPr lang="it-IT" sz="2200" b="1" dirty="0" smtClean="0">
                <a:sym typeface="Symbol" pitchFamily="18" charset="2"/>
              </a:rPr>
              <a:t></a:t>
            </a:r>
            <a:r>
              <a:rPr lang="it-IT" sz="2200" dirty="0" smtClean="0"/>
              <a:t> (e per la </a:t>
            </a:r>
            <a:r>
              <a:rPr lang="it-IT" sz="2200" b="1" dirty="0" smtClean="0"/>
              <a:t>formazione di tutti gli psicologi</a:t>
            </a:r>
            <a:r>
              <a:rPr lang="it-IT" sz="2200" dirty="0" smtClean="0"/>
              <a:t>) </a:t>
            </a:r>
            <a:r>
              <a:rPr lang="it-IT" sz="2200" u="sng" dirty="0" smtClean="0"/>
              <a:t>deve e può essere rilevante.</a:t>
            </a:r>
            <a:r>
              <a:rPr lang="it-IT" sz="2200" dirty="0" smtClean="0"/>
              <a:t> Una precondizione della rilevanza è che nasca da problemi e situazioni concrete (qui ci si riferisce alla ‘rilevanza esterna/validità </a:t>
            </a:r>
            <a:r>
              <a:rPr lang="it-IT" sz="2200" dirty="0" smtClean="0"/>
              <a:t>ecologica’).</a:t>
            </a:r>
            <a:endParaRPr lang="it-IT" sz="2200" dirty="0" smtClean="0"/>
          </a:p>
          <a:p>
            <a:pPr algn="just" eaLnBrk="1" hangingPunct="1">
              <a:lnSpc>
                <a:spcPct val="80000"/>
              </a:lnSpc>
            </a:pPr>
            <a:endParaRPr lang="it-IT" sz="2400" dirty="0" smtClean="0"/>
          </a:p>
        </p:txBody>
      </p:sp>
      <p:sp>
        <p:nvSpPr>
          <p:cNvPr id="337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92BA17-E9CD-42EE-B9AA-C287DA2BBDC5}" type="slidenum">
              <a:rPr lang="it-IT" smtClean="0">
                <a:latin typeface="Arial" pitchFamily="34" charset="0"/>
              </a:rPr>
              <a:pPr/>
              <a:t>20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600" u="sng" dirty="0" smtClean="0">
                <a:solidFill>
                  <a:srgbClr val="C00000"/>
                </a:solidFill>
              </a:rPr>
              <a:t>Alcune precondizioni di validità ecologica/rilevanza esterna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algn="just" eaLnBrk="1" hangingPunct="1"/>
            <a:r>
              <a:rPr lang="it-IT" sz="2200" dirty="0" smtClean="0"/>
              <a:t>Nel laboratorio si riproduce una situazione </a:t>
            </a:r>
            <a:r>
              <a:rPr lang="it-IT" sz="2200" dirty="0" smtClean="0"/>
              <a:t>sociale</a:t>
            </a:r>
          </a:p>
          <a:p>
            <a:pPr algn="just" eaLnBrk="1" hangingPunct="1"/>
            <a:endParaRPr lang="it-IT" sz="2200" dirty="0" smtClean="0"/>
          </a:p>
          <a:p>
            <a:pPr algn="just" eaLnBrk="1" hangingPunct="1"/>
            <a:r>
              <a:rPr lang="it-IT" sz="2200" dirty="0" smtClean="0"/>
              <a:t>Una situazione sociale implica (quasi) sempre rapporti di potere (esperimento della </a:t>
            </a:r>
            <a:r>
              <a:rPr lang="it-IT" sz="2200" dirty="0" err="1" smtClean="0"/>
              <a:t>Dembo</a:t>
            </a:r>
            <a:r>
              <a:rPr lang="it-IT" sz="2200" dirty="0" smtClean="0"/>
              <a:t>)</a:t>
            </a:r>
          </a:p>
          <a:p>
            <a:pPr eaLnBrk="1" hangingPunct="1"/>
            <a:endParaRPr lang="it-IT" dirty="0" smtClean="0"/>
          </a:p>
        </p:txBody>
      </p:sp>
      <p:sp>
        <p:nvSpPr>
          <p:cNvPr id="348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D869DC-6B59-410B-9543-6061A7E535FC}" type="slidenum">
              <a:rPr lang="it-IT" smtClean="0">
                <a:latin typeface="Arial" pitchFamily="34" charset="0"/>
              </a:rPr>
              <a:pPr/>
              <a:t>21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2600" u="sng" dirty="0" smtClean="0">
                <a:solidFill>
                  <a:srgbClr val="C00000"/>
                </a:solidFill>
              </a:rPr>
              <a:t>In questo capitolo diversi elementi rinviano al confronto con Freud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it-IT" sz="2200" dirty="0" smtClean="0"/>
              <a:t>La divisione della persona in diverse regioni da quelle più esterne (percettivo motorie) a quelle più interne (il nucleo dell’Io) che sembra richiamare la prima topica freudiana</a:t>
            </a:r>
            <a:r>
              <a:rPr lang="it-IT" sz="2200" dirty="0" smtClean="0"/>
              <a:t>.</a:t>
            </a:r>
          </a:p>
          <a:p>
            <a:pPr marL="457200" indent="-457200" algn="just" eaLnBrk="1" hangingPunct="1">
              <a:buNone/>
            </a:pPr>
            <a:endParaRPr lang="it-IT" sz="2200" dirty="0" smtClean="0"/>
          </a:p>
          <a:p>
            <a:pPr marL="457200" indent="-457200" algn="just"/>
            <a:r>
              <a:rPr lang="it-IT" sz="2200" dirty="0" smtClean="0"/>
              <a:t>La stessa “topologia”, ampiamente applicata nelle formalizzazioni relative all’esperimento della </a:t>
            </a:r>
            <a:r>
              <a:rPr lang="it-IT" sz="2200" dirty="0" err="1" smtClean="0"/>
              <a:t>Dembo</a:t>
            </a:r>
            <a:r>
              <a:rPr lang="it-IT" sz="2200" dirty="0" smtClean="0"/>
              <a:t>, e che rinvia al concetto o modello “topico” di Freud pur differenziandosene profondamente.  </a:t>
            </a:r>
          </a:p>
        </p:txBody>
      </p:sp>
      <p:sp>
        <p:nvSpPr>
          <p:cNvPr id="358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629D7E-E11A-4F07-BEAE-6512A65FECEA}" type="slidenum">
              <a:rPr lang="it-IT" smtClean="0">
                <a:latin typeface="Arial" pitchFamily="34" charset="0"/>
              </a:rPr>
              <a:pPr/>
              <a:t>22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5151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L’esperimento sulla collera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it-IT" sz="2200" dirty="0" smtClean="0"/>
              <a:t>Anche le emozioni possono essere studiate sperimentalmente</a:t>
            </a:r>
            <a:r>
              <a:rPr lang="it-IT" sz="2200" dirty="0" smtClean="0"/>
              <a:t>:</a:t>
            </a:r>
          </a:p>
          <a:p>
            <a:pPr algn="just" eaLnBrk="1" hangingPunct="1"/>
            <a:endParaRPr lang="it-IT" sz="2200" dirty="0" smtClean="0"/>
          </a:p>
          <a:p>
            <a:pPr marL="0" indent="0" algn="just" eaLnBrk="1" hangingPunct="1">
              <a:buFontTx/>
              <a:buNone/>
            </a:pPr>
            <a:r>
              <a:rPr lang="it-IT" sz="2200" dirty="0" smtClean="0"/>
              <a:t>Nel caso della collera: un’emozione particolarmente intensa (</a:t>
            </a:r>
            <a:r>
              <a:rPr lang="it-IT" sz="2200" dirty="0" smtClean="0"/>
              <a:t>violenta) con </a:t>
            </a:r>
            <a:r>
              <a:rPr lang="it-IT" sz="2200" dirty="0" smtClean="0"/>
              <a:t>i comportamenti (aggressivi e improvvisi) che ne possono conseguire.</a:t>
            </a:r>
          </a:p>
        </p:txBody>
      </p:sp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051BAB-1900-458D-9AB6-EB787263C7FD}" type="slidenum">
              <a:rPr lang="it-IT" smtClean="0">
                <a:latin typeface="Arial" pitchFamily="34" charset="0"/>
              </a:rPr>
              <a:pPr/>
              <a:t>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5151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L’importanza del contesto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/>
            <a:endParaRPr lang="it-IT" dirty="0" smtClean="0"/>
          </a:p>
          <a:p>
            <a:pPr algn="just" eaLnBrk="1" hangingPunct="1"/>
            <a:r>
              <a:rPr lang="it-IT" sz="2200" dirty="0" smtClean="0"/>
              <a:t>Nel laboratorio viene riprodotta una situazione sociale</a:t>
            </a:r>
          </a:p>
        </p:txBody>
      </p:sp>
      <p:sp>
        <p:nvSpPr>
          <p:cNvPr id="1741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21EF2E-E455-4AB4-B9ED-4ADE77014C94}" type="slidenum">
              <a:rPr lang="it-IT" smtClean="0">
                <a:latin typeface="Arial" pitchFamily="34" charset="0"/>
              </a:rPr>
              <a:pPr/>
              <a:t>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it-IT" sz="2200" b="1" dirty="0" err="1" smtClean="0">
                <a:solidFill>
                  <a:schemeClr val="folHlink"/>
                </a:solidFill>
              </a:rPr>
              <a:t>Dembo</a:t>
            </a:r>
            <a:r>
              <a:rPr lang="it-IT" sz="2200" b="1" dirty="0" smtClean="0">
                <a:solidFill>
                  <a:schemeClr val="folHlink"/>
                </a:solidFill>
              </a:rPr>
              <a:t>:</a:t>
            </a:r>
            <a:r>
              <a:rPr lang="it-IT" sz="2200" dirty="0" smtClean="0"/>
              <a:t> esperimento sulla collera con metodo qualitativo</a:t>
            </a:r>
          </a:p>
          <a:p>
            <a:pPr eaLnBrk="1" hangingPunct="1"/>
            <a:endParaRPr lang="it-IT" sz="3400" dirty="0" smtClean="0"/>
          </a:p>
        </p:txBody>
      </p:sp>
      <p:sp>
        <p:nvSpPr>
          <p:cNvPr id="1843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AF995E-4B75-4E40-A2F0-902F6358A637}" type="slidenum">
              <a:rPr lang="it-IT" smtClean="0">
                <a:latin typeface="Arial" pitchFamily="34" charset="0"/>
              </a:rPr>
              <a:pPr/>
              <a:t>5</a:t>
            </a:fld>
            <a:endParaRPr lang="it-IT" smtClean="0">
              <a:latin typeface="Arial" pitchFamily="34" charset="0"/>
            </a:endParaRPr>
          </a:p>
        </p:txBody>
      </p:sp>
      <p:pic>
        <p:nvPicPr>
          <p:cNvPr id="18437" name="Picture 6" descr="scan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981200"/>
            <a:ext cx="4240213" cy="3092450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457200" y="5242173"/>
            <a:ext cx="81534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200" dirty="0">
                <a:latin typeface="+mn-lt"/>
              </a:rPr>
              <a:t>Il soggetto è posto davanti ad un compito che accetta volontariamente. </a:t>
            </a:r>
            <a:endParaRPr lang="it-IT" sz="2200" dirty="0" smtClean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it-IT" sz="2200" dirty="0" smtClean="0">
                <a:latin typeface="+mn-lt"/>
              </a:rPr>
              <a:t>Tende </a:t>
            </a:r>
            <a:r>
              <a:rPr lang="it-IT" sz="2200" dirty="0">
                <a:latin typeface="+mn-lt"/>
              </a:rPr>
              <a:t>a raggiungere una meta: esiste per il soggetto una forza (un vettore) orientata a una valenza positiva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457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86D354-3E61-4397-BC05-945DEE4C0D86}" type="slidenum">
              <a:rPr lang="it-IT" smtClean="0">
                <a:latin typeface="Arial" pitchFamily="34" charset="0"/>
              </a:rPr>
              <a:pPr/>
              <a:t>6</a:t>
            </a:fld>
            <a:endParaRPr lang="it-IT" smtClean="0">
              <a:latin typeface="Arial" pitchFamily="34" charset="0"/>
            </a:endParaRPr>
          </a:p>
        </p:txBody>
      </p:sp>
      <p:pic>
        <p:nvPicPr>
          <p:cNvPr id="19460" name="Picture 6" descr="scan0001"/>
          <p:cNvPicPr>
            <a:picLocks noChangeAspect="1" noChangeArrowheads="1"/>
          </p:cNvPicPr>
          <p:nvPr/>
        </p:nvPicPr>
        <p:blipFill>
          <a:blip r:embed="rId3" cstate="print"/>
          <a:srcRect l="14619" r="59821" b="23511"/>
          <a:stretch>
            <a:fillRect/>
          </a:stretch>
        </p:blipFill>
        <p:spPr bwMode="auto">
          <a:xfrm>
            <a:off x="4572000" y="3733800"/>
            <a:ext cx="3962400" cy="2947988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4495800" y="1752600"/>
            <a:ext cx="4114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200" dirty="0">
                <a:latin typeface="+mn-lt"/>
              </a:rPr>
              <a:t>Le condizioni del compito (lanciare gli anelli da una determinata distanza) costituiscono una </a:t>
            </a:r>
            <a:r>
              <a:rPr lang="it-IT" sz="2200" i="1" dirty="0">
                <a:latin typeface="+mn-lt"/>
              </a:rPr>
              <a:t>barriera </a:t>
            </a:r>
            <a:r>
              <a:rPr lang="it-IT" sz="2200" dirty="0">
                <a:latin typeface="+mn-lt"/>
              </a:rPr>
              <a:t>fra la meta e il soggetto </a:t>
            </a:r>
          </a:p>
        </p:txBody>
      </p:sp>
      <p:sp>
        <p:nvSpPr>
          <p:cNvPr id="19462" name="Text Box 9"/>
          <p:cNvSpPr txBox="1">
            <a:spLocks noChangeArrowheads="1"/>
          </p:cNvSpPr>
          <p:nvPr/>
        </p:nvSpPr>
        <p:spPr bwMode="auto">
          <a:xfrm>
            <a:off x="381000" y="4953000"/>
            <a:ext cx="3962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200" dirty="0">
                <a:latin typeface="+mn-lt"/>
              </a:rPr>
              <a:t>Spesso la barriera interna acquisisce una </a:t>
            </a:r>
            <a:r>
              <a:rPr lang="it-IT" sz="2200" i="1" dirty="0">
                <a:latin typeface="+mn-lt"/>
              </a:rPr>
              <a:t>valenza negativa; oltre ad essere un ostacolo oggettivo</a:t>
            </a:r>
            <a:endParaRPr lang="it-IT" sz="2200" dirty="0">
              <a:latin typeface="+mn-lt"/>
            </a:endParaRPr>
          </a:p>
        </p:txBody>
      </p:sp>
      <p:pic>
        <p:nvPicPr>
          <p:cNvPr id="19463" name="Picture 10" descr="scan0002"/>
          <p:cNvPicPr>
            <a:picLocks noChangeAspect="1" noChangeArrowheads="1"/>
          </p:cNvPicPr>
          <p:nvPr/>
        </p:nvPicPr>
        <p:blipFill>
          <a:blip r:embed="rId4" cstate="print"/>
          <a:srcRect l="18513" r="9865" b="58186"/>
          <a:stretch>
            <a:fillRect/>
          </a:stretch>
        </p:blipFill>
        <p:spPr bwMode="auto">
          <a:xfrm>
            <a:off x="533400" y="1371600"/>
            <a:ext cx="3814763" cy="3117850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457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2048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71EFB6-D48D-4F6C-AEE0-0BA795B7C95F}" type="slidenum">
              <a:rPr lang="it-IT" smtClean="0">
                <a:latin typeface="Arial" pitchFamily="34" charset="0"/>
              </a:rPr>
              <a:pPr/>
              <a:t>7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724400" y="1143000"/>
            <a:ext cx="4114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La valenza negativa diventa dominante. Il soggetto viene a scontrarsi con una nuova difficoltà. La </a:t>
            </a:r>
            <a:r>
              <a:rPr lang="it-IT" sz="2000" i="1" dirty="0">
                <a:latin typeface="+mn-lt"/>
              </a:rPr>
              <a:t>barriera esterna. </a:t>
            </a:r>
            <a:r>
              <a:rPr lang="it-IT" sz="2000" dirty="0">
                <a:latin typeface="+mn-lt"/>
              </a:rPr>
              <a:t>Non ha avuto la proibizione esplicita di non interrompere l’esperimento, ma tale comportamento sarebbe in contrasto con il significato del compito che ha accettato volontariamente 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724400" y="4495800"/>
            <a:ext cx="4419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L’esistenza contemporanea di queste forze contrastanti fa si che il soggetto venga a trovarsi in una situazione di conflitto crescente. Ne nasce così uno stato di </a:t>
            </a:r>
            <a:r>
              <a:rPr lang="it-IT" sz="2000" i="1" dirty="0">
                <a:latin typeface="+mn-lt"/>
              </a:rPr>
              <a:t>tensione </a:t>
            </a:r>
            <a:r>
              <a:rPr lang="it-IT" sz="2000" dirty="0">
                <a:latin typeface="+mn-lt"/>
              </a:rPr>
              <a:t>crescente </a:t>
            </a:r>
          </a:p>
        </p:txBody>
      </p:sp>
      <p:pic>
        <p:nvPicPr>
          <p:cNvPr id="20486" name="Picture 7" descr="scan0001"/>
          <p:cNvPicPr>
            <a:picLocks noChangeAspect="1" noChangeArrowheads="1"/>
          </p:cNvPicPr>
          <p:nvPr/>
        </p:nvPicPr>
        <p:blipFill>
          <a:blip r:embed="rId3" cstate="print"/>
          <a:srcRect l="68175" r="1857" b="19592"/>
          <a:stretch>
            <a:fillRect/>
          </a:stretch>
        </p:blipFill>
        <p:spPr bwMode="auto">
          <a:xfrm>
            <a:off x="228600" y="1143000"/>
            <a:ext cx="4267200" cy="2819819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20487" name="Picture 8" descr="scan0002"/>
          <p:cNvPicPr>
            <a:picLocks noChangeAspect="1" noChangeArrowheads="1"/>
          </p:cNvPicPr>
          <p:nvPr/>
        </p:nvPicPr>
        <p:blipFill>
          <a:blip r:embed="rId4" cstate="print"/>
          <a:srcRect l="12883" t="3387" r="4846" b="5872"/>
          <a:stretch>
            <a:fillRect/>
          </a:stretch>
        </p:blipFill>
        <p:spPr bwMode="auto">
          <a:xfrm>
            <a:off x="228600" y="4038600"/>
            <a:ext cx="4267200" cy="2667000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457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2150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D17379-CDAE-44C2-8D28-5CE15482D940}" type="slidenum">
              <a:rPr lang="it-IT" smtClean="0">
                <a:latin typeface="Arial" pitchFamily="34" charset="0"/>
              </a:rPr>
              <a:pPr/>
              <a:t>8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518160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È il campo di forza, creato dallo sperimentatore, che conferisce valenze particolari a determinati oggetti dell’ambiente psicologico del soggetto. </a:t>
            </a:r>
            <a:r>
              <a:rPr lang="it-IT" sz="2000" dirty="0" smtClean="0">
                <a:latin typeface="+mn-lt"/>
              </a:rPr>
              <a:t>L’intera </a:t>
            </a:r>
            <a:r>
              <a:rPr lang="it-IT" sz="2000" dirty="0">
                <a:latin typeface="+mn-lt"/>
              </a:rPr>
              <a:t>topologia della situazione appare derivata dalla sua collocazione entro la sfera di potere dello sperimentatore.</a:t>
            </a:r>
          </a:p>
        </p:txBody>
      </p:sp>
      <p:pic>
        <p:nvPicPr>
          <p:cNvPr id="21509" name="Picture 7" descr="scan0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295400"/>
            <a:ext cx="6851650" cy="3835400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381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2600" u="sng" dirty="0" smtClean="0">
                <a:solidFill>
                  <a:srgbClr val="C00000"/>
                </a:solidFill>
              </a:rPr>
              <a:t>Ricerche sperimentali: </a:t>
            </a:r>
            <a:r>
              <a:rPr lang="it-IT" sz="2600" u="sng" dirty="0" err="1" smtClean="0">
                <a:solidFill>
                  <a:srgbClr val="C00000"/>
                </a:solidFill>
              </a:rPr>
              <a:t>Dembo</a:t>
            </a:r>
            <a:endParaRPr lang="it-IT" sz="2600" u="sng" dirty="0" smtClean="0">
              <a:solidFill>
                <a:srgbClr val="C00000"/>
              </a:solidFill>
            </a:endParaRPr>
          </a:p>
        </p:txBody>
      </p:sp>
      <p:sp>
        <p:nvSpPr>
          <p:cNvPr id="2253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D084BB-C8BD-42C0-86B5-384E2E79666A}" type="slidenum">
              <a:rPr lang="it-IT" smtClean="0">
                <a:latin typeface="Arial" pitchFamily="34" charset="0"/>
              </a:rPr>
              <a:pPr/>
              <a:t>9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0" y="5546725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Stabilità dei confini durante manifestazioni emotive lievi. I soggetti restano aperti all’ambiente a livello degli strati superficiali mentre gli strati centrali non sono ne coinvolti né sfiorati</a:t>
            </a:r>
          </a:p>
        </p:txBody>
      </p:sp>
      <p:pic>
        <p:nvPicPr>
          <p:cNvPr id="22533" name="Picture 7" descr="scan0004"/>
          <p:cNvPicPr>
            <a:picLocks noChangeAspect="1" noChangeArrowheads="1"/>
          </p:cNvPicPr>
          <p:nvPr/>
        </p:nvPicPr>
        <p:blipFill>
          <a:blip r:embed="rId3" cstate="print"/>
          <a:srcRect l="1466" r="57565" b="15164"/>
          <a:stretch>
            <a:fillRect/>
          </a:stretch>
        </p:blipFill>
        <p:spPr bwMode="auto">
          <a:xfrm>
            <a:off x="1295400" y="1295400"/>
            <a:ext cx="6437312" cy="4189412"/>
          </a:xfrm>
          <a:prstGeom prst="rect">
            <a:avLst/>
          </a:prstGeom>
          <a:noFill/>
          <a:ln w="635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1135</Words>
  <Application>Microsoft Office PowerPoint</Application>
  <PresentationFormat>Presentazione su schermo (4:3)</PresentationFormat>
  <Paragraphs>137</Paragraphs>
  <Slides>22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Times New Roman</vt:lpstr>
      <vt:lpstr>Verdana</vt:lpstr>
      <vt:lpstr>Wingdings</vt:lpstr>
      <vt:lpstr>Symbol</vt:lpstr>
      <vt:lpstr>Equinozio</vt:lpstr>
      <vt:lpstr>La collera come problema dinamico</vt:lpstr>
      <vt:lpstr>Esperimenti di psicologia sociale</vt:lpstr>
      <vt:lpstr>L’esperimento sulla collera</vt:lpstr>
      <vt:lpstr>L’importanza del contesto</vt:lpstr>
      <vt:lpstr>Ricerche sperimentali: Dembo</vt:lpstr>
      <vt:lpstr>Ricerche sperimentali: Dembo</vt:lpstr>
      <vt:lpstr>Ricerche sperimentali: Dembo</vt:lpstr>
      <vt:lpstr>Ricerche sperimentali: Dembo</vt:lpstr>
      <vt:lpstr>Ricerche sperimentali: Dembo</vt:lpstr>
      <vt:lpstr>Ricerche sperimentali: Dembo</vt:lpstr>
      <vt:lpstr>Ricerche sperimentali: Dembo</vt:lpstr>
      <vt:lpstr>Struttura del campo</vt:lpstr>
      <vt:lpstr>Rappresentazione del campo psicologico e della persona come area privilegiata. Le regioni sono più dense nella zona interna della personalità</vt:lpstr>
      <vt:lpstr>Ambiente psicologico1</vt:lpstr>
      <vt:lpstr>Persona</vt:lpstr>
      <vt:lpstr>Relazioni fra i vari strati dell’individuo in differenti circostanze</vt:lpstr>
      <vt:lpstr>Bisogno</vt:lpstr>
      <vt:lpstr>Diapositiva 18</vt:lpstr>
      <vt:lpstr>Diapositiva 19</vt:lpstr>
      <vt:lpstr>La ricerca sperimentale</vt:lpstr>
      <vt:lpstr>Alcune precondizioni di validità ecologica/rilevanza esterna</vt:lpstr>
      <vt:lpstr>In questo capitolo diversi elementi rinviano al confronto con Freud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Elisabetta Camussi</dc:creator>
  <cp:lastModifiedBy> </cp:lastModifiedBy>
  <cp:revision>31</cp:revision>
  <cp:lastPrinted>1601-01-01T00:00:00Z</cp:lastPrinted>
  <dcterms:created xsi:type="dcterms:W3CDTF">1601-01-01T00:00:00Z</dcterms:created>
  <dcterms:modified xsi:type="dcterms:W3CDTF">2015-09-25T22:13:02Z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