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83" r:id="rId8"/>
    <p:sldId id="28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597B0-D325-45F1-AE98-A4EF1CFF4C2B}" type="datetimeFigureOut">
              <a:rPr lang="it-IT" smtClean="0"/>
              <a:t>30/09/2015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D5613-CC82-4549-AB01-8DE866D80A12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86C19-FF8D-44D6-9BE4-C2164C526F3E}" type="datetime1">
              <a:rPr lang="it-IT" smtClean="0"/>
              <a:t>30/09/2015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7256-C142-4C55-933A-C65A321152F9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C7C6-4725-44EA-8330-6B21283740CE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74E2-A604-4B2E-9C53-A47737402F1E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4186-BFD8-4CB0-91CD-90661A052FD2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FAF8-D59C-4A11-B9B8-EC29E6B485DD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58C0-C375-4F6F-AF94-68C53228F99D}" type="datetime1">
              <a:rPr lang="it-IT" smtClean="0"/>
              <a:t>30/09/2015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0593-D30E-4A1E-BB3D-F276395067B3}" type="datetime1">
              <a:rPr lang="it-IT" smtClean="0"/>
              <a:t>30/09/2015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F1964-0716-465A-A32B-02D52A93853E}" type="datetime1">
              <a:rPr lang="it-IT" smtClean="0"/>
              <a:t>30/09/2015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DA10-58C7-418A-A4CA-BAAD1C735FF6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B94A-B58E-4C3B-896A-8F8B8FB20F4F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D6A9DB-E6EC-429D-9B5B-B4A24A7EF9EA}" type="datetime1">
              <a:rPr lang="it-IT" smtClean="0"/>
              <a:t>30/09/2015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0872FA-247E-4ADC-9460-CCED1B4B0144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0"/>
          </a:xfrm>
        </p:spPr>
        <p:txBody>
          <a:bodyPr anchor="ctr">
            <a:noAutofit/>
          </a:bodyPr>
          <a:lstStyle/>
          <a:p>
            <a:pPr algn="ctr"/>
            <a:r>
              <a:rPr lang="it-IT" sz="7200" dirty="0" err="1" smtClean="0">
                <a:solidFill>
                  <a:srgbClr val="C00000"/>
                </a:solidFill>
              </a:rPr>
              <a:t>Tajfel</a:t>
            </a:r>
            <a:r>
              <a:rPr lang="it-IT" sz="7200" dirty="0" smtClean="0">
                <a:solidFill>
                  <a:srgbClr val="C00000"/>
                </a:solidFill>
              </a:rPr>
              <a:t> e le relazioni intergruppi</a:t>
            </a:r>
            <a:endParaRPr lang="it-IT" sz="7200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10</a:t>
            </a:fld>
            <a:endParaRPr lang="it-IT"/>
          </a:p>
        </p:txBody>
      </p:sp>
      <p:sp>
        <p:nvSpPr>
          <p:cNvPr id="3" name="Segnaposto contenuto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 smtClean="0">
              <a:ea typeface="ＭＳ Ｐゴシック" pitchFamily="34" charset="-128"/>
            </a:endParaRPr>
          </a:p>
          <a:p>
            <a:r>
              <a:rPr lang="it-IT" b="1" dirty="0" smtClean="0">
                <a:ea typeface="ＭＳ Ｐゴシック" pitchFamily="34" charset="-128"/>
              </a:rPr>
              <a:t>Risultati: </a:t>
            </a:r>
          </a:p>
          <a:p>
            <a:pPr>
              <a:buFont typeface="Wingdings" pitchFamily="2" charset="2"/>
              <a:buNone/>
            </a:pPr>
            <a:r>
              <a:rPr lang="it-IT" dirty="0" smtClean="0">
                <a:ea typeface="ＭＳ Ｐゴシック" pitchFamily="34" charset="-128"/>
              </a:rPr>
              <a:t>	</a:t>
            </a:r>
            <a:r>
              <a:rPr lang="it-IT" sz="2400" dirty="0" smtClean="0">
                <a:ea typeface="ＭＳ Ｐゴシック" pitchFamily="34" charset="-128"/>
              </a:rPr>
              <a:t>- condizione sperimentale: giudizi più positivi verso i membri </a:t>
            </a:r>
            <a:r>
              <a:rPr lang="it-IT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</a:rPr>
              <a:t>ingroup</a:t>
            </a:r>
            <a:r>
              <a:rPr lang="it-IT" altLang="ja-JP" sz="2400" dirty="0" smtClean="0">
                <a:ea typeface="ＭＳ Ｐゴシック" pitchFamily="34" charset="-128"/>
              </a:rPr>
              <a:t> rispetto a quelli </a:t>
            </a:r>
            <a:r>
              <a:rPr lang="it-IT" altLang="ja-JP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</a:rPr>
              <a:t>outgroup</a:t>
            </a:r>
            <a:r>
              <a:rPr lang="it-IT" altLang="ja-JP" sz="2400" dirty="0" smtClean="0">
                <a:ea typeface="ＭＳ Ｐゴシック" pitchFamily="34" charset="-128"/>
              </a:rPr>
              <a:t>; </a:t>
            </a:r>
          </a:p>
          <a:p>
            <a:pPr>
              <a:buFont typeface="Wingdings" pitchFamily="2" charset="2"/>
              <a:buNone/>
            </a:pPr>
            <a:r>
              <a:rPr lang="it-IT" sz="2400" dirty="0" smtClean="0">
                <a:ea typeface="ＭＳ Ｐゴシック" pitchFamily="34" charset="-128"/>
              </a:rPr>
              <a:t>	- condizione di controllo (mera categorizzazione): i giudizi non evidenziano atteggiamenti pregiudiziali verso uno dei 2 gruppi.</a:t>
            </a:r>
          </a:p>
          <a:p>
            <a:endParaRPr lang="it-IT" dirty="0" smtClean="0">
              <a:ea typeface="ＭＳ Ｐゴシック" pitchFamily="34" charset="-128"/>
            </a:endParaRPr>
          </a:p>
          <a:p>
            <a:r>
              <a:rPr lang="it-IT" b="1" dirty="0" smtClean="0">
                <a:ea typeface="ＭＳ Ｐゴシック" pitchFamily="34" charset="-128"/>
              </a:rPr>
              <a:t>Conclusioni di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Rabbie ed </a:t>
            </a:r>
            <a:r>
              <a:rPr lang="it-IT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Horwitz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(1969): </a:t>
            </a:r>
          </a:p>
          <a:p>
            <a:pPr lvl="1"/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esperienza di un destino comune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, positivo o negativo, è 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la condizione necessaria e sufficiente 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per osservare 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favoritismo verso il gruppo di appartenenza</a:t>
            </a:r>
            <a:endParaRPr lang="it-IT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11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764704"/>
            <a:ext cx="8382000" cy="5832648"/>
          </a:xfrm>
        </p:spPr>
        <p:txBody>
          <a:bodyPr>
            <a:normAutofit fontScale="92500" lnSpcReduction="10000"/>
          </a:bodyPr>
          <a:lstStyle/>
          <a:p>
            <a:pPr marL="482600" indent="-482600" algn="ctr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  <a:r>
              <a:rPr lang="it-IT" sz="28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Linea di ricerca di </a:t>
            </a:r>
            <a:r>
              <a:rPr lang="it-IT" sz="28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Tajfel</a:t>
            </a:r>
            <a:r>
              <a:rPr lang="it-IT" sz="28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, </a:t>
            </a:r>
            <a:r>
              <a:rPr lang="it-IT" sz="28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Billig</a:t>
            </a:r>
            <a:r>
              <a:rPr lang="it-IT" sz="28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, </a:t>
            </a:r>
            <a:r>
              <a:rPr lang="it-IT" sz="28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Bundy</a:t>
            </a:r>
            <a:r>
              <a:rPr lang="it-IT" sz="28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e </a:t>
            </a:r>
            <a:r>
              <a:rPr lang="it-IT" sz="28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Flament</a:t>
            </a:r>
            <a:r>
              <a:rPr lang="it-IT" sz="28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(1971)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Pervasività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della categorizzazione: </a:t>
            </a:r>
          </a:p>
          <a:p>
            <a:pPr marL="882650" lvl="1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a livello percettivo e sociale</a:t>
            </a:r>
            <a:endParaRPr lang="it-IT" sz="2600" dirty="0" smtClean="0">
              <a:ea typeface="ＭＳ Ｐゴシック" pitchFamily="34" charset="-128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	La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semplice categorizzazione in gruppi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, in assenza di conflitti oggettivi di interessi o di interdipendenza del destino,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può stimolare favoritismo verso 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? 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Paradigma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sperimentale dei 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gruppi minimi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”</a:t>
            </a:r>
            <a:endParaRPr lang="it-IT" altLang="ja-JP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882650" lvl="1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divisione dei partecipanti in due </a:t>
            </a: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gruppi su base arbitraria</a:t>
            </a:r>
          </a:p>
          <a:p>
            <a:pPr marL="882650" lvl="1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assenza di interazioni faccia a faccia</a:t>
            </a:r>
          </a:p>
          <a:p>
            <a:pPr marL="882650" lvl="1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anonimato</a:t>
            </a: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 di tutti i membri dei gruppi</a:t>
            </a:r>
          </a:p>
          <a:p>
            <a:pPr marL="882650" lvl="1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assenza di un legame utilitaristico </a:t>
            </a: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fra i criteri di categorizzazione in gruppi e le risposte richieste ai soggetti</a:t>
            </a:r>
          </a:p>
          <a:p>
            <a:pPr marL="882650" lvl="1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assenza di interesse personale </a:t>
            </a: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nelle risposte dei soggetti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12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0" y="764704"/>
            <a:ext cx="8964488" cy="3654896"/>
          </a:xfrm>
        </p:spPr>
        <p:txBody>
          <a:bodyPr>
            <a:normAutofit lnSpcReduction="10000"/>
          </a:bodyPr>
          <a:lstStyle/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Compito sperimentale: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distribuzione di risorse ad un membro </a:t>
            </a:r>
            <a:r>
              <a:rPr lang="it-IT" sz="2400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e 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outgroup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(non a se stessi!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) mediante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matrici,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strutturate in modo tale per cui ad una certa somma per il membro 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ne corrisponde un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altra per il membro 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outgroup</a:t>
            </a:r>
            <a:endParaRPr lang="it-IT" altLang="ja-JP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Esempio di matrice utilizzata da 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Tajfel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e al. (1971)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482600" indent="-4826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</p:txBody>
      </p:sp>
      <p:sp>
        <p:nvSpPr>
          <p:cNvPr id="5" name="Rectangle 44"/>
          <p:cNvSpPr>
            <a:spLocks noChangeArrowheads="1"/>
          </p:cNvSpPr>
          <p:nvPr/>
        </p:nvSpPr>
        <p:spPr bwMode="auto">
          <a:xfrm>
            <a:off x="467544" y="4648200"/>
            <a:ext cx="8447856" cy="21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>
              <a:spcBef>
                <a:spcPct val="50000"/>
              </a:spcBef>
              <a:buClr>
                <a:srgbClr val="990033"/>
              </a:buClr>
              <a:buSzPct val="50000"/>
              <a:buFont typeface="Wingdings" pitchFamily="2" charset="2"/>
              <a:buNone/>
            </a:pPr>
            <a:r>
              <a:rPr lang="it-IT" sz="2400" u="none" dirty="0">
                <a:solidFill>
                  <a:schemeClr val="tx1"/>
                </a:solidFill>
                <a:cs typeface="Arial" pitchFamily="34" charset="0"/>
              </a:rPr>
              <a:t>La riga superiore indica il punteggio da attribuire </a:t>
            </a:r>
            <a:r>
              <a:rPr lang="it-IT" sz="2400" u="none" dirty="0" err="1">
                <a:solidFill>
                  <a:schemeClr val="tx1"/>
                </a:solidFill>
                <a:cs typeface="Arial" pitchFamily="34" charset="0"/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  <a:cs typeface="Arial" pitchFamily="34" charset="0"/>
              </a:rPr>
              <a:t>’</a:t>
            </a:r>
            <a:r>
              <a:rPr lang="it-IT" altLang="ja-JP" sz="2400" u="none" dirty="0" err="1">
                <a:solidFill>
                  <a:schemeClr val="tx1"/>
                </a:solidFill>
                <a:cs typeface="Arial" pitchFamily="34" charset="0"/>
              </a:rPr>
              <a:t>ingroup</a:t>
            </a:r>
            <a:r>
              <a:rPr lang="it-IT" altLang="ja-JP" sz="2400" u="none" dirty="0">
                <a:solidFill>
                  <a:schemeClr val="tx1"/>
                </a:solidFill>
                <a:cs typeface="Arial" pitchFamily="34" charset="0"/>
              </a:rPr>
              <a:t>, la riga inferiore quello da attribuire </a:t>
            </a:r>
            <a:r>
              <a:rPr lang="it-IT" altLang="ja-JP" sz="2400" u="none" dirty="0" err="1">
                <a:solidFill>
                  <a:schemeClr val="tx1"/>
                </a:solidFill>
                <a:cs typeface="Arial" pitchFamily="34" charset="0"/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  <a:cs typeface="Arial" pitchFamily="34" charset="0"/>
              </a:rPr>
              <a:t>’</a:t>
            </a:r>
            <a:r>
              <a:rPr lang="it-IT" altLang="ja-JP" sz="2400" u="none" dirty="0" err="1">
                <a:solidFill>
                  <a:schemeClr val="tx1"/>
                </a:solidFill>
                <a:cs typeface="Arial" pitchFamily="34" charset="0"/>
              </a:rPr>
              <a:t>outgroup</a:t>
            </a:r>
            <a:endParaRPr lang="it-IT" altLang="ja-JP" sz="2400" u="none" dirty="0">
              <a:solidFill>
                <a:schemeClr val="tx1"/>
              </a:solidFill>
              <a:cs typeface="Arial" pitchFamily="34" charset="0"/>
            </a:endParaRPr>
          </a:p>
          <a:p>
            <a:pPr algn="l">
              <a:spcBef>
                <a:spcPct val="50000"/>
              </a:spcBef>
              <a:buClr>
                <a:srgbClr val="990033"/>
              </a:buClr>
              <a:buSzPct val="50000"/>
              <a:buFont typeface="Wingdings" pitchFamily="2" charset="2"/>
              <a:buNone/>
            </a:pPr>
            <a:r>
              <a:rPr lang="it-IT" sz="2400" u="none" dirty="0">
                <a:solidFill>
                  <a:schemeClr val="tx1"/>
                </a:solidFill>
                <a:cs typeface="Arial" pitchFamily="34" charset="0"/>
              </a:rPr>
              <a:t>La casella </a:t>
            </a:r>
            <a:r>
              <a:rPr lang="it-IT" sz="2400" u="none" dirty="0" err="1">
                <a:solidFill>
                  <a:schemeClr val="tx1"/>
                </a:solidFill>
                <a:cs typeface="Arial" pitchFamily="34" charset="0"/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  <a:cs typeface="Arial" pitchFamily="34" charset="0"/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  <a:cs typeface="Arial" pitchFamily="34" charset="0"/>
              </a:rPr>
              <a:t>estremo sinistro rappresenta la scelta di </a:t>
            </a:r>
            <a:r>
              <a:rPr lang="it-IT" altLang="ja-JP" sz="2400" u="none" dirty="0">
                <a:cs typeface="Arial" pitchFamily="34" charset="0"/>
              </a:rPr>
              <a:t>massimo favoritismo per l</a:t>
            </a:r>
            <a:r>
              <a:rPr lang="ja-JP" altLang="it-IT" sz="2400" u="none" dirty="0">
                <a:cs typeface="Arial" pitchFamily="34" charset="0"/>
              </a:rPr>
              <a:t>’</a:t>
            </a:r>
            <a:r>
              <a:rPr lang="it-IT" altLang="ja-JP" sz="2400" u="none" dirty="0" err="1">
                <a:cs typeface="Arial" pitchFamily="34" charset="0"/>
              </a:rPr>
              <a:t>ingroup</a:t>
            </a:r>
            <a:r>
              <a:rPr lang="it-IT" altLang="ja-JP" sz="2400" u="none" dirty="0">
                <a:cs typeface="Arial" pitchFamily="34" charset="0"/>
              </a:rPr>
              <a:t>,</a:t>
            </a:r>
            <a:r>
              <a:rPr lang="it-IT" altLang="ja-JP" sz="2400" u="none" dirty="0">
                <a:solidFill>
                  <a:schemeClr val="tx1"/>
                </a:solidFill>
                <a:cs typeface="Arial" pitchFamily="34" charset="0"/>
              </a:rPr>
              <a:t> la casella </a:t>
            </a:r>
            <a:r>
              <a:rPr lang="it-IT" altLang="ja-JP" sz="2400" u="none" dirty="0" err="1">
                <a:solidFill>
                  <a:schemeClr val="tx1"/>
                </a:solidFill>
                <a:cs typeface="Arial" pitchFamily="34" charset="0"/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  <a:cs typeface="Arial" pitchFamily="34" charset="0"/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  <a:cs typeface="Arial" pitchFamily="34" charset="0"/>
              </a:rPr>
              <a:t>estremo destro la scelta di </a:t>
            </a:r>
            <a:r>
              <a:rPr lang="it-IT" altLang="ja-JP" sz="2400" u="none" dirty="0">
                <a:cs typeface="Arial" pitchFamily="34" charset="0"/>
              </a:rPr>
              <a:t>massimo profitto comune</a:t>
            </a:r>
            <a:endParaRPr lang="it-IT" sz="2400" u="none" dirty="0">
              <a:cs typeface="Arial" pitchFamily="34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76200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8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65532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10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70866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9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9" name="Rectangle 31"/>
          <p:cNvSpPr>
            <a:spLocks noChangeArrowheads="1"/>
          </p:cNvSpPr>
          <p:nvPr/>
        </p:nvSpPr>
        <p:spPr bwMode="auto">
          <a:xfrm>
            <a:off x="60198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11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54864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12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81534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7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2" name="Rectangle 34"/>
          <p:cNvSpPr>
            <a:spLocks noChangeArrowheads="1"/>
          </p:cNvSpPr>
          <p:nvPr/>
        </p:nvSpPr>
        <p:spPr bwMode="auto">
          <a:xfrm>
            <a:off x="49530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13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3" name="Rectangle 38"/>
          <p:cNvSpPr>
            <a:spLocks noChangeArrowheads="1"/>
          </p:cNvSpPr>
          <p:nvPr/>
        </p:nvSpPr>
        <p:spPr bwMode="auto">
          <a:xfrm>
            <a:off x="44196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14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4" name="Rectangle 39"/>
          <p:cNvSpPr>
            <a:spLocks noChangeArrowheads="1"/>
          </p:cNvSpPr>
          <p:nvPr/>
        </p:nvSpPr>
        <p:spPr bwMode="auto">
          <a:xfrm>
            <a:off x="38862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15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5" name="Rectangle 40"/>
          <p:cNvSpPr>
            <a:spLocks noChangeArrowheads="1"/>
          </p:cNvSpPr>
          <p:nvPr/>
        </p:nvSpPr>
        <p:spPr bwMode="auto">
          <a:xfrm>
            <a:off x="33528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16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" name="Rectangle 41"/>
          <p:cNvSpPr>
            <a:spLocks noChangeArrowheads="1"/>
          </p:cNvSpPr>
          <p:nvPr/>
        </p:nvSpPr>
        <p:spPr bwMode="auto">
          <a:xfrm>
            <a:off x="22860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18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Rectangle 42"/>
          <p:cNvSpPr>
            <a:spLocks noChangeArrowheads="1"/>
          </p:cNvSpPr>
          <p:nvPr/>
        </p:nvSpPr>
        <p:spPr bwMode="auto">
          <a:xfrm>
            <a:off x="17526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 dirty="0">
                <a:solidFill>
                  <a:schemeClr val="tx1"/>
                </a:solidFill>
              </a:rPr>
              <a:t>19</a:t>
            </a:r>
          </a:p>
          <a:p>
            <a:pPr>
              <a:buFontTx/>
              <a:buNone/>
            </a:pPr>
            <a:endParaRPr lang="it-IT" u="none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8" name="Rectangle 43"/>
          <p:cNvSpPr>
            <a:spLocks noChangeArrowheads="1"/>
          </p:cNvSpPr>
          <p:nvPr/>
        </p:nvSpPr>
        <p:spPr bwMode="auto">
          <a:xfrm>
            <a:off x="2819400" y="2971800"/>
            <a:ext cx="533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17</a:t>
            </a:r>
          </a:p>
          <a:p>
            <a:pPr>
              <a:buFontTx/>
              <a:buNone/>
            </a:pPr>
            <a:endParaRPr lang="it-IT" u="none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it-IT" u="none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323528" y="3068960"/>
            <a:ext cx="12241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400" dirty="0" smtClean="0"/>
              <a:t>BLU</a:t>
            </a:r>
          </a:p>
          <a:p>
            <a:pPr algn="r"/>
            <a:endParaRPr lang="it-IT" sz="2400" dirty="0"/>
          </a:p>
          <a:p>
            <a:pPr algn="r"/>
            <a:r>
              <a:rPr lang="it-IT" sz="2400" dirty="0" smtClean="0"/>
              <a:t>VERDE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13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447856" cy="5332413"/>
          </a:xfrm>
        </p:spPr>
        <p:txBody>
          <a:bodyPr>
            <a:normAutofit lnSpcReduction="10000"/>
          </a:bodyPr>
          <a:lstStyle/>
          <a:p>
            <a:pPr marL="482600" indent="-482600" algn="just" eaLnBrk="1" hangingPunct="1">
              <a:spcBef>
                <a:spcPct val="50000"/>
              </a:spcBef>
              <a:buNone/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Strategie di scelta possibili:</a:t>
            </a:r>
          </a:p>
          <a:p>
            <a:pPr marL="482600" indent="-482600" algn="just" eaLnBrk="1" hangingPunct="1">
              <a:spcBef>
                <a:spcPct val="50000"/>
              </a:spcBef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l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Massimo profitto comune: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scelta della casella corrispondente alla somma più alta da 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estorcere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”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allo sperimentatore</a:t>
            </a:r>
          </a:p>
          <a:p>
            <a:pPr marL="482600" indent="-482600" algn="just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l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Massimo profitto per il gruppo di appartenenza: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massimo punteggio per il membro del gruppo di appartenenza, ma non per 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altro gruppo</a:t>
            </a:r>
            <a:endParaRPr lang="it-IT" altLang="ja-JP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l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Massima differenza a favore del gruppo di appartenenza: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scelta che massimizza la differenza anche se questo implica un guadagno relativamente minore rispetto a quello massimo possibile</a:t>
            </a: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l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Imparzialità: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punteggi uguali o simili per i due destinatari</a:t>
            </a:r>
          </a:p>
          <a:p>
            <a:pPr marL="482600" indent="-482600" eaLnBrk="1" hangingPunct="1">
              <a:spcBef>
                <a:spcPct val="50000"/>
              </a:spcBef>
            </a:pPr>
            <a:endParaRPr lang="it-IT" sz="22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14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591872" cy="5332413"/>
          </a:xfrm>
        </p:spPr>
        <p:txBody>
          <a:bodyPr>
            <a:normAutofit fontScale="92500" lnSpcReduction="10000"/>
          </a:bodyPr>
          <a:lstStyle/>
          <a:p>
            <a:pPr marL="482600" indent="-482600" algn="just" eaLnBrk="1" hangingPunct="1"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Risultati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: </a:t>
            </a: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preponderanza di scelte di massimo profitto per il proprio gruppo </a:t>
            </a: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e soprattutto </a:t>
            </a:r>
            <a:r>
              <a:rPr lang="it-IT" sz="2600" b="1" dirty="0" smtClean="0">
                <a:ea typeface="ＭＳ Ｐゴシック" pitchFamily="34" charset="-128"/>
                <a:cs typeface="Arial" pitchFamily="34" charset="0"/>
              </a:rPr>
              <a:t>di massima differenza </a:t>
            </a: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a favore </a:t>
            </a:r>
            <a:r>
              <a:rPr lang="it-IT" sz="2600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600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endParaRPr lang="it-IT" altLang="ja-JP" sz="2600" dirty="0" smtClean="0">
              <a:ea typeface="ＭＳ Ｐゴシック" pitchFamily="34" charset="-128"/>
              <a:cs typeface="Arial" pitchFamily="34" charset="0"/>
            </a:endParaRP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rilevanza della scelta di equità</a:t>
            </a:r>
            <a:endParaRPr lang="it-IT" sz="26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Prima Interpretazione avanzata da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Tajfel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et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al. (1971):</a:t>
            </a: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le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scelte dei partecipanti riflettono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un compromesso fra due norme sociali: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una norma di equità e una norma centrata sul primato del proprio gruppo, in base alla quale è 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appropriato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”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 favorire i membri del proprio gruppo a discapito di gruppi esterni</a:t>
            </a:r>
            <a:r>
              <a:rPr lang="it-IT" altLang="ja-JP" sz="26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482600" indent="-482600" eaLnBrk="1" hangingPunct="1">
              <a:spcBef>
                <a:spcPct val="50000"/>
              </a:spcBef>
            </a:pPr>
            <a:endParaRPr lang="it-IT" sz="22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15</a:t>
            </a:fld>
            <a:endParaRPr lang="it-IT"/>
          </a:p>
        </p:txBody>
      </p:sp>
      <p:sp>
        <p:nvSpPr>
          <p:cNvPr id="3" name="Segnaposto contenuto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/>
          </a:bodyPr>
          <a:lstStyle/>
          <a:p>
            <a:r>
              <a:rPr lang="it-IT" sz="2400" dirty="0" smtClean="0">
                <a:ea typeface="ＭＳ Ｐゴシック" pitchFamily="34" charset="-128"/>
              </a:rPr>
              <a:t>Perché però non avevano scelto la strategia del massimo profitto comune? Restava da spiegare la differenza</a:t>
            </a:r>
          </a:p>
          <a:p>
            <a:endParaRPr lang="it-IT" sz="2400" dirty="0" smtClean="0">
              <a:ea typeface="ＭＳ Ｐゴシック" pitchFamily="34" charset="-128"/>
            </a:endParaRPr>
          </a:p>
          <a:p>
            <a:r>
              <a:rPr lang="it-IT" sz="2400" dirty="0" smtClean="0">
                <a:ea typeface="ＭＳ Ｐゴシック" pitchFamily="34" charset="-128"/>
              </a:rPr>
              <a:t>Altro dato: quando era stato chiesto di distribuire le risorse solo </a:t>
            </a:r>
            <a:r>
              <a:rPr lang="it-IT" sz="2400" b="1" dirty="0" smtClean="0">
                <a:ea typeface="ＭＳ Ｐゴシック" pitchFamily="34" charset="-128"/>
              </a:rPr>
              <a:t>tra i membri </a:t>
            </a:r>
            <a:r>
              <a:rPr lang="it-IT" sz="2400" b="1" dirty="0" err="1" smtClean="0">
                <a:ea typeface="ＭＳ Ｐゴシック" pitchFamily="34" charset="-128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err="1" smtClean="0">
                <a:ea typeface="ＭＳ Ｐゴシック" pitchFamily="34" charset="-128"/>
              </a:rPr>
              <a:t>ingroup</a:t>
            </a:r>
            <a:r>
              <a:rPr lang="it-IT" altLang="ja-JP" sz="2400" b="1" dirty="0" smtClean="0">
                <a:ea typeface="ＭＳ Ｐゴシック" pitchFamily="34" charset="-128"/>
              </a:rPr>
              <a:t> </a:t>
            </a:r>
            <a:r>
              <a:rPr lang="it-IT" altLang="ja-JP" sz="2400" dirty="0" smtClean="0">
                <a:ea typeface="ＭＳ Ｐゴシック" pitchFamily="34" charset="-128"/>
              </a:rPr>
              <a:t>e </a:t>
            </a:r>
            <a:r>
              <a:rPr lang="it-IT" altLang="ja-JP" sz="2400" b="1" dirty="0" smtClean="0">
                <a:ea typeface="ＭＳ Ｐゴシック" pitchFamily="34" charset="-128"/>
              </a:rPr>
              <a:t>tra quelli </a:t>
            </a:r>
            <a:r>
              <a:rPr lang="it-IT" altLang="ja-JP" sz="2400" b="1" dirty="0" err="1" smtClean="0">
                <a:ea typeface="ＭＳ Ｐゴシック" pitchFamily="34" charset="-128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err="1" smtClean="0">
                <a:ea typeface="ＭＳ Ｐゴシック" pitchFamily="34" charset="-128"/>
              </a:rPr>
              <a:t>outgroup</a:t>
            </a:r>
            <a:r>
              <a:rPr lang="it-IT" altLang="ja-JP" sz="2400" b="1" dirty="0" smtClean="0">
                <a:ea typeface="ＭＳ Ｐゴシック" pitchFamily="34" charset="-128"/>
              </a:rPr>
              <a:t> </a:t>
            </a:r>
            <a:r>
              <a:rPr lang="it-IT" altLang="ja-JP" sz="2400" dirty="0" smtClean="0">
                <a:ea typeface="ＭＳ Ｐゴシック" pitchFamily="34" charset="-128"/>
              </a:rPr>
              <a:t>separatamente e in maniera indipendente:</a:t>
            </a:r>
          </a:p>
          <a:p>
            <a:pPr lvl="2"/>
            <a:r>
              <a:rPr lang="it-IT" sz="2400" dirty="0" smtClean="0">
                <a:ea typeface="ＭＳ Ｐゴシック" pitchFamily="34" charset="-128"/>
              </a:rPr>
              <a:t>Per i membri </a:t>
            </a:r>
            <a:r>
              <a:rPr lang="it-IT" sz="2400" b="1" dirty="0" err="1" smtClean="0">
                <a:ea typeface="ＭＳ Ｐゴシック" pitchFamily="34" charset="-128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err="1" smtClean="0">
                <a:ea typeface="ＭＳ Ｐゴシック" pitchFamily="34" charset="-128"/>
              </a:rPr>
              <a:t>ingroup</a:t>
            </a:r>
            <a:r>
              <a:rPr lang="it-IT" altLang="ja-JP" sz="2400" dirty="0" smtClean="0">
                <a:ea typeface="ＭＳ Ｐゴシック" pitchFamily="34" charset="-128"/>
              </a:rPr>
              <a:t> prevaleva il </a:t>
            </a:r>
            <a:r>
              <a:rPr lang="it-IT" altLang="ja-JP" sz="2400" b="1" dirty="0" smtClean="0">
                <a:ea typeface="ＭＳ Ｐゴシック" pitchFamily="34" charset="-128"/>
              </a:rPr>
              <a:t>massimo profitto comune</a:t>
            </a:r>
            <a:r>
              <a:rPr lang="it-IT" altLang="ja-JP" sz="2400" dirty="0" smtClean="0">
                <a:ea typeface="ＭＳ Ｐゴシック" pitchFamily="34" charset="-128"/>
              </a:rPr>
              <a:t> in modo molto più frequente che per quelli </a:t>
            </a:r>
            <a:r>
              <a:rPr lang="it-IT" altLang="ja-JP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</a:rPr>
              <a:t>outgroup</a:t>
            </a:r>
            <a:endParaRPr lang="it-IT" altLang="ja-JP" sz="2400" dirty="0" smtClean="0">
              <a:ea typeface="ＭＳ Ｐゴシック" pitchFamily="34" charset="-128"/>
            </a:endParaRPr>
          </a:p>
          <a:p>
            <a:pPr lvl="2"/>
            <a:endParaRPr lang="it-IT" altLang="ja-JP" sz="2400" dirty="0" smtClean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Conclusioni: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la categorizzazione sociale di per sé è sufficiente per produrre discriminazione intergruppi </a:t>
            </a:r>
          </a:p>
          <a:p>
            <a:pPr lvl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Come conseguenza del bisogno di affermare la specificità positiva del proprio gruppo rispetto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altro</a:t>
            </a:r>
            <a:endParaRPr lang="it-IT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16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692696"/>
            <a:ext cx="8615363" cy="6165304"/>
          </a:xfrm>
        </p:spPr>
        <p:txBody>
          <a:bodyPr>
            <a:normAutofit lnSpcReduction="10000"/>
          </a:bodyPr>
          <a:lstStyle/>
          <a:p>
            <a:pPr marL="482600" indent="-482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Gli effetti della discriminazione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intergruppi:</a:t>
            </a:r>
            <a:endParaRPr lang="it-IT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Stereotipi sociali e pregiudizi</a:t>
            </a:r>
            <a:endParaRPr lang="it-IT" b="1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6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Tajfel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(1981):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gli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stereotipi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costituiscono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prodotti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peculiari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del processo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cognitivo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di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categorizzazione. 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Diventano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stereotipi sociali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quando:</a:t>
            </a:r>
          </a:p>
          <a:p>
            <a:pPr marL="958850" lvl="1" algn="just" eaLnBrk="1" hangingPunct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vengono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condivisi da molte persone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interno di gruppi o istituzioni sociali</a:t>
            </a:r>
          </a:p>
          <a:p>
            <a:pPr marL="958850" lvl="1" algn="just" eaLnBrk="1" hangingPunct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costituiscono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immagini semplificate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di una categoria sociale, un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istituzione o un evento</a:t>
            </a:r>
          </a:p>
          <a:p>
            <a:pPr marL="958850" lvl="1" algn="just" eaLnBrk="1" hangingPunct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consentono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la spiegazione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di eventi complessi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, </a:t>
            </a:r>
          </a:p>
          <a:p>
            <a:pPr marL="1358900" lvl="2" algn="just" eaLnBrk="1" hangingPunct="1"/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la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giustificazione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di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azioni progettate o commesse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verso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altri gruppi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; </a:t>
            </a:r>
          </a:p>
          <a:p>
            <a:pPr marL="1358900" lvl="2" algn="just" eaLnBrk="1" hangingPunct="1"/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permettono la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differenziazione positiva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 del proprio gruppo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rispetto a questi ultimi</a:t>
            </a:r>
            <a:r>
              <a:rPr lang="it-IT" sz="26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  <a:endParaRPr lang="it-IT" sz="26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17</a:t>
            </a:fld>
            <a:endParaRPr lang="it-IT"/>
          </a:p>
        </p:txBody>
      </p:sp>
      <p:sp>
        <p:nvSpPr>
          <p:cNvPr id="3" name="Rectangle 1026"/>
          <p:cNvSpPr>
            <a:spLocks noGrp="1" noChangeArrowheads="1"/>
          </p:cNvSpPr>
          <p:nvPr>
            <p:ph idx="1"/>
          </p:nvPr>
        </p:nvSpPr>
        <p:spPr>
          <a:xfrm>
            <a:off x="214313" y="928688"/>
            <a:ext cx="8615362" cy="4660552"/>
          </a:xfrm>
        </p:spPr>
        <p:txBody>
          <a:bodyPr>
            <a:noAutofit/>
          </a:bodyPr>
          <a:lstStyle/>
          <a:p>
            <a:pPr marL="5588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hlink"/>
                </a:solidFill>
                <a:ea typeface="+mn-ea"/>
                <a:cs typeface="Arial" charset="0"/>
              </a:rPr>
              <a:t>Stereotipo sociale: </a:t>
            </a:r>
            <a:r>
              <a:rPr lang="it-IT" sz="2400" dirty="0" smtClean="0">
                <a:ea typeface="+mn-ea"/>
                <a:cs typeface="Arial" charset="0"/>
              </a:rPr>
              <a:t>si accompagna in genere al </a:t>
            </a:r>
            <a:r>
              <a:rPr lang="it-IT" sz="2400" dirty="0" smtClean="0">
                <a:ea typeface="+mn-ea"/>
                <a:cs typeface="Arial" charset="0"/>
              </a:rPr>
              <a:t>pregiudizio</a:t>
            </a:r>
          </a:p>
          <a:p>
            <a:pPr marL="5588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endParaRPr lang="it-IT" sz="2400" dirty="0" smtClean="0">
              <a:solidFill>
                <a:schemeClr val="hlink"/>
              </a:solidFill>
              <a:ea typeface="+mn-ea"/>
              <a:cs typeface="Arial" charset="0"/>
            </a:endParaRPr>
          </a:p>
          <a:p>
            <a:pPr marL="5588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it-IT" sz="2400" dirty="0" smtClean="0">
                <a:solidFill>
                  <a:schemeClr val="hlink"/>
                </a:solidFill>
                <a:ea typeface="+mn-ea"/>
                <a:cs typeface="Arial" charset="0"/>
              </a:rPr>
              <a:t>Pregiudizio: </a:t>
            </a:r>
          </a:p>
          <a:p>
            <a:pPr marL="558800" algn="just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2400" dirty="0" smtClean="0">
                <a:ea typeface="+mn-ea"/>
                <a:cs typeface="Arial" charset="0"/>
              </a:rPr>
              <a:t>giudizio o opinione a priori, in genere con connotazione negativa, </a:t>
            </a:r>
          </a:p>
          <a:p>
            <a:pPr marL="558800" algn="just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2400" dirty="0" smtClean="0">
                <a:ea typeface="+mn-ea"/>
                <a:cs typeface="Arial" charset="0"/>
              </a:rPr>
              <a:t>verso persone, gruppi o altri oggetti sociali </a:t>
            </a:r>
            <a:r>
              <a:rPr lang="it-IT" sz="2400" dirty="0" smtClean="0">
                <a:ea typeface="+mn-ea"/>
                <a:cs typeface="Arial" charset="0"/>
              </a:rPr>
              <a:t>salienti</a:t>
            </a:r>
          </a:p>
          <a:p>
            <a:pPr marL="558800" algn="just" eaLnBrk="1" hangingPunct="1">
              <a:lnSpc>
                <a:spcPct val="90000"/>
              </a:lnSpc>
              <a:spcBef>
                <a:spcPct val="50000"/>
              </a:spcBef>
              <a:defRPr/>
            </a:pPr>
            <a:endParaRPr lang="it-IT" sz="2400" dirty="0" smtClean="0">
              <a:ea typeface="+mn-ea"/>
              <a:cs typeface="Arial" charset="0"/>
            </a:endParaRPr>
          </a:p>
          <a:p>
            <a:pPr marL="273050" indent="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it-IT" sz="2400" dirty="0" err="1" smtClean="0">
                <a:ea typeface="+mn-ea"/>
              </a:rPr>
              <a:t>Pettigrew</a:t>
            </a:r>
            <a:r>
              <a:rPr lang="it-IT" sz="2400" dirty="0" smtClean="0">
                <a:ea typeface="+mn-ea"/>
              </a:rPr>
              <a:t> e </a:t>
            </a:r>
            <a:r>
              <a:rPr lang="it-IT" sz="2400" dirty="0" err="1" smtClean="0">
                <a:ea typeface="+mn-ea"/>
              </a:rPr>
              <a:t>Meertens</a:t>
            </a:r>
            <a:r>
              <a:rPr lang="it-IT" sz="2400" dirty="0" smtClean="0">
                <a:ea typeface="+mn-ea"/>
              </a:rPr>
              <a:t> (1995) distinguono tra:</a:t>
            </a:r>
          </a:p>
          <a:p>
            <a:pPr marL="273050" indent="0">
              <a:spcBef>
                <a:spcPct val="50000"/>
              </a:spcBef>
              <a:buFontTx/>
              <a:buChar char="•"/>
              <a:defRPr/>
            </a:pPr>
            <a:r>
              <a:rPr lang="it-IT" sz="2400" dirty="0" smtClean="0">
                <a:ea typeface="+mn-ea"/>
              </a:rPr>
              <a:t> </a:t>
            </a:r>
            <a:r>
              <a:rPr lang="it-IT" sz="2400" dirty="0" smtClean="0">
                <a:solidFill>
                  <a:srgbClr val="C00000"/>
                </a:solidFill>
                <a:ea typeface="+mn-ea"/>
              </a:rPr>
              <a:t>Pregiudizio manifesto</a:t>
            </a:r>
            <a:r>
              <a:rPr lang="it-IT" sz="2400" dirty="0" smtClean="0">
                <a:ea typeface="+mn-ea"/>
              </a:rPr>
              <a:t>: razzismo fondato su differenze biologiche tra gruppi</a:t>
            </a:r>
          </a:p>
          <a:p>
            <a:pPr marL="273050" indent="0">
              <a:spcBef>
                <a:spcPct val="50000"/>
              </a:spcBef>
              <a:buFontTx/>
              <a:buChar char="•"/>
              <a:defRPr/>
            </a:pPr>
            <a:r>
              <a:rPr lang="it-IT" sz="2400" dirty="0" smtClean="0">
                <a:ea typeface="+mn-ea"/>
              </a:rPr>
              <a:t> </a:t>
            </a:r>
            <a:r>
              <a:rPr lang="it-IT" sz="2400" dirty="0" smtClean="0">
                <a:solidFill>
                  <a:srgbClr val="C00000"/>
                </a:solidFill>
                <a:ea typeface="+mn-ea"/>
              </a:rPr>
              <a:t>Pregiudizio sottile</a:t>
            </a:r>
            <a:r>
              <a:rPr lang="it-IT" sz="2400" dirty="0" smtClean="0">
                <a:ea typeface="+mn-ea"/>
              </a:rPr>
              <a:t>:  difesa dei valori individualisti tradizionali e credenza che certe minoranze abbiano benefici sociali </a:t>
            </a:r>
            <a:r>
              <a:rPr lang="it-IT" sz="2400" dirty="0" smtClean="0">
                <a:ea typeface="+mn-ea"/>
              </a:rPr>
              <a:t>eccessivi</a:t>
            </a:r>
            <a:r>
              <a:rPr lang="it-IT" sz="2400" dirty="0" smtClean="0">
                <a:solidFill>
                  <a:schemeClr val="hlink"/>
                </a:solidFill>
                <a:ea typeface="+mn-ea"/>
                <a:cs typeface="Arial" charset="0"/>
              </a:rPr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18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764704"/>
            <a:ext cx="8534400" cy="6093296"/>
          </a:xfrm>
        </p:spPr>
        <p:txBody>
          <a:bodyPr>
            <a:normAutofit/>
          </a:bodyPr>
          <a:lstStyle/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La Teoria </a:t>
            </a:r>
            <a:r>
              <a:rPr lang="it-IT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Identità 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Sociale</a:t>
            </a:r>
          </a:p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altLang="ja-JP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Integrazione del costrutto di categorizzazione in un quadro teorico più ampio:</a:t>
            </a: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Il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confronto </a:t>
            </a:r>
            <a:r>
              <a:rPr lang="it-IT" b="1" dirty="0" err="1" smtClean="0">
                <a:ea typeface="ＭＳ Ｐゴシック" pitchFamily="34" charset="-128"/>
                <a:cs typeface="Arial" pitchFamily="34" charset="0"/>
              </a:rPr>
              <a:t>intragruppo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, finalizzato a verificare opinioni e competenze ci avvicina a chi ci assomiglia (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Festinger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)</a:t>
            </a: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Il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confronto intergruppi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attiva negli appartenenti un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bisogno di specificità positiva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del proprio gruppo rispetto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err="1" smtClean="0">
                <a:ea typeface="ＭＳ Ｐゴシック" pitchFamily="34" charset="-128"/>
                <a:cs typeface="Arial" pitchFamily="34" charset="0"/>
              </a:rPr>
              <a:t>outgroup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.</a:t>
            </a: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Attraverso il raggiungimento di tale specificità positiva, il gruppo contribuisce a fornire ai suoi membri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un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identità sociale positiva</a:t>
            </a:r>
            <a:endParaRPr lang="it-IT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19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534400" cy="5332413"/>
          </a:xfrm>
        </p:spPr>
        <p:txBody>
          <a:bodyPr/>
          <a:lstStyle/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La Teoria </a:t>
            </a:r>
            <a:r>
              <a:rPr lang="it-IT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Identità 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Sociale</a:t>
            </a:r>
          </a:p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altLang="ja-JP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Identità sociale: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marL="1282700" lvl="2" indent="-482600" algn="just" eaLnBrk="1" hangingPunct="1">
              <a:spcBef>
                <a:spcPct val="50000"/>
              </a:spcBef>
            </a:pP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insieme degli aspetti del concetto di sé </a:t>
            </a:r>
          </a:p>
          <a:p>
            <a:pPr marL="1282700" lvl="2" indent="-482600" algn="just" eaLnBrk="1" hangingPunct="1">
              <a:spcBef>
                <a:spcPct val="50000"/>
              </a:spcBef>
            </a:pP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che derivano </a:t>
            </a:r>
            <a:r>
              <a:rPr lang="it-IT" b="1" dirty="0" err="1" smtClean="0">
                <a:ea typeface="ＭＳ Ｐゴシック" pitchFamily="34" charset="-128"/>
                <a:cs typeface="Arial" pitchFamily="34" charset="0"/>
              </a:rPr>
              <a:t>dall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appartenenza ad un gruppo </a:t>
            </a:r>
          </a:p>
          <a:p>
            <a:pPr marL="1282700" lvl="2" indent="-482600" algn="just" eaLnBrk="1" hangingPunct="1">
              <a:spcBef>
                <a:spcPct val="50000"/>
              </a:spcBef>
            </a:pP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e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dal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significato emozionale e valutativo attribuito a questa appartenenza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</a:t>
            </a:fld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idx="1"/>
          </p:nvPr>
        </p:nvSpPr>
        <p:spPr>
          <a:xfrm>
            <a:off x="304800" y="857250"/>
            <a:ext cx="8458200" cy="6000750"/>
          </a:xfrm>
        </p:spPr>
        <p:txBody>
          <a:bodyPr>
            <a:normAutofit/>
          </a:bodyPr>
          <a:lstStyle/>
          <a:p>
            <a:pPr marL="6350" indent="-635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Quali sono le caratteristiche del comportamento intergruppi</a:t>
            </a:r>
            <a:r>
              <a:rPr lang="it-IT" b="1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?</a:t>
            </a:r>
          </a:p>
          <a:p>
            <a:pPr marL="6350" indent="-635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b="1" dirty="0" smtClean="0">
              <a:solidFill>
                <a:srgbClr val="C00000"/>
              </a:solidFill>
              <a:ea typeface="ＭＳ Ｐゴシック" pitchFamily="34" charset="-128"/>
              <a:cs typeface="Arial" pitchFamily="34" charset="0"/>
            </a:endParaRPr>
          </a:p>
          <a:p>
            <a:pPr marL="6350" indent="-635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err="1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Tajfel</a:t>
            </a: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(1981):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comportamento interpersonale e comportamento intergruppi sono posti su un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continuum teorico</a:t>
            </a:r>
            <a:endParaRPr lang="it-IT" sz="2400" b="1" dirty="0" smtClean="0">
              <a:solidFill>
                <a:srgbClr val="FFFF00"/>
              </a:solidFill>
              <a:ea typeface="ＭＳ Ｐゴシック" pitchFamily="34" charset="-128"/>
              <a:cs typeface="Arial" pitchFamily="34" charset="0"/>
            </a:endParaRPr>
          </a:p>
          <a:p>
            <a:pPr marL="6350" indent="-635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Comportamento </a:t>
            </a: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interpersonale: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caratteristico di situazioni sociali tra due o più persone in cui ogni interazione è determinata </a:t>
            </a:r>
            <a:r>
              <a:rPr lang="it-IT" sz="2400" b="1" dirty="0" err="1" smtClean="0">
                <a:ea typeface="ＭＳ Ｐゴシック" pitchFamily="34" charset="-128"/>
                <a:cs typeface="Arial" pitchFamily="34" charset="0"/>
              </a:rPr>
              <a:t>dall</a:t>
            </a:r>
            <a:r>
              <a:rPr lang="ja-JP" altLang="it-IT" sz="2400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incontro diretto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fra le persone stesse e dalle loro rispettive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caratteristiche individuali</a:t>
            </a:r>
          </a:p>
          <a:p>
            <a:pPr marL="958850" lvl="1" eaLnBrk="1" hangingPunct="1">
              <a:lnSpc>
                <a:spcPct val="90000"/>
              </a:lnSpc>
              <a:spcBef>
                <a:spcPct val="50000"/>
              </a:spcBef>
              <a:buFont typeface="Times" charset="0"/>
              <a:buNone/>
            </a:pPr>
            <a:r>
              <a:rPr lang="it-IT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Esempio:</a:t>
            </a:r>
            <a:r>
              <a:rPr lang="it-IT" i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rapporto tra innamorati</a:t>
            </a:r>
            <a:endParaRPr lang="it-IT" dirty="0" smtClean="0">
              <a:solidFill>
                <a:srgbClr val="FFFF00"/>
              </a:solidFill>
              <a:ea typeface="ＭＳ Ｐゴシック" pitchFamily="34" charset="-128"/>
              <a:cs typeface="Arial" pitchFamily="34" charset="0"/>
            </a:endParaRPr>
          </a:p>
          <a:p>
            <a:pPr marL="6350" indent="-635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Comportamento </a:t>
            </a: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intergruppi: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caratteristico di quelle situazioni sociali tra due o più persone in cui ogni interazione è determinata dalla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loro appartenenza a diversi gruppi o categorie sociali</a:t>
            </a:r>
          </a:p>
          <a:p>
            <a:pPr marL="958850" lvl="1" eaLnBrk="1" hangingPunct="1">
              <a:lnSpc>
                <a:spcPct val="90000"/>
              </a:lnSpc>
              <a:spcBef>
                <a:spcPct val="50000"/>
              </a:spcBef>
              <a:buFont typeface="Times" charset="0"/>
              <a:buNone/>
            </a:pPr>
            <a:r>
              <a:rPr lang="it-IT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Esempio:</a:t>
            </a:r>
            <a:r>
              <a:rPr lang="it-IT" i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scontro fra combattenti di due eserciti opposti</a:t>
            </a:r>
          </a:p>
          <a:p>
            <a:pPr marL="6350" indent="-635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sz="2000" i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20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458200" cy="5332413"/>
          </a:xfrm>
        </p:spPr>
        <p:txBody>
          <a:bodyPr>
            <a:normAutofit lnSpcReduction="10000"/>
          </a:bodyPr>
          <a:lstStyle/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Costrutto di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Competizione sociale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il conflitto fra gruppi può essere la conseguenza di una competizione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non solo per risorse materiali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, ma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anche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per il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prestigio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Tre processi fondamentali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nella competizione sociale: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la categorizzazione sociale: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permette di costruire una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rappresentazione semplificata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del mondo sociale che comporta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un</a:t>
            </a:r>
            <a:r>
              <a:rPr lang="ja-JP" altLang="it-IT" sz="2400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accentuazione delle differenze fra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categorie e una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riduzione delle differenze </a:t>
            </a:r>
            <a:r>
              <a:rPr lang="it-IT" altLang="ja-JP" sz="2400" b="1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sz="2400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interno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di ciascuna categoria: STEREOTIPI</a:t>
            </a:r>
            <a:endParaRPr lang="it-IT" altLang="ja-JP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identificazione sociale: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definizione di sé come membri di un gruppo. Se forte:  DISCRIMINAZIONI</a:t>
            </a:r>
            <a:endParaRPr lang="it-IT" altLang="ja-JP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il confronto sociale: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permette di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determinare il valore relativo dei gruppi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rispetto a dimensioni di confronto rilevanti, in riferimento alle quali raggiungere o mantenere una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specificità positiva del gruppo di appartenenza: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STATUS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21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15363" cy="5754960"/>
          </a:xfrm>
        </p:spPr>
        <p:txBody>
          <a:bodyPr>
            <a:normAutofit lnSpcReduction="10000"/>
          </a:bodyPr>
          <a:lstStyle/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Critica di </a:t>
            </a:r>
            <a:r>
              <a:rPr lang="it-IT" sz="24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Doise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(1990) a SIT</a:t>
            </a: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Le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relazioni fra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accentuazione della somiglianza 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intragruppo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e differenziazione intergruppi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sono più complesse:</a:t>
            </a: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non sempre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la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competizione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fra gruppi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rafforza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la solidarietà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intragruppo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(v.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Sherif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: conseguenze della sconfitta)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endParaRPr lang="it-IT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Effetto 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pecora nera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”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</a:t>
            </a:r>
            <a:r>
              <a:rPr lang="it-IT" altLang="ja-JP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Marques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, 1986):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svalutare i membri devianti del proprio gruppo per definire un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identità sociale positiva in confronto ai gruppi esterni</a:t>
            </a:r>
            <a:endParaRPr lang="it-IT" altLang="ja-JP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Worchel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(1987):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la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percezione di una forte omogeneità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del proprio gruppo </a:t>
            </a: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è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tipica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dei membri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di gruppi appena costituiti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, impegnati a definire la propria identità</a:t>
            </a:r>
          </a:p>
          <a:p>
            <a:pPr marL="882650" lvl="1" indent="-482600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ma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diminuisce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nei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gruppi consolidati</a:t>
            </a: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2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22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8964613" cy="5408613"/>
          </a:xfrm>
        </p:spPr>
        <p:txBody>
          <a:bodyPr>
            <a:normAutofit/>
          </a:bodyPr>
          <a:lstStyle/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Scuola di Ginevra</a:t>
            </a:r>
            <a:endParaRPr lang="it-IT" b="1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Introduzione della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variabile dominanti -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dominati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nelle relazioni intergruppi: </a:t>
            </a: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nei gruppi dominanti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i membri si considerano come punto di riferimento in relazione al quale vengono definiti gli altri: </a:t>
            </a:r>
          </a:p>
          <a:p>
            <a:pPr marL="1358900" lvl="2" algn="just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quando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 l</a:t>
            </a:r>
            <a:r>
              <a:rPr lang="ja-JP" altLang="it-IT" sz="2400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appartenenza di gruppo è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resa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 saliente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, aumentano il proprio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impegno a differenziarsi dagli altri membri del gruppo</a:t>
            </a: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nei gruppi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dominati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i comportamenti vengono in genere definiti nei termini delle categorizzazioni imposte su di loro:</a:t>
            </a:r>
          </a:p>
          <a:p>
            <a:pPr marL="1358900" lvl="2" algn="just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Non c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è possibilità di differenziarsi 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dall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endParaRPr lang="it-IT" altLang="ja-JP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</a:pPr>
            <a:endParaRPr lang="it-IT" sz="22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23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15363" cy="5408613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Hinkle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 </a:t>
            </a:r>
            <a:r>
              <a:rPr lang="it-IT" sz="24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Brown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(1990): Critiche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al carattere esplicativo generale della SIT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: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In alcuni esperimenti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riguardanti i rapporti di status fra gruppi, i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gruppi di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status inferiore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evidenziano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favoritismo verso l</a:t>
            </a:r>
            <a:r>
              <a:rPr lang="ja-JP" alt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outgroup</a:t>
            </a:r>
            <a:endParaRPr lang="it-IT" altLang="ja-JP" sz="2400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In situazioni di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confronto multidimensionale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con altri gruppi, uno stesso gruppo può dimostrare:</a:t>
            </a:r>
          </a:p>
          <a:p>
            <a:pPr marL="958850"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favoritismo verso 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 su certe dimensioni (importanti)</a:t>
            </a:r>
          </a:p>
          <a:p>
            <a:pPr marL="958850"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e favoritismo verso 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err="1" smtClean="0">
                <a:ea typeface="ＭＳ Ｐゴシック" pitchFamily="34" charset="-128"/>
                <a:cs typeface="Arial" pitchFamily="34" charset="0"/>
              </a:rPr>
              <a:t>outgroup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 su altre (meno importanti)</a:t>
            </a:r>
          </a:p>
          <a:p>
            <a:pPr marL="482600" indent="-482600" algn="just" eaLnBrk="1" hangingPunct="1">
              <a:lnSpc>
                <a:spcPct val="90000"/>
              </a:lnSpc>
            </a:pP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In alcuni contesti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intergruppi, 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gruppi non sembrano impegnarsi in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processi di confronto</a:t>
            </a:r>
            <a:endParaRPr lang="it-IT" sz="2400" b="1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24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15363" cy="5408613"/>
          </a:xfrm>
        </p:spPr>
        <p:txBody>
          <a:bodyPr>
            <a:normAutofit lnSpcReduction="10000"/>
          </a:bodyPr>
          <a:lstStyle/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200" dirty="0" smtClean="0">
                <a:ea typeface="ＭＳ Ｐゴシック" pitchFamily="34" charset="-128"/>
                <a:cs typeface="Arial" pitchFamily="34" charset="0"/>
              </a:rPr>
              <a:t>	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Hinkle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e 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Brown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introduzione di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due dimensioni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 che permettono di differenziare fra tipologie di gruppi/individui</a:t>
            </a:r>
          </a:p>
          <a:p>
            <a:pPr marL="482600" indent="-482600" algn="just" eaLnBrk="1" hangingPunct="1">
              <a:spcBef>
                <a:spcPct val="50000"/>
              </a:spcBef>
              <a:buFont typeface="Verdana" pitchFamily="34" charset="0"/>
              <a:buAutoNum type="arabicPeriod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Individualismo - collettivismo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958850" lvl="1" algn="just" eaLnBrk="1" hangingPunct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Le società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collettiviste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sono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centrate sul gruppo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, le società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individualiste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sono centrate </a:t>
            </a:r>
            <a:r>
              <a:rPr lang="it-IT" b="1" dirty="0" err="1" smtClean="0">
                <a:ea typeface="ＭＳ Ｐゴシック" pitchFamily="34" charset="-128"/>
                <a:cs typeface="Arial" pitchFamily="34" charset="0"/>
              </a:rPr>
              <a:t>sull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individuo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 e i suoi bisogni</a:t>
            </a:r>
          </a:p>
          <a:p>
            <a:pPr marL="958850" lvl="1" algn="just" eaLnBrk="1" hangingPunct="1"/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Triandis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(1990): a livello di individui, si può distinguere fra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personalità </a:t>
            </a:r>
            <a:r>
              <a:rPr lang="it-IT" b="1" dirty="0" err="1" smtClean="0">
                <a:ea typeface="ＭＳ Ｐゴシック" pitchFamily="34" charset="-128"/>
                <a:cs typeface="Arial" pitchFamily="34" charset="0"/>
              </a:rPr>
              <a:t>idiocentriche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e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b="1" dirty="0" err="1" smtClean="0">
                <a:ea typeface="ＭＳ Ｐゴシック" pitchFamily="34" charset="-128"/>
                <a:cs typeface="Arial" pitchFamily="34" charset="0"/>
              </a:rPr>
              <a:t>allocentriche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marL="482600" indent="-482600" algn="just" eaLnBrk="1" hangingPunct="1">
              <a:spcBef>
                <a:spcPct val="50000"/>
              </a:spcBef>
              <a:buFont typeface="Verdana" pitchFamily="34" charset="0"/>
              <a:buAutoNum type="arabicPeriod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Orientamento autonomo - relazionale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I gruppi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autonomi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(es. terapia)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non effettuano confronti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con altri gruppi, ma ad esempio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valutano 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err="1" smtClean="0">
                <a:ea typeface="ＭＳ Ｐゴシック" pitchFamily="34" charset="-128"/>
                <a:cs typeface="Arial" pitchFamily="34" charset="0"/>
              </a:rPr>
              <a:t>ingroup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rispetto a 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criteri astratti</a:t>
            </a: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I gruppi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relazionali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(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es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: partiti) hanno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forte tendenza al confronto inter-gruppi</a:t>
            </a: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200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25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764704"/>
            <a:ext cx="8382000" cy="6093296"/>
          </a:xfrm>
        </p:spPr>
        <p:txBody>
          <a:bodyPr>
            <a:normAutofit/>
          </a:bodyPr>
          <a:lstStyle/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Ipotesi: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 processi socio psicologici previsti dalla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SIT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possono verificarsi solo in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individui o gruppi </a:t>
            </a:r>
            <a:r>
              <a:rPr lang="it-IT" sz="24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allocentrici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/collettivisti con orientamento relazionale</a:t>
            </a: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Le verifiche al modello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di </a:t>
            </a:r>
            <a:r>
              <a:rPr lang="it-IT" sz="2400" dirty="0" err="1" smtClean="0">
                <a:ea typeface="ＭＳ Ｐゴシック" pitchFamily="34" charset="-128"/>
                <a:cs typeface="Arial" pitchFamily="34" charset="0"/>
              </a:rPr>
              <a:t>Hinkle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e </a:t>
            </a:r>
            <a:r>
              <a:rPr lang="it-IT" sz="2400" dirty="0" err="1" smtClean="0">
                <a:ea typeface="ＭＳ Ｐゴシック" pitchFamily="34" charset="-128"/>
                <a:cs typeface="Arial" pitchFamily="34" charset="0"/>
              </a:rPr>
              <a:t>Brown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mostrano che:</a:t>
            </a:r>
          </a:p>
          <a:p>
            <a:pPr marL="958850" lvl="1" algn="just" eaLnBrk="1" hangingPunct="1"/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Gli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individui collettivisti e relazionali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esprimono la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correlazione più alta fra identificazione con il gruppo e favoritismo verso lo stesso</a:t>
            </a:r>
          </a:p>
          <a:p>
            <a:pPr marL="958850" lvl="1" algn="just" eaLnBrk="1" hangingPunct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Gli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 individualisti autonomi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la più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bassa</a:t>
            </a: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482600" indent="-482600" algn="just" eaLnBrk="1" hangingPunct="1">
              <a:spcBef>
                <a:spcPct val="50000"/>
              </a:spcBef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Problemi aperti</a:t>
            </a: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958850" lvl="1" algn="just" eaLnBrk="1" hangingPunct="1"/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Negli esperimenti condotti, la dimensione individualismo-collettivismo riguardava il livello degli individui, non dei gruppi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3</a:t>
            </a:fld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836712"/>
            <a:ext cx="8615363" cy="5832648"/>
          </a:xfrm>
        </p:spPr>
        <p:txBody>
          <a:bodyPr>
            <a:noAutofit/>
          </a:bodyPr>
          <a:lstStyle/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b="1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Comportamento intergruppi</a:t>
            </a:r>
            <a:r>
              <a:rPr lang="it-IT" sz="2400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: 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le differenze individuali spariscono 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prevale in presenza della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credenza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secondo cui 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confini tra due gruppi sono rigidi: </a:t>
            </a:r>
          </a:p>
          <a:p>
            <a:pPr marL="882650" lvl="1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per modificare la propria condizione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, 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individuo deve operare come membro del gruppo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 per perseguire un cambiamento sociale</a:t>
            </a:r>
            <a:endParaRPr lang="it-IT" altLang="ja-JP" dirty="0" smtClean="0">
              <a:solidFill>
                <a:srgbClr val="FFFF00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b="1" dirty="0" smtClean="0">
                <a:solidFill>
                  <a:srgbClr val="C00000"/>
                </a:solidFill>
                <a:ea typeface="ＭＳ Ｐゴシック" pitchFamily="34" charset="-128"/>
                <a:cs typeface="Arial" pitchFamily="34" charset="0"/>
              </a:rPr>
              <a:t>Comportamento interpersonale: 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C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è spazio per far emergere le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differenze interpersonali                 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e le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relazioni tra i singoli membri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. </a:t>
            </a:r>
          </a:p>
          <a:p>
            <a:pPr marL="482600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prevale in presenza della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credenza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secondo cui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i confini tra i gruppi sono permeabili: </a:t>
            </a:r>
          </a:p>
          <a:p>
            <a:pPr marL="882650" lvl="1" indent="-4826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per modificare la propria condizione 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individuo può passare da un gruppo </a:t>
            </a:r>
            <a:r>
              <a:rPr lang="it-IT" altLang="ja-JP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altro.</a:t>
            </a:r>
            <a:endParaRPr lang="it-IT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4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124744"/>
            <a:ext cx="8615363" cy="5198269"/>
          </a:xfrm>
        </p:spPr>
        <p:txBody>
          <a:bodyPr/>
          <a:lstStyle/>
          <a:p>
            <a:pPr marL="482600" indent="-4826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quali condizioni si genera animosità fra i gruppi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?</a:t>
            </a:r>
          </a:p>
          <a:p>
            <a:pPr marL="482600" indent="-482600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Sherif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et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al. (1961):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 fenomeni intergruppi non possono essere spiegati invocando esclusivamente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problemi di personalità o frustrazioni individuali</a:t>
            </a: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E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necessario considerare le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proprietà dei gruppi e le conseguenze </a:t>
            </a:r>
            <a:r>
              <a:rPr lang="it-IT" altLang="ja-JP" sz="2400" b="1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appartenenza di gruppo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sugli individui</a:t>
            </a:r>
            <a:endParaRPr lang="it-IT" altLang="ja-JP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Ricerche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nei campi estivi (1948 - 1952)</a:t>
            </a:r>
          </a:p>
          <a:p>
            <a:pPr marL="482600" indent="-482600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2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5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15363" cy="5408613"/>
          </a:xfrm>
        </p:spPr>
        <p:txBody>
          <a:bodyPr>
            <a:normAutofit/>
          </a:bodyPr>
          <a:lstStyle/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Ricerche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nei campi estivi (1948 - 1952)</a:t>
            </a:r>
          </a:p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200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Partecipanti: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adolescenti americani, 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non consapevoli di partecipare ad una ricerca, 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che trascorrevano 18 giorni in un campo estivo 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diretto da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Sherif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e collaboratori che si erano sostituiti agli operatori</a:t>
            </a:r>
          </a:p>
          <a:p>
            <a:pPr marL="482600" indent="-482600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400" i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Procedura: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introduzione di diverse fasi, nel corso delle quali i ricercatori concentravano 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attenzione su aspetti diversi del gruppo e del comportamento intergruppi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6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15363" cy="5332413"/>
          </a:xfrm>
        </p:spPr>
        <p:txBody>
          <a:bodyPr>
            <a:normAutofit/>
          </a:bodyPr>
          <a:lstStyle/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Fase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le attività riguardavano tutti i partecipanti</a:t>
            </a:r>
          </a:p>
          <a:p>
            <a:pPr marL="1160463" lvl="1" indent="-355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rgbClr val="C00000"/>
                </a:solidFill>
                <a:ea typeface="ＭＳ Ｐゴシック" pitchFamily="34" charset="-128"/>
              </a:rPr>
              <a:t>Auto-formazione di gruppi amicali, omogenei per caratteristiche personali dei membri 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Fase II: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dopo una settimana, divisione in due gruppi distinti, Rossi e Blu, apparentemente al fine di organizzare le attività del campo. </a:t>
            </a:r>
          </a:p>
          <a:p>
            <a:pPr marL="1160463" lvl="1" indent="-355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Separazione degli amici più stretti. </a:t>
            </a:r>
          </a:p>
          <a:p>
            <a:pPr marL="1160463" lvl="1" indent="-355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Fine delle attività comuni.</a:t>
            </a:r>
          </a:p>
          <a:p>
            <a:pPr marL="1160463" lvl="1" indent="-355600" algn="just" eaLnBrk="1" hangingPunct="1">
              <a:lnSpc>
                <a:spcPct val="90000"/>
              </a:lnSpc>
              <a:spcBef>
                <a:spcPct val="50000"/>
              </a:spcBef>
              <a:buFont typeface="Times" charset="0"/>
              <a:buNone/>
            </a:pPr>
            <a:endParaRPr lang="it-IT" dirty="0" smtClean="0">
              <a:ea typeface="ＭＳ Ｐゴシック" pitchFamily="34" charset="-128"/>
              <a:cs typeface="Arial" pitchFamily="34" charset="0"/>
            </a:endParaRPr>
          </a:p>
          <a:p>
            <a:pPr marL="1160463" lvl="1" indent="-355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Evoluzione delle abitudini e delle gerarchie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intragruppi</a:t>
            </a:r>
            <a:endParaRPr lang="it-IT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7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15363" cy="5332413"/>
          </a:xfrm>
        </p:spPr>
        <p:txBody>
          <a:bodyPr>
            <a:normAutofit/>
          </a:bodyPr>
          <a:lstStyle/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Fase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III: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introduzione di competizione fra i due gruppi</a:t>
            </a:r>
          </a:p>
          <a:p>
            <a:pPr marL="958850"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Rapido deterioramento delle relazioni intergruppi, caratterizzate da ostilità e formazione di stereotipi negativi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altro gruppo. </a:t>
            </a:r>
          </a:p>
          <a:p>
            <a:pPr marL="958850"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Forte coesione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interno di ciascun gruppo </a:t>
            </a:r>
          </a:p>
          <a:p>
            <a:pPr marL="958850"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Le tensioni intergruppi non cessavano nemmeno al termine delle situazioni competitive</a:t>
            </a:r>
            <a:endParaRPr lang="it-IT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482600" indent="-482600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Fase IV: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 introduzione di uno scopo sovraordinato per i due gruppi</a:t>
            </a:r>
          </a:p>
          <a:p>
            <a:pPr marL="958850" lvl="1"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Diminuzione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ostilità e della tensione fra i gruppi	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	</a:t>
            </a:r>
            <a:endParaRPr lang="it-IT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8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382000" cy="5029200"/>
          </a:xfrm>
        </p:spPr>
        <p:txBody>
          <a:bodyPr/>
          <a:lstStyle/>
          <a:p>
            <a:pPr marL="482600" indent="-48260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	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Linea di ricerca di Rabbie ed </a:t>
            </a:r>
            <a:r>
              <a:rPr lang="it-IT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Horwitz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(1969):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quali sono le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condizioni minime sufficienti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a generare discriminazione intergruppi?</a:t>
            </a:r>
          </a:p>
          <a:p>
            <a:pPr marL="482600" indent="-482600"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958850" lvl="1" algn="just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è sufficiente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la mera classificazione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in gruppi?</a:t>
            </a:r>
          </a:p>
          <a:p>
            <a:pPr marL="958850" lvl="1" algn="just" eaLnBrk="1" hangingPunct="1">
              <a:spcBef>
                <a:spcPct val="50000"/>
              </a:spcBef>
              <a:buFont typeface="Times" charset="0"/>
              <a:buNone/>
            </a:pPr>
            <a:endParaRPr lang="it-IT" dirty="0" smtClean="0">
              <a:ea typeface="ＭＳ Ｐゴシック" pitchFamily="34" charset="-128"/>
              <a:cs typeface="Arial" pitchFamily="34" charset="0"/>
            </a:endParaRPr>
          </a:p>
          <a:p>
            <a:pPr marL="958850" lvl="1" algn="just" eaLnBrk="1" hangingPunct="1">
              <a:spcBef>
                <a:spcPct val="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o è necessaria 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esperienza di un 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destino comune?</a:t>
            </a:r>
            <a:endParaRPr lang="it-IT" altLang="ja-JP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algn="just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200" b="1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2FA-247E-4ADC-9460-CCED1B4B0144}" type="slidenum">
              <a:rPr lang="it-IT" smtClean="0"/>
              <a:t>9</a:t>
            </a:fld>
            <a:endParaRPr lang="it-IT"/>
          </a:p>
        </p:txBody>
      </p:sp>
      <p:sp>
        <p:nvSpPr>
          <p:cNvPr id="3" name="Segnaposto contenuto 1"/>
          <p:cNvSpPr>
            <a:spLocks noGrp="1"/>
          </p:cNvSpPr>
          <p:nvPr>
            <p:ph idx="1"/>
          </p:nvPr>
        </p:nvSpPr>
        <p:spPr>
          <a:xfrm>
            <a:off x="152400" y="908720"/>
            <a:ext cx="8839200" cy="5492080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ea typeface="ＭＳ Ｐゴシック" pitchFamily="34" charset="-128"/>
              </a:rPr>
              <a:t>Esperimento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it-IT" dirty="0" smtClean="0">
                <a:solidFill>
                  <a:srgbClr val="FFFF00"/>
                </a:solidFill>
                <a:ea typeface="ＭＳ Ｐゴシック" pitchFamily="34" charset="-128"/>
              </a:rPr>
              <a:t> </a:t>
            </a:r>
            <a:r>
              <a:rPr lang="it-IT" sz="2200" dirty="0" smtClean="0">
                <a:solidFill>
                  <a:srgbClr val="C00000"/>
                </a:solidFill>
                <a:ea typeface="ＭＳ Ｐゴシック" pitchFamily="34" charset="-128"/>
              </a:rPr>
              <a:t>condizione di controllo</a:t>
            </a:r>
            <a:r>
              <a:rPr lang="it-IT" sz="2200" dirty="0" smtClean="0">
                <a:ea typeface="ＭＳ Ｐゴシック" pitchFamily="34" charset="-128"/>
              </a:rPr>
              <a:t>: soggetti suddivisi in 2 gruppi, gruppo dei</a:t>
            </a:r>
            <a:r>
              <a:rPr lang="it-IT" sz="2200" i="1" dirty="0" smtClean="0">
                <a:ea typeface="ＭＳ Ｐゴシック" pitchFamily="34" charset="-128"/>
              </a:rPr>
              <a:t> verdi </a:t>
            </a:r>
            <a:r>
              <a:rPr lang="it-IT" sz="2200" dirty="0" smtClean="0">
                <a:ea typeface="ＭＳ Ｐゴシック" pitchFamily="34" charset="-128"/>
              </a:rPr>
              <a:t>e gruppo dei</a:t>
            </a:r>
            <a:r>
              <a:rPr lang="it-IT" sz="2200" i="1" dirty="0" smtClean="0">
                <a:ea typeface="ＭＳ Ｐゴシック" pitchFamily="34" charset="-128"/>
              </a:rPr>
              <a:t> blu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it-IT" sz="2200" i="1" dirty="0" smtClean="0">
                <a:solidFill>
                  <a:srgbClr val="FFFF00"/>
                </a:solidFill>
                <a:ea typeface="ＭＳ Ｐゴシック" pitchFamily="34" charset="-128"/>
              </a:rPr>
              <a:t> </a:t>
            </a:r>
            <a:r>
              <a:rPr lang="it-IT" sz="2200" dirty="0" smtClean="0">
                <a:solidFill>
                  <a:srgbClr val="C00000"/>
                </a:solidFill>
                <a:ea typeface="ＭＳ Ｐゴシック" pitchFamily="34" charset="-128"/>
              </a:rPr>
              <a:t>condizione sperimentale: </a:t>
            </a:r>
            <a:r>
              <a:rPr lang="it-IT" sz="2200" dirty="0" smtClean="0">
                <a:ea typeface="ＭＳ Ｐゴシック" pitchFamily="34" charset="-128"/>
              </a:rPr>
              <a:t>gruppo </a:t>
            </a:r>
            <a:r>
              <a:rPr lang="it-IT" sz="2200" i="1" dirty="0" smtClean="0">
                <a:ea typeface="ＭＳ Ｐゴシック" pitchFamily="34" charset="-128"/>
              </a:rPr>
              <a:t>verdi</a:t>
            </a:r>
            <a:r>
              <a:rPr lang="it-IT" sz="2200" dirty="0" smtClean="0">
                <a:ea typeface="ＭＳ Ｐゴシック" pitchFamily="34" charset="-128"/>
              </a:rPr>
              <a:t>, gruppo </a:t>
            </a:r>
            <a:r>
              <a:rPr lang="it-IT" sz="2200" i="1" dirty="0" smtClean="0">
                <a:ea typeface="ＭＳ Ｐゴシック" pitchFamily="34" charset="-128"/>
              </a:rPr>
              <a:t>blu</a:t>
            </a:r>
            <a:r>
              <a:rPr lang="it-IT" sz="2200" dirty="0" smtClean="0">
                <a:ea typeface="ＭＳ Ｐゴシック" pitchFamily="34" charset="-128"/>
              </a:rPr>
              <a:t> + ai soggetti viene riferito che solo 1 dei 2 gruppi avrebbe ricevuto in regalo una radio </a:t>
            </a:r>
            <a:r>
              <a:rPr lang="it-IT" sz="2200" dirty="0" smtClean="0">
                <a:solidFill>
                  <a:srgbClr val="C00000"/>
                </a:solidFill>
                <a:ea typeface="ＭＳ Ｐゴシック" pitchFamily="34" charset="-128"/>
              </a:rPr>
              <a:t>(manipolazione della dipendenza dalla sorte comune)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it-IT" sz="2200" dirty="0" smtClean="0">
                <a:solidFill>
                  <a:srgbClr val="C00000"/>
                </a:solidFill>
                <a:ea typeface="ＭＳ Ｐゴシック" pitchFamily="34" charset="-128"/>
              </a:rPr>
              <a:t> compito sperimentale</a:t>
            </a:r>
            <a:r>
              <a:rPr lang="it-IT" sz="2200" dirty="0" smtClean="0">
                <a:ea typeface="ＭＳ Ｐゴシック" pitchFamily="34" charset="-128"/>
              </a:rPr>
              <a:t>: valutazione membri </a:t>
            </a:r>
            <a:r>
              <a:rPr lang="it-IT" sz="2200" dirty="0" err="1" smtClean="0">
                <a:ea typeface="ＭＳ Ｐゴシック" pitchFamily="34" charset="-128"/>
              </a:rPr>
              <a:t>dell</a:t>
            </a:r>
            <a:r>
              <a:rPr lang="ja-JP" altLang="it-IT" sz="2200" dirty="0" smtClean="0">
                <a:ea typeface="ＭＳ Ｐゴシック" pitchFamily="34" charset="-128"/>
              </a:rPr>
              <a:t>’</a:t>
            </a:r>
            <a:r>
              <a:rPr lang="it-IT" altLang="ja-JP" sz="2200" dirty="0" err="1" smtClean="0">
                <a:ea typeface="ＭＳ Ｐゴシック" pitchFamily="34" charset="-128"/>
              </a:rPr>
              <a:t>ingroup</a:t>
            </a:r>
            <a:r>
              <a:rPr lang="it-IT" altLang="ja-JP" sz="2200" dirty="0" smtClean="0">
                <a:ea typeface="ＭＳ Ｐゴシック" pitchFamily="34" charset="-128"/>
              </a:rPr>
              <a:t> e membri </a:t>
            </a:r>
            <a:r>
              <a:rPr lang="it-IT" altLang="ja-JP" sz="2200" dirty="0" err="1" smtClean="0">
                <a:ea typeface="ＭＳ Ｐゴシック" pitchFamily="34" charset="-128"/>
              </a:rPr>
              <a:t>dell</a:t>
            </a:r>
            <a:r>
              <a:rPr lang="ja-JP" altLang="it-IT" sz="2200" dirty="0" smtClean="0">
                <a:ea typeface="ＭＳ Ｐゴシック" pitchFamily="34" charset="-128"/>
              </a:rPr>
              <a:t>’</a:t>
            </a:r>
            <a:r>
              <a:rPr lang="it-IT" altLang="ja-JP" sz="2200" dirty="0" err="1" smtClean="0">
                <a:ea typeface="ＭＳ Ｐゴシック" pitchFamily="34" charset="-128"/>
              </a:rPr>
              <a:t>outgroup</a:t>
            </a:r>
            <a:r>
              <a:rPr lang="it-IT" altLang="ja-JP" sz="2200" dirty="0" smtClean="0">
                <a:ea typeface="ＭＳ Ｐゴシック" pitchFamily="34" charset="-128"/>
              </a:rPr>
              <a:t> </a:t>
            </a:r>
            <a:r>
              <a:rPr lang="it-IT" altLang="ja-JP" sz="2200" dirty="0" smtClean="0">
                <a:ea typeface="ＭＳ Ｐゴシック" pitchFamily="34" charset="-128"/>
                <a:cs typeface="Arial" pitchFamily="34" charset="0"/>
              </a:rPr>
              <a:t>rispetto a caratteristiche quali cordialità, sincerità ecc.</a:t>
            </a:r>
            <a:endParaRPr lang="it-IT" altLang="ja-JP" sz="2200" dirty="0" smtClean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endParaRPr lang="it-IT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1267</Words>
  <Application>Microsoft Office PowerPoint</Application>
  <PresentationFormat>Presentazione su schermo (4:3)</PresentationFormat>
  <Paragraphs>237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Equinozio</vt:lpstr>
      <vt:lpstr>Tajfel e le relazioni intergruppi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8</cp:revision>
  <dcterms:created xsi:type="dcterms:W3CDTF">2015-09-30T14:28:25Z</dcterms:created>
  <dcterms:modified xsi:type="dcterms:W3CDTF">2015-09-30T15:27:50Z</dcterms:modified>
</cp:coreProperties>
</file>