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2"/>
  </p:notesMasterIdLst>
  <p:handoutMasterIdLst>
    <p:handoutMasterId r:id="rId23"/>
  </p:handout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7" r:id="rId13"/>
    <p:sldId id="270" r:id="rId14"/>
    <p:sldId id="268" r:id="rId15"/>
    <p:sldId id="275" r:id="rId16"/>
    <p:sldId id="272" r:id="rId17"/>
    <p:sldId id="273" r:id="rId18"/>
    <p:sldId id="276" r:id="rId19"/>
    <p:sldId id="274" r:id="rId20"/>
    <p:sldId id="266" r:id="rId21"/>
  </p:sldIdLst>
  <p:sldSz cx="9144000" cy="6858000" type="screen4x3"/>
  <p:notesSz cx="6662738" cy="983297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AC6E"/>
    <a:srgbClr val="669900"/>
    <a:srgbClr val="B5E9B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6170C30-BA97-4ABD-8C34-0369E7DA28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74713" y="738188"/>
            <a:ext cx="4914900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EE4241A-4D55-488B-90FE-A66EBC2704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5EB02B-48CB-42F3-8534-D08DDC3F97FB}" type="slidenum">
              <a:rPr lang="it-IT">
                <a:latin typeface="Arial" pitchFamily="34" charset="0"/>
              </a:rPr>
              <a:pPr/>
              <a:t>1</a:t>
            </a:fld>
            <a:endParaRPr lang="it-IT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ADFA51-0E5A-44C7-9EDD-3B2E8AF4748E}" type="slidenum">
              <a:rPr lang="it-IT">
                <a:latin typeface="Arial" pitchFamily="34" charset="0"/>
              </a:rPr>
              <a:pPr/>
              <a:t>10</a:t>
            </a:fld>
            <a:endParaRPr lang="it-IT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AF2586-F056-4C1D-8BA5-F458283F702D}" type="slidenum">
              <a:rPr lang="it-IT">
                <a:latin typeface="Arial" pitchFamily="34" charset="0"/>
              </a:rPr>
              <a:pPr/>
              <a:t>11</a:t>
            </a:fld>
            <a:endParaRPr lang="it-IT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59D229-BFC5-4E66-AB50-AE1E88D4F8E0}" type="slidenum">
              <a:rPr lang="it-IT">
                <a:latin typeface="Arial" pitchFamily="34" charset="0"/>
              </a:rPr>
              <a:pPr/>
              <a:t>12</a:t>
            </a:fld>
            <a:endParaRPr lang="it-IT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2548D-EED8-4C1A-8B6C-941FFB172E36}" type="slidenum">
              <a:rPr lang="it-IT">
                <a:latin typeface="Arial" pitchFamily="34" charset="0"/>
              </a:rPr>
              <a:pPr/>
              <a:t>13</a:t>
            </a:fld>
            <a:endParaRPr lang="it-IT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33028D-EB01-4F5B-9F99-072046D3885C}" type="slidenum">
              <a:rPr lang="it-IT">
                <a:latin typeface="Arial" pitchFamily="34" charset="0"/>
              </a:rPr>
              <a:pPr/>
              <a:t>14</a:t>
            </a:fld>
            <a:endParaRPr lang="it-IT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F03DB3-50C1-45DD-817F-D824EF8DDDD9}" type="slidenum">
              <a:rPr lang="it-IT">
                <a:latin typeface="Arial" pitchFamily="34" charset="0"/>
              </a:rPr>
              <a:pPr/>
              <a:t>15</a:t>
            </a:fld>
            <a:endParaRPr lang="it-IT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522B2E-FA00-4CF4-91BF-BEDDC656D955}" type="slidenum">
              <a:rPr lang="it-IT">
                <a:latin typeface="Arial" pitchFamily="34" charset="0"/>
              </a:rPr>
              <a:pPr/>
              <a:t>16</a:t>
            </a:fld>
            <a:endParaRPr lang="it-IT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D865A-2000-428F-ACD2-335CF8826ED3}" type="slidenum">
              <a:rPr lang="it-IT">
                <a:latin typeface="Arial" pitchFamily="34" charset="0"/>
              </a:rPr>
              <a:pPr/>
              <a:t>17</a:t>
            </a:fld>
            <a:endParaRPr lang="it-IT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818883-C1AD-4E3B-BB25-FC168D662E1B}" type="slidenum">
              <a:rPr lang="it-IT">
                <a:latin typeface="Arial" pitchFamily="34" charset="0"/>
              </a:rPr>
              <a:pPr/>
              <a:t>18</a:t>
            </a:fld>
            <a:endParaRPr lang="it-IT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24C695-9065-4EA7-A237-ED9E4D4651B7}" type="slidenum">
              <a:rPr lang="it-IT">
                <a:latin typeface="Arial" pitchFamily="34" charset="0"/>
              </a:rPr>
              <a:pPr/>
              <a:t>19</a:t>
            </a:fld>
            <a:endParaRPr lang="it-IT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57F6F1-1AD0-4B5C-98D3-9B64870BFD18}" type="slidenum">
              <a:rPr lang="it-IT">
                <a:latin typeface="Arial" pitchFamily="34" charset="0"/>
              </a:rPr>
              <a:pPr/>
              <a:t>2</a:t>
            </a:fld>
            <a:endParaRPr lang="it-IT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70CC26-5403-44A8-B0B8-4D326A3ADAAA}" type="slidenum">
              <a:rPr lang="it-IT">
                <a:latin typeface="Arial" pitchFamily="34" charset="0"/>
              </a:rPr>
              <a:pPr/>
              <a:t>20</a:t>
            </a:fld>
            <a:endParaRPr lang="it-IT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3C31B-DB6B-46C2-9C84-1163348AA286}" type="slidenum">
              <a:rPr lang="it-IT">
                <a:latin typeface="Arial" pitchFamily="34" charset="0"/>
              </a:rPr>
              <a:pPr/>
              <a:t>3</a:t>
            </a:fld>
            <a:endParaRPr lang="it-IT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5A5B6-F389-4998-82A3-F19B22120B72}" type="slidenum">
              <a:rPr lang="it-IT">
                <a:latin typeface="Arial" pitchFamily="34" charset="0"/>
              </a:rPr>
              <a:pPr/>
              <a:t>4</a:t>
            </a:fld>
            <a:endParaRPr lang="it-IT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78B56-ADA3-48D9-9631-E2C080BA8E2F}" type="slidenum">
              <a:rPr lang="it-IT">
                <a:latin typeface="Arial" pitchFamily="34" charset="0"/>
              </a:rPr>
              <a:pPr/>
              <a:t>5</a:t>
            </a:fld>
            <a:endParaRPr lang="it-IT"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1BD7E-0B1E-4857-8BB0-1A7CA55855B4}" type="slidenum">
              <a:rPr lang="it-IT">
                <a:latin typeface="Arial" pitchFamily="34" charset="0"/>
              </a:rPr>
              <a:pPr/>
              <a:t>6</a:t>
            </a:fld>
            <a:endParaRPr lang="it-IT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E53C28-8AD8-4D00-88A7-6B8B02BB61CF}" type="slidenum">
              <a:rPr lang="it-IT">
                <a:latin typeface="Arial" pitchFamily="34" charset="0"/>
              </a:rPr>
              <a:pPr/>
              <a:t>7</a:t>
            </a:fld>
            <a:endParaRPr lang="it-IT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9319-0DAE-4E28-89FD-C900844E481F}" type="slidenum">
              <a:rPr lang="it-IT">
                <a:latin typeface="Arial" pitchFamily="34" charset="0"/>
              </a:rPr>
              <a:pPr/>
              <a:t>8</a:t>
            </a:fld>
            <a:endParaRPr lang="it-IT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1DA64E-B5FD-419E-BF2C-1B6366C6D755}" type="slidenum">
              <a:rPr lang="it-IT">
                <a:latin typeface="Arial" pitchFamily="34" charset="0"/>
              </a:rPr>
              <a:pPr/>
              <a:t>9</a:t>
            </a:fld>
            <a:endParaRPr lang="it-IT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5BFF-6F5F-4504-816B-F6D4F4D3124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0F4A0-1AC1-4024-A5F7-357EFF36BDE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88240-CAE6-400A-8FAC-3DF76598026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150C6-5586-4CF3-B03E-F33965D0B6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5D792-D516-4638-9074-E474D04798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64177-FEB5-4B3E-95E2-F742BC5FFAB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8CA40-A9F3-4502-8151-E09CDCDC4B7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06BB6-5E01-4C15-B899-E2B297FDF92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6CA61-44C2-4F41-9221-554A28C42B2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87A7A-F4EB-4F2B-B33D-2F3CFF195A2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E6898-B4ED-4103-BDD7-60D6DBC1740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9D183-33BE-4386-B891-699F355742D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8BAB297A-A26A-4DFA-A604-5BA45A6460F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C2BEA8E-4A1E-4B1A-A4D0-585306BCB8A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442424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Stanley </a:t>
            </a:r>
            <a:r>
              <a:rPr lang="it-IT" sz="4800" dirty="0" err="1" smtClean="0">
                <a:solidFill>
                  <a:srgbClr val="C00000"/>
                </a:solidFill>
              </a:rPr>
              <a:t>Milgram</a:t>
            </a:r>
            <a:r>
              <a:rPr lang="it-IT" sz="4800" dirty="0" smtClean="0">
                <a:solidFill>
                  <a:srgbClr val="C00000"/>
                </a:solidFill>
              </a:rPr>
              <a:t>: </a:t>
            </a:r>
            <a:r>
              <a:rPr lang="it-IT" sz="4800" dirty="0" smtClean="0">
                <a:solidFill>
                  <a:srgbClr val="C00000"/>
                </a:solidFill>
              </a:rPr>
              <a:t>le </a:t>
            </a:r>
            <a:r>
              <a:rPr lang="it-IT" sz="4800" dirty="0" smtClean="0">
                <a:solidFill>
                  <a:srgbClr val="C00000"/>
                </a:solidFill>
              </a:rPr>
              <a:t>ricerche sulla sottomissione all’autorità</a:t>
            </a:r>
          </a:p>
        </p:txBody>
      </p:sp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863D66-1C70-4B51-95D8-761E20A78270}" type="slidenum">
              <a:rPr lang="it-IT">
                <a:latin typeface="Arial" pitchFamily="34" charset="0"/>
              </a:rPr>
              <a:pPr/>
              <a:t>1</a:t>
            </a:fld>
            <a:endParaRPr lang="it-IT">
              <a:latin typeface="Arial" pitchFamily="34" charset="0"/>
            </a:endParaRPr>
          </a:p>
        </p:txBody>
      </p:sp>
      <p:pic>
        <p:nvPicPr>
          <p:cNvPr id="3076" name="Picture 7" descr="Milg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276872"/>
            <a:ext cx="3178175" cy="3508375"/>
          </a:xfrm>
          <a:prstGeom prst="rect">
            <a:avLst/>
          </a:prstGeom>
          <a:noFill/>
          <a:ln w="7620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395536" y="6093296"/>
            <a:ext cx="8352928" cy="95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t-IT" dirty="0">
                <a:latin typeface="+mn-lt"/>
              </a:rPr>
              <a:t>Dal libro </a:t>
            </a:r>
            <a:r>
              <a:rPr lang="it-IT" dirty="0" err="1">
                <a:latin typeface="+mn-lt"/>
              </a:rPr>
              <a:t>Palmonari</a:t>
            </a:r>
            <a:r>
              <a:rPr lang="it-IT" dirty="0">
                <a:latin typeface="+mn-lt"/>
              </a:rPr>
              <a:t> e </a:t>
            </a:r>
            <a:r>
              <a:rPr lang="it-IT" dirty="0" err="1">
                <a:latin typeface="+mn-lt"/>
              </a:rPr>
              <a:t>Cavazza</a:t>
            </a:r>
            <a:r>
              <a:rPr lang="it-IT" dirty="0">
                <a:latin typeface="+mn-lt"/>
              </a:rPr>
              <a:t> (a cura di)  “Ricerche e Protagonisti della Psicologia Sociale” (2003); pp. 141-165</a:t>
            </a:r>
          </a:p>
          <a:p>
            <a:pPr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Effetto vicinanza della vittima</a:t>
            </a:r>
          </a:p>
        </p:txBody>
      </p:sp>
      <p:graphicFrame>
        <p:nvGraphicFramePr>
          <p:cNvPr id="15451" name="Group 91"/>
          <p:cNvGraphicFramePr>
            <a:graphicFrameLocks noGrp="1"/>
          </p:cNvGraphicFramePr>
          <p:nvPr>
            <p:ph sz="half" idx="2"/>
          </p:nvPr>
        </p:nvGraphicFramePr>
        <p:xfrm>
          <a:off x="0" y="1052737"/>
          <a:ext cx="8991600" cy="5805264"/>
        </p:xfrm>
        <a:graphic>
          <a:graphicData uri="http://schemas.openxmlformats.org/drawingml/2006/table">
            <a:tbl>
              <a:tblPr/>
              <a:tblGrid>
                <a:gridCol w="1766207"/>
                <a:gridCol w="1766207"/>
                <a:gridCol w="1766207"/>
                <a:gridCol w="1685925"/>
                <a:gridCol w="2007054"/>
              </a:tblGrid>
              <a:tr h="145793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Reazione a distanza 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</a:t>
                      </a: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Reazione vocale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</a:t>
                      </a: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Vicinanza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</a:t>
                      </a: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Contatto fisico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07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soggetto non vede e non ode i lamenti della vittima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soggetto non vede la vittima ma ne ode i lamenti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soggetto è a un metro di distanza dalla vittima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soggetto per infliggere la punizione deve spingere il braccio della vittima sulla piastra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0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Soggetti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obbedienti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5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 del massimo livello della scossa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405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360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260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0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277E56-1153-42D8-ADC3-6477003A5946}" type="slidenum">
              <a:rPr lang="it-IT">
                <a:latin typeface="Arial" pitchFamily="34" charset="0"/>
              </a:rPr>
              <a:pPr/>
              <a:t>10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Conclusioni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935480"/>
            <a:ext cx="8136904" cy="438912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L’obbedienza </a:t>
            </a:r>
            <a:r>
              <a:rPr lang="it-IT" sz="2400" dirty="0" smtClean="0"/>
              <a:t>diminuisce</a:t>
            </a:r>
            <a:r>
              <a:rPr lang="it-IT" sz="2400" dirty="0" smtClean="0"/>
              <a:t>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Quanto più la </a:t>
            </a:r>
            <a:r>
              <a:rPr lang="it-IT" sz="2400" b="1" dirty="0" smtClean="0"/>
              <a:t>sofferenza</a:t>
            </a:r>
            <a:r>
              <a:rPr lang="it-IT" sz="2400" dirty="0" smtClean="0"/>
              <a:t> dell’allievo diventa </a:t>
            </a:r>
            <a:r>
              <a:rPr lang="it-IT" sz="2400" b="1" dirty="0" smtClean="0"/>
              <a:t>evidente</a:t>
            </a:r>
          </a:p>
          <a:p>
            <a:pPr eaLnBrk="1" hangingPunct="1">
              <a:lnSpc>
                <a:spcPct val="90000"/>
              </a:lnSpc>
            </a:pPr>
            <a:endParaRPr lang="it-IT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Quanto più le azioni dell’insegnante sono </a:t>
            </a:r>
            <a:r>
              <a:rPr lang="it-IT" sz="2400" b="1" dirty="0" smtClean="0"/>
              <a:t>sotto gli occhi</a:t>
            </a:r>
            <a:r>
              <a:rPr lang="it-IT" sz="2400" dirty="0" smtClean="0"/>
              <a:t> </a:t>
            </a:r>
            <a:r>
              <a:rPr lang="it-IT" sz="2400" dirty="0" smtClean="0"/>
              <a:t>dell’allievo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Quanto più l’insegnante si sente </a:t>
            </a:r>
            <a:r>
              <a:rPr lang="it-IT" sz="2400" b="1" dirty="0" smtClean="0"/>
              <a:t>responsabile</a:t>
            </a:r>
            <a:r>
              <a:rPr lang="it-IT" sz="2400" dirty="0" smtClean="0"/>
              <a:t> delle sue azioni e coglie un </a:t>
            </a:r>
            <a:r>
              <a:rPr lang="it-IT" sz="2400" b="1" dirty="0" smtClean="0"/>
              <a:t>rapporto</a:t>
            </a:r>
            <a:r>
              <a:rPr lang="it-IT" sz="2400" dirty="0" smtClean="0"/>
              <a:t> tra queste e le conseguenze che esse determinano </a:t>
            </a:r>
          </a:p>
        </p:txBody>
      </p:sp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468CEE-5CC1-4507-9CB9-E849CA5F01D9}" type="slidenum">
              <a:rPr lang="it-IT">
                <a:latin typeface="Arial" pitchFamily="34" charset="0"/>
              </a:rPr>
              <a:pPr/>
              <a:t>11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652934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Effetto vicinanza autorità</a:t>
            </a:r>
          </a:p>
        </p:txBody>
      </p:sp>
      <p:graphicFrame>
        <p:nvGraphicFramePr>
          <p:cNvPr id="17460" name="Group 52"/>
          <p:cNvGraphicFramePr>
            <a:graphicFrameLocks noGrp="1"/>
          </p:cNvGraphicFramePr>
          <p:nvPr>
            <p:ph sz="half" idx="2"/>
          </p:nvPr>
        </p:nvGraphicFramePr>
        <p:xfrm>
          <a:off x="381000" y="1219200"/>
          <a:ext cx="8077200" cy="5373307"/>
        </p:xfrm>
        <a:graphic>
          <a:graphicData uri="http://schemas.openxmlformats.org/drawingml/2006/table">
            <a:tbl>
              <a:tblPr/>
              <a:tblGrid>
                <a:gridCol w="2840038"/>
                <a:gridCol w="2544762"/>
                <a:gridCol w="2692400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 sperimentatore siede ad un metro dal soggetto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 sperimentatore impartisce gli ordini da un’altra stanza tramite citofono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n=40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Soggetti obbedienti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(26) 65%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(9) 20,5%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 del massimo livello della scossa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360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265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38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57A603-F6CD-4124-B8A5-2FB8C189D387}" type="slidenum">
              <a:rPr lang="it-IT">
                <a:latin typeface="Arial" pitchFamily="34" charset="0"/>
              </a:rPr>
              <a:pPr/>
              <a:t>12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Conclusioni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458200" cy="45475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dirty="0" smtClean="0"/>
              <a:t>	</a:t>
            </a:r>
            <a:r>
              <a:rPr lang="it-IT" sz="2400" dirty="0" smtClean="0"/>
              <a:t>La sottomissione diminuisce all’aumentare della </a:t>
            </a:r>
            <a:r>
              <a:rPr lang="it-IT" sz="2400" b="1" dirty="0" smtClean="0"/>
              <a:t>distanza</a:t>
            </a:r>
            <a:r>
              <a:rPr lang="it-IT" sz="2400" dirty="0" smtClean="0"/>
              <a:t> con lo sperimentatore (diminuisce il senso di complicità tra i due).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	La vicinanza fisica e la cooperazione tra soggetto e autorità tendono a creare un sentimento di gruppo fatto di obblighi e solidarietà reciproche che li separano dalla vittima </a:t>
            </a:r>
          </a:p>
        </p:txBody>
      </p:sp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22A556-32EC-43EF-A658-56224C97600D}" type="slidenum">
              <a:rPr lang="it-IT">
                <a:latin typeface="Arial" pitchFamily="34" charset="0"/>
              </a:rPr>
              <a:pPr/>
              <a:t>13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229600" cy="57926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b="1" i="1" u="sng" dirty="0" smtClean="0"/>
              <a:t>Esistono inoltre effetti di status:</a:t>
            </a:r>
            <a:r>
              <a:rPr lang="it-IT" sz="2400" b="1" i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l’allievo chiede di ricevere le scosse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12];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un uomo qualunque impartisce gli ordini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13];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lo sperimentatore entra nel ruolo di allievo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14].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sz="2000" dirty="0" smtClean="0"/>
              <a:t>	</a:t>
            </a:r>
            <a:r>
              <a:rPr lang="it-IT" sz="2000" dirty="0" smtClean="0"/>
              <a:t>	</a:t>
            </a:r>
            <a:r>
              <a:rPr lang="it-IT" sz="2800" dirty="0" smtClean="0"/>
              <a:t>la </a:t>
            </a:r>
            <a:r>
              <a:rPr lang="it-IT" sz="2800" dirty="0" smtClean="0"/>
              <a:t>disubbidienza aumenta in rapporto al 	</a:t>
            </a:r>
            <a:r>
              <a:rPr lang="it-IT" sz="2800" b="1" dirty="0" smtClean="0"/>
              <a:t>diminuire</a:t>
            </a:r>
            <a:r>
              <a:rPr lang="it-IT" sz="2800" dirty="0" smtClean="0"/>
              <a:t> dello status dell’autorità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sz="2800" b="1" i="1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b="1" i="1" u="sng" dirty="0" smtClean="0"/>
              <a:t>Effetti di conflitto d’autorità</a:t>
            </a:r>
            <a:r>
              <a:rPr lang="it-IT" sz="2400" dirty="0" smtClean="0"/>
              <a:t> 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sz="2400" dirty="0" smtClean="0"/>
              <a:t>- 	due sperimentatori si alternano fornendo ordini incompatibili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15];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esistono due autorità e una fa la vittima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16];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due sperimentatori:uno si ribella al collega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17];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è uno dei due sperimentatori a somministrare la scossa [</a:t>
            </a:r>
            <a:r>
              <a:rPr lang="it-IT" sz="2400" dirty="0" err="1" smtClean="0"/>
              <a:t>Exp</a:t>
            </a:r>
            <a:r>
              <a:rPr lang="it-IT" sz="2400" dirty="0" smtClean="0"/>
              <a:t>. 18].</a:t>
            </a:r>
          </a:p>
          <a:p>
            <a:pPr eaLnBrk="1" hangingPunct="1">
              <a:lnSpc>
                <a:spcPct val="80000"/>
              </a:lnSpc>
            </a:pPr>
            <a:endParaRPr lang="it-IT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sz="2000" dirty="0" smtClean="0"/>
              <a:t>		</a:t>
            </a:r>
            <a:endParaRPr lang="it-IT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sz="2000" dirty="0" smtClean="0"/>
              <a:t> </a:t>
            </a:r>
            <a:r>
              <a:rPr lang="it-IT" sz="2000" dirty="0" smtClean="0"/>
              <a:t>            </a:t>
            </a:r>
            <a:r>
              <a:rPr lang="it-IT" sz="2800" dirty="0" smtClean="0"/>
              <a:t>l’</a:t>
            </a:r>
            <a:r>
              <a:rPr lang="it-IT" sz="2800" b="1" dirty="0" smtClean="0"/>
              <a:t>incongruenza</a:t>
            </a:r>
            <a:r>
              <a:rPr lang="it-IT" sz="2800" dirty="0" smtClean="0"/>
              <a:t> </a:t>
            </a:r>
            <a:r>
              <a:rPr lang="it-IT" sz="2800" dirty="0" smtClean="0"/>
              <a:t>favorisce la disobbedienza</a:t>
            </a:r>
          </a:p>
        </p:txBody>
      </p:sp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DD0DFD-89F8-45FF-B5D5-BB051848BF1B}" type="slidenum">
              <a:rPr lang="it-IT">
                <a:latin typeface="Arial" pitchFamily="34" charset="0"/>
              </a:rPr>
              <a:pPr/>
              <a:t>14</a:t>
            </a:fld>
            <a:endParaRPr lang="it-IT">
              <a:latin typeface="Arial" pitchFamily="34" charset="0"/>
            </a:endParaRPr>
          </a:p>
        </p:txBody>
      </p:sp>
      <p:sp>
        <p:nvSpPr>
          <p:cNvPr id="16388" name="AutoShape 5"/>
          <p:cNvSpPr>
            <a:spLocks noChangeArrowheads="1"/>
          </p:cNvSpPr>
          <p:nvPr/>
        </p:nvSpPr>
        <p:spPr bwMode="auto">
          <a:xfrm>
            <a:off x="683568" y="2132856"/>
            <a:ext cx="457200" cy="990600"/>
          </a:xfrm>
          <a:prstGeom prst="curvedRightArrow">
            <a:avLst>
              <a:gd name="adj1" fmla="val 43333"/>
              <a:gd name="adj2" fmla="val 86667"/>
              <a:gd name="adj3" fmla="val 33333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>
            <a:off x="827584" y="5733256"/>
            <a:ext cx="381000" cy="838200"/>
          </a:xfrm>
          <a:prstGeom prst="curvedRightArrow">
            <a:avLst>
              <a:gd name="adj1" fmla="val 51944"/>
              <a:gd name="adj2" fmla="val 106109"/>
              <a:gd name="adj3" fmla="val 33333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08720"/>
            <a:ext cx="8229600" cy="5568280"/>
          </a:xfrm>
        </p:spPr>
        <p:txBody>
          <a:bodyPr/>
          <a:lstStyle/>
          <a:p>
            <a:pPr eaLnBrk="1" hangingPunct="1"/>
            <a:r>
              <a:rPr lang="it-IT" sz="2400" b="1" i="1" dirty="0" smtClean="0"/>
              <a:t>Effetti </a:t>
            </a:r>
            <a:r>
              <a:rPr lang="it-IT" sz="2400" b="1" i="1" dirty="0" err="1" smtClean="0"/>
              <a:t>disposizionali</a:t>
            </a:r>
            <a:r>
              <a:rPr lang="it-IT" sz="2400" dirty="0" smtClean="0"/>
              <a:t> (donne come soggetti ignari, caratteristiche sperimentatore e allievo)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b="1" i="1" dirty="0" smtClean="0"/>
              <a:t>Effetti del contesto</a:t>
            </a:r>
            <a:r>
              <a:rPr lang="it-IT" sz="2400" dirty="0" smtClean="0"/>
              <a:t> (luogo dove si svolge l’esperimento)</a:t>
            </a:r>
          </a:p>
          <a:p>
            <a:pPr eaLnBrk="1" hangingPunct="1">
              <a:buFontTx/>
              <a:buNone/>
            </a:pPr>
            <a:endParaRPr lang="it-IT" sz="2400" dirty="0" smtClean="0"/>
          </a:p>
          <a:p>
            <a:pPr algn="ctr" eaLnBrk="1" hangingPunct="1">
              <a:buFontTx/>
              <a:buNone/>
            </a:pPr>
            <a:r>
              <a:rPr lang="it-IT" sz="4800" dirty="0" smtClean="0">
                <a:solidFill>
                  <a:srgbClr val="C00000"/>
                </a:solidFill>
              </a:rPr>
              <a:t>Conclusioni</a:t>
            </a:r>
            <a:r>
              <a:rPr lang="it-IT" sz="4800" dirty="0" smtClean="0">
                <a:solidFill>
                  <a:srgbClr val="C00000"/>
                </a:solidFill>
                <a:latin typeface="Georgia" pitchFamily="18" charset="0"/>
              </a:rPr>
              <a:t>:</a:t>
            </a:r>
            <a:endParaRPr lang="it-IT" sz="4800" dirty="0" smtClean="0">
              <a:solidFill>
                <a:srgbClr val="C00000"/>
              </a:solidFill>
            </a:endParaRPr>
          </a:p>
          <a:p>
            <a:pPr algn="ctr" eaLnBrk="1" hangingPunct="1">
              <a:buFontTx/>
              <a:buNone/>
            </a:pPr>
            <a:r>
              <a:rPr lang="it-IT" sz="2400" dirty="0" smtClean="0"/>
              <a:t>Entrambe queste variabili non influiscono in maniera rilevante</a:t>
            </a:r>
          </a:p>
          <a:p>
            <a:pPr eaLnBrk="1" hangingPunct="1">
              <a:buFontTx/>
              <a:buNone/>
            </a:pPr>
            <a:endParaRPr lang="it-IT" sz="2800" dirty="0" smtClean="0"/>
          </a:p>
          <a:p>
            <a:pPr eaLnBrk="1" hangingPunct="1"/>
            <a:endParaRPr lang="it-IT" dirty="0" smtClean="0"/>
          </a:p>
        </p:txBody>
      </p:sp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C32046-5531-4758-92E1-F5FA5E6B8A42}" type="slidenum">
              <a:rPr lang="it-IT">
                <a:latin typeface="Arial" pitchFamily="34" charset="0"/>
              </a:rPr>
              <a:pPr/>
              <a:t>15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ph/>
          </p:nvPr>
        </p:nvGraphicFramePr>
        <p:xfrm>
          <a:off x="1403648" y="1556792"/>
          <a:ext cx="6096000" cy="4067175"/>
        </p:xfrm>
        <a:graphic>
          <a:graphicData uri="http://schemas.openxmlformats.org/presentationml/2006/ole">
            <p:oleObj spid="_x0000_s1026" name="Grafico" r:id="rId4" imgW="6096000" imgH="4067175" progId="MSGraph.Chart.8">
              <p:embed followColorScheme="full"/>
            </p:oleObj>
          </a:graphicData>
        </a:graphic>
      </p:graphicFrame>
      <p:sp>
        <p:nvSpPr>
          <p:cNvPr id="1027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488080-3942-407F-B33E-E0C14921B9BF}" type="slidenum">
              <a:rPr lang="it-IT">
                <a:latin typeface="Arial" pitchFamily="34" charset="0"/>
              </a:rPr>
              <a:pPr/>
              <a:t>16</a:t>
            </a:fld>
            <a:endParaRPr lang="it-IT">
              <a:latin typeface="Arial" pitchFamily="34" charset="0"/>
            </a:endParaRPr>
          </a:p>
        </p:txBody>
      </p:sp>
      <p:sp>
        <p:nvSpPr>
          <p:cNvPr id="1028" name="Text Box 8"/>
          <p:cNvSpPr txBox="1">
            <a:spLocks noChangeArrowheads="1"/>
          </p:cNvSpPr>
          <p:nvPr/>
        </p:nvSpPr>
        <p:spPr bwMode="auto">
          <a:xfrm>
            <a:off x="539552" y="692696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800" dirty="0">
                <a:solidFill>
                  <a:srgbClr val="C00000"/>
                </a:solidFill>
                <a:latin typeface="+mj-lt"/>
              </a:rPr>
              <a:t>Attribuzione di responsabilità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683568" y="5733256"/>
            <a:ext cx="77048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+mn-lt"/>
              </a:rPr>
              <a:t>Attribuzione di responsabilità dopo le prove sperimentali da parte di soggetti ribelli e obbedienti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764704"/>
            <a:ext cx="8915400" cy="7921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Processi che generano obbedienza</a:t>
            </a:r>
          </a:p>
        </p:txBody>
      </p:sp>
      <p:sp>
        <p:nvSpPr>
          <p:cNvPr id="1843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51520" y="2132856"/>
            <a:ext cx="3048000" cy="3505200"/>
          </a:xfrm>
          <a:ln w="38100">
            <a:solidFill>
              <a:srgbClr val="C00000"/>
            </a:solidFill>
          </a:ln>
        </p:spPr>
        <p:txBody>
          <a:bodyPr anchor="ctr"/>
          <a:lstStyle/>
          <a:p>
            <a:pPr eaLnBrk="1" hangingPunct="1"/>
            <a:r>
              <a:rPr lang="it-IT" sz="2400" dirty="0" smtClean="0"/>
              <a:t>Percezione di un’autorità legittima</a:t>
            </a:r>
          </a:p>
          <a:p>
            <a:pPr eaLnBrk="1" hangingPunct="1"/>
            <a:r>
              <a:rPr lang="it-IT" sz="2400" dirty="0" smtClean="0"/>
              <a:t>Adesione al sistema d’autorità</a:t>
            </a:r>
          </a:p>
          <a:p>
            <a:pPr eaLnBrk="1" hangingPunct="1"/>
            <a:r>
              <a:rPr lang="it-IT" sz="2400" dirty="0" smtClean="0"/>
              <a:t>Coerenza degli ordini</a:t>
            </a:r>
          </a:p>
          <a:p>
            <a:pPr eaLnBrk="1" hangingPunct="1"/>
            <a:r>
              <a:rPr lang="it-IT" sz="2400" dirty="0" smtClean="0"/>
              <a:t>Giustificazione ideologica</a:t>
            </a:r>
          </a:p>
        </p:txBody>
      </p:sp>
      <p:sp>
        <p:nvSpPr>
          <p:cNvPr id="18437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580112" y="2060848"/>
            <a:ext cx="3352800" cy="3610744"/>
          </a:xfrm>
          <a:ln w="38100">
            <a:solidFill>
              <a:srgbClr val="C00000"/>
            </a:solidFill>
          </a:ln>
        </p:spPr>
        <p:txBody>
          <a:bodyPr anchor="ctr"/>
          <a:lstStyle/>
          <a:p>
            <a:pPr eaLnBrk="1" hangingPunct="1"/>
            <a:r>
              <a:rPr lang="it-IT" sz="2400" dirty="0" smtClean="0"/>
              <a:t>Attenzione selettiva</a:t>
            </a:r>
          </a:p>
          <a:p>
            <a:pPr eaLnBrk="1" hangingPunct="1"/>
            <a:r>
              <a:rPr lang="it-IT" sz="2400" dirty="0" smtClean="0"/>
              <a:t>Ridefinizione del significato della situazione</a:t>
            </a:r>
          </a:p>
          <a:p>
            <a:pPr eaLnBrk="1" hangingPunct="1"/>
            <a:r>
              <a:rPr lang="it-IT" sz="2400" dirty="0" smtClean="0"/>
              <a:t>Perdita responsabilità</a:t>
            </a:r>
          </a:p>
          <a:p>
            <a:pPr eaLnBrk="1" hangingPunct="1"/>
            <a:r>
              <a:rPr lang="it-IT" sz="2400" dirty="0" smtClean="0"/>
              <a:t>Immagine del Sé non intaccata da ciò che il soggetto compie</a:t>
            </a:r>
          </a:p>
        </p:txBody>
      </p:sp>
      <p:sp>
        <p:nvSpPr>
          <p:cNvPr id="18434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BAEA5A-A5BC-4646-BB8F-3E7B0EBDD3D3}" type="slidenum">
              <a:rPr lang="it-IT">
                <a:latin typeface="Arial" pitchFamily="34" charset="0"/>
              </a:rPr>
              <a:pPr/>
              <a:t>17</a:t>
            </a:fld>
            <a:endParaRPr lang="it-IT">
              <a:latin typeface="Arial" pitchFamily="34" charset="0"/>
            </a:endParaRPr>
          </a:p>
        </p:txBody>
      </p:sp>
      <p:sp>
        <p:nvSpPr>
          <p:cNvPr id="18440" name="AutoShape 9"/>
          <p:cNvSpPr>
            <a:spLocks noChangeArrowheads="1"/>
          </p:cNvSpPr>
          <p:nvPr/>
        </p:nvSpPr>
        <p:spPr bwMode="auto">
          <a:xfrm>
            <a:off x="3419872" y="3356992"/>
            <a:ext cx="2016224" cy="1219200"/>
          </a:xfrm>
          <a:custGeom>
            <a:avLst/>
            <a:gdLst>
              <a:gd name="T0" fmla="*/ 1143000 w 21600"/>
              <a:gd name="T1" fmla="*/ 0 h 21600"/>
              <a:gd name="T2" fmla="*/ 0 w 21600"/>
              <a:gd name="T3" fmla="*/ 609600 h 21600"/>
              <a:gd name="T4" fmla="*/ 1143000 w 21600"/>
              <a:gd name="T5" fmla="*/ 1219200 h 21600"/>
              <a:gd name="T6" fmla="*/ 1524000 w 21600"/>
              <a:gd name="T7" fmla="*/ 609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3275856" y="2060848"/>
            <a:ext cx="230425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200" dirty="0"/>
              <a:t>CAUSANO STATO ETERONOMICO</a:t>
            </a: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0" y="565767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dirty="0">
                <a:latin typeface="+mn-lt"/>
              </a:rPr>
              <a:t>Esistono inoltre </a:t>
            </a:r>
            <a:r>
              <a:rPr lang="it-IT" sz="2400" b="1" u="sng" dirty="0">
                <a:latin typeface="+mn-lt"/>
              </a:rPr>
              <a:t>FATTORI DISTALI</a:t>
            </a:r>
            <a:r>
              <a:rPr lang="it-IT" sz="2400" dirty="0">
                <a:latin typeface="+mn-lt"/>
              </a:rPr>
              <a:t> (esperienze del soggetto, abitudini </a:t>
            </a:r>
            <a:r>
              <a:rPr lang="it-IT" sz="2400" dirty="0" err="1">
                <a:latin typeface="+mn-lt"/>
              </a:rPr>
              <a:t>comportamentali…</a:t>
            </a:r>
            <a:r>
              <a:rPr lang="it-IT" sz="2400" dirty="0">
                <a:latin typeface="+mn-lt"/>
              </a:rPr>
              <a:t>) che di per sé non generano stato </a:t>
            </a:r>
            <a:r>
              <a:rPr lang="it-IT" sz="2400" dirty="0" err="1">
                <a:latin typeface="+mn-lt"/>
              </a:rPr>
              <a:t>eteronomico</a:t>
            </a:r>
            <a:r>
              <a:rPr lang="it-IT" sz="2400" dirty="0">
                <a:latin typeface="+mn-lt"/>
              </a:rPr>
              <a:t>, ma possono influirvi.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251520" y="1412776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b="1" u="sng" dirty="0">
                <a:latin typeface="+mn-lt"/>
              </a:rPr>
              <a:t>RAPPORTO CON AUTORITA’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400" dirty="0" smtClean="0">
                <a:solidFill>
                  <a:srgbClr val="C00000"/>
                </a:solidFill>
              </a:rPr>
              <a:t>Fattori che consolidano lo stato </a:t>
            </a:r>
            <a:r>
              <a:rPr lang="it-IT" sz="4400" dirty="0" err="1" smtClean="0">
                <a:solidFill>
                  <a:srgbClr val="C00000"/>
                </a:solidFill>
              </a:rPr>
              <a:t>eteronomico</a:t>
            </a:r>
            <a:endParaRPr lang="it-IT" sz="4400" dirty="0" smtClean="0">
              <a:solidFill>
                <a:srgbClr val="C00000"/>
              </a:solidFill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Concatenarsi degli avvenimenti</a:t>
            </a:r>
            <a:r>
              <a:rPr lang="it-IT" sz="2400" dirty="0" smtClean="0"/>
              <a:t> (l’attore è influenzato dalle azioni precedenti)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Le pressioni sociali</a:t>
            </a:r>
            <a:r>
              <a:rPr lang="it-IT" sz="2400" dirty="0" smtClean="0"/>
              <a:t> </a:t>
            </a:r>
            <a:r>
              <a:rPr lang="it-IT" sz="2400" dirty="0" smtClean="0"/>
              <a:t>(il </a:t>
            </a:r>
            <a:r>
              <a:rPr lang="it-IT" sz="2400" dirty="0" smtClean="0"/>
              <a:t>rifiuto di obbedire significa mettere in discussione l’autorità e la competenza dello sperimentatore)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Ansia </a:t>
            </a:r>
            <a:r>
              <a:rPr lang="it-IT" sz="2400" dirty="0" smtClean="0"/>
              <a:t>che insorge quando si considera l’idea di ribellione all’autorità</a:t>
            </a:r>
          </a:p>
        </p:txBody>
      </p:sp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14B5F2-CC1B-49C0-8F7B-693E8246D1DE}" type="slidenum">
              <a:rPr lang="it-IT">
                <a:latin typeface="Arial" pitchFamily="34" charset="0"/>
              </a:rPr>
              <a:pPr/>
              <a:t>18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686800" cy="504056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000" dirty="0" smtClean="0">
                <a:solidFill>
                  <a:srgbClr val="C00000"/>
                </a:solidFill>
              </a:rPr>
              <a:t>Processi che generano disobbedienza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610600" cy="530120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Il soggetto smette di infliggere le scosse perché risolve il conflitto che si è generato in relazione all’autorità</a:t>
            </a:r>
            <a:r>
              <a:rPr lang="it-IT" sz="2400" dirty="0" smtClean="0"/>
              <a:t>.</a:t>
            </a: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i="1" u="sng" dirty="0" smtClean="0"/>
              <a:t>Meccanismi che riducono il conflitto</a:t>
            </a:r>
            <a:r>
              <a:rPr lang="it-IT" sz="2400" dirty="0" smtClean="0"/>
              <a:t>: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Isolamento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Diniego 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Eseguire gli ordini in modo leggero o con sotterfugi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Ridurre responsabilità personale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Conversione tensione in sintomi psico-somatici</a:t>
            </a:r>
          </a:p>
          <a:p>
            <a:pPr marL="1077913" indent="-273050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Espressione </a:t>
            </a:r>
            <a:r>
              <a:rPr lang="it-IT" sz="2400" dirty="0" smtClean="0"/>
              <a:t>dissenso</a:t>
            </a: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i="1" u="sng" dirty="0" smtClean="0"/>
              <a:t>Meccanismi che modificano il rapporto con lo sperimentatore</a:t>
            </a:r>
            <a:r>
              <a:rPr lang="it-IT" sz="2400" dirty="0" smtClean="0"/>
              <a:t>:</a:t>
            </a:r>
          </a:p>
          <a:p>
            <a:pPr marL="1077913" indent="-354013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Dubbio interno</a:t>
            </a:r>
          </a:p>
          <a:p>
            <a:pPr marL="1077913" indent="-354013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Espressione del dubbio</a:t>
            </a:r>
          </a:p>
          <a:p>
            <a:pPr marL="1077913" indent="-354013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Dissenso</a:t>
            </a:r>
          </a:p>
          <a:p>
            <a:pPr marL="1077913" indent="-354013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Minaccia: rifiuto di obbedire</a:t>
            </a:r>
          </a:p>
          <a:p>
            <a:pPr marL="1077913" indent="-354013" eaLnBrk="1" hangingPunct="1">
              <a:lnSpc>
                <a:spcPct val="80000"/>
              </a:lnSpc>
              <a:buFontTx/>
              <a:buChar char="-"/>
            </a:pPr>
            <a:r>
              <a:rPr lang="it-IT" sz="2400" dirty="0" smtClean="0"/>
              <a:t>Attuazione disobbedienza</a:t>
            </a:r>
          </a:p>
        </p:txBody>
      </p:sp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0711C1-44B8-4395-9BC9-1E20301A49F0}" type="slidenum">
              <a:rPr lang="it-IT">
                <a:latin typeface="Arial" pitchFamily="34" charset="0"/>
              </a:rPr>
              <a:pPr/>
              <a:t>19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476672"/>
            <a:ext cx="8458200" cy="6000328"/>
          </a:xfrm>
        </p:spPr>
        <p:txBody>
          <a:bodyPr/>
          <a:lstStyle/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I suoi studi costituiscono un notevole apporto teorico per la comprensione di eventi di rilevanza sociale come lo sterminio degli ebrei ad opera dei nazisti.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b="1" i="1" dirty="0" smtClean="0"/>
              <a:t>Approccio fenomenologico</a:t>
            </a:r>
            <a:r>
              <a:rPr lang="it-IT" dirty="0" smtClean="0"/>
              <a:t> </a:t>
            </a:r>
            <a:r>
              <a:rPr lang="it-IT" sz="2400" dirty="0" smtClean="0"/>
              <a:t>(si concentra su osservazione diretta dei fatti sociali) e</a:t>
            </a:r>
            <a:r>
              <a:rPr lang="it-IT" dirty="0" smtClean="0"/>
              <a:t> </a:t>
            </a:r>
            <a:r>
              <a:rPr lang="it-IT" b="1" i="1" dirty="0" smtClean="0"/>
              <a:t>metodo sperimentale</a:t>
            </a:r>
            <a:r>
              <a:rPr lang="it-IT" dirty="0" smtClean="0"/>
              <a:t> </a:t>
            </a:r>
            <a:r>
              <a:rPr lang="it-IT" sz="2400" dirty="0" smtClean="0"/>
              <a:t>(rilievo attribuito a fattori situazionali, mentre la teoria è impiegata per integrare e spiegare risultati già ottenuti).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Eventi sociali di sfondo: la Shoah, il processo Eichmann, la concezione della “banalità del male” di </a:t>
            </a:r>
            <a:r>
              <a:rPr lang="it-IT" sz="2400" dirty="0" err="1" smtClean="0"/>
              <a:t>Hannah</a:t>
            </a:r>
            <a:r>
              <a:rPr lang="it-IT" sz="2400" dirty="0" smtClean="0"/>
              <a:t> </a:t>
            </a:r>
            <a:r>
              <a:rPr lang="it-IT" sz="2400" dirty="0" err="1" smtClean="0"/>
              <a:t>Arendt</a:t>
            </a:r>
            <a:r>
              <a:rPr lang="it-IT" sz="2400" dirty="0" smtClean="0"/>
              <a:t>.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endParaRPr lang="it-IT" dirty="0" smtClean="0"/>
          </a:p>
        </p:txBody>
      </p:sp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874602-BB0E-48A9-A3BE-33D74360E5AA}" type="slidenum">
              <a:rPr lang="it-IT">
                <a:latin typeface="Arial" pitchFamily="34" charset="0"/>
              </a:rPr>
              <a:pPr/>
              <a:t>2</a:t>
            </a:fld>
            <a:endParaRPr lang="it-IT">
              <a:latin typeface="Arial" pitchFamily="34" charset="0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39552" y="5949280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+mn-lt"/>
              </a:rPr>
              <a:t>Conduce i suoi studi a Yale tra il 1960 e il 1963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Trattamento post-sperimentale e follow-up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4864"/>
            <a:ext cx="8229600" cy="4348336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Al termine della prova i partecipanti vengono informati che l’allievo non ha subito alcuna scossa e che un comportamento “obbediente” è del tutto normale: i soggetti si mostrano sollevati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A distanza di un anno viene inviato loro un questionario: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sz="2400" dirty="0" smtClean="0"/>
              <a:t>l’84% esprime sentimenti positivi relativamente alla loro partecipazione all’esperimento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sz="2400" dirty="0" smtClean="0"/>
              <a:t>il </a:t>
            </a:r>
            <a:r>
              <a:rPr lang="it-IT" sz="2400" dirty="0" smtClean="0"/>
              <a:t>15% sentimenti neutri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sz="2400" dirty="0" smtClean="0"/>
              <a:t>l’1,3</a:t>
            </a:r>
            <a:r>
              <a:rPr lang="it-IT" sz="2400" dirty="0" smtClean="0"/>
              <a:t>% riferisce sentimenti negativi</a:t>
            </a:r>
          </a:p>
        </p:txBody>
      </p:sp>
      <p:sp>
        <p:nvSpPr>
          <p:cNvPr id="2150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2E9B81-3565-41E0-AC24-D4DA815780E4}" type="slidenum">
              <a:rPr lang="it-IT">
                <a:latin typeface="Arial" pitchFamily="34" charset="0"/>
              </a:rPr>
              <a:pPr/>
              <a:t>20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Obbedienza all’autorità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Risultato </a:t>
            </a:r>
            <a:r>
              <a:rPr lang="it-IT" sz="2400" dirty="0" smtClean="0"/>
              <a:t>di due forze: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UcPeriod"/>
            </a:pPr>
            <a:r>
              <a:rPr lang="it-IT" sz="2400" dirty="0" smtClean="0"/>
              <a:t>La </a:t>
            </a:r>
            <a:r>
              <a:rPr lang="it-IT" sz="2400" b="1" i="1" dirty="0" smtClean="0"/>
              <a:t>disponibilità all’obbedienza</a:t>
            </a:r>
            <a:r>
              <a:rPr lang="it-IT" sz="2400" dirty="0" smtClean="0"/>
              <a:t> che la specie ha sviluppato nel corso dell’evoluzione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UcPeriod"/>
            </a:pPr>
            <a:endParaRPr lang="it-IT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UcPeriod"/>
            </a:pPr>
            <a:r>
              <a:rPr lang="it-IT" sz="2400" dirty="0" smtClean="0"/>
              <a:t>Le </a:t>
            </a:r>
            <a:r>
              <a:rPr lang="it-IT" sz="2400" b="1" i="1" dirty="0" smtClean="0"/>
              <a:t>specifiche influenze</a:t>
            </a:r>
            <a:r>
              <a:rPr lang="it-IT" sz="2400" dirty="0" smtClean="0"/>
              <a:t> esercitate dal sistema sociale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	</a:t>
            </a:r>
            <a:endParaRPr lang="it-IT" sz="24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Quando </a:t>
            </a:r>
            <a:r>
              <a:rPr lang="it-IT" sz="2400" dirty="0" smtClean="0"/>
              <a:t>l’individuo si trova in un sistema di autorità i controlli inibitori interni (A) sono sostituiti da controlli di ordine superiore (B).</a:t>
            </a:r>
          </a:p>
        </p:txBody>
      </p:sp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469241-F567-47D5-8E2B-7B31A2921D0B}" type="slidenum">
              <a:rPr lang="it-IT">
                <a:latin typeface="Arial" pitchFamily="34" charset="0"/>
              </a:rPr>
              <a:pPr/>
              <a:t>3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it-IT" dirty="0" smtClean="0"/>
              <a:t>   </a:t>
            </a:r>
            <a:r>
              <a:rPr lang="it-IT" sz="2400" b="1" i="1" dirty="0" smtClean="0"/>
              <a:t>“Sistema di potere che implica una struttura di comando e di azione in risposta al comando”</a:t>
            </a:r>
            <a:r>
              <a:rPr lang="it-IT" sz="2400" dirty="0" smtClean="0"/>
              <a:t>    (</a:t>
            </a:r>
            <a:r>
              <a:rPr lang="it-IT" sz="2400" dirty="0" err="1" smtClean="0"/>
              <a:t>Milgram</a:t>
            </a:r>
            <a:r>
              <a:rPr lang="it-IT" sz="2400" dirty="0" smtClean="0"/>
              <a:t>, 1961).</a:t>
            </a:r>
          </a:p>
          <a:p>
            <a:pPr algn="just" eaLnBrk="1" hangingPunct="1">
              <a:buFontTx/>
              <a:buNone/>
            </a:pPr>
            <a:endParaRPr lang="it-IT" sz="2400" dirty="0" smtClean="0"/>
          </a:p>
          <a:p>
            <a:pPr eaLnBrk="1" hangingPunct="1"/>
            <a:r>
              <a:rPr lang="it-IT" sz="2400" dirty="0" smtClean="0"/>
              <a:t>Si realizza come risultante del processo in cui l’individuo, entrato a far parte di un sistema gerarchico, si trova in uno “</a:t>
            </a:r>
            <a:r>
              <a:rPr lang="it-IT" sz="2400" b="1" dirty="0" smtClean="0"/>
              <a:t>stato </a:t>
            </a:r>
            <a:r>
              <a:rPr lang="it-IT" sz="2400" b="1" dirty="0" err="1" smtClean="0"/>
              <a:t>eteronomico</a:t>
            </a:r>
            <a:r>
              <a:rPr lang="it-IT" sz="2400" dirty="0" smtClean="0"/>
              <a:t>” </a:t>
            </a:r>
            <a:r>
              <a:rPr lang="it-IT" sz="2400" i="1" dirty="0" smtClean="0"/>
              <a:t>(</a:t>
            </a:r>
            <a:r>
              <a:rPr lang="it-IT" sz="2400" i="1" dirty="0" err="1" smtClean="0"/>
              <a:t>agentic</a:t>
            </a:r>
            <a:r>
              <a:rPr lang="it-IT" sz="2400" i="1" dirty="0" smtClean="0"/>
              <a:t> state).</a:t>
            </a:r>
          </a:p>
          <a:p>
            <a:pPr eaLnBrk="1" hangingPunct="1">
              <a:buFontTx/>
              <a:buNone/>
            </a:pPr>
            <a:endParaRPr lang="it-IT" dirty="0" smtClean="0"/>
          </a:p>
        </p:txBody>
      </p:sp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FDC60-B1D0-4506-BBEB-E25ECD864D13}" type="slidenum">
              <a:rPr lang="it-IT">
                <a:latin typeface="Arial" pitchFamily="34" charset="0"/>
              </a:rPr>
              <a:pPr/>
              <a:t>4</a:t>
            </a:fld>
            <a:endParaRPr lang="it-IT">
              <a:latin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04088"/>
            <a:ext cx="8229600" cy="78069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Obbedienza all’autorità</a:t>
            </a:r>
            <a:endParaRPr kumimoji="0" lang="it-IT" sz="48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4704"/>
            <a:ext cx="8458200" cy="5788496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dirty="0" smtClean="0"/>
              <a:t>	</a:t>
            </a:r>
            <a:r>
              <a:rPr lang="it-IT" sz="2400" dirty="0" smtClean="0"/>
              <a:t>		L’individuo non si considera responsabile della sua condotta ma si sente strumento dell’autorità (</a:t>
            </a:r>
            <a:r>
              <a:rPr lang="it-IT" sz="2400" dirty="0" err="1" smtClean="0"/>
              <a:t>agentic</a:t>
            </a:r>
            <a:r>
              <a:rPr lang="it-IT" sz="2400" dirty="0" smtClean="0"/>
              <a:t> </a:t>
            </a:r>
            <a:r>
              <a:rPr lang="it-IT" sz="2400" dirty="0" err="1" smtClean="0"/>
              <a:t>shift</a:t>
            </a:r>
            <a:r>
              <a:rPr lang="it-IT" sz="2400" dirty="0" smtClean="0"/>
              <a:t>).</a:t>
            </a:r>
          </a:p>
          <a:p>
            <a:pPr eaLnBrk="1" hangingPunct="1"/>
            <a:r>
              <a:rPr lang="it-IT" sz="2400" dirty="0" smtClean="0"/>
              <a:t>Essere in uno stato </a:t>
            </a:r>
            <a:r>
              <a:rPr lang="it-IT" sz="2400" dirty="0" err="1" smtClean="0"/>
              <a:t>eteronomico</a:t>
            </a:r>
            <a:r>
              <a:rPr lang="it-IT" sz="2400" dirty="0" smtClean="0"/>
              <a:t> non è condizione sufficiente perché si verifichino atti di obbedienza</a:t>
            </a:r>
          </a:p>
          <a:p>
            <a:pPr algn="ctr" eaLnBrk="1" hangingPunct="1">
              <a:buFontTx/>
              <a:buNone/>
            </a:pPr>
            <a:r>
              <a:rPr lang="it-IT" sz="2400" i="1" dirty="0" smtClean="0"/>
              <a:t>Perché ciò avvenga sono indispensabili:</a:t>
            </a:r>
          </a:p>
          <a:p>
            <a:pPr algn="ctr" eaLnBrk="1" hangingPunct="1">
              <a:buFontTx/>
              <a:buNone/>
            </a:pPr>
            <a:r>
              <a:rPr lang="it-IT" sz="2400" b="1" i="1" dirty="0" smtClean="0"/>
              <a:t>Ordini specifici</a:t>
            </a:r>
            <a:r>
              <a:rPr lang="it-IT" sz="2400" dirty="0" smtClean="0"/>
              <a:t> dell’autorità che contengano</a:t>
            </a:r>
          </a:p>
        </p:txBody>
      </p:sp>
      <p:sp>
        <p:nvSpPr>
          <p:cNvPr id="71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588F03-CF26-407A-88EF-8B8CE7FF9BFE}" type="slidenum">
              <a:rPr lang="it-IT">
                <a:latin typeface="Arial" pitchFamily="34" charset="0"/>
              </a:rPr>
              <a:pPr/>
              <a:t>5</a:t>
            </a:fld>
            <a:endParaRPr lang="it-IT">
              <a:latin typeface="Arial" pitchFamily="34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83568" y="764704"/>
            <a:ext cx="1512168" cy="485775"/>
          </a:xfrm>
          <a:prstGeom prst="rightArrow">
            <a:avLst>
              <a:gd name="adj1" fmla="val 50000"/>
              <a:gd name="adj2" fmla="val 6201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9600" y="4724400"/>
            <a:ext cx="2286000" cy="156210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+mn-lt"/>
              </a:rPr>
              <a:t>Esplicitazione </a:t>
            </a:r>
            <a:r>
              <a:rPr lang="it-IT" sz="2400" b="1" dirty="0">
                <a:latin typeface="+mn-lt"/>
              </a:rPr>
              <a:t>caratteristiche</a:t>
            </a:r>
            <a:r>
              <a:rPr lang="it-IT" sz="2400" dirty="0">
                <a:latin typeface="+mn-lt"/>
              </a:rPr>
              <a:t> dell’azione da intraprendere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876800" y="4876800"/>
            <a:ext cx="251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 dirty="0">
                <a:latin typeface="+mn-lt"/>
              </a:rPr>
              <a:t>Imperativo</a:t>
            </a:r>
            <a:r>
              <a:rPr lang="it-IT" sz="2400" dirty="0">
                <a:latin typeface="+mn-lt"/>
              </a:rPr>
              <a:t> ad eseguire l’azione</a:t>
            </a: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4953000" y="4724400"/>
            <a:ext cx="2514600" cy="114300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3491880" y="3284984"/>
            <a:ext cx="1918320" cy="13632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 flipH="1">
            <a:off x="1676400" y="3284984"/>
            <a:ext cx="1167408" cy="13632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7921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Metodologia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8229600" cy="4996408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it-IT" sz="2400" dirty="0" smtClean="0"/>
              <a:t>Paradigma </a:t>
            </a:r>
            <a:r>
              <a:rPr lang="it-IT" sz="2400" b="1" dirty="0" smtClean="0"/>
              <a:t>sperimentale</a:t>
            </a:r>
            <a:r>
              <a:rPr lang="it-IT" sz="2400" dirty="0" smtClean="0"/>
              <a:t> volto a indurre uno stato </a:t>
            </a:r>
            <a:r>
              <a:rPr lang="it-IT" sz="2400" dirty="0" err="1" smtClean="0"/>
              <a:t>eteronomico</a:t>
            </a:r>
            <a:endParaRPr lang="it-IT" sz="2400" dirty="0" smtClean="0"/>
          </a:p>
          <a:p>
            <a:pPr marL="609600" indent="-609600" eaLnBrk="1" hangingPunct="1">
              <a:buFontTx/>
              <a:buNone/>
            </a:pPr>
            <a:endParaRPr lang="it-IT" sz="2400" dirty="0" smtClean="0"/>
          </a:p>
          <a:p>
            <a:pPr marL="609600" indent="-609600" eaLnBrk="1" hangingPunct="1"/>
            <a:r>
              <a:rPr lang="it-IT" sz="2400" dirty="0" smtClean="0"/>
              <a:t>Tre tipologie di “attori”:</a:t>
            </a:r>
          </a:p>
          <a:p>
            <a:pPr marL="609600" indent="-609600" eaLnBrk="1" hangingPunct="1">
              <a:buFontTx/>
              <a:buNone/>
            </a:pPr>
            <a:r>
              <a:rPr lang="it-IT" sz="2400" dirty="0" smtClean="0"/>
              <a:t>	A. Lo sperimentatore</a:t>
            </a:r>
          </a:p>
          <a:p>
            <a:pPr marL="609600" indent="-609600" eaLnBrk="1" hangingPunct="1">
              <a:buFontTx/>
              <a:buNone/>
            </a:pPr>
            <a:r>
              <a:rPr lang="it-IT" sz="2400" dirty="0" smtClean="0"/>
              <a:t>	B. La vittima (complice)</a:t>
            </a:r>
          </a:p>
          <a:p>
            <a:pPr marL="609600" indent="-609600" eaLnBrk="1" hangingPunct="1">
              <a:buFontTx/>
              <a:buNone/>
            </a:pPr>
            <a:r>
              <a:rPr lang="it-IT" sz="2400" dirty="0" smtClean="0"/>
              <a:t>	C. L’insegnante (soggetto ignaro)</a:t>
            </a:r>
          </a:p>
          <a:p>
            <a:pPr marL="609600" indent="-609600" eaLnBrk="1" hangingPunct="1">
              <a:buFontTx/>
              <a:buNone/>
            </a:pPr>
            <a:endParaRPr lang="it-IT" sz="2400" dirty="0" smtClean="0"/>
          </a:p>
          <a:p>
            <a:pPr marL="609600" indent="-609600" eaLnBrk="1" hangingPunct="1"/>
            <a:r>
              <a:rPr lang="it-IT" sz="2400" b="1" dirty="0" smtClean="0"/>
              <a:t>Livello d’obbedienza</a:t>
            </a:r>
            <a:r>
              <a:rPr lang="it-IT" sz="2400" dirty="0" smtClean="0"/>
              <a:t> (variabile dipendente): numero dell’interruttore premuto per ultimo prima di interrompere la prova</a:t>
            </a:r>
          </a:p>
        </p:txBody>
      </p:sp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73DB58-53E6-4E69-973F-AAA72723B634}" type="slidenum">
              <a:rPr lang="it-IT">
                <a:latin typeface="Arial" pitchFamily="34" charset="0"/>
              </a:rPr>
              <a:pPr/>
              <a:t>6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it-IT" sz="2400" b="1" i="1" dirty="0" smtClean="0"/>
              <a:t>Campione</a:t>
            </a:r>
            <a:r>
              <a:rPr lang="it-IT" sz="2400" dirty="0" smtClean="0"/>
              <a:t>: tra i 20 e i 50 anni, maschi, differente estrazione sociale. Reclutati con annunci sul giornale o con inviti spediti per posta. Veniva loro detto che l’esperimento riguardava memoria e apprendimento e che sarebbe stata corrisposta una ricompensa in denaro.</a:t>
            </a:r>
          </a:p>
        </p:txBody>
      </p:sp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B2179F-EFEC-4E83-99EF-EF8C71BE9C0D}" type="slidenum">
              <a:rPr lang="it-IT">
                <a:latin typeface="Arial" pitchFamily="34" charset="0"/>
              </a:rPr>
              <a:pPr/>
              <a:t>7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715962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Compito sperimentale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628800"/>
            <a:ext cx="8820472" cy="237626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u="sng" dirty="0" smtClean="0"/>
              <a:t>L’insegnante</a:t>
            </a:r>
            <a:r>
              <a:rPr lang="it-IT" u="sng" dirty="0" smtClean="0">
                <a:latin typeface="Baskerville Old Face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- legge all’allievo coppie di parole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- ripete la seconda parola di ogni coppia accompagnata da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  quattro alternative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- valuta la risposta dell’allievo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- se risposta sbagliata infligge punizione aumentando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dirty="0" smtClean="0"/>
              <a:t>	  l’intensità della scosse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sz="2200" dirty="0" smtClean="0"/>
          </a:p>
        </p:txBody>
      </p:sp>
      <p:graphicFrame>
        <p:nvGraphicFramePr>
          <p:cNvPr id="13414" name="Group 102"/>
          <p:cNvGraphicFramePr>
            <a:graphicFrameLocks noGrp="1"/>
          </p:cNvGraphicFramePr>
          <p:nvPr>
            <p:ph sz="half" idx="2"/>
          </p:nvPr>
        </p:nvGraphicFramePr>
        <p:xfrm>
          <a:off x="152400" y="4343400"/>
          <a:ext cx="8915400" cy="22860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143000"/>
                <a:gridCol w="1066800"/>
                <a:gridCol w="1447800"/>
                <a:gridCol w="9906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5-8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13-16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17-20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21-24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29-30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leggera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media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forte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molto forte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intensa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molto intensa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Attenzione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scossa molto pericolosa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42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04C4CA-0F44-4420-AB5C-31DCD23DD0D6}" type="slidenum">
              <a:rPr lang="it-IT">
                <a:latin typeface="Arial" pitchFamily="34" charset="0"/>
              </a:rPr>
              <a:pPr/>
              <a:t>8</a:t>
            </a:fld>
            <a:endParaRPr lang="it-IT">
              <a:latin typeface="Arial" pitchFamily="34" charset="0"/>
            </a:endParaRPr>
          </a:p>
        </p:txBody>
      </p:sp>
      <p:sp>
        <p:nvSpPr>
          <p:cNvPr id="10274" name="Text Box 62"/>
          <p:cNvSpPr txBox="1">
            <a:spLocks noChangeArrowheads="1"/>
          </p:cNvSpPr>
          <p:nvPr/>
        </p:nvSpPr>
        <p:spPr bwMode="auto">
          <a:xfrm>
            <a:off x="0" y="3933056"/>
            <a:ext cx="8915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200" dirty="0"/>
              <a:t>15 volts-----------------------------------------------------------------------450volts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08720"/>
            <a:ext cx="8229600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</a:pPr>
            <a:r>
              <a:rPr lang="it-IT" sz="2400" u="sng" dirty="0" smtClean="0"/>
              <a:t>L’allievo: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800" dirty="0" smtClean="0"/>
              <a:t>	</a:t>
            </a:r>
            <a:r>
              <a:rPr lang="it-IT" sz="2400" dirty="0" smtClean="0"/>
              <a:t>- risponde alle domande abbassando uno dei quattro interruttori posti davanti a </a:t>
            </a:r>
            <a:r>
              <a:rPr lang="it-IT" sz="2400" dirty="0" smtClean="0"/>
              <a:t>lui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	- manifesta le reazioni alle scosse in modo proporzionale all’intensità delle scosse assegnate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it-IT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it-IT" dirty="0" smtClean="0"/>
          </a:p>
          <a:p>
            <a:pPr>
              <a:lnSpc>
                <a:spcPct val="70000"/>
              </a:lnSpc>
            </a:pPr>
            <a:r>
              <a:rPr lang="it-IT" sz="2400" u="sng" dirty="0" smtClean="0"/>
              <a:t>Lo sperimentatore: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	- prima della prova: istruisce l’insegnante, informandolo anche sulle scosse: sebbene alcune siano estremamente dolorose, nessuna provoca danni permanenti</a:t>
            </a:r>
            <a:r>
              <a:rPr lang="it-IT" sz="2400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/>
              <a:t>	- durante la prova: fornisce istruzioni ed esorta l’insegnante a proseguire in modo sempre più pressante ma ostentando calma e sicurezza</a:t>
            </a:r>
          </a:p>
          <a:p>
            <a:pPr eaLnBrk="1" hangingPunct="1">
              <a:lnSpc>
                <a:spcPct val="90000"/>
              </a:lnSpc>
            </a:pPr>
            <a:endParaRPr lang="it-IT" sz="2800" dirty="0" smtClean="0"/>
          </a:p>
        </p:txBody>
      </p:sp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CE6121-0005-4C83-9B7B-5AA518B3C1E8}" type="slidenum">
              <a:rPr lang="it-IT">
                <a:latin typeface="Arial" pitchFamily="34" charset="0"/>
              </a:rPr>
              <a:pPr/>
              <a:t>9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4963</TotalTime>
  <Words>891</Words>
  <Application>Microsoft Office PowerPoint</Application>
  <PresentationFormat>Presentazione su schermo (4:3)</PresentationFormat>
  <Paragraphs>236</Paragraphs>
  <Slides>20</Slides>
  <Notes>20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Century</vt:lpstr>
      <vt:lpstr>Baskerville Old Face</vt:lpstr>
      <vt:lpstr>Georgia</vt:lpstr>
      <vt:lpstr>Equinozio</vt:lpstr>
      <vt:lpstr>Grafico di Microsoft Graph</vt:lpstr>
      <vt:lpstr>Stanley Milgram: le ricerche sulla sottomissione all’autorità</vt:lpstr>
      <vt:lpstr>Diapositiva 2</vt:lpstr>
      <vt:lpstr>Obbedienza all’autorità</vt:lpstr>
      <vt:lpstr>Diapositiva 4</vt:lpstr>
      <vt:lpstr>Diapositiva 5</vt:lpstr>
      <vt:lpstr>Metodologia</vt:lpstr>
      <vt:lpstr>Diapositiva 7</vt:lpstr>
      <vt:lpstr>Compito sperimentale</vt:lpstr>
      <vt:lpstr>Diapositiva 9</vt:lpstr>
      <vt:lpstr>Effetto vicinanza della vittima</vt:lpstr>
      <vt:lpstr>Conclusioni</vt:lpstr>
      <vt:lpstr>Effetto vicinanza autorità</vt:lpstr>
      <vt:lpstr>Conclusioni</vt:lpstr>
      <vt:lpstr>Diapositiva 14</vt:lpstr>
      <vt:lpstr>Diapositiva 15</vt:lpstr>
      <vt:lpstr>Diapositiva 16</vt:lpstr>
      <vt:lpstr>Processi che generano obbedienza</vt:lpstr>
      <vt:lpstr>Fattori che consolidano lo stato eteronomico</vt:lpstr>
      <vt:lpstr>Processi che generano disobbedienza</vt:lpstr>
      <vt:lpstr>Trattamento post-sperimentale e follow-up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Elisabetta Camussi</dc:creator>
  <cp:lastModifiedBy> </cp:lastModifiedBy>
  <cp:revision>43</cp:revision>
  <cp:lastPrinted>2009-04-22T19:24:48Z</cp:lastPrinted>
  <dcterms:created xsi:type="dcterms:W3CDTF">2009-04-22T19:24:48Z</dcterms:created>
  <dcterms:modified xsi:type="dcterms:W3CDTF">2015-09-28T12:52:56Z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