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8288000" cy="10287000"/>
  <p:notesSz cx="6858000" cy="9144000"/>
  <p:embeddedFontLst>
    <p:embeddedFont>
      <p:font typeface="Montserrat" panose="020F0502020204030204" pitchFamily="2" charset="0"/>
      <p:regular r:id="rId36"/>
      <p:bold r:id="rId37"/>
      <p:italic r:id="rId38"/>
      <p:boldItalic r:id="rId39"/>
    </p:embeddedFont>
    <p:embeddedFont>
      <p:font typeface="Open Sans" panose="020B0606030504020204" pitchFamily="34" charset="0"/>
      <p:regular r:id="rId40"/>
      <p:bold r:id="rId41"/>
      <p:italic r:id="rId42"/>
      <p:boldItalic r:id="rId43"/>
    </p:embeddedFont>
    <p:embeddedFont>
      <p:font typeface="Oswald" panose="020F0502020204030204" pitchFamily="2" charset="0"/>
      <p:regular r:id="rId44"/>
      <p:bold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9" roundtripDataSignature="AMtx7mg8PHZycURCtIlvNTN982RcvuKZ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1676" y="-8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2" name="Google Shape;25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2" name="Google Shape;27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5" name="Google Shape;28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1" name="Google Shape;30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2" name="Google Shape;31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8" name="Google Shape;32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6" name="Google Shape;33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0" name="Google Shape;35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96" name="Google Shape;396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06" name="Google Shape;40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19" name="Google Shape;41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46" name="Google Shape;44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75" name="Google Shape;47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99" name="Google Shape;499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17" name="Google Shape;51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37" name="Google Shape;53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64" name="Google Shape;56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84" name="Google Shape;58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00" name="Google Shape;60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14" name="Google Shape;61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8" name="Google Shape;11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32" name="Google Shape;63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55" name="Google Shape;65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62" name="Google Shape;66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71" name="Google Shape;67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6" name="Google Shape;12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1" name="Google Shape;15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8" name="Google Shape;16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7" name="Google Shape;18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2" name="Google Shape;21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5" name="Google Shape;22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4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4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4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4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4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4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4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4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unimib.it/sites/default/files/2024-10/A7_USTATI_FC_ConvenzioneCurriculari-abilitanti01.doc%20-%20FACSIMILE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hyperlink" Target="http://www.unimib.it/servizi/stage-e-tirocini/bandi-stagetirocinio" TargetMode="External"/><Relationship Id="rId4" Type="http://schemas.openxmlformats.org/officeDocument/2006/relationships/hyperlink" Target="https://tirocini.crui.it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hyperlink" Target="https://www.unimib.it/servizi/studenti-e-laureati/stage-e-tirocini/sportello-e-contatti" TargetMode="External"/><Relationship Id="rId4" Type="http://schemas.openxmlformats.org/officeDocument/2006/relationships/hyperlink" Target="https://www.unimib.it/servizi/studenti-e-laureati/stage-e-tirocini/linee-guida-e-faq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 extrusionOk="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-508269" y="0"/>
            <a:ext cx="4758424" cy="4758424"/>
          </a:xfrm>
          <a:custGeom>
            <a:avLst/>
            <a:gdLst/>
            <a:ahLst/>
            <a:cxnLst/>
            <a:rect l="l" t="t" r="r" b="b"/>
            <a:pathLst>
              <a:path w="4758424" h="4758424" extrusionOk="0">
                <a:moveTo>
                  <a:pt x="0" y="0"/>
                </a:moveTo>
                <a:lnTo>
                  <a:pt x="4758425" y="0"/>
                </a:lnTo>
                <a:lnTo>
                  <a:pt x="4758425" y="4758424"/>
                </a:lnTo>
                <a:lnTo>
                  <a:pt x="0" y="47584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6" name="Google Shape;86;p2"/>
          <p:cNvGrpSpPr/>
          <p:nvPr/>
        </p:nvGrpSpPr>
        <p:grpSpPr>
          <a:xfrm>
            <a:off x="2050329" y="2564607"/>
            <a:ext cx="14970845" cy="4279106"/>
            <a:chOff x="0" y="0"/>
            <a:chExt cx="19961126" cy="5705474"/>
          </a:xfrm>
        </p:grpSpPr>
        <p:sp>
          <p:nvSpPr>
            <p:cNvPr id="87" name="Google Shape;87;p2"/>
            <p:cNvSpPr/>
            <p:nvPr/>
          </p:nvSpPr>
          <p:spPr>
            <a:xfrm>
              <a:off x="0" y="0"/>
              <a:ext cx="19961126" cy="5705474"/>
            </a:xfrm>
            <a:custGeom>
              <a:avLst/>
              <a:gdLst/>
              <a:ahLst/>
              <a:cxnLst/>
              <a:rect l="l" t="t" r="r" b="b"/>
              <a:pathLst>
                <a:path w="19961126" h="5705474" extrusionOk="0">
                  <a:moveTo>
                    <a:pt x="0" y="0"/>
                  </a:moveTo>
                  <a:lnTo>
                    <a:pt x="19961126" y="0"/>
                  </a:lnTo>
                  <a:lnTo>
                    <a:pt x="19961126" y="5705474"/>
                  </a:lnTo>
                  <a:lnTo>
                    <a:pt x="0" y="570547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2"/>
            <p:cNvSpPr txBox="1"/>
            <p:nvPr/>
          </p:nvSpPr>
          <p:spPr>
            <a:xfrm>
              <a:off x="0" y="104775"/>
              <a:ext cx="19961126" cy="56006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b" anchorCtr="0">
              <a:noAutofit/>
            </a:bodyPr>
            <a:lstStyle/>
            <a:p>
              <a:pPr marL="0" marR="0" lvl="0" indent="0" algn="l" rtl="0">
                <a:lnSpc>
                  <a:spcPct val="10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0"/>
                <a:buFont typeface="Arial"/>
                <a:buNone/>
              </a:pPr>
              <a:r>
                <a:rPr lang="en-US" sz="90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Ufficio stage e tirocini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" name="Google Shape;89;p2"/>
          <p:cNvSpPr txBox="1"/>
          <p:nvPr/>
        </p:nvSpPr>
        <p:spPr>
          <a:xfrm>
            <a:off x="2050329" y="6922294"/>
            <a:ext cx="14787900" cy="2077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None/>
            </a:pPr>
            <a:r>
              <a:rPr lang="en-US" sz="36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Scienze Statistiche ed Economiche</a:t>
            </a:r>
            <a:endParaRPr/>
          </a:p>
          <a:p>
            <a:pPr marL="0" marR="0" lvl="0" indent="0" algn="l" rtl="0">
              <a:lnSpc>
                <a:spcPct val="10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None/>
            </a:pPr>
            <a:endParaRPr sz="3699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None/>
            </a:pPr>
            <a:r>
              <a:rPr lang="en-US" sz="3699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05/11/2025</a:t>
            </a:r>
            <a:endParaRPr sz="3699" b="0" i="0" u="none" strike="noStrike" cap="non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" name="Google Shape;90;p2"/>
          <p:cNvSpPr/>
          <p:nvPr/>
        </p:nvSpPr>
        <p:spPr>
          <a:xfrm>
            <a:off x="15746367" y="1028700"/>
            <a:ext cx="1792284" cy="1931803"/>
          </a:xfrm>
          <a:custGeom>
            <a:avLst/>
            <a:gdLst/>
            <a:ahLst/>
            <a:cxnLst/>
            <a:rect l="l" t="t" r="r" b="b"/>
            <a:pathLst>
              <a:path w="1792284" h="1931803" extrusionOk="0">
                <a:moveTo>
                  <a:pt x="0" y="0"/>
                </a:moveTo>
                <a:lnTo>
                  <a:pt x="1792284" y="0"/>
                </a:lnTo>
                <a:lnTo>
                  <a:pt x="1792284" y="1931803"/>
                </a:lnTo>
                <a:lnTo>
                  <a:pt x="0" y="19318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1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11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6" name="Google Shape;256;p11"/>
          <p:cNvGrpSpPr/>
          <p:nvPr/>
        </p:nvGrpSpPr>
        <p:grpSpPr>
          <a:xfrm>
            <a:off x="14729068" y="5822677"/>
            <a:ext cx="825351" cy="1150061"/>
            <a:chOff x="0" y="-152400"/>
            <a:chExt cx="273015" cy="380425"/>
          </a:xfrm>
        </p:grpSpPr>
        <p:sp>
          <p:nvSpPr>
            <p:cNvPr id="257" name="Google Shape;257;p11"/>
            <p:cNvSpPr/>
            <p:nvPr/>
          </p:nvSpPr>
          <p:spPr>
            <a:xfrm>
              <a:off x="0" y="0"/>
              <a:ext cx="273015" cy="228025"/>
            </a:xfrm>
            <a:custGeom>
              <a:avLst/>
              <a:gdLst/>
              <a:ahLst/>
              <a:cxnLst/>
              <a:rect l="l" t="t" r="r" b="b"/>
              <a:pathLst>
                <a:path w="273015" h="228025" extrusionOk="0">
                  <a:moveTo>
                    <a:pt x="0" y="0"/>
                  </a:moveTo>
                  <a:lnTo>
                    <a:pt x="273015" y="0"/>
                  </a:lnTo>
                  <a:lnTo>
                    <a:pt x="273015" y="228025"/>
                  </a:lnTo>
                  <a:lnTo>
                    <a:pt x="0" y="2280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11"/>
            <p:cNvSpPr txBox="1"/>
            <p:nvPr/>
          </p:nvSpPr>
          <p:spPr>
            <a:xfrm>
              <a:off x="0" y="-152400"/>
              <a:ext cx="273015" cy="3804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425" tIns="40425" rIns="40425" bIns="40425" anchor="ctr" anchorCtr="0">
              <a:noAutofit/>
            </a:bodyPr>
            <a:lstStyle/>
            <a:p>
              <a:pPr marL="0" marR="0" lvl="0" indent="0" algn="ctr" rtl="0">
                <a:lnSpc>
                  <a:spcPct val="230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9" name="Google Shape;259;p11"/>
          <p:cNvSpPr txBox="1"/>
          <p:nvPr/>
        </p:nvSpPr>
        <p:spPr>
          <a:xfrm>
            <a:off x="1501034" y="1319312"/>
            <a:ext cx="13070100" cy="22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75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49"/>
              <a:buFont typeface="Arial"/>
              <a:buNone/>
            </a:pPr>
            <a:r>
              <a:rPr lang="en-US" sz="32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IN CAPO </a:t>
            </a:r>
            <a:r>
              <a:rPr lang="en-US" sz="324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all’Ente promotore è l’attivazione delle </a:t>
            </a:r>
            <a:r>
              <a:rPr lang="en-US" sz="32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coperture</a:t>
            </a:r>
            <a:r>
              <a:rPr lang="en-US" sz="3249" b="1" i="0" u="none" strike="noStrike" cap="none">
                <a:solidFill>
                  <a:srgbClr val="A212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assicurative</a:t>
            </a:r>
            <a:r>
              <a:rPr lang="en-US" sz="3249" b="1" i="0" u="none" strike="noStrike" cap="none">
                <a:solidFill>
                  <a:srgbClr val="A212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4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per il tirocinante: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6472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49"/>
              <a:buFont typeface="Arial"/>
              <a:buNone/>
            </a:pPr>
            <a:endParaRPr sz="3249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0" name="Google Shape;260;p11"/>
          <p:cNvSpPr/>
          <p:nvPr/>
        </p:nvSpPr>
        <p:spPr>
          <a:xfrm>
            <a:off x="2109766" y="3268153"/>
            <a:ext cx="487037" cy="271969"/>
          </a:xfrm>
          <a:custGeom>
            <a:avLst/>
            <a:gdLst/>
            <a:ahLst/>
            <a:cxnLst/>
            <a:rect l="l" t="t" r="r" b="b"/>
            <a:pathLst>
              <a:path w="487037" h="271969" extrusionOk="0">
                <a:moveTo>
                  <a:pt x="0" y="0"/>
                </a:moveTo>
                <a:lnTo>
                  <a:pt x="487037" y="0"/>
                </a:lnTo>
                <a:lnTo>
                  <a:pt x="487037" y="271969"/>
                </a:lnTo>
                <a:lnTo>
                  <a:pt x="0" y="2719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1"/>
          <p:cNvSpPr/>
          <p:nvPr/>
        </p:nvSpPr>
        <p:spPr>
          <a:xfrm>
            <a:off x="2109766" y="4264723"/>
            <a:ext cx="487037" cy="271969"/>
          </a:xfrm>
          <a:custGeom>
            <a:avLst/>
            <a:gdLst/>
            <a:ahLst/>
            <a:cxnLst/>
            <a:rect l="l" t="t" r="r" b="b"/>
            <a:pathLst>
              <a:path w="487037" h="271969" extrusionOk="0">
                <a:moveTo>
                  <a:pt x="0" y="0"/>
                </a:moveTo>
                <a:lnTo>
                  <a:pt x="487037" y="0"/>
                </a:lnTo>
                <a:lnTo>
                  <a:pt x="487037" y="271969"/>
                </a:lnTo>
                <a:lnTo>
                  <a:pt x="0" y="2719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1"/>
          <p:cNvSpPr txBox="1"/>
          <p:nvPr/>
        </p:nvSpPr>
        <p:spPr>
          <a:xfrm>
            <a:off x="2760209" y="3114887"/>
            <a:ext cx="124245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22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67"/>
              <a:buFont typeface="Arial"/>
              <a:buNone/>
            </a:pPr>
            <a:r>
              <a:rPr lang="en-US" sz="2867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presso INAIL</a:t>
            </a:r>
            <a:endParaRPr sz="2867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3" name="Google Shape;263;p11"/>
          <p:cNvSpPr txBox="1"/>
          <p:nvPr/>
        </p:nvSpPr>
        <p:spPr>
          <a:xfrm>
            <a:off x="1403869" y="5178932"/>
            <a:ext cx="13602600" cy="19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749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67"/>
              <a:buFont typeface="Arial"/>
              <a:buNone/>
            </a:pPr>
            <a:r>
              <a:rPr lang="en-US" sz="2867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Tali coperture si estendono anche ad attività svolte dallo studente al di fuori della sede operativa del soggetto ospitante, previa comunicazione da effettuare all’ente promotore.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4" name="Google Shape;264;p11"/>
          <p:cNvGrpSpPr/>
          <p:nvPr/>
        </p:nvGrpSpPr>
        <p:grpSpPr>
          <a:xfrm>
            <a:off x="14507074" y="5938846"/>
            <a:ext cx="4268780" cy="4668978"/>
            <a:chOff x="0" y="-533598"/>
            <a:chExt cx="5691707" cy="6225305"/>
          </a:xfrm>
        </p:grpSpPr>
        <p:grpSp>
          <p:nvGrpSpPr>
            <p:cNvPr id="265" name="Google Shape;265;p11"/>
            <p:cNvGrpSpPr/>
            <p:nvPr/>
          </p:nvGrpSpPr>
          <p:grpSpPr>
            <a:xfrm>
              <a:off x="0" y="-533598"/>
              <a:ext cx="5691707" cy="6225305"/>
              <a:chOff x="0" y="-76200"/>
              <a:chExt cx="812800" cy="889000"/>
            </a:xfrm>
          </p:grpSpPr>
          <p:sp>
            <p:nvSpPr>
              <p:cNvPr id="266" name="Google Shape;266;p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" name="Google Shape;267;p11"/>
              <p:cNvSpPr txBox="1"/>
              <p:nvPr/>
            </p:nvSpPr>
            <p:spPr>
              <a:xfrm>
                <a:off x="76200" y="-76200"/>
                <a:ext cx="6604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0250" tIns="70250" rIns="70250" bIns="702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308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8" name="Google Shape;268;p11"/>
            <p:cNvSpPr/>
            <p:nvPr/>
          </p:nvSpPr>
          <p:spPr>
            <a:xfrm>
              <a:off x="778090" y="622630"/>
              <a:ext cx="4263145" cy="4008085"/>
            </a:xfrm>
            <a:custGeom>
              <a:avLst/>
              <a:gdLst/>
              <a:ahLst/>
              <a:cxnLst/>
              <a:rect l="l" t="t" r="r" b="b"/>
              <a:pathLst>
                <a:path w="4263145" h="4008085" extrusionOk="0">
                  <a:moveTo>
                    <a:pt x="0" y="0"/>
                  </a:moveTo>
                  <a:lnTo>
                    <a:pt x="4263145" y="0"/>
                  </a:lnTo>
                  <a:lnTo>
                    <a:pt x="4263145" y="4008085"/>
                  </a:lnTo>
                  <a:lnTo>
                    <a:pt x="0" y="400808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9" name="Google Shape;269;p11"/>
          <p:cNvSpPr txBox="1"/>
          <p:nvPr/>
        </p:nvSpPr>
        <p:spPr>
          <a:xfrm>
            <a:off x="2760209" y="4153775"/>
            <a:ext cx="124245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22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67"/>
              <a:buFont typeface="Arial"/>
              <a:buNone/>
            </a:pPr>
            <a:r>
              <a:rPr lang="en-US" sz="2867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presso idonea compagnia per responsabilità civile verso terzi</a:t>
            </a:r>
            <a:endParaRPr sz="2867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2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2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6" name="Google Shape;276;p12"/>
          <p:cNvGrpSpPr/>
          <p:nvPr/>
        </p:nvGrpSpPr>
        <p:grpSpPr>
          <a:xfrm>
            <a:off x="-477820" y="1791074"/>
            <a:ext cx="13134520" cy="2359308"/>
            <a:chOff x="0" y="-152400"/>
            <a:chExt cx="4947663" cy="888731"/>
          </a:xfrm>
        </p:grpSpPr>
        <p:sp>
          <p:nvSpPr>
            <p:cNvPr id="277" name="Google Shape;277;p12"/>
            <p:cNvSpPr/>
            <p:nvPr/>
          </p:nvSpPr>
          <p:spPr>
            <a:xfrm>
              <a:off x="0" y="0"/>
              <a:ext cx="4947663" cy="736331"/>
            </a:xfrm>
            <a:custGeom>
              <a:avLst/>
              <a:gdLst/>
              <a:ahLst/>
              <a:cxnLst/>
              <a:rect l="l" t="t" r="r" b="b"/>
              <a:pathLst>
                <a:path w="4947663" h="736331" extrusionOk="0">
                  <a:moveTo>
                    <a:pt x="38313" y="0"/>
                  </a:moveTo>
                  <a:lnTo>
                    <a:pt x="4909350" y="0"/>
                  </a:lnTo>
                  <a:cubicBezTo>
                    <a:pt x="4919511" y="0"/>
                    <a:pt x="4929256" y="4037"/>
                    <a:pt x="4936441" y="11222"/>
                  </a:cubicBezTo>
                  <a:cubicBezTo>
                    <a:pt x="4943626" y="18407"/>
                    <a:pt x="4947663" y="28152"/>
                    <a:pt x="4947663" y="38313"/>
                  </a:cubicBezTo>
                  <a:lnTo>
                    <a:pt x="4947663" y="698018"/>
                  </a:lnTo>
                  <a:cubicBezTo>
                    <a:pt x="4947663" y="708179"/>
                    <a:pt x="4943626" y="717925"/>
                    <a:pt x="4936441" y="725110"/>
                  </a:cubicBezTo>
                  <a:cubicBezTo>
                    <a:pt x="4929256" y="732295"/>
                    <a:pt x="4919511" y="736331"/>
                    <a:pt x="4909350" y="736331"/>
                  </a:cubicBezTo>
                  <a:lnTo>
                    <a:pt x="38313" y="736331"/>
                  </a:lnTo>
                  <a:cubicBezTo>
                    <a:pt x="28152" y="736331"/>
                    <a:pt x="18407" y="732295"/>
                    <a:pt x="11222" y="725110"/>
                  </a:cubicBezTo>
                  <a:cubicBezTo>
                    <a:pt x="4037" y="717925"/>
                    <a:pt x="0" y="708179"/>
                    <a:pt x="0" y="698018"/>
                  </a:cubicBezTo>
                  <a:lnTo>
                    <a:pt x="0" y="38313"/>
                  </a:lnTo>
                  <a:cubicBezTo>
                    <a:pt x="0" y="28152"/>
                    <a:pt x="4037" y="18407"/>
                    <a:pt x="11222" y="11222"/>
                  </a:cubicBezTo>
                  <a:cubicBezTo>
                    <a:pt x="18407" y="4037"/>
                    <a:pt x="28152" y="0"/>
                    <a:pt x="383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rnd" cmpd="sng">
              <a:solidFill>
                <a:srgbClr val="FFD42A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12"/>
            <p:cNvSpPr txBox="1"/>
            <p:nvPr/>
          </p:nvSpPr>
          <p:spPr>
            <a:xfrm>
              <a:off x="0" y="-152400"/>
              <a:ext cx="4947663" cy="8887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2950" tIns="42950" rIns="42950" bIns="42950" anchor="ctr" anchorCtr="0">
              <a:noAutofit/>
            </a:bodyPr>
            <a:lstStyle/>
            <a:p>
              <a:pPr marL="0" marR="0" lvl="0" indent="0" algn="ctr" rtl="0">
                <a:lnSpc>
                  <a:spcPct val="230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9" name="Google Shape;279;p12"/>
          <p:cNvSpPr txBox="1"/>
          <p:nvPr/>
        </p:nvSpPr>
        <p:spPr>
          <a:xfrm>
            <a:off x="1038225" y="1721723"/>
            <a:ext cx="10814100" cy="30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3052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-US" sz="3500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ENTE OSPITANTE: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-US" sz="35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accoglie lo studente in stage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endParaRPr sz="35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0" name="Google Shape;280;p12"/>
          <p:cNvSpPr txBox="1"/>
          <p:nvPr/>
        </p:nvSpPr>
        <p:spPr>
          <a:xfrm>
            <a:off x="1028700" y="502583"/>
            <a:ext cx="15480300" cy="9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49"/>
              <a:buFont typeface="Arial"/>
              <a:buNone/>
            </a:pPr>
            <a:r>
              <a:rPr lang="en-US" sz="60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I RUOLI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2"/>
          <p:cNvSpPr txBox="1"/>
          <p:nvPr/>
        </p:nvSpPr>
        <p:spPr>
          <a:xfrm>
            <a:off x="1028700" y="5181600"/>
            <a:ext cx="14637000" cy="26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1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5"/>
              <a:buFont typeface="Arial"/>
              <a:buNone/>
            </a:pPr>
            <a:r>
              <a:rPr lang="en-US" sz="2625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Nel </a:t>
            </a:r>
            <a:r>
              <a:rPr lang="en-US" sz="2625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REGOLAMENTO DIDATTICO</a:t>
            </a:r>
            <a:r>
              <a:rPr lang="en-US" sz="2625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di Ateneo si specifica: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81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5"/>
              <a:buFont typeface="Arial"/>
              <a:buNone/>
            </a:pPr>
            <a:r>
              <a:rPr lang="en-US" sz="2625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«imprese, pubbliche amministrazioni, enti pubblici o privati,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81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5"/>
              <a:buFont typeface="Arial"/>
              <a:buNone/>
            </a:pPr>
            <a:r>
              <a:rPr lang="en-US" sz="2625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ivi compresi quelli del terzo settore, studi professionali e collegi professionali».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790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5"/>
              <a:buFont typeface="Arial"/>
              <a:buNone/>
            </a:pPr>
            <a:endParaRPr sz="2625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2" name="Google Shape;282;p12"/>
          <p:cNvSpPr/>
          <p:nvPr/>
        </p:nvSpPr>
        <p:spPr>
          <a:xfrm>
            <a:off x="10319099" y="1398620"/>
            <a:ext cx="3008765" cy="3008765"/>
          </a:xfrm>
          <a:custGeom>
            <a:avLst/>
            <a:gdLst/>
            <a:ahLst/>
            <a:cxnLst/>
            <a:rect l="l" t="t" r="r" b="b"/>
            <a:pathLst>
              <a:path w="3008765" h="3008765" extrusionOk="0">
                <a:moveTo>
                  <a:pt x="0" y="0"/>
                </a:moveTo>
                <a:lnTo>
                  <a:pt x="3008765" y="0"/>
                </a:lnTo>
                <a:lnTo>
                  <a:pt x="3008765" y="3008766"/>
                </a:lnTo>
                <a:lnTo>
                  <a:pt x="0" y="30087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3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3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9" name="Google Shape;289;p13"/>
          <p:cNvGrpSpPr/>
          <p:nvPr/>
        </p:nvGrpSpPr>
        <p:grpSpPr>
          <a:xfrm>
            <a:off x="14729068" y="5822677"/>
            <a:ext cx="825351" cy="1150061"/>
            <a:chOff x="0" y="-152400"/>
            <a:chExt cx="273015" cy="380425"/>
          </a:xfrm>
        </p:grpSpPr>
        <p:sp>
          <p:nvSpPr>
            <p:cNvPr id="290" name="Google Shape;290;p13"/>
            <p:cNvSpPr/>
            <p:nvPr/>
          </p:nvSpPr>
          <p:spPr>
            <a:xfrm>
              <a:off x="0" y="0"/>
              <a:ext cx="273015" cy="228025"/>
            </a:xfrm>
            <a:custGeom>
              <a:avLst/>
              <a:gdLst/>
              <a:ahLst/>
              <a:cxnLst/>
              <a:rect l="l" t="t" r="r" b="b"/>
              <a:pathLst>
                <a:path w="273015" h="228025" extrusionOk="0">
                  <a:moveTo>
                    <a:pt x="0" y="0"/>
                  </a:moveTo>
                  <a:lnTo>
                    <a:pt x="273015" y="0"/>
                  </a:lnTo>
                  <a:lnTo>
                    <a:pt x="273015" y="228025"/>
                  </a:lnTo>
                  <a:lnTo>
                    <a:pt x="0" y="2280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13"/>
            <p:cNvSpPr txBox="1"/>
            <p:nvPr/>
          </p:nvSpPr>
          <p:spPr>
            <a:xfrm>
              <a:off x="0" y="-152400"/>
              <a:ext cx="273015" cy="3804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425" tIns="40425" rIns="40425" bIns="40425" anchor="ctr" anchorCtr="0">
              <a:noAutofit/>
            </a:bodyPr>
            <a:lstStyle/>
            <a:p>
              <a:pPr marL="0" marR="0" lvl="0" indent="0" algn="ctr" rtl="0">
                <a:lnSpc>
                  <a:spcPct val="230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2" name="Google Shape;292;p13"/>
          <p:cNvSpPr txBox="1"/>
          <p:nvPr/>
        </p:nvSpPr>
        <p:spPr>
          <a:xfrm>
            <a:off x="1363092" y="1919483"/>
            <a:ext cx="13675500" cy="14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750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None/>
            </a:pPr>
            <a:r>
              <a:rPr lang="en-US" sz="339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Tra gli </a:t>
            </a:r>
            <a:r>
              <a:rPr lang="en-US" sz="33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OBBLIGHI</a:t>
            </a:r>
            <a:r>
              <a:rPr lang="en-US" sz="3399" b="1" i="0" u="none" strike="noStrike" cap="none">
                <a:solidFill>
                  <a:srgbClr val="A212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39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dell’ente ospitante figurano: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750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None/>
            </a:pPr>
            <a:endParaRPr sz="3399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3" name="Google Shape;293;p13"/>
          <p:cNvSpPr/>
          <p:nvPr/>
        </p:nvSpPr>
        <p:spPr>
          <a:xfrm>
            <a:off x="1730517" y="3534015"/>
            <a:ext cx="509598" cy="284568"/>
          </a:xfrm>
          <a:custGeom>
            <a:avLst/>
            <a:gdLst/>
            <a:ahLst/>
            <a:cxnLst/>
            <a:rect l="l" t="t" r="r" b="b"/>
            <a:pathLst>
              <a:path w="509598" h="284568" extrusionOk="0">
                <a:moveTo>
                  <a:pt x="0" y="0"/>
                </a:moveTo>
                <a:lnTo>
                  <a:pt x="509598" y="0"/>
                </a:lnTo>
                <a:lnTo>
                  <a:pt x="509598" y="284568"/>
                </a:lnTo>
                <a:lnTo>
                  <a:pt x="0" y="2845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13"/>
          <p:cNvSpPr/>
          <p:nvPr/>
        </p:nvSpPr>
        <p:spPr>
          <a:xfrm>
            <a:off x="1730517" y="5813704"/>
            <a:ext cx="509598" cy="284568"/>
          </a:xfrm>
          <a:custGeom>
            <a:avLst/>
            <a:gdLst/>
            <a:ahLst/>
            <a:cxnLst/>
            <a:rect l="l" t="t" r="r" b="b"/>
            <a:pathLst>
              <a:path w="509598" h="284568" extrusionOk="0">
                <a:moveTo>
                  <a:pt x="0" y="0"/>
                </a:moveTo>
                <a:lnTo>
                  <a:pt x="509598" y="0"/>
                </a:lnTo>
                <a:lnTo>
                  <a:pt x="509598" y="284568"/>
                </a:lnTo>
                <a:lnTo>
                  <a:pt x="0" y="2845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13"/>
          <p:cNvSpPr txBox="1"/>
          <p:nvPr/>
        </p:nvSpPr>
        <p:spPr>
          <a:xfrm>
            <a:off x="2468240" y="3263145"/>
            <a:ext cx="13428000" cy="18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102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9"/>
              <a:buFont typeface="Arial"/>
              <a:buNone/>
            </a:pPr>
            <a:r>
              <a:rPr lang="en-US" sz="28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corretta applicazione protocolli di tutela in ambito di salute e sicurezza degli stagisti, equiparati ai lavoratori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6102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9"/>
              <a:buFont typeface="Arial"/>
              <a:buNone/>
            </a:pPr>
            <a:endParaRPr sz="2899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6" name="Google Shape;296;p13"/>
          <p:cNvSpPr txBox="1"/>
          <p:nvPr/>
        </p:nvSpPr>
        <p:spPr>
          <a:xfrm>
            <a:off x="2468240" y="5560964"/>
            <a:ext cx="13428000" cy="188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102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9"/>
              <a:buFont typeface="Arial"/>
              <a:buNone/>
            </a:pPr>
            <a:r>
              <a:rPr lang="en-US" sz="28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formazione generale e specifica sulla sicurezza e in ambito di sorveglianza sanitaria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6102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9"/>
              <a:buFont typeface="Arial"/>
              <a:buNone/>
            </a:pPr>
            <a:r>
              <a:rPr lang="en-US" sz="28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3"/>
          <p:cNvSpPr/>
          <p:nvPr/>
        </p:nvSpPr>
        <p:spPr>
          <a:xfrm>
            <a:off x="14831049" y="6744324"/>
            <a:ext cx="3552201" cy="3552201"/>
          </a:xfrm>
          <a:custGeom>
            <a:avLst/>
            <a:gdLst/>
            <a:ahLst/>
            <a:cxnLst/>
            <a:rect l="l" t="t" r="r" b="b"/>
            <a:pathLst>
              <a:path w="3552201" h="3552201" extrusionOk="0">
                <a:moveTo>
                  <a:pt x="0" y="0"/>
                </a:moveTo>
                <a:lnTo>
                  <a:pt x="3552201" y="0"/>
                </a:lnTo>
                <a:lnTo>
                  <a:pt x="3552201" y="3552201"/>
                </a:lnTo>
                <a:lnTo>
                  <a:pt x="0" y="35522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13"/>
          <p:cNvSpPr txBox="1"/>
          <p:nvPr/>
        </p:nvSpPr>
        <p:spPr>
          <a:xfrm>
            <a:off x="1028700" y="-79695"/>
            <a:ext cx="10814100" cy="23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322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70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None/>
            </a:pPr>
            <a:r>
              <a:rPr lang="en-US" sz="3699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ENTE OSPITANTE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70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99"/>
              <a:buFont typeface="Arial"/>
              <a:buNone/>
            </a:pPr>
            <a:endParaRPr sz="3699" b="1" i="0" u="none" strike="noStrike" cap="none">
              <a:solidFill>
                <a:srgbClr val="086CB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4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4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5" name="Google Shape;305;p14"/>
          <p:cNvGrpSpPr/>
          <p:nvPr/>
        </p:nvGrpSpPr>
        <p:grpSpPr>
          <a:xfrm>
            <a:off x="14729068" y="5822677"/>
            <a:ext cx="825351" cy="1150061"/>
            <a:chOff x="0" y="-152400"/>
            <a:chExt cx="273015" cy="380425"/>
          </a:xfrm>
        </p:grpSpPr>
        <p:sp>
          <p:nvSpPr>
            <p:cNvPr id="306" name="Google Shape;306;p14"/>
            <p:cNvSpPr/>
            <p:nvPr/>
          </p:nvSpPr>
          <p:spPr>
            <a:xfrm>
              <a:off x="0" y="0"/>
              <a:ext cx="273015" cy="228025"/>
            </a:xfrm>
            <a:custGeom>
              <a:avLst/>
              <a:gdLst/>
              <a:ahLst/>
              <a:cxnLst/>
              <a:rect l="l" t="t" r="r" b="b"/>
              <a:pathLst>
                <a:path w="273015" h="228025" extrusionOk="0">
                  <a:moveTo>
                    <a:pt x="0" y="0"/>
                  </a:moveTo>
                  <a:lnTo>
                    <a:pt x="273015" y="0"/>
                  </a:lnTo>
                  <a:lnTo>
                    <a:pt x="273015" y="228025"/>
                  </a:lnTo>
                  <a:lnTo>
                    <a:pt x="0" y="2280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14"/>
            <p:cNvSpPr txBox="1"/>
            <p:nvPr/>
          </p:nvSpPr>
          <p:spPr>
            <a:xfrm>
              <a:off x="0" y="-152400"/>
              <a:ext cx="273015" cy="3804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425" tIns="40425" rIns="40425" bIns="40425" anchor="ctr" anchorCtr="0">
              <a:noAutofit/>
            </a:bodyPr>
            <a:lstStyle/>
            <a:p>
              <a:pPr marL="0" marR="0" lvl="0" indent="0" algn="ctr" rtl="0">
                <a:lnSpc>
                  <a:spcPct val="230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8" name="Google Shape;308;p14"/>
          <p:cNvSpPr txBox="1"/>
          <p:nvPr/>
        </p:nvSpPr>
        <p:spPr>
          <a:xfrm>
            <a:off x="1013433" y="2412654"/>
            <a:ext cx="11382900" cy="7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9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78"/>
              <a:buFont typeface="Arial"/>
              <a:buNone/>
            </a:pPr>
            <a:r>
              <a:rPr lang="en-US" sz="4578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 STAGISTA o</a:t>
            </a:r>
            <a:r>
              <a:rPr lang="en-US" sz="4578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 TIROCINANTE: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14"/>
          <p:cNvSpPr txBox="1"/>
          <p:nvPr/>
        </p:nvSpPr>
        <p:spPr>
          <a:xfrm>
            <a:off x="2806276" y="4136350"/>
            <a:ext cx="13100700" cy="41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720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Colui che </a:t>
            </a:r>
            <a:r>
              <a:rPr lang="en-US" sz="2799" b="1" i="0" u="none" strike="noStrike" cap="none">
                <a:solidFill>
                  <a:srgbClr val="E21B26"/>
                </a:solidFill>
                <a:latin typeface="Open Sans"/>
                <a:ea typeface="Open Sans"/>
                <a:cs typeface="Open Sans"/>
                <a:sym typeface="Open Sans"/>
              </a:rPr>
              <a:t>SVOLGE</a:t>
            </a:r>
            <a:r>
              <a:rPr lang="en-US" sz="2799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lo stage.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720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Chiunque sia regolarmente iscritto (tasse regolarmente versate) ad un corso attivato dall’Università Bicocca (CdL, CdLM, CdLMCU, Master e Dottorati) e nel rispetto del Regolamento del proprio corso di studio.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720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endParaRPr sz="2799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just" rtl="0">
              <a:lnSpc>
                <a:spcPct val="1720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endParaRPr sz="2799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5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5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16" name="Google Shape;316;p15"/>
          <p:cNvGrpSpPr/>
          <p:nvPr/>
        </p:nvGrpSpPr>
        <p:grpSpPr>
          <a:xfrm>
            <a:off x="14729068" y="5822677"/>
            <a:ext cx="825351" cy="1150061"/>
            <a:chOff x="0" y="-152400"/>
            <a:chExt cx="273015" cy="380425"/>
          </a:xfrm>
        </p:grpSpPr>
        <p:sp>
          <p:nvSpPr>
            <p:cNvPr id="317" name="Google Shape;317;p15"/>
            <p:cNvSpPr/>
            <p:nvPr/>
          </p:nvSpPr>
          <p:spPr>
            <a:xfrm>
              <a:off x="0" y="0"/>
              <a:ext cx="273015" cy="228025"/>
            </a:xfrm>
            <a:custGeom>
              <a:avLst/>
              <a:gdLst/>
              <a:ahLst/>
              <a:cxnLst/>
              <a:rect l="l" t="t" r="r" b="b"/>
              <a:pathLst>
                <a:path w="273015" h="228025" extrusionOk="0">
                  <a:moveTo>
                    <a:pt x="0" y="0"/>
                  </a:moveTo>
                  <a:lnTo>
                    <a:pt x="273015" y="0"/>
                  </a:lnTo>
                  <a:lnTo>
                    <a:pt x="273015" y="228025"/>
                  </a:lnTo>
                  <a:lnTo>
                    <a:pt x="0" y="2280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15"/>
            <p:cNvSpPr txBox="1"/>
            <p:nvPr/>
          </p:nvSpPr>
          <p:spPr>
            <a:xfrm>
              <a:off x="0" y="-152400"/>
              <a:ext cx="273015" cy="3804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425" tIns="40425" rIns="40425" bIns="40425" anchor="ctr" anchorCtr="0">
              <a:noAutofit/>
            </a:bodyPr>
            <a:lstStyle/>
            <a:p>
              <a:pPr marL="0" marR="0" lvl="0" indent="0" algn="ctr" rtl="0">
                <a:lnSpc>
                  <a:spcPct val="230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9" name="Google Shape;319;p15"/>
          <p:cNvSpPr txBox="1"/>
          <p:nvPr/>
        </p:nvSpPr>
        <p:spPr>
          <a:xfrm>
            <a:off x="1273174" y="1260093"/>
            <a:ext cx="13675500" cy="14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7002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None/>
            </a:pPr>
            <a:r>
              <a:rPr lang="en-US" sz="3399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Tra i </a:t>
            </a:r>
            <a:r>
              <a:rPr lang="en-US" sz="3399" b="1" i="0" u="none" strike="noStrike" cap="none">
                <a:solidFill>
                  <a:srgbClr val="E21B26"/>
                </a:solidFill>
                <a:latin typeface="Open Sans"/>
                <a:ea typeface="Open Sans"/>
                <a:cs typeface="Open Sans"/>
                <a:sym typeface="Open Sans"/>
              </a:rPr>
              <a:t>DOVERI</a:t>
            </a:r>
            <a:r>
              <a:rPr lang="en-US" sz="3399" b="1" i="0" u="none" strike="noStrike" cap="none">
                <a:solidFill>
                  <a:srgbClr val="AD405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3399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del tirocinante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7002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99"/>
              <a:buFont typeface="Arial"/>
              <a:buNone/>
            </a:pPr>
            <a:r>
              <a:rPr lang="en-US" sz="3399" b="1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(riportati nel progetto formativo) figurano: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15"/>
          <p:cNvSpPr txBox="1"/>
          <p:nvPr/>
        </p:nvSpPr>
        <p:spPr>
          <a:xfrm>
            <a:off x="2398832" y="3203830"/>
            <a:ext cx="13428000" cy="12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Arial"/>
              <a:buNone/>
            </a:pPr>
            <a:r>
              <a:rPr lang="en-US" sz="2999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rispetto degli obblighi di </a:t>
            </a:r>
            <a:r>
              <a:rPr lang="en-US" sz="2999" b="1" i="0" u="none" strike="noStrike" cap="none">
                <a:solidFill>
                  <a:srgbClr val="E21B26"/>
                </a:solidFill>
                <a:latin typeface="Open Sans"/>
                <a:ea typeface="Open Sans"/>
                <a:cs typeface="Open Sans"/>
                <a:sym typeface="Open Sans"/>
              </a:rPr>
              <a:t>RISERVATEZZA</a:t>
            </a:r>
            <a:r>
              <a:rPr lang="en-US" sz="2999" b="0" i="0" u="none" strike="noStrike" cap="none">
                <a:solidFill>
                  <a:srgbClr val="AD4059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999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circa processi produttivi, prodotti e ogni altra informazione relativa all’azienda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15"/>
          <p:cNvSpPr txBox="1"/>
          <p:nvPr/>
        </p:nvSpPr>
        <p:spPr>
          <a:xfrm>
            <a:off x="3477336" y="5377456"/>
            <a:ext cx="13428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102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Arial"/>
              <a:buNone/>
            </a:pPr>
            <a:r>
              <a:rPr lang="en-US" sz="2999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rispetto delle modalità di svolgimento delle attività formative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15"/>
          <p:cNvSpPr txBox="1"/>
          <p:nvPr/>
        </p:nvSpPr>
        <p:spPr>
          <a:xfrm>
            <a:off x="2421319" y="6968152"/>
            <a:ext cx="13428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102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Arial"/>
              <a:buNone/>
            </a:pPr>
            <a:r>
              <a:rPr lang="en-US" sz="2999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rispetto delle </a:t>
            </a:r>
            <a:r>
              <a:rPr lang="en-US" sz="2999" b="1" i="0" u="none" strike="noStrike" cap="none">
                <a:solidFill>
                  <a:srgbClr val="E21B26"/>
                </a:solidFill>
                <a:latin typeface="Open Sans"/>
                <a:ea typeface="Open Sans"/>
                <a:cs typeface="Open Sans"/>
                <a:sym typeface="Open Sans"/>
              </a:rPr>
              <a:t>regole</a:t>
            </a:r>
            <a:r>
              <a:rPr lang="en-US" sz="2999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di frequentazione degli spazi aziendali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15"/>
          <p:cNvSpPr/>
          <p:nvPr/>
        </p:nvSpPr>
        <p:spPr>
          <a:xfrm>
            <a:off x="1273174" y="3608030"/>
            <a:ext cx="494051" cy="275886"/>
          </a:xfrm>
          <a:custGeom>
            <a:avLst/>
            <a:gdLst/>
            <a:ahLst/>
            <a:cxnLst/>
            <a:rect l="l" t="t" r="r" b="b"/>
            <a:pathLst>
              <a:path w="494051" h="275886" extrusionOk="0">
                <a:moveTo>
                  <a:pt x="0" y="0"/>
                </a:moveTo>
                <a:lnTo>
                  <a:pt x="494050" y="0"/>
                </a:lnTo>
                <a:lnTo>
                  <a:pt x="494050" y="275886"/>
                </a:lnTo>
                <a:lnTo>
                  <a:pt x="0" y="2758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15"/>
          <p:cNvSpPr/>
          <p:nvPr/>
        </p:nvSpPr>
        <p:spPr>
          <a:xfrm>
            <a:off x="2398832" y="5580509"/>
            <a:ext cx="494051" cy="275886"/>
          </a:xfrm>
          <a:custGeom>
            <a:avLst/>
            <a:gdLst/>
            <a:ahLst/>
            <a:cxnLst/>
            <a:rect l="l" t="t" r="r" b="b"/>
            <a:pathLst>
              <a:path w="494051" h="275886" extrusionOk="0">
                <a:moveTo>
                  <a:pt x="0" y="0"/>
                </a:moveTo>
                <a:lnTo>
                  <a:pt x="494051" y="0"/>
                </a:lnTo>
                <a:lnTo>
                  <a:pt x="494051" y="275886"/>
                </a:lnTo>
                <a:lnTo>
                  <a:pt x="0" y="2758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15"/>
          <p:cNvSpPr/>
          <p:nvPr/>
        </p:nvSpPr>
        <p:spPr>
          <a:xfrm>
            <a:off x="1273174" y="7100470"/>
            <a:ext cx="494051" cy="275886"/>
          </a:xfrm>
          <a:custGeom>
            <a:avLst/>
            <a:gdLst/>
            <a:ahLst/>
            <a:cxnLst/>
            <a:rect l="l" t="t" r="r" b="b"/>
            <a:pathLst>
              <a:path w="494051" h="275886" extrusionOk="0">
                <a:moveTo>
                  <a:pt x="0" y="0"/>
                </a:moveTo>
                <a:lnTo>
                  <a:pt x="494050" y="0"/>
                </a:lnTo>
                <a:lnTo>
                  <a:pt x="494050" y="275886"/>
                </a:lnTo>
                <a:lnTo>
                  <a:pt x="0" y="2758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6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6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16"/>
          <p:cNvSpPr txBox="1"/>
          <p:nvPr/>
        </p:nvSpPr>
        <p:spPr>
          <a:xfrm>
            <a:off x="1053467" y="676255"/>
            <a:ext cx="15480300" cy="271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49"/>
              <a:buFont typeface="Arial"/>
              <a:buNone/>
            </a:pPr>
            <a:r>
              <a:rPr lang="en-US" sz="46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L’ATTIVAZIONE DELLO STAGE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49"/>
              <a:buFont typeface="Arial"/>
              <a:buNone/>
            </a:pPr>
            <a:r>
              <a:rPr lang="en-US" sz="464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tramite Segreterie OnLine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49"/>
              <a:buFont typeface="Arial"/>
              <a:buNone/>
            </a:pPr>
            <a:endParaRPr sz="4649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3" name="Google Shape;333;p16"/>
          <p:cNvSpPr/>
          <p:nvPr/>
        </p:nvSpPr>
        <p:spPr>
          <a:xfrm>
            <a:off x="1053467" y="2839912"/>
            <a:ext cx="15529977" cy="6562409"/>
          </a:xfrm>
          <a:custGeom>
            <a:avLst/>
            <a:gdLst/>
            <a:ahLst/>
            <a:cxnLst/>
            <a:rect l="l" t="t" r="r" b="b"/>
            <a:pathLst>
              <a:path w="15529977" h="6562409" extrusionOk="0">
                <a:moveTo>
                  <a:pt x="0" y="0"/>
                </a:moveTo>
                <a:lnTo>
                  <a:pt x="15529977" y="0"/>
                </a:lnTo>
                <a:lnTo>
                  <a:pt x="15529977" y="6562408"/>
                </a:lnTo>
                <a:lnTo>
                  <a:pt x="0" y="6562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200" b="-10263"/>
            </a:stretch>
          </a:blipFill>
          <a:ln w="38100" cap="sq" cmpd="sng">
            <a:solidFill>
              <a:srgbClr val="E21B26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7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17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7"/>
          <p:cNvSpPr txBox="1"/>
          <p:nvPr/>
        </p:nvSpPr>
        <p:spPr>
          <a:xfrm>
            <a:off x="1028700" y="702927"/>
            <a:ext cx="15480300" cy="8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49"/>
              <a:buFont typeface="Arial"/>
              <a:buNone/>
            </a:pPr>
            <a:r>
              <a:rPr lang="en-US" sz="54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SEGRETERIE ONLINE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17"/>
          <p:cNvSpPr txBox="1"/>
          <p:nvPr/>
        </p:nvSpPr>
        <p:spPr>
          <a:xfrm>
            <a:off x="1618740" y="4755541"/>
            <a:ext cx="13584600" cy="27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9698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1"/>
              <a:buFont typeface="Arial"/>
              <a:buNone/>
            </a:pPr>
            <a:r>
              <a:rPr lang="en-US" sz="2621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Viene utilizzata anche come  </a:t>
            </a:r>
            <a:r>
              <a:rPr lang="en-US" sz="2621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PORTALE PER L’ATTIVAZIONE DEGLI STAGE</a:t>
            </a:r>
            <a:r>
              <a:rPr lang="en-US" sz="2621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9698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1"/>
              <a:buFont typeface="Arial"/>
              <a:buNone/>
            </a:pPr>
            <a:r>
              <a:rPr lang="en-US" sz="2621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di studenti e tirocinanti: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9698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1"/>
              <a:buFont typeface="Arial"/>
              <a:buNone/>
            </a:pPr>
            <a:r>
              <a:rPr lang="en-US" sz="2621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partire dalla registrazione dell’ente ospitante sino alla stipula della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9698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1"/>
              <a:buFont typeface="Arial"/>
              <a:buNone/>
            </a:pPr>
            <a:r>
              <a:rPr lang="en-US" sz="2621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CONVENZIONE</a:t>
            </a:r>
            <a:r>
              <a:rPr lang="en-US" sz="2621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e alla </a:t>
            </a:r>
            <a:r>
              <a:rPr lang="en-US" sz="2621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FIRMA DEL PROGETTO FORMATIVO</a:t>
            </a:r>
            <a:r>
              <a:rPr lang="en-US" sz="2621" b="1" i="0" u="none" strike="noStrike" cap="none">
                <a:solidFill>
                  <a:srgbClr val="AD4059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17"/>
          <p:cNvSpPr txBox="1"/>
          <p:nvPr/>
        </p:nvSpPr>
        <p:spPr>
          <a:xfrm>
            <a:off x="1240224" y="2832636"/>
            <a:ext cx="13584600" cy="20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029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1"/>
              <a:buFont typeface="Arial"/>
              <a:buNone/>
            </a:pPr>
            <a:r>
              <a:rPr lang="en-US" sz="2621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È la </a:t>
            </a:r>
            <a:r>
              <a:rPr lang="en-US" sz="2621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BANCA DATI</a:t>
            </a:r>
            <a:r>
              <a:rPr lang="en-US" sz="2621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attraverso cui l’Università degli Studi di Milano Bicocca gestisce le </a:t>
            </a:r>
            <a:r>
              <a:rPr lang="en-US" sz="2621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CARRIERE</a:t>
            </a:r>
            <a:r>
              <a:rPr lang="en-US" sz="2621" b="1" i="0" u="none" strike="noStrike" cap="none">
                <a:solidFill>
                  <a:srgbClr val="AD4059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21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degli studenti immatricolati.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029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1"/>
              <a:buFont typeface="Arial"/>
              <a:buNone/>
            </a:pPr>
            <a:endParaRPr sz="2621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43" name="Google Shape;343;p17"/>
          <p:cNvGrpSpPr/>
          <p:nvPr/>
        </p:nvGrpSpPr>
        <p:grpSpPr>
          <a:xfrm>
            <a:off x="5713624" y="7910813"/>
            <a:ext cx="5226361" cy="1347487"/>
            <a:chOff x="5713624" y="7910813"/>
            <a:chExt cx="5226361" cy="1347487"/>
          </a:xfrm>
        </p:grpSpPr>
        <p:grpSp>
          <p:nvGrpSpPr>
            <p:cNvPr id="344" name="Google Shape;344;p17"/>
            <p:cNvGrpSpPr/>
            <p:nvPr/>
          </p:nvGrpSpPr>
          <p:grpSpPr>
            <a:xfrm>
              <a:off x="5713624" y="7910813"/>
              <a:ext cx="5134245" cy="1347487"/>
              <a:chOff x="0" y="-152400"/>
              <a:chExt cx="2402971" cy="630662"/>
            </a:xfrm>
          </p:grpSpPr>
          <p:sp>
            <p:nvSpPr>
              <p:cNvPr id="345" name="Google Shape;345;p17"/>
              <p:cNvSpPr/>
              <p:nvPr/>
            </p:nvSpPr>
            <p:spPr>
              <a:xfrm>
                <a:off x="0" y="0"/>
                <a:ext cx="2402971" cy="478262"/>
              </a:xfrm>
              <a:custGeom>
                <a:avLst/>
                <a:gdLst/>
                <a:ahLst/>
                <a:cxnLst/>
                <a:rect l="l" t="t" r="r" b="b"/>
                <a:pathLst>
                  <a:path w="2402971" h="478262" extrusionOk="0">
                    <a:moveTo>
                      <a:pt x="98013" y="0"/>
                    </a:moveTo>
                    <a:lnTo>
                      <a:pt x="2304958" y="0"/>
                    </a:lnTo>
                    <a:cubicBezTo>
                      <a:pt x="2330952" y="0"/>
                      <a:pt x="2355882" y="10326"/>
                      <a:pt x="2374264" y="28707"/>
                    </a:cubicBezTo>
                    <a:cubicBezTo>
                      <a:pt x="2392645" y="47089"/>
                      <a:pt x="2402971" y="72019"/>
                      <a:pt x="2402971" y="98013"/>
                    </a:cubicBezTo>
                    <a:lnTo>
                      <a:pt x="2402971" y="380249"/>
                    </a:lnTo>
                    <a:cubicBezTo>
                      <a:pt x="2402971" y="406243"/>
                      <a:pt x="2392645" y="431174"/>
                      <a:pt x="2374264" y="449555"/>
                    </a:cubicBezTo>
                    <a:cubicBezTo>
                      <a:pt x="2355882" y="467936"/>
                      <a:pt x="2330952" y="478262"/>
                      <a:pt x="2304958" y="478262"/>
                    </a:cubicBezTo>
                    <a:lnTo>
                      <a:pt x="98013" y="478262"/>
                    </a:lnTo>
                    <a:cubicBezTo>
                      <a:pt x="72019" y="478262"/>
                      <a:pt x="47089" y="467936"/>
                      <a:pt x="28707" y="449555"/>
                    </a:cubicBezTo>
                    <a:cubicBezTo>
                      <a:pt x="10326" y="431174"/>
                      <a:pt x="0" y="406243"/>
                      <a:pt x="0" y="380249"/>
                    </a:cubicBezTo>
                    <a:lnTo>
                      <a:pt x="0" y="98013"/>
                    </a:lnTo>
                    <a:cubicBezTo>
                      <a:pt x="0" y="72019"/>
                      <a:pt x="10326" y="47089"/>
                      <a:pt x="28707" y="28707"/>
                    </a:cubicBezTo>
                    <a:cubicBezTo>
                      <a:pt x="47089" y="10326"/>
                      <a:pt x="72019" y="0"/>
                      <a:pt x="980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0" cap="rnd" cmpd="sng">
                <a:solidFill>
                  <a:srgbClr val="FFD42A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" name="Google Shape;346;p17"/>
              <p:cNvSpPr txBox="1"/>
              <p:nvPr/>
            </p:nvSpPr>
            <p:spPr>
              <a:xfrm>
                <a:off x="0" y="-152400"/>
                <a:ext cx="2402971" cy="6306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2950" tIns="42950" rIns="42950" bIns="429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308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7" name="Google Shape;347;p17"/>
            <p:cNvSpPr txBox="1"/>
            <p:nvPr/>
          </p:nvSpPr>
          <p:spPr>
            <a:xfrm>
              <a:off x="6116885" y="8493906"/>
              <a:ext cx="4823100" cy="47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7503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76"/>
                <a:buFont typeface="Arial"/>
                <a:buNone/>
              </a:pPr>
              <a:r>
                <a:rPr lang="en-US" sz="3076" b="1" i="0" u="none" strike="noStrike" cap="none">
                  <a:solidFill>
                    <a:srgbClr val="E21B2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AVVIO DELLO STAGE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18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8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8"/>
          <p:cNvSpPr txBox="1"/>
          <p:nvPr/>
        </p:nvSpPr>
        <p:spPr>
          <a:xfrm>
            <a:off x="1028700" y="750552"/>
            <a:ext cx="154803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49"/>
              <a:buFont typeface="Arial"/>
              <a:buNone/>
            </a:pPr>
            <a:r>
              <a:rPr lang="en-US" sz="434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Segreterie OnLine</a:t>
            </a:r>
            <a:r>
              <a:rPr lang="en-US" sz="43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434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-</a:t>
            </a:r>
            <a:r>
              <a:rPr lang="en-US" sz="43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 INSERIMENTO E ATTIVAZIONE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18"/>
          <p:cNvSpPr/>
          <p:nvPr/>
        </p:nvSpPr>
        <p:spPr>
          <a:xfrm>
            <a:off x="7679811" y="4333686"/>
            <a:ext cx="1360522" cy="796594"/>
          </a:xfrm>
          <a:custGeom>
            <a:avLst/>
            <a:gdLst/>
            <a:ahLst/>
            <a:cxnLst/>
            <a:rect l="l" t="t" r="r" b="b"/>
            <a:pathLst>
              <a:path w="1360522" h="796594" extrusionOk="0">
                <a:moveTo>
                  <a:pt x="0" y="0"/>
                </a:moveTo>
                <a:lnTo>
                  <a:pt x="1360522" y="0"/>
                </a:lnTo>
                <a:lnTo>
                  <a:pt x="1360522" y="796594"/>
                </a:lnTo>
                <a:lnTo>
                  <a:pt x="0" y="7965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4995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8"/>
          <p:cNvSpPr/>
          <p:nvPr/>
        </p:nvSpPr>
        <p:spPr>
          <a:xfrm>
            <a:off x="7679811" y="6260757"/>
            <a:ext cx="1360522" cy="796594"/>
          </a:xfrm>
          <a:custGeom>
            <a:avLst/>
            <a:gdLst/>
            <a:ahLst/>
            <a:cxnLst/>
            <a:rect l="l" t="t" r="r" b="b"/>
            <a:pathLst>
              <a:path w="1360522" h="796594" extrusionOk="0">
                <a:moveTo>
                  <a:pt x="0" y="0"/>
                </a:moveTo>
                <a:lnTo>
                  <a:pt x="1360522" y="0"/>
                </a:lnTo>
                <a:lnTo>
                  <a:pt x="1360522" y="796594"/>
                </a:lnTo>
                <a:lnTo>
                  <a:pt x="0" y="7965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4995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8"/>
          <p:cNvSpPr txBox="1"/>
          <p:nvPr/>
        </p:nvSpPr>
        <p:spPr>
          <a:xfrm>
            <a:off x="11337110" y="8754691"/>
            <a:ext cx="4885393" cy="430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5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88"/>
              <a:buFont typeface="Arial"/>
              <a:buNone/>
            </a:pPr>
            <a:r>
              <a:rPr lang="en-US" sz="3088" b="1" i="0" u="none" strike="noStrike" cap="none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UFFICIO STAGE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18"/>
          <p:cNvSpPr/>
          <p:nvPr/>
        </p:nvSpPr>
        <p:spPr>
          <a:xfrm>
            <a:off x="7679811" y="8318294"/>
            <a:ext cx="1360522" cy="796594"/>
          </a:xfrm>
          <a:custGeom>
            <a:avLst/>
            <a:gdLst/>
            <a:ahLst/>
            <a:cxnLst/>
            <a:rect l="l" t="t" r="r" b="b"/>
            <a:pathLst>
              <a:path w="1360522" h="796594" extrusionOk="0">
                <a:moveTo>
                  <a:pt x="0" y="0"/>
                </a:moveTo>
                <a:lnTo>
                  <a:pt x="1360522" y="0"/>
                </a:lnTo>
                <a:lnTo>
                  <a:pt x="1360522" y="796594"/>
                </a:lnTo>
                <a:lnTo>
                  <a:pt x="0" y="7965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4995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9" name="Google Shape;359;p18"/>
          <p:cNvGrpSpPr/>
          <p:nvPr/>
        </p:nvGrpSpPr>
        <p:grpSpPr>
          <a:xfrm>
            <a:off x="3591996" y="2281423"/>
            <a:ext cx="13905727" cy="1052137"/>
            <a:chOff x="3591996" y="2281423"/>
            <a:chExt cx="13905727" cy="1052137"/>
          </a:xfrm>
        </p:grpSpPr>
        <p:grpSp>
          <p:nvGrpSpPr>
            <p:cNvPr id="360" name="Google Shape;360;p18"/>
            <p:cNvGrpSpPr/>
            <p:nvPr/>
          </p:nvGrpSpPr>
          <p:grpSpPr>
            <a:xfrm>
              <a:off x="3591996" y="2281423"/>
              <a:ext cx="13905727" cy="1052137"/>
              <a:chOff x="0" y="-38100"/>
              <a:chExt cx="3693828" cy="279483"/>
            </a:xfrm>
          </p:grpSpPr>
          <p:sp>
            <p:nvSpPr>
              <p:cNvPr id="361" name="Google Shape;361;p18"/>
              <p:cNvSpPr/>
              <p:nvPr/>
            </p:nvSpPr>
            <p:spPr>
              <a:xfrm>
                <a:off x="0" y="0"/>
                <a:ext cx="3693828" cy="241383"/>
              </a:xfrm>
              <a:custGeom>
                <a:avLst/>
                <a:gdLst/>
                <a:ahLst/>
                <a:cxnLst/>
                <a:rect l="l" t="t" r="r" b="b"/>
                <a:pathLst>
                  <a:path w="3693828" h="241383" extrusionOk="0">
                    <a:moveTo>
                      <a:pt x="38972" y="0"/>
                    </a:moveTo>
                    <a:lnTo>
                      <a:pt x="3654856" y="0"/>
                    </a:lnTo>
                    <a:cubicBezTo>
                      <a:pt x="3665192" y="0"/>
                      <a:pt x="3675105" y="4106"/>
                      <a:pt x="3682413" y="11415"/>
                    </a:cubicBezTo>
                    <a:cubicBezTo>
                      <a:pt x="3689722" y="18723"/>
                      <a:pt x="3693828" y="28636"/>
                      <a:pt x="3693828" y="38972"/>
                    </a:cubicBezTo>
                    <a:lnTo>
                      <a:pt x="3693828" y="202411"/>
                    </a:lnTo>
                    <a:cubicBezTo>
                      <a:pt x="3693828" y="212747"/>
                      <a:pt x="3689722" y="222660"/>
                      <a:pt x="3682413" y="229968"/>
                    </a:cubicBezTo>
                    <a:cubicBezTo>
                      <a:pt x="3675105" y="237277"/>
                      <a:pt x="3665192" y="241383"/>
                      <a:pt x="3654856" y="241383"/>
                    </a:cubicBezTo>
                    <a:lnTo>
                      <a:pt x="38972" y="241383"/>
                    </a:lnTo>
                    <a:cubicBezTo>
                      <a:pt x="28636" y="241383"/>
                      <a:pt x="18723" y="237277"/>
                      <a:pt x="11415" y="229968"/>
                    </a:cubicBezTo>
                    <a:cubicBezTo>
                      <a:pt x="4106" y="222660"/>
                      <a:pt x="0" y="212747"/>
                      <a:pt x="0" y="202411"/>
                    </a:cubicBezTo>
                    <a:lnTo>
                      <a:pt x="0" y="38972"/>
                    </a:lnTo>
                    <a:cubicBezTo>
                      <a:pt x="0" y="28636"/>
                      <a:pt x="4106" y="18723"/>
                      <a:pt x="11415" y="11415"/>
                    </a:cubicBezTo>
                    <a:cubicBezTo>
                      <a:pt x="18723" y="4106"/>
                      <a:pt x="28636" y="0"/>
                      <a:pt x="38972" y="0"/>
                    </a:cubicBezTo>
                    <a:close/>
                  </a:path>
                </a:pathLst>
              </a:custGeom>
              <a:solidFill>
                <a:srgbClr val="E21B2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" name="Google Shape;362;p18"/>
              <p:cNvSpPr txBox="1"/>
              <p:nvPr/>
            </p:nvSpPr>
            <p:spPr>
              <a:xfrm>
                <a:off x="0" y="-38100"/>
                <a:ext cx="3693828" cy="2794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3" name="Google Shape;363;p18"/>
            <p:cNvSpPr txBox="1"/>
            <p:nvPr/>
          </p:nvSpPr>
          <p:spPr>
            <a:xfrm>
              <a:off x="6850215" y="2584413"/>
              <a:ext cx="6437400" cy="584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7001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798"/>
                <a:buFont typeface="Arial"/>
                <a:buNone/>
              </a:pPr>
              <a:r>
                <a:rPr lang="en-US" sz="3798" b="1" i="0" u="none" strike="noStrike" cap="none">
                  <a:solidFill>
                    <a:srgbClr val="FEFEFD"/>
                  </a:solidFill>
                  <a:latin typeface="Open Sans"/>
                  <a:ea typeface="Open Sans"/>
                  <a:cs typeface="Open Sans"/>
                  <a:sym typeface="Open Sans"/>
                </a:rPr>
                <a:t>PROGETTO FORMATIVO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4" name="Google Shape;364;p18"/>
          <p:cNvGrpSpPr/>
          <p:nvPr/>
        </p:nvGrpSpPr>
        <p:grpSpPr>
          <a:xfrm>
            <a:off x="9504953" y="7881468"/>
            <a:ext cx="5726883" cy="1347487"/>
            <a:chOff x="9504953" y="7881468"/>
            <a:chExt cx="5726883" cy="1347487"/>
          </a:xfrm>
        </p:grpSpPr>
        <p:grpSp>
          <p:nvGrpSpPr>
            <p:cNvPr id="365" name="Google Shape;365;p18"/>
            <p:cNvGrpSpPr/>
            <p:nvPr/>
          </p:nvGrpSpPr>
          <p:grpSpPr>
            <a:xfrm>
              <a:off x="9504953" y="7881468"/>
              <a:ext cx="5134245" cy="1347487"/>
              <a:chOff x="0" y="-152400"/>
              <a:chExt cx="2402971" cy="630662"/>
            </a:xfrm>
          </p:grpSpPr>
          <p:sp>
            <p:nvSpPr>
              <p:cNvPr id="366" name="Google Shape;366;p18"/>
              <p:cNvSpPr/>
              <p:nvPr/>
            </p:nvSpPr>
            <p:spPr>
              <a:xfrm>
                <a:off x="0" y="0"/>
                <a:ext cx="2402971" cy="478262"/>
              </a:xfrm>
              <a:custGeom>
                <a:avLst/>
                <a:gdLst/>
                <a:ahLst/>
                <a:cxnLst/>
                <a:rect l="l" t="t" r="r" b="b"/>
                <a:pathLst>
                  <a:path w="2402971" h="478262" extrusionOk="0">
                    <a:moveTo>
                      <a:pt x="98013" y="0"/>
                    </a:moveTo>
                    <a:lnTo>
                      <a:pt x="2304958" y="0"/>
                    </a:lnTo>
                    <a:cubicBezTo>
                      <a:pt x="2330952" y="0"/>
                      <a:pt x="2355882" y="10326"/>
                      <a:pt x="2374264" y="28707"/>
                    </a:cubicBezTo>
                    <a:cubicBezTo>
                      <a:pt x="2392645" y="47089"/>
                      <a:pt x="2402971" y="72019"/>
                      <a:pt x="2402971" y="98013"/>
                    </a:cubicBezTo>
                    <a:lnTo>
                      <a:pt x="2402971" y="380249"/>
                    </a:lnTo>
                    <a:cubicBezTo>
                      <a:pt x="2402971" y="406243"/>
                      <a:pt x="2392645" y="431174"/>
                      <a:pt x="2374264" y="449555"/>
                    </a:cubicBezTo>
                    <a:cubicBezTo>
                      <a:pt x="2355882" y="467936"/>
                      <a:pt x="2330952" y="478262"/>
                      <a:pt x="2304958" y="478262"/>
                    </a:cubicBezTo>
                    <a:lnTo>
                      <a:pt x="98013" y="478262"/>
                    </a:lnTo>
                    <a:cubicBezTo>
                      <a:pt x="72019" y="478262"/>
                      <a:pt x="47089" y="467936"/>
                      <a:pt x="28707" y="449555"/>
                    </a:cubicBezTo>
                    <a:cubicBezTo>
                      <a:pt x="10326" y="431174"/>
                      <a:pt x="0" y="406243"/>
                      <a:pt x="0" y="380249"/>
                    </a:cubicBezTo>
                    <a:lnTo>
                      <a:pt x="0" y="98013"/>
                    </a:lnTo>
                    <a:cubicBezTo>
                      <a:pt x="0" y="72019"/>
                      <a:pt x="10326" y="47089"/>
                      <a:pt x="28707" y="28707"/>
                    </a:cubicBezTo>
                    <a:cubicBezTo>
                      <a:pt x="47089" y="10326"/>
                      <a:pt x="72019" y="0"/>
                      <a:pt x="980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0" cap="rnd" cmpd="sng">
                <a:solidFill>
                  <a:srgbClr val="FFD42A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" name="Google Shape;367;p18"/>
              <p:cNvSpPr txBox="1"/>
              <p:nvPr/>
            </p:nvSpPr>
            <p:spPr>
              <a:xfrm>
                <a:off x="0" y="-152400"/>
                <a:ext cx="2402971" cy="6306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2950" tIns="42950" rIns="42950" bIns="429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308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8" name="Google Shape;368;p18"/>
            <p:cNvSpPr txBox="1"/>
            <p:nvPr/>
          </p:nvSpPr>
          <p:spPr>
            <a:xfrm>
              <a:off x="10408736" y="8491418"/>
              <a:ext cx="4823100" cy="47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7503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76"/>
                <a:buFont typeface="Arial"/>
                <a:buNone/>
              </a:pPr>
              <a:r>
                <a:rPr lang="en-US" sz="3076" b="1" i="0" u="none" strike="noStrike" cap="none">
                  <a:solidFill>
                    <a:srgbClr val="E21B2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UFFICIO STAGE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9" name="Google Shape;369;p18"/>
          <p:cNvGrpSpPr/>
          <p:nvPr/>
        </p:nvGrpSpPr>
        <p:grpSpPr>
          <a:xfrm>
            <a:off x="1909495" y="7767401"/>
            <a:ext cx="5698897" cy="1347487"/>
            <a:chOff x="1909495" y="7767401"/>
            <a:chExt cx="5698897" cy="1347487"/>
          </a:xfrm>
        </p:grpSpPr>
        <p:grpSp>
          <p:nvGrpSpPr>
            <p:cNvPr id="370" name="Google Shape;370;p18"/>
            <p:cNvGrpSpPr/>
            <p:nvPr/>
          </p:nvGrpSpPr>
          <p:grpSpPr>
            <a:xfrm>
              <a:off x="1909495" y="7767401"/>
              <a:ext cx="5134245" cy="1347487"/>
              <a:chOff x="0" y="-152400"/>
              <a:chExt cx="2402971" cy="630662"/>
            </a:xfrm>
          </p:grpSpPr>
          <p:sp>
            <p:nvSpPr>
              <p:cNvPr id="371" name="Google Shape;371;p18"/>
              <p:cNvSpPr/>
              <p:nvPr/>
            </p:nvSpPr>
            <p:spPr>
              <a:xfrm>
                <a:off x="0" y="0"/>
                <a:ext cx="2402971" cy="478262"/>
              </a:xfrm>
              <a:custGeom>
                <a:avLst/>
                <a:gdLst/>
                <a:ahLst/>
                <a:cxnLst/>
                <a:rect l="l" t="t" r="r" b="b"/>
                <a:pathLst>
                  <a:path w="2402971" h="478262" extrusionOk="0">
                    <a:moveTo>
                      <a:pt x="98013" y="0"/>
                    </a:moveTo>
                    <a:lnTo>
                      <a:pt x="2304958" y="0"/>
                    </a:lnTo>
                    <a:cubicBezTo>
                      <a:pt x="2330952" y="0"/>
                      <a:pt x="2355882" y="10326"/>
                      <a:pt x="2374264" y="28707"/>
                    </a:cubicBezTo>
                    <a:cubicBezTo>
                      <a:pt x="2392645" y="47089"/>
                      <a:pt x="2402971" y="72019"/>
                      <a:pt x="2402971" y="98013"/>
                    </a:cubicBezTo>
                    <a:lnTo>
                      <a:pt x="2402971" y="380249"/>
                    </a:lnTo>
                    <a:cubicBezTo>
                      <a:pt x="2402971" y="406243"/>
                      <a:pt x="2392645" y="431174"/>
                      <a:pt x="2374264" y="449555"/>
                    </a:cubicBezTo>
                    <a:cubicBezTo>
                      <a:pt x="2355882" y="467936"/>
                      <a:pt x="2330952" y="478262"/>
                      <a:pt x="2304958" y="478262"/>
                    </a:cubicBezTo>
                    <a:lnTo>
                      <a:pt x="98013" y="478262"/>
                    </a:lnTo>
                    <a:cubicBezTo>
                      <a:pt x="72019" y="478262"/>
                      <a:pt x="47089" y="467936"/>
                      <a:pt x="28707" y="449555"/>
                    </a:cubicBezTo>
                    <a:cubicBezTo>
                      <a:pt x="10326" y="431174"/>
                      <a:pt x="0" y="406243"/>
                      <a:pt x="0" y="380249"/>
                    </a:cubicBezTo>
                    <a:lnTo>
                      <a:pt x="0" y="98013"/>
                    </a:lnTo>
                    <a:cubicBezTo>
                      <a:pt x="0" y="72019"/>
                      <a:pt x="10326" y="47089"/>
                      <a:pt x="28707" y="28707"/>
                    </a:cubicBezTo>
                    <a:cubicBezTo>
                      <a:pt x="47089" y="10326"/>
                      <a:pt x="72019" y="0"/>
                      <a:pt x="980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0" cap="rnd" cmpd="sng">
                <a:solidFill>
                  <a:srgbClr val="FFD42A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" name="Google Shape;372;p18"/>
              <p:cNvSpPr txBox="1"/>
              <p:nvPr/>
            </p:nvSpPr>
            <p:spPr>
              <a:xfrm>
                <a:off x="0" y="-152400"/>
                <a:ext cx="2402971" cy="6306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2950" tIns="42950" rIns="42950" bIns="429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308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3" name="Google Shape;373;p18"/>
            <p:cNvSpPr txBox="1"/>
            <p:nvPr/>
          </p:nvSpPr>
          <p:spPr>
            <a:xfrm>
              <a:off x="2785292" y="8350494"/>
              <a:ext cx="4823100" cy="47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7503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76"/>
                <a:buFont typeface="Arial"/>
                <a:buNone/>
              </a:pPr>
              <a:r>
                <a:rPr lang="en-US" sz="3076" b="1" i="0" u="none" strike="noStrike" cap="none">
                  <a:solidFill>
                    <a:srgbClr val="E21B2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CHI LO AVVIA?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4" name="Google Shape;374;p18"/>
          <p:cNvGrpSpPr/>
          <p:nvPr/>
        </p:nvGrpSpPr>
        <p:grpSpPr>
          <a:xfrm>
            <a:off x="1871395" y="3777052"/>
            <a:ext cx="5383246" cy="1347487"/>
            <a:chOff x="1871395" y="3777052"/>
            <a:chExt cx="5383246" cy="1347487"/>
          </a:xfrm>
        </p:grpSpPr>
        <p:grpSp>
          <p:nvGrpSpPr>
            <p:cNvPr id="375" name="Google Shape;375;p18"/>
            <p:cNvGrpSpPr/>
            <p:nvPr/>
          </p:nvGrpSpPr>
          <p:grpSpPr>
            <a:xfrm>
              <a:off x="1871395" y="3777052"/>
              <a:ext cx="5134245" cy="1347487"/>
              <a:chOff x="0" y="-152400"/>
              <a:chExt cx="2402971" cy="630662"/>
            </a:xfrm>
          </p:grpSpPr>
          <p:sp>
            <p:nvSpPr>
              <p:cNvPr id="376" name="Google Shape;376;p18"/>
              <p:cNvSpPr/>
              <p:nvPr/>
            </p:nvSpPr>
            <p:spPr>
              <a:xfrm>
                <a:off x="0" y="0"/>
                <a:ext cx="2402971" cy="478262"/>
              </a:xfrm>
              <a:custGeom>
                <a:avLst/>
                <a:gdLst/>
                <a:ahLst/>
                <a:cxnLst/>
                <a:rect l="l" t="t" r="r" b="b"/>
                <a:pathLst>
                  <a:path w="2402971" h="478262" extrusionOk="0">
                    <a:moveTo>
                      <a:pt x="98013" y="0"/>
                    </a:moveTo>
                    <a:lnTo>
                      <a:pt x="2304958" y="0"/>
                    </a:lnTo>
                    <a:cubicBezTo>
                      <a:pt x="2330952" y="0"/>
                      <a:pt x="2355882" y="10326"/>
                      <a:pt x="2374264" y="28707"/>
                    </a:cubicBezTo>
                    <a:cubicBezTo>
                      <a:pt x="2392645" y="47089"/>
                      <a:pt x="2402971" y="72019"/>
                      <a:pt x="2402971" y="98013"/>
                    </a:cubicBezTo>
                    <a:lnTo>
                      <a:pt x="2402971" y="380249"/>
                    </a:lnTo>
                    <a:cubicBezTo>
                      <a:pt x="2402971" y="406243"/>
                      <a:pt x="2392645" y="431174"/>
                      <a:pt x="2374264" y="449555"/>
                    </a:cubicBezTo>
                    <a:cubicBezTo>
                      <a:pt x="2355882" y="467936"/>
                      <a:pt x="2330952" y="478262"/>
                      <a:pt x="2304958" y="478262"/>
                    </a:cubicBezTo>
                    <a:lnTo>
                      <a:pt x="98013" y="478262"/>
                    </a:lnTo>
                    <a:cubicBezTo>
                      <a:pt x="72019" y="478262"/>
                      <a:pt x="47089" y="467936"/>
                      <a:pt x="28707" y="449555"/>
                    </a:cubicBezTo>
                    <a:cubicBezTo>
                      <a:pt x="10326" y="431174"/>
                      <a:pt x="0" y="406243"/>
                      <a:pt x="0" y="380249"/>
                    </a:cubicBezTo>
                    <a:lnTo>
                      <a:pt x="0" y="98013"/>
                    </a:lnTo>
                    <a:cubicBezTo>
                      <a:pt x="0" y="72019"/>
                      <a:pt x="10326" y="47089"/>
                      <a:pt x="28707" y="28707"/>
                    </a:cubicBezTo>
                    <a:cubicBezTo>
                      <a:pt x="47089" y="10326"/>
                      <a:pt x="72019" y="0"/>
                      <a:pt x="980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0" cap="rnd" cmpd="sng">
                <a:solidFill>
                  <a:srgbClr val="086CB3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18"/>
              <p:cNvSpPr txBox="1"/>
              <p:nvPr/>
            </p:nvSpPr>
            <p:spPr>
              <a:xfrm>
                <a:off x="0" y="-152400"/>
                <a:ext cx="2402971" cy="6306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2950" tIns="42950" rIns="42950" bIns="429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308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8" name="Google Shape;378;p18"/>
            <p:cNvSpPr txBox="1"/>
            <p:nvPr/>
          </p:nvSpPr>
          <p:spPr>
            <a:xfrm>
              <a:off x="2431541" y="4360145"/>
              <a:ext cx="4823100" cy="47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7503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76"/>
                <a:buFont typeface="Arial"/>
                <a:buNone/>
              </a:pPr>
              <a:r>
                <a:rPr lang="en-US" sz="3076" b="1" i="0" u="none" strike="noStrike" cap="none">
                  <a:solidFill>
                    <a:srgbClr val="E21B2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CHI LO INSERISCE?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9" name="Google Shape;379;p18"/>
          <p:cNvGrpSpPr/>
          <p:nvPr/>
        </p:nvGrpSpPr>
        <p:grpSpPr>
          <a:xfrm>
            <a:off x="1909495" y="5822500"/>
            <a:ext cx="5403622" cy="1347487"/>
            <a:chOff x="1909495" y="5822500"/>
            <a:chExt cx="5403622" cy="1347487"/>
          </a:xfrm>
        </p:grpSpPr>
        <p:grpSp>
          <p:nvGrpSpPr>
            <p:cNvPr id="380" name="Google Shape;380;p18"/>
            <p:cNvGrpSpPr/>
            <p:nvPr/>
          </p:nvGrpSpPr>
          <p:grpSpPr>
            <a:xfrm>
              <a:off x="1909495" y="5822500"/>
              <a:ext cx="5134245" cy="1347487"/>
              <a:chOff x="0" y="-152400"/>
              <a:chExt cx="2402971" cy="630662"/>
            </a:xfrm>
          </p:grpSpPr>
          <p:sp>
            <p:nvSpPr>
              <p:cNvPr id="381" name="Google Shape;381;p18"/>
              <p:cNvSpPr/>
              <p:nvPr/>
            </p:nvSpPr>
            <p:spPr>
              <a:xfrm>
                <a:off x="0" y="0"/>
                <a:ext cx="2402971" cy="478262"/>
              </a:xfrm>
              <a:custGeom>
                <a:avLst/>
                <a:gdLst/>
                <a:ahLst/>
                <a:cxnLst/>
                <a:rect l="l" t="t" r="r" b="b"/>
                <a:pathLst>
                  <a:path w="2402971" h="478262" extrusionOk="0">
                    <a:moveTo>
                      <a:pt x="98013" y="0"/>
                    </a:moveTo>
                    <a:lnTo>
                      <a:pt x="2304958" y="0"/>
                    </a:lnTo>
                    <a:cubicBezTo>
                      <a:pt x="2330952" y="0"/>
                      <a:pt x="2355882" y="10326"/>
                      <a:pt x="2374264" y="28707"/>
                    </a:cubicBezTo>
                    <a:cubicBezTo>
                      <a:pt x="2392645" y="47089"/>
                      <a:pt x="2402971" y="72019"/>
                      <a:pt x="2402971" y="98013"/>
                    </a:cubicBezTo>
                    <a:lnTo>
                      <a:pt x="2402971" y="380249"/>
                    </a:lnTo>
                    <a:cubicBezTo>
                      <a:pt x="2402971" y="406243"/>
                      <a:pt x="2392645" y="431174"/>
                      <a:pt x="2374264" y="449555"/>
                    </a:cubicBezTo>
                    <a:cubicBezTo>
                      <a:pt x="2355882" y="467936"/>
                      <a:pt x="2330952" y="478262"/>
                      <a:pt x="2304958" y="478262"/>
                    </a:cubicBezTo>
                    <a:lnTo>
                      <a:pt x="98013" y="478262"/>
                    </a:lnTo>
                    <a:cubicBezTo>
                      <a:pt x="72019" y="478262"/>
                      <a:pt x="47089" y="467936"/>
                      <a:pt x="28707" y="449555"/>
                    </a:cubicBezTo>
                    <a:cubicBezTo>
                      <a:pt x="10326" y="431174"/>
                      <a:pt x="0" y="406243"/>
                      <a:pt x="0" y="380249"/>
                    </a:cubicBezTo>
                    <a:lnTo>
                      <a:pt x="0" y="98013"/>
                    </a:lnTo>
                    <a:cubicBezTo>
                      <a:pt x="0" y="72019"/>
                      <a:pt x="10326" y="47089"/>
                      <a:pt x="28707" y="28707"/>
                    </a:cubicBezTo>
                    <a:cubicBezTo>
                      <a:pt x="47089" y="10326"/>
                      <a:pt x="72019" y="0"/>
                      <a:pt x="980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0" cap="rnd" cmpd="sng">
                <a:solidFill>
                  <a:srgbClr val="62B031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" name="Google Shape;382;p18"/>
              <p:cNvSpPr txBox="1"/>
              <p:nvPr/>
            </p:nvSpPr>
            <p:spPr>
              <a:xfrm>
                <a:off x="0" y="-152400"/>
                <a:ext cx="2402971" cy="6306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2950" tIns="42950" rIns="42950" bIns="429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308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3" name="Google Shape;383;p18"/>
            <p:cNvSpPr txBox="1"/>
            <p:nvPr/>
          </p:nvSpPr>
          <p:spPr>
            <a:xfrm>
              <a:off x="2490017" y="6428743"/>
              <a:ext cx="4823100" cy="47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7503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76"/>
                <a:buFont typeface="Arial"/>
                <a:buNone/>
              </a:pPr>
              <a:r>
                <a:rPr lang="en-US" sz="3076" b="1" i="0" u="none" strike="noStrike" cap="none">
                  <a:solidFill>
                    <a:srgbClr val="E21B2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CHI LO APPROVA?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4" name="Google Shape;384;p18"/>
          <p:cNvGrpSpPr/>
          <p:nvPr/>
        </p:nvGrpSpPr>
        <p:grpSpPr>
          <a:xfrm>
            <a:off x="9560501" y="3796013"/>
            <a:ext cx="5593367" cy="1347487"/>
            <a:chOff x="9560501" y="3796013"/>
            <a:chExt cx="5593367" cy="1347487"/>
          </a:xfrm>
        </p:grpSpPr>
        <p:grpSp>
          <p:nvGrpSpPr>
            <p:cNvPr id="385" name="Google Shape;385;p18"/>
            <p:cNvGrpSpPr/>
            <p:nvPr/>
          </p:nvGrpSpPr>
          <p:grpSpPr>
            <a:xfrm>
              <a:off x="9560501" y="3796013"/>
              <a:ext cx="5134245" cy="1347487"/>
              <a:chOff x="0" y="-152400"/>
              <a:chExt cx="2402971" cy="630662"/>
            </a:xfrm>
          </p:grpSpPr>
          <p:sp>
            <p:nvSpPr>
              <p:cNvPr id="386" name="Google Shape;386;p18"/>
              <p:cNvSpPr/>
              <p:nvPr/>
            </p:nvSpPr>
            <p:spPr>
              <a:xfrm>
                <a:off x="0" y="0"/>
                <a:ext cx="2402971" cy="478262"/>
              </a:xfrm>
              <a:custGeom>
                <a:avLst/>
                <a:gdLst/>
                <a:ahLst/>
                <a:cxnLst/>
                <a:rect l="l" t="t" r="r" b="b"/>
                <a:pathLst>
                  <a:path w="2402971" h="478262" extrusionOk="0">
                    <a:moveTo>
                      <a:pt x="98013" y="0"/>
                    </a:moveTo>
                    <a:lnTo>
                      <a:pt x="2304958" y="0"/>
                    </a:lnTo>
                    <a:cubicBezTo>
                      <a:pt x="2330952" y="0"/>
                      <a:pt x="2355882" y="10326"/>
                      <a:pt x="2374264" y="28707"/>
                    </a:cubicBezTo>
                    <a:cubicBezTo>
                      <a:pt x="2392645" y="47089"/>
                      <a:pt x="2402971" y="72019"/>
                      <a:pt x="2402971" y="98013"/>
                    </a:cubicBezTo>
                    <a:lnTo>
                      <a:pt x="2402971" y="380249"/>
                    </a:lnTo>
                    <a:cubicBezTo>
                      <a:pt x="2402971" y="406243"/>
                      <a:pt x="2392645" y="431174"/>
                      <a:pt x="2374264" y="449555"/>
                    </a:cubicBezTo>
                    <a:cubicBezTo>
                      <a:pt x="2355882" y="467936"/>
                      <a:pt x="2330952" y="478262"/>
                      <a:pt x="2304958" y="478262"/>
                    </a:cubicBezTo>
                    <a:lnTo>
                      <a:pt x="98013" y="478262"/>
                    </a:lnTo>
                    <a:cubicBezTo>
                      <a:pt x="72019" y="478262"/>
                      <a:pt x="47089" y="467936"/>
                      <a:pt x="28707" y="449555"/>
                    </a:cubicBezTo>
                    <a:cubicBezTo>
                      <a:pt x="10326" y="431174"/>
                      <a:pt x="0" y="406243"/>
                      <a:pt x="0" y="380249"/>
                    </a:cubicBezTo>
                    <a:lnTo>
                      <a:pt x="0" y="98013"/>
                    </a:lnTo>
                    <a:cubicBezTo>
                      <a:pt x="0" y="72019"/>
                      <a:pt x="10326" y="47089"/>
                      <a:pt x="28707" y="28707"/>
                    </a:cubicBezTo>
                    <a:cubicBezTo>
                      <a:pt x="47089" y="10326"/>
                      <a:pt x="72019" y="0"/>
                      <a:pt x="980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0" cap="rnd" cmpd="sng">
                <a:solidFill>
                  <a:srgbClr val="086CB3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" name="Google Shape;387;p18"/>
              <p:cNvSpPr txBox="1"/>
              <p:nvPr/>
            </p:nvSpPr>
            <p:spPr>
              <a:xfrm>
                <a:off x="0" y="-152400"/>
                <a:ext cx="2402971" cy="6306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2950" tIns="42950" rIns="42950" bIns="429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308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8" name="Google Shape;388;p18"/>
            <p:cNvSpPr txBox="1"/>
            <p:nvPr/>
          </p:nvSpPr>
          <p:spPr>
            <a:xfrm>
              <a:off x="10330768" y="4423776"/>
              <a:ext cx="4823100" cy="47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7503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76"/>
                <a:buFont typeface="Arial"/>
                <a:buNone/>
              </a:pPr>
              <a:r>
                <a:rPr lang="en-US" sz="3076" b="1" i="0" u="none" strike="noStrike" cap="none">
                  <a:solidFill>
                    <a:srgbClr val="E21B2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ENTE OSPITANTE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9" name="Google Shape;389;p18"/>
          <p:cNvGrpSpPr/>
          <p:nvPr/>
        </p:nvGrpSpPr>
        <p:grpSpPr>
          <a:xfrm>
            <a:off x="9560501" y="5608454"/>
            <a:ext cx="5926816" cy="1627218"/>
            <a:chOff x="0" y="-434162"/>
            <a:chExt cx="7902422" cy="2169625"/>
          </a:xfrm>
        </p:grpSpPr>
        <p:grpSp>
          <p:nvGrpSpPr>
            <p:cNvPr id="390" name="Google Shape;390;p18"/>
            <p:cNvGrpSpPr/>
            <p:nvPr/>
          </p:nvGrpSpPr>
          <p:grpSpPr>
            <a:xfrm>
              <a:off x="0" y="-434162"/>
              <a:ext cx="7902422" cy="2169625"/>
              <a:chOff x="0" y="-152400"/>
              <a:chExt cx="2773917" cy="761584"/>
            </a:xfrm>
          </p:grpSpPr>
          <p:sp>
            <p:nvSpPr>
              <p:cNvPr id="391" name="Google Shape;391;p18"/>
              <p:cNvSpPr/>
              <p:nvPr/>
            </p:nvSpPr>
            <p:spPr>
              <a:xfrm>
                <a:off x="0" y="0"/>
                <a:ext cx="2773917" cy="609184"/>
              </a:xfrm>
              <a:custGeom>
                <a:avLst/>
                <a:gdLst/>
                <a:ahLst/>
                <a:cxnLst/>
                <a:rect l="l" t="t" r="r" b="b"/>
                <a:pathLst>
                  <a:path w="2773917" h="609184" extrusionOk="0">
                    <a:moveTo>
                      <a:pt x="84906" y="0"/>
                    </a:moveTo>
                    <a:lnTo>
                      <a:pt x="2689010" y="0"/>
                    </a:lnTo>
                    <a:cubicBezTo>
                      <a:pt x="2711529" y="0"/>
                      <a:pt x="2733125" y="8945"/>
                      <a:pt x="2749048" y="24869"/>
                    </a:cubicBezTo>
                    <a:cubicBezTo>
                      <a:pt x="2764971" y="40792"/>
                      <a:pt x="2773917" y="62388"/>
                      <a:pt x="2773917" y="84906"/>
                    </a:cubicBezTo>
                    <a:lnTo>
                      <a:pt x="2773917" y="524278"/>
                    </a:lnTo>
                    <a:cubicBezTo>
                      <a:pt x="2773917" y="571170"/>
                      <a:pt x="2735903" y="609184"/>
                      <a:pt x="2689010" y="609184"/>
                    </a:cubicBezTo>
                    <a:lnTo>
                      <a:pt x="84906" y="609184"/>
                    </a:lnTo>
                    <a:cubicBezTo>
                      <a:pt x="62388" y="609184"/>
                      <a:pt x="40792" y="600239"/>
                      <a:pt x="24869" y="584316"/>
                    </a:cubicBezTo>
                    <a:cubicBezTo>
                      <a:pt x="8945" y="568393"/>
                      <a:pt x="0" y="546796"/>
                      <a:pt x="0" y="524278"/>
                    </a:cubicBezTo>
                    <a:lnTo>
                      <a:pt x="0" y="84906"/>
                    </a:lnTo>
                    <a:cubicBezTo>
                      <a:pt x="0" y="38014"/>
                      <a:pt x="38014" y="0"/>
                      <a:pt x="8490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0" cap="rnd" cmpd="sng">
                <a:solidFill>
                  <a:srgbClr val="62B031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2" name="Google Shape;392;p18"/>
              <p:cNvSpPr txBox="1"/>
              <p:nvPr/>
            </p:nvSpPr>
            <p:spPr>
              <a:xfrm>
                <a:off x="0" y="-152400"/>
                <a:ext cx="2773917" cy="7615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2950" tIns="42950" rIns="42950" bIns="429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308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3" name="Google Shape;393;p18"/>
            <p:cNvSpPr txBox="1"/>
            <p:nvPr/>
          </p:nvSpPr>
          <p:spPr>
            <a:xfrm>
              <a:off x="912722" y="129259"/>
              <a:ext cx="6430704" cy="14102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76"/>
                <a:buFont typeface="Arial"/>
                <a:buNone/>
              </a:pPr>
              <a:r>
                <a:rPr lang="en-US" sz="3076" b="1" i="0" u="none" strike="noStrike" cap="none">
                  <a:solidFill>
                    <a:srgbClr val="E21B2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TIROCINANTE e IL TUTOR UNIVERSITARIO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48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48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48"/>
          <p:cNvSpPr txBox="1"/>
          <p:nvPr/>
        </p:nvSpPr>
        <p:spPr>
          <a:xfrm>
            <a:off x="1028700" y="914400"/>
            <a:ext cx="15480300" cy="1881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49"/>
              <a:buFont typeface="Arial"/>
              <a:buNone/>
            </a:pPr>
            <a:r>
              <a:rPr lang="en-US" sz="40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PER GLI STUDENTI DEL CORSO DI LAUREA IN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1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49"/>
              <a:buFont typeface="Arial"/>
              <a:buNone/>
            </a:pPr>
            <a:r>
              <a:rPr lang="en-US" sz="4049" b="1" i="1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Scienze Statistiche ed Economiche</a:t>
            </a:r>
            <a:endParaRPr sz="1400" b="0" i="1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48"/>
          <p:cNvSpPr txBox="1"/>
          <p:nvPr/>
        </p:nvSpPr>
        <p:spPr>
          <a:xfrm>
            <a:off x="378822" y="3704987"/>
            <a:ext cx="16994777" cy="2710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24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1"/>
              <a:buFont typeface="Arial"/>
              <a:buNone/>
            </a:pPr>
            <a:r>
              <a:rPr lang="en-US" sz="2621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Requisiti all’avvio: </a:t>
            </a:r>
            <a:r>
              <a:rPr lang="en-US" sz="2621" b="1" i="0" u="sng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iscrizione al secondo anno</a:t>
            </a:r>
            <a:endParaRPr/>
          </a:p>
          <a:p>
            <a:pPr marL="457200" marR="0" lvl="0" indent="-457200" algn="l" rtl="0">
              <a:lnSpc>
                <a:spcPct val="224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1"/>
              <a:buFont typeface="Arial"/>
              <a:buChar char="•"/>
            </a:pPr>
            <a:r>
              <a:rPr lang="en-US" sz="2621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per stage esterno 🡪 superamento esame di Analisi Statistica Multivariata; </a:t>
            </a:r>
            <a:endParaRPr/>
          </a:p>
          <a:p>
            <a:pPr marL="457200" marR="0" lvl="0" indent="-457200" algn="l" rtl="0">
              <a:lnSpc>
                <a:spcPct val="224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1"/>
              <a:buFont typeface="Arial"/>
              <a:buChar char="•"/>
            </a:pPr>
            <a:r>
              <a:rPr lang="en-US" sz="2621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per stage interno 🡪 superamento di almeno l’80% degli esami con media non inferiore a 27/30</a:t>
            </a:r>
            <a:endParaRPr sz="2621" b="1" i="1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2" name="Google Shape;402;p48"/>
          <p:cNvSpPr txBox="1"/>
          <p:nvPr/>
        </p:nvSpPr>
        <p:spPr>
          <a:xfrm>
            <a:off x="378822" y="6707890"/>
            <a:ext cx="15041100" cy="20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24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1"/>
              <a:buFont typeface="Arial"/>
              <a:buNone/>
            </a:pPr>
            <a:r>
              <a:rPr lang="en-US" sz="2621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Ricerca del tutor universitario: </a:t>
            </a:r>
            <a:r>
              <a:rPr lang="en-US" sz="2621" b="0" i="1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contattare il referente </a:t>
            </a:r>
            <a:r>
              <a:rPr lang="en-US" sz="2621" b="1" i="1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prof. </a:t>
            </a:r>
            <a:r>
              <a:rPr lang="en-US" sz="2621" b="1" i="1">
                <a:latin typeface="Montserrat"/>
                <a:ea typeface="Montserrat"/>
                <a:cs typeface="Montserrat"/>
                <a:sym typeface="Montserrat"/>
              </a:rPr>
              <a:t>Roberto Ascari </a:t>
            </a:r>
            <a:endParaRPr sz="2621" b="1" i="1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224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1"/>
              <a:buFont typeface="Arial"/>
              <a:buNone/>
            </a:pPr>
            <a:endParaRPr sz="2621" b="1" i="1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224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48"/>
          <p:cNvSpPr txBox="1"/>
          <p:nvPr/>
        </p:nvSpPr>
        <p:spPr>
          <a:xfrm>
            <a:off x="378822" y="7852626"/>
            <a:ext cx="15041100" cy="903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24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1"/>
              <a:buFont typeface="Arial"/>
              <a:buNone/>
            </a:pPr>
            <a:r>
              <a:rPr lang="en-US" sz="2621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Documenti da allegare per la chiusura: nessuno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0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20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20"/>
          <p:cNvSpPr txBox="1"/>
          <p:nvPr/>
        </p:nvSpPr>
        <p:spPr>
          <a:xfrm>
            <a:off x="1028700" y="517682"/>
            <a:ext cx="15480300" cy="8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49"/>
              <a:buFont typeface="Arial"/>
              <a:buNone/>
            </a:pPr>
            <a:r>
              <a:rPr lang="en-US" sz="52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QUALE DOCUMENTAZIONE?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20"/>
          <p:cNvSpPr txBox="1"/>
          <p:nvPr/>
        </p:nvSpPr>
        <p:spPr>
          <a:xfrm>
            <a:off x="1057275" y="2963772"/>
            <a:ext cx="15042000" cy="19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86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17"/>
              <a:buFont typeface="Arial"/>
              <a:buNone/>
            </a:pPr>
            <a:r>
              <a:rPr lang="en-US" sz="2617" b="1" i="0" u="sng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CONVENZIONE COLLETTIVA PER STAGE, TIROCINI 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86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17"/>
              <a:buFont typeface="Arial"/>
              <a:buNone/>
            </a:pPr>
            <a:r>
              <a:rPr lang="en-US" sz="2617" b="1" i="0" u="sng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TIROCINI PRATICO VALUTATIVI (TPV) CURRICULARI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86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17"/>
              <a:buFont typeface="Arial"/>
              <a:buNone/>
            </a:pPr>
            <a:endParaRPr sz="2617" b="1" i="0" u="sng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grpSp>
        <p:nvGrpSpPr>
          <p:cNvPr id="412" name="Google Shape;412;p20"/>
          <p:cNvGrpSpPr/>
          <p:nvPr/>
        </p:nvGrpSpPr>
        <p:grpSpPr>
          <a:xfrm>
            <a:off x="-829974" y="4765495"/>
            <a:ext cx="17339116" cy="3660127"/>
            <a:chOff x="0" y="-152400"/>
            <a:chExt cx="6990595" cy="1475650"/>
          </a:xfrm>
        </p:grpSpPr>
        <p:sp>
          <p:nvSpPr>
            <p:cNvPr id="413" name="Google Shape;413;p20"/>
            <p:cNvSpPr/>
            <p:nvPr/>
          </p:nvSpPr>
          <p:spPr>
            <a:xfrm>
              <a:off x="0" y="0"/>
              <a:ext cx="6990595" cy="1323250"/>
            </a:xfrm>
            <a:custGeom>
              <a:avLst/>
              <a:gdLst/>
              <a:ahLst/>
              <a:cxnLst/>
              <a:rect l="l" t="t" r="r" b="b"/>
              <a:pathLst>
                <a:path w="6990595" h="1323250" extrusionOk="0">
                  <a:moveTo>
                    <a:pt x="29023" y="0"/>
                  </a:moveTo>
                  <a:lnTo>
                    <a:pt x="6961573" y="0"/>
                  </a:lnTo>
                  <a:cubicBezTo>
                    <a:pt x="6977601" y="0"/>
                    <a:pt x="6990595" y="12994"/>
                    <a:pt x="6990595" y="29023"/>
                  </a:cubicBezTo>
                  <a:lnTo>
                    <a:pt x="6990595" y="1294227"/>
                  </a:lnTo>
                  <a:cubicBezTo>
                    <a:pt x="6990595" y="1310256"/>
                    <a:pt x="6977601" y="1323250"/>
                    <a:pt x="6961573" y="1323250"/>
                  </a:cubicBezTo>
                  <a:lnTo>
                    <a:pt x="29023" y="1323250"/>
                  </a:lnTo>
                  <a:cubicBezTo>
                    <a:pt x="12994" y="1323250"/>
                    <a:pt x="0" y="1310256"/>
                    <a:pt x="0" y="1294227"/>
                  </a:cubicBezTo>
                  <a:lnTo>
                    <a:pt x="0" y="29023"/>
                  </a:lnTo>
                  <a:cubicBezTo>
                    <a:pt x="0" y="12994"/>
                    <a:pt x="12994" y="0"/>
                    <a:pt x="29023" y="0"/>
                  </a:cubicBezTo>
                  <a:close/>
                </a:path>
              </a:pathLst>
            </a:custGeom>
            <a:solidFill>
              <a:srgbClr val="FFFFFF"/>
            </a:solidFill>
            <a:ln w="95250" cap="rnd" cmpd="sng">
              <a:solidFill>
                <a:srgbClr val="FFD42A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20"/>
            <p:cNvSpPr txBox="1"/>
            <p:nvPr/>
          </p:nvSpPr>
          <p:spPr>
            <a:xfrm>
              <a:off x="0" y="-152400"/>
              <a:ext cx="6990595" cy="14756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2950" tIns="42950" rIns="42950" bIns="42950" anchor="ctr" anchorCtr="0">
              <a:noAutofit/>
            </a:bodyPr>
            <a:lstStyle/>
            <a:p>
              <a:pPr marL="0" marR="0" lvl="0" indent="0" algn="ctr" rtl="0">
                <a:lnSpc>
                  <a:spcPct val="230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5" name="Google Shape;415;p20"/>
          <p:cNvSpPr txBox="1"/>
          <p:nvPr/>
        </p:nvSpPr>
        <p:spPr>
          <a:xfrm>
            <a:off x="557201" y="5439940"/>
            <a:ext cx="14220300" cy="35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2305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16"/>
              <a:buFont typeface="Arial"/>
              <a:buNone/>
            </a:pPr>
            <a:r>
              <a:rPr lang="en-US" sz="2316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È L’ACCORDO TRA UNIVERSITÀ ED ENTE OSPITANTE, È NECESSARIA PER L’AVVIO DELLO STAGE E DEVE ESSERE SOTTOSCRITTA DAI RAPPRESENTANTI LEGALI DI ENTRAMBI.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2305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16"/>
              <a:buFont typeface="Arial"/>
              <a:buNone/>
            </a:pPr>
            <a:r>
              <a:rPr lang="en-US" sz="2316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VIENE SOTTOSCRITTA DAL RETTORE E DAL RAPPRESENTANTE LEGALE DELL’ENTE OSPITANTE O SUO DELEGATO.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2305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16"/>
              <a:buFont typeface="Arial"/>
              <a:buNone/>
            </a:pPr>
            <a:endParaRPr sz="2316" b="1" i="0" u="none" strike="noStrike" cap="none">
              <a:solidFill>
                <a:srgbClr val="086CB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6" name="Google Shape;416;p20"/>
          <p:cNvSpPr txBox="1"/>
          <p:nvPr/>
        </p:nvSpPr>
        <p:spPr>
          <a:xfrm>
            <a:off x="1057275" y="2203085"/>
            <a:ext cx="11382900" cy="5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78"/>
              <a:buFont typeface="Arial"/>
              <a:buNone/>
            </a:pPr>
            <a:r>
              <a:rPr lang="en-US" sz="3578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LA CONVENZIONE: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3"/>
          <p:cNvGrpSpPr/>
          <p:nvPr/>
        </p:nvGrpSpPr>
        <p:grpSpPr>
          <a:xfrm>
            <a:off x="11861627" y="3578162"/>
            <a:ext cx="4593511" cy="1614900"/>
            <a:chOff x="11861627" y="3578162"/>
            <a:chExt cx="4593511" cy="1614900"/>
          </a:xfrm>
        </p:grpSpPr>
        <p:sp>
          <p:nvSpPr>
            <p:cNvPr id="96" name="Google Shape;96;p3"/>
            <p:cNvSpPr txBox="1"/>
            <p:nvPr/>
          </p:nvSpPr>
          <p:spPr>
            <a:xfrm>
              <a:off x="11861627" y="3578162"/>
              <a:ext cx="409500" cy="161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800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635"/>
                <a:buFont typeface="Arial"/>
                <a:buNone/>
              </a:pPr>
              <a:r>
                <a:rPr lang="en-US" sz="8635" b="0" i="0" u="none" strike="noStrike" cap="none" dirty="0">
                  <a:solidFill>
                    <a:srgbClr val="E21B26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3"/>
            <p:cNvSpPr txBox="1"/>
            <p:nvPr/>
          </p:nvSpPr>
          <p:spPr>
            <a:xfrm>
              <a:off x="12360738" y="4066908"/>
              <a:ext cx="4094400" cy="34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25004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16"/>
                <a:buFont typeface="Arial"/>
                <a:buNone/>
              </a:pPr>
              <a:r>
                <a:rPr lang="en-US" sz="2216" b="1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STAGE </a:t>
              </a:r>
              <a:r>
                <a:rPr lang="en-US" sz="2216" b="1" i="0" u="none" strike="noStrike" cap="none" dirty="0">
                  <a:solidFill>
                    <a:srgbClr val="E21B2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ALL’ESTERO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" name="Google Shape;98;p3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3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3"/>
          <p:cNvSpPr/>
          <p:nvPr/>
        </p:nvSpPr>
        <p:spPr>
          <a:xfrm rot="1175367">
            <a:off x="5409174" y="6434340"/>
            <a:ext cx="1576036" cy="445230"/>
          </a:xfrm>
          <a:custGeom>
            <a:avLst/>
            <a:gdLst/>
            <a:ahLst/>
            <a:cxnLst/>
            <a:rect l="l" t="t" r="r" b="b"/>
            <a:pathLst>
              <a:path w="1576036" h="445230" extrusionOk="0">
                <a:moveTo>
                  <a:pt x="0" y="0"/>
                </a:moveTo>
                <a:lnTo>
                  <a:pt x="1576036" y="0"/>
                </a:lnTo>
                <a:lnTo>
                  <a:pt x="1576036" y="445231"/>
                </a:lnTo>
                <a:lnTo>
                  <a:pt x="0" y="445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3"/>
          <p:cNvSpPr/>
          <p:nvPr/>
        </p:nvSpPr>
        <p:spPr>
          <a:xfrm rot="9775515" flipH="1">
            <a:off x="5421962" y="4476705"/>
            <a:ext cx="1576036" cy="445230"/>
          </a:xfrm>
          <a:custGeom>
            <a:avLst/>
            <a:gdLst/>
            <a:ahLst/>
            <a:cxnLst/>
            <a:rect l="l" t="t" r="r" b="b"/>
            <a:pathLst>
              <a:path w="1576036" h="445230" extrusionOk="0">
                <a:moveTo>
                  <a:pt x="0" y="445230"/>
                </a:moveTo>
                <a:lnTo>
                  <a:pt x="1576036" y="445230"/>
                </a:lnTo>
                <a:lnTo>
                  <a:pt x="1576036" y="0"/>
                </a:lnTo>
                <a:lnTo>
                  <a:pt x="0" y="0"/>
                </a:lnTo>
                <a:lnTo>
                  <a:pt x="0" y="44523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2" name="Google Shape;102;p3"/>
          <p:cNvGrpSpPr/>
          <p:nvPr/>
        </p:nvGrpSpPr>
        <p:grpSpPr>
          <a:xfrm>
            <a:off x="1374234" y="3509596"/>
            <a:ext cx="4474399" cy="3301757"/>
            <a:chOff x="1374234" y="3509596"/>
            <a:chExt cx="4474399" cy="3301757"/>
          </a:xfrm>
        </p:grpSpPr>
        <p:grpSp>
          <p:nvGrpSpPr>
            <p:cNvPr id="103" name="Google Shape;103;p3"/>
            <p:cNvGrpSpPr/>
            <p:nvPr/>
          </p:nvGrpSpPr>
          <p:grpSpPr>
            <a:xfrm>
              <a:off x="1962865" y="4186879"/>
              <a:ext cx="3776340" cy="2624474"/>
              <a:chOff x="0" y="-152400"/>
              <a:chExt cx="1767433" cy="1228328"/>
            </a:xfrm>
          </p:grpSpPr>
          <p:sp>
            <p:nvSpPr>
              <p:cNvPr id="104" name="Google Shape;104;p3"/>
              <p:cNvSpPr/>
              <p:nvPr/>
            </p:nvSpPr>
            <p:spPr>
              <a:xfrm>
                <a:off x="0" y="0"/>
                <a:ext cx="1767433" cy="1075928"/>
              </a:xfrm>
              <a:custGeom>
                <a:avLst/>
                <a:gdLst/>
                <a:ahLst/>
                <a:cxnLst/>
                <a:rect l="l" t="t" r="r" b="b"/>
                <a:pathLst>
                  <a:path w="1767433" h="1075928" extrusionOk="0">
                    <a:moveTo>
                      <a:pt x="133257" y="0"/>
                    </a:moveTo>
                    <a:lnTo>
                      <a:pt x="1634176" y="0"/>
                    </a:lnTo>
                    <a:cubicBezTo>
                      <a:pt x="1669518" y="0"/>
                      <a:pt x="1703412" y="14040"/>
                      <a:pt x="1728403" y="39030"/>
                    </a:cubicBezTo>
                    <a:cubicBezTo>
                      <a:pt x="1753394" y="64021"/>
                      <a:pt x="1767433" y="97915"/>
                      <a:pt x="1767433" y="133257"/>
                    </a:cubicBezTo>
                    <a:lnTo>
                      <a:pt x="1767433" y="942671"/>
                    </a:lnTo>
                    <a:cubicBezTo>
                      <a:pt x="1767433" y="978013"/>
                      <a:pt x="1753394" y="1011907"/>
                      <a:pt x="1728403" y="1036898"/>
                    </a:cubicBezTo>
                    <a:cubicBezTo>
                      <a:pt x="1703412" y="1061888"/>
                      <a:pt x="1669518" y="1075928"/>
                      <a:pt x="1634176" y="1075928"/>
                    </a:cubicBezTo>
                    <a:lnTo>
                      <a:pt x="133257" y="1075928"/>
                    </a:lnTo>
                    <a:cubicBezTo>
                      <a:pt x="97915" y="1075928"/>
                      <a:pt x="64021" y="1061888"/>
                      <a:pt x="39030" y="1036898"/>
                    </a:cubicBezTo>
                    <a:cubicBezTo>
                      <a:pt x="14040" y="1011907"/>
                      <a:pt x="0" y="978013"/>
                      <a:pt x="0" y="942671"/>
                    </a:cubicBezTo>
                    <a:lnTo>
                      <a:pt x="0" y="133257"/>
                    </a:lnTo>
                    <a:cubicBezTo>
                      <a:pt x="0" y="97915"/>
                      <a:pt x="14040" y="64021"/>
                      <a:pt x="39030" y="39030"/>
                    </a:cubicBezTo>
                    <a:cubicBezTo>
                      <a:pt x="64021" y="14040"/>
                      <a:pt x="97915" y="0"/>
                      <a:pt x="1332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0" cap="rnd" cmpd="sng">
                <a:solidFill>
                  <a:srgbClr val="FFD42A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105;p3"/>
              <p:cNvSpPr txBox="1"/>
              <p:nvPr/>
            </p:nvSpPr>
            <p:spPr>
              <a:xfrm>
                <a:off x="0" y="-152400"/>
                <a:ext cx="1767433" cy="12283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2950" tIns="42950" rIns="42950" bIns="429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308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6" name="Google Shape;106;p3"/>
            <p:cNvSpPr txBox="1"/>
            <p:nvPr/>
          </p:nvSpPr>
          <p:spPr>
            <a:xfrm>
              <a:off x="2239633" y="5269570"/>
              <a:ext cx="3609000" cy="47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7503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76"/>
                <a:buFont typeface="Arial"/>
                <a:buNone/>
              </a:pPr>
              <a:r>
                <a:rPr lang="en-US" sz="3076" b="1" i="0" u="none" strike="noStrike" cap="none">
                  <a:solidFill>
                    <a:srgbClr val="E21B2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UFFICIO STAGE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3"/>
            <p:cNvSpPr/>
            <p:nvPr/>
          </p:nvSpPr>
          <p:spPr>
            <a:xfrm>
              <a:off x="1374234" y="3509596"/>
              <a:ext cx="1730797" cy="1839267"/>
            </a:xfrm>
            <a:custGeom>
              <a:avLst/>
              <a:gdLst/>
              <a:ahLst/>
              <a:cxnLst/>
              <a:rect l="l" t="t" r="r" b="b"/>
              <a:pathLst>
                <a:path w="1730797" h="1839267" extrusionOk="0">
                  <a:moveTo>
                    <a:pt x="0" y="0"/>
                  </a:moveTo>
                  <a:lnTo>
                    <a:pt x="1730797" y="0"/>
                  </a:lnTo>
                  <a:lnTo>
                    <a:pt x="1730797" y="1839267"/>
                  </a:lnTo>
                  <a:lnTo>
                    <a:pt x="0" y="183926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25764" b="-18345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8" name="Google Shape;108;p3"/>
          <p:cNvSpPr txBox="1"/>
          <p:nvPr/>
        </p:nvSpPr>
        <p:spPr>
          <a:xfrm>
            <a:off x="7252412" y="4108324"/>
            <a:ext cx="4786800" cy="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7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66"/>
              <a:buFont typeface="Arial"/>
              <a:buNone/>
            </a:pPr>
            <a:r>
              <a:rPr lang="en-US" sz="2766" b="1" i="0" u="none" strike="noStrike" cap="none" dirty="0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STAGE CURRICULARE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3"/>
          <p:cNvSpPr txBox="1"/>
          <p:nvPr/>
        </p:nvSpPr>
        <p:spPr>
          <a:xfrm>
            <a:off x="7395172" y="6466455"/>
            <a:ext cx="4069200" cy="12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7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66"/>
              <a:buFont typeface="Arial"/>
              <a:buNone/>
            </a:pPr>
            <a:r>
              <a:rPr lang="en-US" sz="2766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TPV PSICOLOGIA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87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66"/>
              <a:buFont typeface="Arial"/>
              <a:buNone/>
            </a:pPr>
            <a:endParaRPr sz="2766" b="1" i="0" u="none" strike="noStrike" cap="none">
              <a:solidFill>
                <a:srgbClr val="086CB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" name="Google Shape;110;p3"/>
          <p:cNvSpPr txBox="1"/>
          <p:nvPr/>
        </p:nvSpPr>
        <p:spPr>
          <a:xfrm>
            <a:off x="1345010" y="601219"/>
            <a:ext cx="11367300" cy="6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7503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49"/>
              <a:buFont typeface="Arial"/>
              <a:buNone/>
            </a:pPr>
            <a:r>
              <a:rPr lang="en-US" sz="40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DI COSA SI OCCUPA? I SERVIZI OFFERTI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11861627" y="3015611"/>
            <a:ext cx="409500" cy="132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800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35"/>
              <a:buFont typeface="Arial"/>
              <a:buNone/>
            </a:pPr>
            <a:r>
              <a:rPr lang="en-US" sz="8635" b="0" i="0" u="none" strike="noStrike" cap="none" dirty="0">
                <a:solidFill>
                  <a:srgbClr val="E21B26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3"/>
          <p:cNvSpPr txBox="1"/>
          <p:nvPr/>
        </p:nvSpPr>
        <p:spPr>
          <a:xfrm>
            <a:off x="12370263" y="3509599"/>
            <a:ext cx="3386400" cy="3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4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16"/>
              <a:buFont typeface="Arial"/>
              <a:buNone/>
            </a:pPr>
            <a:r>
              <a:rPr lang="en-US" sz="2216" b="1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 E SENZA </a:t>
            </a:r>
            <a:r>
              <a:rPr lang="en-US" sz="2216" b="1" i="0" u="none" strike="noStrike" cap="none" dirty="0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CFU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" name="Google Shape;113;p3"/>
          <p:cNvGrpSpPr/>
          <p:nvPr/>
        </p:nvGrpSpPr>
        <p:grpSpPr>
          <a:xfrm>
            <a:off x="11906433" y="4242737"/>
            <a:ext cx="2896605" cy="1329000"/>
            <a:chOff x="11906433" y="4242737"/>
            <a:chExt cx="2896605" cy="1329000"/>
          </a:xfrm>
        </p:grpSpPr>
        <p:sp>
          <p:nvSpPr>
            <p:cNvPr id="114" name="Google Shape;114;p3"/>
            <p:cNvSpPr txBox="1"/>
            <p:nvPr/>
          </p:nvSpPr>
          <p:spPr>
            <a:xfrm>
              <a:off x="11906433" y="4242737"/>
              <a:ext cx="409500" cy="132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800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635"/>
                <a:buFont typeface="Arial"/>
                <a:buNone/>
              </a:pPr>
              <a:r>
                <a:rPr lang="en-US" sz="8635" b="0" i="0" u="none" strike="noStrike" cap="none" dirty="0">
                  <a:solidFill>
                    <a:srgbClr val="E21B26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 txBox="1"/>
            <p:nvPr/>
          </p:nvSpPr>
          <p:spPr>
            <a:xfrm>
              <a:off x="12360738" y="4703952"/>
              <a:ext cx="2442300" cy="34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250045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16"/>
                <a:buFont typeface="Arial"/>
                <a:buNone/>
              </a:pPr>
              <a:r>
                <a:rPr lang="en-US" sz="2216" b="1" i="0" u="none" strike="noStrike" cap="none" dirty="0">
                  <a:solidFill>
                    <a:srgbClr val="E21B2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BANDI</a:t>
              </a:r>
              <a:r>
                <a:rPr lang="en-US" sz="2216" b="1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DI STAGE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21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21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21"/>
          <p:cNvSpPr txBox="1"/>
          <p:nvPr/>
        </p:nvSpPr>
        <p:spPr>
          <a:xfrm>
            <a:off x="1028700" y="709153"/>
            <a:ext cx="15480300" cy="8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49"/>
              <a:buFont typeface="Arial"/>
              <a:buNone/>
            </a:pPr>
            <a:r>
              <a:rPr lang="en-US" sz="52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QUALE DOCUMENTAZIONE?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4" name="Google Shape;424;p21"/>
          <p:cNvGrpSpPr/>
          <p:nvPr/>
        </p:nvGrpSpPr>
        <p:grpSpPr>
          <a:xfrm>
            <a:off x="-829974" y="2790308"/>
            <a:ext cx="17069202" cy="3374322"/>
            <a:chOff x="0" y="-152400"/>
            <a:chExt cx="6881774" cy="1360422"/>
          </a:xfrm>
        </p:grpSpPr>
        <p:sp>
          <p:nvSpPr>
            <p:cNvPr id="425" name="Google Shape;425;p21"/>
            <p:cNvSpPr/>
            <p:nvPr/>
          </p:nvSpPr>
          <p:spPr>
            <a:xfrm>
              <a:off x="0" y="0"/>
              <a:ext cx="6881774" cy="1208022"/>
            </a:xfrm>
            <a:custGeom>
              <a:avLst/>
              <a:gdLst/>
              <a:ahLst/>
              <a:cxnLst/>
              <a:rect l="l" t="t" r="r" b="b"/>
              <a:pathLst>
                <a:path w="6881774" h="1208022" extrusionOk="0">
                  <a:moveTo>
                    <a:pt x="29481" y="0"/>
                  </a:moveTo>
                  <a:lnTo>
                    <a:pt x="6852293" y="0"/>
                  </a:lnTo>
                  <a:cubicBezTo>
                    <a:pt x="6868575" y="0"/>
                    <a:pt x="6881774" y="13199"/>
                    <a:pt x="6881774" y="29481"/>
                  </a:cubicBezTo>
                  <a:lnTo>
                    <a:pt x="6881774" y="1178541"/>
                  </a:lnTo>
                  <a:cubicBezTo>
                    <a:pt x="6881774" y="1194823"/>
                    <a:pt x="6868575" y="1208022"/>
                    <a:pt x="6852293" y="1208022"/>
                  </a:cubicBezTo>
                  <a:lnTo>
                    <a:pt x="29481" y="1208022"/>
                  </a:lnTo>
                  <a:cubicBezTo>
                    <a:pt x="13199" y="1208022"/>
                    <a:pt x="0" y="1194823"/>
                    <a:pt x="0" y="1178541"/>
                  </a:cubicBezTo>
                  <a:lnTo>
                    <a:pt x="0" y="29481"/>
                  </a:lnTo>
                  <a:cubicBezTo>
                    <a:pt x="0" y="13199"/>
                    <a:pt x="13199" y="0"/>
                    <a:pt x="29481" y="0"/>
                  </a:cubicBezTo>
                  <a:close/>
                </a:path>
              </a:pathLst>
            </a:custGeom>
            <a:solidFill>
              <a:srgbClr val="FFFFFF"/>
            </a:solidFill>
            <a:ln w="95250" cap="rnd" cmpd="sng">
              <a:solidFill>
                <a:srgbClr val="FFD42A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21"/>
            <p:cNvSpPr txBox="1"/>
            <p:nvPr/>
          </p:nvSpPr>
          <p:spPr>
            <a:xfrm>
              <a:off x="0" y="-152400"/>
              <a:ext cx="6881774" cy="13604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2950" tIns="42950" rIns="42950" bIns="42950" anchor="ctr" anchorCtr="0">
              <a:noAutofit/>
            </a:bodyPr>
            <a:lstStyle/>
            <a:p>
              <a:pPr marL="0" marR="0" lvl="0" indent="0" algn="ctr" rtl="0">
                <a:lnSpc>
                  <a:spcPct val="230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7" name="Google Shape;427;p21"/>
          <p:cNvSpPr txBox="1"/>
          <p:nvPr/>
        </p:nvSpPr>
        <p:spPr>
          <a:xfrm>
            <a:off x="1028700" y="3532660"/>
            <a:ext cx="14220300" cy="31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94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16"/>
              <a:buFont typeface="Arial"/>
              <a:buNone/>
            </a:pPr>
            <a:r>
              <a:rPr lang="en-US" sz="2316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È IL «CONTRATTO» CHE DEFINISCE LA RELAZIONE TRA LO STUDENTE E L’ENTE CHE LO OSPITA. IN ESSO SONO RIPORTATI I DATI, LE INFORMAZIONI, LE ATTIVITÁ E GLI OBIETTIVI OGGETTO DELLO STAGE OLTRE CHE I RIFERIMENTI DI DUE FIGURE IMPRESCINDIBILI PER L’AVVIO DELLO STAGE: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94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16"/>
              <a:buFont typeface="Arial"/>
              <a:buNone/>
            </a:pPr>
            <a:endParaRPr sz="2316" b="1" i="0" u="none" strike="noStrike" cap="none">
              <a:solidFill>
                <a:srgbClr val="086CB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8" name="Google Shape;428;p21"/>
          <p:cNvSpPr txBox="1"/>
          <p:nvPr/>
        </p:nvSpPr>
        <p:spPr>
          <a:xfrm>
            <a:off x="1028700" y="2109367"/>
            <a:ext cx="11382900" cy="5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98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78"/>
              <a:buFont typeface="Arial"/>
              <a:buNone/>
            </a:pPr>
            <a:r>
              <a:rPr lang="en-US" sz="3578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 IL PROGETTO FORMATIVO: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9" name="Google Shape;429;p21"/>
          <p:cNvGrpSpPr/>
          <p:nvPr/>
        </p:nvGrpSpPr>
        <p:grpSpPr>
          <a:xfrm>
            <a:off x="1295974" y="6647523"/>
            <a:ext cx="5442730" cy="1313148"/>
            <a:chOff x="0" y="-202152"/>
            <a:chExt cx="7256973" cy="1750863"/>
          </a:xfrm>
        </p:grpSpPr>
        <p:grpSp>
          <p:nvGrpSpPr>
            <p:cNvPr id="430" name="Google Shape;430;p21"/>
            <p:cNvGrpSpPr/>
            <p:nvPr/>
          </p:nvGrpSpPr>
          <p:grpSpPr>
            <a:xfrm>
              <a:off x="1104011" y="-202152"/>
              <a:ext cx="5620847" cy="1520813"/>
              <a:chOff x="0" y="-152400"/>
              <a:chExt cx="1973036" cy="533837"/>
            </a:xfrm>
          </p:grpSpPr>
          <p:sp>
            <p:nvSpPr>
              <p:cNvPr id="431" name="Google Shape;431;p21"/>
              <p:cNvSpPr/>
              <p:nvPr/>
            </p:nvSpPr>
            <p:spPr>
              <a:xfrm>
                <a:off x="0" y="0"/>
                <a:ext cx="1973036" cy="381437"/>
              </a:xfrm>
              <a:custGeom>
                <a:avLst/>
                <a:gdLst/>
                <a:ahLst/>
                <a:cxnLst/>
                <a:rect l="l" t="t" r="r" b="b"/>
                <a:pathLst>
                  <a:path w="1973036" h="381437" extrusionOk="0">
                    <a:moveTo>
                      <a:pt x="119371" y="0"/>
                    </a:moveTo>
                    <a:lnTo>
                      <a:pt x="1853665" y="0"/>
                    </a:lnTo>
                    <a:cubicBezTo>
                      <a:pt x="1885324" y="0"/>
                      <a:pt x="1915686" y="12577"/>
                      <a:pt x="1938073" y="34963"/>
                    </a:cubicBezTo>
                    <a:cubicBezTo>
                      <a:pt x="1960459" y="57349"/>
                      <a:pt x="1973036" y="87712"/>
                      <a:pt x="1973036" y="119371"/>
                    </a:cubicBezTo>
                    <a:lnTo>
                      <a:pt x="1973036" y="262066"/>
                    </a:lnTo>
                    <a:cubicBezTo>
                      <a:pt x="1973036" y="293726"/>
                      <a:pt x="1960459" y="324088"/>
                      <a:pt x="1938073" y="346475"/>
                    </a:cubicBezTo>
                    <a:cubicBezTo>
                      <a:pt x="1915686" y="368861"/>
                      <a:pt x="1885324" y="381437"/>
                      <a:pt x="1853665" y="381437"/>
                    </a:cubicBezTo>
                    <a:lnTo>
                      <a:pt x="119371" y="381437"/>
                    </a:lnTo>
                    <a:cubicBezTo>
                      <a:pt x="87712" y="381437"/>
                      <a:pt x="57349" y="368861"/>
                      <a:pt x="34963" y="346475"/>
                    </a:cubicBezTo>
                    <a:cubicBezTo>
                      <a:pt x="12577" y="324088"/>
                      <a:pt x="0" y="293726"/>
                      <a:pt x="0" y="262066"/>
                    </a:cubicBezTo>
                    <a:lnTo>
                      <a:pt x="0" y="119371"/>
                    </a:lnTo>
                    <a:cubicBezTo>
                      <a:pt x="0" y="87712"/>
                      <a:pt x="12577" y="57349"/>
                      <a:pt x="34963" y="34963"/>
                    </a:cubicBezTo>
                    <a:cubicBezTo>
                      <a:pt x="57349" y="12577"/>
                      <a:pt x="87712" y="0"/>
                      <a:pt x="11937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rnd" cmpd="sng">
                <a:solidFill>
                  <a:srgbClr val="086CB3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" name="Google Shape;432;p21"/>
              <p:cNvSpPr txBox="1"/>
              <p:nvPr/>
            </p:nvSpPr>
            <p:spPr>
              <a:xfrm>
                <a:off x="0" y="-152400"/>
                <a:ext cx="1973036" cy="5338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2950" tIns="42950" rIns="42950" bIns="429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308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3" name="Google Shape;433;p21"/>
            <p:cNvSpPr/>
            <p:nvPr/>
          </p:nvSpPr>
          <p:spPr>
            <a:xfrm>
              <a:off x="0" y="0"/>
              <a:ext cx="1548711" cy="1548711"/>
            </a:xfrm>
            <a:custGeom>
              <a:avLst/>
              <a:gdLst/>
              <a:ahLst/>
              <a:cxnLst/>
              <a:rect l="l" t="t" r="r" b="b"/>
              <a:pathLst>
                <a:path w="1548711" h="1548711" extrusionOk="0">
                  <a:moveTo>
                    <a:pt x="0" y="0"/>
                  </a:moveTo>
                  <a:lnTo>
                    <a:pt x="1548711" y="0"/>
                  </a:lnTo>
                  <a:lnTo>
                    <a:pt x="1548711" y="1548711"/>
                  </a:lnTo>
                  <a:lnTo>
                    <a:pt x="0" y="154871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21"/>
            <p:cNvSpPr txBox="1"/>
            <p:nvPr/>
          </p:nvSpPr>
          <p:spPr>
            <a:xfrm>
              <a:off x="1696473" y="529050"/>
              <a:ext cx="5560500" cy="557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496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17"/>
                <a:buFont typeface="Arial"/>
                <a:buNone/>
              </a:pPr>
              <a:r>
                <a:rPr lang="en-US" sz="2717" b="1" i="0" u="none" strike="noStrike" cap="none">
                  <a:solidFill>
                    <a:srgbClr val="086CB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TUTOR AZIENDALE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5" name="Google Shape;435;p21"/>
          <p:cNvGrpSpPr/>
          <p:nvPr/>
        </p:nvGrpSpPr>
        <p:grpSpPr>
          <a:xfrm>
            <a:off x="1101421" y="8084530"/>
            <a:ext cx="5961374" cy="1542526"/>
            <a:chOff x="0" y="-176289"/>
            <a:chExt cx="7948498" cy="2056702"/>
          </a:xfrm>
        </p:grpSpPr>
        <p:grpSp>
          <p:nvGrpSpPr>
            <p:cNvPr id="436" name="Google Shape;436;p21"/>
            <p:cNvGrpSpPr/>
            <p:nvPr/>
          </p:nvGrpSpPr>
          <p:grpSpPr>
            <a:xfrm>
              <a:off x="1237136" y="-11027"/>
              <a:ext cx="6571712" cy="1520795"/>
              <a:chOff x="0" y="-152400"/>
              <a:chExt cx="2306835" cy="533837"/>
            </a:xfrm>
          </p:grpSpPr>
          <p:sp>
            <p:nvSpPr>
              <p:cNvPr id="437" name="Google Shape;437;p21"/>
              <p:cNvSpPr/>
              <p:nvPr/>
            </p:nvSpPr>
            <p:spPr>
              <a:xfrm>
                <a:off x="0" y="0"/>
                <a:ext cx="2306835" cy="381437"/>
              </a:xfrm>
              <a:custGeom>
                <a:avLst/>
                <a:gdLst/>
                <a:ahLst/>
                <a:cxnLst/>
                <a:rect l="l" t="t" r="r" b="b"/>
                <a:pathLst>
                  <a:path w="2306835" h="381437" extrusionOk="0">
                    <a:moveTo>
                      <a:pt x="33731" y="0"/>
                    </a:moveTo>
                    <a:lnTo>
                      <a:pt x="2273104" y="0"/>
                    </a:lnTo>
                    <a:cubicBezTo>
                      <a:pt x="2282050" y="0"/>
                      <a:pt x="2290630" y="3554"/>
                      <a:pt x="2296955" y="9879"/>
                    </a:cubicBezTo>
                    <a:cubicBezTo>
                      <a:pt x="2303281" y="16205"/>
                      <a:pt x="2306835" y="24785"/>
                      <a:pt x="2306835" y="33731"/>
                    </a:cubicBezTo>
                    <a:lnTo>
                      <a:pt x="2306835" y="347707"/>
                    </a:lnTo>
                    <a:cubicBezTo>
                      <a:pt x="2306835" y="366336"/>
                      <a:pt x="2291733" y="381437"/>
                      <a:pt x="2273104" y="381437"/>
                    </a:cubicBezTo>
                    <a:lnTo>
                      <a:pt x="33731" y="381437"/>
                    </a:lnTo>
                    <a:cubicBezTo>
                      <a:pt x="15102" y="381437"/>
                      <a:pt x="0" y="366336"/>
                      <a:pt x="0" y="347707"/>
                    </a:cubicBezTo>
                    <a:lnTo>
                      <a:pt x="0" y="33731"/>
                    </a:lnTo>
                    <a:cubicBezTo>
                      <a:pt x="0" y="15102"/>
                      <a:pt x="15102" y="0"/>
                      <a:pt x="3373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rnd" cmpd="sng">
                <a:solidFill>
                  <a:srgbClr val="62B031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21"/>
              <p:cNvSpPr txBox="1"/>
              <p:nvPr/>
            </p:nvSpPr>
            <p:spPr>
              <a:xfrm>
                <a:off x="0" y="-152400"/>
                <a:ext cx="2306835" cy="5338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30050" tIns="130050" rIns="130050" bIns="1300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308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9" name="Google Shape;439;p21"/>
            <p:cNvSpPr txBox="1"/>
            <p:nvPr/>
          </p:nvSpPr>
          <p:spPr>
            <a:xfrm>
              <a:off x="1918498" y="726481"/>
              <a:ext cx="6030000" cy="48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496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17"/>
                <a:buFont typeface="Arial"/>
                <a:buNone/>
              </a:pPr>
              <a:r>
                <a:rPr lang="en-US" sz="2617" b="1" i="0" u="none" strike="noStrike" cap="none">
                  <a:solidFill>
                    <a:srgbClr val="62B03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TUTOR UNIVERSITARIO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40" name="Google Shape;440;p21"/>
            <p:cNvGrpSpPr/>
            <p:nvPr/>
          </p:nvGrpSpPr>
          <p:grpSpPr>
            <a:xfrm>
              <a:off x="0" y="-176289"/>
              <a:ext cx="1880413" cy="2056702"/>
              <a:chOff x="0" y="-76200"/>
              <a:chExt cx="812800" cy="889000"/>
            </a:xfrm>
          </p:grpSpPr>
          <p:sp>
            <p:nvSpPr>
              <p:cNvPr id="441" name="Google Shape;441;p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42;p21"/>
              <p:cNvSpPr txBox="1"/>
              <p:nvPr/>
            </p:nvSpPr>
            <p:spPr>
              <a:xfrm>
                <a:off x="76200" y="-76200"/>
                <a:ext cx="6604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0250" tIns="70250" rIns="70250" bIns="702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308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43" name="Google Shape;443;p21"/>
            <p:cNvSpPr/>
            <p:nvPr/>
          </p:nvSpPr>
          <p:spPr>
            <a:xfrm>
              <a:off x="257062" y="205701"/>
              <a:ext cx="1408437" cy="1324171"/>
            </a:xfrm>
            <a:custGeom>
              <a:avLst/>
              <a:gdLst/>
              <a:ahLst/>
              <a:cxnLst/>
              <a:rect l="l" t="t" r="r" b="b"/>
              <a:pathLst>
                <a:path w="1408437" h="1324171" extrusionOk="0">
                  <a:moveTo>
                    <a:pt x="0" y="0"/>
                  </a:moveTo>
                  <a:lnTo>
                    <a:pt x="1408436" y="0"/>
                  </a:lnTo>
                  <a:lnTo>
                    <a:pt x="1408436" y="1324172"/>
                  </a:lnTo>
                  <a:lnTo>
                    <a:pt x="0" y="132417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2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22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22"/>
          <p:cNvSpPr txBox="1"/>
          <p:nvPr/>
        </p:nvSpPr>
        <p:spPr>
          <a:xfrm>
            <a:off x="981075" y="760077"/>
            <a:ext cx="15480300" cy="6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49"/>
              <a:buFont typeface="Arial"/>
              <a:buNone/>
            </a:pPr>
            <a:r>
              <a:rPr lang="en-US" sz="4049" b="1" i="0" u="none" strike="noStrike" cap="none">
                <a:solidFill>
                  <a:srgbClr val="62B031"/>
                </a:solidFill>
                <a:latin typeface="Montserrat"/>
                <a:ea typeface="Montserrat"/>
                <a:cs typeface="Montserrat"/>
                <a:sym typeface="Montserrat"/>
              </a:rPr>
              <a:t>TUTOR DEL SOGGETTO PROMOTORE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22"/>
          <p:cNvSpPr/>
          <p:nvPr/>
        </p:nvSpPr>
        <p:spPr>
          <a:xfrm>
            <a:off x="1049721" y="4672813"/>
            <a:ext cx="559138" cy="312231"/>
          </a:xfrm>
          <a:custGeom>
            <a:avLst/>
            <a:gdLst/>
            <a:ahLst/>
            <a:cxnLst/>
            <a:rect l="l" t="t" r="r" b="b"/>
            <a:pathLst>
              <a:path w="559138" h="312231" extrusionOk="0">
                <a:moveTo>
                  <a:pt x="0" y="0"/>
                </a:moveTo>
                <a:lnTo>
                  <a:pt x="559137" y="0"/>
                </a:lnTo>
                <a:lnTo>
                  <a:pt x="559137" y="312232"/>
                </a:lnTo>
                <a:lnTo>
                  <a:pt x="0" y="3122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22"/>
          <p:cNvSpPr/>
          <p:nvPr/>
        </p:nvSpPr>
        <p:spPr>
          <a:xfrm>
            <a:off x="1049721" y="6106697"/>
            <a:ext cx="559138" cy="312231"/>
          </a:xfrm>
          <a:custGeom>
            <a:avLst/>
            <a:gdLst/>
            <a:ahLst/>
            <a:cxnLst/>
            <a:rect l="l" t="t" r="r" b="b"/>
            <a:pathLst>
              <a:path w="559138" h="312231" extrusionOk="0">
                <a:moveTo>
                  <a:pt x="0" y="0"/>
                </a:moveTo>
                <a:lnTo>
                  <a:pt x="559137" y="0"/>
                </a:lnTo>
                <a:lnTo>
                  <a:pt x="559137" y="312231"/>
                </a:lnTo>
                <a:lnTo>
                  <a:pt x="0" y="312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22"/>
          <p:cNvSpPr/>
          <p:nvPr/>
        </p:nvSpPr>
        <p:spPr>
          <a:xfrm>
            <a:off x="1049721" y="7028528"/>
            <a:ext cx="559138" cy="312231"/>
          </a:xfrm>
          <a:custGeom>
            <a:avLst/>
            <a:gdLst/>
            <a:ahLst/>
            <a:cxnLst/>
            <a:rect l="l" t="t" r="r" b="b"/>
            <a:pathLst>
              <a:path w="559138" h="312231" extrusionOk="0">
                <a:moveTo>
                  <a:pt x="0" y="0"/>
                </a:moveTo>
                <a:lnTo>
                  <a:pt x="559137" y="0"/>
                </a:lnTo>
                <a:lnTo>
                  <a:pt x="559137" y="312231"/>
                </a:lnTo>
                <a:lnTo>
                  <a:pt x="0" y="312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22"/>
          <p:cNvSpPr txBox="1"/>
          <p:nvPr/>
        </p:nvSpPr>
        <p:spPr>
          <a:xfrm>
            <a:off x="1049721" y="2009168"/>
            <a:ext cx="13776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8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Solitamente è un</a:t>
            </a:r>
            <a:r>
              <a:rPr lang="en-US" sz="2799" b="0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docente del corso di studi</a:t>
            </a:r>
            <a:r>
              <a:rPr lang="en-US" sz="2799" b="0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 quale è iscritto lo studente.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22"/>
          <p:cNvSpPr txBox="1"/>
          <p:nvPr/>
        </p:nvSpPr>
        <p:spPr>
          <a:xfrm>
            <a:off x="1028700" y="3593310"/>
            <a:ext cx="12396000" cy="5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49"/>
              <a:buFont typeface="Arial"/>
              <a:buNone/>
            </a:pPr>
            <a:r>
              <a:rPr lang="en-US" sz="35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COMPITI E RESPONSABILITÁ: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22"/>
          <p:cNvSpPr txBox="1"/>
          <p:nvPr/>
        </p:nvSpPr>
        <p:spPr>
          <a:xfrm>
            <a:off x="1977784" y="6025712"/>
            <a:ext cx="12396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8603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intervenire per risolvere eventuali criticità in corso di stage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22"/>
          <p:cNvSpPr txBox="1"/>
          <p:nvPr/>
        </p:nvSpPr>
        <p:spPr>
          <a:xfrm>
            <a:off x="1977784" y="4483763"/>
            <a:ext cx="12396000" cy="11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630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fornire supporto e assistenza allo stagista ai fini del suo inserimento presso l’ente ospitante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8" name="Google Shape;458;p22"/>
          <p:cNvGrpSpPr/>
          <p:nvPr/>
        </p:nvGrpSpPr>
        <p:grpSpPr>
          <a:xfrm>
            <a:off x="14507074" y="5938846"/>
            <a:ext cx="4268780" cy="4668978"/>
            <a:chOff x="0" y="-533598"/>
            <a:chExt cx="5691707" cy="6225305"/>
          </a:xfrm>
        </p:grpSpPr>
        <p:grpSp>
          <p:nvGrpSpPr>
            <p:cNvPr id="459" name="Google Shape;459;p22"/>
            <p:cNvGrpSpPr/>
            <p:nvPr/>
          </p:nvGrpSpPr>
          <p:grpSpPr>
            <a:xfrm>
              <a:off x="0" y="-533598"/>
              <a:ext cx="5691707" cy="6225305"/>
              <a:chOff x="0" y="-76200"/>
              <a:chExt cx="812800" cy="889000"/>
            </a:xfrm>
          </p:grpSpPr>
          <p:sp>
            <p:nvSpPr>
              <p:cNvPr id="460" name="Google Shape;460;p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22"/>
              <p:cNvSpPr txBox="1"/>
              <p:nvPr/>
            </p:nvSpPr>
            <p:spPr>
              <a:xfrm>
                <a:off x="76200" y="-76200"/>
                <a:ext cx="6604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0250" tIns="70250" rIns="70250" bIns="702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308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2" name="Google Shape;462;p22"/>
            <p:cNvSpPr/>
            <p:nvPr/>
          </p:nvSpPr>
          <p:spPr>
            <a:xfrm>
              <a:off x="778090" y="622630"/>
              <a:ext cx="4263145" cy="4008085"/>
            </a:xfrm>
            <a:custGeom>
              <a:avLst/>
              <a:gdLst/>
              <a:ahLst/>
              <a:cxnLst/>
              <a:rect l="l" t="t" r="r" b="b"/>
              <a:pathLst>
                <a:path w="4263145" h="4008085" extrusionOk="0">
                  <a:moveTo>
                    <a:pt x="0" y="0"/>
                  </a:moveTo>
                  <a:lnTo>
                    <a:pt x="4263145" y="0"/>
                  </a:lnTo>
                  <a:lnTo>
                    <a:pt x="4263145" y="4008085"/>
                  </a:lnTo>
                  <a:lnTo>
                    <a:pt x="0" y="400808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3" name="Google Shape;463;p22"/>
          <p:cNvSpPr txBox="1"/>
          <p:nvPr/>
        </p:nvSpPr>
        <p:spPr>
          <a:xfrm>
            <a:off x="1977784" y="6848347"/>
            <a:ext cx="13093800" cy="11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630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valutare, in collaborazione con il tutor aziendale, l’esperienza di tirocinio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630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 confermare eventuali</a:t>
            </a:r>
            <a:r>
              <a:rPr lang="en-US" sz="27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 CFU</a:t>
            </a: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da attribuire in chiusura di stage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4" name="Google Shape;464;p22"/>
          <p:cNvGrpSpPr/>
          <p:nvPr/>
        </p:nvGrpSpPr>
        <p:grpSpPr>
          <a:xfrm>
            <a:off x="11162340" y="417492"/>
            <a:ext cx="5431499" cy="1405387"/>
            <a:chOff x="0" y="-160616"/>
            <a:chExt cx="7241999" cy="1873849"/>
          </a:xfrm>
        </p:grpSpPr>
        <p:grpSp>
          <p:nvGrpSpPr>
            <p:cNvPr id="465" name="Google Shape;465;p22"/>
            <p:cNvGrpSpPr/>
            <p:nvPr/>
          </p:nvGrpSpPr>
          <p:grpSpPr>
            <a:xfrm>
              <a:off x="1127157" y="-10051"/>
              <a:ext cx="5987561" cy="1385615"/>
              <a:chOff x="0" y="-152400"/>
              <a:chExt cx="2306835" cy="533837"/>
            </a:xfrm>
          </p:grpSpPr>
          <p:sp>
            <p:nvSpPr>
              <p:cNvPr id="466" name="Google Shape;466;p22"/>
              <p:cNvSpPr/>
              <p:nvPr/>
            </p:nvSpPr>
            <p:spPr>
              <a:xfrm>
                <a:off x="0" y="0"/>
                <a:ext cx="2306835" cy="381437"/>
              </a:xfrm>
              <a:custGeom>
                <a:avLst/>
                <a:gdLst/>
                <a:ahLst/>
                <a:cxnLst/>
                <a:rect l="l" t="t" r="r" b="b"/>
                <a:pathLst>
                  <a:path w="2306835" h="381437" extrusionOk="0">
                    <a:moveTo>
                      <a:pt x="33731" y="0"/>
                    </a:moveTo>
                    <a:lnTo>
                      <a:pt x="2273104" y="0"/>
                    </a:lnTo>
                    <a:cubicBezTo>
                      <a:pt x="2282050" y="0"/>
                      <a:pt x="2290630" y="3554"/>
                      <a:pt x="2296955" y="9879"/>
                    </a:cubicBezTo>
                    <a:cubicBezTo>
                      <a:pt x="2303281" y="16205"/>
                      <a:pt x="2306835" y="24785"/>
                      <a:pt x="2306835" y="33731"/>
                    </a:cubicBezTo>
                    <a:lnTo>
                      <a:pt x="2306835" y="347707"/>
                    </a:lnTo>
                    <a:cubicBezTo>
                      <a:pt x="2306835" y="366336"/>
                      <a:pt x="2291733" y="381437"/>
                      <a:pt x="2273104" y="381437"/>
                    </a:cubicBezTo>
                    <a:lnTo>
                      <a:pt x="33731" y="381437"/>
                    </a:lnTo>
                    <a:cubicBezTo>
                      <a:pt x="15102" y="381437"/>
                      <a:pt x="0" y="366336"/>
                      <a:pt x="0" y="347707"/>
                    </a:cubicBezTo>
                    <a:lnTo>
                      <a:pt x="0" y="33731"/>
                    </a:lnTo>
                    <a:cubicBezTo>
                      <a:pt x="0" y="15102"/>
                      <a:pt x="15102" y="0"/>
                      <a:pt x="3373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rnd" cmpd="sng">
                <a:solidFill>
                  <a:srgbClr val="62B031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22"/>
              <p:cNvSpPr txBox="1"/>
              <p:nvPr/>
            </p:nvSpPr>
            <p:spPr>
              <a:xfrm>
                <a:off x="0" y="-152400"/>
                <a:ext cx="2306835" cy="5338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30050" tIns="130050" rIns="130050" bIns="1300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308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8" name="Google Shape;468;p22"/>
            <p:cNvSpPr txBox="1"/>
            <p:nvPr/>
          </p:nvSpPr>
          <p:spPr>
            <a:xfrm>
              <a:off x="1747946" y="655760"/>
              <a:ext cx="5494053" cy="4485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499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384"/>
                <a:buFont typeface="Arial"/>
                <a:buNone/>
              </a:pPr>
              <a:r>
                <a:rPr lang="en-US" sz="2384" b="1" i="0" u="none" strike="noStrike" cap="none">
                  <a:solidFill>
                    <a:srgbClr val="62B03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TUTOR UNIVERSITARIO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69" name="Google Shape;469;p22"/>
            <p:cNvGrpSpPr/>
            <p:nvPr/>
          </p:nvGrpSpPr>
          <p:grpSpPr>
            <a:xfrm>
              <a:off x="0" y="-160616"/>
              <a:ext cx="1713233" cy="1873849"/>
              <a:chOff x="0" y="-76200"/>
              <a:chExt cx="812800" cy="889000"/>
            </a:xfrm>
          </p:grpSpPr>
          <p:sp>
            <p:nvSpPr>
              <p:cNvPr id="470" name="Google Shape;470;p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471;p22"/>
              <p:cNvSpPr txBox="1"/>
              <p:nvPr/>
            </p:nvSpPr>
            <p:spPr>
              <a:xfrm>
                <a:off x="76200" y="-76200"/>
                <a:ext cx="6604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0250" tIns="70250" rIns="70250" bIns="702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308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72" name="Google Shape;472;p22"/>
            <p:cNvSpPr/>
            <p:nvPr/>
          </p:nvSpPr>
          <p:spPr>
            <a:xfrm>
              <a:off x="234209" y="187415"/>
              <a:ext cx="1283229" cy="1206454"/>
            </a:xfrm>
            <a:custGeom>
              <a:avLst/>
              <a:gdLst/>
              <a:ahLst/>
              <a:cxnLst/>
              <a:rect l="l" t="t" r="r" b="b"/>
              <a:pathLst>
                <a:path w="1283229" h="1206454" extrusionOk="0">
                  <a:moveTo>
                    <a:pt x="0" y="0"/>
                  </a:moveTo>
                  <a:lnTo>
                    <a:pt x="1283229" y="0"/>
                  </a:lnTo>
                  <a:lnTo>
                    <a:pt x="1283229" y="1206454"/>
                  </a:lnTo>
                  <a:lnTo>
                    <a:pt x="0" y="120645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23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23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23"/>
          <p:cNvSpPr txBox="1"/>
          <p:nvPr/>
        </p:nvSpPr>
        <p:spPr>
          <a:xfrm>
            <a:off x="1028700" y="760077"/>
            <a:ext cx="15480300" cy="6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49"/>
              <a:buFont typeface="Arial"/>
              <a:buNone/>
            </a:pPr>
            <a:r>
              <a:rPr lang="en-US" sz="4049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TUTOR DEL SOGGETTO OSPITANTE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23"/>
          <p:cNvSpPr txBox="1"/>
          <p:nvPr/>
        </p:nvSpPr>
        <p:spPr>
          <a:xfrm>
            <a:off x="1049721" y="2009168"/>
            <a:ext cx="13776000" cy="12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80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È la </a:t>
            </a:r>
            <a:r>
              <a:rPr lang="en-US" sz="27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figura</a:t>
            </a: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che in</a:t>
            </a:r>
            <a:r>
              <a:rPr lang="en-US" sz="27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 azienda</a:t>
            </a: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si occupa di affiancare per tutto il corso dello stage il tirocinante. Deve mantenere con l’azienda una collaborazione continuativa.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23"/>
          <p:cNvSpPr txBox="1"/>
          <p:nvPr/>
        </p:nvSpPr>
        <p:spPr>
          <a:xfrm>
            <a:off x="1028700" y="3815238"/>
            <a:ext cx="12396000" cy="5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49"/>
              <a:buFont typeface="Arial"/>
              <a:buNone/>
            </a:pPr>
            <a:r>
              <a:rPr lang="en-US" sz="35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COMPITI E RESPONSABILITÁ: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23"/>
          <p:cNvSpPr txBox="1"/>
          <p:nvPr/>
        </p:nvSpPr>
        <p:spPr>
          <a:xfrm>
            <a:off x="1977784" y="5725814"/>
            <a:ext cx="12396000" cy="10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informare il tirocinante sui regolamenti aziendali e norme in materia di igiene e sicurezza sui luoghi di lavoro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23"/>
          <p:cNvSpPr txBox="1"/>
          <p:nvPr/>
        </p:nvSpPr>
        <p:spPr>
          <a:xfrm>
            <a:off x="1977784" y="7037650"/>
            <a:ext cx="12396000" cy="15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99"/>
              <a:buFont typeface="Arial"/>
              <a:buNone/>
            </a:pPr>
            <a:r>
              <a:rPr lang="en-US" sz="2699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promuovere l’acquisizione delle competenze previste, dando il supporto formativo necessario al tirocinante e avvalendosi della collaborazione dei colleghi o di altri settori aziendali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23"/>
          <p:cNvSpPr txBox="1"/>
          <p:nvPr/>
        </p:nvSpPr>
        <p:spPr>
          <a:xfrm>
            <a:off x="1977784" y="4933950"/>
            <a:ext cx="12396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30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favorire inserimento in azienda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23"/>
          <p:cNvSpPr/>
          <p:nvPr/>
        </p:nvSpPr>
        <p:spPr>
          <a:xfrm>
            <a:off x="1049721" y="5063078"/>
            <a:ext cx="559138" cy="312231"/>
          </a:xfrm>
          <a:custGeom>
            <a:avLst/>
            <a:gdLst/>
            <a:ahLst/>
            <a:cxnLst/>
            <a:rect l="l" t="t" r="r" b="b"/>
            <a:pathLst>
              <a:path w="559138" h="312231" extrusionOk="0">
                <a:moveTo>
                  <a:pt x="0" y="0"/>
                </a:moveTo>
                <a:lnTo>
                  <a:pt x="559137" y="0"/>
                </a:lnTo>
                <a:lnTo>
                  <a:pt x="559137" y="312231"/>
                </a:lnTo>
                <a:lnTo>
                  <a:pt x="0" y="312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23"/>
          <p:cNvSpPr/>
          <p:nvPr/>
        </p:nvSpPr>
        <p:spPr>
          <a:xfrm>
            <a:off x="1049721" y="5849119"/>
            <a:ext cx="559138" cy="312231"/>
          </a:xfrm>
          <a:custGeom>
            <a:avLst/>
            <a:gdLst/>
            <a:ahLst/>
            <a:cxnLst/>
            <a:rect l="l" t="t" r="r" b="b"/>
            <a:pathLst>
              <a:path w="559138" h="312231" extrusionOk="0">
                <a:moveTo>
                  <a:pt x="0" y="0"/>
                </a:moveTo>
                <a:lnTo>
                  <a:pt x="559137" y="0"/>
                </a:lnTo>
                <a:lnTo>
                  <a:pt x="559137" y="312231"/>
                </a:lnTo>
                <a:lnTo>
                  <a:pt x="0" y="312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23"/>
          <p:cNvSpPr/>
          <p:nvPr/>
        </p:nvSpPr>
        <p:spPr>
          <a:xfrm>
            <a:off x="1049721" y="7170206"/>
            <a:ext cx="559138" cy="312231"/>
          </a:xfrm>
          <a:custGeom>
            <a:avLst/>
            <a:gdLst/>
            <a:ahLst/>
            <a:cxnLst/>
            <a:rect l="l" t="t" r="r" b="b"/>
            <a:pathLst>
              <a:path w="559138" h="312231" extrusionOk="0">
                <a:moveTo>
                  <a:pt x="0" y="0"/>
                </a:moveTo>
                <a:lnTo>
                  <a:pt x="559137" y="0"/>
                </a:lnTo>
                <a:lnTo>
                  <a:pt x="559137" y="312232"/>
                </a:lnTo>
                <a:lnTo>
                  <a:pt x="0" y="3122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23"/>
          <p:cNvSpPr txBox="1"/>
          <p:nvPr/>
        </p:nvSpPr>
        <p:spPr>
          <a:xfrm>
            <a:off x="1949209" y="8944889"/>
            <a:ext cx="12396000" cy="11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30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confrontarsi se necessario con il tutor universitario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630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endParaRPr sz="2799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9" name="Google Shape;489;p23"/>
          <p:cNvSpPr/>
          <p:nvPr/>
        </p:nvSpPr>
        <p:spPr>
          <a:xfrm>
            <a:off x="1049721" y="9023741"/>
            <a:ext cx="559138" cy="312231"/>
          </a:xfrm>
          <a:custGeom>
            <a:avLst/>
            <a:gdLst/>
            <a:ahLst/>
            <a:cxnLst/>
            <a:rect l="l" t="t" r="r" b="b"/>
            <a:pathLst>
              <a:path w="559138" h="312231" extrusionOk="0">
                <a:moveTo>
                  <a:pt x="0" y="0"/>
                </a:moveTo>
                <a:lnTo>
                  <a:pt x="559137" y="0"/>
                </a:lnTo>
                <a:lnTo>
                  <a:pt x="559137" y="312231"/>
                </a:lnTo>
                <a:lnTo>
                  <a:pt x="0" y="312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23"/>
          <p:cNvSpPr/>
          <p:nvPr/>
        </p:nvSpPr>
        <p:spPr>
          <a:xfrm>
            <a:off x="14665960" y="6491444"/>
            <a:ext cx="4316405" cy="4316405"/>
          </a:xfrm>
          <a:custGeom>
            <a:avLst/>
            <a:gdLst/>
            <a:ahLst/>
            <a:cxnLst/>
            <a:rect l="l" t="t" r="r" b="b"/>
            <a:pathLst>
              <a:path w="4316405" h="4316405" extrusionOk="0">
                <a:moveTo>
                  <a:pt x="0" y="0"/>
                </a:moveTo>
                <a:lnTo>
                  <a:pt x="4316405" y="0"/>
                </a:lnTo>
                <a:lnTo>
                  <a:pt x="4316405" y="4316405"/>
                </a:lnTo>
                <a:lnTo>
                  <a:pt x="0" y="43164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1" name="Google Shape;491;p23"/>
          <p:cNvGrpSpPr/>
          <p:nvPr/>
        </p:nvGrpSpPr>
        <p:grpSpPr>
          <a:xfrm>
            <a:off x="10796608" y="476946"/>
            <a:ext cx="5442620" cy="1313147"/>
            <a:chOff x="0" y="-202152"/>
            <a:chExt cx="7256827" cy="1750863"/>
          </a:xfrm>
        </p:grpSpPr>
        <p:grpSp>
          <p:nvGrpSpPr>
            <p:cNvPr id="492" name="Google Shape;492;p23"/>
            <p:cNvGrpSpPr/>
            <p:nvPr/>
          </p:nvGrpSpPr>
          <p:grpSpPr>
            <a:xfrm>
              <a:off x="1104011" y="-202152"/>
              <a:ext cx="5620847" cy="1520813"/>
              <a:chOff x="0" y="-152400"/>
              <a:chExt cx="1973036" cy="533837"/>
            </a:xfrm>
          </p:grpSpPr>
          <p:sp>
            <p:nvSpPr>
              <p:cNvPr id="493" name="Google Shape;493;p23"/>
              <p:cNvSpPr/>
              <p:nvPr/>
            </p:nvSpPr>
            <p:spPr>
              <a:xfrm>
                <a:off x="0" y="0"/>
                <a:ext cx="1973036" cy="381437"/>
              </a:xfrm>
              <a:custGeom>
                <a:avLst/>
                <a:gdLst/>
                <a:ahLst/>
                <a:cxnLst/>
                <a:rect l="l" t="t" r="r" b="b"/>
                <a:pathLst>
                  <a:path w="1973036" h="381437" extrusionOk="0">
                    <a:moveTo>
                      <a:pt x="119371" y="0"/>
                    </a:moveTo>
                    <a:lnTo>
                      <a:pt x="1853665" y="0"/>
                    </a:lnTo>
                    <a:cubicBezTo>
                      <a:pt x="1885324" y="0"/>
                      <a:pt x="1915686" y="12577"/>
                      <a:pt x="1938073" y="34963"/>
                    </a:cubicBezTo>
                    <a:cubicBezTo>
                      <a:pt x="1960459" y="57349"/>
                      <a:pt x="1973036" y="87712"/>
                      <a:pt x="1973036" y="119371"/>
                    </a:cubicBezTo>
                    <a:lnTo>
                      <a:pt x="1973036" y="262066"/>
                    </a:lnTo>
                    <a:cubicBezTo>
                      <a:pt x="1973036" y="293726"/>
                      <a:pt x="1960459" y="324088"/>
                      <a:pt x="1938073" y="346475"/>
                    </a:cubicBezTo>
                    <a:cubicBezTo>
                      <a:pt x="1915686" y="368861"/>
                      <a:pt x="1885324" y="381437"/>
                      <a:pt x="1853665" y="381437"/>
                    </a:cubicBezTo>
                    <a:lnTo>
                      <a:pt x="119371" y="381437"/>
                    </a:lnTo>
                    <a:cubicBezTo>
                      <a:pt x="87712" y="381437"/>
                      <a:pt x="57349" y="368861"/>
                      <a:pt x="34963" y="346475"/>
                    </a:cubicBezTo>
                    <a:cubicBezTo>
                      <a:pt x="12577" y="324088"/>
                      <a:pt x="0" y="293726"/>
                      <a:pt x="0" y="262066"/>
                    </a:cubicBezTo>
                    <a:lnTo>
                      <a:pt x="0" y="119371"/>
                    </a:lnTo>
                    <a:cubicBezTo>
                      <a:pt x="0" y="87712"/>
                      <a:pt x="12577" y="57349"/>
                      <a:pt x="34963" y="34963"/>
                    </a:cubicBezTo>
                    <a:cubicBezTo>
                      <a:pt x="57349" y="12577"/>
                      <a:pt x="87712" y="0"/>
                      <a:pt x="11937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8575" cap="rnd" cmpd="sng">
                <a:solidFill>
                  <a:srgbClr val="086CB3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4" name="Google Shape;494;p23"/>
              <p:cNvSpPr txBox="1"/>
              <p:nvPr/>
            </p:nvSpPr>
            <p:spPr>
              <a:xfrm>
                <a:off x="0" y="-152400"/>
                <a:ext cx="1973036" cy="5338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2950" tIns="42950" rIns="42950" bIns="429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308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95" name="Google Shape;495;p23"/>
            <p:cNvSpPr/>
            <p:nvPr/>
          </p:nvSpPr>
          <p:spPr>
            <a:xfrm>
              <a:off x="0" y="0"/>
              <a:ext cx="1548711" cy="1548711"/>
            </a:xfrm>
            <a:custGeom>
              <a:avLst/>
              <a:gdLst/>
              <a:ahLst/>
              <a:cxnLst/>
              <a:rect l="l" t="t" r="r" b="b"/>
              <a:pathLst>
                <a:path w="1548711" h="1548711" extrusionOk="0">
                  <a:moveTo>
                    <a:pt x="0" y="0"/>
                  </a:moveTo>
                  <a:lnTo>
                    <a:pt x="1548711" y="0"/>
                  </a:lnTo>
                  <a:lnTo>
                    <a:pt x="1548711" y="1548711"/>
                  </a:lnTo>
                  <a:lnTo>
                    <a:pt x="0" y="154871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23"/>
            <p:cNvSpPr txBox="1"/>
            <p:nvPr/>
          </p:nvSpPr>
          <p:spPr>
            <a:xfrm>
              <a:off x="1696473" y="529050"/>
              <a:ext cx="5560354" cy="5135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4968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17"/>
                <a:buFont typeface="Arial"/>
                <a:buNone/>
              </a:pPr>
              <a:r>
                <a:rPr lang="en-US" sz="2717" b="1" i="0" u="none" strike="noStrike" cap="none">
                  <a:solidFill>
                    <a:srgbClr val="086CB3"/>
                  </a:solidFill>
                  <a:latin typeface="Montserrat"/>
                  <a:ea typeface="Montserrat"/>
                  <a:cs typeface="Montserrat"/>
                  <a:sym typeface="Montserrat"/>
                </a:rPr>
                <a:t>TUTOR AZIENDALE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24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24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24"/>
          <p:cNvSpPr txBox="1"/>
          <p:nvPr/>
        </p:nvSpPr>
        <p:spPr>
          <a:xfrm>
            <a:off x="1028700" y="750552"/>
            <a:ext cx="16763400" cy="26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49"/>
              <a:buFont typeface="Arial"/>
              <a:buNone/>
            </a:pPr>
            <a:r>
              <a:rPr lang="en-US" sz="42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COME ORIENTARSI IN CERCA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1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49"/>
              <a:buFont typeface="Arial"/>
              <a:buNone/>
            </a:pPr>
            <a:r>
              <a:rPr lang="en-US" sz="42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DELLO STAGE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1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49"/>
              <a:buFont typeface="Arial"/>
              <a:buNone/>
            </a:pPr>
            <a:endParaRPr sz="4249" b="1" i="0" u="none" strike="noStrike" cap="none">
              <a:solidFill>
                <a:srgbClr val="E21B2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4" name="Google Shape;504;p24"/>
          <p:cNvSpPr/>
          <p:nvPr/>
        </p:nvSpPr>
        <p:spPr>
          <a:xfrm>
            <a:off x="5899395" y="3899277"/>
            <a:ext cx="655925" cy="384048"/>
          </a:xfrm>
          <a:custGeom>
            <a:avLst/>
            <a:gdLst/>
            <a:ahLst/>
            <a:cxnLst/>
            <a:rect l="l" t="t" r="r" b="b"/>
            <a:pathLst>
              <a:path w="655925" h="384048" extrusionOk="0">
                <a:moveTo>
                  <a:pt x="0" y="0"/>
                </a:moveTo>
                <a:lnTo>
                  <a:pt x="655925" y="0"/>
                </a:lnTo>
                <a:lnTo>
                  <a:pt x="655925" y="384048"/>
                </a:lnTo>
                <a:lnTo>
                  <a:pt x="0" y="3840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4995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24"/>
          <p:cNvSpPr/>
          <p:nvPr/>
        </p:nvSpPr>
        <p:spPr>
          <a:xfrm rot="10800000">
            <a:off x="1044732" y="3609631"/>
            <a:ext cx="881903" cy="897290"/>
          </a:xfrm>
          <a:custGeom>
            <a:avLst/>
            <a:gdLst/>
            <a:ahLst/>
            <a:cxnLst/>
            <a:rect l="l" t="t" r="r" b="b"/>
            <a:pathLst>
              <a:path w="881903" h="897290" extrusionOk="0">
                <a:moveTo>
                  <a:pt x="0" y="0"/>
                </a:moveTo>
                <a:lnTo>
                  <a:pt x="881903" y="0"/>
                </a:lnTo>
                <a:lnTo>
                  <a:pt x="881903" y="897290"/>
                </a:lnTo>
                <a:lnTo>
                  <a:pt x="0" y="8972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83000"/>
            </a:blip>
            <a:stretch>
              <a:fillRect l="-1319588" t="-739182" r="-316826" b="-34959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24"/>
          <p:cNvSpPr/>
          <p:nvPr/>
        </p:nvSpPr>
        <p:spPr>
          <a:xfrm>
            <a:off x="4558864" y="5666525"/>
            <a:ext cx="655925" cy="384048"/>
          </a:xfrm>
          <a:custGeom>
            <a:avLst/>
            <a:gdLst/>
            <a:ahLst/>
            <a:cxnLst/>
            <a:rect l="l" t="t" r="r" b="b"/>
            <a:pathLst>
              <a:path w="655925" h="384048" extrusionOk="0">
                <a:moveTo>
                  <a:pt x="0" y="0"/>
                </a:moveTo>
                <a:lnTo>
                  <a:pt x="655924" y="0"/>
                </a:lnTo>
                <a:lnTo>
                  <a:pt x="655924" y="384048"/>
                </a:lnTo>
                <a:lnTo>
                  <a:pt x="0" y="3840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4995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24"/>
          <p:cNvSpPr/>
          <p:nvPr/>
        </p:nvSpPr>
        <p:spPr>
          <a:xfrm rot="10800000">
            <a:off x="1092608" y="5520518"/>
            <a:ext cx="701917" cy="714163"/>
          </a:xfrm>
          <a:custGeom>
            <a:avLst/>
            <a:gdLst/>
            <a:ahLst/>
            <a:cxnLst/>
            <a:rect l="l" t="t" r="r" b="b"/>
            <a:pathLst>
              <a:path w="701917" h="714163" extrusionOk="0">
                <a:moveTo>
                  <a:pt x="0" y="0"/>
                </a:moveTo>
                <a:lnTo>
                  <a:pt x="701916" y="0"/>
                </a:lnTo>
                <a:lnTo>
                  <a:pt x="701916" y="714163"/>
                </a:lnTo>
                <a:lnTo>
                  <a:pt x="0" y="7141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83000"/>
            </a:blip>
            <a:stretch>
              <a:fillRect l="-1319588" t="-739182" r="-316826" b="-34959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24"/>
          <p:cNvSpPr/>
          <p:nvPr/>
        </p:nvSpPr>
        <p:spPr>
          <a:xfrm rot="10800000">
            <a:off x="1092608" y="7356359"/>
            <a:ext cx="621423" cy="632265"/>
          </a:xfrm>
          <a:custGeom>
            <a:avLst/>
            <a:gdLst/>
            <a:ahLst/>
            <a:cxnLst/>
            <a:rect l="l" t="t" r="r" b="b"/>
            <a:pathLst>
              <a:path w="621423" h="632265" extrusionOk="0">
                <a:moveTo>
                  <a:pt x="0" y="0"/>
                </a:moveTo>
                <a:lnTo>
                  <a:pt x="621423" y="0"/>
                </a:lnTo>
                <a:lnTo>
                  <a:pt x="621423" y="632266"/>
                </a:lnTo>
                <a:lnTo>
                  <a:pt x="0" y="6322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83000"/>
            </a:blip>
            <a:stretch>
              <a:fillRect l="-1319588" t="-739182" r="-316826" b="-34959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24"/>
          <p:cNvSpPr txBox="1"/>
          <p:nvPr/>
        </p:nvSpPr>
        <p:spPr>
          <a:xfrm>
            <a:off x="6817076" y="3526647"/>
            <a:ext cx="9758100" cy="10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7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8"/>
              <a:buFont typeface="Arial"/>
              <a:buNone/>
            </a:pPr>
            <a:r>
              <a:rPr lang="en-US" sz="2748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l’elenco degli </a:t>
            </a:r>
            <a:r>
              <a:rPr lang="en-US" sz="2748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annunci</a:t>
            </a:r>
            <a:r>
              <a:rPr lang="en-US" sz="2748" b="1" i="0" u="none" strike="noStrike" cap="none">
                <a:solidFill>
                  <a:srgbClr val="A212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48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riferiti al proprio </a:t>
            </a:r>
            <a:r>
              <a:rPr lang="en-US" sz="2748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Corso di Studi</a:t>
            </a:r>
            <a:r>
              <a:rPr lang="en-US" sz="2748" b="0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497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8"/>
              <a:buFont typeface="Arial"/>
              <a:buNone/>
            </a:pPr>
            <a:r>
              <a:rPr lang="en-US" sz="2748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 </a:t>
            </a:r>
            <a:r>
              <a:rPr lang="en-US" sz="2748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Segreterie online</a:t>
            </a:r>
            <a:r>
              <a:rPr lang="en-US" sz="2748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nella sezione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0" name="Google Shape;510;p24"/>
          <p:cNvSpPr txBox="1"/>
          <p:nvPr/>
        </p:nvSpPr>
        <p:spPr>
          <a:xfrm>
            <a:off x="5511220" y="5290961"/>
            <a:ext cx="11194200" cy="10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7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8"/>
              <a:buFont typeface="Arial"/>
              <a:buNone/>
            </a:pPr>
            <a:r>
              <a:rPr lang="en-US" sz="2748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l’elenco delle </a:t>
            </a:r>
            <a:r>
              <a:rPr lang="en-US" sz="2748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Aziende</a:t>
            </a:r>
            <a:r>
              <a:rPr lang="en-US" sz="2748" b="0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48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registrate o convenzionate con </a:t>
            </a:r>
            <a:r>
              <a:rPr lang="en-US" sz="2748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l’Ateneo</a:t>
            </a:r>
            <a:r>
              <a:rPr lang="en-US" sz="2748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497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48"/>
              <a:buFont typeface="Arial"/>
              <a:buNone/>
            </a:pPr>
            <a:r>
              <a:rPr lang="en-US" sz="2748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 </a:t>
            </a:r>
            <a:r>
              <a:rPr lang="en-US" sz="2748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Segreterie online</a:t>
            </a:r>
            <a:r>
              <a:rPr lang="en-US" sz="2748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nella sezione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24"/>
          <p:cNvSpPr txBox="1"/>
          <p:nvPr/>
        </p:nvSpPr>
        <p:spPr>
          <a:xfrm>
            <a:off x="2156984" y="3683832"/>
            <a:ext cx="2793300" cy="8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200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84"/>
              <a:buFont typeface="Arial"/>
              <a:buNone/>
            </a:pPr>
            <a:r>
              <a:rPr lang="en-US" sz="2284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OPPORTUNITÁ DI STAGE/TIROCINIO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24"/>
          <p:cNvSpPr txBox="1"/>
          <p:nvPr/>
        </p:nvSpPr>
        <p:spPr>
          <a:xfrm>
            <a:off x="2017068" y="5671038"/>
            <a:ext cx="2793300" cy="3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200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84"/>
              <a:buFont typeface="Arial"/>
              <a:buNone/>
            </a:pPr>
            <a:r>
              <a:rPr lang="en-US" sz="2284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AZIENDE/ENTI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24"/>
          <p:cNvSpPr txBox="1"/>
          <p:nvPr/>
        </p:nvSpPr>
        <p:spPr>
          <a:xfrm>
            <a:off x="2039407" y="7380083"/>
            <a:ext cx="4031700" cy="7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8"/>
              <a:buFont typeface="Arial"/>
              <a:buNone/>
            </a:pPr>
            <a:r>
              <a:rPr lang="en-US" sz="2108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TRAMITE RICERCA PERSONALE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24"/>
          <p:cNvSpPr/>
          <p:nvPr/>
        </p:nvSpPr>
        <p:spPr>
          <a:xfrm>
            <a:off x="14183951" y="6226151"/>
            <a:ext cx="4162600" cy="4162600"/>
          </a:xfrm>
          <a:custGeom>
            <a:avLst/>
            <a:gdLst/>
            <a:ahLst/>
            <a:cxnLst/>
            <a:rect l="l" t="t" r="r" b="b"/>
            <a:pathLst>
              <a:path w="4162600" h="4162600" extrusionOk="0">
                <a:moveTo>
                  <a:pt x="0" y="0"/>
                </a:moveTo>
                <a:lnTo>
                  <a:pt x="4162600" y="0"/>
                </a:lnTo>
                <a:lnTo>
                  <a:pt x="4162600" y="4162600"/>
                </a:lnTo>
                <a:lnTo>
                  <a:pt x="0" y="4162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5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25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1" name="Google Shape;521;p25"/>
          <p:cNvGrpSpPr/>
          <p:nvPr/>
        </p:nvGrpSpPr>
        <p:grpSpPr>
          <a:xfrm>
            <a:off x="-477820" y="2641416"/>
            <a:ext cx="13134520" cy="2359308"/>
            <a:chOff x="0" y="-152400"/>
            <a:chExt cx="4947663" cy="888731"/>
          </a:xfrm>
        </p:grpSpPr>
        <p:sp>
          <p:nvSpPr>
            <p:cNvPr id="522" name="Google Shape;522;p25"/>
            <p:cNvSpPr/>
            <p:nvPr/>
          </p:nvSpPr>
          <p:spPr>
            <a:xfrm>
              <a:off x="0" y="0"/>
              <a:ext cx="4947663" cy="736331"/>
            </a:xfrm>
            <a:custGeom>
              <a:avLst/>
              <a:gdLst/>
              <a:ahLst/>
              <a:cxnLst/>
              <a:rect l="l" t="t" r="r" b="b"/>
              <a:pathLst>
                <a:path w="4947663" h="736331" extrusionOk="0">
                  <a:moveTo>
                    <a:pt x="38313" y="0"/>
                  </a:moveTo>
                  <a:lnTo>
                    <a:pt x="4909350" y="0"/>
                  </a:lnTo>
                  <a:cubicBezTo>
                    <a:pt x="4919511" y="0"/>
                    <a:pt x="4929256" y="4037"/>
                    <a:pt x="4936441" y="11222"/>
                  </a:cubicBezTo>
                  <a:cubicBezTo>
                    <a:pt x="4943626" y="18407"/>
                    <a:pt x="4947663" y="28152"/>
                    <a:pt x="4947663" y="38313"/>
                  </a:cubicBezTo>
                  <a:lnTo>
                    <a:pt x="4947663" y="698018"/>
                  </a:lnTo>
                  <a:cubicBezTo>
                    <a:pt x="4947663" y="708179"/>
                    <a:pt x="4943626" y="717925"/>
                    <a:pt x="4936441" y="725110"/>
                  </a:cubicBezTo>
                  <a:cubicBezTo>
                    <a:pt x="4929256" y="732295"/>
                    <a:pt x="4919511" y="736331"/>
                    <a:pt x="4909350" y="736331"/>
                  </a:cubicBezTo>
                  <a:lnTo>
                    <a:pt x="38313" y="736331"/>
                  </a:lnTo>
                  <a:cubicBezTo>
                    <a:pt x="28152" y="736331"/>
                    <a:pt x="18407" y="732295"/>
                    <a:pt x="11222" y="725110"/>
                  </a:cubicBezTo>
                  <a:cubicBezTo>
                    <a:pt x="4037" y="717925"/>
                    <a:pt x="0" y="708179"/>
                    <a:pt x="0" y="698018"/>
                  </a:cubicBezTo>
                  <a:lnTo>
                    <a:pt x="0" y="38313"/>
                  </a:lnTo>
                  <a:cubicBezTo>
                    <a:pt x="0" y="28152"/>
                    <a:pt x="4037" y="18407"/>
                    <a:pt x="11222" y="11222"/>
                  </a:cubicBezTo>
                  <a:cubicBezTo>
                    <a:pt x="18407" y="4037"/>
                    <a:pt x="28152" y="0"/>
                    <a:pt x="383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rnd" cmpd="sng">
              <a:solidFill>
                <a:srgbClr val="FFD42A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25"/>
            <p:cNvSpPr txBox="1"/>
            <p:nvPr/>
          </p:nvSpPr>
          <p:spPr>
            <a:xfrm>
              <a:off x="0" y="-152400"/>
              <a:ext cx="4947663" cy="8887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2950" tIns="42950" rIns="42950" bIns="42950" anchor="ctr" anchorCtr="0">
              <a:noAutofit/>
            </a:bodyPr>
            <a:lstStyle/>
            <a:p>
              <a:pPr marL="0" marR="0" lvl="0" indent="0" algn="ctr" rtl="0">
                <a:lnSpc>
                  <a:spcPct val="230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4" name="Google Shape;524;p25"/>
          <p:cNvSpPr txBox="1"/>
          <p:nvPr/>
        </p:nvSpPr>
        <p:spPr>
          <a:xfrm>
            <a:off x="1028700" y="2478954"/>
            <a:ext cx="10814100" cy="30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3052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-US" sz="3500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STAGE ALL’ESTERO: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-US" sz="35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quando e come?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endParaRPr sz="35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25" name="Google Shape;525;p25"/>
          <p:cNvSpPr txBox="1"/>
          <p:nvPr/>
        </p:nvSpPr>
        <p:spPr>
          <a:xfrm>
            <a:off x="1028700" y="616883"/>
            <a:ext cx="15480300" cy="19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30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49"/>
              <a:buFont typeface="Arial"/>
              <a:buNone/>
            </a:pPr>
            <a:r>
              <a:rPr lang="en-US" sz="53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PRONTI A PARTIRE?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30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49"/>
              <a:buFont typeface="Arial"/>
              <a:buNone/>
            </a:pPr>
            <a:r>
              <a:rPr lang="en-US" sz="5349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YES, OF COURSE!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25"/>
          <p:cNvSpPr txBox="1"/>
          <p:nvPr/>
        </p:nvSpPr>
        <p:spPr>
          <a:xfrm>
            <a:off x="1935061" y="5556738"/>
            <a:ext cx="12365700" cy="4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32"/>
              <a:buFont typeface="Arial"/>
              <a:buNone/>
            </a:pPr>
            <a:r>
              <a:rPr lang="en-US" sz="3232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sempre, </a:t>
            </a:r>
            <a:r>
              <a:rPr lang="en-US" sz="3232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SE </a:t>
            </a:r>
            <a:r>
              <a:rPr lang="en-US" sz="3232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la</a:t>
            </a:r>
            <a:r>
              <a:rPr lang="en-US" sz="3232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32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sede legale dell’ente ospitante è all’estero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25"/>
          <p:cNvSpPr/>
          <p:nvPr/>
        </p:nvSpPr>
        <p:spPr>
          <a:xfrm>
            <a:off x="1028700" y="5747238"/>
            <a:ext cx="602390" cy="336384"/>
          </a:xfrm>
          <a:custGeom>
            <a:avLst/>
            <a:gdLst/>
            <a:ahLst/>
            <a:cxnLst/>
            <a:rect l="l" t="t" r="r" b="b"/>
            <a:pathLst>
              <a:path w="602390" h="336384" extrusionOk="0">
                <a:moveTo>
                  <a:pt x="0" y="0"/>
                </a:moveTo>
                <a:lnTo>
                  <a:pt x="602390" y="0"/>
                </a:lnTo>
                <a:lnTo>
                  <a:pt x="602390" y="336384"/>
                </a:lnTo>
                <a:lnTo>
                  <a:pt x="0" y="3363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25"/>
          <p:cNvSpPr/>
          <p:nvPr/>
        </p:nvSpPr>
        <p:spPr>
          <a:xfrm>
            <a:off x="1028700" y="6711018"/>
            <a:ext cx="602390" cy="336384"/>
          </a:xfrm>
          <a:custGeom>
            <a:avLst/>
            <a:gdLst/>
            <a:ahLst/>
            <a:cxnLst/>
            <a:rect l="l" t="t" r="r" b="b"/>
            <a:pathLst>
              <a:path w="602390" h="336384" extrusionOk="0">
                <a:moveTo>
                  <a:pt x="0" y="0"/>
                </a:moveTo>
                <a:lnTo>
                  <a:pt x="602390" y="0"/>
                </a:lnTo>
                <a:lnTo>
                  <a:pt x="602390" y="336384"/>
                </a:lnTo>
                <a:lnTo>
                  <a:pt x="0" y="3363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25"/>
          <p:cNvSpPr/>
          <p:nvPr/>
        </p:nvSpPr>
        <p:spPr>
          <a:xfrm>
            <a:off x="1028700" y="7719786"/>
            <a:ext cx="602390" cy="336384"/>
          </a:xfrm>
          <a:custGeom>
            <a:avLst/>
            <a:gdLst/>
            <a:ahLst/>
            <a:cxnLst/>
            <a:rect l="l" t="t" r="r" b="b"/>
            <a:pathLst>
              <a:path w="602390" h="336384" extrusionOk="0">
                <a:moveTo>
                  <a:pt x="0" y="0"/>
                </a:moveTo>
                <a:lnTo>
                  <a:pt x="602390" y="0"/>
                </a:lnTo>
                <a:lnTo>
                  <a:pt x="602390" y="336384"/>
                </a:lnTo>
                <a:lnTo>
                  <a:pt x="0" y="3363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25"/>
          <p:cNvSpPr/>
          <p:nvPr/>
        </p:nvSpPr>
        <p:spPr>
          <a:xfrm>
            <a:off x="1028700" y="9172565"/>
            <a:ext cx="602390" cy="336384"/>
          </a:xfrm>
          <a:custGeom>
            <a:avLst/>
            <a:gdLst/>
            <a:ahLst/>
            <a:cxnLst/>
            <a:rect l="l" t="t" r="r" b="b"/>
            <a:pathLst>
              <a:path w="602390" h="336384" extrusionOk="0">
                <a:moveTo>
                  <a:pt x="0" y="0"/>
                </a:moveTo>
                <a:lnTo>
                  <a:pt x="602390" y="0"/>
                </a:lnTo>
                <a:lnTo>
                  <a:pt x="602390" y="336384"/>
                </a:lnTo>
                <a:lnTo>
                  <a:pt x="0" y="3363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25"/>
          <p:cNvSpPr txBox="1"/>
          <p:nvPr/>
        </p:nvSpPr>
        <p:spPr>
          <a:xfrm>
            <a:off x="1935061" y="9102857"/>
            <a:ext cx="8290500" cy="4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32"/>
              <a:buFont typeface="Arial"/>
              <a:buNone/>
            </a:pPr>
            <a:r>
              <a:rPr lang="en-US" sz="3232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procedura </a:t>
            </a:r>
            <a:r>
              <a:rPr lang="en-US" sz="3232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FUORI</a:t>
            </a:r>
            <a:r>
              <a:rPr lang="en-US" sz="3232" b="1" i="0" u="none" strike="noStrike" cap="none">
                <a:solidFill>
                  <a:srgbClr val="A212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32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da Segreterie OnLine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25"/>
          <p:cNvSpPr txBox="1"/>
          <p:nvPr/>
        </p:nvSpPr>
        <p:spPr>
          <a:xfrm>
            <a:off x="1935061" y="6520518"/>
            <a:ext cx="11087400" cy="4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49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32"/>
              <a:buFont typeface="Arial"/>
              <a:buNone/>
            </a:pPr>
            <a:r>
              <a:rPr lang="en-US" sz="3232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ricerca individuale dell’ente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25"/>
          <p:cNvSpPr txBox="1"/>
          <p:nvPr/>
        </p:nvSpPr>
        <p:spPr>
          <a:xfrm>
            <a:off x="1935061" y="7534548"/>
            <a:ext cx="110874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89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32"/>
              <a:buFont typeface="Arial"/>
              <a:buNone/>
            </a:pPr>
            <a:r>
              <a:rPr lang="en-US" sz="3232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no Erasmus? Con Ufficio Stage è possibile!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89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32"/>
              <a:buFont typeface="Arial"/>
              <a:buNone/>
            </a:pPr>
            <a:r>
              <a:rPr lang="en-US" sz="3232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Sì…</a:t>
            </a:r>
            <a:r>
              <a:rPr lang="en-US" sz="3232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MA SENZA</a:t>
            </a:r>
            <a:r>
              <a:rPr lang="en-US" sz="3232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rimborso spese…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25"/>
          <p:cNvSpPr/>
          <p:nvPr/>
        </p:nvSpPr>
        <p:spPr>
          <a:xfrm>
            <a:off x="10274889" y="2294747"/>
            <a:ext cx="3097184" cy="3012201"/>
          </a:xfrm>
          <a:custGeom>
            <a:avLst/>
            <a:gdLst/>
            <a:ahLst/>
            <a:cxnLst/>
            <a:rect l="l" t="t" r="r" b="b"/>
            <a:pathLst>
              <a:path w="3097184" h="3012201" extrusionOk="0">
                <a:moveTo>
                  <a:pt x="0" y="0"/>
                </a:moveTo>
                <a:lnTo>
                  <a:pt x="3097185" y="0"/>
                </a:lnTo>
                <a:lnTo>
                  <a:pt x="3097185" y="3012201"/>
                </a:lnTo>
                <a:lnTo>
                  <a:pt x="0" y="30122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9" name="Google Shape;539;p26"/>
          <p:cNvGrpSpPr/>
          <p:nvPr/>
        </p:nvGrpSpPr>
        <p:grpSpPr>
          <a:xfrm>
            <a:off x="1062094" y="6670051"/>
            <a:ext cx="4796102" cy="1670005"/>
            <a:chOff x="0" y="0"/>
            <a:chExt cx="6394802" cy="2226673"/>
          </a:xfrm>
        </p:grpSpPr>
        <p:grpSp>
          <p:nvGrpSpPr>
            <p:cNvPr id="540" name="Google Shape;540;p26"/>
            <p:cNvGrpSpPr/>
            <p:nvPr/>
          </p:nvGrpSpPr>
          <p:grpSpPr>
            <a:xfrm>
              <a:off x="647328" y="744819"/>
              <a:ext cx="4475693" cy="1481854"/>
              <a:chOff x="0" y="-152400"/>
              <a:chExt cx="1904809" cy="630662"/>
            </a:xfrm>
          </p:grpSpPr>
          <p:sp>
            <p:nvSpPr>
              <p:cNvPr id="541" name="Google Shape;541;p26"/>
              <p:cNvSpPr/>
              <p:nvPr/>
            </p:nvSpPr>
            <p:spPr>
              <a:xfrm>
                <a:off x="0" y="0"/>
                <a:ext cx="1904809" cy="478262"/>
              </a:xfrm>
              <a:custGeom>
                <a:avLst/>
                <a:gdLst/>
                <a:ahLst/>
                <a:cxnLst/>
                <a:rect l="l" t="t" r="r" b="b"/>
                <a:pathLst>
                  <a:path w="1904809" h="478262" extrusionOk="0">
                    <a:moveTo>
                      <a:pt x="149913" y="0"/>
                    </a:moveTo>
                    <a:lnTo>
                      <a:pt x="1754896" y="0"/>
                    </a:lnTo>
                    <a:cubicBezTo>
                      <a:pt x="1837690" y="0"/>
                      <a:pt x="1904809" y="67119"/>
                      <a:pt x="1904809" y="149913"/>
                    </a:cubicBezTo>
                    <a:lnTo>
                      <a:pt x="1904809" y="328349"/>
                    </a:lnTo>
                    <a:cubicBezTo>
                      <a:pt x="1904809" y="368108"/>
                      <a:pt x="1889015" y="406239"/>
                      <a:pt x="1860900" y="434353"/>
                    </a:cubicBezTo>
                    <a:cubicBezTo>
                      <a:pt x="1832786" y="462468"/>
                      <a:pt x="1794655" y="478262"/>
                      <a:pt x="1754896" y="478262"/>
                    </a:cubicBezTo>
                    <a:lnTo>
                      <a:pt x="149913" y="478262"/>
                    </a:lnTo>
                    <a:cubicBezTo>
                      <a:pt x="110154" y="478262"/>
                      <a:pt x="72023" y="462468"/>
                      <a:pt x="43909" y="434353"/>
                    </a:cubicBezTo>
                    <a:cubicBezTo>
                      <a:pt x="15794" y="406239"/>
                      <a:pt x="0" y="368108"/>
                      <a:pt x="0" y="328349"/>
                    </a:cubicBezTo>
                    <a:lnTo>
                      <a:pt x="0" y="149913"/>
                    </a:lnTo>
                    <a:cubicBezTo>
                      <a:pt x="0" y="110154"/>
                      <a:pt x="15794" y="72023"/>
                      <a:pt x="43909" y="43909"/>
                    </a:cubicBezTo>
                    <a:cubicBezTo>
                      <a:pt x="72023" y="15794"/>
                      <a:pt x="110154" y="0"/>
                      <a:pt x="1499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0" cap="rnd" cmpd="sng">
                <a:solidFill>
                  <a:srgbClr val="FFD42A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26"/>
              <p:cNvSpPr txBox="1"/>
              <p:nvPr/>
            </p:nvSpPr>
            <p:spPr>
              <a:xfrm>
                <a:off x="0" y="-152400"/>
                <a:ext cx="1904809" cy="6306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35425" tIns="35425" rIns="35425" bIns="354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2308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43" name="Google Shape;543;p26"/>
            <p:cNvSpPr txBox="1"/>
            <p:nvPr/>
          </p:nvSpPr>
          <p:spPr>
            <a:xfrm>
              <a:off x="1090802" y="1278032"/>
              <a:ext cx="5304000" cy="52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75049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37"/>
                <a:buFont typeface="Arial"/>
                <a:buNone/>
              </a:pPr>
              <a:r>
                <a:rPr lang="en-US" sz="2537" b="1" i="0" u="none" strike="noStrike" cap="none">
                  <a:solidFill>
                    <a:srgbClr val="E21B2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UFFICIO STAGE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6"/>
            <p:cNvSpPr/>
            <p:nvPr/>
          </p:nvSpPr>
          <p:spPr>
            <a:xfrm>
              <a:off x="0" y="0"/>
              <a:ext cx="1903387" cy="2022673"/>
            </a:xfrm>
            <a:custGeom>
              <a:avLst/>
              <a:gdLst/>
              <a:ahLst/>
              <a:cxnLst/>
              <a:rect l="l" t="t" r="r" b="b"/>
              <a:pathLst>
                <a:path w="1903387" h="2022673" extrusionOk="0">
                  <a:moveTo>
                    <a:pt x="0" y="0"/>
                  </a:moveTo>
                  <a:lnTo>
                    <a:pt x="1903387" y="0"/>
                  </a:lnTo>
                  <a:lnTo>
                    <a:pt x="1903387" y="2022673"/>
                  </a:lnTo>
                  <a:lnTo>
                    <a:pt x="0" y="202267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25764" b="-18345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5" name="Google Shape;545;p26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26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26"/>
          <p:cNvSpPr txBox="1"/>
          <p:nvPr/>
        </p:nvSpPr>
        <p:spPr>
          <a:xfrm>
            <a:off x="1000125" y="596865"/>
            <a:ext cx="15480300" cy="8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49"/>
              <a:buFont typeface="Arial"/>
              <a:buNone/>
            </a:pPr>
            <a:r>
              <a:rPr lang="en-US" sz="52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STARTING POINT...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26"/>
          <p:cNvSpPr/>
          <p:nvPr/>
        </p:nvSpPr>
        <p:spPr>
          <a:xfrm>
            <a:off x="-829974" y="1971326"/>
            <a:ext cx="17066800" cy="3898076"/>
          </a:xfrm>
          <a:custGeom>
            <a:avLst/>
            <a:gdLst/>
            <a:ahLst/>
            <a:cxnLst/>
            <a:rect l="l" t="t" r="r" b="b"/>
            <a:pathLst>
              <a:path w="6881774" h="1571805" extrusionOk="0">
                <a:moveTo>
                  <a:pt x="29481" y="0"/>
                </a:moveTo>
                <a:lnTo>
                  <a:pt x="6852293" y="0"/>
                </a:lnTo>
                <a:cubicBezTo>
                  <a:pt x="6868575" y="0"/>
                  <a:pt x="6881774" y="13199"/>
                  <a:pt x="6881774" y="29481"/>
                </a:cubicBezTo>
                <a:lnTo>
                  <a:pt x="6881774" y="1542323"/>
                </a:lnTo>
                <a:cubicBezTo>
                  <a:pt x="6881774" y="1558606"/>
                  <a:pt x="6868575" y="1571805"/>
                  <a:pt x="6852293" y="1571805"/>
                </a:cubicBezTo>
                <a:lnTo>
                  <a:pt x="29481" y="1571805"/>
                </a:lnTo>
                <a:cubicBezTo>
                  <a:pt x="13199" y="1571805"/>
                  <a:pt x="0" y="1558606"/>
                  <a:pt x="0" y="1542323"/>
                </a:cubicBezTo>
                <a:lnTo>
                  <a:pt x="0" y="29481"/>
                </a:lnTo>
                <a:cubicBezTo>
                  <a:pt x="0" y="13199"/>
                  <a:pt x="13199" y="0"/>
                  <a:pt x="29481" y="0"/>
                </a:cubicBezTo>
                <a:close/>
              </a:path>
            </a:pathLst>
          </a:custGeom>
          <a:solidFill>
            <a:srgbClr val="FFFFFF"/>
          </a:solidFill>
          <a:ln w="95250" cap="rnd" cmpd="sng">
            <a:solidFill>
              <a:srgbClr val="FFD42A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26"/>
          <p:cNvSpPr txBox="1"/>
          <p:nvPr/>
        </p:nvSpPr>
        <p:spPr>
          <a:xfrm>
            <a:off x="1621747" y="2298201"/>
            <a:ext cx="14617500" cy="42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7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9"/>
              <a:buFont typeface="Arial"/>
              <a:buNone/>
            </a:pPr>
            <a:r>
              <a:rPr lang="en-US" sz="28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compilare il </a:t>
            </a:r>
            <a:r>
              <a:rPr lang="en-US" sz="289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form «Accordo di stage/tirocinio all’estero»</a:t>
            </a:r>
            <a:r>
              <a:rPr lang="en-US" sz="28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(dal sito Unimib): </a:t>
            </a:r>
            <a:r>
              <a:rPr lang="en-US" sz="289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ALMENO 3 SETTIMANE PRIMA DELLA PARTENZA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7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9"/>
              <a:buFont typeface="Arial"/>
              <a:buNone/>
            </a:pPr>
            <a:r>
              <a:rPr lang="en-US" sz="28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fare attenzione ad inserire correttamente il </a:t>
            </a:r>
            <a:r>
              <a:rPr lang="en-US" sz="289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contatto mail</a:t>
            </a:r>
            <a:r>
              <a:rPr lang="en-US" sz="28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89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dell’ente ospitante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7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9"/>
              <a:buFont typeface="Arial"/>
              <a:buNone/>
            </a:pPr>
            <a:r>
              <a:rPr lang="en-US" sz="28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inserire data </a:t>
            </a:r>
            <a:r>
              <a:rPr lang="en-US" sz="289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INDICATIVA</a:t>
            </a:r>
            <a:r>
              <a:rPr lang="en-US" sz="28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di inizio-fine stage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7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9"/>
              <a:buFont typeface="Arial"/>
              <a:buNone/>
            </a:pPr>
            <a:r>
              <a:rPr lang="en-US" sz="28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inserire il nominativo del </a:t>
            </a:r>
            <a:r>
              <a:rPr lang="en-US" sz="289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tutor universitario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70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9"/>
              <a:buFont typeface="Arial"/>
              <a:buNone/>
            </a:pPr>
            <a:endParaRPr sz="2899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50" name="Google Shape;550;p26"/>
          <p:cNvGrpSpPr/>
          <p:nvPr/>
        </p:nvGrpSpPr>
        <p:grpSpPr>
          <a:xfrm>
            <a:off x="904655" y="2533850"/>
            <a:ext cx="450392" cy="3099776"/>
            <a:chOff x="904655" y="2533850"/>
            <a:chExt cx="450392" cy="3099776"/>
          </a:xfrm>
        </p:grpSpPr>
        <p:sp>
          <p:nvSpPr>
            <p:cNvPr id="551" name="Google Shape;551;p26"/>
            <p:cNvSpPr/>
            <p:nvPr/>
          </p:nvSpPr>
          <p:spPr>
            <a:xfrm>
              <a:off x="904655" y="2533850"/>
              <a:ext cx="450392" cy="251506"/>
            </a:xfrm>
            <a:custGeom>
              <a:avLst/>
              <a:gdLst/>
              <a:ahLst/>
              <a:cxnLst/>
              <a:rect l="l" t="t" r="r" b="b"/>
              <a:pathLst>
                <a:path w="600522" h="335341" extrusionOk="0">
                  <a:moveTo>
                    <a:pt x="0" y="0"/>
                  </a:moveTo>
                  <a:lnTo>
                    <a:pt x="600522" y="0"/>
                  </a:lnTo>
                  <a:lnTo>
                    <a:pt x="600522" y="335341"/>
                  </a:lnTo>
                  <a:lnTo>
                    <a:pt x="0" y="3353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38384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26"/>
            <p:cNvSpPr/>
            <p:nvPr/>
          </p:nvSpPr>
          <p:spPr>
            <a:xfrm>
              <a:off x="904655" y="3874890"/>
              <a:ext cx="450392" cy="251506"/>
            </a:xfrm>
            <a:custGeom>
              <a:avLst/>
              <a:gdLst/>
              <a:ahLst/>
              <a:cxnLst/>
              <a:rect l="l" t="t" r="r" b="b"/>
              <a:pathLst>
                <a:path w="600522" h="335341" extrusionOk="0">
                  <a:moveTo>
                    <a:pt x="0" y="0"/>
                  </a:moveTo>
                  <a:lnTo>
                    <a:pt x="600522" y="0"/>
                  </a:lnTo>
                  <a:lnTo>
                    <a:pt x="600522" y="335341"/>
                  </a:lnTo>
                  <a:lnTo>
                    <a:pt x="0" y="3353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38384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26"/>
            <p:cNvSpPr/>
            <p:nvPr/>
          </p:nvSpPr>
          <p:spPr>
            <a:xfrm>
              <a:off x="904655" y="4707245"/>
              <a:ext cx="450392" cy="251506"/>
            </a:xfrm>
            <a:custGeom>
              <a:avLst/>
              <a:gdLst/>
              <a:ahLst/>
              <a:cxnLst/>
              <a:rect l="l" t="t" r="r" b="b"/>
              <a:pathLst>
                <a:path w="600522" h="335341" extrusionOk="0">
                  <a:moveTo>
                    <a:pt x="0" y="0"/>
                  </a:moveTo>
                  <a:lnTo>
                    <a:pt x="600522" y="0"/>
                  </a:lnTo>
                  <a:lnTo>
                    <a:pt x="600522" y="335341"/>
                  </a:lnTo>
                  <a:lnTo>
                    <a:pt x="0" y="33534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38384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26"/>
            <p:cNvSpPr/>
            <p:nvPr/>
          </p:nvSpPr>
          <p:spPr>
            <a:xfrm>
              <a:off x="904655" y="5382120"/>
              <a:ext cx="450392" cy="251506"/>
            </a:xfrm>
            <a:custGeom>
              <a:avLst/>
              <a:gdLst/>
              <a:ahLst/>
              <a:cxnLst/>
              <a:rect l="l" t="t" r="r" b="b"/>
              <a:pathLst>
                <a:path w="600522" h="335341" extrusionOk="0">
                  <a:moveTo>
                    <a:pt x="0" y="0"/>
                  </a:moveTo>
                  <a:lnTo>
                    <a:pt x="600522" y="0"/>
                  </a:lnTo>
                  <a:lnTo>
                    <a:pt x="600522" y="335342"/>
                  </a:lnTo>
                  <a:lnTo>
                    <a:pt x="0" y="33534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38384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5" name="Google Shape;555;p26"/>
          <p:cNvSpPr/>
          <p:nvPr/>
        </p:nvSpPr>
        <p:spPr>
          <a:xfrm>
            <a:off x="5407968" y="6961348"/>
            <a:ext cx="592507" cy="330865"/>
          </a:xfrm>
          <a:custGeom>
            <a:avLst/>
            <a:gdLst/>
            <a:ahLst/>
            <a:cxnLst/>
            <a:rect l="l" t="t" r="r" b="b"/>
            <a:pathLst>
              <a:path w="592507" h="330865" extrusionOk="0">
                <a:moveTo>
                  <a:pt x="0" y="0"/>
                </a:moveTo>
                <a:lnTo>
                  <a:pt x="592507" y="0"/>
                </a:lnTo>
                <a:lnTo>
                  <a:pt x="592507" y="330866"/>
                </a:lnTo>
                <a:lnTo>
                  <a:pt x="0" y="330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26"/>
          <p:cNvSpPr/>
          <p:nvPr/>
        </p:nvSpPr>
        <p:spPr>
          <a:xfrm>
            <a:off x="5407968" y="8572566"/>
            <a:ext cx="592507" cy="330865"/>
          </a:xfrm>
          <a:custGeom>
            <a:avLst/>
            <a:gdLst/>
            <a:ahLst/>
            <a:cxnLst/>
            <a:rect l="l" t="t" r="r" b="b"/>
            <a:pathLst>
              <a:path w="592507" h="330865" extrusionOk="0">
                <a:moveTo>
                  <a:pt x="0" y="0"/>
                </a:moveTo>
                <a:lnTo>
                  <a:pt x="592507" y="0"/>
                </a:lnTo>
                <a:lnTo>
                  <a:pt x="592507" y="330865"/>
                </a:lnTo>
                <a:lnTo>
                  <a:pt x="0" y="3308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26"/>
          <p:cNvSpPr txBox="1"/>
          <p:nvPr/>
        </p:nvSpPr>
        <p:spPr>
          <a:xfrm>
            <a:off x="6229075" y="6851026"/>
            <a:ext cx="131007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5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verifica i </a:t>
            </a:r>
            <a:r>
              <a:rPr lang="en-US" sz="27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requisiti</a:t>
            </a:r>
            <a:r>
              <a:rPr lang="en-US" sz="2799" b="1" i="0" u="none" strike="noStrike" cap="none">
                <a:solidFill>
                  <a:srgbClr val="A212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previsti dal corso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26"/>
          <p:cNvSpPr txBox="1"/>
          <p:nvPr/>
        </p:nvSpPr>
        <p:spPr>
          <a:xfrm>
            <a:off x="6229075" y="7667002"/>
            <a:ext cx="131007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5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verifica tutti i </a:t>
            </a:r>
            <a:r>
              <a:rPr lang="en-US" sz="27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dati</a:t>
            </a: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riportati nell’ </a:t>
            </a:r>
            <a:r>
              <a:rPr lang="en-US" sz="27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«Accordo»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26"/>
          <p:cNvSpPr txBox="1"/>
          <p:nvPr/>
        </p:nvSpPr>
        <p:spPr>
          <a:xfrm>
            <a:off x="6229075" y="8454403"/>
            <a:ext cx="11523000" cy="10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5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invia </a:t>
            </a:r>
            <a:r>
              <a:rPr lang="en-US" sz="27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Internship Agreement</a:t>
            </a: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5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&amp;</a:t>
            </a:r>
            <a:r>
              <a:rPr lang="en-US" sz="2799" b="0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Internship Project</a:t>
            </a: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all’ente ospitante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26"/>
          <p:cNvSpPr/>
          <p:nvPr/>
        </p:nvSpPr>
        <p:spPr>
          <a:xfrm>
            <a:off x="14125400" y="6168140"/>
            <a:ext cx="4279701" cy="4162270"/>
          </a:xfrm>
          <a:custGeom>
            <a:avLst/>
            <a:gdLst/>
            <a:ahLst/>
            <a:cxnLst/>
            <a:rect l="l" t="t" r="r" b="b"/>
            <a:pathLst>
              <a:path w="4279701" h="4162270" extrusionOk="0">
                <a:moveTo>
                  <a:pt x="0" y="0"/>
                </a:moveTo>
                <a:lnTo>
                  <a:pt x="4279702" y="0"/>
                </a:lnTo>
                <a:lnTo>
                  <a:pt x="4279702" y="4162270"/>
                </a:lnTo>
                <a:lnTo>
                  <a:pt x="0" y="41622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26"/>
          <p:cNvSpPr/>
          <p:nvPr/>
        </p:nvSpPr>
        <p:spPr>
          <a:xfrm>
            <a:off x="5407968" y="7784500"/>
            <a:ext cx="592507" cy="330865"/>
          </a:xfrm>
          <a:custGeom>
            <a:avLst/>
            <a:gdLst/>
            <a:ahLst/>
            <a:cxnLst/>
            <a:rect l="l" t="t" r="r" b="b"/>
            <a:pathLst>
              <a:path w="592507" h="330865" extrusionOk="0">
                <a:moveTo>
                  <a:pt x="0" y="0"/>
                </a:moveTo>
                <a:lnTo>
                  <a:pt x="592507" y="0"/>
                </a:lnTo>
                <a:lnTo>
                  <a:pt x="592507" y="330866"/>
                </a:lnTo>
                <a:lnTo>
                  <a:pt x="0" y="330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27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27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27"/>
          <p:cNvSpPr txBox="1"/>
          <p:nvPr/>
        </p:nvSpPr>
        <p:spPr>
          <a:xfrm>
            <a:off x="1000125" y="596865"/>
            <a:ext cx="15480300" cy="8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49"/>
              <a:buFont typeface="Arial"/>
              <a:buNone/>
            </a:pPr>
            <a:r>
              <a:rPr lang="en-US" sz="52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STARTING POINT...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9" name="Google Shape;569;p27"/>
          <p:cNvGrpSpPr/>
          <p:nvPr/>
        </p:nvGrpSpPr>
        <p:grpSpPr>
          <a:xfrm>
            <a:off x="-829974" y="1593321"/>
            <a:ext cx="17069202" cy="3286188"/>
            <a:chOff x="0" y="-152400"/>
            <a:chExt cx="6881774" cy="1324889"/>
          </a:xfrm>
        </p:grpSpPr>
        <p:sp>
          <p:nvSpPr>
            <p:cNvPr id="570" name="Google Shape;570;p27"/>
            <p:cNvSpPr/>
            <p:nvPr/>
          </p:nvSpPr>
          <p:spPr>
            <a:xfrm>
              <a:off x="0" y="0"/>
              <a:ext cx="6881774" cy="1172489"/>
            </a:xfrm>
            <a:custGeom>
              <a:avLst/>
              <a:gdLst/>
              <a:ahLst/>
              <a:cxnLst/>
              <a:rect l="l" t="t" r="r" b="b"/>
              <a:pathLst>
                <a:path w="6881774" h="1172489" extrusionOk="0">
                  <a:moveTo>
                    <a:pt x="29481" y="0"/>
                  </a:moveTo>
                  <a:lnTo>
                    <a:pt x="6852293" y="0"/>
                  </a:lnTo>
                  <a:cubicBezTo>
                    <a:pt x="6868575" y="0"/>
                    <a:pt x="6881774" y="13199"/>
                    <a:pt x="6881774" y="29481"/>
                  </a:cubicBezTo>
                  <a:lnTo>
                    <a:pt x="6881774" y="1143008"/>
                  </a:lnTo>
                  <a:cubicBezTo>
                    <a:pt x="6881774" y="1159290"/>
                    <a:pt x="6868575" y="1172489"/>
                    <a:pt x="6852293" y="1172489"/>
                  </a:cubicBezTo>
                  <a:lnTo>
                    <a:pt x="29481" y="1172489"/>
                  </a:lnTo>
                  <a:cubicBezTo>
                    <a:pt x="13199" y="1172489"/>
                    <a:pt x="0" y="1159290"/>
                    <a:pt x="0" y="1143008"/>
                  </a:cubicBezTo>
                  <a:lnTo>
                    <a:pt x="0" y="29481"/>
                  </a:lnTo>
                  <a:cubicBezTo>
                    <a:pt x="0" y="13199"/>
                    <a:pt x="13199" y="0"/>
                    <a:pt x="29481" y="0"/>
                  </a:cubicBezTo>
                  <a:close/>
                </a:path>
              </a:pathLst>
            </a:custGeom>
            <a:solidFill>
              <a:srgbClr val="FFFFFF"/>
            </a:solidFill>
            <a:ln w="95250" cap="rnd" cmpd="sng">
              <a:solidFill>
                <a:srgbClr val="FFD42A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27"/>
            <p:cNvSpPr txBox="1"/>
            <p:nvPr/>
          </p:nvSpPr>
          <p:spPr>
            <a:xfrm>
              <a:off x="0" y="-152400"/>
              <a:ext cx="6881774" cy="13248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2950" tIns="42950" rIns="42950" bIns="42950" anchor="ctr" anchorCtr="0">
              <a:noAutofit/>
            </a:bodyPr>
            <a:lstStyle/>
            <a:p>
              <a:pPr marL="0" marR="0" lvl="0" indent="0" algn="ctr" rtl="0">
                <a:lnSpc>
                  <a:spcPct val="230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2" name="Google Shape;572;p27"/>
          <p:cNvSpPr txBox="1"/>
          <p:nvPr/>
        </p:nvSpPr>
        <p:spPr>
          <a:xfrm>
            <a:off x="1621747" y="2480043"/>
            <a:ext cx="138600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2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9"/>
              <a:buFont typeface="Arial"/>
              <a:buNone/>
            </a:pPr>
            <a:r>
              <a:rPr lang="en-US" sz="28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attendere </a:t>
            </a:r>
            <a:r>
              <a:rPr lang="en-US" sz="289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la mail </a:t>
            </a:r>
            <a:r>
              <a:rPr lang="en-US" sz="28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da parte dell’Ufficio Stage con entrambi i documenti firmati: </a:t>
            </a:r>
            <a:r>
              <a:rPr lang="en-US" sz="289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Internship Agreement </a:t>
            </a:r>
            <a:r>
              <a:rPr lang="en-US" sz="28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 </a:t>
            </a:r>
            <a:r>
              <a:rPr lang="en-US" sz="289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Internship Project.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27"/>
          <p:cNvSpPr/>
          <p:nvPr/>
        </p:nvSpPr>
        <p:spPr>
          <a:xfrm>
            <a:off x="999905" y="2677592"/>
            <a:ext cx="450392" cy="251506"/>
          </a:xfrm>
          <a:custGeom>
            <a:avLst/>
            <a:gdLst/>
            <a:ahLst/>
            <a:cxnLst/>
            <a:rect l="l" t="t" r="r" b="b"/>
            <a:pathLst>
              <a:path w="600522" h="335341" extrusionOk="0">
                <a:moveTo>
                  <a:pt x="0" y="0"/>
                </a:moveTo>
                <a:lnTo>
                  <a:pt x="600522" y="0"/>
                </a:lnTo>
                <a:lnTo>
                  <a:pt x="600522" y="335341"/>
                </a:lnTo>
                <a:lnTo>
                  <a:pt x="0" y="3353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27"/>
          <p:cNvSpPr/>
          <p:nvPr/>
        </p:nvSpPr>
        <p:spPr>
          <a:xfrm>
            <a:off x="999905" y="4143708"/>
            <a:ext cx="450392" cy="251506"/>
          </a:xfrm>
          <a:custGeom>
            <a:avLst/>
            <a:gdLst/>
            <a:ahLst/>
            <a:cxnLst/>
            <a:rect l="l" t="t" r="r" b="b"/>
            <a:pathLst>
              <a:path w="600522" h="335341" extrusionOk="0">
                <a:moveTo>
                  <a:pt x="0" y="0"/>
                </a:moveTo>
                <a:lnTo>
                  <a:pt x="600522" y="0"/>
                </a:lnTo>
                <a:lnTo>
                  <a:pt x="600522" y="335341"/>
                </a:lnTo>
                <a:lnTo>
                  <a:pt x="0" y="3353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27"/>
          <p:cNvSpPr txBox="1"/>
          <p:nvPr/>
        </p:nvSpPr>
        <p:spPr>
          <a:xfrm>
            <a:off x="1655112" y="3962732"/>
            <a:ext cx="1386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2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Arial"/>
              <a:buNone/>
            </a:pPr>
            <a:r>
              <a:rPr lang="en-US" sz="29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le coperture assicurative sono attivate:</a:t>
            </a:r>
            <a:r>
              <a:rPr lang="en-US" sz="299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LO STAGE PUÒ INIZIARE!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27"/>
          <p:cNvSpPr txBox="1"/>
          <p:nvPr/>
        </p:nvSpPr>
        <p:spPr>
          <a:xfrm>
            <a:off x="644505" y="6016032"/>
            <a:ext cx="12396000" cy="5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49"/>
              <a:buFont typeface="Arial"/>
              <a:buNone/>
            </a:pPr>
            <a:r>
              <a:rPr lang="en-US" sz="3549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E UNA VOLTA RIENTRATI?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27"/>
          <p:cNvSpPr/>
          <p:nvPr/>
        </p:nvSpPr>
        <p:spPr>
          <a:xfrm>
            <a:off x="1266127" y="7307421"/>
            <a:ext cx="592507" cy="330865"/>
          </a:xfrm>
          <a:custGeom>
            <a:avLst/>
            <a:gdLst/>
            <a:ahLst/>
            <a:cxnLst/>
            <a:rect l="l" t="t" r="r" b="b"/>
            <a:pathLst>
              <a:path w="592507" h="330865" extrusionOk="0">
                <a:moveTo>
                  <a:pt x="0" y="0"/>
                </a:moveTo>
                <a:lnTo>
                  <a:pt x="592507" y="0"/>
                </a:lnTo>
                <a:lnTo>
                  <a:pt x="592507" y="330865"/>
                </a:lnTo>
                <a:lnTo>
                  <a:pt x="0" y="3308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27"/>
          <p:cNvSpPr/>
          <p:nvPr/>
        </p:nvSpPr>
        <p:spPr>
          <a:xfrm>
            <a:off x="1266127" y="8307451"/>
            <a:ext cx="592507" cy="330865"/>
          </a:xfrm>
          <a:custGeom>
            <a:avLst/>
            <a:gdLst/>
            <a:ahLst/>
            <a:cxnLst/>
            <a:rect l="l" t="t" r="r" b="b"/>
            <a:pathLst>
              <a:path w="592507" h="330865" extrusionOk="0">
                <a:moveTo>
                  <a:pt x="0" y="0"/>
                </a:moveTo>
                <a:lnTo>
                  <a:pt x="592507" y="0"/>
                </a:lnTo>
                <a:lnTo>
                  <a:pt x="592507" y="330865"/>
                </a:lnTo>
                <a:lnTo>
                  <a:pt x="0" y="3308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27"/>
          <p:cNvSpPr txBox="1"/>
          <p:nvPr/>
        </p:nvSpPr>
        <p:spPr>
          <a:xfrm>
            <a:off x="2276308" y="7134220"/>
            <a:ext cx="131007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5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predisporre la </a:t>
            </a:r>
            <a:r>
              <a:rPr lang="en-US" sz="27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documentazione di chiusura</a:t>
            </a: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ove prevista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27"/>
          <p:cNvSpPr txBox="1"/>
          <p:nvPr/>
        </p:nvSpPr>
        <p:spPr>
          <a:xfrm>
            <a:off x="2276308" y="8124061"/>
            <a:ext cx="13100700" cy="11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presentare</a:t>
            </a:r>
            <a:r>
              <a:rPr lang="en-US" sz="2799" b="0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la documentazione</a:t>
            </a:r>
            <a:r>
              <a:rPr lang="en-US" sz="2799" b="0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alla propria segreteria studenti</a:t>
            </a:r>
            <a:r>
              <a:rPr lang="en-US" sz="2799" b="0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per il riconoscimento dei </a:t>
            </a:r>
            <a:r>
              <a:rPr lang="en-US" sz="27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CFU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27"/>
          <p:cNvSpPr/>
          <p:nvPr/>
        </p:nvSpPr>
        <p:spPr>
          <a:xfrm>
            <a:off x="14125400" y="6168140"/>
            <a:ext cx="4279701" cy="4162270"/>
          </a:xfrm>
          <a:custGeom>
            <a:avLst/>
            <a:gdLst/>
            <a:ahLst/>
            <a:cxnLst/>
            <a:rect l="l" t="t" r="r" b="b"/>
            <a:pathLst>
              <a:path w="4279701" h="4162270" extrusionOk="0">
                <a:moveTo>
                  <a:pt x="0" y="0"/>
                </a:moveTo>
                <a:lnTo>
                  <a:pt x="4279702" y="0"/>
                </a:lnTo>
                <a:lnTo>
                  <a:pt x="4279702" y="4162270"/>
                </a:lnTo>
                <a:lnTo>
                  <a:pt x="0" y="41622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28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28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28"/>
          <p:cNvSpPr txBox="1"/>
          <p:nvPr/>
        </p:nvSpPr>
        <p:spPr>
          <a:xfrm>
            <a:off x="1000125" y="596865"/>
            <a:ext cx="15480300" cy="202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49"/>
              <a:buFont typeface="Arial"/>
              <a:buNone/>
            </a:pPr>
            <a:r>
              <a:rPr lang="en-US" sz="52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BANDI CRUI </a:t>
            </a:r>
            <a:r>
              <a:rPr lang="en-US" sz="5249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E NON SOLO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101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49"/>
              <a:buFont typeface="Arial"/>
              <a:buNone/>
            </a:pPr>
            <a:endParaRPr sz="5249" b="1" i="0" u="none" strike="noStrike" cap="none">
              <a:solidFill>
                <a:srgbClr val="086CB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89" name="Google Shape;589;p28"/>
          <p:cNvGrpSpPr/>
          <p:nvPr/>
        </p:nvGrpSpPr>
        <p:grpSpPr>
          <a:xfrm>
            <a:off x="-829974" y="1808627"/>
            <a:ext cx="17069202" cy="3286188"/>
            <a:chOff x="0" y="-152400"/>
            <a:chExt cx="6881774" cy="1324889"/>
          </a:xfrm>
        </p:grpSpPr>
        <p:sp>
          <p:nvSpPr>
            <p:cNvPr id="590" name="Google Shape;590;p28"/>
            <p:cNvSpPr/>
            <p:nvPr/>
          </p:nvSpPr>
          <p:spPr>
            <a:xfrm>
              <a:off x="0" y="0"/>
              <a:ext cx="6881774" cy="1172489"/>
            </a:xfrm>
            <a:custGeom>
              <a:avLst/>
              <a:gdLst/>
              <a:ahLst/>
              <a:cxnLst/>
              <a:rect l="l" t="t" r="r" b="b"/>
              <a:pathLst>
                <a:path w="6881774" h="1172489" extrusionOk="0">
                  <a:moveTo>
                    <a:pt x="29481" y="0"/>
                  </a:moveTo>
                  <a:lnTo>
                    <a:pt x="6852293" y="0"/>
                  </a:lnTo>
                  <a:cubicBezTo>
                    <a:pt x="6868575" y="0"/>
                    <a:pt x="6881774" y="13199"/>
                    <a:pt x="6881774" y="29481"/>
                  </a:cubicBezTo>
                  <a:lnTo>
                    <a:pt x="6881774" y="1143008"/>
                  </a:lnTo>
                  <a:cubicBezTo>
                    <a:pt x="6881774" y="1159290"/>
                    <a:pt x="6868575" y="1172489"/>
                    <a:pt x="6852293" y="1172489"/>
                  </a:cubicBezTo>
                  <a:lnTo>
                    <a:pt x="29481" y="1172489"/>
                  </a:lnTo>
                  <a:cubicBezTo>
                    <a:pt x="13199" y="1172489"/>
                    <a:pt x="0" y="1159290"/>
                    <a:pt x="0" y="1143008"/>
                  </a:cubicBezTo>
                  <a:lnTo>
                    <a:pt x="0" y="29481"/>
                  </a:lnTo>
                  <a:cubicBezTo>
                    <a:pt x="0" y="13199"/>
                    <a:pt x="13199" y="0"/>
                    <a:pt x="29481" y="0"/>
                  </a:cubicBezTo>
                  <a:close/>
                </a:path>
              </a:pathLst>
            </a:custGeom>
            <a:solidFill>
              <a:srgbClr val="FFFFFF"/>
            </a:solidFill>
            <a:ln w="95250" cap="rnd" cmpd="sng">
              <a:solidFill>
                <a:srgbClr val="FFD42A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1" name="Google Shape;591;p28"/>
            <p:cNvSpPr txBox="1"/>
            <p:nvPr/>
          </p:nvSpPr>
          <p:spPr>
            <a:xfrm>
              <a:off x="0" y="-152400"/>
              <a:ext cx="6881774" cy="13248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2950" tIns="42950" rIns="42950" bIns="42950" anchor="ctr" anchorCtr="0">
              <a:noAutofit/>
            </a:bodyPr>
            <a:lstStyle/>
            <a:p>
              <a:pPr marL="0" marR="0" lvl="0" indent="0" algn="ctr" rtl="0">
                <a:lnSpc>
                  <a:spcPct val="230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2" name="Google Shape;592;p28"/>
          <p:cNvSpPr/>
          <p:nvPr/>
        </p:nvSpPr>
        <p:spPr>
          <a:xfrm>
            <a:off x="1633022" y="6196419"/>
            <a:ext cx="1185014" cy="661731"/>
          </a:xfrm>
          <a:custGeom>
            <a:avLst/>
            <a:gdLst/>
            <a:ahLst/>
            <a:cxnLst/>
            <a:rect l="l" t="t" r="r" b="b"/>
            <a:pathLst>
              <a:path w="1185014" h="661731" extrusionOk="0">
                <a:moveTo>
                  <a:pt x="0" y="0"/>
                </a:moveTo>
                <a:lnTo>
                  <a:pt x="1185014" y="0"/>
                </a:lnTo>
                <a:lnTo>
                  <a:pt x="1185014" y="661730"/>
                </a:lnTo>
                <a:lnTo>
                  <a:pt x="0" y="6617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28"/>
          <p:cNvSpPr txBox="1"/>
          <p:nvPr/>
        </p:nvSpPr>
        <p:spPr>
          <a:xfrm>
            <a:off x="1028700" y="2455442"/>
            <a:ext cx="13100700" cy="24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2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Arial"/>
              <a:buNone/>
            </a:pPr>
            <a:r>
              <a:rPr lang="en-US" sz="29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CRUI: </a:t>
            </a:r>
            <a:r>
              <a:rPr lang="en-US" sz="29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Conferenza Rettori Università Italiane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Arial"/>
              <a:buNone/>
            </a:pPr>
            <a:r>
              <a:rPr lang="en-US" sz="29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MAECI: </a:t>
            </a:r>
            <a:r>
              <a:rPr lang="en-US" sz="29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Ministero Affari Esteri e Cooperazione Internazionale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Arial"/>
              <a:buNone/>
            </a:pPr>
            <a:r>
              <a:rPr lang="en-US" sz="29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MUR: </a:t>
            </a:r>
            <a:r>
              <a:rPr lang="en-US" sz="29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Ministero Università e Ricerca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28"/>
          <p:cNvSpPr/>
          <p:nvPr/>
        </p:nvSpPr>
        <p:spPr>
          <a:xfrm>
            <a:off x="15098154" y="1395987"/>
            <a:ext cx="2494644" cy="2503276"/>
          </a:xfrm>
          <a:custGeom>
            <a:avLst/>
            <a:gdLst/>
            <a:ahLst/>
            <a:cxnLst/>
            <a:rect l="l" t="t" r="r" b="b"/>
            <a:pathLst>
              <a:path w="2494644" h="2503276" extrusionOk="0">
                <a:moveTo>
                  <a:pt x="0" y="0"/>
                </a:moveTo>
                <a:lnTo>
                  <a:pt x="2494644" y="0"/>
                </a:lnTo>
                <a:lnTo>
                  <a:pt x="2494644" y="2503276"/>
                </a:lnTo>
                <a:lnTo>
                  <a:pt x="0" y="25032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28"/>
          <p:cNvSpPr txBox="1"/>
          <p:nvPr/>
        </p:nvSpPr>
        <p:spPr>
          <a:xfrm>
            <a:off x="3478210" y="5613015"/>
            <a:ext cx="10858500" cy="19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60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9"/>
              <a:buFont typeface="Arial"/>
              <a:buNone/>
            </a:pPr>
            <a:r>
              <a:rPr lang="en-US" sz="28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opportunità di stage presso sedi </a:t>
            </a:r>
            <a:r>
              <a:rPr lang="en-US" sz="28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MAECI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660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9"/>
              <a:buFont typeface="Arial"/>
              <a:buNone/>
            </a:pPr>
            <a:r>
              <a:rPr lang="en-US" sz="28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(Ambasciate, Rappresentanze permanenti presso le OO.II,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660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99"/>
              <a:buFont typeface="Arial"/>
              <a:buNone/>
            </a:pPr>
            <a:r>
              <a:rPr lang="en-US" sz="28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Consolati, Delegazioni e Istituti italiani di Cultura)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28"/>
          <p:cNvSpPr/>
          <p:nvPr/>
        </p:nvSpPr>
        <p:spPr>
          <a:xfrm>
            <a:off x="1633022" y="8172132"/>
            <a:ext cx="1185014" cy="661731"/>
          </a:xfrm>
          <a:custGeom>
            <a:avLst/>
            <a:gdLst/>
            <a:ahLst/>
            <a:cxnLst/>
            <a:rect l="l" t="t" r="r" b="b"/>
            <a:pathLst>
              <a:path w="1185014" h="661731" extrusionOk="0">
                <a:moveTo>
                  <a:pt x="0" y="0"/>
                </a:moveTo>
                <a:lnTo>
                  <a:pt x="1185014" y="0"/>
                </a:lnTo>
                <a:lnTo>
                  <a:pt x="1185014" y="661731"/>
                </a:lnTo>
                <a:lnTo>
                  <a:pt x="0" y="6617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28"/>
          <p:cNvSpPr txBox="1"/>
          <p:nvPr/>
        </p:nvSpPr>
        <p:spPr>
          <a:xfrm>
            <a:off x="3478210" y="8202959"/>
            <a:ext cx="131007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5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99"/>
              <a:buFont typeface="Arial"/>
              <a:buNone/>
            </a:pPr>
            <a:r>
              <a:rPr lang="en-US" sz="30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opportunità di stage presso </a:t>
            </a:r>
            <a:r>
              <a:rPr lang="en-US" sz="30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Scuole italiane all’estero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29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29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29"/>
          <p:cNvSpPr txBox="1"/>
          <p:nvPr/>
        </p:nvSpPr>
        <p:spPr>
          <a:xfrm>
            <a:off x="1028700" y="750552"/>
            <a:ext cx="15480300" cy="6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49"/>
              <a:buFont typeface="Arial"/>
              <a:buNone/>
            </a:pPr>
            <a:r>
              <a:rPr lang="en-US" sz="42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COME POSSO APPLICARE?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29"/>
          <p:cNvSpPr txBox="1"/>
          <p:nvPr/>
        </p:nvSpPr>
        <p:spPr>
          <a:xfrm>
            <a:off x="2013651" y="6714773"/>
            <a:ext cx="13903500" cy="11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5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71"/>
              <a:buFont typeface="Arial"/>
              <a:buNone/>
            </a:pPr>
            <a:r>
              <a:rPr lang="en-US" sz="2971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Registro la domanda sul </a:t>
            </a:r>
            <a:r>
              <a:rPr lang="en-US" sz="2971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portale tirocini CRUI</a:t>
            </a:r>
            <a:r>
              <a:rPr lang="en-US" sz="2971" b="1" i="0" u="none" strike="noStrike" cap="none">
                <a:solidFill>
                  <a:srgbClr val="A212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71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dedicato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5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71"/>
              <a:buFont typeface="Arial"/>
              <a:buNone/>
            </a:pPr>
            <a:r>
              <a:rPr lang="en-US" sz="2971" b="0" i="0" u="sng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https://tirocini.crui.it/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29"/>
          <p:cNvSpPr txBox="1"/>
          <p:nvPr/>
        </p:nvSpPr>
        <p:spPr>
          <a:xfrm>
            <a:off x="2013651" y="2976545"/>
            <a:ext cx="13155900" cy="10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2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71"/>
              <a:buFont typeface="Arial"/>
              <a:buNone/>
            </a:pPr>
            <a:r>
              <a:rPr lang="en-US" sz="2971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Monitoro la pagina del </a:t>
            </a:r>
            <a:r>
              <a:rPr lang="en-US" sz="2971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sito di Ateneo</a:t>
            </a:r>
            <a:r>
              <a:rPr lang="en-US" sz="2971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dedicata </a:t>
            </a:r>
            <a:r>
              <a:rPr lang="en-US" sz="2971" b="0" i="0" u="sng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www.unimib.it/servizi/stage-e-tirocini/bandi-stagetirocinio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29"/>
          <p:cNvSpPr/>
          <p:nvPr/>
        </p:nvSpPr>
        <p:spPr>
          <a:xfrm>
            <a:off x="1028700" y="3114196"/>
            <a:ext cx="593411" cy="331370"/>
          </a:xfrm>
          <a:custGeom>
            <a:avLst/>
            <a:gdLst/>
            <a:ahLst/>
            <a:cxnLst/>
            <a:rect l="l" t="t" r="r" b="b"/>
            <a:pathLst>
              <a:path w="593411" h="331370" extrusionOk="0">
                <a:moveTo>
                  <a:pt x="0" y="0"/>
                </a:moveTo>
                <a:lnTo>
                  <a:pt x="593411" y="0"/>
                </a:lnTo>
                <a:lnTo>
                  <a:pt x="593411" y="331370"/>
                </a:lnTo>
                <a:lnTo>
                  <a:pt x="0" y="3313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29"/>
          <p:cNvSpPr/>
          <p:nvPr/>
        </p:nvSpPr>
        <p:spPr>
          <a:xfrm>
            <a:off x="1028700" y="5069058"/>
            <a:ext cx="593411" cy="331370"/>
          </a:xfrm>
          <a:custGeom>
            <a:avLst/>
            <a:gdLst/>
            <a:ahLst/>
            <a:cxnLst/>
            <a:rect l="l" t="t" r="r" b="b"/>
            <a:pathLst>
              <a:path w="593411" h="331370" extrusionOk="0">
                <a:moveTo>
                  <a:pt x="0" y="0"/>
                </a:moveTo>
                <a:lnTo>
                  <a:pt x="593411" y="0"/>
                </a:lnTo>
                <a:lnTo>
                  <a:pt x="593411" y="331370"/>
                </a:lnTo>
                <a:lnTo>
                  <a:pt x="0" y="3313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29"/>
          <p:cNvSpPr/>
          <p:nvPr/>
        </p:nvSpPr>
        <p:spPr>
          <a:xfrm>
            <a:off x="1028700" y="6881379"/>
            <a:ext cx="593411" cy="331370"/>
          </a:xfrm>
          <a:custGeom>
            <a:avLst/>
            <a:gdLst/>
            <a:ahLst/>
            <a:cxnLst/>
            <a:rect l="l" t="t" r="r" b="b"/>
            <a:pathLst>
              <a:path w="593411" h="331370" extrusionOk="0">
                <a:moveTo>
                  <a:pt x="0" y="0"/>
                </a:moveTo>
                <a:lnTo>
                  <a:pt x="593411" y="0"/>
                </a:lnTo>
                <a:lnTo>
                  <a:pt x="593411" y="331371"/>
                </a:lnTo>
                <a:lnTo>
                  <a:pt x="0" y="3313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29"/>
          <p:cNvSpPr txBox="1"/>
          <p:nvPr/>
        </p:nvSpPr>
        <p:spPr>
          <a:xfrm>
            <a:off x="2013651" y="4889638"/>
            <a:ext cx="13155900" cy="10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2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71"/>
              <a:buFont typeface="Arial"/>
              <a:buNone/>
            </a:pPr>
            <a:r>
              <a:rPr lang="en-US" sz="2971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Leggo ATTENTAMENTE il BANDO</a:t>
            </a:r>
            <a:r>
              <a:rPr lang="en-US" sz="2971" b="0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71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per verificare di rispettare i requisiti minimi richiesti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29"/>
          <p:cNvSpPr/>
          <p:nvPr/>
        </p:nvSpPr>
        <p:spPr>
          <a:xfrm>
            <a:off x="14125400" y="6124730"/>
            <a:ext cx="4227655" cy="4242284"/>
          </a:xfrm>
          <a:custGeom>
            <a:avLst/>
            <a:gdLst/>
            <a:ahLst/>
            <a:cxnLst/>
            <a:rect l="l" t="t" r="r" b="b"/>
            <a:pathLst>
              <a:path w="4227655" h="4242284" extrusionOk="0">
                <a:moveTo>
                  <a:pt x="0" y="0"/>
                </a:moveTo>
                <a:lnTo>
                  <a:pt x="4227656" y="0"/>
                </a:lnTo>
                <a:lnTo>
                  <a:pt x="4227656" y="4242283"/>
                </a:lnTo>
                <a:lnTo>
                  <a:pt x="0" y="42422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30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30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30"/>
          <p:cNvSpPr txBox="1"/>
          <p:nvPr/>
        </p:nvSpPr>
        <p:spPr>
          <a:xfrm>
            <a:off x="1028700" y="750552"/>
            <a:ext cx="15480300" cy="164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49"/>
              <a:buFont typeface="Arial"/>
              <a:buNone/>
            </a:pPr>
            <a:endParaRPr sz="4249" b="1" i="0" u="none" strike="noStrike" cap="none">
              <a:solidFill>
                <a:srgbClr val="E21B2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51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49"/>
              <a:buFont typeface="Arial"/>
              <a:buNone/>
            </a:pPr>
            <a:r>
              <a:rPr lang="en-US" sz="42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IN PRATICA 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" name="Google Shape;619;p30"/>
          <p:cNvSpPr/>
          <p:nvPr/>
        </p:nvSpPr>
        <p:spPr>
          <a:xfrm>
            <a:off x="14125400" y="6124730"/>
            <a:ext cx="4227655" cy="4242284"/>
          </a:xfrm>
          <a:custGeom>
            <a:avLst/>
            <a:gdLst/>
            <a:ahLst/>
            <a:cxnLst/>
            <a:rect l="l" t="t" r="r" b="b"/>
            <a:pathLst>
              <a:path w="4227655" h="4242284" extrusionOk="0">
                <a:moveTo>
                  <a:pt x="0" y="0"/>
                </a:moveTo>
                <a:lnTo>
                  <a:pt x="4227656" y="0"/>
                </a:lnTo>
                <a:lnTo>
                  <a:pt x="4227656" y="4242283"/>
                </a:lnTo>
                <a:lnTo>
                  <a:pt x="0" y="42422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30"/>
          <p:cNvSpPr/>
          <p:nvPr/>
        </p:nvSpPr>
        <p:spPr>
          <a:xfrm>
            <a:off x="1028700" y="3333059"/>
            <a:ext cx="590434" cy="329708"/>
          </a:xfrm>
          <a:custGeom>
            <a:avLst/>
            <a:gdLst/>
            <a:ahLst/>
            <a:cxnLst/>
            <a:rect l="l" t="t" r="r" b="b"/>
            <a:pathLst>
              <a:path w="590434" h="329708" extrusionOk="0">
                <a:moveTo>
                  <a:pt x="0" y="0"/>
                </a:moveTo>
                <a:lnTo>
                  <a:pt x="590434" y="0"/>
                </a:lnTo>
                <a:lnTo>
                  <a:pt x="590434" y="329707"/>
                </a:lnTo>
                <a:lnTo>
                  <a:pt x="0" y="3297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30"/>
          <p:cNvSpPr/>
          <p:nvPr/>
        </p:nvSpPr>
        <p:spPr>
          <a:xfrm>
            <a:off x="1028700" y="4403816"/>
            <a:ext cx="590434" cy="329708"/>
          </a:xfrm>
          <a:custGeom>
            <a:avLst/>
            <a:gdLst/>
            <a:ahLst/>
            <a:cxnLst/>
            <a:rect l="l" t="t" r="r" b="b"/>
            <a:pathLst>
              <a:path w="590434" h="329708" extrusionOk="0">
                <a:moveTo>
                  <a:pt x="0" y="0"/>
                </a:moveTo>
                <a:lnTo>
                  <a:pt x="590434" y="0"/>
                </a:lnTo>
                <a:lnTo>
                  <a:pt x="590434" y="329708"/>
                </a:lnTo>
                <a:lnTo>
                  <a:pt x="0" y="3297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30"/>
          <p:cNvSpPr/>
          <p:nvPr/>
        </p:nvSpPr>
        <p:spPr>
          <a:xfrm>
            <a:off x="1028700" y="5534304"/>
            <a:ext cx="590434" cy="329708"/>
          </a:xfrm>
          <a:custGeom>
            <a:avLst/>
            <a:gdLst/>
            <a:ahLst/>
            <a:cxnLst/>
            <a:rect l="l" t="t" r="r" b="b"/>
            <a:pathLst>
              <a:path w="590434" h="329708" extrusionOk="0">
                <a:moveTo>
                  <a:pt x="0" y="0"/>
                </a:moveTo>
                <a:lnTo>
                  <a:pt x="590434" y="0"/>
                </a:lnTo>
                <a:lnTo>
                  <a:pt x="590434" y="329707"/>
                </a:lnTo>
                <a:lnTo>
                  <a:pt x="0" y="3297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30"/>
          <p:cNvSpPr txBox="1"/>
          <p:nvPr/>
        </p:nvSpPr>
        <p:spPr>
          <a:xfrm>
            <a:off x="1978535" y="6466441"/>
            <a:ext cx="130899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3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67"/>
              <a:buFont typeface="Arial"/>
              <a:buNone/>
            </a:pPr>
            <a:r>
              <a:rPr lang="en-US" sz="3167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necessario </a:t>
            </a:r>
            <a:r>
              <a:rPr lang="en-US" sz="3167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almeno 1 CFU</a:t>
            </a:r>
            <a:r>
              <a:rPr lang="en-US" sz="3167" b="0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167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 carriera per attività di stage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30"/>
          <p:cNvSpPr/>
          <p:nvPr/>
        </p:nvSpPr>
        <p:spPr>
          <a:xfrm>
            <a:off x="1028700" y="6582730"/>
            <a:ext cx="590434" cy="329708"/>
          </a:xfrm>
          <a:custGeom>
            <a:avLst/>
            <a:gdLst/>
            <a:ahLst/>
            <a:cxnLst/>
            <a:rect l="l" t="t" r="r" b="b"/>
            <a:pathLst>
              <a:path w="590434" h="329708" extrusionOk="0">
                <a:moveTo>
                  <a:pt x="0" y="0"/>
                </a:moveTo>
                <a:lnTo>
                  <a:pt x="590434" y="0"/>
                </a:lnTo>
                <a:lnTo>
                  <a:pt x="590434" y="329707"/>
                </a:lnTo>
                <a:lnTo>
                  <a:pt x="0" y="3297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30"/>
          <p:cNvSpPr txBox="1"/>
          <p:nvPr/>
        </p:nvSpPr>
        <p:spPr>
          <a:xfrm>
            <a:off x="2008709" y="3219803"/>
            <a:ext cx="130899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3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67"/>
              <a:buFont typeface="Arial"/>
              <a:buNone/>
            </a:pPr>
            <a:r>
              <a:rPr lang="en-US" sz="3167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no Convenzione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p30"/>
          <p:cNvSpPr txBox="1"/>
          <p:nvPr/>
        </p:nvSpPr>
        <p:spPr>
          <a:xfrm>
            <a:off x="1978535" y="5427534"/>
            <a:ext cx="13089900" cy="4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3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67"/>
              <a:buFont typeface="Arial"/>
              <a:buNone/>
            </a:pPr>
            <a:r>
              <a:rPr lang="en-US" sz="3167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previsto rimborso spese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7" name="Google Shape;627;p30"/>
          <p:cNvGrpSpPr/>
          <p:nvPr/>
        </p:nvGrpSpPr>
        <p:grpSpPr>
          <a:xfrm>
            <a:off x="1978535" y="4273898"/>
            <a:ext cx="13089900" cy="487500"/>
            <a:chOff x="1978535" y="3787761"/>
            <a:chExt cx="13089900" cy="487500"/>
          </a:xfrm>
        </p:grpSpPr>
        <p:sp>
          <p:nvSpPr>
            <p:cNvPr id="628" name="Google Shape;628;p30"/>
            <p:cNvSpPr txBox="1"/>
            <p:nvPr/>
          </p:nvSpPr>
          <p:spPr>
            <a:xfrm>
              <a:off x="1978535" y="3787761"/>
              <a:ext cx="13089900" cy="48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6302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167"/>
                <a:buFont typeface="Arial"/>
                <a:buNone/>
              </a:pPr>
              <a:r>
                <a:rPr lang="en-US" sz="3167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si Progetto Formativo ma         </a:t>
              </a:r>
              <a:r>
                <a:rPr lang="en-US" sz="3167" b="1" i="0" u="none" strike="noStrike" cap="none">
                  <a:solidFill>
                    <a:srgbClr val="E21B2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NON</a:t>
              </a:r>
              <a:r>
                <a:rPr lang="en-US" sz="3167" b="0" i="0" u="none" strike="noStrike" cap="none">
                  <a:solidFill>
                    <a:srgbClr val="E21B2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r>
                <a:rPr lang="en-US" sz="3167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su Segreterie OnLine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30"/>
            <p:cNvSpPr/>
            <p:nvPr/>
          </p:nvSpPr>
          <p:spPr>
            <a:xfrm>
              <a:off x="7381222" y="3891088"/>
              <a:ext cx="590434" cy="329708"/>
            </a:xfrm>
            <a:custGeom>
              <a:avLst/>
              <a:gdLst/>
              <a:ahLst/>
              <a:cxnLst/>
              <a:rect l="l" t="t" r="r" b="b"/>
              <a:pathLst>
                <a:path w="590434" h="329708" extrusionOk="0">
                  <a:moveTo>
                    <a:pt x="0" y="0"/>
                  </a:moveTo>
                  <a:lnTo>
                    <a:pt x="590434" y="0"/>
                  </a:lnTo>
                  <a:lnTo>
                    <a:pt x="590434" y="329707"/>
                  </a:lnTo>
                  <a:lnTo>
                    <a:pt x="0" y="32970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38384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4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4"/>
          <p:cNvSpPr txBox="1"/>
          <p:nvPr/>
        </p:nvSpPr>
        <p:spPr>
          <a:xfrm>
            <a:off x="1345010" y="686944"/>
            <a:ext cx="14894100" cy="25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49"/>
              <a:buFont typeface="Arial"/>
              <a:buNone/>
            </a:pPr>
            <a:r>
              <a:rPr lang="en-US" sz="40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PERCHÉ CI OCCUPIAMO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1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49"/>
              <a:buFont typeface="Arial"/>
              <a:buNone/>
            </a:pPr>
            <a:r>
              <a:rPr lang="en-US" sz="40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DI STAGE?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1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49"/>
              <a:buFont typeface="Arial"/>
              <a:buNone/>
            </a:pPr>
            <a:endParaRPr sz="4049" b="1" i="0" u="none" strike="noStrike" cap="none">
              <a:solidFill>
                <a:srgbClr val="E21B2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" name="Google Shape;123;p4"/>
          <p:cNvSpPr txBox="1"/>
          <p:nvPr/>
        </p:nvSpPr>
        <p:spPr>
          <a:xfrm>
            <a:off x="1345010" y="3123649"/>
            <a:ext cx="15041100" cy="43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24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3"/>
              <a:buFont typeface="Arial"/>
              <a:buNone/>
            </a:pPr>
            <a:r>
              <a:rPr lang="en-US" sz="2853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L’Università, in qualità di Ente di Istruzione Superiore, è tenuta a sostenere TUTTE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24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3"/>
              <a:buFont typeface="Arial"/>
              <a:buNone/>
            </a:pPr>
            <a:r>
              <a:rPr lang="en-US" sz="2853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le attività svolte al fine di realizzare momenti di </a:t>
            </a:r>
            <a:r>
              <a:rPr lang="en-US" sz="2853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alternanza scuola - lavoro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24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3"/>
              <a:buFont typeface="Arial"/>
              <a:buNone/>
            </a:pPr>
            <a:r>
              <a:rPr lang="en-US" sz="2853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 di agevolare le </a:t>
            </a:r>
            <a:r>
              <a:rPr lang="en-US" sz="2853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SCELTE PROFESSIONALI</a:t>
            </a:r>
            <a:r>
              <a:rPr lang="en-US" sz="2853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mediante la conoscenza diretta del mondo del lavoro.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2400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3"/>
              <a:buFont typeface="Arial"/>
              <a:buNone/>
            </a:pPr>
            <a:endParaRPr sz="2853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31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31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31"/>
          <p:cNvSpPr txBox="1"/>
          <p:nvPr/>
        </p:nvSpPr>
        <p:spPr>
          <a:xfrm>
            <a:off x="1053467" y="695305"/>
            <a:ext cx="15480300" cy="26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49"/>
              <a:buFont typeface="Arial"/>
              <a:buNone/>
            </a:pPr>
            <a:r>
              <a:rPr lang="en-US" sz="44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SITO WEB DI ATENEO: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49"/>
              <a:buFont typeface="Arial"/>
              <a:buNone/>
            </a:pPr>
            <a:r>
              <a:rPr lang="en-US" sz="444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tutte le info su STAGE E TIROCINI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49"/>
              <a:buFont typeface="Arial"/>
              <a:buNone/>
            </a:pPr>
            <a:endParaRPr sz="4449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7" name="Google Shape;637;p31"/>
          <p:cNvSpPr/>
          <p:nvPr/>
        </p:nvSpPr>
        <p:spPr>
          <a:xfrm>
            <a:off x="1053467" y="2723668"/>
            <a:ext cx="10757998" cy="7194255"/>
          </a:xfrm>
          <a:custGeom>
            <a:avLst/>
            <a:gdLst/>
            <a:ahLst/>
            <a:cxnLst/>
            <a:rect l="l" t="t" r="r" b="b"/>
            <a:pathLst>
              <a:path w="10757998" h="7194255" extrusionOk="0">
                <a:moveTo>
                  <a:pt x="0" y="0"/>
                </a:moveTo>
                <a:lnTo>
                  <a:pt x="10757998" y="0"/>
                </a:lnTo>
                <a:lnTo>
                  <a:pt x="10757998" y="7194255"/>
                </a:lnTo>
                <a:lnTo>
                  <a:pt x="0" y="71942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5000"/>
            </a:blip>
            <a:stretch>
              <a:fillRect l="-13481" t="-9989" r="-9539" b="-61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38" name="Google Shape;638;p31"/>
          <p:cNvGrpSpPr/>
          <p:nvPr/>
        </p:nvGrpSpPr>
        <p:grpSpPr>
          <a:xfrm>
            <a:off x="3435665" y="6296482"/>
            <a:ext cx="12030333" cy="2961790"/>
            <a:chOff x="3435665" y="6296482"/>
            <a:chExt cx="12030333" cy="2961790"/>
          </a:xfrm>
        </p:grpSpPr>
        <p:grpSp>
          <p:nvGrpSpPr>
            <p:cNvPr id="639" name="Google Shape;639;p31"/>
            <p:cNvGrpSpPr/>
            <p:nvPr/>
          </p:nvGrpSpPr>
          <p:grpSpPr>
            <a:xfrm>
              <a:off x="3435665" y="6296482"/>
              <a:ext cx="12030333" cy="2961790"/>
              <a:chOff x="0" y="-38100"/>
              <a:chExt cx="6363572" cy="1566670"/>
            </a:xfrm>
          </p:grpSpPr>
          <p:sp>
            <p:nvSpPr>
              <p:cNvPr id="640" name="Google Shape;640;p31"/>
              <p:cNvSpPr/>
              <p:nvPr/>
            </p:nvSpPr>
            <p:spPr>
              <a:xfrm>
                <a:off x="0" y="0"/>
                <a:ext cx="6363572" cy="1528570"/>
              </a:xfrm>
              <a:custGeom>
                <a:avLst/>
                <a:gdLst/>
                <a:ahLst/>
                <a:cxnLst/>
                <a:rect l="l" t="t" r="r" b="b"/>
                <a:pathLst>
                  <a:path w="6363572" h="1528570" extrusionOk="0">
                    <a:moveTo>
                      <a:pt x="0" y="0"/>
                    </a:moveTo>
                    <a:lnTo>
                      <a:pt x="6363572" y="0"/>
                    </a:lnTo>
                    <a:lnTo>
                      <a:pt x="6363572" y="1528570"/>
                    </a:lnTo>
                    <a:lnTo>
                      <a:pt x="0" y="1528570"/>
                    </a:lnTo>
                    <a:close/>
                  </a:path>
                </a:pathLst>
              </a:custGeom>
              <a:solidFill>
                <a:srgbClr val="E21B26"/>
              </a:solidFill>
              <a:ln w="38100" cap="sq" cmpd="sng">
                <a:solidFill>
                  <a:srgbClr val="E21B26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1" name="Google Shape;641;p31"/>
              <p:cNvSpPr txBox="1"/>
              <p:nvPr/>
            </p:nvSpPr>
            <p:spPr>
              <a:xfrm>
                <a:off x="0" y="-38100"/>
                <a:ext cx="6363571" cy="156667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4350" tIns="64350" rIns="64350" bIns="643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42" name="Google Shape;642;p31"/>
            <p:cNvSpPr/>
            <p:nvPr/>
          </p:nvSpPr>
          <p:spPr>
            <a:xfrm>
              <a:off x="3609771" y="6591441"/>
              <a:ext cx="11708805" cy="2425439"/>
            </a:xfrm>
            <a:custGeom>
              <a:avLst/>
              <a:gdLst/>
              <a:ahLst/>
              <a:cxnLst/>
              <a:rect l="l" t="t" r="r" b="b"/>
              <a:pathLst>
                <a:path w="11708805" h="2425439" extrusionOk="0">
                  <a:moveTo>
                    <a:pt x="0" y="0"/>
                  </a:moveTo>
                  <a:lnTo>
                    <a:pt x="11708805" y="0"/>
                  </a:lnTo>
                  <a:lnTo>
                    <a:pt x="11708805" y="2425439"/>
                  </a:lnTo>
                  <a:lnTo>
                    <a:pt x="0" y="242543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12191" t="-167905" r="-11627" b="-91457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3" name="Google Shape;643;p31"/>
          <p:cNvGrpSpPr/>
          <p:nvPr/>
        </p:nvGrpSpPr>
        <p:grpSpPr>
          <a:xfrm>
            <a:off x="5035706" y="2846414"/>
            <a:ext cx="3062991" cy="1208458"/>
            <a:chOff x="5035706" y="2846414"/>
            <a:chExt cx="3062991" cy="1208458"/>
          </a:xfrm>
        </p:grpSpPr>
        <p:grpSp>
          <p:nvGrpSpPr>
            <p:cNvPr id="644" name="Google Shape;644;p31"/>
            <p:cNvGrpSpPr/>
            <p:nvPr/>
          </p:nvGrpSpPr>
          <p:grpSpPr>
            <a:xfrm>
              <a:off x="6808866" y="3411116"/>
              <a:ext cx="1289831" cy="643756"/>
              <a:chOff x="0" y="-38100"/>
              <a:chExt cx="682263" cy="340518"/>
            </a:xfrm>
          </p:grpSpPr>
          <p:sp>
            <p:nvSpPr>
              <p:cNvPr id="645" name="Google Shape;645;p31"/>
              <p:cNvSpPr/>
              <p:nvPr/>
            </p:nvSpPr>
            <p:spPr>
              <a:xfrm>
                <a:off x="0" y="0"/>
                <a:ext cx="682263" cy="302418"/>
              </a:xfrm>
              <a:custGeom>
                <a:avLst/>
                <a:gdLst/>
                <a:ahLst/>
                <a:cxnLst/>
                <a:rect l="l" t="t" r="r" b="b"/>
                <a:pathLst>
                  <a:path w="682263" h="302418" extrusionOk="0">
                    <a:moveTo>
                      <a:pt x="0" y="0"/>
                    </a:moveTo>
                    <a:lnTo>
                      <a:pt x="682263" y="0"/>
                    </a:lnTo>
                    <a:lnTo>
                      <a:pt x="682263" y="302418"/>
                    </a:lnTo>
                    <a:lnTo>
                      <a:pt x="0" y="302418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 cmpd="sng">
                <a:solidFill>
                  <a:srgbClr val="00000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6" name="Google Shape;646;p31"/>
              <p:cNvSpPr txBox="1"/>
              <p:nvPr/>
            </p:nvSpPr>
            <p:spPr>
              <a:xfrm>
                <a:off x="0" y="-38100"/>
                <a:ext cx="682263" cy="3405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4350" tIns="64350" rIns="64350" bIns="643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47" name="Google Shape;647;p31"/>
            <p:cNvSpPr/>
            <p:nvPr/>
          </p:nvSpPr>
          <p:spPr>
            <a:xfrm rot="-9865325" flipH="1">
              <a:off x="5069092" y="3066684"/>
              <a:ext cx="1706388" cy="482055"/>
            </a:xfrm>
            <a:custGeom>
              <a:avLst/>
              <a:gdLst/>
              <a:ahLst/>
              <a:cxnLst/>
              <a:rect l="l" t="t" r="r" b="b"/>
              <a:pathLst>
                <a:path w="1706388" h="482055" extrusionOk="0">
                  <a:moveTo>
                    <a:pt x="0" y="482054"/>
                  </a:moveTo>
                  <a:lnTo>
                    <a:pt x="1706388" y="482054"/>
                  </a:lnTo>
                  <a:lnTo>
                    <a:pt x="1706388" y="0"/>
                  </a:lnTo>
                  <a:lnTo>
                    <a:pt x="0" y="0"/>
                  </a:lnTo>
                  <a:lnTo>
                    <a:pt x="0" y="482054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8" name="Google Shape;648;p31"/>
          <p:cNvGrpSpPr/>
          <p:nvPr/>
        </p:nvGrpSpPr>
        <p:grpSpPr>
          <a:xfrm>
            <a:off x="9144000" y="6368510"/>
            <a:ext cx="3574026" cy="1831423"/>
            <a:chOff x="9144000" y="6368510"/>
            <a:chExt cx="3574026" cy="1831423"/>
          </a:xfrm>
        </p:grpSpPr>
        <p:grpSp>
          <p:nvGrpSpPr>
            <p:cNvPr id="649" name="Google Shape;649;p31"/>
            <p:cNvGrpSpPr/>
            <p:nvPr/>
          </p:nvGrpSpPr>
          <p:grpSpPr>
            <a:xfrm>
              <a:off x="10229291" y="7416769"/>
              <a:ext cx="2488735" cy="783164"/>
              <a:chOff x="0" y="-38100"/>
              <a:chExt cx="1316430" cy="414259"/>
            </a:xfrm>
          </p:grpSpPr>
          <p:sp>
            <p:nvSpPr>
              <p:cNvPr id="650" name="Google Shape;650;p31"/>
              <p:cNvSpPr/>
              <p:nvPr/>
            </p:nvSpPr>
            <p:spPr>
              <a:xfrm>
                <a:off x="0" y="0"/>
                <a:ext cx="1316430" cy="376159"/>
              </a:xfrm>
              <a:custGeom>
                <a:avLst/>
                <a:gdLst/>
                <a:ahLst/>
                <a:cxnLst/>
                <a:rect l="l" t="t" r="r" b="b"/>
                <a:pathLst>
                  <a:path w="1316430" h="376159" extrusionOk="0">
                    <a:moveTo>
                      <a:pt x="0" y="0"/>
                    </a:moveTo>
                    <a:lnTo>
                      <a:pt x="1316430" y="0"/>
                    </a:lnTo>
                    <a:lnTo>
                      <a:pt x="1316430" y="376159"/>
                    </a:lnTo>
                    <a:lnTo>
                      <a:pt x="0" y="376159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 cmpd="sng">
                <a:solidFill>
                  <a:srgbClr val="000000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1" name="Google Shape;651;p31"/>
              <p:cNvSpPr txBox="1"/>
              <p:nvPr/>
            </p:nvSpPr>
            <p:spPr>
              <a:xfrm>
                <a:off x="0" y="-38100"/>
                <a:ext cx="1316430" cy="41425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4350" tIns="64350" rIns="64350" bIns="643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52" name="Google Shape;652;p31"/>
            <p:cNvSpPr/>
            <p:nvPr/>
          </p:nvSpPr>
          <p:spPr>
            <a:xfrm rot="-9395520" flipH="1">
              <a:off x="9169536" y="6687627"/>
              <a:ext cx="1706388" cy="482055"/>
            </a:xfrm>
            <a:custGeom>
              <a:avLst/>
              <a:gdLst/>
              <a:ahLst/>
              <a:cxnLst/>
              <a:rect l="l" t="t" r="r" b="b"/>
              <a:pathLst>
                <a:path w="1706388" h="482055" extrusionOk="0">
                  <a:moveTo>
                    <a:pt x="0" y="482054"/>
                  </a:moveTo>
                  <a:lnTo>
                    <a:pt x="1706387" y="482054"/>
                  </a:lnTo>
                  <a:lnTo>
                    <a:pt x="1706387" y="0"/>
                  </a:lnTo>
                  <a:lnTo>
                    <a:pt x="0" y="0"/>
                  </a:lnTo>
                  <a:lnTo>
                    <a:pt x="0" y="482054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32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32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32"/>
          <p:cNvSpPr/>
          <p:nvPr/>
        </p:nvSpPr>
        <p:spPr>
          <a:xfrm>
            <a:off x="2554321" y="407266"/>
            <a:ext cx="13007909" cy="9562508"/>
          </a:xfrm>
          <a:custGeom>
            <a:avLst/>
            <a:gdLst/>
            <a:ahLst/>
            <a:cxnLst/>
            <a:rect l="l" t="t" r="r" b="b"/>
            <a:pathLst>
              <a:path w="13007909" h="9562508" extrusionOk="0">
                <a:moveTo>
                  <a:pt x="0" y="0"/>
                </a:moveTo>
                <a:lnTo>
                  <a:pt x="13007908" y="0"/>
                </a:lnTo>
                <a:lnTo>
                  <a:pt x="13007908" y="9562508"/>
                </a:lnTo>
                <a:lnTo>
                  <a:pt x="0" y="95625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t="-937" b="-56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34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 extrusionOk="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34"/>
          <p:cNvSpPr/>
          <p:nvPr/>
        </p:nvSpPr>
        <p:spPr>
          <a:xfrm>
            <a:off x="-508269" y="0"/>
            <a:ext cx="4758424" cy="4758424"/>
          </a:xfrm>
          <a:custGeom>
            <a:avLst/>
            <a:gdLst/>
            <a:ahLst/>
            <a:cxnLst/>
            <a:rect l="l" t="t" r="r" b="b"/>
            <a:pathLst>
              <a:path w="4758424" h="4758424" extrusionOk="0">
                <a:moveTo>
                  <a:pt x="0" y="0"/>
                </a:moveTo>
                <a:lnTo>
                  <a:pt x="4758425" y="0"/>
                </a:lnTo>
                <a:lnTo>
                  <a:pt x="4758425" y="4758424"/>
                </a:lnTo>
                <a:lnTo>
                  <a:pt x="0" y="47584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34"/>
          <p:cNvSpPr/>
          <p:nvPr/>
        </p:nvSpPr>
        <p:spPr>
          <a:xfrm>
            <a:off x="15746367" y="1028700"/>
            <a:ext cx="1792284" cy="1931803"/>
          </a:xfrm>
          <a:custGeom>
            <a:avLst/>
            <a:gdLst/>
            <a:ahLst/>
            <a:cxnLst/>
            <a:rect l="l" t="t" r="r" b="b"/>
            <a:pathLst>
              <a:path w="1792284" h="1931803" extrusionOk="0">
                <a:moveTo>
                  <a:pt x="0" y="0"/>
                </a:moveTo>
                <a:lnTo>
                  <a:pt x="1792284" y="0"/>
                </a:lnTo>
                <a:lnTo>
                  <a:pt x="1792284" y="1931803"/>
                </a:lnTo>
                <a:lnTo>
                  <a:pt x="0" y="19318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34"/>
          <p:cNvSpPr txBox="1"/>
          <p:nvPr/>
        </p:nvSpPr>
        <p:spPr>
          <a:xfrm>
            <a:off x="1442413" y="3393942"/>
            <a:ext cx="14506500" cy="5470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960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-US" sz="2267" b="0" i="1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Il filmato, i materiali e i contenuti in esso inclusi sono di proprietà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960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-US" sz="2267" b="1" i="1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dell’Università degli Studi di Milano-Bicocca.</a:t>
            </a:r>
            <a:r>
              <a:rPr lang="en-US" sz="2267" b="0" i="1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960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-US" sz="2267" b="0" i="1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Il diritto morale d’autore (Proprietà Intellettuale) appartiene ai singoli docenti/relatori dell’evento.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960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-US" sz="2267" b="0" i="1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L’utilizzo è concesso per uso esclusivo e personale agli studenti del CdL in </a:t>
            </a:r>
            <a:r>
              <a:rPr lang="en-US" sz="2267" b="1" i="1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en-US" sz="2267" b="1" i="1" u="sng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COMPILARE CON IL CDL</a:t>
            </a:r>
            <a:r>
              <a:rPr lang="en-US" sz="2267" b="1" i="1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). 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960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-US" sz="2267" b="0" i="1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Nessun altro utilizzo può essere legittimamente esercitato senza la previa autorizzazione scritta dell’Ateneo e dei proprietari del diritto morale d’autore.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9607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67"/>
              <a:buFont typeface="Arial"/>
              <a:buNone/>
            </a:pPr>
            <a:r>
              <a:rPr lang="en-US" sz="2267" b="1" i="1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Qualunque abuso verrà perseguito a norma di legge.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34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35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35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75" name="Google Shape;675;p35"/>
          <p:cNvGrpSpPr/>
          <p:nvPr/>
        </p:nvGrpSpPr>
        <p:grpSpPr>
          <a:xfrm>
            <a:off x="210203" y="3124832"/>
            <a:ext cx="11618506" cy="4733122"/>
            <a:chOff x="0" y="-152400"/>
            <a:chExt cx="4684315" cy="1908286"/>
          </a:xfrm>
        </p:grpSpPr>
        <p:sp>
          <p:nvSpPr>
            <p:cNvPr id="676" name="Google Shape;676;p35"/>
            <p:cNvSpPr/>
            <p:nvPr/>
          </p:nvSpPr>
          <p:spPr>
            <a:xfrm>
              <a:off x="0" y="0"/>
              <a:ext cx="4684314" cy="1755885"/>
            </a:xfrm>
            <a:custGeom>
              <a:avLst/>
              <a:gdLst/>
              <a:ahLst/>
              <a:cxnLst/>
              <a:rect l="l" t="t" r="r" b="b"/>
              <a:pathLst>
                <a:path w="4684314" h="1755885" extrusionOk="0">
                  <a:moveTo>
                    <a:pt x="43311" y="0"/>
                  </a:moveTo>
                  <a:lnTo>
                    <a:pt x="4641003" y="0"/>
                  </a:lnTo>
                  <a:cubicBezTo>
                    <a:pt x="4652490" y="0"/>
                    <a:pt x="4663506" y="4563"/>
                    <a:pt x="4671629" y="12686"/>
                  </a:cubicBezTo>
                  <a:cubicBezTo>
                    <a:pt x="4679751" y="20808"/>
                    <a:pt x="4684314" y="31825"/>
                    <a:pt x="4684314" y="43311"/>
                  </a:cubicBezTo>
                  <a:lnTo>
                    <a:pt x="4684314" y="1712574"/>
                  </a:lnTo>
                  <a:cubicBezTo>
                    <a:pt x="4684314" y="1736494"/>
                    <a:pt x="4664923" y="1755885"/>
                    <a:pt x="4641003" y="1755885"/>
                  </a:cubicBezTo>
                  <a:lnTo>
                    <a:pt x="43311" y="1755885"/>
                  </a:lnTo>
                  <a:cubicBezTo>
                    <a:pt x="31825" y="1755885"/>
                    <a:pt x="20808" y="1751322"/>
                    <a:pt x="12686" y="1743200"/>
                  </a:cubicBezTo>
                  <a:cubicBezTo>
                    <a:pt x="4563" y="1735077"/>
                    <a:pt x="0" y="1724061"/>
                    <a:pt x="0" y="1712574"/>
                  </a:cubicBezTo>
                  <a:lnTo>
                    <a:pt x="0" y="43311"/>
                  </a:lnTo>
                  <a:cubicBezTo>
                    <a:pt x="0" y="31825"/>
                    <a:pt x="4563" y="20808"/>
                    <a:pt x="12686" y="12686"/>
                  </a:cubicBezTo>
                  <a:cubicBezTo>
                    <a:pt x="20808" y="4563"/>
                    <a:pt x="31825" y="0"/>
                    <a:pt x="43311" y="0"/>
                  </a:cubicBezTo>
                  <a:close/>
                </a:path>
              </a:pathLst>
            </a:custGeom>
            <a:solidFill>
              <a:srgbClr val="FFFFFF"/>
            </a:solidFill>
            <a:ln w="95250" cap="rnd" cmpd="sng">
              <a:solidFill>
                <a:srgbClr val="FFD42A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35"/>
            <p:cNvSpPr txBox="1"/>
            <p:nvPr/>
          </p:nvSpPr>
          <p:spPr>
            <a:xfrm>
              <a:off x="0" y="-152400"/>
              <a:ext cx="4684315" cy="1908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2950" tIns="42950" rIns="42950" bIns="42950" anchor="ctr" anchorCtr="0">
              <a:noAutofit/>
            </a:bodyPr>
            <a:lstStyle/>
            <a:p>
              <a:pPr marL="0" marR="0" lvl="0" indent="0" algn="ctr" rtl="0">
                <a:lnSpc>
                  <a:spcPct val="230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8" name="Google Shape;678;p35"/>
          <p:cNvGrpSpPr/>
          <p:nvPr/>
        </p:nvGrpSpPr>
        <p:grpSpPr>
          <a:xfrm>
            <a:off x="14729068" y="5822677"/>
            <a:ext cx="825351" cy="1150061"/>
            <a:chOff x="0" y="-152400"/>
            <a:chExt cx="273015" cy="380425"/>
          </a:xfrm>
        </p:grpSpPr>
        <p:sp>
          <p:nvSpPr>
            <p:cNvPr id="679" name="Google Shape;679;p35"/>
            <p:cNvSpPr/>
            <p:nvPr/>
          </p:nvSpPr>
          <p:spPr>
            <a:xfrm>
              <a:off x="0" y="0"/>
              <a:ext cx="273015" cy="228025"/>
            </a:xfrm>
            <a:custGeom>
              <a:avLst/>
              <a:gdLst/>
              <a:ahLst/>
              <a:cxnLst/>
              <a:rect l="l" t="t" r="r" b="b"/>
              <a:pathLst>
                <a:path w="273015" h="228025" extrusionOk="0">
                  <a:moveTo>
                    <a:pt x="0" y="0"/>
                  </a:moveTo>
                  <a:lnTo>
                    <a:pt x="273015" y="0"/>
                  </a:lnTo>
                  <a:lnTo>
                    <a:pt x="273015" y="228025"/>
                  </a:lnTo>
                  <a:lnTo>
                    <a:pt x="0" y="2280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35"/>
            <p:cNvSpPr txBox="1"/>
            <p:nvPr/>
          </p:nvSpPr>
          <p:spPr>
            <a:xfrm>
              <a:off x="0" y="-152400"/>
              <a:ext cx="273015" cy="3804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425" tIns="40425" rIns="40425" bIns="40425" anchor="ctr" anchorCtr="0">
              <a:noAutofit/>
            </a:bodyPr>
            <a:lstStyle/>
            <a:p>
              <a:pPr marL="0" marR="0" lvl="0" indent="0" algn="ctr" rtl="0">
                <a:lnSpc>
                  <a:spcPct val="230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1" name="Google Shape;681;p35"/>
          <p:cNvSpPr txBox="1"/>
          <p:nvPr/>
        </p:nvSpPr>
        <p:spPr>
          <a:xfrm>
            <a:off x="1081088" y="6483032"/>
            <a:ext cx="29682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99"/>
              <a:buFont typeface="Arial"/>
              <a:buNone/>
            </a:pPr>
            <a:r>
              <a:rPr lang="en-US" sz="269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U12 - Via Vizzola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35"/>
          <p:cNvSpPr txBox="1"/>
          <p:nvPr/>
        </p:nvSpPr>
        <p:spPr>
          <a:xfrm>
            <a:off x="1081088" y="3695759"/>
            <a:ext cx="13089900" cy="232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0404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67"/>
              <a:buFont typeface="Arial"/>
              <a:buNone/>
            </a:pPr>
            <a:r>
              <a:rPr lang="en-US" sz="2967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Consulta le</a:t>
            </a:r>
            <a:r>
              <a:rPr lang="en-US" sz="2967" b="0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67" b="1" i="0" u="sng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Linee Guida stage e tirocini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0404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67"/>
              <a:buFont typeface="Arial"/>
              <a:buNone/>
            </a:pPr>
            <a:r>
              <a:rPr lang="en-US" sz="2967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Prenota servizio di </a:t>
            </a:r>
            <a:r>
              <a:rPr lang="en-US" sz="2967" b="1" i="0" u="sng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sportello virtuale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0404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67"/>
              <a:buFont typeface="Arial"/>
              <a:buNone/>
            </a:pPr>
            <a:r>
              <a:rPr lang="en-US" sz="2967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Scrivi a</a:t>
            </a:r>
            <a:r>
              <a:rPr lang="en-US" sz="2967" b="0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967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stage@unimib.it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35"/>
          <p:cNvSpPr txBox="1"/>
          <p:nvPr/>
        </p:nvSpPr>
        <p:spPr>
          <a:xfrm>
            <a:off x="1028700" y="999143"/>
            <a:ext cx="15480300" cy="6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49"/>
              <a:buFont typeface="Arial"/>
              <a:buNone/>
            </a:pPr>
            <a:r>
              <a:rPr lang="en-US" sz="42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PER DOMANDE, DUBBI, CURIOSITÁ: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4" name="Google Shape;684;p35"/>
          <p:cNvSpPr/>
          <p:nvPr/>
        </p:nvSpPr>
        <p:spPr>
          <a:xfrm>
            <a:off x="9409288" y="3176844"/>
            <a:ext cx="7510774" cy="5007182"/>
          </a:xfrm>
          <a:custGeom>
            <a:avLst/>
            <a:gdLst/>
            <a:ahLst/>
            <a:cxnLst/>
            <a:rect l="l" t="t" r="r" b="b"/>
            <a:pathLst>
              <a:path w="7510774" h="5007182" extrusionOk="0">
                <a:moveTo>
                  <a:pt x="0" y="0"/>
                </a:moveTo>
                <a:lnTo>
                  <a:pt x="7510774" y="0"/>
                </a:lnTo>
                <a:lnTo>
                  <a:pt x="7510774" y="5007182"/>
                </a:lnTo>
                <a:lnTo>
                  <a:pt x="0" y="50071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35"/>
          <p:cNvSpPr txBox="1"/>
          <p:nvPr/>
        </p:nvSpPr>
        <p:spPr>
          <a:xfrm>
            <a:off x="1081088" y="7094268"/>
            <a:ext cx="5243400" cy="4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3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49"/>
              <a:buFont typeface="Arial"/>
              <a:buNone/>
            </a:pPr>
            <a:r>
              <a:rPr lang="en-US" sz="2649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UFFICO STAGE E TIROCINI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5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"/>
          <p:cNvSpPr txBox="1"/>
          <p:nvPr/>
        </p:nvSpPr>
        <p:spPr>
          <a:xfrm>
            <a:off x="1345010" y="686944"/>
            <a:ext cx="14894100" cy="156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49"/>
              <a:buFont typeface="Arial"/>
              <a:buNone/>
            </a:pPr>
            <a:r>
              <a:rPr lang="en-US" sz="40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LA NOSTRA UTENZA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1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49"/>
              <a:buFont typeface="Arial"/>
              <a:buNone/>
            </a:pPr>
            <a:endParaRPr sz="4049" b="1" i="0" u="none" strike="noStrike" cap="none">
              <a:solidFill>
                <a:srgbClr val="E21B2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" name="Google Shape;131;p5"/>
          <p:cNvSpPr txBox="1"/>
          <p:nvPr/>
        </p:nvSpPr>
        <p:spPr>
          <a:xfrm>
            <a:off x="7850224" y="1509384"/>
            <a:ext cx="7437000" cy="340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9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16"/>
              <a:buFont typeface="Arial"/>
              <a:buNone/>
            </a:pPr>
            <a:r>
              <a:rPr lang="en-US" sz="2116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Di </a:t>
            </a:r>
            <a:r>
              <a:rPr lang="en-US" sz="2116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TUTTI</a:t>
            </a:r>
            <a:r>
              <a:rPr lang="en-US" sz="2116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i corsi di studio attivi in Ateneo: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89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16"/>
              <a:buFont typeface="Arial"/>
              <a:buNone/>
            </a:pPr>
            <a:r>
              <a:rPr lang="en-US" sz="2116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Corsi di </a:t>
            </a:r>
            <a:r>
              <a:rPr lang="en-US" sz="2116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Laurea triennale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89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16"/>
              <a:buFont typeface="Arial"/>
              <a:buNone/>
            </a:pPr>
            <a:r>
              <a:rPr lang="en-US" sz="2116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Corsi di </a:t>
            </a:r>
            <a:r>
              <a:rPr lang="en-US" sz="2116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Laurea Magistrale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89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16"/>
              <a:buFont typeface="Arial"/>
              <a:buNone/>
            </a:pPr>
            <a:r>
              <a:rPr lang="en-US" sz="2116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Master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89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16"/>
              <a:buFont typeface="Arial"/>
              <a:buNone/>
            </a:pPr>
            <a:r>
              <a:rPr lang="en-US" sz="2116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Dottorati e Corsi di perfezionamento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8903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16"/>
              <a:buFont typeface="Arial"/>
              <a:buNone/>
            </a:pPr>
            <a:endParaRPr sz="2116" b="1" i="0" u="none" strike="noStrike" cap="none">
              <a:solidFill>
                <a:srgbClr val="E21B2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2813041" y="2864233"/>
            <a:ext cx="638723" cy="586463"/>
          </a:xfrm>
          <a:custGeom>
            <a:avLst/>
            <a:gdLst/>
            <a:ahLst/>
            <a:cxnLst/>
            <a:rect l="l" t="t" r="r" b="b"/>
            <a:pathLst>
              <a:path w="638723" h="586463" extrusionOk="0">
                <a:moveTo>
                  <a:pt x="0" y="0"/>
                </a:moveTo>
                <a:lnTo>
                  <a:pt x="638722" y="0"/>
                </a:lnTo>
                <a:lnTo>
                  <a:pt x="638722" y="586463"/>
                </a:lnTo>
                <a:lnTo>
                  <a:pt x="0" y="586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5"/>
          <p:cNvSpPr/>
          <p:nvPr/>
        </p:nvSpPr>
        <p:spPr>
          <a:xfrm rot="1751248">
            <a:off x="3479320" y="7953351"/>
            <a:ext cx="1576036" cy="445230"/>
          </a:xfrm>
          <a:custGeom>
            <a:avLst/>
            <a:gdLst/>
            <a:ahLst/>
            <a:cxnLst/>
            <a:rect l="l" t="t" r="r" b="b"/>
            <a:pathLst>
              <a:path w="1576036" h="445230" extrusionOk="0">
                <a:moveTo>
                  <a:pt x="0" y="0"/>
                </a:moveTo>
                <a:lnTo>
                  <a:pt x="1576036" y="0"/>
                </a:lnTo>
                <a:lnTo>
                  <a:pt x="1576036" y="445230"/>
                </a:lnTo>
                <a:lnTo>
                  <a:pt x="0" y="4452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5"/>
          <p:cNvSpPr/>
          <p:nvPr/>
        </p:nvSpPr>
        <p:spPr>
          <a:xfrm rot="9191431" flipH="1">
            <a:off x="3505565" y="3567474"/>
            <a:ext cx="1576036" cy="445230"/>
          </a:xfrm>
          <a:custGeom>
            <a:avLst/>
            <a:gdLst/>
            <a:ahLst/>
            <a:cxnLst/>
            <a:rect l="l" t="t" r="r" b="b"/>
            <a:pathLst>
              <a:path w="1576036" h="445230" extrusionOk="0">
                <a:moveTo>
                  <a:pt x="0" y="445230"/>
                </a:moveTo>
                <a:lnTo>
                  <a:pt x="1576036" y="445230"/>
                </a:lnTo>
                <a:lnTo>
                  <a:pt x="1576036" y="0"/>
                </a:lnTo>
                <a:lnTo>
                  <a:pt x="0" y="0"/>
                </a:lnTo>
                <a:lnTo>
                  <a:pt x="0" y="44523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5" name="Google Shape;135;p5"/>
          <p:cNvGrpSpPr/>
          <p:nvPr/>
        </p:nvGrpSpPr>
        <p:grpSpPr>
          <a:xfrm>
            <a:off x="1280611" y="3790089"/>
            <a:ext cx="4474399" cy="3301757"/>
            <a:chOff x="1280611" y="3790089"/>
            <a:chExt cx="4474399" cy="3301757"/>
          </a:xfrm>
        </p:grpSpPr>
        <p:grpSp>
          <p:nvGrpSpPr>
            <p:cNvPr id="136" name="Google Shape;136;p5"/>
            <p:cNvGrpSpPr/>
            <p:nvPr/>
          </p:nvGrpSpPr>
          <p:grpSpPr>
            <a:xfrm>
              <a:off x="1869243" y="4467372"/>
              <a:ext cx="3776340" cy="2624474"/>
              <a:chOff x="0" y="-152400"/>
              <a:chExt cx="1767433" cy="1228328"/>
            </a:xfrm>
          </p:grpSpPr>
          <p:sp>
            <p:nvSpPr>
              <p:cNvPr id="137" name="Google Shape;137;p5"/>
              <p:cNvSpPr/>
              <p:nvPr/>
            </p:nvSpPr>
            <p:spPr>
              <a:xfrm>
                <a:off x="0" y="0"/>
                <a:ext cx="1767433" cy="1075928"/>
              </a:xfrm>
              <a:custGeom>
                <a:avLst/>
                <a:gdLst/>
                <a:ahLst/>
                <a:cxnLst/>
                <a:rect l="l" t="t" r="r" b="b"/>
                <a:pathLst>
                  <a:path w="1767433" h="1075928" extrusionOk="0">
                    <a:moveTo>
                      <a:pt x="133257" y="0"/>
                    </a:moveTo>
                    <a:lnTo>
                      <a:pt x="1634176" y="0"/>
                    </a:lnTo>
                    <a:cubicBezTo>
                      <a:pt x="1669518" y="0"/>
                      <a:pt x="1703412" y="14040"/>
                      <a:pt x="1728403" y="39030"/>
                    </a:cubicBezTo>
                    <a:cubicBezTo>
                      <a:pt x="1753394" y="64021"/>
                      <a:pt x="1767433" y="97915"/>
                      <a:pt x="1767433" y="133257"/>
                    </a:cubicBezTo>
                    <a:lnTo>
                      <a:pt x="1767433" y="942671"/>
                    </a:lnTo>
                    <a:cubicBezTo>
                      <a:pt x="1767433" y="978013"/>
                      <a:pt x="1753394" y="1011907"/>
                      <a:pt x="1728403" y="1036898"/>
                    </a:cubicBezTo>
                    <a:cubicBezTo>
                      <a:pt x="1703412" y="1061888"/>
                      <a:pt x="1669518" y="1075928"/>
                      <a:pt x="1634176" y="1075928"/>
                    </a:cubicBezTo>
                    <a:lnTo>
                      <a:pt x="133257" y="1075928"/>
                    </a:lnTo>
                    <a:cubicBezTo>
                      <a:pt x="97915" y="1075928"/>
                      <a:pt x="64021" y="1061888"/>
                      <a:pt x="39030" y="1036898"/>
                    </a:cubicBezTo>
                    <a:cubicBezTo>
                      <a:pt x="14040" y="1011907"/>
                      <a:pt x="0" y="978013"/>
                      <a:pt x="0" y="942671"/>
                    </a:cubicBezTo>
                    <a:lnTo>
                      <a:pt x="0" y="133257"/>
                    </a:lnTo>
                    <a:cubicBezTo>
                      <a:pt x="0" y="97915"/>
                      <a:pt x="14040" y="64021"/>
                      <a:pt x="39030" y="39030"/>
                    </a:cubicBezTo>
                    <a:cubicBezTo>
                      <a:pt x="64021" y="14040"/>
                      <a:pt x="97915" y="0"/>
                      <a:pt x="13325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0" cap="rnd" cmpd="sng">
                <a:solidFill>
                  <a:srgbClr val="FFD42A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p5"/>
              <p:cNvSpPr txBox="1"/>
              <p:nvPr/>
            </p:nvSpPr>
            <p:spPr>
              <a:xfrm>
                <a:off x="0" y="-152400"/>
                <a:ext cx="1767433" cy="122832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2950" tIns="42950" rIns="42950" bIns="429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308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9" name="Google Shape;139;p5"/>
            <p:cNvSpPr txBox="1"/>
            <p:nvPr/>
          </p:nvSpPr>
          <p:spPr>
            <a:xfrm>
              <a:off x="2146010" y="5550062"/>
              <a:ext cx="3609000" cy="47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7503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76"/>
                <a:buFont typeface="Arial"/>
                <a:buNone/>
              </a:pPr>
              <a:r>
                <a:rPr lang="en-US" sz="3076" b="1" i="0" u="none" strike="noStrike" cap="none">
                  <a:solidFill>
                    <a:srgbClr val="E21B2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UFFICIO STAGE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5"/>
            <p:cNvSpPr/>
            <p:nvPr/>
          </p:nvSpPr>
          <p:spPr>
            <a:xfrm>
              <a:off x="1280611" y="3790089"/>
              <a:ext cx="1730797" cy="1839267"/>
            </a:xfrm>
            <a:custGeom>
              <a:avLst/>
              <a:gdLst/>
              <a:ahLst/>
              <a:cxnLst/>
              <a:rect l="l" t="t" r="r" b="b"/>
              <a:pathLst>
                <a:path w="1730797" h="1839267" extrusionOk="0">
                  <a:moveTo>
                    <a:pt x="0" y="0"/>
                  </a:moveTo>
                  <a:lnTo>
                    <a:pt x="1730798" y="0"/>
                  </a:lnTo>
                  <a:lnTo>
                    <a:pt x="1730798" y="1839267"/>
                  </a:lnTo>
                  <a:lnTo>
                    <a:pt x="0" y="183926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25764" b="-18345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1" name="Google Shape;141;p5"/>
          <p:cNvSpPr txBox="1"/>
          <p:nvPr/>
        </p:nvSpPr>
        <p:spPr>
          <a:xfrm>
            <a:off x="5645583" y="3022613"/>
            <a:ext cx="2037300" cy="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7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66"/>
              <a:buFont typeface="Arial"/>
              <a:buNone/>
            </a:pPr>
            <a:r>
              <a:rPr lang="en-US" sz="2766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STUDENTI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5"/>
          <p:cNvSpPr txBox="1"/>
          <p:nvPr/>
        </p:nvSpPr>
        <p:spPr>
          <a:xfrm>
            <a:off x="7682786" y="5006271"/>
            <a:ext cx="2034600" cy="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7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66"/>
              <a:buFont typeface="Arial"/>
              <a:buNone/>
            </a:pPr>
            <a:r>
              <a:rPr lang="en-US" sz="2766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DOCENTI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5"/>
          <p:cNvSpPr txBox="1"/>
          <p:nvPr/>
        </p:nvSpPr>
        <p:spPr>
          <a:xfrm>
            <a:off x="10365123" y="6465128"/>
            <a:ext cx="4864800" cy="3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99"/>
              <a:buFont typeface="Arial"/>
              <a:buNone/>
            </a:pPr>
            <a:r>
              <a:rPr lang="en-US" sz="25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Area Psicologica (per il TPV)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5"/>
          <p:cNvSpPr/>
          <p:nvPr/>
        </p:nvSpPr>
        <p:spPr>
          <a:xfrm>
            <a:off x="9765048" y="6596351"/>
            <a:ext cx="411914" cy="241178"/>
          </a:xfrm>
          <a:custGeom>
            <a:avLst/>
            <a:gdLst/>
            <a:ahLst/>
            <a:cxnLst/>
            <a:rect l="l" t="t" r="r" b="b"/>
            <a:pathLst>
              <a:path w="411914" h="241178" extrusionOk="0">
                <a:moveTo>
                  <a:pt x="0" y="0"/>
                </a:moveTo>
                <a:lnTo>
                  <a:pt x="411914" y="0"/>
                </a:lnTo>
                <a:lnTo>
                  <a:pt x="411914" y="241178"/>
                </a:lnTo>
                <a:lnTo>
                  <a:pt x="0" y="2411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14995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5"/>
          <p:cNvSpPr txBox="1"/>
          <p:nvPr/>
        </p:nvSpPr>
        <p:spPr>
          <a:xfrm>
            <a:off x="7682786" y="6505767"/>
            <a:ext cx="2034600" cy="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7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66"/>
              <a:buFont typeface="Arial"/>
              <a:buNone/>
            </a:pPr>
            <a:r>
              <a:rPr lang="en-US" sz="2766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LAUREATI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5"/>
          <p:cNvSpPr txBox="1"/>
          <p:nvPr/>
        </p:nvSpPr>
        <p:spPr>
          <a:xfrm>
            <a:off x="5645583" y="8220748"/>
            <a:ext cx="5383200" cy="4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7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66"/>
              <a:buFont typeface="Arial"/>
              <a:buNone/>
            </a:pPr>
            <a:r>
              <a:rPr lang="en-US" sz="2766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AZIENDE E ENTI OSPITANTI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5"/>
          <p:cNvSpPr/>
          <p:nvPr/>
        </p:nvSpPr>
        <p:spPr>
          <a:xfrm>
            <a:off x="5755153" y="6647270"/>
            <a:ext cx="1576036" cy="445230"/>
          </a:xfrm>
          <a:custGeom>
            <a:avLst/>
            <a:gdLst/>
            <a:ahLst/>
            <a:cxnLst/>
            <a:rect l="l" t="t" r="r" b="b"/>
            <a:pathLst>
              <a:path w="1576036" h="445230" extrusionOk="0">
                <a:moveTo>
                  <a:pt x="0" y="0"/>
                </a:moveTo>
                <a:lnTo>
                  <a:pt x="1576036" y="0"/>
                </a:lnTo>
                <a:lnTo>
                  <a:pt x="1576036" y="445230"/>
                </a:lnTo>
                <a:lnTo>
                  <a:pt x="0" y="4452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5"/>
          <p:cNvSpPr/>
          <p:nvPr/>
        </p:nvSpPr>
        <p:spPr>
          <a:xfrm rot="10800000" flipH="1">
            <a:off x="5755153" y="5169895"/>
            <a:ext cx="1576036" cy="445230"/>
          </a:xfrm>
          <a:custGeom>
            <a:avLst/>
            <a:gdLst/>
            <a:ahLst/>
            <a:cxnLst/>
            <a:rect l="l" t="t" r="r" b="b"/>
            <a:pathLst>
              <a:path w="1576036" h="445230" extrusionOk="0">
                <a:moveTo>
                  <a:pt x="0" y="445230"/>
                </a:moveTo>
                <a:lnTo>
                  <a:pt x="1576036" y="445230"/>
                </a:lnTo>
                <a:lnTo>
                  <a:pt x="1576036" y="0"/>
                </a:lnTo>
                <a:lnTo>
                  <a:pt x="0" y="0"/>
                </a:lnTo>
                <a:lnTo>
                  <a:pt x="0" y="44523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5" name="Google Shape;155;p6"/>
          <p:cNvGrpSpPr/>
          <p:nvPr/>
        </p:nvGrpSpPr>
        <p:grpSpPr>
          <a:xfrm>
            <a:off x="14729068" y="5822677"/>
            <a:ext cx="825351" cy="1150061"/>
            <a:chOff x="0" y="-152400"/>
            <a:chExt cx="273015" cy="380425"/>
          </a:xfrm>
        </p:grpSpPr>
        <p:sp>
          <p:nvSpPr>
            <p:cNvPr id="156" name="Google Shape;156;p6"/>
            <p:cNvSpPr/>
            <p:nvPr/>
          </p:nvSpPr>
          <p:spPr>
            <a:xfrm>
              <a:off x="0" y="0"/>
              <a:ext cx="273015" cy="228025"/>
            </a:xfrm>
            <a:custGeom>
              <a:avLst/>
              <a:gdLst/>
              <a:ahLst/>
              <a:cxnLst/>
              <a:rect l="l" t="t" r="r" b="b"/>
              <a:pathLst>
                <a:path w="273015" h="228025" extrusionOk="0">
                  <a:moveTo>
                    <a:pt x="0" y="0"/>
                  </a:moveTo>
                  <a:lnTo>
                    <a:pt x="273015" y="0"/>
                  </a:lnTo>
                  <a:lnTo>
                    <a:pt x="273015" y="228025"/>
                  </a:lnTo>
                  <a:lnTo>
                    <a:pt x="0" y="2280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6"/>
            <p:cNvSpPr txBox="1"/>
            <p:nvPr/>
          </p:nvSpPr>
          <p:spPr>
            <a:xfrm>
              <a:off x="0" y="-152400"/>
              <a:ext cx="273015" cy="3804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0425" tIns="40425" rIns="40425" bIns="40425" anchor="ctr" anchorCtr="0">
              <a:noAutofit/>
            </a:bodyPr>
            <a:lstStyle/>
            <a:p>
              <a:pPr marL="0" marR="0" lvl="0" indent="0" algn="ctr" rtl="0">
                <a:lnSpc>
                  <a:spcPct val="230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8" name="Google Shape;158;p6"/>
          <p:cNvSpPr txBox="1"/>
          <p:nvPr/>
        </p:nvSpPr>
        <p:spPr>
          <a:xfrm>
            <a:off x="1856682" y="1468605"/>
            <a:ext cx="14382600" cy="29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9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78"/>
              <a:buFont typeface="Arial"/>
              <a:buNone/>
            </a:pPr>
            <a:r>
              <a:rPr lang="en-US" sz="4578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COSA SI INTENDE PER STAGE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609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78"/>
              <a:buFont typeface="Arial"/>
              <a:buNone/>
            </a:pPr>
            <a:r>
              <a:rPr lang="en-US" sz="4578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E PER TIROCINIO?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609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78"/>
              <a:buFont typeface="Arial"/>
              <a:buNone/>
            </a:pPr>
            <a:endParaRPr sz="4578" b="1" i="0" u="none" strike="noStrike" cap="none">
              <a:solidFill>
                <a:srgbClr val="E21B2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" name="Google Shape;159;p6"/>
          <p:cNvSpPr txBox="1"/>
          <p:nvPr/>
        </p:nvSpPr>
        <p:spPr>
          <a:xfrm>
            <a:off x="1856682" y="6523292"/>
            <a:ext cx="14382600" cy="41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9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78"/>
              <a:buFont typeface="Arial"/>
              <a:buNone/>
            </a:pPr>
            <a:r>
              <a:rPr lang="en-US" sz="4578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QUAL È LA DIFFERENZA FRA </a:t>
            </a:r>
            <a:r>
              <a:rPr lang="en-US" sz="4578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STAGE</a:t>
            </a:r>
            <a:r>
              <a:rPr lang="en-US" sz="4578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 E TIROCINIO?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609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78"/>
              <a:buFont typeface="Arial"/>
              <a:buNone/>
            </a:pPr>
            <a:endParaRPr sz="4578" b="1" i="0" u="none" strike="noStrike" cap="none">
              <a:solidFill>
                <a:srgbClr val="E21B26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6098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78"/>
              <a:buFont typeface="Arial"/>
              <a:buNone/>
            </a:pPr>
            <a:endParaRPr sz="4578" b="1" i="0" u="none" strike="noStrike" cap="none">
              <a:solidFill>
                <a:srgbClr val="E21B2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60" name="Google Shape;160;p6"/>
          <p:cNvCxnSpPr/>
          <p:nvPr/>
        </p:nvCxnSpPr>
        <p:spPr>
          <a:xfrm>
            <a:off x="5288575" y="4962036"/>
            <a:ext cx="7339049" cy="0"/>
          </a:xfrm>
          <a:prstGeom prst="straightConnector1">
            <a:avLst/>
          </a:prstGeom>
          <a:noFill/>
          <a:ln w="47625" cap="flat" cmpd="sng">
            <a:solidFill>
              <a:srgbClr val="E21B26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61" name="Google Shape;161;p6"/>
          <p:cNvGrpSpPr/>
          <p:nvPr/>
        </p:nvGrpSpPr>
        <p:grpSpPr>
          <a:xfrm>
            <a:off x="8106889" y="4291077"/>
            <a:ext cx="1145617" cy="1329133"/>
            <a:chOff x="0" y="-218039"/>
            <a:chExt cx="1527489" cy="1772178"/>
          </a:xfrm>
        </p:grpSpPr>
        <p:grpSp>
          <p:nvGrpSpPr>
            <p:cNvPr id="162" name="Google Shape;162;p6"/>
            <p:cNvGrpSpPr/>
            <p:nvPr/>
          </p:nvGrpSpPr>
          <p:grpSpPr>
            <a:xfrm>
              <a:off x="28610" y="-218039"/>
              <a:ext cx="1498879" cy="1772178"/>
              <a:chOff x="0" y="-38100"/>
              <a:chExt cx="261913" cy="309669"/>
            </a:xfrm>
          </p:grpSpPr>
          <p:sp>
            <p:nvSpPr>
              <p:cNvPr id="163" name="Google Shape;163;p6"/>
              <p:cNvSpPr/>
              <p:nvPr/>
            </p:nvSpPr>
            <p:spPr>
              <a:xfrm>
                <a:off x="0" y="0"/>
                <a:ext cx="261913" cy="271569"/>
              </a:xfrm>
              <a:custGeom>
                <a:avLst/>
                <a:gdLst/>
                <a:ahLst/>
                <a:cxnLst/>
                <a:rect l="l" t="t" r="r" b="b"/>
                <a:pathLst>
                  <a:path w="261913" h="271569" extrusionOk="0">
                    <a:moveTo>
                      <a:pt x="0" y="0"/>
                    </a:moveTo>
                    <a:lnTo>
                      <a:pt x="261913" y="0"/>
                    </a:lnTo>
                    <a:lnTo>
                      <a:pt x="261913" y="271569"/>
                    </a:lnTo>
                    <a:lnTo>
                      <a:pt x="0" y="27156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6"/>
              <p:cNvSpPr txBox="1"/>
              <p:nvPr/>
            </p:nvSpPr>
            <p:spPr>
              <a:xfrm>
                <a:off x="0" y="-38100"/>
                <a:ext cx="261913" cy="3096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5" name="Google Shape;165;p6"/>
            <p:cNvSpPr/>
            <p:nvPr/>
          </p:nvSpPr>
          <p:spPr>
            <a:xfrm rot="10800000">
              <a:off x="0" y="0"/>
              <a:ext cx="1527488" cy="1554139"/>
            </a:xfrm>
            <a:custGeom>
              <a:avLst/>
              <a:gdLst/>
              <a:ahLst/>
              <a:cxnLst/>
              <a:rect l="l" t="t" r="r" b="b"/>
              <a:pathLst>
                <a:path w="1527488" h="1554139" extrusionOk="0">
                  <a:moveTo>
                    <a:pt x="0" y="0"/>
                  </a:moveTo>
                  <a:lnTo>
                    <a:pt x="1527488" y="0"/>
                  </a:lnTo>
                  <a:lnTo>
                    <a:pt x="1527488" y="1554139"/>
                  </a:lnTo>
                  <a:lnTo>
                    <a:pt x="0" y="155413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83000"/>
              </a:blip>
              <a:stretch>
                <a:fillRect l="-1319588" t="-739182" r="-316826" b="-349595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7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7"/>
          <p:cNvSpPr txBox="1"/>
          <p:nvPr/>
        </p:nvSpPr>
        <p:spPr>
          <a:xfrm>
            <a:off x="1345010" y="696469"/>
            <a:ext cx="14894100" cy="21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49"/>
              <a:buFont typeface="Arial"/>
              <a:buNone/>
            </a:pPr>
            <a:r>
              <a:rPr lang="en-US" sz="354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Dal punto di vista normativo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1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49"/>
              <a:buFont typeface="Arial"/>
              <a:buNone/>
            </a:pPr>
            <a:r>
              <a:rPr lang="en-US" sz="35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NON C’È DIFFERENZA </a:t>
            </a:r>
            <a:r>
              <a:rPr lang="en-US" sz="354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tra</a:t>
            </a:r>
            <a:r>
              <a:rPr lang="en-US" sz="35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 TIROCINIO </a:t>
            </a:r>
            <a:r>
              <a:rPr lang="en-US" sz="354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</a:t>
            </a:r>
            <a:r>
              <a:rPr lang="en-US" sz="35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549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STAGE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1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49"/>
              <a:buFont typeface="Arial"/>
              <a:buNone/>
            </a:pPr>
            <a:endParaRPr sz="3549" b="1" i="0" u="none" strike="noStrike" cap="none">
              <a:solidFill>
                <a:srgbClr val="086CB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3" name="Google Shape;173;p7"/>
          <p:cNvSpPr txBox="1"/>
          <p:nvPr/>
        </p:nvSpPr>
        <p:spPr>
          <a:xfrm>
            <a:off x="2006196" y="2604583"/>
            <a:ext cx="27384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3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49"/>
              <a:buFont typeface="Arial"/>
              <a:buNone/>
            </a:pPr>
            <a:r>
              <a:rPr lang="en-US" sz="33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TUTTAVIA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7"/>
          <p:cNvSpPr txBox="1"/>
          <p:nvPr/>
        </p:nvSpPr>
        <p:spPr>
          <a:xfrm>
            <a:off x="2026770" y="3724873"/>
            <a:ext cx="13446000" cy="22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640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Con la parola </a:t>
            </a:r>
            <a:r>
              <a:rPr lang="en-US" sz="24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TIROCINIO</a:t>
            </a:r>
            <a:r>
              <a:rPr lang="en-US" sz="2499" b="1" i="0" u="none" strike="noStrike" cap="none">
                <a:solidFill>
                  <a:srgbClr val="A212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solitamente si intende un </a:t>
            </a:r>
            <a:r>
              <a:rPr lang="en-US" sz="24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PERIODO OBBLIGATORIO</a:t>
            </a:r>
            <a:r>
              <a:rPr lang="en-US" sz="2499" b="1" i="0" u="none" strike="noStrike" cap="none">
                <a:solidFill>
                  <a:srgbClr val="A2123B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da svolgere presso un </a:t>
            </a:r>
            <a:r>
              <a:rPr lang="en-US" sz="24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ENTE/AZIENDA</a:t>
            </a:r>
            <a:r>
              <a:rPr lang="en-US" sz="24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necessario ai fini del completamento di un determinato </a:t>
            </a:r>
            <a:r>
              <a:rPr lang="en-US" sz="24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PERCORSO FORMATIVO O PROFESSIONALE </a:t>
            </a:r>
            <a:r>
              <a:rPr lang="en-US" sz="24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(es. ambito sanitario, sociale, formazione).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7"/>
          <p:cNvSpPr txBox="1"/>
          <p:nvPr/>
        </p:nvSpPr>
        <p:spPr>
          <a:xfrm>
            <a:off x="2914273" y="6634751"/>
            <a:ext cx="12723000" cy="10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640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STAGE</a:t>
            </a:r>
            <a:r>
              <a:rPr lang="en-US" sz="249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è la parola francese che in modo meno specifico indica un periodo di formazione sul campo, da svolgere durante o dopo gli studi.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6" name="Google Shape;176;p7"/>
          <p:cNvGrpSpPr/>
          <p:nvPr/>
        </p:nvGrpSpPr>
        <p:grpSpPr>
          <a:xfrm>
            <a:off x="2026770" y="6782851"/>
            <a:ext cx="619627" cy="718886"/>
            <a:chOff x="0" y="-117930"/>
            <a:chExt cx="826169" cy="958513"/>
          </a:xfrm>
        </p:grpSpPr>
        <p:grpSp>
          <p:nvGrpSpPr>
            <p:cNvPr id="177" name="Google Shape;177;p7"/>
            <p:cNvGrpSpPr/>
            <p:nvPr/>
          </p:nvGrpSpPr>
          <p:grpSpPr>
            <a:xfrm>
              <a:off x="15474" y="-117930"/>
              <a:ext cx="810695" cy="958513"/>
              <a:chOff x="0" y="-38100"/>
              <a:chExt cx="261913" cy="309669"/>
            </a:xfrm>
          </p:grpSpPr>
          <p:sp>
            <p:nvSpPr>
              <p:cNvPr id="178" name="Google Shape;178;p7"/>
              <p:cNvSpPr/>
              <p:nvPr/>
            </p:nvSpPr>
            <p:spPr>
              <a:xfrm>
                <a:off x="0" y="0"/>
                <a:ext cx="261913" cy="271569"/>
              </a:xfrm>
              <a:custGeom>
                <a:avLst/>
                <a:gdLst/>
                <a:ahLst/>
                <a:cxnLst/>
                <a:rect l="l" t="t" r="r" b="b"/>
                <a:pathLst>
                  <a:path w="261913" h="271569" extrusionOk="0">
                    <a:moveTo>
                      <a:pt x="0" y="0"/>
                    </a:moveTo>
                    <a:lnTo>
                      <a:pt x="261913" y="0"/>
                    </a:lnTo>
                    <a:lnTo>
                      <a:pt x="261913" y="271569"/>
                    </a:lnTo>
                    <a:lnTo>
                      <a:pt x="0" y="27156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179;p7"/>
              <p:cNvSpPr txBox="1"/>
              <p:nvPr/>
            </p:nvSpPr>
            <p:spPr>
              <a:xfrm>
                <a:off x="0" y="-38100"/>
                <a:ext cx="261913" cy="3096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0" name="Google Shape;180;p7"/>
            <p:cNvSpPr/>
            <p:nvPr/>
          </p:nvSpPr>
          <p:spPr>
            <a:xfrm rot="10800000">
              <a:off x="0" y="0"/>
              <a:ext cx="826169" cy="840583"/>
            </a:xfrm>
            <a:custGeom>
              <a:avLst/>
              <a:gdLst/>
              <a:ahLst/>
              <a:cxnLst/>
              <a:rect l="l" t="t" r="r" b="b"/>
              <a:pathLst>
                <a:path w="826169" h="840583" extrusionOk="0">
                  <a:moveTo>
                    <a:pt x="0" y="0"/>
                  </a:moveTo>
                  <a:lnTo>
                    <a:pt x="826169" y="0"/>
                  </a:lnTo>
                  <a:lnTo>
                    <a:pt x="826169" y="840583"/>
                  </a:lnTo>
                  <a:lnTo>
                    <a:pt x="0" y="84058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 amt="83000"/>
              </a:blip>
              <a:stretch>
                <a:fillRect l="-1319588" t="-739182" r="-316826" b="-349595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1" name="Google Shape;181;p7"/>
          <p:cNvGrpSpPr/>
          <p:nvPr/>
        </p:nvGrpSpPr>
        <p:grpSpPr>
          <a:xfrm>
            <a:off x="225442" y="8222474"/>
            <a:ext cx="13747876" cy="1412898"/>
            <a:chOff x="0" y="-152400"/>
            <a:chExt cx="5178709" cy="532227"/>
          </a:xfrm>
        </p:grpSpPr>
        <p:sp>
          <p:nvSpPr>
            <p:cNvPr id="182" name="Google Shape;182;p7"/>
            <p:cNvSpPr/>
            <p:nvPr/>
          </p:nvSpPr>
          <p:spPr>
            <a:xfrm>
              <a:off x="0" y="0"/>
              <a:ext cx="5178709" cy="379827"/>
            </a:xfrm>
            <a:custGeom>
              <a:avLst/>
              <a:gdLst/>
              <a:ahLst/>
              <a:cxnLst/>
              <a:rect l="l" t="t" r="r" b="b"/>
              <a:pathLst>
                <a:path w="5178709" h="379827" extrusionOk="0">
                  <a:moveTo>
                    <a:pt x="36604" y="0"/>
                  </a:moveTo>
                  <a:lnTo>
                    <a:pt x="5142105" y="0"/>
                  </a:lnTo>
                  <a:cubicBezTo>
                    <a:pt x="5151813" y="0"/>
                    <a:pt x="5161123" y="3856"/>
                    <a:pt x="5167988" y="10721"/>
                  </a:cubicBezTo>
                  <a:cubicBezTo>
                    <a:pt x="5174852" y="17586"/>
                    <a:pt x="5178709" y="26896"/>
                    <a:pt x="5178709" y="36604"/>
                  </a:cubicBezTo>
                  <a:lnTo>
                    <a:pt x="5178709" y="343223"/>
                  </a:lnTo>
                  <a:cubicBezTo>
                    <a:pt x="5178709" y="352931"/>
                    <a:pt x="5174852" y="362241"/>
                    <a:pt x="5167988" y="369106"/>
                  </a:cubicBezTo>
                  <a:cubicBezTo>
                    <a:pt x="5161123" y="375970"/>
                    <a:pt x="5151813" y="379827"/>
                    <a:pt x="5142105" y="379827"/>
                  </a:cubicBezTo>
                  <a:lnTo>
                    <a:pt x="36604" y="379827"/>
                  </a:lnTo>
                  <a:cubicBezTo>
                    <a:pt x="16388" y="379827"/>
                    <a:pt x="0" y="363439"/>
                    <a:pt x="0" y="343223"/>
                  </a:cubicBezTo>
                  <a:lnTo>
                    <a:pt x="0" y="36604"/>
                  </a:lnTo>
                  <a:cubicBezTo>
                    <a:pt x="0" y="26896"/>
                    <a:pt x="3856" y="17586"/>
                    <a:pt x="10721" y="10721"/>
                  </a:cubicBezTo>
                  <a:cubicBezTo>
                    <a:pt x="17586" y="3856"/>
                    <a:pt x="26896" y="0"/>
                    <a:pt x="36604" y="0"/>
                  </a:cubicBezTo>
                  <a:close/>
                </a:path>
              </a:pathLst>
            </a:custGeom>
            <a:solidFill>
              <a:srgbClr val="FFFFFF"/>
            </a:solidFill>
            <a:ln w="95250" cap="rnd" cmpd="sng">
              <a:solidFill>
                <a:srgbClr val="FFD42A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7"/>
            <p:cNvSpPr txBox="1"/>
            <p:nvPr/>
          </p:nvSpPr>
          <p:spPr>
            <a:xfrm>
              <a:off x="0" y="-152400"/>
              <a:ext cx="5178709" cy="5322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2950" tIns="42950" rIns="42950" bIns="42950" anchor="ctr" anchorCtr="0">
              <a:noAutofit/>
            </a:bodyPr>
            <a:lstStyle/>
            <a:p>
              <a:pPr marL="0" marR="0" lvl="0" indent="0" algn="ctr" rtl="0">
                <a:lnSpc>
                  <a:spcPct val="230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4" name="Google Shape;184;p7"/>
          <p:cNvSpPr txBox="1"/>
          <p:nvPr/>
        </p:nvSpPr>
        <p:spPr>
          <a:xfrm>
            <a:off x="879707" y="8690022"/>
            <a:ext cx="12221400" cy="10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7497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66"/>
              <a:buFont typeface="Arial"/>
              <a:buNone/>
            </a:pPr>
            <a:r>
              <a:rPr lang="en-US" sz="2366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PER UNIFORMITÀ IL TERMINE SCELTO DALL’ATENEO È QUELLO DI STAGE  </a:t>
            </a:r>
            <a:endParaRPr sz="2366" b="1" i="0" u="none" strike="noStrike" cap="none">
              <a:solidFill>
                <a:srgbClr val="086CB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7497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66"/>
              <a:buFont typeface="Arial"/>
              <a:buNone/>
            </a:pPr>
            <a:endParaRPr sz="2366" b="1" i="0" u="none" strike="noStrike" cap="none">
              <a:solidFill>
                <a:srgbClr val="086CB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8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1" name="Google Shape;191;p8"/>
          <p:cNvGrpSpPr/>
          <p:nvPr/>
        </p:nvGrpSpPr>
        <p:grpSpPr>
          <a:xfrm>
            <a:off x="9667978" y="2791437"/>
            <a:ext cx="7082893" cy="1647436"/>
            <a:chOff x="0" y="-103167"/>
            <a:chExt cx="9443858" cy="2196581"/>
          </a:xfrm>
        </p:grpSpPr>
        <p:grpSp>
          <p:nvGrpSpPr>
            <p:cNvPr id="192" name="Google Shape;192;p8"/>
            <p:cNvGrpSpPr/>
            <p:nvPr/>
          </p:nvGrpSpPr>
          <p:grpSpPr>
            <a:xfrm>
              <a:off x="0" y="599396"/>
              <a:ext cx="7771009" cy="1421187"/>
              <a:chOff x="0" y="-28575"/>
              <a:chExt cx="3112640" cy="569250"/>
            </a:xfrm>
          </p:grpSpPr>
          <p:sp>
            <p:nvSpPr>
              <p:cNvPr id="193" name="Google Shape;193;p8"/>
              <p:cNvSpPr/>
              <p:nvPr/>
            </p:nvSpPr>
            <p:spPr>
              <a:xfrm>
                <a:off x="0" y="0"/>
                <a:ext cx="3112640" cy="540675"/>
              </a:xfrm>
              <a:custGeom>
                <a:avLst/>
                <a:gdLst/>
                <a:ahLst/>
                <a:cxnLst/>
                <a:rect l="l" t="t" r="r" b="b"/>
                <a:pathLst>
                  <a:path w="3112640" h="540675" extrusionOk="0">
                    <a:moveTo>
                      <a:pt x="2909440" y="0"/>
                    </a:moveTo>
                    <a:cubicBezTo>
                      <a:pt x="3021664" y="0"/>
                      <a:pt x="3112640" y="121034"/>
                      <a:pt x="3112640" y="270337"/>
                    </a:cubicBezTo>
                    <a:cubicBezTo>
                      <a:pt x="3112640" y="419640"/>
                      <a:pt x="3021664" y="540675"/>
                      <a:pt x="2909440" y="540675"/>
                    </a:cubicBezTo>
                    <a:lnTo>
                      <a:pt x="203200" y="540675"/>
                    </a:lnTo>
                    <a:cubicBezTo>
                      <a:pt x="90976" y="540675"/>
                      <a:pt x="0" y="419640"/>
                      <a:pt x="0" y="270337"/>
                    </a:cubicBezTo>
                    <a:cubicBezTo>
                      <a:pt x="0" y="121034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F4990E"/>
              </a:solidFill>
              <a:ln w="19050" cap="sq" cmpd="sng">
                <a:solidFill>
                  <a:srgbClr val="F4990E"/>
                </a:solidFill>
                <a:prstDash val="dash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194;p8"/>
              <p:cNvSpPr txBox="1"/>
              <p:nvPr/>
            </p:nvSpPr>
            <p:spPr>
              <a:xfrm>
                <a:off x="0" y="-28575"/>
                <a:ext cx="3112640" cy="569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0000" tIns="40000" rIns="40000" bIns="400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328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5" name="Google Shape;195;p8"/>
            <p:cNvGrpSpPr/>
            <p:nvPr/>
          </p:nvGrpSpPr>
          <p:grpSpPr>
            <a:xfrm>
              <a:off x="7473660" y="-103167"/>
              <a:ext cx="1513771" cy="1789786"/>
              <a:chOff x="0" y="-38100"/>
              <a:chExt cx="261913" cy="309669"/>
            </a:xfrm>
          </p:grpSpPr>
          <p:sp>
            <p:nvSpPr>
              <p:cNvPr id="196" name="Google Shape;196;p8"/>
              <p:cNvSpPr/>
              <p:nvPr/>
            </p:nvSpPr>
            <p:spPr>
              <a:xfrm>
                <a:off x="0" y="0"/>
                <a:ext cx="261913" cy="271569"/>
              </a:xfrm>
              <a:custGeom>
                <a:avLst/>
                <a:gdLst/>
                <a:ahLst/>
                <a:cxnLst/>
                <a:rect l="l" t="t" r="r" b="b"/>
                <a:pathLst>
                  <a:path w="261913" h="271569" extrusionOk="0">
                    <a:moveTo>
                      <a:pt x="0" y="0"/>
                    </a:moveTo>
                    <a:lnTo>
                      <a:pt x="261913" y="0"/>
                    </a:lnTo>
                    <a:lnTo>
                      <a:pt x="261913" y="271569"/>
                    </a:lnTo>
                    <a:lnTo>
                      <a:pt x="0" y="27156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197;p8"/>
              <p:cNvSpPr txBox="1"/>
              <p:nvPr/>
            </p:nvSpPr>
            <p:spPr>
              <a:xfrm>
                <a:off x="0" y="-38100"/>
                <a:ext cx="261913" cy="3096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8" name="Google Shape;198;p8"/>
            <p:cNvSpPr/>
            <p:nvPr/>
          </p:nvSpPr>
          <p:spPr>
            <a:xfrm>
              <a:off x="6988340" y="0"/>
              <a:ext cx="2455518" cy="2093414"/>
            </a:xfrm>
            <a:custGeom>
              <a:avLst/>
              <a:gdLst/>
              <a:ahLst/>
              <a:cxnLst/>
              <a:rect l="l" t="t" r="r" b="b"/>
              <a:pathLst>
                <a:path w="2455518" h="2093414" extrusionOk="0">
                  <a:moveTo>
                    <a:pt x="0" y="0"/>
                  </a:moveTo>
                  <a:lnTo>
                    <a:pt x="2455518" y="0"/>
                  </a:lnTo>
                  <a:lnTo>
                    <a:pt x="2455518" y="2093414"/>
                  </a:lnTo>
                  <a:lnTo>
                    <a:pt x="0" y="209341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8"/>
            <p:cNvSpPr txBox="1"/>
            <p:nvPr/>
          </p:nvSpPr>
          <p:spPr>
            <a:xfrm>
              <a:off x="489460" y="1084807"/>
              <a:ext cx="7294249" cy="4848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502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588"/>
                <a:buFont typeface="Arial"/>
                <a:buNone/>
              </a:pPr>
              <a:r>
                <a:rPr lang="en-US" sz="2588" b="1" i="0" u="none" strike="noStrike" cap="non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STAGE EXTRACURRICULARE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" name="Google Shape;200;p8"/>
          <p:cNvSpPr txBox="1"/>
          <p:nvPr/>
        </p:nvSpPr>
        <p:spPr>
          <a:xfrm>
            <a:off x="1403779" y="747204"/>
            <a:ext cx="15480300" cy="15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2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49"/>
              <a:buFont typeface="Arial"/>
              <a:buNone/>
            </a:pPr>
            <a:r>
              <a:rPr lang="en-US" sz="4049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COSA PREVEDE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2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49"/>
              <a:buFont typeface="Arial"/>
              <a:buNone/>
            </a:pPr>
            <a:r>
              <a:rPr lang="en-US" sz="40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LA LEGGE?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8"/>
          <p:cNvSpPr txBox="1"/>
          <p:nvPr/>
        </p:nvSpPr>
        <p:spPr>
          <a:xfrm>
            <a:off x="1668403" y="4747259"/>
            <a:ext cx="5760900" cy="3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9103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Gestito da </a:t>
            </a:r>
            <a:r>
              <a:rPr lang="en-US" sz="24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UFFICIO STAGE</a:t>
            </a:r>
            <a:r>
              <a:rPr lang="en-US" sz="2499" b="0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9103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•Attivabile a </a:t>
            </a:r>
            <a:r>
              <a:rPr lang="en-US" sz="24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STUDENTI</a:t>
            </a:r>
            <a:r>
              <a:rPr lang="en-US" sz="24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4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ISCRITTI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9103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ad un corso di studi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9103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•Durata: </a:t>
            </a:r>
            <a:r>
              <a:rPr lang="en-US" sz="249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12 mesi massimo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9103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•Retribuzione: non obbligatoria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8"/>
          <p:cNvSpPr txBox="1"/>
          <p:nvPr/>
        </p:nvSpPr>
        <p:spPr>
          <a:xfrm>
            <a:off x="2543908" y="4163977"/>
            <a:ext cx="4885393" cy="354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502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88"/>
              <a:buFont typeface="Arial"/>
              <a:buNone/>
            </a:pPr>
            <a:r>
              <a:rPr lang="en-US" sz="2588" b="1" i="0" u="none" strike="noStrike" cap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STAGE CURRICULARE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8"/>
          <p:cNvSpPr txBox="1"/>
          <p:nvPr/>
        </p:nvSpPr>
        <p:spPr>
          <a:xfrm>
            <a:off x="9805161" y="4747259"/>
            <a:ext cx="6434100" cy="45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9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</a:pPr>
            <a:r>
              <a:rPr lang="en-US" sz="23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Gestito da </a:t>
            </a:r>
            <a:r>
              <a:rPr lang="en-US" sz="2399" b="1" i="0" u="none" strike="noStrike" cap="none">
                <a:solidFill>
                  <a:srgbClr val="F4990E"/>
                </a:solidFill>
                <a:latin typeface="Montserrat"/>
                <a:ea typeface="Montserrat"/>
                <a:cs typeface="Montserrat"/>
                <a:sym typeface="Montserrat"/>
              </a:rPr>
              <a:t>UFFICIO JOB PLACEMENT</a:t>
            </a:r>
            <a:r>
              <a:rPr lang="en-US" sz="23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9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</a:pPr>
            <a:r>
              <a:rPr lang="en-US" sz="23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•Attivabile a </a:t>
            </a:r>
            <a:r>
              <a:rPr lang="en-US" sz="2399" b="1" i="0" u="none" strike="noStrike" cap="none">
                <a:solidFill>
                  <a:srgbClr val="F4990E"/>
                </a:solidFill>
                <a:latin typeface="Montserrat"/>
                <a:ea typeface="Montserrat"/>
                <a:cs typeface="Montserrat"/>
                <a:sym typeface="Montserrat"/>
              </a:rPr>
              <a:t>LAUREATI</a:t>
            </a:r>
            <a:r>
              <a:rPr lang="en-US" sz="23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entro un massimo di</a:t>
            </a:r>
            <a:r>
              <a:rPr lang="en-US" sz="2399" b="1" i="0" u="none" strike="noStrike" cap="none">
                <a:solidFill>
                  <a:srgbClr val="F4990E"/>
                </a:solidFill>
                <a:latin typeface="Montserrat"/>
                <a:ea typeface="Montserrat"/>
                <a:cs typeface="Montserrat"/>
                <a:sym typeface="Montserrat"/>
              </a:rPr>
              <a:t> 12 mesi dalla laurea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9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</a:pPr>
            <a:r>
              <a:rPr lang="en-US" sz="23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•Durata: 6 mesi+6 mesi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9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</a:pPr>
            <a:r>
              <a:rPr lang="en-US" sz="23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(se rispettati determinati requisiti)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9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</a:pPr>
            <a:r>
              <a:rPr lang="en-US" sz="2399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•Retribuzione: obbligatoria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9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None/>
            </a:pPr>
            <a:endParaRPr sz="2399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04" name="Google Shape;204;p8"/>
          <p:cNvGrpSpPr/>
          <p:nvPr/>
        </p:nvGrpSpPr>
        <p:grpSpPr>
          <a:xfrm>
            <a:off x="1329076" y="2359479"/>
            <a:ext cx="5814921" cy="2024769"/>
            <a:chOff x="0" y="0"/>
            <a:chExt cx="7753228" cy="2699693"/>
          </a:xfrm>
        </p:grpSpPr>
        <p:grpSp>
          <p:nvGrpSpPr>
            <p:cNvPr id="205" name="Google Shape;205;p8"/>
            <p:cNvGrpSpPr/>
            <p:nvPr/>
          </p:nvGrpSpPr>
          <p:grpSpPr>
            <a:xfrm>
              <a:off x="784842" y="903043"/>
              <a:ext cx="6845660" cy="1796650"/>
              <a:chOff x="0" y="-152400"/>
              <a:chExt cx="2402971" cy="630662"/>
            </a:xfrm>
          </p:grpSpPr>
          <p:sp>
            <p:nvSpPr>
              <p:cNvPr id="206" name="Google Shape;206;p8"/>
              <p:cNvSpPr/>
              <p:nvPr/>
            </p:nvSpPr>
            <p:spPr>
              <a:xfrm>
                <a:off x="0" y="0"/>
                <a:ext cx="2402971" cy="478262"/>
              </a:xfrm>
              <a:custGeom>
                <a:avLst/>
                <a:gdLst/>
                <a:ahLst/>
                <a:cxnLst/>
                <a:rect l="l" t="t" r="r" b="b"/>
                <a:pathLst>
                  <a:path w="2402971" h="478262" extrusionOk="0">
                    <a:moveTo>
                      <a:pt x="98013" y="0"/>
                    </a:moveTo>
                    <a:lnTo>
                      <a:pt x="2304958" y="0"/>
                    </a:lnTo>
                    <a:cubicBezTo>
                      <a:pt x="2330952" y="0"/>
                      <a:pt x="2355882" y="10326"/>
                      <a:pt x="2374264" y="28707"/>
                    </a:cubicBezTo>
                    <a:cubicBezTo>
                      <a:pt x="2392645" y="47089"/>
                      <a:pt x="2402971" y="72019"/>
                      <a:pt x="2402971" y="98013"/>
                    </a:cubicBezTo>
                    <a:lnTo>
                      <a:pt x="2402971" y="380249"/>
                    </a:lnTo>
                    <a:cubicBezTo>
                      <a:pt x="2402971" y="406243"/>
                      <a:pt x="2392645" y="431174"/>
                      <a:pt x="2374264" y="449555"/>
                    </a:cubicBezTo>
                    <a:cubicBezTo>
                      <a:pt x="2355882" y="467936"/>
                      <a:pt x="2330952" y="478262"/>
                      <a:pt x="2304958" y="478262"/>
                    </a:cubicBezTo>
                    <a:lnTo>
                      <a:pt x="98013" y="478262"/>
                    </a:lnTo>
                    <a:cubicBezTo>
                      <a:pt x="72019" y="478262"/>
                      <a:pt x="47089" y="467936"/>
                      <a:pt x="28707" y="449555"/>
                    </a:cubicBezTo>
                    <a:cubicBezTo>
                      <a:pt x="10326" y="431174"/>
                      <a:pt x="0" y="406243"/>
                      <a:pt x="0" y="380249"/>
                    </a:cubicBezTo>
                    <a:lnTo>
                      <a:pt x="0" y="98013"/>
                    </a:lnTo>
                    <a:cubicBezTo>
                      <a:pt x="0" y="72019"/>
                      <a:pt x="10326" y="47089"/>
                      <a:pt x="28707" y="28707"/>
                    </a:cubicBezTo>
                    <a:cubicBezTo>
                      <a:pt x="47089" y="10326"/>
                      <a:pt x="72019" y="0"/>
                      <a:pt x="980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0" cap="rnd" cmpd="sng">
                <a:solidFill>
                  <a:srgbClr val="FFD42A"/>
                </a:solidFill>
                <a:prstDash val="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8"/>
              <p:cNvSpPr txBox="1"/>
              <p:nvPr/>
            </p:nvSpPr>
            <p:spPr>
              <a:xfrm>
                <a:off x="0" y="-152400"/>
                <a:ext cx="2402971" cy="6306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42950" tIns="42950" rIns="42950" bIns="429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308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8" name="Google Shape;208;p8"/>
            <p:cNvSpPr txBox="1"/>
            <p:nvPr/>
          </p:nvSpPr>
          <p:spPr>
            <a:xfrm>
              <a:off x="1322524" y="1549282"/>
              <a:ext cx="6430704" cy="7764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7503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76"/>
                <a:buFont typeface="Arial"/>
                <a:buNone/>
              </a:pPr>
              <a:r>
                <a:rPr lang="en-US" sz="3076" b="1" i="0" u="none" strike="noStrike" cap="none">
                  <a:solidFill>
                    <a:srgbClr val="E21B26"/>
                  </a:solidFill>
                  <a:latin typeface="Montserrat"/>
                  <a:ea typeface="Montserrat"/>
                  <a:cs typeface="Montserrat"/>
                  <a:sym typeface="Montserrat"/>
                </a:rPr>
                <a:t>STAGE CURRICULARE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8"/>
            <p:cNvSpPr/>
            <p:nvPr/>
          </p:nvSpPr>
          <p:spPr>
            <a:xfrm>
              <a:off x="0" y="0"/>
              <a:ext cx="2307730" cy="2452356"/>
            </a:xfrm>
            <a:custGeom>
              <a:avLst/>
              <a:gdLst/>
              <a:ahLst/>
              <a:cxnLst/>
              <a:rect l="l" t="t" r="r" b="b"/>
              <a:pathLst>
                <a:path w="2307730" h="2452356" extrusionOk="0">
                  <a:moveTo>
                    <a:pt x="0" y="0"/>
                  </a:moveTo>
                  <a:lnTo>
                    <a:pt x="2307730" y="0"/>
                  </a:lnTo>
                  <a:lnTo>
                    <a:pt x="2307730" y="2452356"/>
                  </a:lnTo>
                  <a:lnTo>
                    <a:pt x="0" y="245235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 l="-25764" b="-18345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9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16" name="Google Shape;216;p9"/>
          <p:cNvGrpSpPr/>
          <p:nvPr/>
        </p:nvGrpSpPr>
        <p:grpSpPr>
          <a:xfrm>
            <a:off x="-477820" y="1602415"/>
            <a:ext cx="13134520" cy="2359308"/>
            <a:chOff x="0" y="-152400"/>
            <a:chExt cx="4947663" cy="888731"/>
          </a:xfrm>
        </p:grpSpPr>
        <p:sp>
          <p:nvSpPr>
            <p:cNvPr id="217" name="Google Shape;217;p9"/>
            <p:cNvSpPr/>
            <p:nvPr/>
          </p:nvSpPr>
          <p:spPr>
            <a:xfrm>
              <a:off x="0" y="0"/>
              <a:ext cx="4947663" cy="736331"/>
            </a:xfrm>
            <a:custGeom>
              <a:avLst/>
              <a:gdLst/>
              <a:ahLst/>
              <a:cxnLst/>
              <a:rect l="l" t="t" r="r" b="b"/>
              <a:pathLst>
                <a:path w="4947663" h="736331" extrusionOk="0">
                  <a:moveTo>
                    <a:pt x="38313" y="0"/>
                  </a:moveTo>
                  <a:lnTo>
                    <a:pt x="4909350" y="0"/>
                  </a:lnTo>
                  <a:cubicBezTo>
                    <a:pt x="4919511" y="0"/>
                    <a:pt x="4929256" y="4037"/>
                    <a:pt x="4936441" y="11222"/>
                  </a:cubicBezTo>
                  <a:cubicBezTo>
                    <a:pt x="4943626" y="18407"/>
                    <a:pt x="4947663" y="28152"/>
                    <a:pt x="4947663" y="38313"/>
                  </a:cubicBezTo>
                  <a:lnTo>
                    <a:pt x="4947663" y="698018"/>
                  </a:lnTo>
                  <a:cubicBezTo>
                    <a:pt x="4947663" y="708179"/>
                    <a:pt x="4943626" y="717925"/>
                    <a:pt x="4936441" y="725110"/>
                  </a:cubicBezTo>
                  <a:cubicBezTo>
                    <a:pt x="4929256" y="732295"/>
                    <a:pt x="4919511" y="736331"/>
                    <a:pt x="4909350" y="736331"/>
                  </a:cubicBezTo>
                  <a:lnTo>
                    <a:pt x="38313" y="736331"/>
                  </a:lnTo>
                  <a:cubicBezTo>
                    <a:pt x="28152" y="736331"/>
                    <a:pt x="18407" y="732295"/>
                    <a:pt x="11222" y="725110"/>
                  </a:cubicBezTo>
                  <a:cubicBezTo>
                    <a:pt x="4037" y="717925"/>
                    <a:pt x="0" y="708179"/>
                    <a:pt x="0" y="698018"/>
                  </a:cubicBezTo>
                  <a:lnTo>
                    <a:pt x="0" y="38313"/>
                  </a:lnTo>
                  <a:cubicBezTo>
                    <a:pt x="0" y="28152"/>
                    <a:pt x="4037" y="18407"/>
                    <a:pt x="11222" y="11222"/>
                  </a:cubicBezTo>
                  <a:cubicBezTo>
                    <a:pt x="18407" y="4037"/>
                    <a:pt x="28152" y="0"/>
                    <a:pt x="38313" y="0"/>
                  </a:cubicBezTo>
                  <a:close/>
                </a:path>
              </a:pathLst>
            </a:custGeom>
            <a:solidFill>
              <a:srgbClr val="FFFFFF"/>
            </a:solidFill>
            <a:ln w="95250" cap="rnd" cmpd="sng">
              <a:solidFill>
                <a:srgbClr val="FFD42A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18;p9"/>
            <p:cNvSpPr txBox="1"/>
            <p:nvPr/>
          </p:nvSpPr>
          <p:spPr>
            <a:xfrm>
              <a:off x="0" y="-152400"/>
              <a:ext cx="4947663" cy="8887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2950" tIns="42950" rIns="42950" bIns="42950" anchor="ctr" anchorCtr="0">
              <a:noAutofit/>
            </a:bodyPr>
            <a:lstStyle/>
            <a:p>
              <a:pPr marL="0" marR="0" lvl="0" indent="0" algn="ctr" rtl="0">
                <a:lnSpc>
                  <a:spcPct val="230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9" name="Google Shape;219;p9"/>
          <p:cNvSpPr/>
          <p:nvPr/>
        </p:nvSpPr>
        <p:spPr>
          <a:xfrm>
            <a:off x="11842718" y="1645523"/>
            <a:ext cx="2723716" cy="2560759"/>
          </a:xfrm>
          <a:custGeom>
            <a:avLst/>
            <a:gdLst/>
            <a:ahLst/>
            <a:cxnLst/>
            <a:rect l="l" t="t" r="r" b="b"/>
            <a:pathLst>
              <a:path w="2723716" h="2560759" extrusionOk="0">
                <a:moveTo>
                  <a:pt x="0" y="0"/>
                </a:moveTo>
                <a:lnTo>
                  <a:pt x="2723716" y="0"/>
                </a:lnTo>
                <a:lnTo>
                  <a:pt x="2723716" y="2560759"/>
                </a:lnTo>
                <a:lnTo>
                  <a:pt x="0" y="25607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9"/>
          <p:cNvSpPr txBox="1"/>
          <p:nvPr/>
        </p:nvSpPr>
        <p:spPr>
          <a:xfrm>
            <a:off x="1028700" y="1511241"/>
            <a:ext cx="10814100" cy="30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30527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5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-US" sz="3500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ENTE PROMOTORE: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lang="en-US" sz="35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l’Università degli Studi di Milano-Bicocca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endParaRPr sz="35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1" name="Google Shape;221;p9"/>
          <p:cNvSpPr txBox="1"/>
          <p:nvPr/>
        </p:nvSpPr>
        <p:spPr>
          <a:xfrm>
            <a:off x="1028700" y="502583"/>
            <a:ext cx="15480300" cy="9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49"/>
              <a:buFont typeface="Arial"/>
              <a:buNone/>
            </a:pPr>
            <a:r>
              <a:rPr lang="en-US" sz="60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I RUOLI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9"/>
          <p:cNvSpPr txBox="1"/>
          <p:nvPr/>
        </p:nvSpPr>
        <p:spPr>
          <a:xfrm>
            <a:off x="1028700" y="4991100"/>
            <a:ext cx="14637000" cy="40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81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5"/>
              <a:buFont typeface="Arial"/>
              <a:buNone/>
            </a:pPr>
            <a:r>
              <a:rPr lang="en-US" sz="2625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È</a:t>
            </a:r>
            <a:r>
              <a:rPr lang="en-US" sz="2625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625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il soggetto che supporta tutti gli attori, nell’attivazione dello stage.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81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5"/>
              <a:buFont typeface="Arial"/>
              <a:buNone/>
            </a:pPr>
            <a:r>
              <a:rPr lang="en-US" sz="2625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 capo ad esso vi è l’accompagnamento a livello didattico dell’attività di stage come momento di</a:t>
            </a:r>
            <a:r>
              <a:rPr lang="en-US" sz="2625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alternanza studio-lavoro</a:t>
            </a:r>
            <a:r>
              <a:rPr lang="en-US" sz="2625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e il supporto amministrativo all’attivazione dello stage (predisposizione della documentazione prevista e attivazione delle coperture assicurative).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2790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25"/>
              <a:buFont typeface="Arial"/>
              <a:buNone/>
            </a:pPr>
            <a:endParaRPr sz="2625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0"/>
          <p:cNvSpPr/>
          <p:nvPr/>
        </p:nvSpPr>
        <p:spPr>
          <a:xfrm>
            <a:off x="12171990" y="5610"/>
            <a:ext cx="6116002" cy="10324814"/>
          </a:xfrm>
          <a:custGeom>
            <a:avLst/>
            <a:gdLst/>
            <a:ahLst/>
            <a:cxnLst/>
            <a:rect l="l" t="t" r="r" b="b"/>
            <a:pathLst>
              <a:path w="8154670" h="13766419" extrusionOk="0">
                <a:moveTo>
                  <a:pt x="8148701" y="0"/>
                </a:moveTo>
                <a:lnTo>
                  <a:pt x="8154670" y="0"/>
                </a:lnTo>
                <a:lnTo>
                  <a:pt x="8154670" y="13766419"/>
                </a:lnTo>
                <a:lnTo>
                  <a:pt x="0" y="13766419"/>
                </a:lnTo>
                <a:lnTo>
                  <a:pt x="0" y="13723620"/>
                </a:lnTo>
                <a:lnTo>
                  <a:pt x="435610" y="13473176"/>
                </a:lnTo>
                <a:cubicBezTo>
                  <a:pt x="4843018" y="10795127"/>
                  <a:pt x="7856728" y="6051931"/>
                  <a:pt x="8133842" y="586740"/>
                </a:cubicBezTo>
                <a:lnTo>
                  <a:pt x="8148701" y="0"/>
                </a:lnTo>
                <a:close/>
              </a:path>
            </a:pathLst>
          </a:custGeom>
          <a:solidFill>
            <a:srgbClr val="E21B2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0"/>
          <p:cNvSpPr/>
          <p:nvPr/>
        </p:nvSpPr>
        <p:spPr>
          <a:xfrm>
            <a:off x="16239228" y="5036"/>
            <a:ext cx="1955150" cy="1117932"/>
          </a:xfrm>
          <a:custGeom>
            <a:avLst/>
            <a:gdLst/>
            <a:ahLst/>
            <a:cxnLst/>
            <a:rect l="l" t="t" r="r" b="b"/>
            <a:pathLst>
              <a:path w="1955150" h="1117932" extrusionOk="0">
                <a:moveTo>
                  <a:pt x="0" y="0"/>
                </a:moveTo>
                <a:lnTo>
                  <a:pt x="1955150" y="0"/>
                </a:lnTo>
                <a:lnTo>
                  <a:pt x="1955150" y="1117932"/>
                </a:lnTo>
                <a:lnTo>
                  <a:pt x="0" y="1117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" b="-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0"/>
          <p:cNvSpPr txBox="1"/>
          <p:nvPr/>
        </p:nvSpPr>
        <p:spPr>
          <a:xfrm>
            <a:off x="1028700" y="634279"/>
            <a:ext cx="15480300" cy="9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1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49"/>
              <a:buFont typeface="Arial"/>
              <a:buNone/>
            </a:pPr>
            <a:r>
              <a:rPr lang="en-US" sz="5849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COME?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0"/>
          <p:cNvSpPr/>
          <p:nvPr/>
        </p:nvSpPr>
        <p:spPr>
          <a:xfrm>
            <a:off x="1565088" y="3272568"/>
            <a:ext cx="494051" cy="275886"/>
          </a:xfrm>
          <a:custGeom>
            <a:avLst/>
            <a:gdLst/>
            <a:ahLst/>
            <a:cxnLst/>
            <a:rect l="l" t="t" r="r" b="b"/>
            <a:pathLst>
              <a:path w="494051" h="275886" extrusionOk="0">
                <a:moveTo>
                  <a:pt x="0" y="0"/>
                </a:moveTo>
                <a:lnTo>
                  <a:pt x="494051" y="0"/>
                </a:lnTo>
                <a:lnTo>
                  <a:pt x="494051" y="275886"/>
                </a:lnTo>
                <a:lnTo>
                  <a:pt x="0" y="2758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0"/>
          <p:cNvSpPr txBox="1"/>
          <p:nvPr/>
        </p:nvSpPr>
        <p:spPr>
          <a:xfrm>
            <a:off x="1565088" y="2319700"/>
            <a:ext cx="12700800" cy="6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4998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17"/>
              <a:buFont typeface="Arial"/>
              <a:buNone/>
            </a:pPr>
            <a:r>
              <a:rPr lang="en-US" sz="2617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Attraverso i </a:t>
            </a:r>
            <a:r>
              <a:rPr lang="en-US" sz="2617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REGOLAMENTI DEI CORSI DI STUDIO</a:t>
            </a:r>
            <a:r>
              <a:rPr lang="en-US" sz="2617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L’Ente promotore: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8601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17"/>
              <a:buFont typeface="Arial"/>
              <a:buNone/>
            </a:pPr>
            <a:endParaRPr sz="2617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2" name="Google Shape;232;p10"/>
          <p:cNvSpPr txBox="1"/>
          <p:nvPr/>
        </p:nvSpPr>
        <p:spPr>
          <a:xfrm>
            <a:off x="2403025" y="7562454"/>
            <a:ext cx="3129600" cy="4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2220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41"/>
              <a:buFont typeface="Arial"/>
              <a:buNone/>
            </a:pPr>
            <a:r>
              <a:rPr lang="en-US" sz="2641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Ufficio Stage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0"/>
          <p:cNvSpPr txBox="1"/>
          <p:nvPr/>
        </p:nvSpPr>
        <p:spPr>
          <a:xfrm>
            <a:off x="2403025" y="3123325"/>
            <a:ext cx="13245900" cy="16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90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17"/>
              <a:buFont typeface="Arial"/>
              <a:buNone/>
            </a:pPr>
            <a:r>
              <a:rPr lang="en-US" sz="2617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stabilisce se lo stage costituisce un passaggio obbligato e comporta l’acquisizione di crediti formativi universitari </a:t>
            </a:r>
            <a:r>
              <a:rPr lang="en-US" sz="2617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(CFU)</a:t>
            </a:r>
            <a:r>
              <a:rPr lang="en-US" sz="2617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oppure se il suo svolgimento è a libera scelta dello studente rimanendo comunque nella sua carriera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0"/>
          <p:cNvSpPr/>
          <p:nvPr/>
        </p:nvSpPr>
        <p:spPr>
          <a:xfrm>
            <a:off x="1565088" y="5346423"/>
            <a:ext cx="494051" cy="275886"/>
          </a:xfrm>
          <a:custGeom>
            <a:avLst/>
            <a:gdLst/>
            <a:ahLst/>
            <a:cxnLst/>
            <a:rect l="l" t="t" r="r" b="b"/>
            <a:pathLst>
              <a:path w="494051" h="275886" extrusionOk="0">
                <a:moveTo>
                  <a:pt x="0" y="0"/>
                </a:moveTo>
                <a:lnTo>
                  <a:pt x="494051" y="0"/>
                </a:lnTo>
                <a:lnTo>
                  <a:pt x="494051" y="275885"/>
                </a:lnTo>
                <a:lnTo>
                  <a:pt x="0" y="2758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0"/>
          <p:cNvSpPr txBox="1"/>
          <p:nvPr/>
        </p:nvSpPr>
        <p:spPr>
          <a:xfrm>
            <a:off x="2392963" y="5239124"/>
            <a:ext cx="12390900" cy="4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17"/>
              <a:buFont typeface="Arial"/>
              <a:buNone/>
            </a:pPr>
            <a:r>
              <a:rPr lang="en-US" sz="2617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stabilisce i </a:t>
            </a:r>
            <a:r>
              <a:rPr lang="en-US" sz="2617" b="1" i="0" u="none" strike="noStrike" cap="none">
                <a:solidFill>
                  <a:srgbClr val="E21B26"/>
                </a:solidFill>
                <a:latin typeface="Montserrat"/>
                <a:ea typeface="Montserrat"/>
                <a:cs typeface="Montserrat"/>
                <a:sym typeface="Montserrat"/>
              </a:rPr>
              <a:t>REQUISITI </a:t>
            </a:r>
            <a:r>
              <a:rPr lang="en-US" sz="2617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che lo studente deve possedere all’avvio dello stesso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10"/>
          <p:cNvSpPr/>
          <p:nvPr/>
        </p:nvSpPr>
        <p:spPr>
          <a:xfrm>
            <a:off x="1565088" y="7685433"/>
            <a:ext cx="494051" cy="275886"/>
          </a:xfrm>
          <a:custGeom>
            <a:avLst/>
            <a:gdLst/>
            <a:ahLst/>
            <a:cxnLst/>
            <a:rect l="l" t="t" r="r" b="b"/>
            <a:pathLst>
              <a:path w="494051" h="275886" extrusionOk="0">
                <a:moveTo>
                  <a:pt x="0" y="0"/>
                </a:moveTo>
                <a:lnTo>
                  <a:pt x="494051" y="0"/>
                </a:lnTo>
                <a:lnTo>
                  <a:pt x="494051" y="275886"/>
                </a:lnTo>
                <a:lnTo>
                  <a:pt x="0" y="2758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0"/>
          <p:cNvSpPr/>
          <p:nvPr/>
        </p:nvSpPr>
        <p:spPr>
          <a:xfrm>
            <a:off x="1565088" y="8553791"/>
            <a:ext cx="494051" cy="275886"/>
          </a:xfrm>
          <a:custGeom>
            <a:avLst/>
            <a:gdLst/>
            <a:ahLst/>
            <a:cxnLst/>
            <a:rect l="l" t="t" r="r" b="b"/>
            <a:pathLst>
              <a:path w="494051" h="275886" extrusionOk="0">
                <a:moveTo>
                  <a:pt x="0" y="0"/>
                </a:moveTo>
                <a:lnTo>
                  <a:pt x="494051" y="0"/>
                </a:lnTo>
                <a:lnTo>
                  <a:pt x="494051" y="275886"/>
                </a:lnTo>
                <a:lnTo>
                  <a:pt x="0" y="2758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0"/>
          <p:cNvSpPr/>
          <p:nvPr/>
        </p:nvSpPr>
        <p:spPr>
          <a:xfrm>
            <a:off x="1565088" y="9440901"/>
            <a:ext cx="494051" cy="275886"/>
          </a:xfrm>
          <a:custGeom>
            <a:avLst/>
            <a:gdLst/>
            <a:ahLst/>
            <a:cxnLst/>
            <a:rect l="l" t="t" r="r" b="b"/>
            <a:pathLst>
              <a:path w="494051" h="275886" extrusionOk="0">
                <a:moveTo>
                  <a:pt x="0" y="0"/>
                </a:moveTo>
                <a:lnTo>
                  <a:pt x="494051" y="0"/>
                </a:lnTo>
                <a:lnTo>
                  <a:pt x="494051" y="275886"/>
                </a:lnTo>
                <a:lnTo>
                  <a:pt x="0" y="2758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3838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9" name="Google Shape;239;p10"/>
          <p:cNvGrpSpPr/>
          <p:nvPr/>
        </p:nvGrpSpPr>
        <p:grpSpPr>
          <a:xfrm>
            <a:off x="294681" y="6022850"/>
            <a:ext cx="12844752" cy="1320083"/>
            <a:chOff x="0" y="-152400"/>
            <a:chExt cx="5178709" cy="532227"/>
          </a:xfrm>
        </p:grpSpPr>
        <p:sp>
          <p:nvSpPr>
            <p:cNvPr id="240" name="Google Shape;240;p10"/>
            <p:cNvSpPr/>
            <p:nvPr/>
          </p:nvSpPr>
          <p:spPr>
            <a:xfrm>
              <a:off x="0" y="0"/>
              <a:ext cx="5178709" cy="379827"/>
            </a:xfrm>
            <a:custGeom>
              <a:avLst/>
              <a:gdLst/>
              <a:ahLst/>
              <a:cxnLst/>
              <a:rect l="l" t="t" r="r" b="b"/>
              <a:pathLst>
                <a:path w="5178709" h="379827" extrusionOk="0">
                  <a:moveTo>
                    <a:pt x="39177" y="0"/>
                  </a:moveTo>
                  <a:lnTo>
                    <a:pt x="5139532" y="0"/>
                  </a:lnTo>
                  <a:cubicBezTo>
                    <a:pt x="5149922" y="0"/>
                    <a:pt x="5159887" y="4128"/>
                    <a:pt x="5167234" y="11475"/>
                  </a:cubicBezTo>
                  <a:cubicBezTo>
                    <a:pt x="5174581" y="18822"/>
                    <a:pt x="5178709" y="28786"/>
                    <a:pt x="5178709" y="39177"/>
                  </a:cubicBezTo>
                  <a:lnTo>
                    <a:pt x="5178709" y="340650"/>
                  </a:lnTo>
                  <a:cubicBezTo>
                    <a:pt x="5178709" y="351040"/>
                    <a:pt x="5174581" y="361005"/>
                    <a:pt x="5167234" y="368352"/>
                  </a:cubicBezTo>
                  <a:cubicBezTo>
                    <a:pt x="5159887" y="375699"/>
                    <a:pt x="5149922" y="379827"/>
                    <a:pt x="5139532" y="379827"/>
                  </a:cubicBezTo>
                  <a:lnTo>
                    <a:pt x="39177" y="379827"/>
                  </a:lnTo>
                  <a:cubicBezTo>
                    <a:pt x="28786" y="379827"/>
                    <a:pt x="18822" y="375699"/>
                    <a:pt x="11475" y="368352"/>
                  </a:cubicBezTo>
                  <a:cubicBezTo>
                    <a:pt x="4128" y="361005"/>
                    <a:pt x="0" y="351040"/>
                    <a:pt x="0" y="340650"/>
                  </a:cubicBezTo>
                  <a:lnTo>
                    <a:pt x="0" y="39177"/>
                  </a:lnTo>
                  <a:cubicBezTo>
                    <a:pt x="0" y="28786"/>
                    <a:pt x="4128" y="18822"/>
                    <a:pt x="11475" y="11475"/>
                  </a:cubicBezTo>
                  <a:cubicBezTo>
                    <a:pt x="18822" y="4128"/>
                    <a:pt x="28786" y="0"/>
                    <a:pt x="39177" y="0"/>
                  </a:cubicBezTo>
                  <a:close/>
                </a:path>
              </a:pathLst>
            </a:custGeom>
            <a:solidFill>
              <a:srgbClr val="FFFFFF"/>
            </a:solidFill>
            <a:ln w="95250" cap="rnd" cmpd="sng">
              <a:solidFill>
                <a:srgbClr val="FFD42A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10"/>
            <p:cNvSpPr txBox="1"/>
            <p:nvPr/>
          </p:nvSpPr>
          <p:spPr>
            <a:xfrm>
              <a:off x="0" y="-152400"/>
              <a:ext cx="5178709" cy="5322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2950" tIns="42950" rIns="42950" bIns="42950" anchor="ctr" anchorCtr="0">
              <a:noAutofit/>
            </a:bodyPr>
            <a:lstStyle/>
            <a:p>
              <a:pPr marL="0" marR="0" lvl="0" indent="0" algn="ctr" rtl="0">
                <a:lnSpc>
                  <a:spcPct val="230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2" name="Google Shape;242;p10"/>
          <p:cNvSpPr txBox="1"/>
          <p:nvPr/>
        </p:nvSpPr>
        <p:spPr>
          <a:xfrm>
            <a:off x="549254" y="6578836"/>
            <a:ext cx="3526800" cy="3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7504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16"/>
              <a:buFont typeface="Arial"/>
              <a:buNone/>
            </a:pPr>
            <a:r>
              <a:rPr lang="en-US" sz="2016" b="1" i="0" u="none" strike="noStrike" cap="none">
                <a:solidFill>
                  <a:srgbClr val="086CB3"/>
                </a:solidFill>
                <a:latin typeface="Montserrat"/>
                <a:ea typeface="Montserrat"/>
                <a:cs typeface="Montserrat"/>
                <a:sym typeface="Montserrat"/>
              </a:rPr>
              <a:t>GRAZIE AL SUPPORTO DI: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3" name="Google Shape;243;p10"/>
          <p:cNvGrpSpPr/>
          <p:nvPr/>
        </p:nvGrpSpPr>
        <p:grpSpPr>
          <a:xfrm>
            <a:off x="14507074" y="5938846"/>
            <a:ext cx="4268780" cy="4668978"/>
            <a:chOff x="0" y="-533598"/>
            <a:chExt cx="5691707" cy="6225305"/>
          </a:xfrm>
        </p:grpSpPr>
        <p:grpSp>
          <p:nvGrpSpPr>
            <p:cNvPr id="244" name="Google Shape;244;p10"/>
            <p:cNvGrpSpPr/>
            <p:nvPr/>
          </p:nvGrpSpPr>
          <p:grpSpPr>
            <a:xfrm>
              <a:off x="0" y="-533598"/>
              <a:ext cx="5691707" cy="6225305"/>
              <a:chOff x="0" y="-76200"/>
              <a:chExt cx="812800" cy="889000"/>
            </a:xfrm>
          </p:grpSpPr>
          <p:sp>
            <p:nvSpPr>
              <p:cNvPr id="245" name="Google Shape;245;p1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10"/>
              <p:cNvSpPr txBox="1"/>
              <p:nvPr/>
            </p:nvSpPr>
            <p:spPr>
              <a:xfrm>
                <a:off x="76200" y="-76200"/>
                <a:ext cx="660400" cy="812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70250" tIns="70250" rIns="70250" bIns="7025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30833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7" name="Google Shape;247;p10"/>
            <p:cNvSpPr/>
            <p:nvPr/>
          </p:nvSpPr>
          <p:spPr>
            <a:xfrm>
              <a:off x="778090" y="622630"/>
              <a:ext cx="4263145" cy="4008085"/>
            </a:xfrm>
            <a:custGeom>
              <a:avLst/>
              <a:gdLst/>
              <a:ahLst/>
              <a:cxnLst/>
              <a:rect l="l" t="t" r="r" b="b"/>
              <a:pathLst>
                <a:path w="4263145" h="4008085" extrusionOk="0">
                  <a:moveTo>
                    <a:pt x="0" y="0"/>
                  </a:moveTo>
                  <a:lnTo>
                    <a:pt x="4263145" y="0"/>
                  </a:lnTo>
                  <a:lnTo>
                    <a:pt x="4263145" y="4008085"/>
                  </a:lnTo>
                  <a:lnTo>
                    <a:pt x="0" y="400808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8" name="Google Shape;248;p10"/>
          <p:cNvSpPr txBox="1"/>
          <p:nvPr/>
        </p:nvSpPr>
        <p:spPr>
          <a:xfrm>
            <a:off x="2323527" y="8349780"/>
            <a:ext cx="5435400" cy="5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2220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41"/>
              <a:buFont typeface="Arial"/>
              <a:buNone/>
            </a:pPr>
            <a:r>
              <a:rPr lang="en-US" sz="2641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Segreterie didattiche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0"/>
          <p:cNvSpPr txBox="1"/>
          <p:nvPr/>
        </p:nvSpPr>
        <p:spPr>
          <a:xfrm>
            <a:off x="2333588" y="9252456"/>
            <a:ext cx="5658300" cy="5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22207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41"/>
              <a:buFont typeface="Arial"/>
              <a:buNone/>
            </a:pPr>
            <a:r>
              <a:rPr lang="en-US" sz="2641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Segreterie studenti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1588</Words>
  <Application>Microsoft Office PowerPoint</Application>
  <PresentationFormat>Personalizzato</PresentationFormat>
  <Paragraphs>218</Paragraphs>
  <Slides>33</Slides>
  <Notes>33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39" baseType="lpstr">
      <vt:lpstr>Oswald</vt:lpstr>
      <vt:lpstr>Montserrat</vt:lpstr>
      <vt:lpstr>Calibri</vt:lpstr>
      <vt:lpstr>Open Sans</vt:lpstr>
      <vt:lpstr>Arial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roberto.ascari@unimib.it</cp:lastModifiedBy>
  <cp:revision>1</cp:revision>
  <dcterms:created xsi:type="dcterms:W3CDTF">2006-08-16T00:00:00Z</dcterms:created>
  <dcterms:modified xsi:type="dcterms:W3CDTF">2025-11-05T09:12:56Z</dcterms:modified>
</cp:coreProperties>
</file>