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82" r:id="rId2"/>
    <p:sldId id="257" r:id="rId3"/>
    <p:sldId id="259" r:id="rId4"/>
    <p:sldId id="260" r:id="rId5"/>
    <p:sldId id="275" r:id="rId6"/>
    <p:sldId id="262" r:id="rId7"/>
    <p:sldId id="264" r:id="rId8"/>
    <p:sldId id="270" r:id="rId9"/>
    <p:sldId id="273" r:id="rId10"/>
    <p:sldId id="274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it-IT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0442" autoAdjust="0"/>
  </p:normalViewPr>
  <p:slideViewPr>
    <p:cSldViewPr>
      <p:cViewPr varScale="1">
        <p:scale>
          <a:sx n="67" d="100"/>
          <a:sy n="67" d="100"/>
        </p:scale>
        <p:origin x="-11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4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9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6" Type="http://schemas.microsoft.com/office/2006/relationships/legacyDiagramText" Target="legacyDiagramText12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7D89724-E2B8-4CE3-9BF5-E7CCD1B2E9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B520333-CA8A-46F0-B86C-EAEE93E0FC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D8999D-5B89-4FE7-8534-3AD1B027872A}" type="slidenum">
              <a:rPr lang="it-IT" smtClean="0">
                <a:latin typeface="Arial" pitchFamily="34" charset="0"/>
              </a:rPr>
              <a:pPr/>
              <a:t>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B9000D-1BDA-41FB-B171-574A019E386D}" type="slidenum">
              <a:rPr lang="it-IT" smtClean="0">
                <a:latin typeface="Arial" pitchFamily="34" charset="0"/>
              </a:rPr>
              <a:pPr/>
              <a:t>11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BA8BF5-144A-4167-AE45-83D7C8281BE8}" type="slidenum">
              <a:rPr lang="it-IT" smtClean="0">
                <a:latin typeface="Arial" pitchFamily="34" charset="0"/>
              </a:rPr>
              <a:pPr/>
              <a:t>12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4DB82-37E8-492D-B392-E0B99CDE7FE3}" type="slidenum">
              <a:rPr lang="it-IT" smtClean="0">
                <a:latin typeface="Arial" pitchFamily="34" charset="0"/>
              </a:rPr>
              <a:pPr/>
              <a:t>13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57078-0751-4F79-9B28-695A29B6416D}" type="slidenum">
              <a:rPr lang="it-IT" smtClean="0">
                <a:latin typeface="Arial" pitchFamily="34" charset="0"/>
              </a:rPr>
              <a:pPr/>
              <a:t>14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B249D4-6257-480F-A4EB-5D9710E6546B}" type="slidenum">
              <a:rPr lang="it-IT" smtClean="0">
                <a:latin typeface="Arial" pitchFamily="34" charset="0"/>
              </a:rPr>
              <a:pPr/>
              <a:t>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C35931-B5F7-40BD-8E60-C7662A0105D4}" type="slidenum">
              <a:rPr lang="it-IT" smtClean="0">
                <a:latin typeface="Arial" pitchFamily="34" charset="0"/>
              </a:rPr>
              <a:pPr/>
              <a:t>4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68818-251D-43FC-868E-B330D64B31EB}" type="slidenum">
              <a:rPr lang="it-IT" smtClean="0">
                <a:latin typeface="Arial" pitchFamily="34" charset="0"/>
              </a:rPr>
              <a:pPr/>
              <a:t>5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02AFEE-A839-4145-88FC-56DD83F1552E}" type="slidenum">
              <a:rPr lang="it-IT" smtClean="0">
                <a:latin typeface="Arial" pitchFamily="34" charset="0"/>
              </a:rPr>
              <a:pPr/>
              <a:t>6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24CEA5-D824-4948-93D7-DD0617F11F7B}" type="slidenum">
              <a:rPr lang="it-IT" smtClean="0">
                <a:latin typeface="Arial" pitchFamily="34" charset="0"/>
              </a:rPr>
              <a:pPr/>
              <a:t>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3B489B-5BC3-4C65-82ED-89E151254CF9}" type="slidenum">
              <a:rPr lang="it-IT" smtClean="0">
                <a:latin typeface="Arial" pitchFamily="34" charset="0"/>
              </a:rPr>
              <a:pPr/>
              <a:t>8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6183CF-91AC-4DE2-8C18-90C4415C02E2}" type="slidenum">
              <a:rPr lang="it-IT" smtClean="0">
                <a:latin typeface="Arial" pitchFamily="34" charset="0"/>
              </a:rPr>
              <a:pPr/>
              <a:t>9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B1A391-53F8-4298-B52A-E41CBF5069AB}" type="slidenum">
              <a:rPr lang="it-IT" smtClean="0">
                <a:latin typeface="Arial" pitchFamily="34" charset="0"/>
              </a:rPr>
              <a:pPr/>
              <a:t>10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43A0F-7F20-4838-A84C-E269C9E2736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DEE78-3DD4-4DC6-B504-B0F6F31B5FC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87B2B-CF7A-4967-AAF3-8B5155E66A6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EAFF3-A9E1-4BA7-B2BC-640D322353D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33EEE-3733-4DBA-802A-98E3C531941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A50A82-A3D4-4CBD-BC79-9DE793F7847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27D7D1-ABD0-4689-9883-8497A042E8C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5EBE61-F204-4775-A5B0-555322636E6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DF037E-226C-4250-A0B6-658DD855939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82EBA-CDD5-4677-A789-5B17D49B635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E9E7C93-5AAC-422B-B4AA-170319990F5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Dal libro K. Lewin "La teoria la ricerca, l'intervento" pp. 347-365</a:t>
            </a: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1E436BD-D436-48F0-BAE7-5F54E6CFE310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EAFF3-A9E1-4BA7-B2BC-640D322353DC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04800" y="0"/>
            <a:ext cx="8382000" cy="24574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KURT LEWIN</a:t>
            </a:r>
            <a:r>
              <a:rPr kumimoji="0" lang="it-IT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Moglino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Prussia, 1890 – Newton, </a:t>
            </a:r>
            <a:r>
              <a:rPr kumimoji="0" lang="it-I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Massachussetts</a:t>
            </a:r>
            <a:r>
              <a:rPr kumimoji="0" 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1947)</a:t>
            </a:r>
          </a:p>
        </p:txBody>
      </p:sp>
      <p:pic>
        <p:nvPicPr>
          <p:cNvPr id="6" name="Picture 6" descr="Lewin2"/>
          <p:cNvPicPr>
            <a:picLocks noChangeAspect="1" noChangeArrowheads="1"/>
          </p:cNvPicPr>
          <p:nvPr/>
        </p:nvPicPr>
        <p:blipFill>
          <a:blip r:embed="rId2" cstate="print">
            <a:lum bright="24000" contrast="12000"/>
          </a:blip>
          <a:srcRect/>
          <a:stretch>
            <a:fillRect/>
          </a:stretch>
        </p:blipFill>
        <p:spPr bwMode="auto">
          <a:xfrm>
            <a:off x="3657600" y="2590800"/>
            <a:ext cx="2225675" cy="2614612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09600" y="5334000"/>
            <a:ext cx="7924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it-IT" sz="2600" b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Una vita difficile: una scena straordinaria </a:t>
            </a:r>
            <a:endParaRPr kumimoji="0" lang="it-IT" sz="2600" b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" y="61722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dirty="0">
                <a:latin typeface="+mn-lt"/>
              </a:rPr>
              <a:t>Dal libro K. </a:t>
            </a:r>
            <a:r>
              <a:rPr lang="it-IT" dirty="0" err="1">
                <a:latin typeface="+mn-lt"/>
              </a:rPr>
              <a:t>Lewin</a:t>
            </a:r>
            <a:r>
              <a:rPr lang="it-IT" dirty="0">
                <a:latin typeface="+mn-lt"/>
              </a:rPr>
              <a:t> "La teoria la ricerca, l'intervento" pp. 347-365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04088"/>
            <a:ext cx="83058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000" dirty="0" smtClean="0">
                <a:solidFill>
                  <a:srgbClr val="C00000"/>
                </a:solidFill>
              </a:rPr>
              <a:t>Nel bagaglio dell’emigrante </a:t>
            </a:r>
            <a:r>
              <a:rPr lang="it-IT" sz="4000" dirty="0" smtClean="0">
                <a:solidFill>
                  <a:srgbClr val="C00000"/>
                </a:solidFill>
              </a:rPr>
              <a:t>LEWIN: </a:t>
            </a:r>
            <a:r>
              <a:rPr lang="it-IT" sz="4000" dirty="0" smtClean="0">
                <a:solidFill>
                  <a:srgbClr val="C00000"/>
                </a:solidFill>
              </a:rPr>
              <a:t>le esperienze di vita</a:t>
            </a:r>
          </a:p>
        </p:txBody>
      </p:sp>
      <p:graphicFrame>
        <p:nvGraphicFramePr>
          <p:cNvPr id="2050" name="Diagram 3"/>
          <p:cNvGraphicFramePr>
            <a:graphicFrameLocks/>
          </p:cNvGraphicFramePr>
          <p:nvPr>
            <p:ph idx="1"/>
          </p:nvPr>
        </p:nvGraphicFramePr>
        <p:xfrm>
          <a:off x="609600" y="1295400"/>
          <a:ext cx="8229600" cy="5059363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sp>
        <p:nvSpPr>
          <p:cNvPr id="206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D281D-BC42-455A-8F61-D04B8E1E529E}" type="slidenum">
              <a:rPr lang="it-IT" smtClean="0">
                <a:latin typeface="Arial" pitchFamily="34" charset="0"/>
              </a:rPr>
              <a:pPr/>
              <a:t>10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2065" name="Rectangle 16"/>
          <p:cNvSpPr>
            <a:spLocks noChangeArrowheads="1"/>
          </p:cNvSpPr>
          <p:nvPr/>
        </p:nvSpPr>
        <p:spPr bwMode="auto">
          <a:xfrm>
            <a:off x="457200" y="6477000"/>
            <a:ext cx="800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it-IT" baseline="30000" dirty="0">
                <a:latin typeface="+mn-lt"/>
              </a:rPr>
              <a:t>11</a:t>
            </a:r>
            <a:r>
              <a:rPr lang="it-IT" dirty="0">
                <a:latin typeface="+mn-lt"/>
              </a:rPr>
              <a:t>Portò ad una autocrazia ancora peggiore e più pericolosa (le difficoltà della democrazia)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400" dirty="0" smtClean="0">
                <a:solidFill>
                  <a:srgbClr val="C00000"/>
                </a:solidFill>
              </a:rPr>
              <a:t>Le esperienze di vita</a:t>
            </a:r>
          </a:p>
        </p:txBody>
      </p:sp>
      <p:sp>
        <p:nvSpPr>
          <p:cNvPr id="12292" name="Rectangle 18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sz="2400" b="1" dirty="0" smtClean="0"/>
              <a:t>Il ruolo essenziale del “destino comune” per la costituzione dei gruppi </a:t>
            </a:r>
            <a:r>
              <a:rPr lang="it-IT" sz="2400" b="1" dirty="0" smtClean="0"/>
              <a:t>sociali</a:t>
            </a:r>
          </a:p>
          <a:p>
            <a:pPr algn="just" eaLnBrk="1" hangingPunct="1">
              <a:lnSpc>
                <a:spcPct val="90000"/>
              </a:lnSpc>
            </a:pPr>
            <a:endParaRPr lang="it-IT" sz="24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400" dirty="0" smtClean="0"/>
              <a:t>Queste esperienze di vita diventeranno interessi e temi di ricerca: sui gruppi, sui diversi stili del leader, sulla democrazia, sui conflitti sociali, sulla discriminazione verso i gruppi </a:t>
            </a:r>
            <a:r>
              <a:rPr lang="it-IT" sz="2400" dirty="0" smtClean="0"/>
              <a:t>minoritari</a:t>
            </a:r>
          </a:p>
          <a:p>
            <a:pPr algn="just" eaLnBrk="1" hangingPunct="1">
              <a:lnSpc>
                <a:spcPct val="90000"/>
              </a:lnSpc>
            </a:pPr>
            <a:endParaRPr lang="it-IT" sz="2400" dirty="0" smtClean="0"/>
          </a:p>
          <a:p>
            <a:pPr algn="just" eaLnBrk="1" hangingPunct="1">
              <a:lnSpc>
                <a:spcPct val="90000"/>
              </a:lnSpc>
            </a:pPr>
            <a:r>
              <a:rPr lang="it-IT" sz="2400" dirty="0" smtClean="0"/>
              <a:t>La cultura e la società americane permetteranno lo sviluppo di queste conoscenze ed esperienze lungo una linea di continuità, ma accentuando l’interesse di L. per i problemi sociali</a:t>
            </a:r>
          </a:p>
        </p:txBody>
      </p:sp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8DD46A-EDCD-4668-80BC-4688C56B0372}" type="slidenum">
              <a:rPr lang="it-IT" smtClean="0">
                <a:latin typeface="Arial" pitchFamily="34" charset="0"/>
              </a:rPr>
              <a:pPr/>
              <a:t>11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2293" name="Rectangle 16"/>
          <p:cNvSpPr>
            <a:spLocks noChangeArrowheads="1"/>
          </p:cNvSpPr>
          <p:nvPr/>
        </p:nvSpPr>
        <p:spPr bwMode="auto">
          <a:xfrm>
            <a:off x="457200" y="6400800"/>
            <a:ext cx="7848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lnSpc>
                <a:spcPct val="80000"/>
              </a:lnSpc>
              <a:spcBef>
                <a:spcPct val="20000"/>
              </a:spcBef>
            </a:pPr>
            <a:endParaRPr lang="it-IT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400" dirty="0" smtClean="0">
                <a:solidFill>
                  <a:srgbClr val="C00000"/>
                </a:solidFill>
              </a:rPr>
              <a:t>La psicologia </a:t>
            </a:r>
            <a:r>
              <a:rPr lang="it-IT" sz="4400" dirty="0" smtClean="0">
                <a:solidFill>
                  <a:srgbClr val="C00000"/>
                </a:solidFill>
              </a:rPr>
              <a:t>americana quando </a:t>
            </a:r>
            <a:r>
              <a:rPr lang="it-IT" sz="4400" dirty="0" smtClean="0">
                <a:solidFill>
                  <a:srgbClr val="C00000"/>
                </a:solidFill>
              </a:rPr>
              <a:t>L. emigra (1933)</a:t>
            </a:r>
            <a:endParaRPr lang="it-IT" sz="4400" baseline="30000" dirty="0" smtClean="0">
              <a:solidFill>
                <a:srgbClr val="C0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L’influenza/egemonia culturale della psicologia tedesca finisce</a:t>
            </a:r>
            <a:r>
              <a:rPr lang="it-IT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Lo </a:t>
            </a:r>
            <a:r>
              <a:rPr lang="it-IT" sz="2400" i="1" dirty="0" smtClean="0"/>
              <a:t>strutturalismo</a:t>
            </a:r>
            <a:r>
              <a:rPr lang="it-IT" sz="2400" dirty="0" smtClean="0"/>
              <a:t> della scuola di </a:t>
            </a:r>
            <a:r>
              <a:rPr lang="it-IT" sz="2400" dirty="0" err="1" smtClean="0"/>
              <a:t>Wundt</a:t>
            </a:r>
            <a:r>
              <a:rPr lang="it-IT" sz="2400" dirty="0" smtClean="0"/>
              <a:t> (e dell’allievo </a:t>
            </a:r>
            <a:r>
              <a:rPr lang="it-IT" sz="2400" dirty="0" err="1" smtClean="0"/>
              <a:t>Titchener</a:t>
            </a:r>
            <a:r>
              <a:rPr lang="it-IT" sz="2400" dirty="0" smtClean="0"/>
              <a:t>) ha lasciato il posto al </a:t>
            </a:r>
            <a:r>
              <a:rPr lang="it-IT" sz="2400" i="1" dirty="0" smtClean="0"/>
              <a:t>funzionalismo-pragmatismo</a:t>
            </a:r>
            <a:r>
              <a:rPr lang="it-IT" sz="2400" dirty="0" smtClean="0"/>
              <a:t> e al </a:t>
            </a:r>
            <a:r>
              <a:rPr lang="it-IT" sz="2400" i="1" dirty="0" smtClean="0"/>
              <a:t>comportamentismo</a:t>
            </a:r>
            <a:r>
              <a:rPr lang="it-IT" sz="2400" i="1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Freud e la psicoanalisi negli USA: maggiore apertura della cultura accademica americana, rispetto a quella europea, nei confronti della psicanalisi.</a:t>
            </a:r>
          </a:p>
        </p:txBody>
      </p:sp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CE9B4D-DA6A-4B49-941F-F1478EC27760}" type="slidenum">
              <a:rPr lang="it-IT" smtClean="0">
                <a:latin typeface="Arial" pitchFamily="34" charset="0"/>
              </a:rPr>
              <a:pPr/>
              <a:t>12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782762"/>
          </a:xfrm>
        </p:spPr>
        <p:txBody>
          <a:bodyPr>
            <a:noAutofit/>
          </a:bodyPr>
          <a:lstStyle/>
          <a:p>
            <a:pPr eaLnBrk="1" hangingPunct="1"/>
            <a:r>
              <a:rPr lang="it-IT" sz="3200" dirty="0" smtClean="0">
                <a:solidFill>
                  <a:srgbClr val="C00000"/>
                </a:solidFill>
                <a:latin typeface="+mn-lt"/>
              </a:rPr>
              <a:t>Le caratteristiche della </a:t>
            </a:r>
            <a:r>
              <a:rPr lang="it-IT" sz="3200" dirty="0" smtClean="0">
                <a:solidFill>
                  <a:srgbClr val="C00000"/>
                </a:solidFill>
                <a:latin typeface="+mn-lt"/>
                <a:sym typeface="Symbol" pitchFamily="18" charset="2"/>
              </a:rPr>
              <a:t> </a:t>
            </a:r>
            <a:r>
              <a:rPr lang="it-IT" sz="3200" dirty="0" smtClean="0">
                <a:solidFill>
                  <a:srgbClr val="C00000"/>
                </a:solidFill>
                <a:latin typeface="+mn-lt"/>
              </a:rPr>
              <a:t>americana si connettono alle caratteristiche della storia e società americane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it-IT" sz="2400" dirty="0" smtClean="0"/>
              <a:t>Lo sviluppo delle scienze (specie delle ‘scienze umane/sociali’) dipende da quello che accade fuori dalle università prima (e più) che da quanto accade dentro.</a:t>
            </a:r>
          </a:p>
          <a:p>
            <a:pPr algn="just" eaLnBrk="1" hangingPunct="1"/>
            <a:r>
              <a:rPr lang="it-IT" sz="2400" dirty="0" smtClean="0"/>
              <a:t>Venendo agli anni di </a:t>
            </a:r>
            <a:r>
              <a:rPr lang="it-IT" sz="2400" dirty="0" err="1" smtClean="0"/>
              <a:t>Lewin</a:t>
            </a:r>
            <a:endParaRPr lang="it-IT" sz="2400" dirty="0" smtClean="0"/>
          </a:p>
          <a:p>
            <a:pPr lvl="1" algn="just" eaLnBrk="1" hangingPunct="1"/>
            <a:r>
              <a:rPr lang="it-IT" dirty="0" smtClean="0"/>
              <a:t>1929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smtClean="0"/>
              <a:t> la “Grande depressione” e la sua influenza sulla psicologia</a:t>
            </a:r>
          </a:p>
          <a:p>
            <a:pPr lvl="1" algn="just" eaLnBrk="1" hangingPunct="1"/>
            <a:r>
              <a:rPr lang="it-IT" dirty="0" smtClean="0"/>
              <a:t>1933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smtClean="0"/>
              <a:t> il New Deal – Declino del liberismo </a:t>
            </a:r>
          </a:p>
          <a:p>
            <a:pPr lvl="1" algn="just" eaLnBrk="1" hangingPunct="1"/>
            <a:r>
              <a:rPr lang="it-IT" dirty="0" smtClean="0"/>
              <a:t>da un sistema ispirato al </a:t>
            </a:r>
            <a:r>
              <a:rPr lang="it-IT" i="1" dirty="0" smtClean="0"/>
              <a:t>laissez </a:t>
            </a:r>
            <a:r>
              <a:rPr lang="it-IT" i="1" dirty="0" err="1" smtClean="0"/>
              <a:t>faire</a:t>
            </a:r>
            <a:r>
              <a:rPr lang="it-IT" dirty="0" smtClean="0"/>
              <a:t> a un sistema </a:t>
            </a:r>
            <a:r>
              <a:rPr lang="it-IT" i="1" dirty="0" smtClean="0"/>
              <a:t>democratico</a:t>
            </a:r>
            <a:endParaRPr lang="it-IT" dirty="0" smtClean="0"/>
          </a:p>
          <a:p>
            <a:pPr algn="just" eaLnBrk="1" hangingPunct="1"/>
            <a:r>
              <a:rPr lang="it-IT" sz="2400" dirty="0" smtClean="0"/>
              <a:t>7 dicembre 1941…</a:t>
            </a:r>
            <a:r>
              <a:rPr lang="it-IT" sz="2400" baseline="30000" dirty="0" smtClean="0"/>
              <a:t>14</a:t>
            </a:r>
          </a:p>
        </p:txBody>
      </p:sp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DAEDD0-78F1-4FAE-BAE6-50F4E9DC5B2D}" type="slidenum">
              <a:rPr lang="it-IT" smtClean="0">
                <a:latin typeface="Arial" pitchFamily="34" charset="0"/>
              </a:rPr>
              <a:pPr/>
              <a:t>13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762000" y="6262688"/>
            <a:ext cx="7162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aseline="30000" dirty="0">
                <a:latin typeface="+mn-lt"/>
              </a:rPr>
              <a:t>14</a:t>
            </a:r>
            <a:r>
              <a:rPr lang="it-IT" dirty="0">
                <a:latin typeface="+mn-lt"/>
              </a:rPr>
              <a:t> Pearl Harbor, gli Stati Uniti entrano nel secondo conflitto mondiale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2296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000" dirty="0" err="1" smtClean="0">
                <a:solidFill>
                  <a:srgbClr val="C00000"/>
                </a:solidFill>
                <a:latin typeface="+mn-lt"/>
              </a:rPr>
              <a:t>Lewin</a:t>
            </a:r>
            <a:r>
              <a:rPr lang="it-IT" sz="4000" dirty="0" smtClean="0">
                <a:solidFill>
                  <a:srgbClr val="C00000"/>
                </a:solidFill>
                <a:latin typeface="+mn-lt"/>
              </a:rPr>
              <a:t>: </a:t>
            </a:r>
            <a:r>
              <a:rPr lang="it-IT" sz="4000" dirty="0" err="1" smtClean="0">
                <a:solidFill>
                  <a:srgbClr val="C00000"/>
                </a:solidFill>
                <a:latin typeface="+mn-lt"/>
              </a:rPr>
              <a:t>time</a:t>
            </a:r>
            <a:r>
              <a:rPr lang="it-IT" sz="40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it-IT" sz="4000" dirty="0" err="1" smtClean="0">
                <a:solidFill>
                  <a:srgbClr val="C00000"/>
                </a:solidFill>
                <a:latin typeface="+mn-lt"/>
              </a:rPr>
              <a:t>line</a:t>
            </a:r>
            <a:endParaRPr lang="it-IT" sz="4000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800" dirty="0" smtClean="0"/>
              <a:t>	</a:t>
            </a:r>
            <a:r>
              <a:rPr lang="en-GB" sz="1700" dirty="0" smtClean="0"/>
              <a:t>1890 Born in </a:t>
            </a:r>
            <a:r>
              <a:rPr lang="en-GB" sz="1700" dirty="0" err="1" smtClean="0"/>
              <a:t>Moglino</a:t>
            </a:r>
            <a:r>
              <a:rPr lang="en-GB" sz="1700" dirty="0" smtClean="0"/>
              <a:t>, Prussian province of Posen</a:t>
            </a:r>
            <a:br>
              <a:rPr lang="en-GB" sz="1700" dirty="0" smtClean="0"/>
            </a:br>
            <a:r>
              <a:rPr lang="en-GB" sz="1700" dirty="0" smtClean="0"/>
              <a:t>1914 Enters Army for four years during WWI</a:t>
            </a:r>
            <a:br>
              <a:rPr lang="en-GB" sz="1700" dirty="0" smtClean="0"/>
            </a:br>
            <a:r>
              <a:rPr lang="en-GB" sz="1700" dirty="0" smtClean="0"/>
              <a:t>1916 Completed Ph.D., University of Berlin</a:t>
            </a:r>
            <a:br>
              <a:rPr lang="en-GB" sz="1700" dirty="0" smtClean="0"/>
            </a:br>
            <a:r>
              <a:rPr lang="en-GB" sz="1700" dirty="0" smtClean="0"/>
              <a:t>1917 Married Maria </a:t>
            </a:r>
            <a:r>
              <a:rPr lang="en-GB" sz="1700" dirty="0" err="1" smtClean="0"/>
              <a:t>Landsberg</a:t>
            </a:r>
            <a:r>
              <a:rPr lang="en-GB" sz="1700" dirty="0" smtClean="0"/>
              <a:t/>
            </a:r>
            <a:br>
              <a:rPr lang="en-GB" sz="1700" dirty="0" smtClean="0"/>
            </a:br>
            <a:r>
              <a:rPr lang="en-GB" sz="1700" dirty="0" smtClean="0"/>
              <a:t>1919 Daughter, Agnes, born</a:t>
            </a:r>
            <a:br>
              <a:rPr lang="en-GB" sz="1700" dirty="0" smtClean="0"/>
            </a:br>
            <a:r>
              <a:rPr lang="en-GB" sz="1700" dirty="0" smtClean="0"/>
              <a:t>1921 </a:t>
            </a:r>
            <a:r>
              <a:rPr lang="en-GB" sz="1700" dirty="0" err="1" smtClean="0"/>
              <a:t>Privatdozent</a:t>
            </a:r>
            <a:r>
              <a:rPr lang="en-GB" sz="1700" dirty="0" smtClean="0"/>
              <a:t>, University of Berlin</a:t>
            </a:r>
            <a:br>
              <a:rPr lang="en-GB" sz="1700" dirty="0" smtClean="0"/>
            </a:br>
            <a:r>
              <a:rPr lang="en-GB" sz="1700" dirty="0" smtClean="0"/>
              <a:t>1922 Son, Fritz, born</a:t>
            </a:r>
            <a:br>
              <a:rPr lang="en-GB" sz="1700" dirty="0" smtClean="0"/>
            </a:br>
            <a:r>
              <a:rPr lang="en-GB" sz="1700" dirty="0" smtClean="0"/>
              <a:t>1924 Student </a:t>
            </a:r>
            <a:r>
              <a:rPr lang="en-GB" sz="1700" dirty="0" err="1" smtClean="0"/>
              <a:t>Bluma</a:t>
            </a:r>
            <a:r>
              <a:rPr lang="en-GB" sz="1700" dirty="0" smtClean="0"/>
              <a:t> </a:t>
            </a:r>
            <a:r>
              <a:rPr lang="en-GB" sz="1700" dirty="0" err="1" smtClean="0"/>
              <a:t>Zeigarnik</a:t>
            </a:r>
            <a:r>
              <a:rPr lang="en-GB" sz="1700" dirty="0" smtClean="0"/>
              <a:t> completes study on recall of uncompleted tasks</a:t>
            </a:r>
            <a:br>
              <a:rPr lang="en-GB" sz="1700" dirty="0" smtClean="0"/>
            </a:br>
            <a:r>
              <a:rPr lang="en-GB" sz="1700" dirty="0" smtClean="0"/>
              <a:t>1927 Promoted to </a:t>
            </a:r>
            <a:r>
              <a:rPr lang="en-GB" sz="1700" dirty="0" err="1" smtClean="0"/>
              <a:t>Ausserordentlicher</a:t>
            </a:r>
            <a:r>
              <a:rPr lang="en-GB" sz="1700" dirty="0" smtClean="0"/>
              <a:t> Professor</a:t>
            </a:r>
            <a:br>
              <a:rPr lang="en-GB" sz="1700" dirty="0" smtClean="0"/>
            </a:br>
            <a:r>
              <a:rPr lang="en-GB" sz="1700" dirty="0" smtClean="0"/>
              <a:t>1929 Remarried Gertrud Weiss</a:t>
            </a:r>
            <a:br>
              <a:rPr lang="en-GB" sz="1700" dirty="0" smtClean="0"/>
            </a:br>
            <a:r>
              <a:rPr lang="en-GB" sz="1700" dirty="0" smtClean="0"/>
              <a:t>1931 Daughter, Miriam, born</a:t>
            </a:r>
            <a:br>
              <a:rPr lang="en-GB" sz="1700" dirty="0" smtClean="0"/>
            </a:br>
            <a:r>
              <a:rPr lang="en-GB" sz="1700" dirty="0" smtClean="0"/>
              <a:t>1932 Visiting Professor, Stanford University</a:t>
            </a:r>
            <a:br>
              <a:rPr lang="en-GB" sz="1700" dirty="0" smtClean="0"/>
            </a:br>
            <a:r>
              <a:rPr lang="en-GB" sz="1700" dirty="0" smtClean="0"/>
              <a:t>1933 Son, Daniel, born</a:t>
            </a:r>
            <a:br>
              <a:rPr lang="en-GB" sz="1700" dirty="0" smtClean="0"/>
            </a:br>
            <a:r>
              <a:rPr lang="en-GB" sz="1700" dirty="0" smtClean="0"/>
              <a:t>1933 Fled Germany to United States</a:t>
            </a:r>
            <a:br>
              <a:rPr lang="en-GB" sz="1700" dirty="0" smtClean="0"/>
            </a:br>
            <a:r>
              <a:rPr lang="en-GB" sz="1700" dirty="0" smtClean="0"/>
              <a:t>1933 Faculty, Cornell University</a:t>
            </a:r>
            <a:br>
              <a:rPr lang="en-GB" sz="1700" dirty="0" smtClean="0"/>
            </a:br>
            <a:r>
              <a:rPr lang="en-GB" sz="1700" dirty="0" smtClean="0"/>
              <a:t>1935 Published "</a:t>
            </a:r>
            <a:r>
              <a:rPr lang="en-GB" sz="1700" i="1" dirty="0" smtClean="0"/>
              <a:t>A Dynamic Theory of Personality</a:t>
            </a:r>
            <a:r>
              <a:rPr lang="en-GB" sz="1700" dirty="0" smtClean="0"/>
              <a:t>"</a:t>
            </a:r>
            <a:br>
              <a:rPr lang="en-GB" sz="1700" dirty="0" smtClean="0"/>
            </a:br>
            <a:r>
              <a:rPr lang="en-GB" sz="1700" dirty="0" smtClean="0"/>
              <a:t>1935 Professor, University of Iowa</a:t>
            </a:r>
            <a:br>
              <a:rPr lang="en-GB" sz="1700" dirty="0" smtClean="0"/>
            </a:br>
            <a:r>
              <a:rPr lang="en-GB" sz="1700" dirty="0" smtClean="0"/>
              <a:t>1936 Published "</a:t>
            </a:r>
            <a:r>
              <a:rPr lang="en-GB" sz="1700" i="1" dirty="0" smtClean="0"/>
              <a:t>Principles of Topological Psychology</a:t>
            </a:r>
            <a:r>
              <a:rPr lang="en-GB" sz="1700" dirty="0" smtClean="0"/>
              <a:t>"</a:t>
            </a:r>
            <a:br>
              <a:rPr lang="en-GB" sz="1700" dirty="0" smtClean="0"/>
            </a:br>
            <a:r>
              <a:rPr lang="en-GB" sz="1700" dirty="0" smtClean="0"/>
              <a:t>1940 Becomes American citizen</a:t>
            </a:r>
            <a:br>
              <a:rPr lang="en-GB" sz="1700" dirty="0" smtClean="0"/>
            </a:br>
            <a:r>
              <a:rPr lang="en-GB" sz="1700" dirty="0" smtClean="0"/>
              <a:t>1942 President of the Society for the Psychological Study of Social Issues</a:t>
            </a:r>
            <a:br>
              <a:rPr lang="en-GB" sz="1700" dirty="0" smtClean="0"/>
            </a:br>
            <a:r>
              <a:rPr lang="en-GB" sz="1700" dirty="0" smtClean="0"/>
              <a:t>1944 Organized Research </a:t>
            </a:r>
            <a:r>
              <a:rPr lang="en-GB" sz="1700" dirty="0" err="1" smtClean="0"/>
              <a:t>Center</a:t>
            </a:r>
            <a:r>
              <a:rPr lang="en-GB" sz="1700" dirty="0" smtClean="0"/>
              <a:t> For Group Dynamics, (M.I.T.)</a:t>
            </a:r>
            <a:br>
              <a:rPr lang="en-GB" sz="1700" dirty="0" smtClean="0"/>
            </a:br>
            <a:r>
              <a:rPr lang="en-GB" sz="1700" dirty="0" smtClean="0"/>
              <a:t>1944 Established Commission on Community Interrelations (C.C.I.)</a:t>
            </a:r>
            <a:br>
              <a:rPr lang="en-GB" sz="1700" dirty="0" smtClean="0"/>
            </a:br>
            <a:r>
              <a:rPr lang="en-GB" sz="1700" dirty="0" smtClean="0"/>
              <a:t>1944 Mother killed in Nazi Extermination camp</a:t>
            </a:r>
            <a:br>
              <a:rPr lang="en-GB" sz="1700" dirty="0" smtClean="0"/>
            </a:br>
            <a:r>
              <a:rPr lang="en-GB" sz="1700" dirty="0" smtClean="0"/>
              <a:t>1946 Published “</a:t>
            </a:r>
            <a:r>
              <a:rPr lang="en-GB" sz="1700" i="1" dirty="0" smtClean="0"/>
              <a:t>Psychological Problems in Jewish Education”</a:t>
            </a:r>
            <a:r>
              <a:rPr lang="en-GB" sz="1700" dirty="0" smtClean="0"/>
              <a:t/>
            </a:r>
            <a:br>
              <a:rPr lang="en-GB" sz="1700" dirty="0" smtClean="0"/>
            </a:br>
            <a:r>
              <a:rPr lang="en-GB" sz="1700" dirty="0" smtClean="0"/>
              <a:t>1946 Published "</a:t>
            </a:r>
            <a:r>
              <a:rPr lang="en-GB" sz="1700" i="1" dirty="0" smtClean="0"/>
              <a:t>Frontiers in Group Dynamics</a:t>
            </a:r>
            <a:r>
              <a:rPr lang="en-GB" sz="1700" dirty="0" smtClean="0"/>
              <a:t>"</a:t>
            </a:r>
            <a:br>
              <a:rPr lang="en-GB" sz="1700" dirty="0" smtClean="0"/>
            </a:br>
            <a:r>
              <a:rPr lang="en-GB" sz="1700" dirty="0" smtClean="0"/>
              <a:t>1947 Created National Laboratories Training</a:t>
            </a:r>
            <a:br>
              <a:rPr lang="en-GB" sz="1700" dirty="0" smtClean="0"/>
            </a:br>
            <a:r>
              <a:rPr lang="en-GB" sz="1700" dirty="0" smtClean="0"/>
              <a:t>1947 Died</a:t>
            </a:r>
            <a:endParaRPr lang="it-IT" sz="1700" dirty="0" smtClean="0"/>
          </a:p>
        </p:txBody>
      </p:sp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1C8528-82FA-45C9-9363-128F357D6281}" type="slidenum">
              <a:rPr lang="it-IT" smtClean="0">
                <a:latin typeface="Arial" pitchFamily="34" charset="0"/>
              </a:rPr>
              <a:pPr/>
              <a:t>14</a:t>
            </a:fld>
            <a:endParaRPr lang="it-IT" smtClean="0">
              <a:latin typeface="Arial" pitchFamily="34" charset="0"/>
            </a:endParaRPr>
          </a:p>
        </p:txBody>
      </p:sp>
      <p:pic>
        <p:nvPicPr>
          <p:cNvPr id="15365" name="Picture 4" descr="lew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8500" y="762000"/>
            <a:ext cx="6477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it-IT" dirty="0" smtClean="0"/>
              <a:t>Gli psicologi prima di essere psicologi sono uomini e donne che nascono e vivono, a volte fanno la guerra, si sposano, hanno figli, divorziano, sono costretti a emigrare...</a:t>
            </a:r>
          </a:p>
          <a:p>
            <a:pPr algn="just" eaLnBrk="1" hangingPunct="1">
              <a:buFontTx/>
              <a:buNone/>
            </a:pPr>
            <a:endParaRPr lang="it-IT" dirty="0" smtClean="0"/>
          </a:p>
          <a:p>
            <a:pPr algn="just" eaLnBrk="1" hangingPunct="1">
              <a:buFontTx/>
              <a:buNone/>
            </a:pPr>
            <a:r>
              <a:rPr lang="it-IT" dirty="0" smtClean="0"/>
              <a:t>Per capire la loro psicologia è importante conoscerli</a:t>
            </a:r>
          </a:p>
          <a:p>
            <a:pPr algn="just" eaLnBrk="1" hangingPunct="1">
              <a:buFontTx/>
              <a:buNone/>
            </a:pPr>
            <a:endParaRPr lang="it-IT" dirty="0" smtClean="0"/>
          </a:p>
          <a:p>
            <a:pPr marL="0" indent="0" algn="just" eaLnBrk="1" hangingPunct="1">
              <a:buFontTx/>
              <a:buNone/>
            </a:pPr>
            <a:r>
              <a:rPr lang="it-IT" dirty="0" smtClean="0"/>
              <a:t>Più in genere, </a:t>
            </a:r>
            <a:r>
              <a:rPr lang="it-IT" u="sng" dirty="0" smtClean="0"/>
              <a:t>tutte le conoscenze vanno collocate sulle due coordinate dello spazio e del tempo</a:t>
            </a:r>
          </a:p>
        </p:txBody>
      </p:sp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11E15C-90D8-49C3-B5D7-07E195A9B692}" type="slidenum">
              <a:rPr lang="it-IT" smtClean="0">
                <a:latin typeface="Arial" pitchFamily="34" charset="0"/>
              </a:rPr>
              <a:pPr/>
              <a:t>2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0E6FE6-28E0-4843-838E-8327324D900E}" type="slidenum">
              <a:rPr lang="it-IT" smtClean="0">
                <a:latin typeface="Arial" pitchFamily="34" charset="0"/>
              </a:rPr>
              <a:pPr/>
              <a:t>3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6147" name="Rectangle 2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00"/>
            <a:ext cx="84582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dirty="0" err="1" smtClean="0"/>
              <a:t>Lewin</a:t>
            </a:r>
            <a:r>
              <a:rPr lang="it-IT" dirty="0" smtClean="0"/>
              <a:t> nasce ebreo prussiano. </a:t>
            </a:r>
            <a:endParaRPr lang="it-IT" dirty="0" smtClean="0"/>
          </a:p>
          <a:p>
            <a:pPr eaLnBrk="1" hangingPunct="1">
              <a:lnSpc>
                <a:spcPct val="90000"/>
              </a:lnSpc>
            </a:pPr>
            <a:endParaRPr lang="it-IT" dirty="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it-IT" dirty="0" err="1" smtClean="0"/>
              <a:t>Lewin</a:t>
            </a:r>
            <a:r>
              <a:rPr lang="it-IT" dirty="0" smtClean="0"/>
              <a:t> </a:t>
            </a:r>
            <a:r>
              <a:rPr lang="it-IT" dirty="0" smtClean="0"/>
              <a:t>studente universitario: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600" dirty="0" smtClean="0"/>
              <a:t>Combattuto tra interessi scientifici (specie per la biologia) e interessi filosofici 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600" dirty="0" smtClean="0"/>
              <a:t>Dalla facoltà di medicina passa a quella di filosofia</a:t>
            </a:r>
          </a:p>
          <a:p>
            <a:pPr lvl="1" eaLnBrk="1" hangingPunct="1">
              <a:lnSpc>
                <a:spcPct val="90000"/>
              </a:lnSpc>
            </a:pPr>
            <a:endParaRPr lang="it-IT" sz="2600" dirty="0" smtClean="0"/>
          </a:p>
          <a:p>
            <a:pPr lvl="1" eaLnBrk="1" hangingPunct="1">
              <a:lnSpc>
                <a:spcPct val="90000"/>
              </a:lnSpc>
            </a:pPr>
            <a:endParaRPr lang="it-IT" sz="2600" dirty="0" smtClean="0"/>
          </a:p>
          <a:p>
            <a:pPr lvl="1" eaLnBrk="1" hangingPunct="1">
              <a:lnSpc>
                <a:spcPct val="90000"/>
              </a:lnSpc>
            </a:pPr>
            <a:endParaRPr lang="it-IT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it-IT" sz="2600" dirty="0" smtClean="0"/>
              <a:t>Arriva alla psicologia (</a:t>
            </a:r>
            <a:r>
              <a:rPr lang="it-IT" sz="2600" dirty="0" smtClean="0">
                <a:sym typeface="Symbol" pitchFamily="18" charset="2"/>
              </a:rPr>
              <a:t></a:t>
            </a:r>
            <a:r>
              <a:rPr lang="it-IT" sz="2600" dirty="0" smtClean="0"/>
              <a:t>) dalla filosofia: da un problema </a:t>
            </a:r>
            <a:r>
              <a:rPr lang="it-IT" sz="2600" i="1" dirty="0" smtClean="0"/>
              <a:t>epistemologico</a:t>
            </a:r>
            <a:r>
              <a:rPr lang="it-IT" sz="2600" dirty="0" smtClean="0"/>
              <a:t>: il metodo nelle diverse </a:t>
            </a:r>
            <a:r>
              <a:rPr lang="it-IT" sz="2600" dirty="0" smtClean="0"/>
              <a:t>scienze</a:t>
            </a:r>
          </a:p>
          <a:p>
            <a:pPr lvl="1" eaLnBrk="1" hangingPunct="1">
              <a:lnSpc>
                <a:spcPct val="90000"/>
              </a:lnSpc>
            </a:pPr>
            <a:endParaRPr lang="it-IT" sz="2600" dirty="0" smtClean="0"/>
          </a:p>
          <a:p>
            <a:pPr eaLnBrk="1" hangingPunct="1">
              <a:lnSpc>
                <a:spcPct val="90000"/>
              </a:lnSpc>
            </a:pPr>
            <a:r>
              <a:rPr lang="it-IT" dirty="0" smtClean="0"/>
              <a:t>Psicologo-Filosofo</a:t>
            </a:r>
          </a:p>
        </p:txBody>
      </p:sp>
      <p:sp>
        <p:nvSpPr>
          <p:cNvPr id="6156" name="Rectangle 2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91440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Vita e studi</a:t>
            </a:r>
          </a:p>
        </p:txBody>
      </p:sp>
      <p:sp>
        <p:nvSpPr>
          <p:cNvPr id="6148" name="Rectangle 13"/>
          <p:cNvSpPr>
            <a:spLocks noChangeAspect="1" noChangeArrowheads="1"/>
          </p:cNvSpPr>
          <p:nvPr/>
        </p:nvSpPr>
        <p:spPr bwMode="auto">
          <a:xfrm>
            <a:off x="914400" y="3962400"/>
            <a:ext cx="74676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149" name="Rectangle 14"/>
          <p:cNvSpPr>
            <a:spLocks noChangeArrowheads="1"/>
          </p:cNvSpPr>
          <p:nvPr/>
        </p:nvSpPr>
        <p:spPr bwMode="auto">
          <a:xfrm>
            <a:off x="1905000" y="4114800"/>
            <a:ext cx="16002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/>
              <a:t>Scienze/Biologia</a:t>
            </a:r>
            <a:endParaRPr lang="it-IT"/>
          </a:p>
        </p:txBody>
      </p:sp>
      <p:sp>
        <p:nvSpPr>
          <p:cNvPr id="6150" name="Freeform 15"/>
          <p:cNvSpPr>
            <a:spLocks/>
          </p:cNvSpPr>
          <p:nvPr/>
        </p:nvSpPr>
        <p:spPr bwMode="auto">
          <a:xfrm>
            <a:off x="3505200" y="4267200"/>
            <a:ext cx="762000" cy="0"/>
          </a:xfrm>
          <a:custGeom>
            <a:avLst/>
            <a:gdLst>
              <a:gd name="T0" fmla="*/ 762000 w 1200"/>
              <a:gd name="T1" fmla="*/ 0 h 1"/>
              <a:gd name="T2" fmla="*/ 0 w 1200"/>
              <a:gd name="T3" fmla="*/ 0 h 1"/>
              <a:gd name="T4" fmla="*/ 0 60000 65536"/>
              <a:gd name="T5" fmla="*/ 0 60000 65536"/>
              <a:gd name="T6" fmla="*/ 0 w 1200"/>
              <a:gd name="T7" fmla="*/ 0 h 1"/>
              <a:gd name="T8" fmla="*/ 1200 w 1200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00" h="1">
                <a:moveTo>
                  <a:pt x="1200" y="0"/>
                </a:moveTo>
                <a:lnTo>
                  <a:pt x="0" y="0"/>
                </a:lnTo>
              </a:path>
            </a:pathLst>
          </a:custGeom>
          <a:noFill/>
          <a:ln w="9525" cap="flat">
            <a:solidFill>
              <a:srgbClr val="000000"/>
            </a:solidFill>
            <a:prstDash val="dash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6151" name="Text Box 16"/>
          <p:cNvSpPr txBox="1">
            <a:spLocks noChangeArrowheads="1"/>
          </p:cNvSpPr>
          <p:nvPr/>
        </p:nvSpPr>
        <p:spPr bwMode="auto">
          <a:xfrm>
            <a:off x="4191000" y="4038600"/>
            <a:ext cx="3048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400" b="1"/>
              <a:t>?</a:t>
            </a:r>
            <a:endParaRPr lang="it-IT"/>
          </a:p>
        </p:txBody>
      </p:sp>
      <p:sp>
        <p:nvSpPr>
          <p:cNvPr id="6152" name="Oval 17"/>
          <p:cNvSpPr>
            <a:spLocks noChangeArrowheads="1"/>
          </p:cNvSpPr>
          <p:nvPr/>
        </p:nvSpPr>
        <p:spPr bwMode="auto">
          <a:xfrm>
            <a:off x="4419600" y="4038600"/>
            <a:ext cx="1143000" cy="457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400" b="1" dirty="0"/>
              <a:t>LEWIN</a:t>
            </a:r>
            <a:endParaRPr lang="it-IT" dirty="0"/>
          </a:p>
        </p:txBody>
      </p:sp>
      <p:sp>
        <p:nvSpPr>
          <p:cNvPr id="6153" name="Freeform 18"/>
          <p:cNvSpPr>
            <a:spLocks/>
          </p:cNvSpPr>
          <p:nvPr/>
        </p:nvSpPr>
        <p:spPr bwMode="auto">
          <a:xfrm>
            <a:off x="5791200" y="4267200"/>
            <a:ext cx="825500" cy="3175"/>
          </a:xfrm>
          <a:custGeom>
            <a:avLst/>
            <a:gdLst>
              <a:gd name="T0" fmla="*/ 0 w 1299"/>
              <a:gd name="T1" fmla="*/ 3175 h 4"/>
              <a:gd name="T2" fmla="*/ 825500 w 1299"/>
              <a:gd name="T3" fmla="*/ 0 h 4"/>
              <a:gd name="T4" fmla="*/ 0 60000 65536"/>
              <a:gd name="T5" fmla="*/ 0 60000 65536"/>
              <a:gd name="T6" fmla="*/ 0 w 1299"/>
              <a:gd name="T7" fmla="*/ 0 h 4"/>
              <a:gd name="T8" fmla="*/ 1299 w 1299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9" h="4">
                <a:moveTo>
                  <a:pt x="0" y="4"/>
                </a:moveTo>
                <a:lnTo>
                  <a:pt x="1299" y="0"/>
                </a:lnTo>
              </a:path>
            </a:pathLst>
          </a:custGeom>
          <a:noFill/>
          <a:ln w="9525" cap="flat">
            <a:solidFill>
              <a:srgbClr val="000000"/>
            </a:solidFill>
            <a:prstDash val="dash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6154" name="Text Box 19"/>
          <p:cNvSpPr txBox="1">
            <a:spLocks noChangeArrowheads="1"/>
          </p:cNvSpPr>
          <p:nvPr/>
        </p:nvSpPr>
        <p:spPr bwMode="auto">
          <a:xfrm>
            <a:off x="5486400" y="4038600"/>
            <a:ext cx="304800" cy="4572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400" b="1"/>
              <a:t>?</a:t>
            </a:r>
            <a:endParaRPr lang="it-IT"/>
          </a:p>
        </p:txBody>
      </p:sp>
      <p:sp>
        <p:nvSpPr>
          <p:cNvPr id="6155" name="Rectangle 20"/>
          <p:cNvSpPr>
            <a:spLocks noChangeArrowheads="1"/>
          </p:cNvSpPr>
          <p:nvPr/>
        </p:nvSpPr>
        <p:spPr bwMode="auto">
          <a:xfrm>
            <a:off x="6705600" y="4114800"/>
            <a:ext cx="914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400"/>
              <a:t>Filosofia</a:t>
            </a:r>
            <a:endParaRPr lang="it-IT"/>
          </a:p>
        </p:txBody>
      </p:sp>
      <p:sp>
        <p:nvSpPr>
          <p:cNvPr id="6157" name="Text Box 25"/>
          <p:cNvSpPr txBox="1">
            <a:spLocks noChangeArrowheads="1"/>
          </p:cNvSpPr>
          <p:nvPr/>
        </p:nvSpPr>
        <p:spPr bwMode="auto">
          <a:xfrm>
            <a:off x="685800" y="6242050"/>
            <a:ext cx="71628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tabLst>
                <a:tab pos="6096000" algn="l"/>
              </a:tabLst>
            </a:pPr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it-IT" b="1" dirty="0" smtClean="0"/>
              <a:t>Filosofia </a:t>
            </a:r>
            <a:r>
              <a:rPr lang="it-IT" b="1" dirty="0" smtClean="0">
                <a:sym typeface="Wingdings" pitchFamily="2" charset="2"/>
              </a:rPr>
              <a:t></a:t>
            </a:r>
            <a:r>
              <a:rPr lang="it-IT" b="1" dirty="0" smtClean="0"/>
              <a:t> </a:t>
            </a:r>
            <a:r>
              <a:rPr lang="it-IT" b="1" dirty="0" smtClean="0">
                <a:sym typeface="Symbol" pitchFamily="18" charset="2"/>
              </a:rPr>
              <a:t></a:t>
            </a:r>
            <a:r>
              <a:rPr lang="it-IT" b="1" dirty="0" smtClean="0"/>
              <a:t>: un passaggio </a:t>
            </a:r>
            <a:r>
              <a:rPr lang="it-IT" b="1" dirty="0" smtClean="0"/>
              <a:t>frequente</a:t>
            </a:r>
          </a:p>
          <a:p>
            <a:pPr algn="just" eaLnBrk="1" hangingPunct="1"/>
            <a:endParaRPr lang="it-IT" b="1" dirty="0" smtClean="0"/>
          </a:p>
          <a:p>
            <a:pPr algn="just" eaLnBrk="1" hangingPunct="1"/>
            <a:r>
              <a:rPr lang="it-IT" b="1" dirty="0" smtClean="0"/>
              <a:t>Medicina </a:t>
            </a:r>
            <a:r>
              <a:rPr lang="it-IT" b="1" dirty="0" smtClean="0">
                <a:sym typeface="Wingdings" pitchFamily="2" charset="2"/>
              </a:rPr>
              <a:t></a:t>
            </a:r>
            <a:r>
              <a:rPr lang="it-IT" b="1" dirty="0" smtClean="0">
                <a:sym typeface="Symbol" pitchFamily="18" charset="2"/>
              </a:rPr>
              <a:t></a:t>
            </a:r>
            <a:r>
              <a:rPr lang="it-IT" b="1" dirty="0" smtClean="0"/>
              <a:t>: un altro passaggio frequente</a:t>
            </a:r>
            <a:r>
              <a:rPr lang="it-IT" dirty="0" smtClean="0"/>
              <a:t> </a:t>
            </a:r>
          </a:p>
          <a:p>
            <a:pPr lvl="1" algn="just" eaLnBrk="1" hangingPunct="1"/>
            <a:r>
              <a:rPr lang="it-IT" sz="2600" dirty="0" smtClean="0"/>
              <a:t>(2 casi illustri di </a:t>
            </a:r>
            <a:r>
              <a:rPr lang="it-IT" sz="2600" dirty="0" smtClean="0"/>
              <a:t>medici </a:t>
            </a:r>
            <a:r>
              <a:rPr lang="it-IT" sz="2600" dirty="0" smtClean="0">
                <a:sym typeface="Wingdings" pitchFamily="2" charset="2"/>
              </a:rPr>
              <a:t></a:t>
            </a:r>
            <a:r>
              <a:rPr lang="it-IT" sz="2600" dirty="0" smtClean="0">
                <a:sym typeface="Wingdings" pitchFamily="2" charset="2"/>
              </a:rPr>
              <a:t>psicologi</a:t>
            </a:r>
            <a:r>
              <a:rPr lang="it-IT" sz="2600" dirty="0" smtClean="0"/>
              <a:t>: </a:t>
            </a:r>
            <a:r>
              <a:rPr lang="it-IT" sz="2600" dirty="0" err="1" smtClean="0"/>
              <a:t>Wundt</a:t>
            </a:r>
            <a:r>
              <a:rPr lang="it-IT" sz="2600" dirty="0" smtClean="0"/>
              <a:t>, Freud</a:t>
            </a:r>
            <a:r>
              <a:rPr lang="it-IT" sz="2600" dirty="0" smtClean="0"/>
              <a:t>)</a:t>
            </a:r>
          </a:p>
          <a:p>
            <a:pPr lvl="1" algn="just" eaLnBrk="1" hangingPunct="1"/>
            <a:endParaRPr lang="it-IT" sz="2600" dirty="0" smtClean="0"/>
          </a:p>
          <a:p>
            <a:pPr algn="just" eaLnBrk="1" hangingPunct="1"/>
            <a:r>
              <a:rPr lang="it-IT" dirty="0" smtClean="0"/>
              <a:t>Molti vostri docenti (ancora) sono laureati in Filosofia o in </a:t>
            </a:r>
            <a:r>
              <a:rPr lang="it-IT" dirty="0" smtClean="0"/>
              <a:t>Medicina</a:t>
            </a:r>
          </a:p>
          <a:p>
            <a:pPr algn="just" eaLnBrk="1" hangingPunct="1"/>
            <a:endParaRPr lang="it-IT" dirty="0" smtClean="0"/>
          </a:p>
          <a:p>
            <a:pPr algn="just" eaLnBrk="1" hangingPunct="1"/>
            <a:r>
              <a:rPr lang="it-IT" dirty="0" smtClean="0"/>
              <a:t>Soprattutto, tali percorsi e passaggi dimostrano e ricordano che:</a:t>
            </a:r>
          </a:p>
          <a:p>
            <a:pPr algn="just" eaLnBrk="1" hangingPunct="1">
              <a:buFontTx/>
              <a:buNone/>
            </a:pPr>
            <a:r>
              <a:rPr lang="it-IT" dirty="0" smtClean="0"/>
              <a:t>	</a:t>
            </a:r>
            <a:r>
              <a:rPr lang="it-IT" b="1" dirty="0" smtClean="0"/>
              <a:t>La </a:t>
            </a:r>
            <a:r>
              <a:rPr lang="it-IT" b="1" dirty="0" smtClean="0">
                <a:sym typeface="Symbol" pitchFamily="18" charset="2"/>
              </a:rPr>
              <a:t></a:t>
            </a:r>
            <a:r>
              <a:rPr lang="it-IT" b="1" dirty="0" smtClean="0"/>
              <a:t> affonda le sue radici nella riflessione filosofica e nella ricerca scientifica (specie biologica)</a:t>
            </a:r>
          </a:p>
        </p:txBody>
      </p:sp>
      <p:sp>
        <p:nvSpPr>
          <p:cNvPr id="71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3A9A94-BC97-4F25-BE9C-BC5F7DB160B6}" type="slidenum">
              <a:rPr lang="it-IT" smtClean="0">
                <a:latin typeface="Arial" pitchFamily="34" charset="0"/>
              </a:rPr>
              <a:pPr/>
              <a:t>4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6" name="Rectangle 2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91440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Vita e studi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86E331-C240-48AD-9552-B06435C43B60}" type="slidenum">
              <a:rPr lang="it-IT" smtClean="0">
                <a:latin typeface="Arial" pitchFamily="34" charset="0"/>
              </a:rPr>
              <a:pPr/>
              <a:t>5</a:t>
            </a:fld>
            <a:endParaRPr lang="it-IT" smtClean="0">
              <a:latin typeface="Arial" pitchFamily="34" charset="0"/>
            </a:endParaRPr>
          </a:p>
        </p:txBody>
      </p:sp>
      <p:pic>
        <p:nvPicPr>
          <p:cNvPr id="8195" name="Picture 6" descr="0711ga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838200"/>
            <a:ext cx="4318907" cy="5257800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  <p:sp>
        <p:nvSpPr>
          <p:cNvPr id="8196" name="Oval 7"/>
          <p:cNvSpPr>
            <a:spLocks noChangeArrowheads="1"/>
          </p:cNvSpPr>
          <p:nvPr/>
        </p:nvSpPr>
        <p:spPr bwMode="auto">
          <a:xfrm>
            <a:off x="4267200" y="1143000"/>
            <a:ext cx="990600" cy="1066800"/>
          </a:xfrm>
          <a:prstGeom prst="ellipse">
            <a:avLst/>
          </a:prstGeom>
          <a:solidFill>
            <a:srgbClr val="CCFFCC">
              <a:alpha val="63136"/>
            </a:srgbClr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it-IT" sz="3200" b="1">
                <a:sym typeface="Symbol" pitchFamily="18" charset="2"/>
              </a:rPr>
              <a:t></a:t>
            </a:r>
            <a:endParaRPr lang="it-IT" sz="3200"/>
          </a:p>
        </p:txBody>
      </p:sp>
      <p:sp>
        <p:nvSpPr>
          <p:cNvPr id="8197" name="Oval 8"/>
          <p:cNvSpPr>
            <a:spLocks noChangeArrowheads="1"/>
          </p:cNvSpPr>
          <p:nvPr/>
        </p:nvSpPr>
        <p:spPr bwMode="auto">
          <a:xfrm>
            <a:off x="2286000" y="5257800"/>
            <a:ext cx="1752600" cy="533400"/>
          </a:xfrm>
          <a:prstGeom prst="ellipse">
            <a:avLst/>
          </a:prstGeom>
          <a:solidFill>
            <a:srgbClr val="CCFFCC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b="1"/>
              <a:t>Filosofia</a:t>
            </a:r>
          </a:p>
        </p:txBody>
      </p:sp>
      <p:sp>
        <p:nvSpPr>
          <p:cNvPr id="8198" name="Oval 9"/>
          <p:cNvSpPr>
            <a:spLocks noChangeArrowheads="1"/>
          </p:cNvSpPr>
          <p:nvPr/>
        </p:nvSpPr>
        <p:spPr bwMode="auto">
          <a:xfrm>
            <a:off x="4343400" y="5257800"/>
            <a:ext cx="2286000" cy="533400"/>
          </a:xfrm>
          <a:prstGeom prst="ellipse">
            <a:avLst/>
          </a:prstGeom>
          <a:solidFill>
            <a:srgbClr val="CCFFCC">
              <a:alpha val="43921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b="1"/>
              <a:t>Scienze (Biologia)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457200" y="60960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800" b="1" dirty="0">
                <a:solidFill>
                  <a:schemeClr val="tx2"/>
                </a:solidFill>
              </a:rPr>
              <a:t>Se ad una pianta si recidono le radici, muore.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868362"/>
          </a:xfrm>
        </p:spPr>
        <p:txBody>
          <a:bodyPr>
            <a:noAutofit/>
          </a:bodyPr>
          <a:lstStyle/>
          <a:p>
            <a:pPr eaLnBrk="1" hangingPunct="1"/>
            <a:r>
              <a:rPr lang="it-IT" sz="4000" dirty="0" smtClean="0">
                <a:solidFill>
                  <a:srgbClr val="C00000"/>
                </a:solidFill>
                <a:latin typeface="+mn-lt"/>
              </a:rPr>
              <a:t>La </a:t>
            </a:r>
            <a:r>
              <a:rPr lang="it-IT" sz="4000" dirty="0" smtClean="0">
                <a:solidFill>
                  <a:srgbClr val="C00000"/>
                </a:solidFill>
                <a:latin typeface="+mn-lt"/>
                <a:sym typeface="Symbol" pitchFamily="18" charset="2"/>
              </a:rPr>
              <a:t></a:t>
            </a:r>
            <a:r>
              <a:rPr lang="it-IT" sz="4000" dirty="0" smtClean="0">
                <a:solidFill>
                  <a:srgbClr val="C00000"/>
                </a:solidFill>
                <a:latin typeface="+mn-lt"/>
              </a:rPr>
              <a:t> a Berlino e in Germania negli anni della formazione di L. (1910-1920)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229600" cy="434340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it-IT" sz="2400" dirty="0" smtClean="0"/>
              <a:t>Prospettiva </a:t>
            </a:r>
            <a:r>
              <a:rPr lang="it-IT" sz="2400" dirty="0" smtClean="0"/>
              <a:t>olistica/Gestalt </a:t>
            </a:r>
            <a:endParaRPr lang="it-IT" sz="2400" dirty="0" smtClean="0"/>
          </a:p>
          <a:p>
            <a:pPr algn="just">
              <a:lnSpc>
                <a:spcPct val="80000"/>
              </a:lnSpc>
            </a:pPr>
            <a:endParaRPr lang="it-IT" sz="24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b="1" dirty="0" smtClean="0"/>
              <a:t>I 3 della Gestalt: </a:t>
            </a:r>
            <a:r>
              <a:rPr lang="it-IT" sz="2400" dirty="0" smtClean="0"/>
              <a:t>M. </a:t>
            </a:r>
            <a:r>
              <a:rPr lang="it-IT" sz="2400" dirty="0" err="1" smtClean="0"/>
              <a:t>Wertheimer</a:t>
            </a:r>
            <a:r>
              <a:rPr lang="it-IT" sz="2400" dirty="0" smtClean="0"/>
              <a:t>, W. K</a:t>
            </a:r>
            <a:r>
              <a:rPr lang="en-US" sz="2400" dirty="0" err="1" smtClean="0">
                <a:cs typeface="Arial" pitchFamily="34" charset="0"/>
              </a:rPr>
              <a:t>öhler</a:t>
            </a:r>
            <a:r>
              <a:rPr lang="en-US" sz="2400" dirty="0" smtClean="0">
                <a:cs typeface="Arial" pitchFamily="34" charset="0"/>
              </a:rPr>
              <a:t>, K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Koffka</a:t>
            </a:r>
            <a:endParaRPr lang="en-US" sz="2400" dirty="0" smtClean="0"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en-US" sz="2400" dirty="0" smtClean="0">
              <a:cs typeface="Arial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1916:  </a:t>
            </a:r>
            <a:r>
              <a:rPr lang="it-IT" sz="2400" dirty="0" err="1" smtClean="0"/>
              <a:t>Wertheimer</a:t>
            </a:r>
            <a:r>
              <a:rPr lang="it-IT" sz="2400" dirty="0" smtClean="0"/>
              <a:t> si trasferisce da Francoforte all’Istituto di </a:t>
            </a:r>
            <a:r>
              <a:rPr lang="it-IT" sz="2400" dirty="0" smtClean="0"/>
              <a:t>Berlino</a:t>
            </a:r>
          </a:p>
          <a:p>
            <a:pPr algn="just" eaLnBrk="1" hangingPunct="1">
              <a:lnSpc>
                <a:spcPct val="80000"/>
              </a:lnSpc>
            </a:pPr>
            <a:endParaRPr lang="it-IT" sz="24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b="1" dirty="0" smtClean="0"/>
              <a:t>L. collabora con i 3 della </a:t>
            </a:r>
            <a:r>
              <a:rPr lang="it-IT" sz="2400" b="1" dirty="0" smtClean="0"/>
              <a:t>Gestalt</a:t>
            </a:r>
          </a:p>
          <a:p>
            <a:pPr algn="just" eaLnBrk="1" hangingPunct="1">
              <a:lnSpc>
                <a:spcPct val="80000"/>
              </a:lnSpc>
            </a:pPr>
            <a:endParaRPr lang="it-IT" sz="24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L. non appartiene e non apparterrà mai a nessuna </a:t>
            </a:r>
            <a:r>
              <a:rPr lang="it-IT" sz="2400" i="1" u="sng" dirty="0" smtClean="0"/>
              <a:t>scuola</a:t>
            </a:r>
            <a:r>
              <a:rPr lang="it-IT" sz="2400" u="sng" dirty="0" smtClean="0"/>
              <a:t>,</a:t>
            </a:r>
            <a:r>
              <a:rPr lang="it-IT" sz="2400" dirty="0" smtClean="0"/>
              <a:t> rielaborando teorie diverse proporrà una sua psicologia originale</a:t>
            </a:r>
            <a:r>
              <a:rPr lang="it-IT" sz="2400" dirty="0" smtClean="0"/>
              <a:t>.</a:t>
            </a:r>
          </a:p>
          <a:p>
            <a:pPr algn="just" eaLnBrk="1" hangingPunct="1">
              <a:lnSpc>
                <a:spcPct val="80000"/>
              </a:lnSpc>
            </a:pPr>
            <a:endParaRPr lang="it-IT" sz="24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L. non fonderà una </a:t>
            </a:r>
            <a:r>
              <a:rPr lang="it-IT" sz="2400" i="1" u="sng" dirty="0" smtClean="0"/>
              <a:t>scuola</a:t>
            </a:r>
          </a:p>
        </p:txBody>
      </p:sp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922FD1-37A6-4E3A-B4C0-6DFF44EBD111}" type="slidenum">
              <a:rPr lang="it-IT" smtClean="0">
                <a:latin typeface="Arial" pitchFamily="34" charset="0"/>
              </a:rPr>
              <a:pPr/>
              <a:t>6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609600" y="63246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it-IT"/>
          </a:p>
          <a:p>
            <a:pPr algn="l">
              <a:spcBef>
                <a:spcPct val="50000"/>
              </a:spcBef>
            </a:pPr>
            <a:endParaRPr lang="it-IT" baseline="300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229600" cy="4221163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La prima pubblicazione di L: </a:t>
            </a:r>
            <a:r>
              <a:rPr lang="it-IT" sz="2400" i="1" dirty="0" smtClean="0"/>
              <a:t>Il paesaggio di guerra</a:t>
            </a:r>
            <a:r>
              <a:rPr lang="it-IT" sz="2400" dirty="0" smtClean="0"/>
              <a:t>, (1917</a:t>
            </a:r>
            <a:r>
              <a:rPr lang="it-IT" sz="2400" dirty="0" smtClean="0"/>
              <a:t>)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Sin dall’inizio, L. trasforma le sue esperienze di vita in interessi ed attività di ricerca.</a:t>
            </a:r>
          </a:p>
        </p:txBody>
      </p:sp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463149-C9BC-498F-9867-B05C01E42F18}" type="slidenum">
              <a:rPr lang="it-IT" smtClean="0">
                <a:latin typeface="Arial" pitchFamily="34" charset="0"/>
              </a:rPr>
              <a:pPr/>
              <a:t>7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1219200" y="3962400"/>
            <a:ext cx="2514600" cy="1600200"/>
          </a:xfrm>
          <a:prstGeom prst="ellipse">
            <a:avLst/>
          </a:prstGeom>
          <a:solidFill>
            <a:schemeClr val="accent2">
              <a:lumMod val="60000"/>
              <a:lumOff val="40000"/>
              <a:alpha val="43921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dirty="0"/>
              <a:t>VITA</a:t>
            </a:r>
          </a:p>
          <a:p>
            <a:r>
              <a:rPr lang="it-IT" dirty="0"/>
              <a:t>Guerra, l’essere ebreo,</a:t>
            </a:r>
          </a:p>
          <a:p>
            <a:r>
              <a:rPr lang="it-IT" dirty="0"/>
              <a:t>Il divorzio …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867400" y="3962400"/>
            <a:ext cx="2057400" cy="1524000"/>
          </a:xfrm>
          <a:prstGeom prst="ellipse">
            <a:avLst/>
          </a:prstGeom>
          <a:solidFill>
            <a:schemeClr val="accent2">
              <a:lumMod val="60000"/>
              <a:lumOff val="40000"/>
              <a:alpha val="43921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it-IT" dirty="0"/>
              <a:t>Interessi</a:t>
            </a:r>
          </a:p>
          <a:p>
            <a:r>
              <a:rPr lang="it-IT" dirty="0"/>
              <a:t>Ricerca scientifica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3733800" y="4724400"/>
            <a:ext cx="2057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Il 1933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Le dittature provocano, non solo in Germania, una regressione politica e culturale: le idee libertarie, antiautoritarie, femministe... ritorneranno alla fine degli anni Sessanta del secolo scorso quando anche </a:t>
            </a:r>
            <a:r>
              <a:rPr lang="it-IT" sz="2400" dirty="0" err="1" smtClean="0"/>
              <a:t>Lewin</a:t>
            </a:r>
            <a:r>
              <a:rPr lang="it-IT" sz="2400" dirty="0" smtClean="0"/>
              <a:t> sarà riscoperto</a:t>
            </a:r>
            <a:r>
              <a:rPr lang="it-IT" sz="2400" dirty="0" smtClean="0"/>
              <a:t>.</a:t>
            </a:r>
          </a:p>
          <a:p>
            <a:pPr algn="just" eaLnBrk="1" hangingPunct="1">
              <a:lnSpc>
                <a:spcPct val="80000"/>
              </a:lnSpc>
            </a:pPr>
            <a:endParaRPr lang="it-IT" sz="24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Le menti migliori - artisti, scienziati, psicologi - attraversano l’Atlantico portando con sé un bagaglio importante di conoscenze ed </a:t>
            </a:r>
            <a:r>
              <a:rPr lang="it-IT" sz="2400" dirty="0" smtClean="0"/>
              <a:t>esperienze</a:t>
            </a:r>
          </a:p>
          <a:p>
            <a:pPr algn="just" eaLnBrk="1" hangingPunct="1">
              <a:lnSpc>
                <a:spcPct val="80000"/>
              </a:lnSpc>
            </a:pPr>
            <a:endParaRPr lang="it-IT" sz="2400" dirty="0" smtClean="0"/>
          </a:p>
          <a:p>
            <a:pPr algn="just" eaLnBrk="1" hangingPunct="1">
              <a:lnSpc>
                <a:spcPct val="80000"/>
              </a:lnSpc>
            </a:pPr>
            <a:r>
              <a:rPr lang="it-IT" sz="2400" dirty="0" smtClean="0"/>
              <a:t>Anche questo spiega lo sviluppo culturale e scientifico degli USA; </a:t>
            </a:r>
            <a:r>
              <a:rPr lang="it-IT" sz="2400" b="1" dirty="0" smtClean="0"/>
              <a:t>la </a:t>
            </a:r>
            <a:r>
              <a:rPr lang="it-IT" sz="2400" b="1" dirty="0" smtClean="0"/>
              <a:t>psicologia </a:t>
            </a:r>
            <a:r>
              <a:rPr lang="it-IT" sz="2400" b="1" dirty="0" smtClean="0"/>
              <a:t>in particolare ha bisogno per svilupparsi della democrazia, come i semi e le piante della terra e dell’acqua</a:t>
            </a:r>
          </a:p>
        </p:txBody>
      </p:sp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A3DE6C-35D4-4751-8470-A888AD6B73BA}" type="slidenum">
              <a:rPr lang="it-IT" smtClean="0">
                <a:latin typeface="Arial" pitchFamily="34" charset="0"/>
              </a:rPr>
              <a:pPr/>
              <a:t>8</a:t>
            </a:fld>
            <a:endParaRPr lang="it-IT" smtClean="0">
              <a:latin typeface="Arial" pitchFamily="34" charset="0"/>
            </a:endParaRP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609600" y="63246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baseline="30000" dirty="0">
                <a:latin typeface="+mn-lt"/>
              </a:rPr>
              <a:t>9</a:t>
            </a:r>
            <a:r>
              <a:rPr lang="it-IT" dirty="0">
                <a:latin typeface="+mn-lt"/>
              </a:rPr>
              <a:t>Dal libro K. </a:t>
            </a:r>
            <a:r>
              <a:rPr lang="it-IT" dirty="0" err="1">
                <a:latin typeface="+mn-lt"/>
              </a:rPr>
              <a:t>Lewin</a:t>
            </a:r>
            <a:r>
              <a:rPr lang="it-IT" dirty="0">
                <a:latin typeface="+mn-lt"/>
              </a:rPr>
              <a:t> "La teoria la ricerca, l'intervento" pp. 358-359</a:t>
            </a:r>
          </a:p>
          <a:p>
            <a:pPr algn="l">
              <a:spcBef>
                <a:spcPct val="50000"/>
              </a:spcBef>
            </a:pPr>
            <a:endParaRPr lang="it-IT" baseline="30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9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400" dirty="0" smtClean="0">
                <a:solidFill>
                  <a:srgbClr val="C00000"/>
                </a:solidFill>
              </a:rPr>
              <a:t>Nel </a:t>
            </a:r>
            <a:r>
              <a:rPr lang="it-IT" sz="4400" dirty="0" smtClean="0">
                <a:solidFill>
                  <a:srgbClr val="C00000"/>
                </a:solidFill>
              </a:rPr>
              <a:t>bagaglio dell’emigrante </a:t>
            </a:r>
            <a:r>
              <a:rPr lang="it-IT" sz="4400" dirty="0" err="1" smtClean="0">
                <a:solidFill>
                  <a:srgbClr val="C00000"/>
                </a:solidFill>
              </a:rPr>
              <a:t>Lewin</a:t>
            </a:r>
            <a:r>
              <a:rPr lang="it-IT" sz="4400" dirty="0" smtClean="0">
                <a:solidFill>
                  <a:srgbClr val="C00000"/>
                </a:solidFill>
              </a:rPr>
              <a:t>:  la cultura</a:t>
            </a:r>
          </a:p>
        </p:txBody>
      </p:sp>
      <p:graphicFrame>
        <p:nvGraphicFramePr>
          <p:cNvPr id="1026" name="Diagram 7"/>
          <p:cNvGraphicFramePr>
            <a:graphicFrameLocks/>
          </p:cNvGraphicFramePr>
          <p:nvPr>
            <p:ph idx="1"/>
          </p:nvPr>
        </p:nvGraphicFramePr>
        <p:xfrm>
          <a:off x="381000" y="1447800"/>
          <a:ext cx="8229600" cy="505936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9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EDE38B-508C-499C-9A4B-55EB6CFC85EA}" type="slidenum">
              <a:rPr lang="it-IT" smtClean="0">
                <a:latin typeface="Arial" pitchFamily="34" charset="0"/>
              </a:rPr>
              <a:pPr/>
              <a:t>9</a:t>
            </a:fld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5178</TotalTime>
  <Words>807</Words>
  <Application>Microsoft Office PowerPoint</Application>
  <PresentationFormat>Presentazione su schermo (4:3)</PresentationFormat>
  <Paragraphs>130</Paragraphs>
  <Slides>14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Garamond</vt:lpstr>
      <vt:lpstr>Symbol</vt:lpstr>
      <vt:lpstr>Wingdings</vt:lpstr>
      <vt:lpstr>Equinozio</vt:lpstr>
      <vt:lpstr>Diapositiva 1</vt:lpstr>
      <vt:lpstr>Diapositiva 2</vt:lpstr>
      <vt:lpstr>Vita e studi</vt:lpstr>
      <vt:lpstr>Vita e studi</vt:lpstr>
      <vt:lpstr>Diapositiva 5</vt:lpstr>
      <vt:lpstr>La  a Berlino e in Germania negli anni della formazione di L. (1910-1920)</vt:lpstr>
      <vt:lpstr>Diapositiva 7</vt:lpstr>
      <vt:lpstr>Il 1933</vt:lpstr>
      <vt:lpstr>Nel bagaglio dell’emigrante Lewin:  la cultura</vt:lpstr>
      <vt:lpstr>Nel bagaglio dell’emigrante LEWIN: le esperienze di vita</vt:lpstr>
      <vt:lpstr>Le esperienze di vita</vt:lpstr>
      <vt:lpstr>La psicologia americana quando L. emigra (1933)</vt:lpstr>
      <vt:lpstr>Le caratteristiche della  americana si connettono alle caratteristiche della storia e società americane</vt:lpstr>
      <vt:lpstr>Lewin: time 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Elisabetta Camussi</dc:creator>
  <cp:lastModifiedBy> </cp:lastModifiedBy>
  <cp:revision>41</cp:revision>
  <cp:lastPrinted>1601-01-01T00:00:00Z</cp:lastPrinted>
  <dcterms:created xsi:type="dcterms:W3CDTF">1601-01-01T00:00:00Z</dcterms:created>
  <dcterms:modified xsi:type="dcterms:W3CDTF">2015-09-28T12:16:30Z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