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057D3-6F5A-450C-92F8-99FBC228F46E}" type="datetimeFigureOut">
              <a:rPr lang="it-IT" smtClean="0"/>
              <a:t>30/09/2015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86E2A-759B-4EF4-AE9F-329F341E45E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C4D6-5115-4272-AC5A-41DF9C8E5C08}" type="datetime1">
              <a:rPr lang="it-IT" smtClean="0"/>
              <a:t>30/09/2015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4970-D164-493A-9E56-03ED0347245D}" type="datetime1">
              <a:rPr lang="it-IT" smtClean="0"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1573-597F-4DEA-9C89-019BCF6C7FC4}" type="datetime1">
              <a:rPr lang="it-IT" smtClean="0"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84D-5C4C-4AA4-AAA6-B81AB5245EE9}" type="datetime1">
              <a:rPr lang="it-IT" smtClean="0"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F9D-CC78-4462-AD4E-D5670F6436A6}" type="datetime1">
              <a:rPr lang="it-IT" smtClean="0"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C2E7-79DD-4AA9-9D22-CE7F37FF8D6D}" type="datetime1">
              <a:rPr lang="it-IT" smtClean="0"/>
              <a:t>30/09/2015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A547-87CA-4B13-9872-F539618E6751}" type="datetime1">
              <a:rPr lang="it-IT" smtClean="0"/>
              <a:t>30/09/2015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3774-A9E7-4F1F-BE5C-FDB70280F6CA}" type="datetime1">
              <a:rPr lang="it-IT" smtClean="0"/>
              <a:t>30/09/2015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B198-DCF9-4BD7-B35F-4A599FDFD667}" type="datetime1">
              <a:rPr lang="it-IT" smtClean="0"/>
              <a:t>30/09/2015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E448-E183-4F1F-A1C2-33CE307B24EE}" type="datetime1">
              <a:rPr lang="it-IT" smtClean="0"/>
              <a:t>30/09/2015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588F-54B4-4B8E-B5C9-D8B6CDA902E8}" type="datetime1">
              <a:rPr lang="it-IT" smtClean="0"/>
              <a:t>30/09/2015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C82186-5A51-4746-9E37-51F9101B3CE3}" type="datetime1">
              <a:rPr lang="it-IT" smtClean="0"/>
              <a:t>30/09/2015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B38CDB-EACB-4A22-96E3-0DE400B8B2B4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 anchor="ctr">
            <a:normAutofit/>
          </a:bodyPr>
          <a:lstStyle/>
          <a:p>
            <a:pPr algn="ctr"/>
            <a:r>
              <a:rPr lang="it-IT" sz="7200" dirty="0" smtClean="0">
                <a:solidFill>
                  <a:srgbClr val="C00000"/>
                </a:solidFill>
              </a:rPr>
              <a:t>Il sé e l’identità</a:t>
            </a:r>
            <a:endParaRPr lang="it-IT" sz="7200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10</a:t>
            </a:fld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740775" cy="5610944"/>
          </a:xfrm>
        </p:spPr>
        <p:txBody>
          <a:bodyPr>
            <a:normAutofit/>
          </a:bodyPr>
          <a:lstStyle/>
          <a:p>
            <a:pPr marL="292100" indent="-292100" algn="just" defTabSz="7620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l"/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Sé ecologico</a:t>
            </a:r>
            <a:endParaRPr lang="it-IT" sz="2400" dirty="0" smtClean="0">
              <a:ea typeface="ＭＳ Ｐゴシック" pitchFamily="34" charset="-128"/>
              <a:cs typeface="Arial" pitchFamily="34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ha origine dalla percezione del proprio corpo e delle sue parti rispetto agli altri oggetti dello spazio percettivo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compare precocemente (</a:t>
            </a:r>
            <a:r>
              <a:rPr lang="it-IT" dirty="0" err="1" smtClean="0">
                <a:ea typeface="ＭＳ Ｐゴシック" pitchFamily="34" charset="-128"/>
                <a:cs typeface="Times New Roman" pitchFamily="18" charset="0"/>
              </a:rPr>
              <a:t>all</a:t>
            </a:r>
            <a:r>
              <a:rPr lang="ja-JP" altLang="it-IT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Times New Roman" pitchFamily="18" charset="0"/>
              </a:rPr>
              <a:t>età di circa tre mesi)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si basa su due tipi di informazioni: </a:t>
            </a:r>
          </a:p>
          <a:p>
            <a:pPr marL="1168400" lvl="2" defTabSz="762000" eaLnBrk="1" hangingPunct="1">
              <a:lnSpc>
                <a:spcPct val="90000"/>
              </a:lnSpc>
            </a:pPr>
            <a:r>
              <a:rPr lang="it-IT" sz="2400" b="1" dirty="0" smtClean="0">
                <a:ea typeface="ＭＳ Ｐゴシック" pitchFamily="34" charset="-128"/>
                <a:cs typeface="Times New Roman" pitchFamily="18" charset="0"/>
              </a:rPr>
              <a:t>la percezione ottica</a:t>
            </a:r>
          </a:p>
          <a:p>
            <a:pPr marL="1587500" lvl="3" defTabSz="762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I bambini non vedenti dalla nascita dicono </a:t>
            </a:r>
            <a:r>
              <a:rPr lang="ja-JP" altLang="it-IT" sz="2400" dirty="0" smtClean="0">
                <a:ea typeface="ＭＳ Ｐゴシック" pitchFamily="34" charset="-128"/>
                <a:cs typeface="Times New Roman" pitchFamily="18" charset="0"/>
              </a:rPr>
              <a:t>‘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Io</a:t>
            </a:r>
            <a:r>
              <a:rPr lang="ja-JP" altLang="it-IT" sz="2400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 o </a:t>
            </a:r>
            <a:r>
              <a:rPr lang="ja-JP" altLang="it-IT" sz="2400" dirty="0" smtClean="0">
                <a:ea typeface="ＭＳ Ｐゴシック" pitchFamily="34" charset="-128"/>
                <a:cs typeface="Times New Roman" pitchFamily="18" charset="0"/>
              </a:rPr>
              <a:t>‘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tu</a:t>
            </a:r>
            <a:r>
              <a:rPr lang="ja-JP" altLang="it-IT" sz="2400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 molto più tardi</a:t>
            </a:r>
          </a:p>
          <a:p>
            <a:pPr marL="1168400" lvl="2" defTabSz="762000" eaLnBrk="1" hangingPunct="1">
              <a:lnSpc>
                <a:spcPct val="90000"/>
              </a:lnSpc>
            </a:pP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e </a:t>
            </a:r>
            <a:r>
              <a:rPr lang="it-IT" sz="2400" b="1" dirty="0" smtClean="0"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lang="ja-JP" altLang="it-IT" sz="2400" b="1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sz="2400" b="1" dirty="0" smtClean="0">
                <a:ea typeface="ＭＳ Ｐゴシック" pitchFamily="34" charset="-128"/>
                <a:cs typeface="Times New Roman" pitchFamily="18" charset="0"/>
              </a:rPr>
              <a:t>esperienza del sentirsi agire</a:t>
            </a:r>
          </a:p>
          <a:p>
            <a:pPr marL="1587500" lvl="3" defTabSz="762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Guardarsi le mani o le gambe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È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percepito</a:t>
            </a: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 ma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non</a:t>
            </a: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 oggetto di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riflessione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11</a:t>
            </a:fld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534400" cy="5257800"/>
          </a:xfrm>
        </p:spPr>
        <p:txBody>
          <a:bodyPr>
            <a:normAutofit/>
          </a:bodyPr>
          <a:lstStyle/>
          <a:p>
            <a:pPr marL="292100" indent="-292100" defTabSz="7620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l"/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Sé interpersonale</a:t>
            </a: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è il Sé coinvolto in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un</a:t>
            </a:r>
            <a:r>
              <a:rPr lang="ja-JP" altLang="it-IT" b="1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b="1" dirty="0" smtClean="0">
                <a:ea typeface="ＭＳ Ｐゴシック" pitchFamily="34" charset="-128"/>
                <a:cs typeface="Times New Roman" pitchFamily="18" charset="0"/>
              </a:rPr>
              <a:t>interazione</a:t>
            </a:r>
            <a:r>
              <a:rPr lang="it-IT" altLang="ja-JP" dirty="0" smtClean="0">
                <a:ea typeface="ＭＳ Ｐゴシック" pitchFamily="34" charset="-128"/>
                <a:cs typeface="Times New Roman" pitchFamily="18" charset="0"/>
              </a:rPr>
              <a:t> immediata con un</a:t>
            </a:r>
            <a:r>
              <a:rPr lang="ja-JP" altLang="it-IT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Times New Roman" pitchFamily="18" charset="0"/>
              </a:rPr>
              <a:t>altra persona</a:t>
            </a:r>
          </a:p>
          <a:p>
            <a:pPr marL="1168400" lvl="2" defTabSz="762000" eaLnBrk="1" hangingPunct="1">
              <a:lnSpc>
                <a:spcPct val="90000"/>
              </a:lnSpc>
            </a:pP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che consente di percepirne la </a:t>
            </a:r>
            <a:r>
              <a:rPr lang="it-IT" sz="2400" b="1" dirty="0" smtClean="0">
                <a:ea typeface="ＭＳ Ｐゴシック" pitchFamily="34" charset="-128"/>
                <a:cs typeface="Times New Roman" pitchFamily="18" charset="0"/>
              </a:rPr>
              <a:t>mutualità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compare precocemente: già a 2-3 mesi esiste una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coordinazione nelle interazioni madre - bambino </a:t>
            </a: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che crea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intersoggettività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si basa essenzialmente su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informazioni di tipo cinetico </a:t>
            </a: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ma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non</a:t>
            </a: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 è l</a:t>
            </a:r>
            <a:r>
              <a:rPr lang="ja-JP" altLang="it-IT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Times New Roman" pitchFamily="18" charset="0"/>
              </a:rPr>
              <a:t>esito di un</a:t>
            </a:r>
            <a:r>
              <a:rPr lang="ja-JP" altLang="it-IT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Times New Roman" pitchFamily="18" charset="0"/>
              </a:rPr>
              <a:t>operazione di </a:t>
            </a:r>
            <a:r>
              <a:rPr lang="it-IT" altLang="ja-JP" b="1" dirty="0" smtClean="0">
                <a:ea typeface="ＭＳ Ｐゴシック" pitchFamily="34" charset="-128"/>
                <a:cs typeface="Times New Roman" pitchFamily="18" charset="0"/>
              </a:rPr>
              <a:t>elaborazione cognitiva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è difficilmente esperito come distinto dal Sé ecologico</a:t>
            </a:r>
            <a:endParaRPr lang="it-IT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12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pPr marL="292100" indent="-292100" algn="just" defTabSz="762000" eaLnBrk="1" hangingPunct="1">
              <a:buClr>
                <a:schemeClr val="hlink"/>
              </a:buClr>
              <a:buFont typeface="Wingdings" pitchFamily="2" charset="2"/>
              <a:buChar char="l"/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Sé esteso</a:t>
            </a:r>
            <a:endParaRPr lang="it-IT" sz="2400" dirty="0" smtClean="0">
              <a:ea typeface="ＭＳ Ｐゴシック" pitchFamily="34" charset="-128"/>
              <a:cs typeface="Arial" pitchFamily="34" charset="0"/>
            </a:endParaRPr>
          </a:p>
          <a:p>
            <a:pPr marL="768350" lvl="1" algn="just" defTabSz="762000" eaLnBrk="1" hangingPunct="1"/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si definisce in rapporto a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esperienze significative del passato e ad aspettative per il futuro</a:t>
            </a:r>
          </a:p>
          <a:p>
            <a:pPr marL="768350" lvl="1" algn="just" defTabSz="762000" eaLnBrk="1" hangingPunct="1"/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3 anni</a:t>
            </a: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, il bambino è consapevole </a:t>
            </a:r>
            <a:r>
              <a:rPr lang="it-IT" dirty="0" err="1" smtClean="0">
                <a:ea typeface="ＭＳ Ｐゴシック" pitchFamily="34" charset="-128"/>
                <a:cs typeface="Times New Roman" pitchFamily="18" charset="0"/>
              </a:rPr>
              <a:t>dell</a:t>
            </a:r>
            <a:r>
              <a:rPr lang="ja-JP" altLang="it-IT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Times New Roman" pitchFamily="18" charset="0"/>
              </a:rPr>
              <a:t>esistenza di Sé al di fuori del momento presente</a:t>
            </a:r>
          </a:p>
          <a:p>
            <a:pPr marL="1168400" lvl="2" algn="just" defTabSz="762000" eaLnBrk="1" hangingPunct="1"/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Si accorge se le </a:t>
            </a:r>
            <a:r>
              <a:rPr lang="it-IT" sz="2400" b="1" dirty="0" smtClean="0">
                <a:ea typeface="ＭＳ Ｐゴシック" pitchFamily="34" charset="-128"/>
                <a:cs typeface="Times New Roman" pitchFamily="18" charset="0"/>
              </a:rPr>
              <a:t>routine </a:t>
            </a: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vengono</a:t>
            </a:r>
            <a:r>
              <a:rPr lang="it-IT" sz="2400" b="1" dirty="0" smtClean="0">
                <a:ea typeface="ＭＳ Ｐゴシック" pitchFamily="34" charset="-128"/>
                <a:cs typeface="Times New Roman" pitchFamily="18" charset="0"/>
              </a:rPr>
              <a:t> violate</a:t>
            </a:r>
          </a:p>
          <a:p>
            <a:pPr marL="768350" lvl="1" algn="just" defTabSz="762000" eaLnBrk="1" hangingPunct="1">
              <a:buFont typeface="Times" charset="0"/>
              <a:buNone/>
            </a:pPr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292100" indent="-292100" algn="just" defTabSz="762000" eaLnBrk="1" hangingPunct="1">
              <a:buClr>
                <a:schemeClr val="hlink"/>
              </a:buClr>
              <a:buFont typeface="Wingdings" pitchFamily="2" charset="2"/>
              <a:buChar char="l"/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Sé privato</a:t>
            </a:r>
          </a:p>
          <a:p>
            <a:pPr marL="768350" lvl="1" algn="just" defTabSz="762000" eaLnBrk="1" hangingPunct="1"/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riguarda la consapevolezza che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alcune esperienze non sono condivise con altri</a:t>
            </a:r>
          </a:p>
          <a:p>
            <a:pPr marL="768350" lvl="1" algn="just" defTabSz="762000" eaLnBrk="1" hangingPunct="1"/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secondo la maggior parte degli studi, questa consapevolezza si sviluppa intorno ai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4 anni e mezzo</a:t>
            </a:r>
          </a:p>
          <a:p>
            <a:pPr marL="292100" indent="-292100" defTabSz="762000" eaLnBrk="1" hangingPunct="1"/>
            <a:endParaRPr lang="it-IT" sz="2200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13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257800"/>
          </a:xfrm>
        </p:spPr>
        <p:txBody>
          <a:bodyPr>
            <a:noAutofit/>
          </a:bodyPr>
          <a:lstStyle/>
          <a:p>
            <a:pPr marL="292100" indent="-292100" algn="just" defTabSz="762000" eaLnBrk="1" hangingPunct="1">
              <a:buClr>
                <a:schemeClr val="hlink"/>
              </a:buClr>
              <a:buFont typeface="Wingdings" pitchFamily="2" charset="2"/>
              <a:buChar char="l"/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Sé concettuale, o concetto di sé </a:t>
            </a:r>
            <a:endParaRPr lang="it-IT" sz="2400" dirty="0" smtClean="0">
              <a:ea typeface="ＭＳ Ｐゴシック" pitchFamily="34" charset="-128"/>
              <a:cs typeface="Arial" pitchFamily="34" charset="0"/>
            </a:endParaRPr>
          </a:p>
          <a:p>
            <a:pPr marL="768350" lvl="1" defTabSz="762000" eaLnBrk="1" hangingPunct="1"/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è costituito da un insieme di assunzioni o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sub-teorie</a:t>
            </a: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 che riguardano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i ruoli sociali </a:t>
            </a: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(ad es. essere padre), il corpo, la mente, nonché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tratti che l</a:t>
            </a:r>
            <a:r>
              <a:rPr lang="ja-JP" altLang="it-IT" b="1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b="1" dirty="0" smtClean="0">
                <a:ea typeface="ＭＳ Ｐゴシック" pitchFamily="34" charset="-128"/>
                <a:cs typeface="Times New Roman" pitchFamily="18" charset="0"/>
              </a:rPr>
              <a:t>individuo si attribuisce </a:t>
            </a:r>
            <a:r>
              <a:rPr lang="it-IT" altLang="ja-JP" dirty="0" smtClean="0">
                <a:ea typeface="ＭＳ Ｐゴシック" pitchFamily="34" charset="-128"/>
                <a:cs typeface="Times New Roman" pitchFamily="18" charset="0"/>
              </a:rPr>
              <a:t>(ad es. essere intelligente)</a:t>
            </a:r>
          </a:p>
          <a:p>
            <a:pPr marL="768350" lvl="1" defTabSz="762000" eaLnBrk="1" hangingPunct="1">
              <a:buFont typeface="Times" charset="0"/>
              <a:buNone/>
            </a:pPr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768350" lvl="1" defTabSz="762000" eaLnBrk="1" hangingPunct="1"/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si costruisce soprattutto su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idee elaborate nel sociale </a:t>
            </a:r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e </a:t>
            </a:r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comunicate verbalmente </a:t>
            </a:r>
          </a:p>
          <a:p>
            <a:pPr marL="768350" lvl="1" defTabSz="762000" eaLnBrk="1" hangingPunct="1">
              <a:buFont typeface="Times" charset="0"/>
              <a:buNone/>
            </a:pPr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768350" lvl="1" defTabSz="762000" eaLnBrk="1" hangingPunct="1"/>
            <a:r>
              <a:rPr lang="it-IT" dirty="0" smtClean="0">
                <a:ea typeface="ＭＳ Ｐゴシック" pitchFamily="34" charset="-128"/>
                <a:cs typeface="Times New Roman" pitchFamily="18" charset="0"/>
              </a:rPr>
              <a:t>comprende aspetti che riguardano gli altri quattro tipi di conoscenza di Sé (ad es., ricordi di esperienze passate)</a:t>
            </a:r>
          </a:p>
          <a:p>
            <a:pPr marL="768350" lvl="1" defTabSz="762000" eaLnBrk="1" hangingPunct="1"/>
            <a:endParaRPr lang="it-IT" dirty="0" smtClean="0">
              <a:ea typeface="ＭＳ Ｐゴシック" pitchFamily="34" charset="-128"/>
              <a:cs typeface="Times New Roman" pitchFamily="18" charset="0"/>
            </a:endParaRPr>
          </a:p>
          <a:p>
            <a:pPr marL="768350" lvl="1" defTabSz="762000" eaLnBrk="1" hangingPunct="1"/>
            <a:r>
              <a:rPr lang="it-IT" b="1" dirty="0" smtClean="0">
                <a:ea typeface="ＭＳ Ｐゴシック" pitchFamily="34" charset="-128"/>
                <a:cs typeface="Times New Roman" pitchFamily="18" charset="0"/>
              </a:rPr>
              <a:t>contribuisce a tenere insieme gli altri Sé creando un senso di unicità e coerenza</a:t>
            </a:r>
            <a:endParaRPr lang="it-IT" b="1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14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 marL="292100" indent="-292100" algn="ctr" defTabSz="76200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La prospettiva della </a:t>
            </a:r>
            <a:r>
              <a:rPr lang="ja-JP" alt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“</a:t>
            </a:r>
            <a:r>
              <a:rPr lang="it-IT" altLang="ja-JP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social </a:t>
            </a:r>
            <a:r>
              <a:rPr lang="it-IT" altLang="ja-JP" u="sng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cognition</a:t>
            </a:r>
            <a:r>
              <a:rPr lang="ja-JP" alt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”</a:t>
            </a:r>
            <a:endParaRPr lang="it-IT" altLang="ja-JP" u="sng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292100" indent="-292100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Il Sé è visto come la 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struttura cognitiva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 di cui l</a:t>
            </a:r>
            <a:r>
              <a:rPr lang="ja-JP" altLang="it-IT" sz="2400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  <a:cs typeface="Arial" pitchFamily="34" charset="0"/>
              </a:rPr>
              <a:t>individuo dispone per organizzare in memoria le informazioni riguardanti:</a:t>
            </a:r>
          </a:p>
          <a:p>
            <a:pPr marL="692150" lvl="1" indent="-292100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i propri attributi</a:t>
            </a:r>
          </a:p>
          <a:p>
            <a:pPr marL="692150" lvl="1" indent="-292100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i propri ruoli </a:t>
            </a:r>
          </a:p>
          <a:p>
            <a:pPr marL="692150" lvl="1" indent="-292100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le esperienze passate </a:t>
            </a:r>
          </a:p>
          <a:p>
            <a:pPr marL="692150" lvl="1" indent="-292100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le aspettative future </a:t>
            </a:r>
          </a:p>
          <a:p>
            <a:pPr marL="292100" indent="-292100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La rappresentazione di sé comprende 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diverse concezioni interconnesse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marL="692150" lvl="1" indent="-292100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specifiche per i diversi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contesti sociali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in cui la persona è inserita</a:t>
            </a:r>
          </a:p>
          <a:p>
            <a:pPr marL="292100" indent="-292100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Il </a:t>
            </a:r>
            <a:r>
              <a:rPr lang="it-IT" sz="2400" b="1" dirty="0" smtClean="0">
                <a:ea typeface="ＭＳ Ｐゴシック" pitchFamily="34" charset="-128"/>
                <a:cs typeface="Arial" pitchFamily="34" charset="0"/>
              </a:rPr>
              <a:t>concetto di sé 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è costituito da un insieme di </a:t>
            </a:r>
            <a:r>
              <a:rPr lang="it-IT" sz="2400" b="1" dirty="0" smtClean="0">
                <a:ea typeface="ＭＳ Ｐゴシック" pitchFamily="34" charset="-128"/>
                <a:cs typeface="Arial" pitchFamily="34" charset="0"/>
              </a:rPr>
              <a:t>schemi di sé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15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43872"/>
          </a:xfrm>
        </p:spPr>
        <p:txBody>
          <a:bodyPr>
            <a:normAutofit fontScale="92500" lnSpcReduction="20000"/>
          </a:bodyPr>
          <a:lstStyle/>
          <a:p>
            <a:pPr marL="292100" indent="-292100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Schemi di sé (Markus, 1977):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strutture </a:t>
            </a:r>
            <a:r>
              <a:rPr lang="it-IT" sz="2600" b="1" dirty="0" err="1" smtClean="0">
                <a:ea typeface="ＭＳ Ｐゴシック" pitchFamily="34" charset="-128"/>
                <a:cs typeface="Arial" pitchFamily="34" charset="0"/>
              </a:rPr>
              <a:t>affettivo-cognitive</a:t>
            </a: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capaci di organizzare l</a:t>
            </a:r>
            <a:r>
              <a:rPr lang="ja-JP" altLang="it-IT" sz="2600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sz="2600" dirty="0" smtClean="0">
                <a:ea typeface="ＭＳ Ｐゴシック" pitchFamily="34" charset="-128"/>
                <a:cs typeface="Arial" pitchFamily="34" charset="0"/>
              </a:rPr>
              <a:t>elaborazione di informazioni riguardanti il sé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sz="2600" dirty="0" smtClean="0">
              <a:ea typeface="ＭＳ Ｐゴシック" pitchFamily="34" charset="-128"/>
              <a:cs typeface="Arial" pitchFamily="34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corrispondono alle </a:t>
            </a: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dimensioni su cui una persona si descrive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sz="2600" dirty="0" smtClean="0">
              <a:ea typeface="ＭＳ Ｐゴシック" pitchFamily="34" charset="-128"/>
              <a:cs typeface="Arial" pitchFamily="34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possono essere sia di tipo </a:t>
            </a: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positivo</a:t>
            </a: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 (sono onesta) che </a:t>
            </a: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negativo</a:t>
            </a: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 (sono pigro)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sz="2600" b="1" dirty="0" smtClean="0">
              <a:ea typeface="ＭＳ Ｐゴシック" pitchFamily="34" charset="-128"/>
              <a:cs typeface="Arial" pitchFamily="34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non</a:t>
            </a: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 sono </a:t>
            </a: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facilmente modificabili</a:t>
            </a:r>
          </a:p>
          <a:p>
            <a:pPr marL="1168400" lvl="2" defTabSz="762000" eaLnBrk="1" hangingPunct="1">
              <a:lnSpc>
                <a:spcPct val="90000"/>
              </a:lnSpc>
            </a:pP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Funzionale a mantenere </a:t>
            </a: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sentimento di identità</a:t>
            </a:r>
          </a:p>
          <a:p>
            <a:pPr marL="768350" lvl="1" defTabSz="762000" eaLnBrk="1" hangingPunct="1">
              <a:lnSpc>
                <a:spcPct val="90000"/>
              </a:lnSpc>
            </a:pPr>
            <a:endParaRPr lang="it-IT" sz="2600" dirty="0" smtClean="0">
              <a:ea typeface="ＭＳ Ｐゴシック" pitchFamily="34" charset="-128"/>
              <a:cs typeface="Arial" pitchFamily="34" charset="0"/>
            </a:endParaRPr>
          </a:p>
          <a:p>
            <a:pPr marL="768350" lvl="1" defTabSz="762000" eaLnBrk="1" hangingPunct="1">
              <a:lnSpc>
                <a:spcPct val="90000"/>
              </a:lnSpc>
            </a:pP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Caratterizzate da </a:t>
            </a: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disponibilità</a:t>
            </a: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 (presenza o meno dello schema in memoria) e </a:t>
            </a:r>
            <a:r>
              <a:rPr lang="it-IT" sz="2600" b="1" dirty="0" smtClean="0">
                <a:ea typeface="ＭＳ Ｐゴシック" pitchFamily="34" charset="-128"/>
                <a:cs typeface="Arial" pitchFamily="34" charset="0"/>
              </a:rPr>
              <a:t>accessibilità</a:t>
            </a:r>
            <a:r>
              <a:rPr lang="it-IT" sz="2600" dirty="0" smtClean="0">
                <a:ea typeface="ＭＳ Ｐゴシック" pitchFamily="34" charset="-128"/>
                <a:cs typeface="Arial" pitchFamily="34" charset="0"/>
              </a:rPr>
              <a:t> (facilità di recupero dello schema adeguato)</a:t>
            </a:r>
          </a:p>
          <a:p>
            <a:pPr marL="292100" indent="-292100" defTabSz="762000" eaLnBrk="1" hangingPunct="1"/>
            <a:endParaRPr lang="it-IT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16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b="1" dirty="0" smtClean="0">
                <a:ea typeface="ＭＳ Ｐゴシック" pitchFamily="34" charset="-128"/>
              </a:rPr>
              <a:t>Lo schema di sé nella presa in carico di informazioni: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Un gruppo di studenti deve giudicarsi su tratti che definiscono la dimensione di </a:t>
            </a:r>
            <a:r>
              <a:rPr lang="it-IT" b="1" dirty="0" smtClean="0">
                <a:ea typeface="ＭＳ Ｐゴシック" pitchFamily="34" charset="-128"/>
              </a:rPr>
              <a:t>dipendenza</a:t>
            </a:r>
            <a:r>
              <a:rPr lang="it-IT" dirty="0" smtClean="0">
                <a:ea typeface="ＭＳ Ｐゴシック" pitchFamily="34" charset="-128"/>
              </a:rPr>
              <a:t> (es. tollerante, compiacente) o </a:t>
            </a:r>
            <a:r>
              <a:rPr lang="it-IT" b="1" dirty="0" smtClean="0">
                <a:ea typeface="ＭＳ Ｐゴシック" pitchFamily="34" charset="-128"/>
              </a:rPr>
              <a:t>indipendenza</a:t>
            </a:r>
            <a:r>
              <a:rPr lang="it-IT" dirty="0" smtClean="0">
                <a:ea typeface="ＭＳ Ｐゴシック" pitchFamily="34" charset="-128"/>
              </a:rPr>
              <a:t> (individualista, assertivo)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3 gruppi: dipendenti, indipendenti, </a:t>
            </a:r>
            <a:r>
              <a:rPr lang="it-IT" sz="2400" dirty="0" err="1" smtClean="0">
                <a:ea typeface="ＭＳ Ｐゴシック" pitchFamily="34" charset="-128"/>
              </a:rPr>
              <a:t>aschematici</a:t>
            </a:r>
            <a:endParaRPr lang="it-IT" sz="2400" dirty="0" smtClean="0">
              <a:ea typeface="ＭＳ Ｐゴシック" pitchFamily="34" charset="-128"/>
            </a:endParaRPr>
          </a:p>
          <a:p>
            <a:pPr lvl="2" eaLnBrk="1" hangingPunct="1"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Successivo compito di risposta a stimoli: mi descrive/non mi </a:t>
            </a:r>
            <a:r>
              <a:rPr lang="it-IT" sz="2400" dirty="0" smtClean="0">
                <a:ea typeface="ＭＳ Ｐゴシック" pitchFamily="34" charset="-128"/>
              </a:rPr>
              <a:t>descrive</a:t>
            </a:r>
          </a:p>
          <a:p>
            <a:pPr lvl="2" eaLnBrk="1" hangingPunct="1">
              <a:buFont typeface="Arial" pitchFamily="34" charset="0"/>
              <a:buChar char="•"/>
            </a:pPr>
            <a:endParaRPr lang="it-IT" sz="24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Risultati: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i due gruppi schematici si riconoscono più facilmente nei rispettivi tratti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il gruppo a-schematico è ugualmente veloce su tutti i tratti</a:t>
            </a:r>
          </a:p>
          <a:p>
            <a:pPr eaLnBrk="1" hangingPunct="1"/>
            <a:endParaRPr lang="it-IT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17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it-IT" b="1" dirty="0" smtClean="0">
                <a:ea typeface="ＭＳ Ｐゴシック" pitchFamily="34" charset="-128"/>
              </a:rPr>
              <a:t>Lo schema di sé nel ricordo di informazioni. </a:t>
            </a:r>
          </a:p>
          <a:p>
            <a:pPr eaLnBrk="1" hangingPunct="1"/>
            <a:r>
              <a:rPr lang="it-IT" sz="2400" dirty="0" smtClean="0">
                <a:ea typeface="ＭＳ Ｐゴシック" pitchFamily="34" charset="-128"/>
              </a:rPr>
              <a:t>A 4 gruppi si dà una lista di tratti di personalità, e un compito</a:t>
            </a:r>
          </a:p>
          <a:p>
            <a:pPr marL="1371600" lvl="2" indent="-457200" eaLnBrk="1" hangingPunct="1">
              <a:buFont typeface="Verdana" pitchFamily="34" charset="0"/>
              <a:buAutoNum type="arabicPeriod"/>
            </a:pPr>
            <a:r>
              <a:rPr lang="it-IT" sz="2400" dirty="0" smtClean="0">
                <a:ea typeface="ＭＳ Ｐゴシック" pitchFamily="34" charset="-128"/>
              </a:rPr>
              <a:t>Un gruppo deve dire se il tratto lo descrive </a:t>
            </a:r>
          </a:p>
          <a:p>
            <a:pPr marL="1371600" lvl="2" indent="-457200" eaLnBrk="1" hangingPunct="1">
              <a:buFont typeface="Verdana" pitchFamily="34" charset="0"/>
              <a:buAutoNum type="arabicPeriod"/>
            </a:pPr>
            <a:r>
              <a:rPr lang="it-IT" sz="2400" dirty="0" smtClean="0">
                <a:ea typeface="ＭＳ Ｐゴシック" pitchFamily="34" charset="-128"/>
              </a:rPr>
              <a:t>uno deve confrontare il tratto con un possibile sinonimo </a:t>
            </a:r>
          </a:p>
          <a:p>
            <a:pPr marL="1371600" lvl="2" indent="-457200" eaLnBrk="1" hangingPunct="1">
              <a:buFont typeface="Verdana" pitchFamily="34" charset="0"/>
              <a:buAutoNum type="arabicPeriod"/>
            </a:pPr>
            <a:r>
              <a:rPr lang="it-IT" sz="2400" dirty="0" smtClean="0">
                <a:ea typeface="ＭＳ Ｐゴシック" pitchFamily="34" charset="-128"/>
              </a:rPr>
              <a:t>uno deve decidere se il tratto è in maiuscolo o minuscolo </a:t>
            </a:r>
          </a:p>
          <a:p>
            <a:pPr marL="1371600" lvl="2" indent="-457200" eaLnBrk="1" hangingPunct="1">
              <a:buFont typeface="Verdana" pitchFamily="34" charset="0"/>
              <a:buAutoNum type="arabicPeriod"/>
            </a:pPr>
            <a:r>
              <a:rPr lang="it-IT" sz="2400" dirty="0" smtClean="0">
                <a:ea typeface="ＭＳ Ｐゴシック" pitchFamily="34" charset="-128"/>
              </a:rPr>
              <a:t>uno deve dire se il tratto fa rima con un</a:t>
            </a:r>
            <a:r>
              <a:rPr lang="ja-JP" altLang="it-IT" sz="2400" dirty="0" smtClean="0">
                <a:ea typeface="ＭＳ Ｐゴシック" pitchFamily="34" charset="-128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</a:rPr>
              <a:t>altra parola</a:t>
            </a:r>
            <a:endParaRPr lang="it-IT" altLang="ja-JP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Compito di memoria: ricorda i tratti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Il gruppo che aveva il compito autodescrittivo ne ricordava di più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Gli aggettivi ricordati di più erano quelli che erano stati giudicati autodescrittivi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18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it-IT" b="1" dirty="0" smtClean="0">
                <a:ea typeface="ＭＳ Ｐゴシック" pitchFamily="34" charset="-128"/>
              </a:rPr>
              <a:t>Lo schema di sé nei processi di percezione interpersonale</a:t>
            </a:r>
          </a:p>
          <a:p>
            <a:pPr lvl="1" eaLnBrk="1" hangingPunct="1">
              <a:buFont typeface="Arial" pitchFamily="34" charset="0"/>
              <a:buChar char="•"/>
            </a:pPr>
            <a:endParaRPr lang="it-IT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Si rilevano i tratti di personalità di un gruppo di soggetti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Si chiede loro di predisporre alcune domande sulle caratteristiche di ipotetici interlocutori che avrebbero dovuto incontrare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per indagarne i tratti di personalità</a:t>
            </a:r>
          </a:p>
          <a:p>
            <a:pPr lvl="1" eaLnBrk="1" hangingPunct="1">
              <a:buFont typeface="Arial" pitchFamily="34" charset="0"/>
              <a:buChar char="•"/>
            </a:pPr>
            <a:endParaRPr lang="it-IT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Risultati: i soggetti estroversi privilegiano domande </a:t>
            </a:r>
            <a:r>
              <a:rPr lang="it-IT" dirty="0" err="1" smtClean="0">
                <a:ea typeface="ＭＳ Ｐゴシック" pitchFamily="34" charset="-128"/>
              </a:rPr>
              <a:t>sull</a:t>
            </a:r>
            <a:r>
              <a:rPr lang="ja-JP" altLang="it-IT" dirty="0" smtClean="0">
                <a:ea typeface="ＭＳ Ｐゴシック" pitchFamily="34" charset="-128"/>
              </a:rPr>
              <a:t>’</a:t>
            </a:r>
            <a:r>
              <a:rPr lang="it-IT" altLang="ja-JP" dirty="0" smtClean="0">
                <a:ea typeface="ＭＳ Ｐゴシック" pitchFamily="34" charset="-128"/>
              </a:rPr>
              <a:t>estroversione, il contrario gli introversi, gli schematici sono più neutrali</a:t>
            </a:r>
            <a:endParaRPr lang="it-IT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19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676456" cy="4851053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it-IT" b="1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r>
              <a:rPr lang="it-IT" b="1" dirty="0" smtClean="0">
                <a:ea typeface="ＭＳ Ｐゴシック" pitchFamily="34" charset="-128"/>
              </a:rPr>
              <a:t>Schemi di sé negativi: </a:t>
            </a:r>
            <a:endParaRPr lang="it-IT" b="1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endParaRPr lang="it-IT" b="1" dirty="0" smtClean="0">
              <a:ea typeface="ＭＳ Ｐゴシック" pitchFamily="34" charset="-128"/>
            </a:endParaRPr>
          </a:p>
          <a:p>
            <a:r>
              <a:rPr lang="it-IT" sz="2400" dirty="0" smtClean="0">
                <a:ea typeface="ＭＳ Ｐゴシック" pitchFamily="34" charset="-128"/>
              </a:rPr>
              <a:t>Funzionano come quelli connotati positivamente ma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I soggetti di fronte a compiti di </a:t>
            </a:r>
            <a:r>
              <a:rPr lang="it-IT" dirty="0" err="1" smtClean="0">
                <a:ea typeface="ＭＳ Ｐゴシック" pitchFamily="34" charset="-128"/>
              </a:rPr>
              <a:t>autodescrizione</a:t>
            </a:r>
            <a:r>
              <a:rPr lang="it-IT" dirty="0" smtClean="0">
                <a:ea typeface="ＭＳ Ｐゴシック" pitchFamily="34" charset="-128"/>
              </a:rPr>
              <a:t>: questo tratto ti descrive o no?</a:t>
            </a:r>
          </a:p>
          <a:p>
            <a:pPr lvl="2"/>
            <a:r>
              <a:rPr lang="it-IT" sz="2400" dirty="0" smtClean="0">
                <a:ea typeface="ＭＳ Ｐゴシック" pitchFamily="34" charset="-128"/>
              </a:rPr>
              <a:t>sono veloci </a:t>
            </a:r>
            <a:r>
              <a:rPr lang="it-IT" sz="2400" dirty="0" err="1" smtClean="0">
                <a:ea typeface="ＭＳ Ｐゴシック" pitchFamily="34" charset="-128"/>
              </a:rPr>
              <a:t>nell</a:t>
            </a:r>
            <a:r>
              <a:rPr lang="ja-JP" altLang="it-IT" sz="2400" dirty="0" smtClean="0">
                <a:ea typeface="ＭＳ Ｐゴシック" pitchFamily="34" charset="-128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</a:rPr>
              <a:t>identificare quel che </a:t>
            </a:r>
            <a:r>
              <a:rPr lang="it-IT" altLang="ja-JP" sz="2400" b="1" dirty="0" smtClean="0">
                <a:ea typeface="ＭＳ Ｐゴシック" pitchFamily="34" charset="-128"/>
              </a:rPr>
              <a:t>non</a:t>
            </a:r>
            <a:r>
              <a:rPr lang="it-IT" altLang="ja-JP" sz="2400" dirty="0" smtClean="0">
                <a:ea typeface="ＭＳ Ｐゴシック" pitchFamily="34" charset="-128"/>
              </a:rPr>
              <a:t> sono, </a:t>
            </a:r>
          </a:p>
          <a:p>
            <a:pPr lvl="2"/>
            <a:r>
              <a:rPr lang="it-IT" sz="2400" dirty="0" smtClean="0">
                <a:ea typeface="ＭＳ Ｐゴシック" pitchFamily="34" charset="-128"/>
              </a:rPr>
              <a:t>più lenti nel decidere ciò che sono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</a:t>
            </a:fld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>
          <a:xfrm>
            <a:off x="0" y="992188"/>
            <a:ext cx="9144000" cy="5103812"/>
          </a:xfrm>
        </p:spPr>
        <p:txBody>
          <a:bodyPr/>
          <a:lstStyle/>
          <a:p>
            <a:pPr marL="482600" indent="-482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William James (1893)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ha distinto due componenti del Sé:</a:t>
            </a:r>
            <a:endParaRPr lang="it-IT" u="sng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882650" lvl="1" indent="-4826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Io: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soggetto consapevole, in grado di conoscere, prendere 	iniziative e riflettere su di Sé</a:t>
            </a:r>
          </a:p>
          <a:p>
            <a:pPr marL="882650" lvl="1" indent="-4826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Me: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quanto del Sé è conosciuto </a:t>
            </a:r>
            <a:r>
              <a:rPr lang="it-IT" dirty="0" err="1" smtClean="0">
                <a:ea typeface="ＭＳ Ｐゴシック" pitchFamily="34" charset="-128"/>
                <a:cs typeface="Arial" pitchFamily="34" charset="0"/>
              </a:rPr>
              <a:t>dall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Io </a:t>
            </a:r>
            <a:r>
              <a:rPr lang="it-IT" altLang="ja-JP" b="1" dirty="0" smtClean="0">
                <a:ea typeface="ＭＳ Ｐゴシック" pitchFamily="34" charset="-128"/>
                <a:cs typeface="Arial" pitchFamily="34" charset="0"/>
              </a:rPr>
              <a:t>(il modo in cui mi vedo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): una componente </a:t>
            </a:r>
          </a:p>
          <a:p>
            <a:pPr marL="1282700" lvl="2" indent="-4826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materiale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(il Me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corporeo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), </a:t>
            </a:r>
          </a:p>
          <a:p>
            <a:pPr marL="1282700" lvl="2" indent="-4826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sociale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(il Me in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rapporto con gli altri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nei diversi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contesti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) </a:t>
            </a:r>
          </a:p>
          <a:p>
            <a:pPr marL="1282700" lvl="2" indent="-4826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spirituale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(il Me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consapevole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e capace di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riflessione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)  </a:t>
            </a:r>
            <a:endParaRPr lang="it-IT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482600" indent="-482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Concetto di Sé rigido,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organizzato in forma gerarchica</a:t>
            </a:r>
          </a:p>
          <a:p>
            <a:pPr marL="882650" lvl="1" indent="-4826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è assegnato minor valore al Me corporeo e maggior valore al Me spirituale </a:t>
            </a: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endParaRPr lang="it-IT" i="1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20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785813"/>
            <a:ext cx="8839200" cy="5334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endParaRPr lang="it-IT" sz="2400" dirty="0" smtClean="0">
              <a:ea typeface="ＭＳ Ｐゴシック" pitchFamily="34" charset="-128"/>
            </a:endParaRPr>
          </a:p>
          <a:p>
            <a:r>
              <a:rPr lang="it-IT" sz="2400" dirty="0" smtClean="0">
                <a:ea typeface="ＭＳ Ｐゴシック" pitchFamily="34" charset="-128"/>
              </a:rPr>
              <a:t>Depressione come esito di uno schema di sé negativo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A due gruppi, clinicamente depressi e non patologici, si chiede di decidere se dei tratti li </a:t>
            </a:r>
            <a:r>
              <a:rPr lang="it-IT" dirty="0" smtClean="0">
                <a:ea typeface="ＭＳ Ｐゴシック" pitchFamily="34" charset="-128"/>
              </a:rPr>
              <a:t>descrivono </a:t>
            </a:r>
            <a:r>
              <a:rPr lang="it-IT" dirty="0" smtClean="0">
                <a:ea typeface="ＭＳ Ｐゴシック" pitchFamily="34" charset="-128"/>
              </a:rPr>
              <a:t>o meno</a:t>
            </a:r>
          </a:p>
          <a:p>
            <a:pPr lvl="2"/>
            <a:r>
              <a:rPr lang="it-IT" sz="2400" dirty="0" smtClean="0">
                <a:ea typeface="ＭＳ Ｐゴシック" pitchFamily="34" charset="-128"/>
              </a:rPr>
              <a:t>Materiale sperimentale: parole legate alla depressione o no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Compito di ricordo dei tratti presentati</a:t>
            </a:r>
          </a:p>
          <a:p>
            <a:pPr lvl="1"/>
            <a:r>
              <a:rPr lang="it-IT" dirty="0" smtClean="0">
                <a:ea typeface="ＭＳ Ｐゴシック" pitchFamily="34" charset="-128"/>
              </a:rPr>
              <a:t>Risultati: i depressi ricordano di più i tratti negativi, gli altri ricordano in maniera uguale</a:t>
            </a:r>
          </a:p>
          <a:p>
            <a:endParaRPr lang="it-IT" sz="2400" dirty="0" smtClean="0">
              <a:ea typeface="ＭＳ Ｐゴシック" pitchFamily="34" charset="-128"/>
            </a:endParaRPr>
          </a:p>
          <a:p>
            <a:r>
              <a:rPr lang="it-IT" sz="2400" dirty="0" smtClean="0">
                <a:ea typeface="ＭＳ Ｐゴシック" pitchFamily="34" charset="-128"/>
              </a:rPr>
              <a:t>Lo schema porta il depresso a elaborare le informazioni sul sé in maniera tendenziosa ma non consapevole: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ricordare di più esperienze negative, avere aspettative pessimistiche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21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pPr marL="292100" indent="-292100" algn="ctr" defTabSz="762000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Il concetto di sé </a:t>
            </a:r>
            <a:r>
              <a:rPr 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operativo</a:t>
            </a:r>
          </a:p>
          <a:p>
            <a:pPr marL="292100" indent="-292100" algn="ctr" defTabSz="762000" eaLnBrk="1" hangingPunct="1">
              <a:spcBef>
                <a:spcPct val="50000"/>
              </a:spcBef>
              <a:buFont typeface="Arial" pitchFamily="34" charset="0"/>
              <a:buNone/>
            </a:pPr>
            <a:endParaRPr lang="it-IT" u="sng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292100" indent="-292100" algn="just" defTabSz="762000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Il 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sé è un</a:t>
            </a:r>
            <a:r>
              <a:rPr lang="ja-JP" altLang="it-IT" sz="2400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  <a:cs typeface="Arial" pitchFamily="34" charset="0"/>
              </a:rPr>
              <a:t>entità stabile </a:t>
            </a:r>
          </a:p>
          <a:p>
            <a:pPr marL="1350963" lvl="1" indent="-546100" algn="just" defTabSz="7620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ma le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diverse dimensioni salienti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del sé variano al variare di fattori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situazionali</a:t>
            </a:r>
          </a:p>
          <a:p>
            <a:pPr marL="1350963" lvl="1" indent="-546100" algn="just" defTabSz="762000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it-IT" dirty="0" smtClean="0">
              <a:ea typeface="ＭＳ Ｐゴシック" pitchFamily="34" charset="-128"/>
              <a:cs typeface="Arial" pitchFamily="34" charset="0"/>
            </a:endParaRPr>
          </a:p>
          <a:p>
            <a:pPr marL="292100" indent="-292100" algn="just" defTabSz="762000" eaLnBrk="1" hangingPunct="1">
              <a:spcBef>
                <a:spcPct val="50000"/>
              </a:spcBef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Sé operativo (</a:t>
            </a:r>
            <a:r>
              <a:rPr lang="ja-JP" alt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“</a:t>
            </a:r>
            <a:r>
              <a:rPr lang="it-IT" altLang="ja-JP" sz="2400" i="1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working</a:t>
            </a:r>
            <a:r>
              <a:rPr lang="it-IT" altLang="ja-JP" sz="2400" i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altLang="ja-JP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self</a:t>
            </a:r>
            <a:r>
              <a:rPr lang="ja-JP" alt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”</a:t>
            </a:r>
            <a:r>
              <a:rPr lang="it-IT" altLang="ja-JP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):</a:t>
            </a:r>
            <a:r>
              <a:rPr lang="it-IT" altLang="ja-JP" sz="2400" dirty="0" smtClean="0">
                <a:ea typeface="ＭＳ Ｐゴシック" pitchFamily="34" charset="-128"/>
                <a:cs typeface="Arial" pitchFamily="34" charset="0"/>
              </a:rPr>
              <a:t> la parte di conoscenza di sé attivata in una situazione precisa</a:t>
            </a:r>
          </a:p>
          <a:p>
            <a:pPr marL="292100" indent="-292100" algn="just" defTabSz="762000" eaLnBrk="1" hangingPunct="1">
              <a:spcBef>
                <a:spcPct val="50000"/>
              </a:spcBef>
              <a:buFont typeface="Arial" pitchFamily="34" charset="0"/>
              <a:buNone/>
            </a:pPr>
            <a:endParaRPr lang="it-IT" sz="2200" dirty="0" smtClean="0">
              <a:ea typeface="ＭＳ Ｐゴシック" pitchFamily="34" charset="-128"/>
              <a:cs typeface="Arial" pitchFamily="34" charset="0"/>
            </a:endParaRPr>
          </a:p>
          <a:p>
            <a:pPr marL="692150" lvl="1" indent="-292100" algn="just" defTabSz="762000" eaLnBrk="1" hangingPunct="1">
              <a:spcBef>
                <a:spcPct val="50000"/>
              </a:spcBef>
            </a:pPr>
            <a:endParaRPr lang="it-IT" sz="2200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22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5486400"/>
          </a:xfrm>
        </p:spPr>
        <p:txBody>
          <a:bodyPr>
            <a:normAutofit lnSpcReduction="10000"/>
          </a:bodyPr>
          <a:lstStyle/>
          <a:p>
            <a:pPr marL="292100" indent="-292100" algn="ctr" defTabSz="762000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Il concetto di sé operativo. Un esempio di ricerca </a:t>
            </a:r>
          </a:p>
          <a:p>
            <a:pPr marL="292100" indent="-292100" algn="ctr" defTabSz="762000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(Mc </a:t>
            </a:r>
            <a:r>
              <a:rPr lang="it-IT" u="sng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Guire</a:t>
            </a:r>
            <a:r>
              <a:rPr 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e Mc </a:t>
            </a:r>
            <a:r>
              <a:rPr lang="it-IT" u="sng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Guire</a:t>
            </a:r>
            <a:r>
              <a:rPr 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, 1982)</a:t>
            </a:r>
          </a:p>
          <a:p>
            <a:pPr marL="292100" indent="-292100" algn="just" defTabSz="762000" eaLnBrk="1" hangingPunct="1">
              <a:spcBef>
                <a:spcPct val="50000"/>
              </a:spcBef>
            </a:pPr>
            <a:r>
              <a:rPr lang="it-IT" sz="2200" dirty="0" smtClean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it-IT" sz="2400" dirty="0" smtClean="0">
                <a:ea typeface="ＭＳ Ｐゴシック" pitchFamily="34" charset="-128"/>
              </a:rPr>
              <a:t>Compito: rispondere alla domanda: dimmi chi sei. </a:t>
            </a:r>
          </a:p>
          <a:p>
            <a:pPr marL="692150" lvl="1" indent="-292100" algn="just" defTabSz="762000" eaLnBrk="1" hangingPunct="1">
              <a:spcBef>
                <a:spcPct val="50000"/>
              </a:spcBef>
            </a:pPr>
            <a:r>
              <a:rPr lang="it-IT" dirty="0" smtClean="0">
                <a:ea typeface="ＭＳ Ｐゴシック" pitchFamily="34" charset="-128"/>
              </a:rPr>
              <a:t>Le risposte si focalizzavano su aspetti del sé distintivi nella specifica situazione sociale. </a:t>
            </a:r>
          </a:p>
          <a:p>
            <a:pPr marL="1092200" lvl="2" indent="-292100" algn="just" defTabSz="762000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</a:rPr>
              <a:t>Gli studenti di colore citavano la </a:t>
            </a:r>
            <a:r>
              <a:rPr lang="it-IT" sz="2400" dirty="0" smtClean="0">
                <a:ea typeface="ＭＳ Ｐゴシック" pitchFamily="34" charset="-128"/>
              </a:rPr>
              <a:t>razza </a:t>
            </a:r>
          </a:p>
          <a:p>
            <a:pPr marL="1528763" lvl="2" indent="-368300" algn="just" defTabSz="762000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</a:rPr>
              <a:t>se </a:t>
            </a:r>
            <a:r>
              <a:rPr lang="it-IT" sz="2400" dirty="0" smtClean="0">
                <a:ea typeface="ＭＳ Ｐゴシック" pitchFamily="34" charset="-128"/>
              </a:rPr>
              <a:t>interrogati in un contesto scolastico prevalentemente frequentato da bianchi</a:t>
            </a:r>
          </a:p>
          <a:p>
            <a:pPr marL="1092200" lvl="2" indent="-292100" algn="just" defTabSz="762000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</a:rPr>
              <a:t>le bambine citavano l</a:t>
            </a:r>
            <a:r>
              <a:rPr lang="ja-JP" altLang="it-IT" sz="2400" dirty="0" smtClean="0">
                <a:ea typeface="ＭＳ Ｐゴシック" pitchFamily="34" charset="-128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</a:rPr>
              <a:t>appartenenza di genere sessuale </a:t>
            </a:r>
          </a:p>
          <a:p>
            <a:pPr marL="1511300" lvl="3" indent="-292100" algn="just" defTabSz="762000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</a:rPr>
              <a:t>di più se erano figlie uniche</a:t>
            </a:r>
          </a:p>
          <a:p>
            <a:pPr marL="1511300" lvl="3" indent="-292100" algn="just" defTabSz="762000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</a:rPr>
              <a:t>meno se avevano delle sorelle: non mi distingue.</a:t>
            </a:r>
          </a:p>
          <a:p>
            <a:pPr marL="692150" lvl="1" indent="-292100" algn="just" defTabSz="762000" eaLnBrk="1" hangingPunct="1">
              <a:spcBef>
                <a:spcPct val="50000"/>
              </a:spcBef>
            </a:pPr>
            <a:endParaRPr lang="it-IT" sz="2200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23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it-IT" dirty="0" smtClean="0">
                <a:ea typeface="ＭＳ Ｐゴシック" pitchFamily="34" charset="-128"/>
              </a:rPr>
              <a:t>Le </a:t>
            </a:r>
            <a:r>
              <a:rPr lang="it-IT" b="1" dirty="0" smtClean="0">
                <a:ea typeface="ＭＳ Ｐゴシック" pitchFamily="34" charset="-128"/>
              </a:rPr>
              <a:t>fluttuazioni del concetto di sé </a:t>
            </a:r>
            <a:r>
              <a:rPr lang="it-IT" dirty="0" smtClean="0">
                <a:ea typeface="ＭＳ Ｐゴシック" pitchFamily="34" charset="-128"/>
              </a:rPr>
              <a:t>in relazione a </a:t>
            </a:r>
            <a:r>
              <a:rPr lang="it-IT" dirty="0" smtClean="0">
                <a:ea typeface="ＭＳ Ｐゴシック" pitchFamily="34" charset="-128"/>
              </a:rPr>
              <a:t>fattori </a:t>
            </a:r>
            <a:r>
              <a:rPr lang="it-IT" b="1" dirty="0" smtClean="0">
                <a:ea typeface="ＭＳ Ｐゴシック" pitchFamily="34" charset="-128"/>
              </a:rPr>
              <a:t>ambientali</a:t>
            </a:r>
            <a:r>
              <a:rPr lang="it-IT" dirty="0" smtClean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it-IT" dirty="0" smtClean="0">
                <a:ea typeface="ＭＳ Ｐゴシック" pitchFamily="34" charset="-128"/>
              </a:rPr>
              <a:t>3 gruppi di studenti: immaginate di trovavi in biblioteca</a:t>
            </a:r>
          </a:p>
          <a:p>
            <a:pPr lvl="2" eaLnBrk="1" hangingPunct="1"/>
            <a:r>
              <a:rPr lang="it-IT" sz="2000" dirty="0" smtClean="0">
                <a:ea typeface="ＭＳ Ｐゴシック" pitchFamily="34" charset="-128"/>
              </a:rPr>
              <a:t>1 gruppo: state conversando con amici</a:t>
            </a:r>
          </a:p>
          <a:p>
            <a:pPr lvl="2" eaLnBrk="1" hangingPunct="1"/>
            <a:r>
              <a:rPr lang="it-IT" sz="2000" dirty="0" smtClean="0">
                <a:ea typeface="ＭＳ Ｐゴシック" pitchFamily="34" charset="-128"/>
              </a:rPr>
              <a:t>1 gruppo: ascoltate una conversazione </a:t>
            </a:r>
            <a:r>
              <a:rPr lang="it-IT" sz="2000" dirty="0" err="1" smtClean="0">
                <a:ea typeface="ＭＳ Ｐゴシック" pitchFamily="34" charset="-128"/>
              </a:rPr>
              <a:t>sull</a:t>
            </a:r>
            <a:r>
              <a:rPr lang="ja-JP" altLang="it-IT" sz="2000" dirty="0" smtClean="0">
                <a:ea typeface="ＭＳ Ｐゴシック" pitchFamily="34" charset="-128"/>
              </a:rPr>
              <a:t>’</a:t>
            </a:r>
            <a:r>
              <a:rPr lang="it-IT" altLang="ja-JP" sz="2000" dirty="0" smtClean="0">
                <a:ea typeface="ＭＳ Ｐゴシック" pitchFamily="34" charset="-128"/>
              </a:rPr>
              <a:t>organizzazione di un party da cui siete deliberatamente esclusi</a:t>
            </a:r>
          </a:p>
          <a:p>
            <a:pPr lvl="2" eaLnBrk="1" hangingPunct="1"/>
            <a:r>
              <a:rPr lang="it-IT" sz="2000" dirty="0" smtClean="0">
                <a:ea typeface="ＭＳ Ｐゴシック" pitchFamily="34" charset="-128"/>
              </a:rPr>
              <a:t>1 gruppo: ascoltate una conversazione </a:t>
            </a:r>
            <a:r>
              <a:rPr lang="it-IT" sz="2000" dirty="0" err="1" smtClean="0">
                <a:ea typeface="ＭＳ Ｐゴシック" pitchFamily="34" charset="-128"/>
              </a:rPr>
              <a:t>sull</a:t>
            </a:r>
            <a:r>
              <a:rPr lang="ja-JP" altLang="it-IT" sz="2000" dirty="0" smtClean="0">
                <a:ea typeface="ＭＳ Ｐゴシック" pitchFamily="34" charset="-128"/>
              </a:rPr>
              <a:t>’</a:t>
            </a:r>
            <a:r>
              <a:rPr lang="it-IT" altLang="ja-JP" sz="2000" dirty="0" smtClean="0">
                <a:ea typeface="ＭＳ Ｐゴシック" pitchFamily="34" charset="-128"/>
              </a:rPr>
              <a:t>organizzazione di un party, si erano dimenticati di invitarvi, stanno decidendo come rimediare</a:t>
            </a:r>
          </a:p>
          <a:p>
            <a:pPr lvl="1" eaLnBrk="1" hangingPunct="1"/>
            <a:r>
              <a:rPr lang="it-IT" dirty="0" smtClean="0">
                <a:ea typeface="ＭＳ Ｐゴシック" pitchFamily="34" charset="-128"/>
              </a:rPr>
              <a:t>Lista di tratti positivi (sicuro, ammirato, felice)</a:t>
            </a:r>
          </a:p>
          <a:p>
            <a:pPr lvl="2" eaLnBrk="1" hangingPunct="1"/>
            <a:r>
              <a:rPr lang="it-IT" sz="2200" dirty="0" smtClean="0">
                <a:ea typeface="ＭＳ Ｐゴシック" pitchFamily="34" charset="-128"/>
              </a:rPr>
              <a:t>Quanto erano presenti nella rappresentazione che avevano relativamente al sé presente, passato, futuro</a:t>
            </a:r>
          </a:p>
          <a:p>
            <a:pPr lvl="1" eaLnBrk="1" hangingPunct="1"/>
            <a:r>
              <a:rPr lang="it-IT" dirty="0" smtClean="0">
                <a:ea typeface="ＭＳ Ｐゴシック" pitchFamily="34" charset="-128"/>
              </a:rPr>
              <a:t>Il gruppo nella condizione </a:t>
            </a:r>
            <a:r>
              <a:rPr lang="ja-JP" altLang="it-IT" dirty="0" smtClean="0">
                <a:ea typeface="ＭＳ Ｐゴシック" pitchFamily="34" charset="-128"/>
              </a:rPr>
              <a:t>‘</a:t>
            </a:r>
            <a:r>
              <a:rPr lang="it-IT" altLang="ja-JP" dirty="0" smtClean="0">
                <a:ea typeface="ＭＳ Ｐゴシック" pitchFamily="34" charset="-128"/>
              </a:rPr>
              <a:t>rifiuto</a:t>
            </a:r>
            <a:r>
              <a:rPr lang="ja-JP" altLang="it-IT" dirty="0" smtClean="0">
                <a:ea typeface="ＭＳ Ｐゴシック" pitchFamily="34" charset="-128"/>
              </a:rPr>
              <a:t>’</a:t>
            </a:r>
            <a:r>
              <a:rPr lang="it-IT" altLang="ja-JP" dirty="0" smtClean="0">
                <a:ea typeface="ＭＳ Ｐゴシック" pitchFamily="34" charset="-128"/>
              </a:rPr>
              <a:t> si descriveva in termini più negativi su tutte e 3 le dimensioni del </a:t>
            </a:r>
            <a:r>
              <a:rPr lang="it-IT" altLang="ja-JP" dirty="0" err="1" smtClean="0">
                <a:ea typeface="ＭＳ Ｐゴシック" pitchFamily="34" charset="-128"/>
              </a:rPr>
              <a:t>sè</a:t>
            </a:r>
            <a:endParaRPr lang="it-IT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24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pPr marL="292100" indent="-292100" algn="ctr" defTabSz="762000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it-IT" u="sng" dirty="0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Altri elementi della funzione regolatrice del Sé</a:t>
            </a:r>
          </a:p>
          <a:p>
            <a:pPr marL="292100" indent="-292100" algn="ctr" defTabSz="762000" eaLnBrk="1" hangingPunct="1">
              <a:spcBef>
                <a:spcPct val="50000"/>
              </a:spcBef>
            </a:pPr>
            <a:endParaRPr lang="it-IT" sz="2200" dirty="0" smtClean="0">
              <a:solidFill>
                <a:schemeClr val="hlink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292100" indent="-292100" algn="just" defTabSz="762000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l"/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Sentimento di efficacia del sé: </a:t>
            </a: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la convinzione </a:t>
            </a:r>
            <a:r>
              <a:rPr lang="it-IT" sz="2400" dirty="0" err="1" smtClean="0">
                <a:ea typeface="ＭＳ Ｐゴシック" pitchFamily="34" charset="-128"/>
                <a:cs typeface="Times New Roman" pitchFamily="18" charset="0"/>
              </a:rPr>
              <a:t>dell</a:t>
            </a:r>
            <a:r>
              <a:rPr lang="ja-JP" altLang="it-IT" sz="2400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individuo di poter eseguire un certo compito con successo </a:t>
            </a:r>
            <a:r>
              <a:rPr lang="it-IT" altLang="ja-JP" sz="2400" b="1" dirty="0" smtClean="0">
                <a:ea typeface="ＭＳ Ｐゴシック" pitchFamily="34" charset="-128"/>
                <a:cs typeface="Times New Roman" pitchFamily="18" charset="0"/>
              </a:rPr>
              <a:t>aumenta l</a:t>
            </a:r>
            <a:r>
              <a:rPr lang="ja-JP" altLang="it-IT" sz="2400" b="1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sz="2400" b="1" dirty="0" smtClean="0">
                <a:ea typeface="ＭＳ Ｐゴシック" pitchFamily="34" charset="-128"/>
                <a:cs typeface="Times New Roman" pitchFamily="18" charset="0"/>
              </a:rPr>
              <a:t>impegno effettivo 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it-IT" altLang="ja-JP" sz="2400" dirty="0" err="1" smtClean="0">
                <a:ea typeface="ＭＳ Ｐゴシック" pitchFamily="34" charset="-128"/>
                <a:cs typeface="Times New Roman" pitchFamily="18" charset="0"/>
              </a:rPr>
              <a:t>Bandura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, 1986)</a:t>
            </a:r>
          </a:p>
          <a:p>
            <a:pPr marL="292100" indent="-292100" algn="just" defTabSz="762000" eaLnBrk="1" hangingPunct="1">
              <a:spcBef>
                <a:spcPct val="50000"/>
              </a:spcBef>
              <a:buClr>
                <a:schemeClr val="hlink"/>
              </a:buClr>
              <a:buFont typeface="Arial" pitchFamily="34" charset="0"/>
              <a:buNone/>
            </a:pPr>
            <a:endParaRPr lang="it-IT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292100" indent="-292100" algn="just" defTabSz="762000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l"/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Presentazione di sé e gestione delle impressioni: </a:t>
            </a: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per dare un</a:t>
            </a:r>
            <a:r>
              <a:rPr lang="ja-JP" altLang="it-IT" sz="2400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impressione di sé favorevole, </a:t>
            </a:r>
            <a:r>
              <a:rPr lang="it-IT" altLang="ja-JP" sz="2400" b="1" dirty="0" smtClean="0">
                <a:ea typeface="ＭＳ Ｐゴシック" pitchFamily="34" charset="-128"/>
                <a:cs typeface="Times New Roman" pitchFamily="18" charset="0"/>
              </a:rPr>
              <a:t>le persone controllano il proprio comportamento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 in modo che sia </a:t>
            </a:r>
            <a:r>
              <a:rPr lang="it-IT" altLang="ja-JP" sz="2400" b="1" dirty="0" smtClean="0">
                <a:ea typeface="ＭＳ Ｐゴシック" pitchFamily="34" charset="-128"/>
                <a:cs typeface="Times New Roman" pitchFamily="18" charset="0"/>
              </a:rPr>
              <a:t>appropriato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 al contesto e sia </a:t>
            </a:r>
            <a:r>
              <a:rPr lang="it-IT" altLang="ja-JP" sz="2400" b="1" dirty="0" smtClean="0">
                <a:ea typeface="ＭＳ Ｐゴシック" pitchFamily="34" charset="-128"/>
                <a:cs typeface="Times New Roman" pitchFamily="18" charset="0"/>
              </a:rPr>
              <a:t>conforme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 alle norme situazionali implicite</a:t>
            </a:r>
          </a:p>
          <a:p>
            <a:pPr marL="292100" indent="-292100" algn="just" defTabSz="762000" eaLnBrk="1" hangingPunct="1">
              <a:spcBef>
                <a:spcPct val="50000"/>
              </a:spcBef>
            </a:pPr>
            <a:endParaRPr lang="it-IT" sz="2200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25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it-IT" b="1" dirty="0" smtClean="0">
                <a:ea typeface="ＭＳ Ｐゴシック" pitchFamily="34" charset="-128"/>
              </a:rPr>
              <a:t>	Differenze individuali nella gestione delle strategie di autopresentazione</a:t>
            </a:r>
          </a:p>
          <a:p>
            <a:pPr eaLnBrk="1" hangingPunct="1">
              <a:buFont typeface="Arial" pitchFamily="34" charset="0"/>
              <a:buNone/>
            </a:pPr>
            <a:endParaRPr lang="it-IT" b="1" dirty="0" smtClean="0">
              <a:ea typeface="ＭＳ Ｐゴシック" pitchFamily="34" charset="-128"/>
            </a:endParaRPr>
          </a:p>
          <a:p>
            <a:pPr eaLnBrk="1" hangingPunct="1"/>
            <a:r>
              <a:rPr lang="it-IT" sz="2400" u="sng" dirty="0" smtClean="0">
                <a:ea typeface="ＭＳ Ｐゴシック" pitchFamily="34" charset="-128"/>
              </a:rPr>
              <a:t>Soggetti ad alto monitoraggio</a:t>
            </a:r>
            <a:r>
              <a:rPr lang="it-IT" sz="2400" dirty="0" smtClean="0">
                <a:ea typeface="ＭＳ Ｐゴシック" pitchFamily="34" charset="-128"/>
              </a:rPr>
              <a:t>: sanno come comportarsi al variare delle situazioni sociali (prototipo: Zelig)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se la situazione richiede conformismo si adeguano alle opinioni del gruppo, se richiede indipendenza no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Privilegiano amici che condividano interessi e abilità, ruotandoli entro i gruppi: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Privilegiano gli </a:t>
            </a:r>
            <a:r>
              <a:rPr lang="ja-JP" altLang="it-IT" sz="2400" dirty="0" smtClean="0">
                <a:ea typeface="ＭＳ Ｐゴシック" pitchFamily="34" charset="-128"/>
              </a:rPr>
              <a:t>‘</a:t>
            </a:r>
            <a:r>
              <a:rPr lang="it-IT" altLang="ja-JP" sz="2400" dirty="0" smtClean="0">
                <a:ea typeface="ＭＳ Ｐゴシック" pitchFamily="34" charset="-128"/>
              </a:rPr>
              <a:t>esperti</a:t>
            </a:r>
            <a:r>
              <a:rPr lang="ja-JP" altLang="it-IT" sz="2400" dirty="0" smtClean="0">
                <a:ea typeface="ＭＳ Ｐゴシック" pitchFamily="34" charset="-128"/>
              </a:rPr>
              <a:t>’</a:t>
            </a:r>
            <a:endParaRPr lang="it-IT" altLang="ja-JP" sz="24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it-IT" dirty="0" smtClean="0">
              <a:ea typeface="ＭＳ Ｐゴシック" pitchFamily="34" charset="-128"/>
            </a:endParaRPr>
          </a:p>
          <a:p>
            <a:pPr eaLnBrk="1" hangingPunct="1"/>
            <a:endParaRPr lang="it-IT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26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it-IT" b="1" dirty="0" smtClean="0">
                <a:ea typeface="ＭＳ Ｐゴシック" pitchFamily="34" charset="-128"/>
              </a:rPr>
              <a:t>	Differenze individuali nella gestione delle strategie di autopresentazione</a:t>
            </a:r>
          </a:p>
          <a:p>
            <a:pPr lvl="1" eaLnBrk="1" hangingPunct="1">
              <a:buFont typeface="Times" charset="0"/>
              <a:buNone/>
            </a:pPr>
            <a:endParaRPr lang="it-IT" dirty="0" smtClean="0">
              <a:ea typeface="ＭＳ Ｐゴシック" pitchFamily="34" charset="-128"/>
            </a:endParaRPr>
          </a:p>
          <a:p>
            <a:pPr eaLnBrk="1" hangingPunct="1"/>
            <a:r>
              <a:rPr lang="it-IT" sz="2400" u="sng" dirty="0" smtClean="0">
                <a:ea typeface="ＭＳ Ｐゴシック" pitchFamily="34" charset="-128"/>
              </a:rPr>
              <a:t>Soggetti a basso monitoraggio</a:t>
            </a:r>
            <a:r>
              <a:rPr lang="it-IT" sz="2400" dirty="0" smtClean="0">
                <a:ea typeface="ＭＳ Ｐゴシック" pitchFamily="34" charset="-128"/>
              </a:rPr>
              <a:t>: meno influenzati dalle norme sociali, tendono a rimanere se stessi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Privilegiano amici con atteggiamenti simili e con quelli svolgono tutte le attività: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Privilegiano chi assomiglia loro</a:t>
            </a:r>
          </a:p>
          <a:p>
            <a:pPr eaLnBrk="1" hangingPunct="1"/>
            <a:endParaRPr lang="it-IT" sz="2400" dirty="0" smtClean="0">
              <a:ea typeface="ＭＳ Ｐゴシック" pitchFamily="34" charset="-128"/>
            </a:endParaRPr>
          </a:p>
          <a:p>
            <a:pPr eaLnBrk="1" hangingPunct="1">
              <a:buNone/>
            </a:pPr>
            <a:r>
              <a:rPr lang="it-IT" sz="2400" dirty="0" smtClean="0">
                <a:ea typeface="ＭＳ Ｐゴシック" pitchFamily="34" charset="-128"/>
              </a:rPr>
              <a:t>Sono 2 prototipi: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Si usa una scala per identificare il posizionamento individuale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27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785813"/>
            <a:ext cx="8839200" cy="5410200"/>
          </a:xfrm>
        </p:spPr>
        <p:txBody>
          <a:bodyPr/>
          <a:lstStyle/>
          <a:p>
            <a:pPr marL="292100" indent="-292100" algn="ctr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None/>
            </a:pPr>
            <a:endParaRPr lang="it-IT" u="sng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292100" indent="-292100" algn="ctr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it-IT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Sé possibili e discrepanze del Sé </a:t>
            </a: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endParaRPr lang="it-IT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Markus e </a:t>
            </a:r>
            <a:r>
              <a:rPr lang="it-IT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Nurius</a:t>
            </a: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(1986):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il concetto di sé comprende concezioni ipotetiche di sé o</a:t>
            </a: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sé possibili </a:t>
            </a:r>
            <a:endParaRPr lang="it-IT" dirty="0" smtClean="0">
              <a:ea typeface="ＭＳ Ｐゴシック" pitchFamily="34" charset="-128"/>
              <a:cs typeface="Arial" pitchFamily="34" charset="0"/>
            </a:endParaRPr>
          </a:p>
          <a:p>
            <a:pPr marL="692150" lvl="1" indent="-292100" algn="just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rappresentano le idee delle persone circa quello che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possono, vorrebbero o temono di diventare</a:t>
            </a: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None/>
            </a:pPr>
            <a:endParaRPr lang="it-IT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28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785813"/>
            <a:ext cx="8839200" cy="5410200"/>
          </a:xfrm>
        </p:spPr>
        <p:txBody>
          <a:bodyPr>
            <a:normAutofit/>
          </a:bodyPr>
          <a:lstStyle/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None/>
            </a:pPr>
            <a:endParaRPr lang="it-IT" dirty="0" smtClean="0">
              <a:ea typeface="ＭＳ Ｐゴシック" pitchFamily="34" charset="-128"/>
              <a:cs typeface="Arial" pitchFamily="34" charset="0"/>
            </a:endParaRP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Funzionano come 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guide e incentivi per il comportamento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 rivolto al futuro (sé da perseguire o da evitare)</a:t>
            </a: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</a:rPr>
              <a:t>4 gruppi: </a:t>
            </a:r>
            <a:r>
              <a:rPr lang="ja-JP" altLang="it-IT" sz="2400" dirty="0" smtClean="0">
                <a:ea typeface="ＭＳ Ｐゴシック" pitchFamily="34" charset="-128"/>
              </a:rPr>
              <a:t>“</a:t>
            </a:r>
            <a:r>
              <a:rPr lang="it-IT" altLang="ja-JP" sz="2400" dirty="0" smtClean="0">
                <a:ea typeface="ＭＳ Ｐゴシック" pitchFamily="34" charset="-128"/>
              </a:rPr>
              <a:t>Immaginate voi stessi </a:t>
            </a:r>
            <a:r>
              <a:rPr lang="it-IT" altLang="ja-JP" sz="2400" dirty="0" err="1" smtClean="0">
                <a:ea typeface="ＭＳ Ｐゴシック" pitchFamily="34" charset="-128"/>
              </a:rPr>
              <a:t>come…</a:t>
            </a:r>
            <a:r>
              <a:rPr lang="ja-JP" altLang="it-IT" sz="2400" dirty="0" smtClean="0">
                <a:ea typeface="ＭＳ Ｐゴシック" pitchFamily="34" charset="-128"/>
              </a:rPr>
              <a:t>”</a:t>
            </a:r>
            <a:r>
              <a:rPr lang="it-IT" altLang="ja-JP" sz="2400" dirty="0" smtClean="0">
                <a:ea typeface="ＭＳ Ｐゴシック" pitchFamily="34" charset="-128"/>
              </a:rPr>
              <a:t>: </a:t>
            </a:r>
          </a:p>
          <a:p>
            <a:pPr marL="692150" lvl="1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ea typeface="ＭＳ Ｐゴシック" pitchFamily="34" charset="-128"/>
              </a:rPr>
              <a:t>aventi successo in un lavoro,  fortunati nella realizzazione del lavoro,  falliti nonostante l</a:t>
            </a:r>
            <a:r>
              <a:rPr lang="ja-JP" altLang="it-IT" dirty="0" smtClean="0">
                <a:ea typeface="ＭＳ Ｐゴシック" pitchFamily="34" charset="-128"/>
              </a:rPr>
              <a:t>’</a:t>
            </a:r>
            <a:r>
              <a:rPr lang="it-IT" altLang="ja-JP" dirty="0" smtClean="0">
                <a:ea typeface="ＭＳ Ｐゴシック" pitchFamily="34" charset="-128"/>
              </a:rPr>
              <a:t>impegno, falliti a causa della cattiva sorte. </a:t>
            </a: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</a:rPr>
              <a:t>Compito per misurare la perseveranza nella soluzione di un problema. </a:t>
            </a: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</a:rPr>
              <a:t>Risultato: perseverano maggiormente quelli nella condizione </a:t>
            </a:r>
            <a:r>
              <a:rPr lang="ja-JP" altLang="it-IT" sz="2400" dirty="0" smtClean="0">
                <a:ea typeface="ＭＳ Ｐゴシック" pitchFamily="34" charset="-128"/>
              </a:rPr>
              <a:t>‘</a:t>
            </a:r>
            <a:r>
              <a:rPr lang="it-IT" altLang="ja-JP" sz="2400" dirty="0" smtClean="0">
                <a:ea typeface="ＭＳ Ｐゴシック" pitchFamily="34" charset="-128"/>
              </a:rPr>
              <a:t>successo</a:t>
            </a:r>
            <a:r>
              <a:rPr lang="ja-JP" altLang="it-IT" sz="2400" dirty="0" smtClean="0">
                <a:ea typeface="ＭＳ Ｐゴシック" pitchFamily="34" charset="-128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</a:rPr>
              <a:t> </a:t>
            </a:r>
          </a:p>
          <a:p>
            <a:pPr marL="692150" lvl="1" indent="-292100" algn="just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perché hanno un </a:t>
            </a:r>
            <a:r>
              <a:rPr lang="it-IT" b="1" dirty="0" smtClean="0">
                <a:ea typeface="ＭＳ Ｐゴシック" pitchFamily="34" charset="-128"/>
              </a:rPr>
              <a:t>sé possibile premiato da successo</a:t>
            </a: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endParaRPr lang="it-IT" sz="2200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29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/>
          <a:lstStyle/>
          <a:p>
            <a:pPr marL="292100" indent="-292100" algn="ctr" defTabSz="762000" eaLnBrk="1" hangingPunct="1">
              <a:lnSpc>
                <a:spcPct val="90000"/>
              </a:lnSpc>
              <a:spcBef>
                <a:spcPct val="50000"/>
              </a:spcBef>
            </a:pPr>
            <a:endParaRPr lang="it-IT" u="sng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ja-JP" altLang="it-IT" sz="2400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“</a:t>
            </a:r>
            <a:r>
              <a:rPr lang="it-IT" altLang="ja-JP" sz="2400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Ottimismo irrealistico</a:t>
            </a:r>
            <a:r>
              <a:rPr lang="ja-JP" altLang="it-IT" sz="2400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”</a:t>
            </a:r>
            <a:r>
              <a:rPr lang="it-IT" altLang="ja-JP" sz="2400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:</a:t>
            </a:r>
            <a:r>
              <a:rPr lang="it-IT" altLang="ja-JP" sz="24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altLang="ja-JP" sz="2400" dirty="0" smtClean="0">
                <a:ea typeface="ＭＳ Ｐゴシック" pitchFamily="34" charset="-128"/>
                <a:cs typeface="Arial" pitchFamily="34" charset="0"/>
              </a:rPr>
              <a:t>il contenuto dei sé attesi è in genere positivo</a:t>
            </a:r>
          </a:p>
          <a:p>
            <a:pPr marL="692150" lvl="1" indent="-292100" algn="just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probabilità di fallimento del matrimonio?</a:t>
            </a:r>
          </a:p>
          <a:p>
            <a:pPr marL="692150" lvl="1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Interpretazione motivazionale: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bisogno di riduzione </a:t>
            </a:r>
            <a:r>
              <a:rPr lang="it-IT" dirty="0" err="1" smtClean="0">
                <a:ea typeface="ＭＳ Ｐゴシック" pitchFamily="34" charset="-128"/>
                <a:cs typeface="Arial" pitchFamily="34" charset="0"/>
              </a:rPr>
              <a:t>dell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ansia</a:t>
            </a:r>
          </a:p>
          <a:p>
            <a:pPr marL="692150" lvl="1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Interpretazione cognitivista: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nel valutare la probabilità di un evento negativo, l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individuo ricorre a una 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“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euristica della disponibilità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”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: </a:t>
            </a:r>
          </a:p>
          <a:p>
            <a:pPr marL="1168400" lvl="2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pensando al numero di eventi negativi successi in passato a lui e ad altri (ad esempio, i coetanei), finisce per sottostimare la probabilità che tale evento lo riguardi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3</a:t>
            </a:fld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419600"/>
          </a:xfrm>
        </p:spPr>
        <p:txBody>
          <a:bodyPr/>
          <a:lstStyle/>
          <a:p>
            <a:pPr marL="482600" indent="-482600" algn="just" eaLnBrk="1" hangingPunct="1">
              <a:spcBef>
                <a:spcPct val="50000"/>
              </a:spcBef>
            </a:pPr>
            <a:r>
              <a:rPr lang="it-IT" sz="2400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C.H.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Cooley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(1908) 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ha introdotto il concetto di: </a:t>
            </a:r>
            <a:r>
              <a:rPr lang="ja-JP" alt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“</a:t>
            </a:r>
            <a:r>
              <a:rPr lang="it-IT" altLang="ja-JP" sz="2400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looking</a:t>
            </a:r>
            <a:r>
              <a:rPr lang="it-IT" altLang="ja-JP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altLang="ja-JP" sz="2400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glass</a:t>
            </a:r>
            <a:r>
              <a:rPr lang="it-IT" altLang="ja-JP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self</a:t>
            </a:r>
            <a:r>
              <a:rPr lang="ja-JP" alt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”</a:t>
            </a:r>
            <a:r>
              <a:rPr lang="it-IT" altLang="ja-JP" sz="2400" dirty="0" smtClean="0">
                <a:ea typeface="ＭＳ Ｐゴシック" pitchFamily="34" charset="-128"/>
                <a:cs typeface="Arial" pitchFamily="34" charset="0"/>
              </a:rPr>
              <a:t> o sé rispecchiato: </a:t>
            </a:r>
            <a:r>
              <a:rPr lang="it-IT" altLang="ja-JP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la conoscenza di Sé</a:t>
            </a:r>
            <a:r>
              <a:rPr lang="it-IT" altLang="ja-JP" sz="2400" dirty="0" smtClean="0">
                <a:ea typeface="ＭＳ Ｐゴシック" pitchFamily="34" charset="-128"/>
                <a:cs typeface="Arial" pitchFamily="34" charset="0"/>
              </a:rPr>
              <a:t> si realizza osservando il modo in cui ci considerano gli altri</a:t>
            </a:r>
          </a:p>
          <a:p>
            <a:pPr marL="482600" indent="-482600" algn="just" eaLnBrk="1" hangingPunct="1">
              <a:spcBef>
                <a:spcPct val="50000"/>
              </a:spcBef>
            </a:pPr>
            <a:endParaRPr lang="it-IT" sz="2200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6" name="Immagine 3" descr="The_looking_glass_sel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080000" cy="39258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30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785813"/>
            <a:ext cx="8839200" cy="5410200"/>
          </a:xfrm>
        </p:spPr>
        <p:txBody>
          <a:bodyPr/>
          <a:lstStyle/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None/>
            </a:pPr>
            <a:endParaRPr lang="it-IT" sz="2200" dirty="0" smtClean="0">
              <a:ea typeface="ＭＳ Ｐゴシック" pitchFamily="34" charset="-128"/>
              <a:cs typeface="Arial" pitchFamily="34" charset="0"/>
            </a:endParaRPr>
          </a:p>
          <a:p>
            <a:pPr marL="292100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ja-JP" altLang="it-IT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“</a:t>
            </a:r>
            <a:r>
              <a:rPr lang="it-IT" altLang="ja-JP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Completamento simbolico</a:t>
            </a:r>
            <a:r>
              <a:rPr lang="ja-JP" altLang="it-IT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”</a:t>
            </a:r>
            <a:r>
              <a:rPr lang="it-IT" altLang="ja-JP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: </a:t>
            </a:r>
          </a:p>
          <a:p>
            <a:pPr marL="692150" lvl="1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Chi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cerchi di realizzare un</a:t>
            </a:r>
            <a:r>
              <a:rPr lang="ja-JP" altLang="it-IT" b="1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b="1" dirty="0" smtClean="0">
                <a:ea typeface="ＭＳ Ｐゴシック" pitchFamily="34" charset="-128"/>
                <a:cs typeface="Arial" pitchFamily="34" charset="0"/>
              </a:rPr>
              <a:t>importante identità 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ma non ne possegga ancora il simbolo che ne rappresenta il possesso formale </a:t>
            </a:r>
          </a:p>
          <a:p>
            <a:pPr marL="692150" lvl="1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sarà motivato a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compensare l</a:t>
            </a:r>
            <a:r>
              <a:rPr lang="ja-JP" altLang="it-IT" b="1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b="1" dirty="0" smtClean="0">
                <a:ea typeface="ＭＳ Ｐゴシック" pitchFamily="34" charset="-128"/>
                <a:cs typeface="Arial" pitchFamily="34" charset="0"/>
              </a:rPr>
              <a:t>incompletezza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 con </a:t>
            </a:r>
            <a:r>
              <a:rPr lang="it-IT" altLang="ja-JP" b="1" dirty="0" smtClean="0">
                <a:ea typeface="ＭＳ Ｐゴシック" pitchFamily="34" charset="-128"/>
                <a:cs typeface="Arial" pitchFamily="34" charset="0"/>
              </a:rPr>
              <a:t>simboli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 sostitutivi.</a:t>
            </a:r>
          </a:p>
          <a:p>
            <a:pPr marL="692150" lvl="1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Es. tanto più basso è il rango occupato da un boy scout nella gerarchia </a:t>
            </a:r>
          </a:p>
          <a:p>
            <a:pPr marL="1092200" lvl="2" indent="-292100" algn="just" defTabSz="7620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tanto più probabile l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ostentazione di simboli</a:t>
            </a:r>
            <a:endParaRPr lang="it-IT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31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295400"/>
            <a:ext cx="8785225" cy="4419600"/>
          </a:xfrm>
        </p:spPr>
        <p:txBody>
          <a:bodyPr>
            <a:normAutofit/>
          </a:bodyPr>
          <a:lstStyle/>
          <a:p>
            <a:pPr marL="0" indent="0" algn="ctr" defTabSz="762000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it-IT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Discrepanze tra i sé possibili</a:t>
            </a:r>
          </a:p>
          <a:p>
            <a:pPr marL="0" indent="0" defTabSz="762000" eaLnBrk="1" hangingPunct="1">
              <a:spcBef>
                <a:spcPct val="50000"/>
              </a:spcBef>
            </a:pPr>
            <a:r>
              <a:rPr lang="it-IT" sz="2400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Higgins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(1987):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 tre aspetti della rappresentazione di sé</a:t>
            </a:r>
          </a:p>
          <a:p>
            <a:pPr marL="569913" lvl="1" indent="-6350" defTabSz="762000" eaLnBrk="1" hangingPunct="1"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sé reale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: come sono</a:t>
            </a:r>
          </a:p>
          <a:p>
            <a:pPr marL="569913" lvl="1" indent="-6350" defTabSz="762000" eaLnBrk="1" hangingPunct="1"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sé ideale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: come vorrei essere</a:t>
            </a:r>
          </a:p>
          <a:p>
            <a:pPr marL="569913" lvl="1" indent="-6350" defTabSz="762000" eaLnBrk="1" hangingPunct="1"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sé normativo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: come dovrei essere</a:t>
            </a:r>
          </a:p>
          <a:p>
            <a:pPr marL="569913" lvl="1" indent="-6350" defTabSz="762000" eaLnBrk="1" hangingPunct="1">
              <a:spcBef>
                <a:spcPct val="50000"/>
              </a:spcBef>
              <a:buFont typeface="Times" charset="0"/>
              <a:buNone/>
            </a:pPr>
            <a:endParaRPr lang="it-IT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 defTabSz="762000" eaLnBrk="1" hangingPunct="1">
              <a:spcBef>
                <a:spcPct val="50000"/>
              </a:spcBef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Le discrepanze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 tra questi stati del sé comportano</a:t>
            </a:r>
          </a:p>
          <a:p>
            <a:pPr marL="569913" lvl="1" indent="-6350" defTabSz="762000" eaLnBrk="1" hangingPunct="1">
              <a:spcBef>
                <a:spcPct val="50000"/>
              </a:spcBef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un coinvolgimento emotivo </a:t>
            </a:r>
            <a:r>
              <a:rPr lang="it-IT" dirty="0" err="1" smtClean="0">
                <a:ea typeface="ＭＳ Ｐゴシック" pitchFamily="34" charset="-128"/>
                <a:cs typeface="Arial" pitchFamily="34" charset="0"/>
              </a:rPr>
              <a:t>dell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individuo di diversa qualità</a:t>
            </a:r>
            <a:endParaRPr lang="it-IT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32</a:t>
            </a:fld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371600"/>
            <a:ext cx="7848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Tx/>
              <a:buNone/>
            </a:pPr>
            <a:r>
              <a:rPr lang="it-IT" sz="2400" b="1" u="none" dirty="0">
                <a:cs typeface="Arial" pitchFamily="34" charset="0"/>
              </a:rPr>
              <a:t>Discrepanza fra sé reale e sé ideale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Tx/>
              <a:buNone/>
            </a:pPr>
            <a:r>
              <a:rPr lang="it-IT" sz="2400" i="1" u="none" dirty="0">
                <a:cs typeface="Arial" pitchFamily="34" charset="0"/>
              </a:rPr>
              <a:t>Esempio:</a:t>
            </a: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 sono grasso e vorrei essere magro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Tx/>
              <a:buNone/>
            </a:pP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ja-JP" altLang="it-IT" sz="24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u="none" dirty="0">
                <a:solidFill>
                  <a:schemeClr val="tx1"/>
                </a:solidFill>
                <a:cs typeface="Arial" pitchFamily="34" charset="0"/>
              </a:rPr>
              <a:t>individuo vive emozioni di tipo depressivo: tristezza e insoddisfazione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 typeface="Wingdings" pitchFamily="2" charset="2"/>
              <a:buNone/>
            </a:pPr>
            <a:endParaRPr lang="it-IT" sz="2400" u="none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Tx/>
              <a:buNone/>
            </a:pPr>
            <a:r>
              <a:rPr lang="it-IT" sz="2400" b="1" u="none" dirty="0">
                <a:cs typeface="Arial" pitchFamily="34" charset="0"/>
              </a:rPr>
              <a:t>Discrepanza fra sé reale e sé normativo</a:t>
            </a:r>
            <a:endParaRPr lang="it-IT" sz="2400" b="1" u="none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 typeface="Wingdings" pitchFamily="2" charset="2"/>
              <a:buNone/>
            </a:pPr>
            <a:r>
              <a:rPr lang="it-IT" sz="2400" i="1" u="none" dirty="0">
                <a:cs typeface="Arial" pitchFamily="34" charset="0"/>
              </a:rPr>
              <a:t>Esempio:</a:t>
            </a: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 sono pigro e dovrei essere più attivo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Tx/>
              <a:buNone/>
            </a:pP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ja-JP" altLang="it-IT" sz="24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u="none" dirty="0">
                <a:solidFill>
                  <a:schemeClr val="tx1"/>
                </a:solidFill>
                <a:cs typeface="Arial" pitchFamily="34" charset="0"/>
              </a:rPr>
              <a:t>individuo vive emozioni legate </a:t>
            </a:r>
            <a:r>
              <a:rPr lang="it-IT" altLang="ja-JP" sz="2400" u="none" dirty="0" err="1">
                <a:solidFill>
                  <a:schemeClr val="tx1"/>
                </a:solidFill>
                <a:cs typeface="Arial" pitchFamily="34" charset="0"/>
              </a:rPr>
              <a:t>all</a:t>
            </a:r>
            <a:r>
              <a:rPr lang="ja-JP" altLang="it-IT" sz="24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u="none" dirty="0">
                <a:solidFill>
                  <a:schemeClr val="tx1"/>
                </a:solidFill>
                <a:cs typeface="Arial" pitchFamily="34" charset="0"/>
              </a:rPr>
              <a:t>ansia: senso di colpa e disprezzo di sé</a:t>
            </a:r>
            <a:endParaRPr lang="it-IT" sz="2400" u="none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33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it-IT" b="1" dirty="0" smtClean="0">
                <a:ea typeface="ＭＳ Ｐゴシック" pitchFamily="34" charset="-128"/>
              </a:rPr>
              <a:t>	Il sé passato</a:t>
            </a:r>
          </a:p>
          <a:p>
            <a:pPr eaLnBrk="1" hangingPunct="1">
              <a:buFont typeface="Arial" pitchFamily="34" charset="0"/>
              <a:buNone/>
            </a:pPr>
            <a:r>
              <a:rPr lang="it-IT" b="1" dirty="0" smtClean="0">
                <a:ea typeface="ＭＳ Ｐゴシック" pitchFamily="34" charset="-128"/>
              </a:rPr>
              <a:t>	</a:t>
            </a:r>
            <a:r>
              <a:rPr lang="it-IT" sz="2400" dirty="0" smtClean="0">
                <a:ea typeface="ＭＳ Ｐゴシック" pitchFamily="34" charset="-128"/>
              </a:rPr>
              <a:t>La ricostruzione del sé passato usa come punto di riferimento il presente sulla base di:</a:t>
            </a:r>
            <a:endParaRPr lang="it-IT" dirty="0" smtClean="0">
              <a:ea typeface="ＭＳ Ｐゴシック" pitchFamily="34" charset="-128"/>
            </a:endParaRPr>
          </a:p>
          <a:p>
            <a:pPr eaLnBrk="1" hangingPunct="1"/>
            <a:endParaRPr lang="it-IT" b="1" dirty="0" smtClean="0">
              <a:ea typeface="ＭＳ Ｐゴシック" pitchFamily="34" charset="-128"/>
            </a:endParaRPr>
          </a:p>
          <a:p>
            <a:pPr eaLnBrk="1" hangingPunct="1"/>
            <a:r>
              <a:rPr lang="it-IT" b="1" dirty="0" smtClean="0">
                <a:ea typeface="ＭＳ Ｐゴシック" pitchFamily="34" charset="-128"/>
              </a:rPr>
              <a:t>1. </a:t>
            </a:r>
            <a:r>
              <a:rPr lang="it-IT" b="1" u="sng" dirty="0" smtClean="0">
                <a:ea typeface="ＭＳ Ｐゴシック" pitchFamily="34" charset="-128"/>
              </a:rPr>
              <a:t>Teoria della stabilità</a:t>
            </a:r>
          </a:p>
          <a:p>
            <a:pPr eaLnBrk="1" hangingPunct="1">
              <a:buFont typeface="Arial" pitchFamily="34" charset="0"/>
              <a:buNone/>
            </a:pPr>
            <a:endParaRPr lang="it-IT" b="1" u="sng" dirty="0" smtClean="0">
              <a:ea typeface="ＭＳ Ｐゴシック" pitchFamily="34" charset="-128"/>
            </a:endParaRPr>
          </a:p>
          <a:p>
            <a:pPr eaLnBrk="1" hangingPunct="1"/>
            <a:r>
              <a:rPr lang="it-IT" sz="2400" dirty="0" smtClean="0">
                <a:ea typeface="ＭＳ Ｐゴシック" pitchFamily="34" charset="-128"/>
              </a:rPr>
              <a:t>Valutazione del/della partner a distanza di pochi mesi.</a:t>
            </a:r>
          </a:p>
          <a:p>
            <a:pPr eaLnBrk="1" hangingPunct="1"/>
            <a:r>
              <a:rPr lang="it-IT" sz="2400" dirty="0" smtClean="0">
                <a:ea typeface="ＭＳ Ｐゴシック" pitchFamily="34" charset="-128"/>
              </a:rPr>
              <a:t>Quando si chiede ai soggetti di ricordare quale era stata la loro prima valutazione:</a:t>
            </a:r>
          </a:p>
          <a:p>
            <a:pPr eaLnBrk="1" hangingPunct="1"/>
            <a:r>
              <a:rPr lang="it-IT" sz="2400" dirty="0" smtClean="0">
                <a:ea typeface="ＭＳ Ｐゴシック" pitchFamily="34" charset="-128"/>
              </a:rPr>
              <a:t>Q</a:t>
            </a:r>
            <a:r>
              <a:rPr lang="it-IT" sz="2400" dirty="0" smtClean="0">
                <a:ea typeface="ＭＳ Ｐゴシック" pitchFamily="34" charset="-128"/>
              </a:rPr>
              <a:t>uelli </a:t>
            </a:r>
            <a:r>
              <a:rPr lang="it-IT" sz="2400" dirty="0" smtClean="0">
                <a:ea typeface="ＭＳ Ｐゴシック" pitchFamily="34" charset="-128"/>
              </a:rPr>
              <a:t>che esprimono un secondo parere </a:t>
            </a:r>
            <a:r>
              <a:rPr lang="it-IT" sz="2400" b="1" dirty="0" smtClean="0">
                <a:ea typeface="ＭＳ Ｐゴシック" pitchFamily="34" charset="-128"/>
              </a:rPr>
              <a:t>più positivo </a:t>
            </a:r>
            <a:r>
              <a:rPr lang="it-IT" sz="2400" dirty="0" smtClean="0">
                <a:ea typeface="ＭＳ Ｐゴシック" pitchFamily="34" charset="-128"/>
              </a:rPr>
              <a:t>tendono a </a:t>
            </a:r>
            <a:r>
              <a:rPr lang="it-IT" sz="2400" b="1" dirty="0" smtClean="0">
                <a:ea typeface="ＭＳ Ｐゴシック" pitchFamily="34" charset="-128"/>
              </a:rPr>
              <a:t>sovrastimare</a:t>
            </a:r>
            <a:r>
              <a:rPr lang="it-IT" sz="2400" dirty="0" smtClean="0">
                <a:ea typeface="ＭＳ Ｐゴシック" pitchFamily="34" charset="-128"/>
              </a:rPr>
              <a:t> il loro primo giudizio positivo, </a:t>
            </a:r>
          </a:p>
          <a:p>
            <a:pPr eaLnBrk="1" hangingPunct="1"/>
            <a:r>
              <a:rPr lang="it-IT" sz="2400" dirty="0" smtClean="0">
                <a:ea typeface="ＭＳ Ｐゴシック" pitchFamily="34" charset="-128"/>
              </a:rPr>
              <a:t>Quelli </a:t>
            </a:r>
            <a:r>
              <a:rPr lang="it-IT" sz="2400" dirty="0" smtClean="0">
                <a:ea typeface="ＭＳ Ｐゴシック" pitchFamily="34" charset="-128"/>
              </a:rPr>
              <a:t>che lo esprimono </a:t>
            </a:r>
            <a:r>
              <a:rPr lang="it-IT" sz="2400" b="1" dirty="0" smtClean="0">
                <a:ea typeface="ＭＳ Ｐゴシック" pitchFamily="34" charset="-128"/>
              </a:rPr>
              <a:t>più negativo </a:t>
            </a:r>
            <a:r>
              <a:rPr lang="it-IT" sz="2400" dirty="0" smtClean="0">
                <a:ea typeface="ＭＳ Ｐゴシック" pitchFamily="34" charset="-128"/>
              </a:rPr>
              <a:t>tendono a </a:t>
            </a:r>
            <a:r>
              <a:rPr lang="it-IT" sz="2400" b="1" dirty="0" smtClean="0">
                <a:ea typeface="ＭＳ Ｐゴシック" pitchFamily="34" charset="-128"/>
              </a:rPr>
              <a:t>sottostimarlo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34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r>
              <a:rPr lang="it-IT" b="1" u="sng" dirty="0" smtClean="0">
                <a:ea typeface="ＭＳ Ｐゴシック" pitchFamily="34" charset="-128"/>
              </a:rPr>
              <a:t>2. Teoria del cambiamento:</a:t>
            </a:r>
          </a:p>
          <a:p>
            <a:pPr eaLnBrk="1" hangingPunct="1"/>
            <a:endParaRPr lang="it-IT" sz="2200" dirty="0" smtClean="0">
              <a:ea typeface="ＭＳ Ｐゴシック" pitchFamily="34" charset="-128"/>
            </a:endParaRPr>
          </a:p>
          <a:p>
            <a:pPr eaLnBrk="1" hangingPunct="1"/>
            <a:r>
              <a:rPr lang="it-IT" sz="2400" dirty="0" smtClean="0">
                <a:ea typeface="ＭＳ Ｐゴシック" pitchFamily="34" charset="-128"/>
              </a:rPr>
              <a:t>Due gruppi: uno che frequenta un programma per il miglioramento delle capacità di studio, uno di </a:t>
            </a:r>
            <a:r>
              <a:rPr lang="it-IT" sz="2400" dirty="0" smtClean="0">
                <a:ea typeface="ＭＳ Ｐゴシック" pitchFamily="34" charset="-128"/>
              </a:rPr>
              <a:t>controllo</a:t>
            </a:r>
          </a:p>
          <a:p>
            <a:pPr eaLnBrk="1" hangingPunct="1"/>
            <a:r>
              <a:rPr lang="it-IT" dirty="0" smtClean="0">
                <a:ea typeface="ＭＳ Ｐゴシック" pitchFamily="34" charset="-128"/>
              </a:rPr>
              <a:t>Si </a:t>
            </a:r>
            <a:r>
              <a:rPr lang="it-IT" dirty="0" smtClean="0">
                <a:ea typeface="ＭＳ Ｐゴシック" pitchFamily="34" charset="-128"/>
              </a:rPr>
              <a:t>richiede di </a:t>
            </a:r>
            <a:r>
              <a:rPr lang="it-IT" dirty="0" err="1" smtClean="0">
                <a:ea typeface="ＭＳ Ｐゴシック" pitchFamily="34" charset="-128"/>
              </a:rPr>
              <a:t>autovalutare</a:t>
            </a:r>
            <a:r>
              <a:rPr lang="it-IT" dirty="0" smtClean="0">
                <a:ea typeface="ＭＳ Ｐゴシック" pitchFamily="34" charset="-128"/>
              </a:rPr>
              <a:t>: capacità di </a:t>
            </a:r>
            <a:r>
              <a:rPr lang="it-IT" dirty="0" smtClean="0">
                <a:ea typeface="ＭＳ Ｐゴシック" pitchFamily="34" charset="-128"/>
              </a:rPr>
              <a:t>studio</a:t>
            </a:r>
            <a:endParaRPr lang="it-IT" dirty="0" smtClean="0">
              <a:ea typeface="ＭＳ Ｐゴシック" pitchFamily="34" charset="-128"/>
            </a:endParaRPr>
          </a:p>
          <a:p>
            <a:pPr eaLnBrk="1" hangingPunct="1"/>
            <a:r>
              <a:rPr lang="it-IT" sz="2400" dirty="0" smtClean="0">
                <a:ea typeface="ＭＳ Ｐゴシック" pitchFamily="34" charset="-128"/>
              </a:rPr>
              <a:t>Dopo 3 settimane si chiede: nuova autovalutazione della capacità di studio, ricordo della loro abilità 3 settimane prima, previsione di voti alla fine del semestre</a:t>
            </a:r>
          </a:p>
          <a:p>
            <a:pPr eaLnBrk="1" hangingPunct="1"/>
            <a:endParaRPr lang="it-IT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it-IT" sz="2400" dirty="0" smtClean="0">
                <a:ea typeface="ＭＳ Ｐゴシック" pitchFamily="34" charset="-128"/>
              </a:rPr>
              <a:t>Risultati: nessun miglioramento reale (nei voti presi),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ma i soggetti che avevano frequentato il corso sottostimavano le loro capacità iniziali, si aspettavano voti più alti e a distanza di mesi li ricordavano migliori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35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sz="2400" dirty="0" smtClean="0">
                <a:ea typeface="ＭＳ Ｐゴシック" pitchFamily="34" charset="-128"/>
              </a:rPr>
              <a:t>Operano quindi </a:t>
            </a:r>
            <a:r>
              <a:rPr lang="it-IT" sz="2400" b="1" dirty="0" smtClean="0">
                <a:ea typeface="ＭＳ Ｐゴシック" pitchFamily="34" charset="-128"/>
              </a:rPr>
              <a:t>due opposte tendenze sistematiche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dirty="0" smtClean="0">
                <a:ea typeface="ＭＳ Ｐゴシック" pitchFamily="34" charset="-128"/>
              </a:rPr>
              <a:t>con un unico obiettivo: </a:t>
            </a:r>
            <a:r>
              <a:rPr lang="it-IT" b="1" dirty="0" smtClean="0">
                <a:ea typeface="ＭＳ Ｐゴシック" pitchFamily="34" charset="-128"/>
              </a:rPr>
              <a:t>enfatizzare gli aspetti positivi del sé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in termini di coerenza e continuità (teoria della stabilità)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in termini di miglioramento di prestazioni e competenze (teoria del cambiamento)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36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334000"/>
          </a:xfrm>
        </p:spPr>
        <p:txBody>
          <a:bodyPr>
            <a:normAutofit/>
          </a:bodyPr>
          <a:lstStyle/>
          <a:p>
            <a:pPr marL="292100" indent="-292100" algn="ctr" defTabSz="762000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it-IT" b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Il Sé nelle culture</a:t>
            </a:r>
            <a:endParaRPr lang="it-IT" b="1" dirty="0" smtClean="0">
              <a:ea typeface="ＭＳ Ｐゴシック" pitchFamily="34" charset="-128"/>
              <a:cs typeface="Times New Roman" pitchFamily="18" charset="0"/>
            </a:endParaRPr>
          </a:p>
          <a:p>
            <a:pPr marL="292100" indent="-292100" algn="just" defTabSz="762000" eaLnBrk="1" hangingPunct="1">
              <a:spcBef>
                <a:spcPct val="50000"/>
              </a:spcBef>
            </a:pP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Lo sviluppo del concetto di sé</a:t>
            </a: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 avviene in stretta connessione alle idee proprie dei gruppi e del contesto culturale rispetto a cosa significhi essere una persona </a:t>
            </a:r>
            <a:r>
              <a:rPr lang="ja-JP" altLang="it-IT" sz="2400" dirty="0" smtClean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it-IT" altLang="ja-JP" sz="2400" dirty="0" smtClean="0">
                <a:ea typeface="ＭＳ Ｐゴシック" pitchFamily="34" charset="-128"/>
                <a:cs typeface="Times New Roman" pitchFamily="18" charset="0"/>
              </a:rPr>
              <a:t>come si deve</a:t>
            </a:r>
            <a:r>
              <a:rPr lang="ja-JP" altLang="it-IT" sz="2400" dirty="0" smtClean="0">
                <a:ea typeface="ＭＳ Ｐゴシック" pitchFamily="34" charset="-128"/>
                <a:cs typeface="Times New Roman" pitchFamily="18" charset="0"/>
              </a:rPr>
              <a:t>”</a:t>
            </a:r>
            <a:endParaRPr lang="it-IT" altLang="ja-JP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292100" indent="-292100" algn="just" defTabSz="762000" eaLnBrk="1" hangingPunct="1">
              <a:spcBef>
                <a:spcPct val="50000"/>
              </a:spcBef>
              <a:buFont typeface="Arial" pitchFamily="34" charset="0"/>
              <a:buNone/>
            </a:pPr>
            <a:endParaRPr lang="it-IT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292100" indent="-292100" algn="just" defTabSz="762000" eaLnBrk="1" hangingPunct="1">
              <a:spcBef>
                <a:spcPct val="50000"/>
              </a:spcBef>
            </a:pPr>
            <a:r>
              <a:rPr lang="it-IT" sz="2400" dirty="0" err="1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Oyserman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 e Markus (1998):</a:t>
            </a: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 le varie culture elaborano diverse 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Times New Roman" pitchFamily="18" charset="0"/>
              </a:rPr>
              <a:t>rappresentazioni sociali</a:t>
            </a:r>
            <a:r>
              <a:rPr lang="it-IT" sz="2400" dirty="0" smtClean="0">
                <a:ea typeface="ＭＳ Ｐゴシック" pitchFamily="34" charset="-128"/>
                <a:cs typeface="Times New Roman" pitchFamily="18" charset="0"/>
              </a:rPr>
              <a:t> che riguardano le caratteristiche ritenute appropriate e positive del Sé</a:t>
            </a:r>
          </a:p>
          <a:p>
            <a:pPr marL="292100" indent="-292100" algn="just" defTabSz="762000" eaLnBrk="1" hangingPunct="1">
              <a:spcBef>
                <a:spcPct val="50000"/>
              </a:spcBef>
              <a:buFont typeface="Arial" pitchFamily="34" charset="0"/>
              <a:buNone/>
            </a:pPr>
            <a:endParaRPr lang="it-IT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292100" indent="-292100" algn="just" defTabSz="762000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Le differenze sono evidenti se si confrontano le culture sulla base della dimensione 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individualismo - collettivismo</a:t>
            </a:r>
            <a:endParaRPr lang="it-IT" sz="2400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37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764704"/>
            <a:ext cx="8763000" cy="304800"/>
          </a:xfrm>
        </p:spPr>
        <p:txBody>
          <a:bodyPr>
            <a:noAutofit/>
          </a:bodyPr>
          <a:lstStyle/>
          <a:p>
            <a:pPr marL="292100" indent="-292100" algn="ctr" defTabSz="762000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it-IT" b="1" dirty="0" smtClean="0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Distinzione fra sistemi socio - culturali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416050"/>
            <a:ext cx="4191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300" u="non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it-IT" sz="2200" u="sng" dirty="0">
                <a:solidFill>
                  <a:srgbClr val="C00000"/>
                </a:solidFill>
                <a:cs typeface="Arial" pitchFamily="34" charset="0"/>
              </a:rPr>
              <a:t>Culture individualiste</a:t>
            </a:r>
            <a:endParaRPr lang="it-IT" sz="2200" u="sng" dirty="0">
              <a:solidFill>
                <a:srgbClr val="C00000"/>
              </a:solidFill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200" u="none" dirty="0">
                <a:solidFill>
                  <a:schemeClr val="tx1"/>
                </a:solidFill>
                <a:cs typeface="Arial" pitchFamily="34" charset="0"/>
              </a:rPr>
              <a:t>• Il Sé è l</a:t>
            </a:r>
            <a:r>
              <a:rPr lang="ja-JP" altLang="it-IT" sz="22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200" u="none" dirty="0">
                <a:solidFill>
                  <a:schemeClr val="tx1"/>
                </a:solidFill>
                <a:cs typeface="Arial" pitchFamily="34" charset="0"/>
              </a:rPr>
              <a:t>unità di base</a:t>
            </a:r>
            <a:endParaRPr lang="it-IT" altLang="ja-JP" sz="2200" u="none" dirty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200" u="none" dirty="0">
                <a:solidFill>
                  <a:schemeClr val="tx1"/>
                </a:solidFill>
                <a:cs typeface="Arial" pitchFamily="34" charset="0"/>
              </a:rPr>
              <a:t>• Il principale compito di sviluppo è il raggiungimento di un senso di realizzazione personale</a:t>
            </a:r>
            <a:endParaRPr lang="it-IT" sz="2200" u="none" dirty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200" u="none" dirty="0">
                <a:solidFill>
                  <a:schemeClr val="tx1"/>
                </a:solidFill>
                <a:cs typeface="Arial" pitchFamily="34" charset="0"/>
              </a:rPr>
              <a:t>• L</a:t>
            </a:r>
            <a:r>
              <a:rPr lang="ja-JP" altLang="it-IT" sz="22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200" u="none" dirty="0">
                <a:solidFill>
                  <a:schemeClr val="tx1"/>
                </a:solidFill>
                <a:cs typeface="Arial" pitchFamily="34" charset="0"/>
              </a:rPr>
              <a:t>elaborazione della propria unicità è alla base </a:t>
            </a:r>
            <a:r>
              <a:rPr lang="it-IT" altLang="ja-JP" sz="2200" u="none" dirty="0" err="1">
                <a:solidFill>
                  <a:schemeClr val="tx1"/>
                </a:solidFill>
                <a:cs typeface="Arial" pitchFamily="34" charset="0"/>
              </a:rPr>
              <a:t>dell</a:t>
            </a:r>
            <a:r>
              <a:rPr lang="ja-JP" altLang="it-IT" sz="22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200" u="none" dirty="0">
                <a:solidFill>
                  <a:schemeClr val="tx1"/>
                </a:solidFill>
                <a:cs typeface="Arial" pitchFamily="34" charset="0"/>
              </a:rPr>
              <a:t>identità</a:t>
            </a:r>
            <a:endParaRPr lang="it-IT" altLang="ja-JP" sz="2200" u="none" dirty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200" u="none" dirty="0">
                <a:solidFill>
                  <a:schemeClr val="tx1"/>
                </a:solidFill>
                <a:cs typeface="Arial" pitchFamily="34" charset="0"/>
              </a:rPr>
              <a:t>• Sono valorizzate caratteristiche come intelligenza e competenza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it-IT" sz="2200" u="none" dirty="0" smtClean="0">
                <a:solidFill>
                  <a:schemeClr val="tx1"/>
                </a:solidFill>
                <a:cs typeface="Times New Roman" pitchFamily="18" charset="0"/>
              </a:rPr>
              <a:t>La </a:t>
            </a:r>
            <a:r>
              <a:rPr lang="it-IT" sz="2200" u="none" dirty="0">
                <a:solidFill>
                  <a:schemeClr val="tx1"/>
                </a:solidFill>
                <a:cs typeface="Times New Roman" pitchFamily="18" charset="0"/>
              </a:rPr>
              <a:t>distinzione più saliente è fra Sé e </a:t>
            </a:r>
            <a:r>
              <a:rPr lang="it-IT" sz="2200" u="none" dirty="0" err="1">
                <a:solidFill>
                  <a:schemeClr val="tx1"/>
                </a:solidFill>
                <a:cs typeface="Times New Roman" pitchFamily="18" charset="0"/>
              </a:rPr>
              <a:t>non-Sé</a:t>
            </a:r>
            <a:r>
              <a:rPr lang="it-IT" sz="2200" u="none" dirty="0">
                <a:solidFill>
                  <a:schemeClr val="tx1"/>
                </a:solidFill>
                <a:cs typeface="Times New Roman" pitchFamily="18" charset="0"/>
              </a:rPr>
              <a:t>, e in seconda istanza fra </a:t>
            </a:r>
            <a:r>
              <a:rPr lang="it-IT" sz="2200" u="none" dirty="0" err="1">
                <a:solidFill>
                  <a:schemeClr val="tx1"/>
                </a:solidFill>
                <a:cs typeface="Times New Roman" pitchFamily="18" charset="0"/>
              </a:rPr>
              <a:t>ingroup</a:t>
            </a:r>
            <a:r>
              <a:rPr lang="it-IT" sz="2200" u="none" dirty="0">
                <a:solidFill>
                  <a:schemeClr val="tx1"/>
                </a:solidFill>
                <a:cs typeface="Times New Roman" pitchFamily="18" charset="0"/>
              </a:rPr>
              <a:t> e </a:t>
            </a:r>
            <a:r>
              <a:rPr lang="it-IT" sz="2200" u="none" dirty="0" err="1">
                <a:solidFill>
                  <a:schemeClr val="tx1"/>
                </a:solidFill>
                <a:cs typeface="Times New Roman" pitchFamily="18" charset="0"/>
              </a:rPr>
              <a:t>outgroup</a:t>
            </a:r>
            <a:endParaRPr lang="it-IT" sz="2200" u="none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0" y="1447800"/>
            <a:ext cx="4343400" cy="466281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200" u="sng" dirty="0">
                <a:solidFill>
                  <a:srgbClr val="C00000"/>
                </a:solidFill>
                <a:cs typeface="Arial" pitchFamily="34" charset="0"/>
              </a:rPr>
              <a:t>Culture collettiviste</a:t>
            </a:r>
            <a:endParaRPr lang="it-IT" sz="2200" u="sng" dirty="0">
              <a:solidFill>
                <a:srgbClr val="C00000"/>
              </a:solidFill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200" u="none" dirty="0">
                <a:solidFill>
                  <a:schemeClr val="tx1"/>
                </a:solidFill>
                <a:cs typeface="Arial" pitchFamily="34" charset="0"/>
              </a:rPr>
              <a:t>• Il gruppo è l</a:t>
            </a:r>
            <a:r>
              <a:rPr lang="ja-JP" altLang="it-IT" sz="22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200" u="none" dirty="0">
                <a:solidFill>
                  <a:schemeClr val="tx1"/>
                </a:solidFill>
                <a:cs typeface="Arial" pitchFamily="34" charset="0"/>
              </a:rPr>
              <a:t>unità di base</a:t>
            </a:r>
            <a:endParaRPr lang="it-IT" altLang="ja-JP" sz="2200" u="none" dirty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200" u="none" dirty="0">
                <a:solidFill>
                  <a:schemeClr val="tx1"/>
                </a:solidFill>
                <a:cs typeface="Arial" pitchFamily="34" charset="0"/>
              </a:rPr>
              <a:t>• Il principale compito di sviluppo è il raggiungimento di obiettivi comuni</a:t>
            </a:r>
            <a:endParaRPr lang="it-IT" sz="2200" u="none" dirty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200" u="none" dirty="0">
                <a:solidFill>
                  <a:schemeClr val="tx1"/>
                </a:solidFill>
                <a:cs typeface="Arial" pitchFamily="34" charset="0"/>
              </a:rPr>
              <a:t>• L</a:t>
            </a:r>
            <a:r>
              <a:rPr lang="ja-JP" altLang="it-IT" sz="22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200" u="none" dirty="0">
                <a:solidFill>
                  <a:schemeClr val="tx1"/>
                </a:solidFill>
                <a:cs typeface="Arial" pitchFamily="34" charset="0"/>
              </a:rPr>
              <a:t>identità è organizzata intorno al senso di af</a:t>
            </a:r>
            <a:r>
              <a:rPr lang="it-IT" altLang="ja-JP" sz="2200" u="none" dirty="0">
                <a:solidFill>
                  <a:schemeClr val="tx1"/>
                </a:solidFill>
              </a:rPr>
              <a:t>filiazione</a:t>
            </a:r>
            <a:r>
              <a:rPr lang="it-IT" altLang="ja-JP" sz="2200" u="none" dirty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2200" u="none" dirty="0">
                <a:solidFill>
                  <a:schemeClr val="tx1"/>
                </a:solidFill>
                <a:cs typeface="Arial" pitchFamily="34" charset="0"/>
              </a:rPr>
              <a:t>• Sono valorizzate caratteristiche come costanza e persistenza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it-IT" sz="2200" u="none" dirty="0">
                <a:solidFill>
                  <a:schemeClr val="tx1"/>
                </a:solidFill>
                <a:cs typeface="Times New Roman" pitchFamily="18" charset="0"/>
              </a:rPr>
              <a:t> La distinzione più saliente è fra </a:t>
            </a:r>
            <a:r>
              <a:rPr lang="it-IT" sz="2200" u="none" dirty="0" err="1">
                <a:solidFill>
                  <a:schemeClr val="tx1"/>
                </a:solidFill>
                <a:cs typeface="Times New Roman" pitchFamily="18" charset="0"/>
              </a:rPr>
              <a:t>ingroup</a:t>
            </a:r>
            <a:r>
              <a:rPr lang="it-IT" sz="2200" u="none" dirty="0">
                <a:solidFill>
                  <a:schemeClr val="tx1"/>
                </a:solidFill>
                <a:cs typeface="Times New Roman" pitchFamily="18" charset="0"/>
              </a:rPr>
              <a:t> e </a:t>
            </a:r>
            <a:r>
              <a:rPr lang="it-IT" sz="2200" u="none" dirty="0" err="1">
                <a:solidFill>
                  <a:schemeClr val="tx1"/>
                </a:solidFill>
                <a:cs typeface="Times New Roman" pitchFamily="18" charset="0"/>
              </a:rPr>
              <a:t>outgroup</a:t>
            </a:r>
            <a:r>
              <a:rPr lang="it-IT" sz="2200" u="none" dirty="0">
                <a:solidFill>
                  <a:schemeClr val="tx1"/>
                </a:solidFill>
                <a:cs typeface="Times New Roman" pitchFamily="18" charset="0"/>
              </a:rPr>
              <a:t>; ostilità a priori nei confronti </a:t>
            </a:r>
            <a:r>
              <a:rPr lang="it-IT" sz="2200" u="none" dirty="0" err="1">
                <a:solidFill>
                  <a:schemeClr val="tx1"/>
                </a:solidFill>
                <a:cs typeface="Times New Roman" pitchFamily="18" charset="0"/>
              </a:rPr>
              <a:t>dell</a:t>
            </a:r>
            <a:r>
              <a:rPr lang="ja-JP" altLang="it-IT" sz="2200" u="none" dirty="0">
                <a:solidFill>
                  <a:schemeClr val="tx1"/>
                </a:solidFill>
                <a:cs typeface="Times New Roman" pitchFamily="18" charset="0"/>
              </a:rPr>
              <a:t>’</a:t>
            </a:r>
            <a:r>
              <a:rPr lang="it-IT" altLang="ja-JP" sz="2200" u="none" dirty="0" err="1">
                <a:solidFill>
                  <a:schemeClr val="tx1"/>
                </a:solidFill>
                <a:cs typeface="Times New Roman" pitchFamily="18" charset="0"/>
              </a:rPr>
              <a:t>outgroup</a:t>
            </a:r>
            <a:endParaRPr lang="it-IT" sz="2200" u="none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4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305800" cy="4419600"/>
          </a:xfrm>
        </p:spPr>
        <p:txBody>
          <a:bodyPr>
            <a:normAutofit/>
          </a:bodyPr>
          <a:lstStyle/>
          <a:p>
            <a:pPr marL="482600" indent="-482600" algn="just" eaLnBrk="1" hangingPunct="1">
              <a:spcBef>
                <a:spcPct val="50000"/>
              </a:spcBef>
            </a:pPr>
            <a:endParaRPr lang="it-IT" sz="2200" dirty="0" smtClean="0">
              <a:ea typeface="ＭＳ Ｐゴシック" pitchFamily="34" charset="-128"/>
              <a:cs typeface="Arial" pitchFamily="34" charset="0"/>
            </a:endParaRPr>
          </a:p>
          <a:p>
            <a:pPr marL="482600" indent="-482600" algn="just" eaLnBrk="1" hangingPunct="1"/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Mead (1934): </a:t>
            </a:r>
            <a:r>
              <a:rPr lang="it-IT" sz="2400" b="1" dirty="0" smtClean="0">
                <a:ea typeface="ＭＳ Ｐゴシック" pitchFamily="34" charset="-128"/>
                <a:cs typeface="Arial" pitchFamily="34" charset="0"/>
              </a:rPr>
              <a:t>il Sé non esiste alla nascita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. </a:t>
            </a:r>
          </a:p>
          <a:p>
            <a:pPr marL="482600" indent="-482600" algn="just" eaLnBrk="1" hangingPunct="1"/>
            <a:endParaRPr lang="it-IT" sz="2400" dirty="0" smtClean="0">
              <a:ea typeface="ＭＳ Ｐゴシック" pitchFamily="34" charset="-128"/>
              <a:cs typeface="Arial" pitchFamily="34" charset="0"/>
            </a:endParaRPr>
          </a:p>
          <a:p>
            <a:pPr marL="482600" indent="-482600" algn="just" eaLnBrk="1" hangingPunct="1"/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La </a:t>
            </a:r>
            <a:r>
              <a:rPr lang="it-IT" sz="2400" b="1" dirty="0" smtClean="0">
                <a:ea typeface="ＭＳ Ｐゴシック" pitchFamily="34" charset="-128"/>
                <a:cs typeface="Arial" pitchFamily="34" charset="0"/>
              </a:rPr>
              <a:t>capacità di conoscere il Sé emerge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 quando sono presenti due condizioni:</a:t>
            </a:r>
          </a:p>
          <a:p>
            <a:pPr marL="482600" indent="-482600" algn="just" eaLnBrk="1" hangingPunct="1">
              <a:buFont typeface="Arial" pitchFamily="34" charset="0"/>
              <a:buNone/>
            </a:pPr>
            <a:endParaRPr lang="it-IT" sz="2400" dirty="0" smtClean="0">
              <a:ea typeface="ＭＳ Ｐゴシック" pitchFamily="34" charset="-128"/>
              <a:cs typeface="Arial" pitchFamily="34" charset="0"/>
            </a:endParaRPr>
          </a:p>
          <a:p>
            <a:pPr marL="958850" lvl="1" algn="just" eaLnBrk="1" hangingPunct="1">
              <a:spcBef>
                <a:spcPct val="0"/>
              </a:spcBef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la capacità di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produrre e rispondere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a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simboli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per rappresentarsi gli oggetti </a:t>
            </a:r>
            <a:r>
              <a:rPr lang="it-IT" dirty="0" err="1" smtClean="0">
                <a:ea typeface="ＭＳ Ｐゴシック" pitchFamily="34" charset="-128"/>
                <a:cs typeface="Arial" pitchFamily="34" charset="0"/>
              </a:rPr>
              <a:t>dell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ambiente</a:t>
            </a:r>
          </a:p>
          <a:p>
            <a:pPr marL="1358900" lvl="2" algn="just" eaLnBrk="1" hangingPunct="1">
              <a:spcBef>
                <a:spcPct val="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Individua il </a:t>
            </a:r>
            <a:r>
              <a:rPr lang="it-IT" sz="2400" b="1" dirty="0" smtClean="0">
                <a:ea typeface="ＭＳ Ｐゴシック" pitchFamily="34" charset="-128"/>
                <a:cs typeface="Arial" pitchFamily="34" charset="0"/>
              </a:rPr>
              <a:t>Sé come uno di questi oggetti</a:t>
            </a:r>
          </a:p>
          <a:p>
            <a:pPr marL="1358900" lvl="2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it-IT" sz="2400" b="1" dirty="0" smtClean="0">
              <a:ea typeface="ＭＳ Ｐゴシック" pitchFamily="34" charset="-128"/>
              <a:cs typeface="Arial" pitchFamily="34" charset="0"/>
            </a:endParaRPr>
          </a:p>
          <a:p>
            <a:pPr marL="958850" lvl="1" algn="just" eaLnBrk="1" hangingPunct="1">
              <a:spcBef>
                <a:spcPct val="0"/>
              </a:spcBef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la capacità di assumere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gli atteggiamenti degli altri</a:t>
            </a:r>
            <a:endParaRPr lang="it-IT" b="1" i="1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5</a:t>
            </a:fld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371600"/>
            <a:ext cx="8227640" cy="434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</a:pPr>
            <a:r>
              <a:rPr lang="it-IT" sz="2400" u="none" dirty="0">
                <a:cs typeface="Times New Roman" pitchFamily="18" charset="0"/>
              </a:rPr>
              <a:t> Ruolo del linguaggio: </a:t>
            </a: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ja-JP" altLang="it-IT" sz="24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u="none" dirty="0">
                <a:solidFill>
                  <a:schemeClr val="tx1"/>
                </a:solidFill>
                <a:cs typeface="Arial" pitchFamily="34" charset="0"/>
              </a:rPr>
              <a:t>acquisizione di un sistema di gesti simbolici e poi del linguaggio, permette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</a:pPr>
            <a:r>
              <a:rPr lang="it-IT" sz="2400" dirty="0" smtClean="0">
                <a:cs typeface="Arial" pitchFamily="34" charset="0"/>
              </a:rPr>
              <a:t>- </a:t>
            </a:r>
            <a:r>
              <a:rPr lang="it-IT" sz="2400" u="none" dirty="0" smtClean="0">
                <a:solidFill>
                  <a:schemeClr val="tx1"/>
                </a:solidFill>
                <a:cs typeface="Arial" pitchFamily="34" charset="0"/>
              </a:rPr>
              <a:t>di </a:t>
            </a:r>
            <a:r>
              <a:rPr lang="it-IT" sz="2400" b="1" u="none" dirty="0">
                <a:solidFill>
                  <a:schemeClr val="tx1"/>
                </a:solidFill>
                <a:cs typeface="Arial" pitchFamily="34" charset="0"/>
              </a:rPr>
              <a:t>differenziare il Sé dagli altri oggetti </a:t>
            </a: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del proprio mondo.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100000"/>
            </a:pPr>
            <a:r>
              <a:rPr lang="it-IT" sz="2400" dirty="0" smtClean="0">
                <a:cs typeface="Arial" pitchFamily="34" charset="0"/>
              </a:rPr>
              <a:t>- </a:t>
            </a:r>
            <a:r>
              <a:rPr lang="it-IT" sz="2400" u="none" dirty="0" smtClean="0">
                <a:solidFill>
                  <a:schemeClr val="tx1"/>
                </a:solidFill>
                <a:cs typeface="Arial" pitchFamily="34" charset="0"/>
              </a:rPr>
              <a:t>di </a:t>
            </a:r>
            <a:r>
              <a:rPr lang="it-IT" sz="2400" b="1" u="none" dirty="0">
                <a:solidFill>
                  <a:schemeClr val="tx1"/>
                </a:solidFill>
                <a:cs typeface="Arial" pitchFamily="34" charset="0"/>
              </a:rPr>
              <a:t>indicare gli oggetti</a:t>
            </a: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, tra cui il Sé, con un nome: io, me, il mio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 typeface="Wingdings" pitchFamily="2" charset="2"/>
              <a:buNone/>
            </a:pPr>
            <a:endParaRPr lang="it-IT" sz="2400" u="none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 typeface="Wingdings" pitchFamily="2" charset="2"/>
              <a:buNone/>
            </a:pP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La capacità di </a:t>
            </a:r>
            <a:r>
              <a:rPr lang="it-IT" sz="2400" b="1" u="none" dirty="0">
                <a:solidFill>
                  <a:schemeClr val="tx1"/>
                </a:solidFill>
                <a:cs typeface="Arial" pitchFamily="34" charset="0"/>
              </a:rPr>
              <a:t>usare intenzionalmente i simboli </a:t>
            </a: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indica </a:t>
            </a:r>
            <a:r>
              <a:rPr lang="it-IT" sz="2400" b="1" u="none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ja-JP" altLang="it-IT" sz="2400" b="1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b="1" u="none" dirty="0">
                <a:solidFill>
                  <a:schemeClr val="tx1"/>
                </a:solidFill>
                <a:cs typeface="Arial" pitchFamily="34" charset="0"/>
              </a:rPr>
              <a:t>acquisizione della Mente</a:t>
            </a:r>
            <a:r>
              <a:rPr lang="it-IT" altLang="ja-JP" sz="2400" u="none" dirty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100000"/>
              <a:buFont typeface="Arial" pitchFamily="34" charset="0"/>
              <a:buChar char="•"/>
            </a:pP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controllare il proprio gesto per comunicare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6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124744"/>
            <a:ext cx="8229600" cy="4209256"/>
          </a:xfrm>
        </p:spPr>
        <p:txBody>
          <a:bodyPr/>
          <a:lstStyle/>
          <a:p>
            <a:pPr marL="482600" indent="-482600" algn="just" eaLnBrk="1" hangingPunct="1">
              <a:spcBef>
                <a:spcPct val="50000"/>
              </a:spcBef>
              <a:buNone/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La matrice sociale della mente è legata a due fattori: </a:t>
            </a:r>
            <a:endParaRPr lang="it-IT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482600" indent="-482600" algn="just" eaLnBrk="1" hangingPunct="1">
              <a:spcBef>
                <a:spcPct val="50000"/>
              </a:spcBef>
            </a:pPr>
            <a:endParaRPr lang="it-IT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882650" lvl="1" indent="-482600" algn="just" eaLnBrk="1" hangingPunct="1">
              <a:spcBef>
                <a:spcPct val="50000"/>
              </a:spcBef>
              <a:buFont typeface="Verdana" pitchFamily="34" charset="0"/>
              <a:buAutoNum type="arabicPeriod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l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osservazione dei comportamenti altrui nei propri confronti che consente di capire che 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‘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oggetto</a:t>
            </a:r>
            <a:r>
              <a:rPr lang="ja-JP" altLang="it-IT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dirty="0" smtClean="0">
                <a:ea typeface="ＭＳ Ｐゴシック" pitchFamily="34" charset="-128"/>
                <a:cs typeface="Arial" pitchFamily="34" charset="0"/>
              </a:rPr>
              <a:t> si è </a:t>
            </a:r>
          </a:p>
          <a:p>
            <a:pPr marL="482600" indent="-482600" algn="just" eaLnBrk="1" hangingPunct="1">
              <a:spcBef>
                <a:spcPct val="50000"/>
              </a:spcBef>
            </a:pPr>
            <a:endParaRPr lang="it-IT" dirty="0" smtClean="0">
              <a:ea typeface="ＭＳ Ｐゴシック" pitchFamily="34" charset="-128"/>
              <a:cs typeface="Arial" pitchFamily="34" charset="0"/>
            </a:endParaRPr>
          </a:p>
          <a:p>
            <a:pPr marL="882650" lvl="1" indent="-482600" algn="just" eaLnBrk="1" hangingPunct="1">
              <a:spcBef>
                <a:spcPct val="50000"/>
              </a:spcBef>
              <a:buFont typeface="Verdana" pitchFamily="34" charset="0"/>
              <a:buAutoNum type="arabicPeriod" startAt="2"/>
            </a:pP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il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processo di assunzione dei ruoli e della prospettiva altrui</a:t>
            </a:r>
            <a:endParaRPr lang="it-IT" dirty="0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7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229600" cy="5534744"/>
          </a:xfrm>
        </p:spPr>
        <p:txBody>
          <a:bodyPr>
            <a:normAutofit/>
          </a:bodyPr>
          <a:lstStyle/>
          <a:p>
            <a:pPr marL="482600" indent="-482600" algn="just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Si realizza attraverso due stadi successivi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:</a:t>
            </a:r>
          </a:p>
          <a:p>
            <a:pPr marL="482600" indent="-482600" algn="just" eaLnBrk="1" hangingPunct="1">
              <a:spcBef>
                <a:spcPct val="50000"/>
              </a:spcBef>
            </a:pPr>
            <a:endParaRPr lang="it-IT" sz="2400" dirty="0" smtClean="0">
              <a:ea typeface="ＭＳ Ｐゴシック" pitchFamily="34" charset="-128"/>
              <a:cs typeface="Arial" pitchFamily="34" charset="0"/>
            </a:endParaRPr>
          </a:p>
          <a:p>
            <a:pPr marL="958850" lvl="1" indent="88900" algn="just" eaLnBrk="1" hangingPunct="1"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Gioco semplice (</a:t>
            </a:r>
            <a:r>
              <a:rPr lang="it-IT" i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play</a:t>
            </a: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): 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il bambino è in grado di assumere, in successione temporale, i ruoli di persone presenti nel suo ambiente sociale: </a:t>
            </a:r>
          </a:p>
          <a:p>
            <a:pPr marL="1358900" lvl="2" indent="88900" algn="just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gioca ad essere la mamma o il dottore, ecc e </a:t>
            </a:r>
            <a:r>
              <a:rPr lang="it-IT" sz="2400" b="1" dirty="0" smtClean="0">
                <a:ea typeface="ＭＳ Ｐゴシック" pitchFamily="34" charset="-128"/>
                <a:cs typeface="Arial" pitchFamily="34" charset="0"/>
              </a:rPr>
              <a:t>si osserva in quel </a:t>
            </a:r>
            <a:r>
              <a:rPr lang="it-IT" sz="2400" b="1" dirty="0" smtClean="0">
                <a:ea typeface="ＭＳ Ｐゴシック" pitchFamily="34" charset="-128"/>
                <a:cs typeface="Arial" pitchFamily="34" charset="0"/>
              </a:rPr>
              <a:t>ruolo</a:t>
            </a:r>
          </a:p>
          <a:p>
            <a:pPr marL="1358900" lvl="2" indent="88900" algn="just" eaLnBrk="1" hangingPunct="1">
              <a:spcBef>
                <a:spcPct val="50000"/>
              </a:spcBef>
            </a:pPr>
            <a:endParaRPr lang="it-IT" sz="2400" b="1" dirty="0" smtClean="0">
              <a:ea typeface="ＭＳ Ｐゴシック" pitchFamily="34" charset="-128"/>
              <a:cs typeface="Arial" pitchFamily="34" charset="0"/>
            </a:endParaRPr>
          </a:p>
          <a:p>
            <a:pPr marL="958850" lvl="1" indent="88900" algn="just" eaLnBrk="1" hangingPunct="1">
              <a:spcBef>
                <a:spcPct val="50000"/>
              </a:spcBef>
            </a:pP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Gioco organizzato (</a:t>
            </a:r>
            <a:r>
              <a:rPr lang="it-IT" i="1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game</a:t>
            </a:r>
            <a:r>
              <a:rPr lang="it-IT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):</a:t>
            </a:r>
            <a:r>
              <a:rPr lang="it-IT" dirty="0" smtClean="0">
                <a:ea typeface="ＭＳ Ｐゴシック" pitchFamily="34" charset="-128"/>
                <a:cs typeface="Arial" pitchFamily="34" charset="0"/>
              </a:rPr>
              <a:t> il bambino assume contemporaneamente i ruoli di tutti i partecipanti al gioco per </a:t>
            </a: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coordinarsi con loro</a:t>
            </a:r>
          </a:p>
          <a:p>
            <a:pPr marL="482600" indent="-482600" eaLnBrk="1" hangingPunct="1">
              <a:lnSpc>
                <a:spcPct val="90000"/>
              </a:lnSpc>
            </a:pPr>
            <a:endParaRPr lang="it-IT" sz="2600" i="1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8</a:t>
            </a:fld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288" y="1052513"/>
            <a:ext cx="83534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 typeface="Wingdings" pitchFamily="2" charset="2"/>
              <a:buNone/>
            </a:pP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Questo processo di interiorizzazione degli atteggiamenti generali della comunità permette la costituzione </a:t>
            </a:r>
            <a:r>
              <a:rPr lang="it-IT" sz="2400" u="none" dirty="0" err="1">
                <a:solidFill>
                  <a:schemeClr val="tx1"/>
                </a:solidFill>
                <a:cs typeface="Arial" pitchFamily="34" charset="0"/>
              </a:rPr>
              <a:t>dell</a:t>
            </a:r>
            <a:r>
              <a:rPr lang="ja-JP" altLang="it-IT" sz="24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i="1" u="none" dirty="0">
                <a:cs typeface="Arial" pitchFamily="34" charset="0"/>
              </a:rPr>
              <a:t>Altro generalizzato: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100000"/>
              <a:buFont typeface="Arial" pitchFamily="34" charset="0"/>
              <a:buChar char="•"/>
            </a:pP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 Il mondo </a:t>
            </a:r>
            <a:r>
              <a:rPr lang="it-IT" sz="2400" b="1" u="none" dirty="0">
                <a:solidFill>
                  <a:schemeClr val="tx1"/>
                </a:solidFill>
                <a:cs typeface="Arial" pitchFamily="34" charset="0"/>
              </a:rPr>
              <a:t>ha la stessa apparenza anche per gli altri </a:t>
            </a:r>
            <a:endParaRPr lang="it-IT" sz="2400" u="none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100000"/>
              <a:buFont typeface="Arial" pitchFamily="34" charset="0"/>
              <a:buChar char="•"/>
            </a:pP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  l</a:t>
            </a:r>
            <a:r>
              <a:rPr lang="ja-JP" altLang="it-IT" sz="24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u="none" dirty="0">
                <a:solidFill>
                  <a:schemeClr val="tx1"/>
                </a:solidFill>
                <a:cs typeface="Arial" pitchFamily="34" charset="0"/>
              </a:rPr>
              <a:t>individuo </a:t>
            </a:r>
            <a:r>
              <a:rPr lang="it-IT" altLang="ja-JP" sz="2400" b="1" u="none" dirty="0">
                <a:solidFill>
                  <a:schemeClr val="tx1"/>
                </a:solidFill>
                <a:cs typeface="Arial" pitchFamily="34" charset="0"/>
              </a:rPr>
              <a:t>riconosce la sua esperienza privata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 typeface="Wingdings" pitchFamily="2" charset="2"/>
              <a:buNone/>
            </a:pPr>
            <a:endParaRPr lang="it-IT" sz="2400" u="none" dirty="0"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50000"/>
              <a:buFont typeface="Wingdings" pitchFamily="2" charset="2"/>
              <a:buNone/>
            </a:pPr>
            <a:r>
              <a:rPr lang="it-IT" sz="2400" u="none" dirty="0">
                <a:cs typeface="Arial" pitchFamily="34" charset="0"/>
              </a:rPr>
              <a:t>Il Sé</a:t>
            </a: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 nasce </a:t>
            </a:r>
            <a:r>
              <a:rPr lang="it-IT" sz="2400" u="none" dirty="0" err="1">
                <a:solidFill>
                  <a:schemeClr val="tx1"/>
                </a:solidFill>
                <a:cs typeface="Arial" pitchFamily="34" charset="0"/>
              </a:rPr>
              <a:t>dall</a:t>
            </a:r>
            <a:r>
              <a:rPr lang="ja-JP" altLang="it-IT" sz="24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u="none" dirty="0">
                <a:solidFill>
                  <a:schemeClr val="tx1"/>
                </a:solidFill>
                <a:cs typeface="Arial" pitchFamily="34" charset="0"/>
              </a:rPr>
              <a:t>interazione fra Io e Me: 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100000"/>
              <a:buFont typeface="Arial" pitchFamily="34" charset="0"/>
              <a:buChar char="•"/>
            </a:pP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 mentre il </a:t>
            </a:r>
            <a:r>
              <a:rPr lang="it-IT" sz="2400" b="1" u="none" dirty="0">
                <a:solidFill>
                  <a:schemeClr val="tx1"/>
                </a:solidFill>
                <a:cs typeface="Arial" pitchFamily="34" charset="0"/>
              </a:rPr>
              <a:t>Me riflette la società e le sue aspettative</a:t>
            </a:r>
            <a:r>
              <a:rPr lang="it-IT" sz="2400" u="none" dirty="0">
                <a:solidFill>
                  <a:schemeClr val="tx1"/>
                </a:solidFill>
                <a:cs typeface="Arial" pitchFamily="34" charset="0"/>
              </a:rPr>
              <a:t>,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  <a:buClr>
                <a:srgbClr val="990033"/>
              </a:buClr>
              <a:buSzPct val="100000"/>
              <a:buFont typeface="Arial" pitchFamily="34" charset="0"/>
              <a:buChar char="•"/>
            </a:pPr>
            <a:r>
              <a:rPr lang="it-IT" sz="2400" b="1" u="none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ja-JP" altLang="it-IT" sz="2400" b="1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b="1" u="none" dirty="0">
                <a:solidFill>
                  <a:schemeClr val="tx1"/>
                </a:solidFill>
                <a:cs typeface="Arial" pitchFamily="34" charset="0"/>
              </a:rPr>
              <a:t>Io costituisce la parte creativa del Sé</a:t>
            </a:r>
            <a:r>
              <a:rPr lang="it-IT" altLang="ja-JP" sz="2400" u="none" dirty="0">
                <a:solidFill>
                  <a:schemeClr val="tx1"/>
                </a:solidFill>
                <a:cs typeface="Arial" pitchFamily="34" charset="0"/>
              </a:rPr>
              <a:t>, attraverso cui l</a:t>
            </a:r>
            <a:r>
              <a:rPr lang="ja-JP" altLang="it-IT" sz="2400" u="none" dirty="0">
                <a:solidFill>
                  <a:schemeClr val="tx1"/>
                </a:solidFill>
                <a:cs typeface="Arial" pitchFamily="34" charset="0"/>
              </a:rPr>
              <a:t>’</a:t>
            </a:r>
            <a:r>
              <a:rPr lang="it-IT" altLang="ja-JP" sz="2400" u="none" dirty="0">
                <a:solidFill>
                  <a:schemeClr val="tx1"/>
                </a:solidFill>
                <a:cs typeface="Arial" pitchFamily="34" charset="0"/>
              </a:rPr>
              <a:t>individuo può agire sulla struttura sociale</a:t>
            </a:r>
            <a:endParaRPr lang="it-IT" sz="2400" u="none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8CDB-EACB-4A22-96E3-0DE400B8B2B4}" type="slidenum">
              <a:rPr lang="it-IT" smtClean="0"/>
              <a:t>9</a:t>
            </a:fld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15363" cy="5484813"/>
          </a:xfrm>
        </p:spPr>
        <p:txBody>
          <a:bodyPr>
            <a:normAutofit lnSpcReduction="10000"/>
          </a:bodyPr>
          <a:lstStyle/>
          <a:p>
            <a:pPr marL="482600" indent="-482600"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it-IT" u="sng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Forme molteplici di conoscenza del Sé</a:t>
            </a:r>
          </a:p>
          <a:p>
            <a:pPr marL="482600" indent="-482600" algn="ctr" eaLnBrk="1" hangingPunct="1">
              <a:spcBef>
                <a:spcPct val="50000"/>
              </a:spcBef>
            </a:pPr>
            <a:endParaRPr lang="it-IT" sz="2400" u="sng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  <a:p>
            <a:pPr marL="482600" indent="-482600" eaLnBrk="1" hangingPunct="1">
              <a:spcBef>
                <a:spcPct val="50000"/>
              </a:spcBef>
            </a:pP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La questione dei </a:t>
            </a:r>
            <a:r>
              <a:rPr lang="it-IT" sz="2400" b="1" dirty="0" smtClean="0">
                <a:ea typeface="ＭＳ Ｐゴシック" pitchFamily="34" charset="-128"/>
                <a:cs typeface="Arial" pitchFamily="34" charset="0"/>
              </a:rPr>
              <a:t>processi e delle forme di conoscenza di sé 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è stata oggetto di ricerca del 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cognitivismo </a:t>
            </a:r>
          </a:p>
          <a:p>
            <a:pPr marL="482600" indent="-482600" eaLnBrk="1" hangingPunct="1">
              <a:spcBef>
                <a:spcPct val="50000"/>
              </a:spcBef>
            </a:pPr>
            <a:r>
              <a:rPr lang="it-IT" sz="2400" dirty="0" err="1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Neisser</a:t>
            </a:r>
            <a:r>
              <a:rPr lang="it-IT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(1988), </a:t>
            </a:r>
            <a:r>
              <a:rPr lang="it-IT" sz="2400" dirty="0" smtClean="0">
                <a:ea typeface="ＭＳ Ｐゴシック" pitchFamily="34" charset="-128"/>
                <a:cs typeface="Arial" pitchFamily="34" charset="0"/>
              </a:rPr>
              <a:t>in una sintesi degli studi </a:t>
            </a:r>
            <a:r>
              <a:rPr lang="it-IT" sz="2400" dirty="0" err="1" smtClean="0">
                <a:ea typeface="ＭＳ Ｐゴシック" pitchFamily="34" charset="-128"/>
                <a:cs typeface="Arial" pitchFamily="34" charset="0"/>
              </a:rPr>
              <a:t>sull</a:t>
            </a:r>
            <a:r>
              <a:rPr lang="ja-JP" altLang="it-IT" sz="2400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it-IT" altLang="ja-JP" sz="2400" dirty="0" smtClean="0">
                <a:ea typeface="ＭＳ Ｐゴシック" pitchFamily="34" charset="-128"/>
                <a:cs typeface="Arial" pitchFamily="34" charset="0"/>
              </a:rPr>
              <a:t>argomento, individua</a:t>
            </a:r>
            <a:r>
              <a:rPr lang="it-IT" altLang="ja-JP" sz="2400" dirty="0" smtClean="0">
                <a:solidFill>
                  <a:schemeClr val="hlink"/>
                </a:solidFill>
                <a:ea typeface="ＭＳ Ｐゴシック" pitchFamily="34" charset="-128"/>
                <a:cs typeface="Arial" pitchFamily="34" charset="0"/>
              </a:rPr>
              <a:t> 5 tipi di conoscenza di Sé</a:t>
            </a:r>
          </a:p>
          <a:p>
            <a:pPr marL="958850" lvl="1" eaLnBrk="1" hangingPunct="1">
              <a:spcBef>
                <a:spcPct val="50000"/>
              </a:spcBef>
            </a:pP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Sé ecologico</a:t>
            </a:r>
          </a:p>
          <a:p>
            <a:pPr marL="958850" lvl="1" eaLnBrk="1" hangingPunct="1">
              <a:spcBef>
                <a:spcPct val="50000"/>
              </a:spcBef>
            </a:pP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Sé interpersonale</a:t>
            </a:r>
          </a:p>
          <a:p>
            <a:pPr marL="958850" lvl="1" eaLnBrk="1" hangingPunct="1">
              <a:spcBef>
                <a:spcPct val="50000"/>
              </a:spcBef>
            </a:pP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Sé esteso</a:t>
            </a:r>
          </a:p>
          <a:p>
            <a:pPr marL="958850" lvl="1" eaLnBrk="1" hangingPunct="1">
              <a:spcBef>
                <a:spcPct val="50000"/>
              </a:spcBef>
            </a:pP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Sé privato</a:t>
            </a:r>
          </a:p>
          <a:p>
            <a:pPr marL="958850" lvl="1" eaLnBrk="1" hangingPunct="1">
              <a:spcBef>
                <a:spcPct val="50000"/>
              </a:spcBef>
            </a:pPr>
            <a:r>
              <a:rPr lang="it-IT" b="1" dirty="0" smtClean="0">
                <a:ea typeface="ＭＳ Ｐゴシック" pitchFamily="34" charset="-128"/>
                <a:cs typeface="Arial" pitchFamily="34" charset="0"/>
              </a:rPr>
              <a:t>Sé concettuale</a:t>
            </a:r>
            <a:endParaRPr lang="it-IT" b="1" u="sng" dirty="0" smtClean="0">
              <a:solidFill>
                <a:schemeClr val="hlink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A3171E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2185</Words>
  <Application>Microsoft Office PowerPoint</Application>
  <PresentationFormat>Presentazione su schermo (4:3)</PresentationFormat>
  <Paragraphs>307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Equinozio</vt:lpstr>
      <vt:lpstr>Il sé e l’identità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12</cp:revision>
  <dcterms:created xsi:type="dcterms:W3CDTF">2015-09-30T12:59:28Z</dcterms:created>
  <dcterms:modified xsi:type="dcterms:W3CDTF">2015-09-30T14:25:42Z</dcterms:modified>
</cp:coreProperties>
</file>