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84" r:id="rId2"/>
    <p:sldId id="275" r:id="rId3"/>
    <p:sldId id="258" r:id="rId4"/>
    <p:sldId id="282" r:id="rId5"/>
    <p:sldId id="259" r:id="rId6"/>
    <p:sldId id="260" r:id="rId7"/>
    <p:sldId id="261" r:id="rId8"/>
    <p:sldId id="262" r:id="rId9"/>
    <p:sldId id="263" r:id="rId10"/>
    <p:sldId id="266" r:id="rId11"/>
    <p:sldId id="276" r:id="rId12"/>
    <p:sldId id="269" r:id="rId13"/>
    <p:sldId id="265" r:id="rId14"/>
    <p:sldId id="270" r:id="rId15"/>
    <p:sldId id="271" r:id="rId16"/>
    <p:sldId id="272" r:id="rId17"/>
    <p:sldId id="273" r:id="rId18"/>
    <p:sldId id="274" r:id="rId19"/>
    <p:sldId id="278" r:id="rId20"/>
    <p:sldId id="279" r:id="rId21"/>
    <p:sldId id="280" r:id="rId22"/>
    <p:sldId id="283" r:id="rId23"/>
  </p:sldIdLst>
  <p:sldSz cx="9144000" cy="6858000" type="screen4x3"/>
  <p:notesSz cx="6856413" cy="9750425"/>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59395" name="Rectangle 3"/>
          <p:cNvSpPr>
            <a:spLocks noGrp="1" noChangeArrowheads="1"/>
          </p:cNvSpPr>
          <p:nvPr>
            <p:ph type="dt" sz="quarter" idx="1"/>
          </p:nvPr>
        </p:nvSpPr>
        <p:spPr bwMode="auto">
          <a:xfrm>
            <a:off x="3883025" y="0"/>
            <a:ext cx="29718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59396" name="Rectangle 4"/>
          <p:cNvSpPr>
            <a:spLocks noGrp="1" noChangeArrowheads="1"/>
          </p:cNvSpPr>
          <p:nvPr>
            <p:ph type="ftr" sz="quarter" idx="2"/>
          </p:nvPr>
        </p:nvSpPr>
        <p:spPr bwMode="auto">
          <a:xfrm>
            <a:off x="0" y="9261475"/>
            <a:ext cx="29718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59397" name="Rectangle 5"/>
          <p:cNvSpPr>
            <a:spLocks noGrp="1" noChangeArrowheads="1"/>
          </p:cNvSpPr>
          <p:nvPr>
            <p:ph type="sldNum" sz="quarter" idx="3"/>
          </p:nvPr>
        </p:nvSpPr>
        <p:spPr bwMode="auto">
          <a:xfrm>
            <a:off x="3883025" y="9261475"/>
            <a:ext cx="29718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8106DCB-E982-4E70-87F3-5A9CF0BED6E8}"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7171" name="Rectangle 3"/>
          <p:cNvSpPr>
            <a:spLocks noGrp="1" noChangeArrowheads="1"/>
          </p:cNvSpPr>
          <p:nvPr>
            <p:ph type="dt" idx="1"/>
          </p:nvPr>
        </p:nvSpPr>
        <p:spPr bwMode="auto">
          <a:xfrm>
            <a:off x="3883025" y="0"/>
            <a:ext cx="29718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24580" name="Rectangle 4"/>
          <p:cNvSpPr>
            <a:spLocks noRot="1"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630738"/>
            <a:ext cx="5484813" cy="438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7174" name="Rectangle 6"/>
          <p:cNvSpPr>
            <a:spLocks noGrp="1" noChangeArrowheads="1"/>
          </p:cNvSpPr>
          <p:nvPr>
            <p:ph type="ftr" sz="quarter" idx="4"/>
          </p:nvPr>
        </p:nvSpPr>
        <p:spPr bwMode="auto">
          <a:xfrm>
            <a:off x="0" y="9261475"/>
            <a:ext cx="29718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7175" name="Rectangle 7"/>
          <p:cNvSpPr>
            <a:spLocks noGrp="1" noChangeArrowheads="1"/>
          </p:cNvSpPr>
          <p:nvPr>
            <p:ph type="sldNum" sz="quarter" idx="5"/>
          </p:nvPr>
        </p:nvSpPr>
        <p:spPr bwMode="auto">
          <a:xfrm>
            <a:off x="3883025" y="9261475"/>
            <a:ext cx="29718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FD296FC-77A3-4932-B875-C09B7345BCAD}"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52EB229C-9FBA-4551-8BFB-65A61DEDD344}" type="slidenum">
              <a:rPr lang="it-IT" smtClean="0"/>
              <a:pPr/>
              <a:t>2</a:t>
            </a:fld>
            <a:endParaRPr lang="it-IT"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C124DB8D-FC0B-43E5-8016-FCB5DF6E986B}" type="slidenum">
              <a:rPr lang="it-IT" smtClean="0"/>
              <a:pPr/>
              <a:t>11</a:t>
            </a:fld>
            <a:endParaRPr lang="it-IT"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6FC5F518-3337-4513-9089-9B4AD260C5A7}" type="slidenum">
              <a:rPr lang="it-IT" smtClean="0"/>
              <a:pPr/>
              <a:t>12</a:t>
            </a:fld>
            <a:endParaRPr lang="it-IT"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D3D1ACED-9353-4EB8-A6F7-F532C2D0F4E7}" type="slidenum">
              <a:rPr lang="it-IT" smtClean="0"/>
              <a:pPr/>
              <a:t>13</a:t>
            </a:fld>
            <a:endParaRPr lang="it-IT"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E78FDA02-065C-4033-9A5E-67E99B698EF7}" type="slidenum">
              <a:rPr lang="it-IT" smtClean="0"/>
              <a:pPr/>
              <a:t>14</a:t>
            </a:fld>
            <a:endParaRPr lang="it-IT"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1C219FAD-1A96-4F18-B7A4-0A17FDF02EDA}" type="slidenum">
              <a:rPr lang="it-IT" smtClean="0"/>
              <a:pPr/>
              <a:t>15</a:t>
            </a:fld>
            <a:endParaRPr lang="it-IT"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1555469F-0427-401E-A0CC-FB68B9E5B37B}" type="slidenum">
              <a:rPr lang="it-IT" smtClean="0"/>
              <a:pPr/>
              <a:t>16</a:t>
            </a:fld>
            <a:endParaRPr lang="it-IT"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2228EBB8-1A85-440A-B0E5-B709148B9327}" type="slidenum">
              <a:rPr lang="it-IT" smtClean="0"/>
              <a:pPr/>
              <a:t>17</a:t>
            </a:fld>
            <a:endParaRPr lang="it-IT"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0ABDCB0A-83D2-49D7-8863-A3D108A90E89}" type="slidenum">
              <a:rPr lang="it-IT" smtClean="0"/>
              <a:pPr/>
              <a:t>18</a:t>
            </a:fld>
            <a:endParaRPr lang="it-IT"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763C46DB-6A2F-43AE-9F56-0F72B4A590A1}" type="slidenum">
              <a:rPr lang="it-IT" smtClean="0"/>
              <a:pPr/>
              <a:t>19</a:t>
            </a:fld>
            <a:endParaRPr lang="it-IT"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A2A7A1C-A839-4598-8F6D-761FAC8DDEE2}" type="slidenum">
              <a:rPr lang="it-IT" smtClean="0"/>
              <a:pPr/>
              <a:t>20</a:t>
            </a:fld>
            <a:endParaRPr lang="it-IT"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E5B99B82-E07B-4A3D-ACAF-2786E032BDC1}" type="slidenum">
              <a:rPr lang="it-IT" smtClean="0"/>
              <a:pPr/>
              <a:t>3</a:t>
            </a:fld>
            <a:endParaRPr lang="it-IT"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AC902A7D-7BF7-4BE4-9C6A-3D9B9B73CF4C}" type="slidenum">
              <a:rPr lang="it-IT" smtClean="0"/>
              <a:pPr/>
              <a:t>21</a:t>
            </a:fld>
            <a:endParaRPr lang="it-IT"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9AA8D5F1-B293-45A1-96D7-DCE50F29F9B9}" type="slidenum">
              <a:rPr lang="it-IT" smtClean="0"/>
              <a:pPr/>
              <a:t>22</a:t>
            </a:fld>
            <a:endParaRPr lang="it-IT"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005DECA0-4E35-4BD5-9FC5-90A08771584B}" type="slidenum">
              <a:rPr lang="it-IT" smtClean="0"/>
              <a:pPr/>
              <a:t>4</a:t>
            </a:fld>
            <a:endParaRPr lang="it-IT"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F8B5E540-94F7-42C0-AFF0-7AD34CF17F6A}" type="slidenum">
              <a:rPr lang="it-IT" smtClean="0"/>
              <a:pPr/>
              <a:t>5</a:t>
            </a:fld>
            <a:endParaRPr lang="it-IT"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D1FE5907-9F21-4FEE-BEA6-294B0BCFBC32}" type="slidenum">
              <a:rPr lang="it-IT" smtClean="0"/>
              <a:pPr/>
              <a:t>6</a:t>
            </a:fld>
            <a:endParaRPr lang="it-IT"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E35C8D12-9AA8-4DD0-881B-3AF338DBA426}" type="slidenum">
              <a:rPr lang="it-IT" smtClean="0"/>
              <a:pPr/>
              <a:t>7</a:t>
            </a:fld>
            <a:endParaRPr lang="it-IT"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300092F0-8F99-488F-951C-37A7A1F8B54F}" type="slidenum">
              <a:rPr lang="it-IT" smtClean="0"/>
              <a:pPr/>
              <a:t>8</a:t>
            </a:fld>
            <a:endParaRPr lang="it-IT"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2C80CAD4-33D3-4BC9-8E1B-364DE90C485D}" type="slidenum">
              <a:rPr lang="it-IT" smtClean="0"/>
              <a:pPr/>
              <a:t>9</a:t>
            </a:fld>
            <a:endParaRPr lang="it-IT"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01072786-6E10-4E22-A47F-C88FE7608ECC}" type="slidenum">
              <a:rPr lang="it-IT" smtClean="0"/>
              <a:pPr/>
              <a:t>10</a:t>
            </a:fld>
            <a:endParaRPr lang="it-IT"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pPr>
              <a:defRPr/>
            </a:pPr>
            <a:endParaRPr lang="it-IT"/>
          </a:p>
        </p:txBody>
      </p:sp>
      <p:sp>
        <p:nvSpPr>
          <p:cNvPr id="19" name="Segnaposto piè di pagina 18"/>
          <p:cNvSpPr>
            <a:spLocks noGrp="1"/>
          </p:cNvSpPr>
          <p:nvPr>
            <p:ph type="ftr" sz="quarter" idx="11"/>
          </p:nvPr>
        </p:nvSpPr>
        <p:spPr/>
        <p:txBody>
          <a:bodyPr/>
          <a:lstStyle/>
          <a:p>
            <a:pPr>
              <a:defRPr/>
            </a:pPr>
            <a:endParaRPr lang="it-IT"/>
          </a:p>
        </p:txBody>
      </p:sp>
      <p:sp>
        <p:nvSpPr>
          <p:cNvPr id="27" name="Segnaposto numero diapositiva 26"/>
          <p:cNvSpPr>
            <a:spLocks noGrp="1"/>
          </p:cNvSpPr>
          <p:nvPr>
            <p:ph type="sldNum" sz="quarter" idx="12"/>
          </p:nvPr>
        </p:nvSpPr>
        <p:spPr/>
        <p:txBody>
          <a:bodyPr/>
          <a:lstStyle/>
          <a:p>
            <a:pPr>
              <a:defRPr/>
            </a:pPr>
            <a:fld id="{CC6D96A7-B606-449D-9F69-425744516690}"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519E3B0E-65F0-4DFA-B0C5-48915EC84218}"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FCED1CD-C1FC-439C-97E8-30D6C4066F0D}"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3E229AE1-CA20-44D3-8150-88EB9A84B93C}" type="slidenum">
              <a:rPr lang="it-IT" smtClean="0"/>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4DAA4F0-4B0C-4F30-BB59-440533EADA4F}"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6BF47B7B-A982-4C6B-9B02-FF44EF6B0000}" type="slidenum">
              <a:rPr lang="it-IT" smtClean="0"/>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pPr>
              <a:defRPr/>
            </a:pPr>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1B698EE9-4DA2-4D99-B745-17BE60750620}" type="slidenum">
              <a:rPr lang="it-IT" smtClean="0"/>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pPr>
              <a:defRPr/>
            </a:pPr>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B131E650-BE6A-423C-89D4-44F0B2182C24}"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58E0A7E7-5953-46FF-A25F-E380D629253B}"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C4110456-F820-44F8-B90A-E96BC652C21A}" type="slidenum">
              <a:rPr lang="it-IT" smtClean="0"/>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pPr>
              <a:defRPr/>
            </a:pPr>
            <a:fld id="{CDF07E67-CE1F-47D4-BE35-DD3FB572D307}" type="slidenum">
              <a:rPr lang="it-IT" smtClean="0"/>
              <a:pPr>
                <a:defRPr/>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0EC3773-814D-40B3-B00A-F158E72E912B}" type="slidenum">
              <a:rPr lang="it-IT" smtClean="0"/>
              <a:pPr>
                <a:defRPr/>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3E229AE1-CA20-44D3-8150-88EB9A84B93C}" type="slidenum">
              <a:rPr lang="it-IT" smtClean="0"/>
              <a:pPr>
                <a:defRPr/>
              </a:pPr>
              <a:t>1</a:t>
            </a:fld>
            <a:endParaRPr lang="it-IT"/>
          </a:p>
        </p:txBody>
      </p:sp>
      <p:pic>
        <p:nvPicPr>
          <p:cNvPr id="5" name="Picture 4" descr="Festinger"/>
          <p:cNvPicPr>
            <a:picLocks noChangeAspect="1" noChangeArrowheads="1"/>
          </p:cNvPicPr>
          <p:nvPr/>
        </p:nvPicPr>
        <p:blipFill>
          <a:blip r:embed="rId2" cstate="print"/>
          <a:srcRect/>
          <a:stretch>
            <a:fillRect/>
          </a:stretch>
        </p:blipFill>
        <p:spPr bwMode="auto">
          <a:xfrm>
            <a:off x="2951820" y="2132856"/>
            <a:ext cx="3124200" cy="4279900"/>
          </a:xfrm>
          <a:prstGeom prst="rect">
            <a:avLst/>
          </a:prstGeom>
          <a:noFill/>
          <a:ln w="88900">
            <a:solidFill>
              <a:schemeClr val="hlink"/>
            </a:solidFill>
            <a:miter lim="800000"/>
            <a:headEnd/>
            <a:tailEnd/>
          </a:ln>
        </p:spPr>
      </p:pic>
      <p:sp>
        <p:nvSpPr>
          <p:cNvPr id="8" name="Rectangle 2"/>
          <p:cNvSpPr txBox="1">
            <a:spLocks noChangeArrowheads="1"/>
          </p:cNvSpPr>
          <p:nvPr/>
        </p:nvSpPr>
        <p:spPr>
          <a:xfrm>
            <a:off x="685800" y="739775"/>
            <a:ext cx="7772400" cy="1141053"/>
          </a:xfrm>
          <a:prstGeom prst="rect">
            <a:avLst/>
          </a:prstGeom>
        </p:spPr>
        <p:txBody>
          <a:bodyPr vert="horz" lIns="0" rIns="0" bIns="0" anchor="b">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800" b="1" i="0" u="none" strike="noStrike" kern="1200" cap="none" spc="0" normalizeH="0" baseline="0" noProof="0" dirty="0" smtClean="0">
                <a:ln>
                  <a:noFill/>
                </a:ln>
                <a:solidFill>
                  <a:schemeClr val="tx2"/>
                </a:solidFill>
                <a:effectLst/>
                <a:uLnTx/>
                <a:uFillTx/>
                <a:latin typeface="+mj-lt"/>
                <a:ea typeface="+mj-ea"/>
                <a:cs typeface="+mj-cs"/>
              </a:rPr>
              <a:t> </a:t>
            </a:r>
            <a:r>
              <a:rPr kumimoji="0" lang="it-IT" sz="7200" i="0" u="none" strike="noStrike" kern="1200" cap="none" spc="0" normalizeH="0" baseline="0" noProof="0" dirty="0" smtClean="0">
                <a:ln>
                  <a:noFill/>
                </a:ln>
                <a:solidFill>
                  <a:srgbClr val="C00000"/>
                </a:solidFill>
                <a:effectLst/>
                <a:uLnTx/>
                <a:uFillTx/>
                <a:latin typeface="+mj-lt"/>
                <a:ea typeface="+mj-ea"/>
                <a:cs typeface="+mj-cs"/>
              </a:rPr>
              <a:t>Leon </a:t>
            </a:r>
            <a:r>
              <a:rPr kumimoji="0" lang="it-IT" sz="7200" i="0" u="none" strike="noStrike" kern="1200" cap="none" spc="0" normalizeH="0" baseline="0" noProof="0" dirty="0" err="1" smtClean="0">
                <a:ln>
                  <a:noFill/>
                </a:ln>
                <a:solidFill>
                  <a:srgbClr val="C00000"/>
                </a:solidFill>
                <a:effectLst/>
                <a:uLnTx/>
                <a:uFillTx/>
                <a:latin typeface="+mj-lt"/>
                <a:ea typeface="+mj-ea"/>
                <a:cs typeface="+mj-cs"/>
              </a:rPr>
              <a:t>Festinger</a:t>
            </a:r>
            <a:endParaRPr kumimoji="0" lang="it-IT" sz="7200" i="0" u="none" strike="noStrike" kern="120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704088"/>
            <a:ext cx="8229600" cy="744692"/>
          </a:xfrm>
        </p:spPr>
        <p:txBody>
          <a:bodyPr>
            <a:noAutofit/>
          </a:bodyPr>
          <a:lstStyle/>
          <a:p>
            <a:pPr algn="ctr" eaLnBrk="1" hangingPunct="1"/>
            <a:r>
              <a:rPr lang="it-IT" sz="4800" dirty="0" smtClean="0">
                <a:solidFill>
                  <a:srgbClr val="C00000"/>
                </a:solidFill>
              </a:rPr>
              <a:t>Riduzione della dissonanza</a:t>
            </a:r>
          </a:p>
        </p:txBody>
      </p:sp>
      <p:sp>
        <p:nvSpPr>
          <p:cNvPr id="11268" name="Rectangle 3"/>
          <p:cNvSpPr>
            <a:spLocks noGrp="1" noChangeArrowheads="1"/>
          </p:cNvSpPr>
          <p:nvPr>
            <p:ph idx="1"/>
          </p:nvPr>
        </p:nvSpPr>
        <p:spPr>
          <a:xfrm>
            <a:off x="457200" y="1772816"/>
            <a:ext cx="8229600" cy="4551784"/>
          </a:xfrm>
        </p:spPr>
        <p:txBody>
          <a:bodyPr>
            <a:normAutofit/>
          </a:bodyPr>
          <a:lstStyle/>
          <a:p>
            <a:pPr marL="609600" indent="-609600" eaLnBrk="1" hangingPunct="1">
              <a:lnSpc>
                <a:spcPct val="80000"/>
              </a:lnSpc>
            </a:pPr>
            <a:r>
              <a:rPr lang="it-IT" sz="2400" dirty="0" smtClean="0"/>
              <a:t>3 vie indicate da </a:t>
            </a:r>
            <a:r>
              <a:rPr lang="it-IT" sz="2400" dirty="0" err="1" smtClean="0"/>
              <a:t>Festinger</a:t>
            </a:r>
            <a:r>
              <a:rPr lang="it-IT" sz="2400" dirty="0" smtClean="0"/>
              <a:t>:</a:t>
            </a:r>
          </a:p>
          <a:p>
            <a:pPr marL="609600" indent="-609600" eaLnBrk="1" hangingPunct="1">
              <a:lnSpc>
                <a:spcPct val="80000"/>
              </a:lnSpc>
              <a:buFontTx/>
              <a:buAutoNum type="arabicPeriod"/>
            </a:pPr>
            <a:r>
              <a:rPr lang="it-IT" sz="2400" dirty="0" smtClean="0"/>
              <a:t>Produrre un cambiamento nell’ambiente</a:t>
            </a:r>
          </a:p>
          <a:p>
            <a:pPr marL="609600" indent="-609600" eaLnBrk="1" hangingPunct="1">
              <a:lnSpc>
                <a:spcPct val="80000"/>
              </a:lnSpc>
              <a:buFontTx/>
              <a:buAutoNum type="arabicPeriod"/>
            </a:pPr>
            <a:r>
              <a:rPr lang="it-IT" sz="2400" dirty="0" smtClean="0"/>
              <a:t>Cambiare il proprio comportamento</a:t>
            </a:r>
          </a:p>
          <a:p>
            <a:pPr marL="609600" indent="-609600" eaLnBrk="1" hangingPunct="1">
              <a:lnSpc>
                <a:spcPct val="80000"/>
              </a:lnSpc>
              <a:buFontTx/>
              <a:buAutoNum type="arabicPeriod"/>
            </a:pPr>
            <a:r>
              <a:rPr lang="it-IT" sz="2400" dirty="0" smtClean="0"/>
              <a:t>Cambiare il proprio mondo cognitivo (cambiando opinione, atteggiamento, aggiungendo nuove informazioni,…)</a:t>
            </a:r>
          </a:p>
          <a:p>
            <a:pPr marL="609600" indent="-609600" eaLnBrk="1" hangingPunct="1">
              <a:lnSpc>
                <a:spcPct val="80000"/>
              </a:lnSpc>
              <a:buFontTx/>
              <a:buAutoNum type="arabicPeriod"/>
            </a:pPr>
            <a:endParaRPr lang="it-IT" sz="2400" dirty="0" smtClean="0"/>
          </a:p>
          <a:p>
            <a:pPr marL="609600" indent="-609600" eaLnBrk="1" hangingPunct="1">
              <a:lnSpc>
                <a:spcPct val="80000"/>
              </a:lnSpc>
              <a:buFontTx/>
              <a:buAutoNum type="arabicPeriod"/>
            </a:pPr>
            <a:endParaRPr lang="it-IT" sz="2400" dirty="0" smtClean="0"/>
          </a:p>
          <a:p>
            <a:pPr marL="609600" indent="-609600" eaLnBrk="1" hangingPunct="1">
              <a:lnSpc>
                <a:spcPct val="80000"/>
              </a:lnSpc>
            </a:pPr>
            <a:r>
              <a:rPr lang="it-IT" sz="2400" dirty="0" smtClean="0"/>
              <a:t>Il cambiamento si produrrà nel dato cognitivo dissonante di minore resistenza</a:t>
            </a:r>
          </a:p>
          <a:p>
            <a:pPr marL="609600" indent="-609600" eaLnBrk="1" hangingPunct="1">
              <a:lnSpc>
                <a:spcPct val="80000"/>
              </a:lnSpc>
            </a:pPr>
            <a:r>
              <a:rPr lang="it-IT" sz="2400" dirty="0" smtClean="0"/>
              <a:t>Resistenza = rapporto di corrispondenza tra l’elemento cognitivo e la realtà</a:t>
            </a:r>
          </a:p>
        </p:txBody>
      </p:sp>
      <p:sp>
        <p:nvSpPr>
          <p:cNvPr id="11266" name="Segnaposto numero diapositiva 5"/>
          <p:cNvSpPr>
            <a:spLocks noGrp="1"/>
          </p:cNvSpPr>
          <p:nvPr>
            <p:ph type="sldNum" sz="quarter" idx="12"/>
          </p:nvPr>
        </p:nvSpPr>
        <p:spPr>
          <a:noFill/>
          <a:ln>
            <a:miter lim="800000"/>
            <a:headEnd/>
            <a:tailEnd/>
          </a:ln>
        </p:spPr>
        <p:txBody>
          <a:bodyPr/>
          <a:lstStyle/>
          <a:p>
            <a:fld id="{7ABAA15F-52C1-49C5-BEBF-6459D4FC0E28}" type="slidenum">
              <a:rPr lang="it-IT" smtClean="0"/>
              <a:pPr/>
              <a:t>10</a:t>
            </a:fld>
            <a:endParaRPr lang="it-IT" smtClean="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200" y="704088"/>
            <a:ext cx="8229600" cy="744692"/>
          </a:xfrm>
        </p:spPr>
        <p:txBody>
          <a:bodyPr>
            <a:noAutofit/>
          </a:bodyPr>
          <a:lstStyle/>
          <a:p>
            <a:pPr algn="ctr" eaLnBrk="1" hangingPunct="1"/>
            <a:r>
              <a:rPr lang="it-IT" sz="4800" dirty="0" smtClean="0">
                <a:solidFill>
                  <a:srgbClr val="C00000"/>
                </a:solidFill>
              </a:rPr>
              <a:t>Ricerche empiriche</a:t>
            </a:r>
          </a:p>
        </p:txBody>
      </p:sp>
      <p:sp>
        <p:nvSpPr>
          <p:cNvPr id="12292" name="Rectangle 3"/>
          <p:cNvSpPr>
            <a:spLocks noGrp="1" noChangeArrowheads="1"/>
          </p:cNvSpPr>
          <p:nvPr>
            <p:ph idx="1"/>
          </p:nvPr>
        </p:nvSpPr>
        <p:spPr>
          <a:xfrm>
            <a:off x="457200" y="0"/>
            <a:ext cx="8229600" cy="6858000"/>
          </a:xfrm>
        </p:spPr>
        <p:txBody>
          <a:bodyPr anchor="ctr">
            <a:normAutofit/>
          </a:bodyPr>
          <a:lstStyle/>
          <a:p>
            <a:pPr eaLnBrk="1" hangingPunct="1"/>
            <a:r>
              <a:rPr lang="it-IT" sz="2400" dirty="0" smtClean="0"/>
              <a:t>2 grandi linee di ricerca</a:t>
            </a:r>
          </a:p>
          <a:p>
            <a:pPr lvl="1" eaLnBrk="1" hangingPunct="1"/>
            <a:r>
              <a:rPr lang="it-IT" dirty="0" smtClean="0"/>
              <a:t>Accordo forzato (ad es. 20 $ per una menzogna, giocattolo proibito, …)</a:t>
            </a:r>
          </a:p>
          <a:p>
            <a:pPr lvl="1" eaLnBrk="1" hangingPunct="1"/>
            <a:endParaRPr lang="it-IT" dirty="0" smtClean="0"/>
          </a:p>
          <a:p>
            <a:pPr lvl="1" eaLnBrk="1" hangingPunct="1"/>
            <a:r>
              <a:rPr lang="it-IT" dirty="0" smtClean="0"/>
              <a:t>Libera scelta (ad es. i piccoli bari, partecipare ad un gruppo, …)</a:t>
            </a:r>
          </a:p>
        </p:txBody>
      </p:sp>
      <p:sp>
        <p:nvSpPr>
          <p:cNvPr id="12290" name="Segnaposto numero diapositiva 5"/>
          <p:cNvSpPr>
            <a:spLocks noGrp="1"/>
          </p:cNvSpPr>
          <p:nvPr>
            <p:ph type="sldNum" sz="quarter" idx="12"/>
          </p:nvPr>
        </p:nvSpPr>
        <p:spPr>
          <a:noFill/>
          <a:ln>
            <a:miter lim="800000"/>
            <a:headEnd/>
            <a:tailEnd/>
          </a:ln>
        </p:spPr>
        <p:txBody>
          <a:bodyPr/>
          <a:lstStyle/>
          <a:p>
            <a:fld id="{2F7789D6-50B5-42F1-BA35-05274820C431}" type="slidenum">
              <a:rPr lang="it-IT" smtClean="0"/>
              <a:pPr/>
              <a:t>11</a:t>
            </a:fld>
            <a:endParaRPr lang="it-IT" smtClean="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xfrm>
            <a:off x="457200" y="704088"/>
            <a:ext cx="8229600" cy="708688"/>
          </a:xfrm>
        </p:spPr>
        <p:txBody>
          <a:bodyPr>
            <a:noAutofit/>
          </a:bodyPr>
          <a:lstStyle/>
          <a:p>
            <a:pPr algn="ctr" eaLnBrk="1" hangingPunct="1"/>
            <a:r>
              <a:rPr lang="it-IT" sz="4800" dirty="0" smtClean="0">
                <a:solidFill>
                  <a:srgbClr val="C00000"/>
                </a:solidFill>
              </a:rPr>
              <a:t>Accordo forzato</a:t>
            </a:r>
          </a:p>
        </p:txBody>
      </p:sp>
      <p:sp>
        <p:nvSpPr>
          <p:cNvPr id="13316" name="Rectangle 6"/>
          <p:cNvSpPr>
            <a:spLocks noGrp="1" noChangeArrowheads="1"/>
          </p:cNvSpPr>
          <p:nvPr>
            <p:ph idx="1"/>
          </p:nvPr>
        </p:nvSpPr>
        <p:spPr/>
        <p:txBody>
          <a:bodyPr>
            <a:normAutofit/>
          </a:bodyPr>
          <a:lstStyle/>
          <a:p>
            <a:pPr eaLnBrk="1" hangingPunct="1"/>
            <a:r>
              <a:rPr lang="it-IT" sz="2400" dirty="0" smtClean="0"/>
              <a:t>Accordo forzato = una situazione in cui una persona è indotta con incentivi di vario ordine (morali o materiali, positivi o negativi) a sostenere una tesi o a giocare un ruolo, in contrasto con le sue </a:t>
            </a:r>
            <a:r>
              <a:rPr lang="it-IT" sz="2400" dirty="0" smtClean="0"/>
              <a:t>idee</a:t>
            </a:r>
          </a:p>
          <a:p>
            <a:pPr eaLnBrk="1" hangingPunct="1"/>
            <a:endParaRPr lang="it-IT" sz="2400" dirty="0" smtClean="0"/>
          </a:p>
          <a:p>
            <a:pPr eaLnBrk="1" hangingPunct="1"/>
            <a:r>
              <a:rPr lang="it-IT" sz="2400" dirty="0" smtClean="0"/>
              <a:t>La persona sperimenta uno stato di dissonanza che cercherà di ridurre modificando il suo quadro cognitivo</a:t>
            </a:r>
          </a:p>
        </p:txBody>
      </p:sp>
      <p:sp>
        <p:nvSpPr>
          <p:cNvPr id="13314" name="Segnaposto numero diapositiva 5"/>
          <p:cNvSpPr>
            <a:spLocks noGrp="1"/>
          </p:cNvSpPr>
          <p:nvPr>
            <p:ph type="sldNum" sz="quarter" idx="12"/>
          </p:nvPr>
        </p:nvSpPr>
        <p:spPr>
          <a:noFill/>
          <a:ln>
            <a:miter lim="800000"/>
            <a:headEnd/>
            <a:tailEnd/>
          </a:ln>
        </p:spPr>
        <p:txBody>
          <a:bodyPr/>
          <a:lstStyle/>
          <a:p>
            <a:fld id="{C9B3C660-4C0B-4E30-9393-D889EF10CEB8}" type="slidenum">
              <a:rPr lang="it-IT" smtClean="0"/>
              <a:pPr/>
              <a:t>12</a:t>
            </a:fld>
            <a:endParaRPr lang="it-IT" smtClean="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type="title"/>
          </p:nvPr>
        </p:nvSpPr>
        <p:spPr>
          <a:xfrm>
            <a:off x="457200" y="704088"/>
            <a:ext cx="8229600" cy="780696"/>
          </a:xfrm>
        </p:spPr>
        <p:txBody>
          <a:bodyPr>
            <a:normAutofit/>
          </a:bodyPr>
          <a:lstStyle/>
          <a:p>
            <a:pPr algn="ctr" eaLnBrk="1" hangingPunct="1"/>
            <a:r>
              <a:rPr lang="it-IT" sz="4800" dirty="0" smtClean="0">
                <a:solidFill>
                  <a:srgbClr val="C00000"/>
                </a:solidFill>
              </a:rPr>
              <a:t>Accordo forzato</a:t>
            </a:r>
          </a:p>
        </p:txBody>
      </p:sp>
      <p:sp>
        <p:nvSpPr>
          <p:cNvPr id="14340" name="Rectangle 6"/>
          <p:cNvSpPr>
            <a:spLocks noGrp="1" noChangeArrowheads="1"/>
          </p:cNvSpPr>
          <p:nvPr>
            <p:ph idx="1"/>
          </p:nvPr>
        </p:nvSpPr>
        <p:spPr/>
        <p:txBody>
          <a:bodyPr>
            <a:normAutofit/>
          </a:bodyPr>
          <a:lstStyle/>
          <a:p>
            <a:pPr eaLnBrk="1" hangingPunct="1"/>
            <a:r>
              <a:rPr lang="it-IT" sz="2400" dirty="0" smtClean="0"/>
              <a:t>Tanto più basso sarà l’incentivo che viene utilizzato per costringere la persona a questo accordo, tanto più alto sarà lo stato di dissonanza che essa </a:t>
            </a:r>
            <a:r>
              <a:rPr lang="it-IT" sz="2400" dirty="0" smtClean="0"/>
              <a:t>prova</a:t>
            </a:r>
          </a:p>
          <a:p>
            <a:pPr eaLnBrk="1" hangingPunct="1"/>
            <a:endParaRPr lang="it-IT" sz="2400" dirty="0" smtClean="0"/>
          </a:p>
          <a:p>
            <a:pPr eaLnBrk="1" hangingPunct="1"/>
            <a:r>
              <a:rPr lang="it-IT" sz="2400" dirty="0" smtClean="0"/>
              <a:t>Tanto più alto lo stato di dissonanza, tanto più profondo sarà il cambiamento di atteggiamento che sarà manifestato dopo l’accordo forzato</a:t>
            </a:r>
          </a:p>
        </p:txBody>
      </p:sp>
      <p:sp>
        <p:nvSpPr>
          <p:cNvPr id="14338" name="Segnaposto numero diapositiva 5"/>
          <p:cNvSpPr>
            <a:spLocks noGrp="1"/>
          </p:cNvSpPr>
          <p:nvPr>
            <p:ph type="sldNum" sz="quarter" idx="12"/>
          </p:nvPr>
        </p:nvSpPr>
        <p:spPr>
          <a:noFill/>
          <a:ln>
            <a:miter lim="800000"/>
            <a:headEnd/>
            <a:tailEnd/>
          </a:ln>
        </p:spPr>
        <p:txBody>
          <a:bodyPr/>
          <a:lstStyle/>
          <a:p>
            <a:fld id="{77627BB4-E40D-42C8-BC52-42A37A725BF6}" type="slidenum">
              <a:rPr lang="it-IT" smtClean="0"/>
              <a:pPr/>
              <a:t>13</a:t>
            </a:fld>
            <a:endParaRPr lang="it-IT" smtClean="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467544" y="692696"/>
            <a:ext cx="8229600" cy="1143000"/>
          </a:xfrm>
        </p:spPr>
        <p:txBody>
          <a:bodyPr>
            <a:normAutofit/>
          </a:bodyPr>
          <a:lstStyle/>
          <a:p>
            <a:pPr eaLnBrk="1" hangingPunct="1"/>
            <a:r>
              <a:rPr lang="it-IT" sz="3600" dirty="0" smtClean="0">
                <a:solidFill>
                  <a:srgbClr val="C00000"/>
                </a:solidFill>
              </a:rPr>
              <a:t>Esperimento </a:t>
            </a:r>
            <a:r>
              <a:rPr lang="it-IT" sz="3600" i="1" dirty="0" smtClean="0">
                <a:solidFill>
                  <a:srgbClr val="C00000"/>
                </a:solidFill>
              </a:rPr>
              <a:t>“20 dollari per una menzogna” </a:t>
            </a:r>
            <a:r>
              <a:rPr lang="it-IT" sz="3600" dirty="0" smtClean="0">
                <a:solidFill>
                  <a:srgbClr val="C00000"/>
                </a:solidFill>
              </a:rPr>
              <a:t>[</a:t>
            </a:r>
            <a:r>
              <a:rPr lang="it-IT" sz="3600" dirty="0" err="1" smtClean="0">
                <a:solidFill>
                  <a:srgbClr val="C00000"/>
                </a:solidFill>
              </a:rPr>
              <a:t>Festinger</a:t>
            </a:r>
            <a:r>
              <a:rPr lang="it-IT" sz="3600" dirty="0" smtClean="0">
                <a:solidFill>
                  <a:srgbClr val="C00000"/>
                </a:solidFill>
              </a:rPr>
              <a:t> e </a:t>
            </a:r>
            <a:r>
              <a:rPr lang="it-IT" sz="3600" dirty="0" err="1" smtClean="0">
                <a:solidFill>
                  <a:srgbClr val="C00000"/>
                </a:solidFill>
              </a:rPr>
              <a:t>Carlsmith</a:t>
            </a:r>
            <a:r>
              <a:rPr lang="it-IT" sz="3600" dirty="0" smtClean="0">
                <a:solidFill>
                  <a:srgbClr val="C00000"/>
                </a:solidFill>
              </a:rPr>
              <a:t>, 1959]</a:t>
            </a:r>
          </a:p>
        </p:txBody>
      </p:sp>
      <p:sp>
        <p:nvSpPr>
          <p:cNvPr id="15365" name="Rectangle 3"/>
          <p:cNvSpPr>
            <a:spLocks noGrp="1" noChangeArrowheads="1"/>
          </p:cNvSpPr>
          <p:nvPr>
            <p:ph idx="1"/>
          </p:nvPr>
        </p:nvSpPr>
        <p:spPr>
          <a:xfrm>
            <a:off x="467544" y="1817204"/>
            <a:ext cx="8229600" cy="5040796"/>
          </a:xfrm>
        </p:spPr>
        <p:txBody>
          <a:bodyPr>
            <a:normAutofit/>
          </a:bodyPr>
          <a:lstStyle/>
          <a:p>
            <a:pPr eaLnBrk="1" hangingPunct="1">
              <a:lnSpc>
                <a:spcPct val="90000"/>
              </a:lnSpc>
            </a:pPr>
            <a:r>
              <a:rPr lang="it-IT" sz="2400" dirty="0" smtClean="0"/>
              <a:t>Il soggetto deve convincere una persona (in realtà uno sperimentatore) a fare una prova e persuaderla che la prova stessa è piacevole e interessante (in realtà ha esperienza diretta che la prova è noiosa e monotona</a:t>
            </a:r>
            <a:r>
              <a:rPr lang="it-IT" sz="2400" dirty="0" smtClean="0"/>
              <a:t>)</a:t>
            </a:r>
            <a:endParaRPr lang="it-IT" sz="2400" dirty="0" smtClean="0"/>
          </a:p>
          <a:p>
            <a:pPr eaLnBrk="1" hangingPunct="1">
              <a:lnSpc>
                <a:spcPct val="90000"/>
              </a:lnSpc>
            </a:pPr>
            <a:r>
              <a:rPr lang="it-IT" sz="2400" dirty="0" smtClean="0"/>
              <a:t>Ricompensa di 20$ vs. ricompensa di 1$</a:t>
            </a:r>
          </a:p>
          <a:p>
            <a:pPr eaLnBrk="1" hangingPunct="1">
              <a:lnSpc>
                <a:spcPct val="90000"/>
              </a:lnSpc>
            </a:pPr>
            <a:r>
              <a:rPr lang="it-IT" sz="2400" dirty="0" smtClean="0"/>
              <a:t>Intervista finale (mascherata) per sondare il reale atteggiamento</a:t>
            </a:r>
          </a:p>
          <a:p>
            <a:pPr eaLnBrk="1" hangingPunct="1">
              <a:lnSpc>
                <a:spcPct val="90000"/>
              </a:lnSpc>
            </a:pPr>
            <a:r>
              <a:rPr lang="it-IT" sz="2400" dirty="0" smtClean="0"/>
              <a:t>Si rileva che i soggetti meno pagati sono molto più convincenti nel proclamare la novità e l’interesse delle prove </a:t>
            </a:r>
            <a:r>
              <a:rPr lang="it-IT" sz="2400" dirty="0" smtClean="0">
                <a:sym typeface="Wingdings" pitchFamily="2" charset="2"/>
              </a:rPr>
              <a:t> all’intervista risultano essi stessi convinti di questo, in contrasto con la loro opinione precedente</a:t>
            </a:r>
          </a:p>
          <a:p>
            <a:pPr eaLnBrk="1" hangingPunct="1">
              <a:lnSpc>
                <a:spcPct val="90000"/>
              </a:lnSpc>
            </a:pPr>
            <a:r>
              <a:rPr lang="it-IT" sz="2400" dirty="0" smtClean="0"/>
              <a:t>Costringere qualcuno a dichiarare pubblicamente una cosa contraria alle sue convinzioni </a:t>
            </a:r>
            <a:r>
              <a:rPr lang="it-IT" sz="2400" dirty="0" smtClean="0">
                <a:sym typeface="Wingdings" pitchFamily="2" charset="2"/>
              </a:rPr>
              <a:t> notevole dissonanza se il premio offerto è di poca importanza</a:t>
            </a:r>
            <a:endParaRPr lang="it-IT" sz="2400" dirty="0" smtClean="0"/>
          </a:p>
        </p:txBody>
      </p:sp>
      <p:sp>
        <p:nvSpPr>
          <p:cNvPr id="15362" name="Segnaposto numero diapositiva 5"/>
          <p:cNvSpPr>
            <a:spLocks noGrp="1"/>
          </p:cNvSpPr>
          <p:nvPr>
            <p:ph type="sldNum" sz="quarter" idx="12"/>
          </p:nvPr>
        </p:nvSpPr>
        <p:spPr>
          <a:noFill/>
          <a:ln>
            <a:miter lim="800000"/>
            <a:headEnd/>
            <a:tailEnd/>
          </a:ln>
        </p:spPr>
        <p:txBody>
          <a:bodyPr/>
          <a:lstStyle/>
          <a:p>
            <a:fld id="{4D676C5E-D9D1-4E65-83A9-8F1EC57107E3}" type="slidenum">
              <a:rPr lang="it-IT" smtClean="0"/>
              <a:pPr/>
              <a:t>14</a:t>
            </a:fld>
            <a:endParaRPr lang="it-IT" smtClean="0"/>
          </a:p>
        </p:txBody>
      </p:sp>
      <p:grpSp>
        <p:nvGrpSpPr>
          <p:cNvPr id="15363" name="Group 6"/>
          <p:cNvGrpSpPr>
            <a:grpSpLocks noChangeAspect="1"/>
          </p:cNvGrpSpPr>
          <p:nvPr/>
        </p:nvGrpSpPr>
        <p:grpSpPr bwMode="auto">
          <a:xfrm>
            <a:off x="7164288" y="2456892"/>
            <a:ext cx="1779588" cy="1787525"/>
            <a:chOff x="4512" y="1392"/>
            <a:chExt cx="1121" cy="1126"/>
          </a:xfrm>
        </p:grpSpPr>
        <p:sp>
          <p:nvSpPr>
            <p:cNvPr id="15366" name="AutoShape 5"/>
            <p:cNvSpPr>
              <a:spLocks noChangeAspect="1" noChangeArrowheads="1" noTextEdit="1"/>
            </p:cNvSpPr>
            <p:nvPr/>
          </p:nvSpPr>
          <p:spPr bwMode="auto">
            <a:xfrm>
              <a:off x="4512" y="1392"/>
              <a:ext cx="1121" cy="1126"/>
            </a:xfrm>
            <a:prstGeom prst="rect">
              <a:avLst/>
            </a:prstGeom>
            <a:noFill/>
            <a:ln w="9525">
              <a:noFill/>
              <a:miter lim="800000"/>
              <a:headEnd/>
              <a:tailEnd/>
            </a:ln>
          </p:spPr>
          <p:txBody>
            <a:bodyPr/>
            <a:lstStyle/>
            <a:p>
              <a:endParaRPr lang="it-IT"/>
            </a:p>
          </p:txBody>
        </p:sp>
        <p:sp>
          <p:nvSpPr>
            <p:cNvPr id="15367" name="Freeform 7"/>
            <p:cNvSpPr>
              <a:spLocks/>
            </p:cNvSpPr>
            <p:nvPr/>
          </p:nvSpPr>
          <p:spPr bwMode="auto">
            <a:xfrm>
              <a:off x="4942" y="1631"/>
              <a:ext cx="691" cy="692"/>
            </a:xfrm>
            <a:custGeom>
              <a:avLst/>
              <a:gdLst>
                <a:gd name="T0" fmla="*/ 149 w 1382"/>
                <a:gd name="T1" fmla="*/ 71 h 1384"/>
                <a:gd name="T2" fmla="*/ 130 w 1382"/>
                <a:gd name="T3" fmla="*/ 77 h 1384"/>
                <a:gd name="T4" fmla="*/ 111 w 1382"/>
                <a:gd name="T5" fmla="*/ 93 h 1384"/>
                <a:gd name="T6" fmla="*/ 103 w 1382"/>
                <a:gd name="T7" fmla="*/ 112 h 1384"/>
                <a:gd name="T8" fmla="*/ 102 w 1382"/>
                <a:gd name="T9" fmla="*/ 132 h 1384"/>
                <a:gd name="T10" fmla="*/ 109 w 1382"/>
                <a:gd name="T11" fmla="*/ 153 h 1384"/>
                <a:gd name="T12" fmla="*/ 123 w 1382"/>
                <a:gd name="T13" fmla="*/ 167 h 1384"/>
                <a:gd name="T14" fmla="*/ 140 w 1382"/>
                <a:gd name="T15" fmla="*/ 176 h 1384"/>
                <a:gd name="T16" fmla="*/ 161 w 1382"/>
                <a:gd name="T17" fmla="*/ 185 h 1384"/>
                <a:gd name="T18" fmla="*/ 182 w 1382"/>
                <a:gd name="T19" fmla="*/ 193 h 1384"/>
                <a:gd name="T20" fmla="*/ 193 w 1382"/>
                <a:gd name="T21" fmla="*/ 204 h 1384"/>
                <a:gd name="T22" fmla="*/ 196 w 1382"/>
                <a:gd name="T23" fmla="*/ 223 h 1384"/>
                <a:gd name="T24" fmla="*/ 184 w 1382"/>
                <a:gd name="T25" fmla="*/ 238 h 1384"/>
                <a:gd name="T26" fmla="*/ 165 w 1382"/>
                <a:gd name="T27" fmla="*/ 242 h 1384"/>
                <a:gd name="T28" fmla="*/ 149 w 1382"/>
                <a:gd name="T29" fmla="*/ 235 h 1384"/>
                <a:gd name="T30" fmla="*/ 137 w 1382"/>
                <a:gd name="T31" fmla="*/ 223 h 1384"/>
                <a:gd name="T32" fmla="*/ 132 w 1382"/>
                <a:gd name="T33" fmla="*/ 208 h 1384"/>
                <a:gd name="T34" fmla="*/ 101 w 1382"/>
                <a:gd name="T35" fmla="*/ 199 h 1384"/>
                <a:gd name="T36" fmla="*/ 133 w 1382"/>
                <a:gd name="T37" fmla="*/ 253 h 1384"/>
                <a:gd name="T38" fmla="*/ 142 w 1382"/>
                <a:gd name="T39" fmla="*/ 262 h 1384"/>
                <a:gd name="T40" fmla="*/ 153 w 1382"/>
                <a:gd name="T41" fmla="*/ 299 h 1384"/>
                <a:gd name="T42" fmla="*/ 193 w 1382"/>
                <a:gd name="T43" fmla="*/ 268 h 1384"/>
                <a:gd name="T44" fmla="*/ 211 w 1382"/>
                <a:gd name="T45" fmla="*/ 260 h 1384"/>
                <a:gd name="T46" fmla="*/ 225 w 1382"/>
                <a:gd name="T47" fmla="*/ 245 h 1384"/>
                <a:gd name="T48" fmla="*/ 233 w 1382"/>
                <a:gd name="T49" fmla="*/ 225 h 1384"/>
                <a:gd name="T50" fmla="*/ 233 w 1382"/>
                <a:gd name="T51" fmla="*/ 206 h 1384"/>
                <a:gd name="T52" fmla="*/ 229 w 1382"/>
                <a:gd name="T53" fmla="*/ 189 h 1384"/>
                <a:gd name="T54" fmla="*/ 221 w 1382"/>
                <a:gd name="T55" fmla="*/ 177 h 1384"/>
                <a:gd name="T56" fmla="*/ 211 w 1382"/>
                <a:gd name="T57" fmla="*/ 168 h 1384"/>
                <a:gd name="T58" fmla="*/ 198 w 1382"/>
                <a:gd name="T59" fmla="*/ 161 h 1384"/>
                <a:gd name="T60" fmla="*/ 182 w 1382"/>
                <a:gd name="T61" fmla="*/ 154 h 1384"/>
                <a:gd name="T62" fmla="*/ 160 w 1382"/>
                <a:gd name="T63" fmla="*/ 145 h 1384"/>
                <a:gd name="T64" fmla="*/ 141 w 1382"/>
                <a:gd name="T65" fmla="*/ 132 h 1384"/>
                <a:gd name="T66" fmla="*/ 140 w 1382"/>
                <a:gd name="T67" fmla="*/ 114 h 1384"/>
                <a:gd name="T68" fmla="*/ 152 w 1382"/>
                <a:gd name="T69" fmla="*/ 102 h 1384"/>
                <a:gd name="T70" fmla="*/ 172 w 1382"/>
                <a:gd name="T71" fmla="*/ 101 h 1384"/>
                <a:gd name="T72" fmla="*/ 184 w 1382"/>
                <a:gd name="T73" fmla="*/ 107 h 1384"/>
                <a:gd name="T74" fmla="*/ 193 w 1382"/>
                <a:gd name="T75" fmla="*/ 117 h 1384"/>
                <a:gd name="T76" fmla="*/ 198 w 1382"/>
                <a:gd name="T77" fmla="*/ 133 h 1384"/>
                <a:gd name="T78" fmla="*/ 230 w 1382"/>
                <a:gd name="T79" fmla="*/ 75 h 1384"/>
                <a:gd name="T80" fmla="*/ 196 w 1382"/>
                <a:gd name="T81" fmla="*/ 84 h 1384"/>
                <a:gd name="T82" fmla="*/ 189 w 1382"/>
                <a:gd name="T83" fmla="*/ 78 h 1384"/>
                <a:gd name="T84" fmla="*/ 162 w 1382"/>
                <a:gd name="T85" fmla="*/ 43 h 1384"/>
                <a:gd name="T86" fmla="*/ 152 w 1382"/>
                <a:gd name="T87" fmla="*/ 2 h 1384"/>
                <a:gd name="T88" fmla="*/ 169 w 1382"/>
                <a:gd name="T89" fmla="*/ 0 h 1384"/>
                <a:gd name="T90" fmla="*/ 224 w 1382"/>
                <a:gd name="T91" fmla="*/ 8 h 1384"/>
                <a:gd name="T92" fmla="*/ 283 w 1382"/>
                <a:gd name="T93" fmla="*/ 40 h 1384"/>
                <a:gd name="T94" fmla="*/ 325 w 1382"/>
                <a:gd name="T95" fmla="*/ 91 h 1384"/>
                <a:gd name="T96" fmla="*/ 345 w 1382"/>
                <a:gd name="T97" fmla="*/ 156 h 1384"/>
                <a:gd name="T98" fmla="*/ 338 w 1382"/>
                <a:gd name="T99" fmla="*/ 225 h 1384"/>
                <a:gd name="T100" fmla="*/ 306 w 1382"/>
                <a:gd name="T101" fmla="*/ 283 h 1384"/>
                <a:gd name="T102" fmla="*/ 255 w 1382"/>
                <a:gd name="T103" fmla="*/ 325 h 1384"/>
                <a:gd name="T104" fmla="*/ 191 w 1382"/>
                <a:gd name="T105" fmla="*/ 346 h 1384"/>
                <a:gd name="T106" fmla="*/ 122 w 1382"/>
                <a:gd name="T107" fmla="*/ 339 h 1384"/>
                <a:gd name="T108" fmla="*/ 63 w 1382"/>
                <a:gd name="T109" fmla="*/ 307 h 1384"/>
                <a:gd name="T110" fmla="*/ 21 w 1382"/>
                <a:gd name="T111" fmla="*/ 256 h 1384"/>
                <a:gd name="T112" fmla="*/ 1 w 1382"/>
                <a:gd name="T113" fmla="*/ 191 h 1384"/>
                <a:gd name="T114" fmla="*/ 6 w 1382"/>
                <a:gd name="T115" fmla="*/ 128 h 1384"/>
                <a:gd name="T116" fmla="*/ 31 w 1382"/>
                <a:gd name="T117" fmla="*/ 75 h 1384"/>
                <a:gd name="T118" fmla="*/ 72 w 1382"/>
                <a:gd name="T119" fmla="*/ 33 h 1384"/>
                <a:gd name="T120" fmla="*/ 124 w 1382"/>
                <a:gd name="T121" fmla="*/ 7 h 1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rgbClr val="EFAA00"/>
            </a:solidFill>
            <a:ln w="9525">
              <a:noFill/>
              <a:round/>
              <a:headEnd/>
              <a:tailEnd/>
            </a:ln>
          </p:spPr>
          <p:txBody>
            <a:bodyPr/>
            <a:lstStyle/>
            <a:p>
              <a:endParaRPr lang="it-IT"/>
            </a:p>
          </p:txBody>
        </p:sp>
        <p:sp>
          <p:nvSpPr>
            <p:cNvPr id="15368" name="Freeform 8"/>
            <p:cNvSpPr>
              <a:spLocks/>
            </p:cNvSpPr>
            <p:nvPr/>
          </p:nvSpPr>
          <p:spPr bwMode="auto">
            <a:xfrm>
              <a:off x="4512" y="1392"/>
              <a:ext cx="952" cy="1126"/>
            </a:xfrm>
            <a:custGeom>
              <a:avLst/>
              <a:gdLst>
                <a:gd name="T0" fmla="*/ 228 w 1903"/>
                <a:gd name="T1" fmla="*/ 422 h 2252"/>
                <a:gd name="T2" fmla="*/ 211 w 1903"/>
                <a:gd name="T3" fmla="*/ 397 h 2252"/>
                <a:gd name="T4" fmla="*/ 198 w 1903"/>
                <a:gd name="T5" fmla="*/ 371 h 2252"/>
                <a:gd name="T6" fmla="*/ 188 w 1903"/>
                <a:gd name="T7" fmla="*/ 343 h 2252"/>
                <a:gd name="T8" fmla="*/ 183 w 1903"/>
                <a:gd name="T9" fmla="*/ 314 h 2252"/>
                <a:gd name="T10" fmla="*/ 183 w 1903"/>
                <a:gd name="T11" fmla="*/ 282 h 2252"/>
                <a:gd name="T12" fmla="*/ 186 w 1903"/>
                <a:gd name="T13" fmla="*/ 252 h 2252"/>
                <a:gd name="T14" fmla="*/ 194 w 1903"/>
                <a:gd name="T15" fmla="*/ 224 h 2252"/>
                <a:gd name="T16" fmla="*/ 206 w 1903"/>
                <a:gd name="T17" fmla="*/ 197 h 2252"/>
                <a:gd name="T18" fmla="*/ 222 w 1903"/>
                <a:gd name="T19" fmla="*/ 172 h 2252"/>
                <a:gd name="T20" fmla="*/ 242 w 1903"/>
                <a:gd name="T21" fmla="*/ 149 h 2252"/>
                <a:gd name="T22" fmla="*/ 266 w 1903"/>
                <a:gd name="T23" fmla="*/ 129 h 2252"/>
                <a:gd name="T24" fmla="*/ 291 w 1903"/>
                <a:gd name="T25" fmla="*/ 112 h 2252"/>
                <a:gd name="T26" fmla="*/ 317 w 1903"/>
                <a:gd name="T27" fmla="*/ 100 h 2252"/>
                <a:gd name="T28" fmla="*/ 346 w 1903"/>
                <a:gd name="T29" fmla="*/ 93 h 2252"/>
                <a:gd name="T30" fmla="*/ 376 w 1903"/>
                <a:gd name="T31" fmla="*/ 89 h 2252"/>
                <a:gd name="T32" fmla="*/ 398 w 1903"/>
                <a:gd name="T33" fmla="*/ 89 h 2252"/>
                <a:gd name="T34" fmla="*/ 416 w 1903"/>
                <a:gd name="T35" fmla="*/ 91 h 2252"/>
                <a:gd name="T36" fmla="*/ 433 w 1903"/>
                <a:gd name="T37" fmla="*/ 94 h 2252"/>
                <a:gd name="T38" fmla="*/ 450 w 1903"/>
                <a:gd name="T39" fmla="*/ 99 h 2252"/>
                <a:gd name="T40" fmla="*/ 466 w 1903"/>
                <a:gd name="T41" fmla="*/ 104 h 2252"/>
                <a:gd name="T42" fmla="*/ 456 w 1903"/>
                <a:gd name="T43" fmla="*/ 0 h 2252"/>
                <a:gd name="T44" fmla="*/ 450 w 1903"/>
                <a:gd name="T45" fmla="*/ 1 h 2252"/>
                <a:gd name="T46" fmla="*/ 445 w 1903"/>
                <a:gd name="T47" fmla="*/ 2 h 2252"/>
                <a:gd name="T48" fmla="*/ 430 w 1903"/>
                <a:gd name="T49" fmla="*/ 6 h 2252"/>
                <a:gd name="T50" fmla="*/ 399 w 1903"/>
                <a:gd name="T51" fmla="*/ 14 h 2252"/>
                <a:gd name="T52" fmla="*/ 370 w 1903"/>
                <a:gd name="T53" fmla="*/ 23 h 2252"/>
                <a:gd name="T54" fmla="*/ 342 w 1903"/>
                <a:gd name="T55" fmla="*/ 34 h 2252"/>
                <a:gd name="T56" fmla="*/ 314 w 1903"/>
                <a:gd name="T57" fmla="*/ 45 h 2252"/>
                <a:gd name="T58" fmla="*/ 289 w 1903"/>
                <a:gd name="T59" fmla="*/ 58 h 2252"/>
                <a:gd name="T60" fmla="*/ 264 w 1903"/>
                <a:gd name="T61" fmla="*/ 71 h 2252"/>
                <a:gd name="T62" fmla="*/ 240 w 1903"/>
                <a:gd name="T63" fmla="*/ 85 h 2252"/>
                <a:gd name="T64" fmla="*/ 217 w 1903"/>
                <a:gd name="T65" fmla="*/ 101 h 2252"/>
                <a:gd name="T66" fmla="*/ 196 w 1903"/>
                <a:gd name="T67" fmla="*/ 116 h 2252"/>
                <a:gd name="T68" fmla="*/ 175 w 1903"/>
                <a:gd name="T69" fmla="*/ 133 h 2252"/>
                <a:gd name="T70" fmla="*/ 143 w 1903"/>
                <a:gd name="T71" fmla="*/ 163 h 2252"/>
                <a:gd name="T72" fmla="*/ 107 w 1903"/>
                <a:gd name="T73" fmla="*/ 200 h 2252"/>
                <a:gd name="T74" fmla="*/ 74 w 1903"/>
                <a:gd name="T75" fmla="*/ 241 h 2252"/>
                <a:gd name="T76" fmla="*/ 45 w 1903"/>
                <a:gd name="T77" fmla="*/ 283 h 2252"/>
                <a:gd name="T78" fmla="*/ 17 w 1903"/>
                <a:gd name="T79" fmla="*/ 327 h 2252"/>
                <a:gd name="T80" fmla="*/ 355 w 1903"/>
                <a:gd name="T81" fmla="*/ 563 h 2252"/>
                <a:gd name="T82" fmla="*/ 363 w 1903"/>
                <a:gd name="T83" fmla="*/ 549 h 2252"/>
                <a:gd name="T84" fmla="*/ 373 w 1903"/>
                <a:gd name="T85" fmla="*/ 536 h 2252"/>
                <a:gd name="T86" fmla="*/ 383 w 1903"/>
                <a:gd name="T87" fmla="*/ 523 h 2252"/>
                <a:gd name="T88" fmla="*/ 394 w 1903"/>
                <a:gd name="T89" fmla="*/ 511 h 2252"/>
                <a:gd name="T90" fmla="*/ 406 w 1903"/>
                <a:gd name="T91" fmla="*/ 499 h 2252"/>
                <a:gd name="T92" fmla="*/ 405 w 1903"/>
                <a:gd name="T93" fmla="*/ 496 h 2252"/>
                <a:gd name="T94" fmla="*/ 395 w 1903"/>
                <a:gd name="T95" fmla="*/ 497 h 2252"/>
                <a:gd name="T96" fmla="*/ 386 w 1903"/>
                <a:gd name="T97" fmla="*/ 497 h 2252"/>
                <a:gd name="T98" fmla="*/ 355 w 1903"/>
                <a:gd name="T99" fmla="*/ 495 h 2252"/>
                <a:gd name="T100" fmla="*/ 326 w 1903"/>
                <a:gd name="T101" fmla="*/ 488 h 2252"/>
                <a:gd name="T102" fmla="*/ 299 w 1903"/>
                <a:gd name="T103" fmla="*/ 478 h 2252"/>
                <a:gd name="T104" fmla="*/ 274 w 1903"/>
                <a:gd name="T105" fmla="*/ 463 h 2252"/>
                <a:gd name="T106" fmla="*/ 250 w 1903"/>
                <a:gd name="T107" fmla="*/ 444 h 2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903" h="2252">
                  <a:moveTo>
                    <a:pt x="967" y="1747"/>
                  </a:moveTo>
                  <a:lnTo>
                    <a:pt x="938" y="1717"/>
                  </a:lnTo>
                  <a:lnTo>
                    <a:pt x="911" y="1686"/>
                  </a:lnTo>
                  <a:lnTo>
                    <a:pt x="887" y="1654"/>
                  </a:lnTo>
                  <a:lnTo>
                    <a:pt x="862" y="1620"/>
                  </a:lnTo>
                  <a:lnTo>
                    <a:pt x="842" y="1587"/>
                  </a:lnTo>
                  <a:lnTo>
                    <a:pt x="822" y="1554"/>
                  </a:lnTo>
                  <a:lnTo>
                    <a:pt x="804" y="1518"/>
                  </a:lnTo>
                  <a:lnTo>
                    <a:pt x="789" y="1482"/>
                  </a:lnTo>
                  <a:lnTo>
                    <a:pt x="775" y="1446"/>
                  </a:lnTo>
                  <a:lnTo>
                    <a:pt x="762" y="1410"/>
                  </a:lnTo>
                  <a:lnTo>
                    <a:pt x="752" y="1371"/>
                  </a:lnTo>
                  <a:lnTo>
                    <a:pt x="744" y="1332"/>
                  </a:lnTo>
                  <a:lnTo>
                    <a:pt x="737" y="1293"/>
                  </a:lnTo>
                  <a:lnTo>
                    <a:pt x="732" y="1253"/>
                  </a:lnTo>
                  <a:lnTo>
                    <a:pt x="730" y="1211"/>
                  </a:lnTo>
                  <a:lnTo>
                    <a:pt x="729" y="1170"/>
                  </a:lnTo>
                  <a:lnTo>
                    <a:pt x="730" y="1128"/>
                  </a:lnTo>
                  <a:lnTo>
                    <a:pt x="732" y="1087"/>
                  </a:lnTo>
                  <a:lnTo>
                    <a:pt x="737" y="1046"/>
                  </a:lnTo>
                  <a:lnTo>
                    <a:pt x="744" y="1007"/>
                  </a:lnTo>
                  <a:lnTo>
                    <a:pt x="752" y="968"/>
                  </a:lnTo>
                  <a:lnTo>
                    <a:pt x="762" y="930"/>
                  </a:lnTo>
                  <a:lnTo>
                    <a:pt x="775" y="893"/>
                  </a:lnTo>
                  <a:lnTo>
                    <a:pt x="789" y="856"/>
                  </a:lnTo>
                  <a:lnTo>
                    <a:pt x="804" y="821"/>
                  </a:lnTo>
                  <a:lnTo>
                    <a:pt x="822" y="786"/>
                  </a:lnTo>
                  <a:lnTo>
                    <a:pt x="842" y="753"/>
                  </a:lnTo>
                  <a:lnTo>
                    <a:pt x="862" y="719"/>
                  </a:lnTo>
                  <a:lnTo>
                    <a:pt x="887" y="687"/>
                  </a:lnTo>
                  <a:lnTo>
                    <a:pt x="911" y="655"/>
                  </a:lnTo>
                  <a:lnTo>
                    <a:pt x="938" y="624"/>
                  </a:lnTo>
                  <a:lnTo>
                    <a:pt x="967" y="594"/>
                  </a:lnTo>
                  <a:lnTo>
                    <a:pt x="997" y="565"/>
                  </a:lnTo>
                  <a:lnTo>
                    <a:pt x="1028" y="537"/>
                  </a:lnTo>
                  <a:lnTo>
                    <a:pt x="1061" y="513"/>
                  </a:lnTo>
                  <a:lnTo>
                    <a:pt x="1093" y="489"/>
                  </a:lnTo>
                  <a:lnTo>
                    <a:pt x="1126" y="468"/>
                  </a:lnTo>
                  <a:lnTo>
                    <a:pt x="1161" y="448"/>
                  </a:lnTo>
                  <a:lnTo>
                    <a:pt x="1195" y="430"/>
                  </a:lnTo>
                  <a:lnTo>
                    <a:pt x="1231" y="414"/>
                  </a:lnTo>
                  <a:lnTo>
                    <a:pt x="1267" y="400"/>
                  </a:lnTo>
                  <a:lnTo>
                    <a:pt x="1304" y="387"/>
                  </a:lnTo>
                  <a:lnTo>
                    <a:pt x="1342" y="377"/>
                  </a:lnTo>
                  <a:lnTo>
                    <a:pt x="1381" y="369"/>
                  </a:lnTo>
                  <a:lnTo>
                    <a:pt x="1420" y="362"/>
                  </a:lnTo>
                  <a:lnTo>
                    <a:pt x="1460" y="357"/>
                  </a:lnTo>
                  <a:lnTo>
                    <a:pt x="1502" y="355"/>
                  </a:lnTo>
                  <a:lnTo>
                    <a:pt x="1543" y="354"/>
                  </a:lnTo>
                  <a:lnTo>
                    <a:pt x="1567" y="354"/>
                  </a:lnTo>
                  <a:lnTo>
                    <a:pt x="1591" y="355"/>
                  </a:lnTo>
                  <a:lnTo>
                    <a:pt x="1616" y="357"/>
                  </a:lnTo>
                  <a:lnTo>
                    <a:pt x="1640" y="358"/>
                  </a:lnTo>
                  <a:lnTo>
                    <a:pt x="1663" y="362"/>
                  </a:lnTo>
                  <a:lnTo>
                    <a:pt x="1686" y="365"/>
                  </a:lnTo>
                  <a:lnTo>
                    <a:pt x="1709" y="370"/>
                  </a:lnTo>
                  <a:lnTo>
                    <a:pt x="1732" y="375"/>
                  </a:lnTo>
                  <a:lnTo>
                    <a:pt x="1754" y="380"/>
                  </a:lnTo>
                  <a:lnTo>
                    <a:pt x="1776" y="386"/>
                  </a:lnTo>
                  <a:lnTo>
                    <a:pt x="1798" y="393"/>
                  </a:lnTo>
                  <a:lnTo>
                    <a:pt x="1819" y="400"/>
                  </a:lnTo>
                  <a:lnTo>
                    <a:pt x="1841" y="408"/>
                  </a:lnTo>
                  <a:lnTo>
                    <a:pt x="1862" y="416"/>
                  </a:lnTo>
                  <a:lnTo>
                    <a:pt x="1883" y="425"/>
                  </a:lnTo>
                  <a:lnTo>
                    <a:pt x="1903" y="436"/>
                  </a:lnTo>
                  <a:lnTo>
                    <a:pt x="1823" y="0"/>
                  </a:lnTo>
                  <a:lnTo>
                    <a:pt x="1815" y="1"/>
                  </a:lnTo>
                  <a:lnTo>
                    <a:pt x="1808" y="2"/>
                  </a:lnTo>
                  <a:lnTo>
                    <a:pt x="1800" y="3"/>
                  </a:lnTo>
                  <a:lnTo>
                    <a:pt x="1792" y="5"/>
                  </a:lnTo>
                  <a:lnTo>
                    <a:pt x="1784" y="6"/>
                  </a:lnTo>
                  <a:lnTo>
                    <a:pt x="1777" y="7"/>
                  </a:lnTo>
                  <a:lnTo>
                    <a:pt x="1769" y="9"/>
                  </a:lnTo>
                  <a:lnTo>
                    <a:pt x="1762" y="10"/>
                  </a:lnTo>
                  <a:lnTo>
                    <a:pt x="1719" y="21"/>
                  </a:lnTo>
                  <a:lnTo>
                    <a:pt x="1678" y="31"/>
                  </a:lnTo>
                  <a:lnTo>
                    <a:pt x="1636" y="43"/>
                  </a:lnTo>
                  <a:lnTo>
                    <a:pt x="1596" y="54"/>
                  </a:lnTo>
                  <a:lnTo>
                    <a:pt x="1556" y="66"/>
                  </a:lnTo>
                  <a:lnTo>
                    <a:pt x="1517" y="78"/>
                  </a:lnTo>
                  <a:lnTo>
                    <a:pt x="1477" y="92"/>
                  </a:lnTo>
                  <a:lnTo>
                    <a:pt x="1439" y="105"/>
                  </a:lnTo>
                  <a:lnTo>
                    <a:pt x="1401" y="120"/>
                  </a:lnTo>
                  <a:lnTo>
                    <a:pt x="1365" y="134"/>
                  </a:lnTo>
                  <a:lnTo>
                    <a:pt x="1328" y="149"/>
                  </a:lnTo>
                  <a:lnTo>
                    <a:pt x="1292" y="164"/>
                  </a:lnTo>
                  <a:lnTo>
                    <a:pt x="1256" y="180"/>
                  </a:lnTo>
                  <a:lnTo>
                    <a:pt x="1221" y="196"/>
                  </a:lnTo>
                  <a:lnTo>
                    <a:pt x="1186" y="212"/>
                  </a:lnTo>
                  <a:lnTo>
                    <a:pt x="1153" y="229"/>
                  </a:lnTo>
                  <a:lnTo>
                    <a:pt x="1119" y="247"/>
                  </a:lnTo>
                  <a:lnTo>
                    <a:pt x="1086" y="265"/>
                  </a:lnTo>
                  <a:lnTo>
                    <a:pt x="1054" y="284"/>
                  </a:lnTo>
                  <a:lnTo>
                    <a:pt x="1021" y="302"/>
                  </a:lnTo>
                  <a:lnTo>
                    <a:pt x="989" y="320"/>
                  </a:lnTo>
                  <a:lnTo>
                    <a:pt x="958" y="340"/>
                  </a:lnTo>
                  <a:lnTo>
                    <a:pt x="928" y="360"/>
                  </a:lnTo>
                  <a:lnTo>
                    <a:pt x="898" y="380"/>
                  </a:lnTo>
                  <a:lnTo>
                    <a:pt x="868" y="401"/>
                  </a:lnTo>
                  <a:lnTo>
                    <a:pt x="838" y="422"/>
                  </a:lnTo>
                  <a:lnTo>
                    <a:pt x="810" y="443"/>
                  </a:lnTo>
                  <a:lnTo>
                    <a:pt x="782" y="464"/>
                  </a:lnTo>
                  <a:lnTo>
                    <a:pt x="754" y="486"/>
                  </a:lnTo>
                  <a:lnTo>
                    <a:pt x="727" y="508"/>
                  </a:lnTo>
                  <a:lnTo>
                    <a:pt x="699" y="531"/>
                  </a:lnTo>
                  <a:lnTo>
                    <a:pt x="672" y="554"/>
                  </a:lnTo>
                  <a:lnTo>
                    <a:pt x="621" y="602"/>
                  </a:lnTo>
                  <a:lnTo>
                    <a:pt x="570" y="649"/>
                  </a:lnTo>
                  <a:lnTo>
                    <a:pt x="520" y="698"/>
                  </a:lnTo>
                  <a:lnTo>
                    <a:pt x="472" y="749"/>
                  </a:lnTo>
                  <a:lnTo>
                    <a:pt x="426" y="800"/>
                  </a:lnTo>
                  <a:lnTo>
                    <a:pt x="381" y="853"/>
                  </a:lnTo>
                  <a:lnTo>
                    <a:pt x="339" y="906"/>
                  </a:lnTo>
                  <a:lnTo>
                    <a:pt x="296" y="961"/>
                  </a:lnTo>
                  <a:lnTo>
                    <a:pt x="256" y="1017"/>
                  </a:lnTo>
                  <a:lnTo>
                    <a:pt x="215" y="1073"/>
                  </a:lnTo>
                  <a:lnTo>
                    <a:pt x="177" y="1129"/>
                  </a:lnTo>
                  <a:lnTo>
                    <a:pt x="139" y="1187"/>
                  </a:lnTo>
                  <a:lnTo>
                    <a:pt x="104" y="1246"/>
                  </a:lnTo>
                  <a:lnTo>
                    <a:pt x="68" y="1306"/>
                  </a:lnTo>
                  <a:lnTo>
                    <a:pt x="33" y="1366"/>
                  </a:lnTo>
                  <a:lnTo>
                    <a:pt x="0" y="1427"/>
                  </a:lnTo>
                  <a:lnTo>
                    <a:pt x="1418" y="2252"/>
                  </a:lnTo>
                  <a:lnTo>
                    <a:pt x="1429" y="2234"/>
                  </a:lnTo>
                  <a:lnTo>
                    <a:pt x="1441" y="2214"/>
                  </a:lnTo>
                  <a:lnTo>
                    <a:pt x="1452" y="2196"/>
                  </a:lnTo>
                  <a:lnTo>
                    <a:pt x="1465" y="2178"/>
                  </a:lnTo>
                  <a:lnTo>
                    <a:pt x="1477" y="2160"/>
                  </a:lnTo>
                  <a:lnTo>
                    <a:pt x="1490" y="2143"/>
                  </a:lnTo>
                  <a:lnTo>
                    <a:pt x="1504" y="2124"/>
                  </a:lnTo>
                  <a:lnTo>
                    <a:pt x="1518" y="2107"/>
                  </a:lnTo>
                  <a:lnTo>
                    <a:pt x="1532" y="2091"/>
                  </a:lnTo>
                  <a:lnTo>
                    <a:pt x="1546" y="2073"/>
                  </a:lnTo>
                  <a:lnTo>
                    <a:pt x="1560" y="2057"/>
                  </a:lnTo>
                  <a:lnTo>
                    <a:pt x="1576" y="2041"/>
                  </a:lnTo>
                  <a:lnTo>
                    <a:pt x="1591" y="2025"/>
                  </a:lnTo>
                  <a:lnTo>
                    <a:pt x="1608" y="2010"/>
                  </a:lnTo>
                  <a:lnTo>
                    <a:pt x="1624" y="1995"/>
                  </a:lnTo>
                  <a:lnTo>
                    <a:pt x="1640" y="1980"/>
                  </a:lnTo>
                  <a:lnTo>
                    <a:pt x="1628" y="1981"/>
                  </a:lnTo>
                  <a:lnTo>
                    <a:pt x="1617" y="1982"/>
                  </a:lnTo>
                  <a:lnTo>
                    <a:pt x="1604" y="1983"/>
                  </a:lnTo>
                  <a:lnTo>
                    <a:pt x="1593" y="1985"/>
                  </a:lnTo>
                  <a:lnTo>
                    <a:pt x="1580" y="1985"/>
                  </a:lnTo>
                  <a:lnTo>
                    <a:pt x="1568" y="1986"/>
                  </a:lnTo>
                  <a:lnTo>
                    <a:pt x="1556" y="1986"/>
                  </a:lnTo>
                  <a:lnTo>
                    <a:pt x="1543" y="1986"/>
                  </a:lnTo>
                  <a:lnTo>
                    <a:pt x="1502" y="1985"/>
                  </a:lnTo>
                  <a:lnTo>
                    <a:pt x="1460" y="1982"/>
                  </a:lnTo>
                  <a:lnTo>
                    <a:pt x="1420" y="1978"/>
                  </a:lnTo>
                  <a:lnTo>
                    <a:pt x="1381" y="1971"/>
                  </a:lnTo>
                  <a:lnTo>
                    <a:pt x="1342" y="1963"/>
                  </a:lnTo>
                  <a:lnTo>
                    <a:pt x="1304" y="1952"/>
                  </a:lnTo>
                  <a:lnTo>
                    <a:pt x="1267" y="1940"/>
                  </a:lnTo>
                  <a:lnTo>
                    <a:pt x="1231" y="1926"/>
                  </a:lnTo>
                  <a:lnTo>
                    <a:pt x="1195" y="1911"/>
                  </a:lnTo>
                  <a:lnTo>
                    <a:pt x="1161" y="1892"/>
                  </a:lnTo>
                  <a:lnTo>
                    <a:pt x="1126" y="1873"/>
                  </a:lnTo>
                  <a:lnTo>
                    <a:pt x="1093" y="1852"/>
                  </a:lnTo>
                  <a:lnTo>
                    <a:pt x="1061" y="1828"/>
                  </a:lnTo>
                  <a:lnTo>
                    <a:pt x="1028" y="1804"/>
                  </a:lnTo>
                  <a:lnTo>
                    <a:pt x="997" y="1776"/>
                  </a:lnTo>
                  <a:lnTo>
                    <a:pt x="967" y="1747"/>
                  </a:lnTo>
                  <a:close/>
                </a:path>
              </a:pathLst>
            </a:custGeom>
            <a:solidFill>
              <a:srgbClr val="EFAA00"/>
            </a:solidFill>
            <a:ln w="9525">
              <a:noFill/>
              <a:round/>
              <a:headEnd/>
              <a:tailEnd/>
            </a:ln>
          </p:spPr>
          <p:txBody>
            <a:bodyPr/>
            <a:lstStyle/>
            <a:p>
              <a:endParaRPr lang="it-IT"/>
            </a:p>
          </p:txBody>
        </p:sp>
      </p:gr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503548" y="224644"/>
            <a:ext cx="8229600" cy="1143000"/>
          </a:xfrm>
        </p:spPr>
        <p:txBody>
          <a:bodyPr/>
          <a:lstStyle/>
          <a:p>
            <a:pPr algn="ctr" eaLnBrk="1" hangingPunct="1"/>
            <a:r>
              <a:rPr lang="it-IT" sz="3600" dirty="0" smtClean="0">
                <a:solidFill>
                  <a:srgbClr val="C00000"/>
                </a:solidFill>
              </a:rPr>
              <a:t>Esperimento </a:t>
            </a:r>
            <a:r>
              <a:rPr lang="it-IT" sz="3600" i="1" dirty="0" smtClean="0">
                <a:solidFill>
                  <a:srgbClr val="C00000"/>
                </a:solidFill>
              </a:rPr>
              <a:t>“20 dollari per una menzogna”</a:t>
            </a:r>
          </a:p>
        </p:txBody>
      </p:sp>
      <p:sp>
        <p:nvSpPr>
          <p:cNvPr id="16388" name="Rectangle 3"/>
          <p:cNvSpPr>
            <a:spLocks noGrp="1" noChangeArrowheads="1"/>
          </p:cNvSpPr>
          <p:nvPr>
            <p:ph idx="1"/>
          </p:nvPr>
        </p:nvSpPr>
        <p:spPr>
          <a:xfrm>
            <a:off x="457200" y="1700808"/>
            <a:ext cx="8229600" cy="4928592"/>
          </a:xfrm>
        </p:spPr>
        <p:txBody>
          <a:bodyPr>
            <a:normAutofit/>
          </a:bodyPr>
          <a:lstStyle/>
          <a:p>
            <a:pPr eaLnBrk="1" hangingPunct="1"/>
            <a:r>
              <a:rPr lang="it-IT" sz="2400" dirty="0" smtClean="0"/>
              <a:t>Critiche </a:t>
            </a:r>
            <a:r>
              <a:rPr lang="it-IT" sz="2400" dirty="0" smtClean="0"/>
              <a:t>metodologiche</a:t>
            </a:r>
          </a:p>
          <a:p>
            <a:pPr eaLnBrk="1" hangingPunct="1"/>
            <a:endParaRPr lang="it-IT" sz="2400" dirty="0" smtClean="0"/>
          </a:p>
          <a:p>
            <a:pPr eaLnBrk="1" hangingPunct="1"/>
            <a:r>
              <a:rPr lang="it-IT" sz="2400" dirty="0" smtClean="0"/>
              <a:t>Mette in crisi uno dei presupposti del behaviorismo (la legge dell’effetto e il peso del rinforzo)</a:t>
            </a:r>
          </a:p>
        </p:txBody>
      </p:sp>
      <p:sp>
        <p:nvSpPr>
          <p:cNvPr id="16386" name="Segnaposto numero diapositiva 5"/>
          <p:cNvSpPr>
            <a:spLocks noGrp="1"/>
          </p:cNvSpPr>
          <p:nvPr>
            <p:ph type="sldNum" sz="quarter" idx="12"/>
          </p:nvPr>
        </p:nvSpPr>
        <p:spPr>
          <a:noFill/>
          <a:ln>
            <a:miter lim="800000"/>
            <a:headEnd/>
            <a:tailEnd/>
          </a:ln>
        </p:spPr>
        <p:txBody>
          <a:bodyPr/>
          <a:lstStyle/>
          <a:p>
            <a:fld id="{72E1B6EA-2DC1-408B-86E0-B5258D2AFBB6}" type="slidenum">
              <a:rPr lang="it-IT" smtClean="0"/>
              <a:pPr/>
              <a:t>15</a:t>
            </a:fld>
            <a:endParaRPr lang="it-IT" smtClean="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67544" y="836712"/>
            <a:ext cx="8229600" cy="1143000"/>
          </a:xfrm>
        </p:spPr>
        <p:txBody>
          <a:bodyPr>
            <a:normAutofit fontScale="90000"/>
          </a:bodyPr>
          <a:lstStyle/>
          <a:p>
            <a:pPr algn="ctr" eaLnBrk="1" hangingPunct="1"/>
            <a:r>
              <a:rPr lang="it-IT" sz="4000" dirty="0" smtClean="0">
                <a:solidFill>
                  <a:srgbClr val="C00000"/>
                </a:solidFill>
              </a:rPr>
              <a:t>Esperimento </a:t>
            </a:r>
            <a:r>
              <a:rPr lang="it-IT" sz="4000" i="1" dirty="0" smtClean="0">
                <a:solidFill>
                  <a:srgbClr val="C00000"/>
                </a:solidFill>
              </a:rPr>
              <a:t>“Il giocattolo proibito” </a:t>
            </a:r>
            <a:r>
              <a:rPr lang="it-IT" sz="4000" dirty="0" smtClean="0">
                <a:solidFill>
                  <a:srgbClr val="C00000"/>
                </a:solidFill>
              </a:rPr>
              <a:t>[</a:t>
            </a:r>
            <a:r>
              <a:rPr lang="it-IT" sz="4000" dirty="0" err="1" smtClean="0">
                <a:solidFill>
                  <a:srgbClr val="C00000"/>
                </a:solidFill>
              </a:rPr>
              <a:t>Aronson</a:t>
            </a:r>
            <a:r>
              <a:rPr lang="it-IT" sz="4000" dirty="0" smtClean="0">
                <a:solidFill>
                  <a:srgbClr val="C00000"/>
                </a:solidFill>
              </a:rPr>
              <a:t>, Turner e </a:t>
            </a:r>
            <a:r>
              <a:rPr lang="it-IT" sz="4000" dirty="0" err="1" smtClean="0">
                <a:solidFill>
                  <a:srgbClr val="C00000"/>
                </a:solidFill>
              </a:rPr>
              <a:t>Carlsmith</a:t>
            </a:r>
            <a:r>
              <a:rPr lang="it-IT" sz="4000" dirty="0" smtClean="0">
                <a:solidFill>
                  <a:srgbClr val="C00000"/>
                </a:solidFill>
              </a:rPr>
              <a:t> 1963]</a:t>
            </a:r>
          </a:p>
        </p:txBody>
      </p:sp>
      <p:sp>
        <p:nvSpPr>
          <p:cNvPr id="17412" name="Rectangle 3"/>
          <p:cNvSpPr>
            <a:spLocks noGrp="1" noChangeArrowheads="1"/>
          </p:cNvSpPr>
          <p:nvPr>
            <p:ph idx="1"/>
          </p:nvPr>
        </p:nvSpPr>
        <p:spPr>
          <a:xfrm>
            <a:off x="457200" y="2240868"/>
            <a:ext cx="8229600" cy="4083732"/>
          </a:xfrm>
        </p:spPr>
        <p:txBody>
          <a:bodyPr>
            <a:normAutofit/>
          </a:bodyPr>
          <a:lstStyle/>
          <a:p>
            <a:pPr marL="609600" indent="-609600" eaLnBrk="1" hangingPunct="1"/>
            <a:r>
              <a:rPr lang="it-IT" sz="2400" dirty="0" smtClean="0"/>
              <a:t>Graduatoria (in bambini di 4 anni) tra 5 giocattoli</a:t>
            </a:r>
          </a:p>
          <a:p>
            <a:pPr marL="609600" indent="-609600" eaLnBrk="1" hangingPunct="1"/>
            <a:r>
              <a:rPr lang="it-IT" sz="2400" dirty="0" smtClean="0"/>
              <a:t>Proibizione del 2° classificato</a:t>
            </a:r>
          </a:p>
          <a:p>
            <a:pPr marL="609600" indent="-609600" eaLnBrk="1" hangingPunct="1"/>
            <a:endParaRPr lang="it-IT" sz="2400" dirty="0" smtClean="0"/>
          </a:p>
          <a:p>
            <a:pPr marL="609600" indent="-609600" eaLnBrk="1" hangingPunct="1"/>
            <a:endParaRPr lang="it-IT" sz="2400" dirty="0" smtClean="0"/>
          </a:p>
          <a:p>
            <a:pPr marL="609600" indent="-609600" eaLnBrk="1" hangingPunct="1"/>
            <a:endParaRPr lang="it-IT" sz="2400" dirty="0" smtClean="0"/>
          </a:p>
          <a:p>
            <a:pPr marL="609600" indent="-609600" eaLnBrk="1" hangingPunct="1"/>
            <a:endParaRPr lang="it-IT" sz="2400" dirty="0" smtClean="0"/>
          </a:p>
          <a:p>
            <a:pPr marL="609600" indent="-609600" eaLnBrk="1" hangingPunct="1">
              <a:buFontTx/>
              <a:buAutoNum type="arabicPeriod"/>
            </a:pPr>
            <a:r>
              <a:rPr lang="it-IT" sz="2400" dirty="0" smtClean="0"/>
              <a:t>Condizione di forte minaccia</a:t>
            </a:r>
          </a:p>
          <a:p>
            <a:pPr marL="609600" indent="-609600" eaLnBrk="1" hangingPunct="1">
              <a:buFontTx/>
              <a:buAutoNum type="arabicPeriod"/>
            </a:pPr>
            <a:r>
              <a:rPr lang="it-IT" sz="2400" dirty="0" smtClean="0"/>
              <a:t>Condizione di debole minaccia</a:t>
            </a:r>
          </a:p>
          <a:p>
            <a:pPr marL="609600" indent="-609600" eaLnBrk="1" hangingPunct="1">
              <a:buFontTx/>
              <a:buAutoNum type="arabicPeriod"/>
            </a:pPr>
            <a:r>
              <a:rPr lang="it-IT" sz="2400" dirty="0" smtClean="0"/>
              <a:t>Gruppo di controllo: nessuna proibizione</a:t>
            </a:r>
          </a:p>
        </p:txBody>
      </p:sp>
      <p:sp>
        <p:nvSpPr>
          <p:cNvPr id="17410" name="Segnaposto numero diapositiva 5"/>
          <p:cNvSpPr>
            <a:spLocks noGrp="1"/>
          </p:cNvSpPr>
          <p:nvPr>
            <p:ph type="sldNum" sz="quarter" idx="12"/>
          </p:nvPr>
        </p:nvSpPr>
        <p:spPr>
          <a:noFill/>
          <a:ln>
            <a:miter lim="800000"/>
            <a:headEnd/>
            <a:tailEnd/>
          </a:ln>
        </p:spPr>
        <p:txBody>
          <a:bodyPr/>
          <a:lstStyle/>
          <a:p>
            <a:fld id="{EA383178-051F-4665-88D0-A851CB6FA29E}" type="slidenum">
              <a:rPr lang="it-IT" smtClean="0"/>
              <a:pPr/>
              <a:t>16</a:t>
            </a:fld>
            <a:endParaRPr lang="it-IT" smtClean="0"/>
          </a:p>
        </p:txBody>
      </p:sp>
      <p:sp>
        <p:nvSpPr>
          <p:cNvPr id="17413" name="AutoShape 5"/>
          <p:cNvSpPr>
            <a:spLocks noChangeArrowheads="1"/>
          </p:cNvSpPr>
          <p:nvPr/>
        </p:nvSpPr>
        <p:spPr bwMode="auto">
          <a:xfrm>
            <a:off x="3733800" y="3276600"/>
            <a:ext cx="609600" cy="1556556"/>
          </a:xfrm>
          <a:prstGeom prst="downArrow">
            <a:avLst>
              <a:gd name="adj1" fmla="val 50000"/>
              <a:gd name="adj2" fmla="val 25000"/>
            </a:avLst>
          </a:prstGeom>
          <a:solidFill>
            <a:srgbClr val="C00000">
              <a:alpha val="45097"/>
            </a:srgbClr>
          </a:solidFill>
          <a:ln w="9525">
            <a:solidFill>
              <a:schemeClr val="tx1"/>
            </a:solidFill>
            <a:miter lim="800000"/>
            <a:headEnd/>
            <a:tailEnd/>
          </a:ln>
          <a:effectLst/>
        </p:spPr>
        <p:txBody>
          <a:bodyPr wrap="none" anchor="ctr"/>
          <a:lstStyle/>
          <a:p>
            <a:endParaRPr lang="it-IT"/>
          </a:p>
        </p:txBody>
      </p:sp>
      <p:pic>
        <p:nvPicPr>
          <p:cNvPr id="17414" name="Picture 7" descr="giocattoli"/>
          <p:cNvPicPr>
            <a:picLocks noChangeAspect="1" noChangeArrowheads="1"/>
          </p:cNvPicPr>
          <p:nvPr/>
        </p:nvPicPr>
        <p:blipFill>
          <a:blip r:embed="rId3" cstate="print"/>
          <a:srcRect l="30128"/>
          <a:stretch>
            <a:fillRect/>
          </a:stretch>
        </p:blipFill>
        <p:spPr bwMode="auto">
          <a:xfrm>
            <a:off x="6552220" y="3176972"/>
            <a:ext cx="2360612" cy="1719263"/>
          </a:xfrm>
          <a:prstGeom prst="rect">
            <a:avLst/>
          </a:prstGeom>
          <a:noFill/>
          <a:ln w="66675">
            <a:solidFill>
              <a:srgbClr val="C00000"/>
            </a:solidFill>
            <a:miter lim="800000"/>
            <a:headEnd/>
            <a:tailEnd/>
          </a:ln>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a:xfrm>
            <a:off x="457200" y="2708920"/>
            <a:ext cx="8229600" cy="3996680"/>
          </a:xfrm>
        </p:spPr>
        <p:txBody>
          <a:bodyPr/>
          <a:lstStyle/>
          <a:p>
            <a:pPr marL="609600" indent="-609600" eaLnBrk="1" hangingPunct="1">
              <a:lnSpc>
                <a:spcPct val="90000"/>
              </a:lnSpc>
              <a:buFontTx/>
              <a:buNone/>
            </a:pPr>
            <a:r>
              <a:rPr lang="it-IT" b="1" dirty="0" smtClean="0"/>
              <a:t>Risultati:</a:t>
            </a:r>
            <a:r>
              <a:rPr lang="it-IT" dirty="0" smtClean="0"/>
              <a:t> </a:t>
            </a:r>
            <a:endParaRPr lang="it-IT" dirty="0" smtClean="0"/>
          </a:p>
          <a:p>
            <a:pPr marL="609600" indent="-609600" eaLnBrk="1" hangingPunct="1">
              <a:lnSpc>
                <a:spcPct val="90000"/>
              </a:lnSpc>
            </a:pPr>
            <a:r>
              <a:rPr lang="it-IT" sz="2400" dirty="0" smtClean="0"/>
              <a:t>La situazione di </a:t>
            </a:r>
            <a:r>
              <a:rPr lang="it-IT" sz="2400" i="1" dirty="0" smtClean="0"/>
              <a:t>debole minaccia</a:t>
            </a:r>
            <a:r>
              <a:rPr lang="it-IT" sz="2400" dirty="0" smtClean="0"/>
              <a:t> </a:t>
            </a:r>
            <a:r>
              <a:rPr lang="it-IT" sz="2400" dirty="0" smtClean="0">
                <a:sym typeface="Wingdings" pitchFamily="2" charset="2"/>
              </a:rPr>
              <a:t> </a:t>
            </a:r>
            <a:r>
              <a:rPr lang="it-IT" sz="2400" dirty="0" smtClean="0"/>
              <a:t>comporta una decisiva svalutazione del giocattolo proibito (66% dei bambini); quasi nessuno lo porta al primo </a:t>
            </a:r>
            <a:r>
              <a:rPr lang="it-IT" sz="2400" dirty="0" smtClean="0"/>
              <a:t>posto</a:t>
            </a:r>
          </a:p>
          <a:p>
            <a:pPr marL="609600" indent="-609600" eaLnBrk="1" hangingPunct="1">
              <a:lnSpc>
                <a:spcPct val="90000"/>
              </a:lnSpc>
            </a:pPr>
            <a:endParaRPr lang="it-IT" sz="2400" dirty="0" smtClean="0"/>
          </a:p>
          <a:p>
            <a:pPr marL="609600" indent="-609600" eaLnBrk="1" hangingPunct="1">
              <a:lnSpc>
                <a:spcPct val="90000"/>
              </a:lnSpc>
            </a:pPr>
            <a:r>
              <a:rPr lang="it-IT" sz="2400" dirty="0" smtClean="0"/>
              <a:t>La situazione di </a:t>
            </a:r>
            <a:r>
              <a:rPr lang="it-IT" sz="2400" i="1" dirty="0" smtClean="0"/>
              <a:t>forte minaccia </a:t>
            </a:r>
            <a:r>
              <a:rPr lang="it-IT" sz="2400" dirty="0" smtClean="0"/>
              <a:t>produce una decisa fermezza nel mantenerlo al secondo posto (46% dei bambini) e addirittura una maggiore valutazione (37%)</a:t>
            </a:r>
          </a:p>
        </p:txBody>
      </p:sp>
      <p:sp>
        <p:nvSpPr>
          <p:cNvPr id="18434" name="Segnaposto numero diapositiva 5"/>
          <p:cNvSpPr>
            <a:spLocks noGrp="1"/>
          </p:cNvSpPr>
          <p:nvPr>
            <p:ph type="sldNum" sz="quarter" idx="12"/>
          </p:nvPr>
        </p:nvSpPr>
        <p:spPr>
          <a:noFill/>
          <a:ln>
            <a:miter lim="800000"/>
            <a:headEnd/>
            <a:tailEnd/>
          </a:ln>
        </p:spPr>
        <p:txBody>
          <a:bodyPr/>
          <a:lstStyle/>
          <a:p>
            <a:fld id="{77076844-F3FE-45F1-AF29-CE1F535D6E2D}" type="slidenum">
              <a:rPr lang="it-IT" smtClean="0"/>
              <a:pPr/>
              <a:t>17</a:t>
            </a:fld>
            <a:endParaRPr lang="it-IT" smtClean="0"/>
          </a:p>
        </p:txBody>
      </p:sp>
      <p:sp>
        <p:nvSpPr>
          <p:cNvPr id="7" name="Rectangle 2"/>
          <p:cNvSpPr>
            <a:spLocks noGrp="1" noChangeArrowheads="1"/>
          </p:cNvSpPr>
          <p:nvPr>
            <p:ph type="title"/>
          </p:nvPr>
        </p:nvSpPr>
        <p:spPr>
          <a:xfrm>
            <a:off x="467544" y="836712"/>
            <a:ext cx="8229600" cy="1143000"/>
          </a:xfrm>
        </p:spPr>
        <p:txBody>
          <a:bodyPr>
            <a:normAutofit fontScale="90000"/>
          </a:bodyPr>
          <a:lstStyle/>
          <a:p>
            <a:pPr algn="ctr" eaLnBrk="1" hangingPunct="1"/>
            <a:r>
              <a:rPr lang="it-IT" sz="4000" dirty="0" smtClean="0">
                <a:solidFill>
                  <a:srgbClr val="C00000"/>
                </a:solidFill>
              </a:rPr>
              <a:t>Esperimento </a:t>
            </a:r>
            <a:r>
              <a:rPr lang="it-IT" sz="4000" i="1" dirty="0" smtClean="0">
                <a:solidFill>
                  <a:srgbClr val="C00000"/>
                </a:solidFill>
              </a:rPr>
              <a:t>“Il giocattolo proibito” </a:t>
            </a:r>
            <a:r>
              <a:rPr lang="it-IT" sz="4000" dirty="0" smtClean="0">
                <a:solidFill>
                  <a:srgbClr val="C00000"/>
                </a:solidFill>
              </a:rPr>
              <a:t>[</a:t>
            </a:r>
            <a:r>
              <a:rPr lang="it-IT" sz="4000" dirty="0" err="1" smtClean="0">
                <a:solidFill>
                  <a:srgbClr val="C00000"/>
                </a:solidFill>
              </a:rPr>
              <a:t>Aronson</a:t>
            </a:r>
            <a:r>
              <a:rPr lang="it-IT" sz="4000" dirty="0" smtClean="0">
                <a:solidFill>
                  <a:srgbClr val="C00000"/>
                </a:solidFill>
              </a:rPr>
              <a:t>, Turner e </a:t>
            </a:r>
            <a:r>
              <a:rPr lang="it-IT" sz="4000" dirty="0" err="1" smtClean="0">
                <a:solidFill>
                  <a:srgbClr val="C00000"/>
                </a:solidFill>
              </a:rPr>
              <a:t>Carlsmith</a:t>
            </a:r>
            <a:r>
              <a:rPr lang="it-IT" sz="4000" dirty="0" smtClean="0">
                <a:solidFill>
                  <a:srgbClr val="C00000"/>
                </a:solidFill>
              </a:rPr>
              <a:t> 1963]</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31540" y="908720"/>
            <a:ext cx="8229600" cy="576064"/>
          </a:xfrm>
        </p:spPr>
        <p:txBody>
          <a:bodyPr>
            <a:noAutofit/>
          </a:bodyPr>
          <a:lstStyle/>
          <a:p>
            <a:pPr eaLnBrk="1" hangingPunct="1"/>
            <a:r>
              <a:rPr lang="it-IT" sz="3600" dirty="0" smtClean="0">
                <a:solidFill>
                  <a:srgbClr val="C00000"/>
                </a:solidFill>
              </a:rPr>
              <a:t>Esperimento </a:t>
            </a:r>
            <a:r>
              <a:rPr lang="it-IT" sz="3600" i="1" dirty="0" smtClean="0">
                <a:solidFill>
                  <a:srgbClr val="C00000"/>
                </a:solidFill>
              </a:rPr>
              <a:t>“I piccoli bari” </a:t>
            </a:r>
            <a:r>
              <a:rPr lang="it-IT" sz="3600" dirty="0" smtClean="0">
                <a:solidFill>
                  <a:srgbClr val="C00000"/>
                </a:solidFill>
              </a:rPr>
              <a:t>[</a:t>
            </a:r>
            <a:r>
              <a:rPr lang="it-IT" sz="3600" dirty="0" err="1" smtClean="0">
                <a:solidFill>
                  <a:srgbClr val="C00000"/>
                </a:solidFill>
              </a:rPr>
              <a:t>Mills</a:t>
            </a:r>
            <a:r>
              <a:rPr lang="it-IT" sz="3600" dirty="0" smtClean="0">
                <a:solidFill>
                  <a:srgbClr val="C00000"/>
                </a:solidFill>
              </a:rPr>
              <a:t> 1958]</a:t>
            </a:r>
          </a:p>
        </p:txBody>
      </p:sp>
      <p:sp>
        <p:nvSpPr>
          <p:cNvPr id="19460" name="Rectangle 3"/>
          <p:cNvSpPr>
            <a:spLocks noGrp="1" noChangeArrowheads="1"/>
          </p:cNvSpPr>
          <p:nvPr>
            <p:ph idx="1"/>
          </p:nvPr>
        </p:nvSpPr>
        <p:spPr>
          <a:xfrm>
            <a:off x="457200" y="1600200"/>
            <a:ext cx="8229600" cy="5029200"/>
          </a:xfrm>
        </p:spPr>
        <p:txBody>
          <a:bodyPr>
            <a:normAutofit/>
          </a:bodyPr>
          <a:lstStyle/>
          <a:p>
            <a:pPr marL="609600" indent="-609600" eaLnBrk="1" hangingPunct="1">
              <a:lnSpc>
                <a:spcPct val="80000"/>
              </a:lnSpc>
            </a:pPr>
            <a:r>
              <a:rPr lang="it-IT" sz="2400" dirty="0" smtClean="0"/>
              <a:t>Situazione sperimentale: concorso a premi ove è possibile barare per vincere</a:t>
            </a:r>
          </a:p>
          <a:p>
            <a:pPr marL="609600" indent="-609600" eaLnBrk="1" hangingPunct="1">
              <a:lnSpc>
                <a:spcPct val="80000"/>
              </a:lnSpc>
            </a:pPr>
            <a:r>
              <a:rPr lang="it-IT" sz="2400" dirty="0" smtClean="0"/>
              <a:t>Giorni prima dell’esperimento </a:t>
            </a:r>
            <a:r>
              <a:rPr lang="it-IT" sz="2400" dirty="0" smtClean="0">
                <a:sym typeface="Wingdings" pitchFamily="2" charset="2"/>
              </a:rPr>
              <a:t> questionario per indagare gli atteggiamenti sul “barare” e violare le regole del </a:t>
            </a:r>
            <a:r>
              <a:rPr lang="it-IT" sz="2400" dirty="0" smtClean="0">
                <a:sym typeface="Wingdings" pitchFamily="2" charset="2"/>
              </a:rPr>
              <a:t>gioco</a:t>
            </a:r>
          </a:p>
          <a:p>
            <a:pPr marL="609600" indent="-609600" eaLnBrk="1" hangingPunct="1">
              <a:lnSpc>
                <a:spcPct val="80000"/>
              </a:lnSpc>
            </a:pPr>
            <a:endParaRPr lang="it-IT" sz="2400" dirty="0" smtClean="0">
              <a:sym typeface="Wingdings" pitchFamily="2" charset="2"/>
            </a:endParaRPr>
          </a:p>
          <a:p>
            <a:pPr marL="609600" indent="-609600" eaLnBrk="1" hangingPunct="1">
              <a:lnSpc>
                <a:spcPct val="80000"/>
              </a:lnSpc>
            </a:pPr>
            <a:r>
              <a:rPr lang="it-IT" sz="2800" b="1" dirty="0" smtClean="0">
                <a:sym typeface="Wingdings" pitchFamily="2" charset="2"/>
              </a:rPr>
              <a:t>Risultati: </a:t>
            </a:r>
          </a:p>
          <a:p>
            <a:pPr marL="990600" lvl="1" indent="-533400" eaLnBrk="1" hangingPunct="1">
              <a:lnSpc>
                <a:spcPct val="80000"/>
              </a:lnSpc>
              <a:buFontTx/>
              <a:buAutoNum type="arabicPeriod"/>
            </a:pPr>
            <a:r>
              <a:rPr lang="it-IT" dirty="0" smtClean="0"/>
              <a:t>Quelli che hanno barato modificano il loro atteggiamento </a:t>
            </a:r>
            <a:r>
              <a:rPr lang="it-IT" dirty="0" smtClean="0">
                <a:sym typeface="Wingdings" pitchFamily="2" charset="2"/>
              </a:rPr>
              <a:t> molto più indulgenti</a:t>
            </a:r>
          </a:p>
          <a:p>
            <a:pPr marL="990600" lvl="1" indent="-533400" eaLnBrk="1" hangingPunct="1">
              <a:lnSpc>
                <a:spcPct val="80000"/>
              </a:lnSpc>
              <a:buFontTx/>
              <a:buAutoNum type="arabicPeriod"/>
            </a:pPr>
            <a:r>
              <a:rPr lang="it-IT" dirty="0" smtClean="0">
                <a:sym typeface="Wingdings" pitchFamily="2" charset="2"/>
              </a:rPr>
              <a:t>Quelli che non avevano barato modificano il loro atteggiamento  più decisi nel condannare</a:t>
            </a:r>
          </a:p>
          <a:p>
            <a:pPr marL="990600" lvl="1" indent="-533400" eaLnBrk="1" hangingPunct="1">
              <a:lnSpc>
                <a:spcPct val="80000"/>
              </a:lnSpc>
              <a:buFontTx/>
              <a:buAutoNum type="arabicPeriod"/>
            </a:pPr>
            <a:r>
              <a:rPr lang="it-IT" dirty="0" smtClean="0"/>
              <a:t>Più il premio è piccolo </a:t>
            </a:r>
            <a:r>
              <a:rPr lang="it-IT" dirty="0" smtClean="0">
                <a:sym typeface="Wingdings" pitchFamily="2" charset="2"/>
              </a:rPr>
              <a:t> più i “bari” diventano indulgenti</a:t>
            </a:r>
          </a:p>
          <a:p>
            <a:pPr marL="990600" lvl="1" indent="-533400" eaLnBrk="1" hangingPunct="1">
              <a:lnSpc>
                <a:spcPct val="80000"/>
              </a:lnSpc>
              <a:buFontTx/>
              <a:buAutoNum type="arabicPeriod"/>
            </a:pPr>
            <a:r>
              <a:rPr lang="it-IT" dirty="0" smtClean="0">
                <a:sym typeface="Wingdings" pitchFamily="2" charset="2"/>
              </a:rPr>
              <a:t>Più il premio è alto  più i “leali” diventano severi</a:t>
            </a:r>
            <a:endParaRPr lang="it-IT" dirty="0" smtClean="0"/>
          </a:p>
        </p:txBody>
      </p:sp>
      <p:sp>
        <p:nvSpPr>
          <p:cNvPr id="19458" name="Segnaposto numero diapositiva 5"/>
          <p:cNvSpPr>
            <a:spLocks noGrp="1"/>
          </p:cNvSpPr>
          <p:nvPr>
            <p:ph type="sldNum" sz="quarter" idx="12"/>
          </p:nvPr>
        </p:nvSpPr>
        <p:spPr>
          <a:noFill/>
          <a:ln>
            <a:miter lim="800000"/>
            <a:headEnd/>
            <a:tailEnd/>
          </a:ln>
        </p:spPr>
        <p:txBody>
          <a:bodyPr/>
          <a:lstStyle/>
          <a:p>
            <a:fld id="{2A763410-1231-4A3A-9F40-B34E70FFD22F}" type="slidenum">
              <a:rPr lang="it-IT" smtClean="0"/>
              <a:pPr/>
              <a:t>18</a:t>
            </a:fld>
            <a:endParaRPr lang="it-IT" smtClean="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67544" y="368660"/>
            <a:ext cx="8229600" cy="868362"/>
          </a:xfrm>
        </p:spPr>
        <p:txBody>
          <a:bodyPr>
            <a:normAutofit/>
          </a:bodyPr>
          <a:lstStyle/>
          <a:p>
            <a:pPr algn="ctr" eaLnBrk="1" hangingPunct="1"/>
            <a:r>
              <a:rPr lang="it-IT" sz="3600" dirty="0" smtClean="0">
                <a:solidFill>
                  <a:srgbClr val="C00000"/>
                </a:solidFill>
              </a:rPr>
              <a:t>“</a:t>
            </a:r>
            <a:r>
              <a:rPr lang="it-IT" sz="3600" dirty="0" err="1" smtClean="0">
                <a:solidFill>
                  <a:srgbClr val="C00000"/>
                </a:solidFill>
              </a:rPr>
              <a:t>Commitment</a:t>
            </a:r>
            <a:r>
              <a:rPr lang="it-IT" sz="3600" dirty="0" smtClean="0">
                <a:solidFill>
                  <a:srgbClr val="C00000"/>
                </a:solidFill>
              </a:rPr>
              <a:t>”</a:t>
            </a:r>
          </a:p>
        </p:txBody>
      </p:sp>
      <p:sp>
        <p:nvSpPr>
          <p:cNvPr id="20484" name="Rectangle 3"/>
          <p:cNvSpPr>
            <a:spLocks noGrp="1" noChangeArrowheads="1"/>
          </p:cNvSpPr>
          <p:nvPr>
            <p:ph idx="1"/>
          </p:nvPr>
        </p:nvSpPr>
        <p:spPr>
          <a:xfrm>
            <a:off x="457200" y="1340768"/>
            <a:ext cx="8229600" cy="5288632"/>
          </a:xfrm>
        </p:spPr>
        <p:txBody>
          <a:bodyPr>
            <a:normAutofit lnSpcReduction="10000"/>
          </a:bodyPr>
          <a:lstStyle/>
          <a:p>
            <a:pPr eaLnBrk="1" hangingPunct="1">
              <a:lnSpc>
                <a:spcPct val="90000"/>
              </a:lnSpc>
            </a:pPr>
            <a:r>
              <a:rPr lang="it-IT" sz="2400" dirty="0" err="1" smtClean="0"/>
              <a:t>Brehm</a:t>
            </a:r>
            <a:r>
              <a:rPr lang="it-IT" sz="2400" dirty="0" smtClean="0"/>
              <a:t> e Cohen (1962) </a:t>
            </a:r>
            <a:r>
              <a:rPr lang="it-IT" sz="2400" dirty="0" smtClean="0">
                <a:sym typeface="Wingdings" pitchFamily="2" charset="2"/>
              </a:rPr>
              <a:t> la </a:t>
            </a:r>
            <a:r>
              <a:rPr lang="it-IT" sz="2400" i="1" dirty="0" smtClean="0">
                <a:sym typeface="Wingdings" pitchFamily="2" charset="2"/>
              </a:rPr>
              <a:t>scelta </a:t>
            </a:r>
            <a:r>
              <a:rPr lang="it-IT" sz="2400" dirty="0" smtClean="0">
                <a:sym typeface="Wingdings" pitchFamily="2" charset="2"/>
              </a:rPr>
              <a:t>come unica condizione reale in grado di determinare dissonanza </a:t>
            </a:r>
          </a:p>
          <a:p>
            <a:pPr eaLnBrk="1" hangingPunct="1">
              <a:lnSpc>
                <a:spcPct val="90000"/>
              </a:lnSpc>
              <a:buFontTx/>
              <a:buNone/>
            </a:pPr>
            <a:r>
              <a:rPr lang="it-IT" sz="2400" dirty="0" smtClean="0">
                <a:sym typeface="Wingdings" pitchFamily="2" charset="2"/>
              </a:rPr>
              <a:t>	scelta implicazione personale  stato interno di </a:t>
            </a:r>
            <a:r>
              <a:rPr lang="it-IT" sz="2400" dirty="0" smtClean="0">
                <a:sym typeface="Wingdings" pitchFamily="2" charset="2"/>
              </a:rPr>
              <a:t>tensione</a:t>
            </a:r>
          </a:p>
          <a:p>
            <a:pPr eaLnBrk="1" hangingPunct="1">
              <a:lnSpc>
                <a:spcPct val="90000"/>
              </a:lnSpc>
              <a:buFontTx/>
              <a:buNone/>
            </a:pPr>
            <a:endParaRPr lang="it-IT" sz="2400" dirty="0" smtClean="0">
              <a:sym typeface="Wingdings" pitchFamily="2" charset="2"/>
            </a:endParaRPr>
          </a:p>
          <a:p>
            <a:pPr eaLnBrk="1" hangingPunct="1">
              <a:lnSpc>
                <a:spcPct val="90000"/>
              </a:lnSpc>
            </a:pPr>
            <a:r>
              <a:rPr lang="it-IT" sz="2400" dirty="0" smtClean="0"/>
              <a:t>Incide sulla produzione di dissonanza il senso soggettivo della scelta, la decisione di impegnarsi in una certa azione (</a:t>
            </a:r>
            <a:r>
              <a:rPr lang="it-IT" sz="2400" i="1" dirty="0" err="1" smtClean="0"/>
              <a:t>commitment</a:t>
            </a:r>
            <a:r>
              <a:rPr lang="it-IT" sz="2400" i="1" dirty="0" smtClean="0"/>
              <a:t> = </a:t>
            </a:r>
            <a:r>
              <a:rPr lang="it-IT" sz="2400" dirty="0" smtClean="0"/>
              <a:t>impegno); (</a:t>
            </a:r>
            <a:r>
              <a:rPr lang="it-IT" sz="2400" dirty="0" err="1" smtClean="0"/>
              <a:t>Kiesler</a:t>
            </a:r>
            <a:r>
              <a:rPr lang="it-IT" sz="2400" dirty="0" smtClean="0"/>
              <a:t>, 1971</a:t>
            </a:r>
            <a:r>
              <a:rPr lang="it-IT" sz="2400" dirty="0" smtClean="0"/>
              <a:t>)</a:t>
            </a:r>
          </a:p>
          <a:p>
            <a:pPr eaLnBrk="1" hangingPunct="1">
              <a:lnSpc>
                <a:spcPct val="90000"/>
              </a:lnSpc>
            </a:pPr>
            <a:endParaRPr lang="it-IT" sz="2400" dirty="0" smtClean="0"/>
          </a:p>
          <a:p>
            <a:pPr eaLnBrk="1" hangingPunct="1">
              <a:lnSpc>
                <a:spcPct val="90000"/>
              </a:lnSpc>
            </a:pPr>
            <a:r>
              <a:rPr lang="it-IT" sz="2400" dirty="0" smtClean="0"/>
              <a:t>La decisione di impegnarsi, soprattutto se presa pubblicamente, vincola la persona a mantenete un certo comportamento anche se diventa contrario al senso comune, faticoso e costoso (Gerard, 1965, </a:t>
            </a:r>
            <a:r>
              <a:rPr lang="it-IT" sz="2400" dirty="0" err="1" smtClean="0"/>
              <a:t>Jellison</a:t>
            </a:r>
            <a:r>
              <a:rPr lang="it-IT" sz="2400" dirty="0" smtClean="0"/>
              <a:t> e </a:t>
            </a:r>
            <a:r>
              <a:rPr lang="it-IT" sz="2400" dirty="0" err="1" smtClean="0"/>
              <a:t>Mills</a:t>
            </a:r>
            <a:r>
              <a:rPr lang="it-IT" sz="2400" dirty="0" smtClean="0"/>
              <a:t>, 1969</a:t>
            </a:r>
            <a:r>
              <a:rPr lang="it-IT" sz="2400" dirty="0" smtClean="0"/>
              <a:t>)</a:t>
            </a:r>
          </a:p>
          <a:p>
            <a:pPr eaLnBrk="1" hangingPunct="1">
              <a:lnSpc>
                <a:spcPct val="90000"/>
              </a:lnSpc>
            </a:pPr>
            <a:endParaRPr lang="it-IT" sz="2400" dirty="0" smtClean="0"/>
          </a:p>
          <a:p>
            <a:pPr eaLnBrk="1" hangingPunct="1">
              <a:lnSpc>
                <a:spcPct val="90000"/>
              </a:lnSpc>
            </a:pPr>
            <a:r>
              <a:rPr lang="it-IT" sz="2400" dirty="0" smtClean="0"/>
              <a:t>Es. persona che si è impegnata a partecipare ad un gruppo ed è stata rifiutata</a:t>
            </a:r>
          </a:p>
        </p:txBody>
      </p:sp>
      <p:sp>
        <p:nvSpPr>
          <p:cNvPr id="20482" name="Segnaposto numero diapositiva 5"/>
          <p:cNvSpPr>
            <a:spLocks noGrp="1"/>
          </p:cNvSpPr>
          <p:nvPr>
            <p:ph type="sldNum" sz="quarter" idx="12"/>
          </p:nvPr>
        </p:nvSpPr>
        <p:spPr>
          <a:noFill/>
          <a:ln>
            <a:miter lim="800000"/>
            <a:headEnd/>
            <a:tailEnd/>
          </a:ln>
        </p:spPr>
        <p:txBody>
          <a:bodyPr/>
          <a:lstStyle/>
          <a:p>
            <a:fld id="{A642405E-A600-4EB5-82CE-A2AE69EFA7D5}" type="slidenum">
              <a:rPr lang="it-IT" smtClean="0"/>
              <a:pPr/>
              <a:t>19</a:t>
            </a:fld>
            <a:endParaRPr lang="it-IT" smtClean="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95536" y="548680"/>
            <a:ext cx="8229600" cy="792163"/>
          </a:xfrm>
        </p:spPr>
        <p:txBody>
          <a:bodyPr>
            <a:normAutofit/>
          </a:bodyPr>
          <a:lstStyle/>
          <a:p>
            <a:pPr algn="ctr" eaLnBrk="1" hangingPunct="1"/>
            <a:r>
              <a:rPr lang="it-IT" sz="4800" dirty="0" smtClean="0">
                <a:solidFill>
                  <a:srgbClr val="C00000"/>
                </a:solidFill>
              </a:rPr>
              <a:t>Biografia</a:t>
            </a:r>
          </a:p>
        </p:txBody>
      </p:sp>
      <p:sp>
        <p:nvSpPr>
          <p:cNvPr id="3076" name="Rectangle 3"/>
          <p:cNvSpPr>
            <a:spLocks noGrp="1" noChangeArrowheads="1"/>
          </p:cNvSpPr>
          <p:nvPr>
            <p:ph idx="1"/>
          </p:nvPr>
        </p:nvSpPr>
        <p:spPr>
          <a:xfrm>
            <a:off x="228600" y="1295400"/>
            <a:ext cx="8229600" cy="5410200"/>
          </a:xfrm>
        </p:spPr>
        <p:txBody>
          <a:bodyPr>
            <a:noAutofit/>
          </a:bodyPr>
          <a:lstStyle/>
          <a:p>
            <a:pPr eaLnBrk="1" hangingPunct="1">
              <a:lnSpc>
                <a:spcPct val="80000"/>
              </a:lnSpc>
              <a:buFontTx/>
              <a:buNone/>
            </a:pPr>
            <a:r>
              <a:rPr lang="en-US" sz="2400" dirty="0" smtClean="0"/>
              <a:t>Leon </a:t>
            </a:r>
            <a:r>
              <a:rPr lang="en-US" sz="2400" dirty="0" err="1" smtClean="0"/>
              <a:t>Festinger</a:t>
            </a:r>
            <a:r>
              <a:rPr lang="en-US" sz="2400" dirty="0" smtClean="0"/>
              <a:t> was born in New York City in 1919.</a:t>
            </a:r>
          </a:p>
          <a:p>
            <a:pPr eaLnBrk="1" hangingPunct="1">
              <a:lnSpc>
                <a:spcPct val="80000"/>
              </a:lnSpc>
              <a:buFontTx/>
              <a:buNone/>
            </a:pPr>
            <a:r>
              <a:rPr lang="en-US" sz="2400" dirty="0" smtClean="0"/>
              <a:t>Being interested in psychology, he started college at the City college of New York and after, getting his bachelor’s degree, went to the State University of Iowa, where he obtained his </a:t>
            </a:r>
            <a:r>
              <a:rPr lang="en-US" sz="2400" dirty="0" err="1" smtClean="0"/>
              <a:t>Ph.D</a:t>
            </a:r>
            <a:r>
              <a:rPr lang="en-US" sz="2400" dirty="0" smtClean="0"/>
              <a:t> in 1942. He taught at a number of universities before going to </a:t>
            </a:r>
            <a:r>
              <a:rPr lang="en-US" sz="2400" dirty="0" err="1" smtClean="0"/>
              <a:t>Stradfor</a:t>
            </a:r>
            <a:r>
              <a:rPr lang="en-US" sz="2400" dirty="0" smtClean="0"/>
              <a:t> University  in 1955. In 1968 he went to the New school for Social Research in New York City, where he remained until his death in 1990.</a:t>
            </a:r>
          </a:p>
          <a:p>
            <a:pPr eaLnBrk="1" hangingPunct="1">
              <a:lnSpc>
                <a:spcPct val="80000"/>
              </a:lnSpc>
              <a:buFontTx/>
              <a:buNone/>
            </a:pPr>
            <a:r>
              <a:rPr lang="en-US" sz="2400" dirty="0" smtClean="0"/>
              <a:t>Although </a:t>
            </a:r>
            <a:r>
              <a:rPr lang="en-US" sz="2400" dirty="0" err="1" smtClean="0"/>
              <a:t>Festinger</a:t>
            </a:r>
            <a:r>
              <a:rPr lang="en-US" sz="2400" dirty="0" smtClean="0"/>
              <a:t> contributed a large number of concepts ad theories to the field of social psychology, probably none has had greater impact than the ideas in his 1957 book, Theory of Cognitive Dissonance. </a:t>
            </a:r>
            <a:r>
              <a:rPr lang="en-US" sz="2400" dirty="0" err="1" smtClean="0"/>
              <a:t>Festinger</a:t>
            </a:r>
            <a:r>
              <a:rPr lang="en-US" sz="2400" dirty="0" smtClean="0"/>
              <a:t> viewed people as thinking individuals who need to have balance in their thoughts as well as their actions. This idea of balance is the key to his theory of cognitive dissonance.</a:t>
            </a:r>
          </a:p>
          <a:p>
            <a:pPr eaLnBrk="1" hangingPunct="1">
              <a:lnSpc>
                <a:spcPct val="80000"/>
              </a:lnSpc>
              <a:buFontTx/>
              <a:buNone/>
            </a:pPr>
            <a:r>
              <a:rPr lang="en-US" sz="2400" dirty="0" smtClean="0"/>
              <a:t> Much research is still being conducted today in social psychology to answer some of the question that cognitive dissonance has raised.</a:t>
            </a:r>
          </a:p>
        </p:txBody>
      </p:sp>
      <p:sp>
        <p:nvSpPr>
          <p:cNvPr id="3074" name="Segnaposto numero diapositiva 5"/>
          <p:cNvSpPr>
            <a:spLocks noGrp="1"/>
          </p:cNvSpPr>
          <p:nvPr>
            <p:ph type="sldNum" sz="quarter" idx="12"/>
          </p:nvPr>
        </p:nvSpPr>
        <p:spPr>
          <a:noFill/>
          <a:ln>
            <a:miter lim="800000"/>
            <a:headEnd/>
            <a:tailEnd/>
          </a:ln>
        </p:spPr>
        <p:txBody>
          <a:bodyPr/>
          <a:lstStyle/>
          <a:p>
            <a:fld id="{76FF80D7-4AF6-4224-A2E0-AE51B9FA1EA4}" type="slidenum">
              <a:rPr lang="it-IT" smtClean="0"/>
              <a:pPr/>
              <a:t>2</a:t>
            </a:fld>
            <a:endParaRPr lang="it-IT" smtClean="0"/>
          </a:p>
        </p:txBody>
      </p:sp>
      <p:pic>
        <p:nvPicPr>
          <p:cNvPr id="3077" name="Picture 4" descr="festinger piccola"/>
          <p:cNvPicPr>
            <a:picLocks noChangeAspect="1" noChangeArrowheads="1"/>
          </p:cNvPicPr>
          <p:nvPr/>
        </p:nvPicPr>
        <p:blipFill>
          <a:blip r:embed="rId3" cstate="print"/>
          <a:srcRect/>
          <a:stretch>
            <a:fillRect/>
          </a:stretch>
        </p:blipFill>
        <p:spPr bwMode="auto">
          <a:xfrm>
            <a:off x="7477125" y="142875"/>
            <a:ext cx="1443038" cy="1457325"/>
          </a:xfrm>
          <a:prstGeom prst="rect">
            <a:avLst/>
          </a:prstGeom>
          <a:noFill/>
          <a:ln w="76200">
            <a:solidFill>
              <a:schemeClr val="folHlink"/>
            </a:solidFill>
            <a:miter lim="800000"/>
            <a:headEnd/>
            <a:tailEnd/>
          </a:ln>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31540" y="548680"/>
            <a:ext cx="8229600" cy="639762"/>
          </a:xfrm>
        </p:spPr>
        <p:txBody>
          <a:bodyPr>
            <a:normAutofit fontScale="90000"/>
          </a:bodyPr>
          <a:lstStyle/>
          <a:p>
            <a:pPr algn="ctr" eaLnBrk="1" hangingPunct="1"/>
            <a:r>
              <a:rPr lang="it-IT" sz="4000" dirty="0" smtClean="0">
                <a:solidFill>
                  <a:srgbClr val="C00000"/>
                </a:solidFill>
              </a:rPr>
              <a:t>Responsabilità </a:t>
            </a:r>
          </a:p>
        </p:txBody>
      </p:sp>
      <p:sp>
        <p:nvSpPr>
          <p:cNvPr id="21507" name="Rectangle 3"/>
          <p:cNvSpPr>
            <a:spLocks noGrp="1" noChangeArrowheads="1"/>
          </p:cNvSpPr>
          <p:nvPr>
            <p:ph idx="1"/>
          </p:nvPr>
        </p:nvSpPr>
        <p:spPr>
          <a:xfrm>
            <a:off x="457200" y="1484784"/>
            <a:ext cx="8229600" cy="4641379"/>
          </a:xfrm>
        </p:spPr>
        <p:txBody>
          <a:bodyPr>
            <a:normAutofit/>
          </a:bodyPr>
          <a:lstStyle/>
          <a:p>
            <a:pPr eaLnBrk="1" hangingPunct="1"/>
            <a:r>
              <a:rPr lang="it-IT" sz="2400" dirty="0" smtClean="0"/>
              <a:t>Il fattore cruciale per l’effettiva insorgenza della dissonanza </a:t>
            </a:r>
            <a:r>
              <a:rPr lang="it-IT" sz="2400" dirty="0" smtClean="0">
                <a:sym typeface="Wingdings" pitchFamily="2" charset="2"/>
              </a:rPr>
              <a:t> una persona si sente </a:t>
            </a:r>
            <a:r>
              <a:rPr lang="it-IT" sz="2400" i="1" dirty="0" smtClean="0">
                <a:sym typeface="Wingdings" pitchFamily="2" charset="2"/>
              </a:rPr>
              <a:t>responsabile</a:t>
            </a:r>
            <a:r>
              <a:rPr lang="it-IT" sz="2400" dirty="0" smtClean="0">
                <a:sym typeface="Wingdings" pitchFamily="2" charset="2"/>
              </a:rPr>
              <a:t> della situazione di dissonanza che viene a crearsi</a:t>
            </a:r>
            <a:endParaRPr lang="it-IT" sz="2400" dirty="0" smtClean="0"/>
          </a:p>
        </p:txBody>
      </p:sp>
      <p:sp>
        <p:nvSpPr>
          <p:cNvPr id="21508" name="Rectangle 4"/>
          <p:cNvSpPr>
            <a:spLocks noChangeArrowheads="1"/>
          </p:cNvSpPr>
          <p:nvPr/>
        </p:nvSpPr>
        <p:spPr bwMode="auto">
          <a:xfrm>
            <a:off x="215516" y="3645024"/>
            <a:ext cx="2362200" cy="457200"/>
          </a:xfrm>
          <a:prstGeom prst="rect">
            <a:avLst/>
          </a:prstGeom>
          <a:solidFill>
            <a:schemeClr val="accent2">
              <a:lumMod val="40000"/>
              <a:lumOff val="60000"/>
            </a:schemeClr>
          </a:solidFill>
          <a:ln w="9525">
            <a:solidFill>
              <a:schemeClr val="tx1"/>
            </a:solidFill>
            <a:miter lim="800000"/>
            <a:headEnd/>
            <a:tailEnd/>
          </a:ln>
          <a:effectLst/>
        </p:spPr>
        <p:txBody>
          <a:bodyPr wrap="none" anchor="ctr"/>
          <a:lstStyle/>
          <a:p>
            <a:pPr algn="ctr"/>
            <a:r>
              <a:rPr lang="it-IT" sz="2400" dirty="0"/>
              <a:t>Responsabilità </a:t>
            </a:r>
          </a:p>
        </p:txBody>
      </p:sp>
      <p:sp>
        <p:nvSpPr>
          <p:cNvPr id="21509" name="Rectangle 5"/>
          <p:cNvSpPr>
            <a:spLocks noChangeArrowheads="1"/>
          </p:cNvSpPr>
          <p:nvPr/>
        </p:nvSpPr>
        <p:spPr bwMode="auto">
          <a:xfrm>
            <a:off x="3200400" y="2743200"/>
            <a:ext cx="3581400" cy="457200"/>
          </a:xfrm>
          <a:prstGeom prst="rect">
            <a:avLst/>
          </a:prstGeom>
          <a:solidFill>
            <a:schemeClr val="accent2">
              <a:lumMod val="40000"/>
              <a:lumOff val="60000"/>
            </a:schemeClr>
          </a:solidFill>
          <a:ln w="9525">
            <a:solidFill>
              <a:schemeClr val="tx1"/>
            </a:solidFill>
            <a:miter lim="800000"/>
            <a:headEnd/>
            <a:tailEnd/>
          </a:ln>
          <a:effectLst/>
        </p:spPr>
        <p:txBody>
          <a:bodyPr wrap="none" anchor="ctr"/>
          <a:lstStyle/>
          <a:p>
            <a:pPr algn="ctr"/>
            <a:r>
              <a:rPr lang="it-IT" sz="2400" dirty="0"/>
              <a:t>Possibilità di scelta reale</a:t>
            </a:r>
          </a:p>
        </p:txBody>
      </p:sp>
      <p:sp>
        <p:nvSpPr>
          <p:cNvPr id="21510" name="Rectangle 6"/>
          <p:cNvSpPr>
            <a:spLocks noChangeArrowheads="1"/>
          </p:cNvSpPr>
          <p:nvPr/>
        </p:nvSpPr>
        <p:spPr bwMode="auto">
          <a:xfrm>
            <a:off x="3200400" y="4191000"/>
            <a:ext cx="1447800" cy="457200"/>
          </a:xfrm>
          <a:prstGeom prst="rect">
            <a:avLst/>
          </a:prstGeom>
          <a:solidFill>
            <a:schemeClr val="accent2">
              <a:lumMod val="40000"/>
              <a:lumOff val="60000"/>
            </a:schemeClr>
          </a:solidFill>
          <a:ln w="9525">
            <a:solidFill>
              <a:schemeClr val="tx1"/>
            </a:solidFill>
            <a:miter lim="800000"/>
            <a:headEnd/>
            <a:tailEnd/>
          </a:ln>
          <a:effectLst/>
        </p:spPr>
        <p:txBody>
          <a:bodyPr wrap="none" anchor="ctr"/>
          <a:lstStyle/>
          <a:p>
            <a:pPr algn="ctr"/>
            <a:r>
              <a:rPr lang="it-IT" sz="2400" dirty="0"/>
              <a:t>Capacità</a:t>
            </a:r>
          </a:p>
        </p:txBody>
      </p:sp>
      <p:sp>
        <p:nvSpPr>
          <p:cNvPr id="21511" name="Rectangle 7"/>
          <p:cNvSpPr>
            <a:spLocks noChangeArrowheads="1"/>
          </p:cNvSpPr>
          <p:nvPr/>
        </p:nvSpPr>
        <p:spPr bwMode="auto">
          <a:xfrm>
            <a:off x="5410200" y="3581400"/>
            <a:ext cx="2590800" cy="762000"/>
          </a:xfrm>
          <a:prstGeom prst="rect">
            <a:avLst/>
          </a:prstGeom>
          <a:solidFill>
            <a:schemeClr val="accent2">
              <a:lumMod val="40000"/>
              <a:lumOff val="60000"/>
            </a:schemeClr>
          </a:solidFill>
          <a:ln w="9525">
            <a:solidFill>
              <a:schemeClr val="tx1"/>
            </a:solidFill>
            <a:miter lim="800000"/>
            <a:headEnd/>
            <a:tailEnd/>
          </a:ln>
          <a:effectLst/>
        </p:spPr>
        <p:txBody>
          <a:bodyPr anchor="ctr"/>
          <a:lstStyle/>
          <a:p>
            <a:pPr algn="ctr"/>
            <a:r>
              <a:rPr lang="it-IT" sz="2200" dirty="0"/>
              <a:t>Prevedere le conseguenze</a:t>
            </a:r>
          </a:p>
        </p:txBody>
      </p:sp>
      <p:sp>
        <p:nvSpPr>
          <p:cNvPr id="21512" name="Rectangle 8"/>
          <p:cNvSpPr>
            <a:spLocks noChangeArrowheads="1"/>
          </p:cNvSpPr>
          <p:nvPr/>
        </p:nvSpPr>
        <p:spPr bwMode="auto">
          <a:xfrm>
            <a:off x="5410200" y="4648200"/>
            <a:ext cx="3429000" cy="762000"/>
          </a:xfrm>
          <a:prstGeom prst="rect">
            <a:avLst/>
          </a:prstGeom>
          <a:solidFill>
            <a:schemeClr val="accent2">
              <a:lumMod val="40000"/>
              <a:lumOff val="60000"/>
            </a:schemeClr>
          </a:solidFill>
          <a:ln w="9525">
            <a:solidFill>
              <a:schemeClr val="tx1"/>
            </a:solidFill>
            <a:miter lim="800000"/>
            <a:headEnd/>
            <a:tailEnd/>
          </a:ln>
          <a:effectLst/>
        </p:spPr>
        <p:txBody>
          <a:bodyPr anchor="ctr"/>
          <a:lstStyle/>
          <a:p>
            <a:pPr algn="ctr"/>
            <a:r>
              <a:rPr lang="it-IT" sz="2200" dirty="0"/>
              <a:t>Determinare in prima persona delle aspettative</a:t>
            </a:r>
          </a:p>
        </p:txBody>
      </p:sp>
      <p:sp>
        <p:nvSpPr>
          <p:cNvPr id="21513" name="Rectangle 9"/>
          <p:cNvSpPr>
            <a:spLocks noChangeArrowheads="1"/>
          </p:cNvSpPr>
          <p:nvPr/>
        </p:nvSpPr>
        <p:spPr bwMode="auto">
          <a:xfrm>
            <a:off x="5410200" y="5791200"/>
            <a:ext cx="2971800" cy="838200"/>
          </a:xfrm>
          <a:prstGeom prst="rect">
            <a:avLst/>
          </a:prstGeom>
          <a:solidFill>
            <a:schemeClr val="accent2">
              <a:lumMod val="40000"/>
              <a:lumOff val="60000"/>
            </a:schemeClr>
          </a:solidFill>
          <a:ln w="9525">
            <a:solidFill>
              <a:schemeClr val="tx1"/>
            </a:solidFill>
            <a:miter lim="800000"/>
            <a:headEnd/>
            <a:tailEnd/>
          </a:ln>
          <a:effectLst/>
        </p:spPr>
        <p:txBody>
          <a:bodyPr anchor="ctr"/>
          <a:lstStyle/>
          <a:p>
            <a:pPr algn="ctr"/>
            <a:r>
              <a:rPr lang="it-IT" sz="2200" dirty="0"/>
              <a:t>Sentirsi responsabile delle conseguenze</a:t>
            </a:r>
          </a:p>
        </p:txBody>
      </p:sp>
      <p:sp>
        <p:nvSpPr>
          <p:cNvPr id="21514" name="Line 10"/>
          <p:cNvSpPr>
            <a:spLocks noChangeShapeType="1"/>
          </p:cNvSpPr>
          <p:nvPr/>
        </p:nvSpPr>
        <p:spPr bwMode="auto">
          <a:xfrm flipV="1">
            <a:off x="2411760" y="3032956"/>
            <a:ext cx="838200" cy="609600"/>
          </a:xfrm>
          <a:prstGeom prst="line">
            <a:avLst/>
          </a:prstGeom>
          <a:noFill/>
          <a:ln w="9525">
            <a:solidFill>
              <a:schemeClr val="tx1"/>
            </a:solidFill>
            <a:round/>
            <a:headEnd/>
            <a:tailEnd type="triangle" w="med" len="med"/>
          </a:ln>
          <a:effectLst/>
        </p:spPr>
        <p:txBody>
          <a:bodyPr/>
          <a:lstStyle/>
          <a:p>
            <a:endParaRPr lang="it-IT"/>
          </a:p>
        </p:txBody>
      </p:sp>
      <p:sp>
        <p:nvSpPr>
          <p:cNvPr id="21515" name="Line 11"/>
          <p:cNvSpPr>
            <a:spLocks noChangeShapeType="1"/>
          </p:cNvSpPr>
          <p:nvPr/>
        </p:nvSpPr>
        <p:spPr bwMode="auto">
          <a:xfrm>
            <a:off x="2411760" y="4113076"/>
            <a:ext cx="802196" cy="72008"/>
          </a:xfrm>
          <a:prstGeom prst="line">
            <a:avLst/>
          </a:prstGeom>
          <a:noFill/>
          <a:ln w="9525">
            <a:solidFill>
              <a:schemeClr val="tx1"/>
            </a:solidFill>
            <a:round/>
            <a:headEnd/>
            <a:tailEnd type="triangle" w="med" len="med"/>
          </a:ln>
          <a:effectLst/>
        </p:spPr>
        <p:txBody>
          <a:bodyPr/>
          <a:lstStyle/>
          <a:p>
            <a:endParaRPr lang="it-IT"/>
          </a:p>
        </p:txBody>
      </p:sp>
      <p:sp>
        <p:nvSpPr>
          <p:cNvPr id="21516" name="AutoShape 12"/>
          <p:cNvSpPr>
            <a:spLocks/>
          </p:cNvSpPr>
          <p:nvPr/>
        </p:nvSpPr>
        <p:spPr bwMode="auto">
          <a:xfrm>
            <a:off x="4953000" y="3429000"/>
            <a:ext cx="304800" cy="3276600"/>
          </a:xfrm>
          <a:prstGeom prst="leftBrace">
            <a:avLst>
              <a:gd name="adj1" fmla="val 89583"/>
              <a:gd name="adj2" fmla="val 31833"/>
            </a:avLst>
          </a:prstGeom>
          <a:noFill/>
          <a:ln w="9525">
            <a:solidFill>
              <a:schemeClr val="tx1"/>
            </a:solidFill>
            <a:round/>
            <a:headEnd/>
            <a:tailEnd/>
          </a:ln>
          <a:effectLst/>
        </p:spPr>
        <p:txBody>
          <a:bodyPr wrap="none" anchor="ctr"/>
          <a:lstStyle/>
          <a:p>
            <a:endParaRPr lang="it-IT"/>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95536" y="620688"/>
            <a:ext cx="8229600" cy="585936"/>
          </a:xfrm>
        </p:spPr>
        <p:txBody>
          <a:bodyPr>
            <a:noAutofit/>
          </a:bodyPr>
          <a:lstStyle/>
          <a:p>
            <a:pPr algn="ctr" eaLnBrk="1" hangingPunct="1"/>
            <a:r>
              <a:rPr lang="it-IT" sz="3600" dirty="0" smtClean="0">
                <a:solidFill>
                  <a:srgbClr val="C00000"/>
                </a:solidFill>
              </a:rPr>
              <a:t>Oltre la dissonanza</a:t>
            </a:r>
          </a:p>
        </p:txBody>
      </p:sp>
      <p:sp>
        <p:nvSpPr>
          <p:cNvPr id="22532" name="Rectangle 3"/>
          <p:cNvSpPr>
            <a:spLocks noGrp="1" noChangeArrowheads="1"/>
          </p:cNvSpPr>
          <p:nvPr>
            <p:ph idx="1"/>
          </p:nvPr>
        </p:nvSpPr>
        <p:spPr>
          <a:xfrm>
            <a:off x="457200" y="1448780"/>
            <a:ext cx="8229600" cy="5028220"/>
          </a:xfrm>
        </p:spPr>
        <p:txBody>
          <a:bodyPr>
            <a:normAutofit lnSpcReduction="10000"/>
          </a:bodyPr>
          <a:lstStyle/>
          <a:p>
            <a:pPr>
              <a:lnSpc>
                <a:spcPct val="90000"/>
              </a:lnSpc>
            </a:pPr>
            <a:r>
              <a:rPr lang="it-IT" sz="2400" dirty="0" smtClean="0"/>
              <a:t>Dissonanza </a:t>
            </a:r>
            <a:r>
              <a:rPr lang="it-IT" sz="2400" dirty="0" smtClean="0"/>
              <a:t>come </a:t>
            </a:r>
            <a:r>
              <a:rPr lang="it-IT" sz="2400" i="1" dirty="0" smtClean="0"/>
              <a:t>motivazione intrinseca</a:t>
            </a:r>
            <a:r>
              <a:rPr lang="it-IT" sz="2400" dirty="0" smtClean="0"/>
              <a:t> alla struttura e al funzionamento della </a:t>
            </a:r>
            <a:r>
              <a:rPr lang="it-IT" sz="2400" dirty="0" smtClean="0"/>
              <a:t>mente</a:t>
            </a:r>
          </a:p>
          <a:p>
            <a:pPr eaLnBrk="1" hangingPunct="1">
              <a:lnSpc>
                <a:spcPct val="90000"/>
              </a:lnSpc>
            </a:pPr>
            <a:endParaRPr lang="it-IT" sz="2400" dirty="0" smtClean="0"/>
          </a:p>
          <a:p>
            <a:pPr eaLnBrk="1" hangingPunct="1">
              <a:lnSpc>
                <a:spcPct val="90000"/>
              </a:lnSpc>
            </a:pPr>
            <a:r>
              <a:rPr lang="el-GR" sz="2400" dirty="0" smtClean="0">
                <a:cs typeface="Arial" pitchFamily="34" charset="0"/>
              </a:rPr>
              <a:t>Ψ</a:t>
            </a:r>
            <a:r>
              <a:rPr lang="it-IT" sz="2400" dirty="0" smtClean="0">
                <a:cs typeface="Arial" pitchFamily="34" charset="0"/>
              </a:rPr>
              <a:t> </a:t>
            </a:r>
            <a:r>
              <a:rPr lang="it-IT" sz="2400" dirty="0" smtClean="0"/>
              <a:t>in generale </a:t>
            </a:r>
            <a:r>
              <a:rPr lang="it-IT" sz="2400" dirty="0" smtClean="0">
                <a:sym typeface="Wingdings" pitchFamily="2" charset="2"/>
              </a:rPr>
              <a:t> per far cambiare il comportamento occorre agire </a:t>
            </a:r>
            <a:r>
              <a:rPr lang="it-IT" sz="2400" dirty="0" smtClean="0">
                <a:sym typeface="Wingdings" pitchFamily="2" charset="2"/>
              </a:rPr>
              <a:t>sull’atteggiamento</a:t>
            </a:r>
            <a:endParaRPr lang="it-IT" sz="2400" dirty="0" smtClean="0">
              <a:sym typeface="Wingdings" pitchFamily="2" charset="2"/>
            </a:endParaRPr>
          </a:p>
          <a:p>
            <a:pPr algn="ctr" eaLnBrk="1" hangingPunct="1">
              <a:lnSpc>
                <a:spcPct val="90000"/>
              </a:lnSpc>
              <a:buFontTx/>
              <a:buNone/>
            </a:pPr>
            <a:r>
              <a:rPr lang="it-IT" sz="2400" dirty="0" smtClean="0">
                <a:sym typeface="Wingdings" pitchFamily="2" charset="2"/>
              </a:rPr>
              <a:t>AtteggiamentoComportamento</a:t>
            </a:r>
          </a:p>
          <a:p>
            <a:pPr algn="ctr" eaLnBrk="1" hangingPunct="1">
              <a:lnSpc>
                <a:spcPct val="90000"/>
              </a:lnSpc>
              <a:buFontTx/>
              <a:buNone/>
            </a:pPr>
            <a:endParaRPr lang="it-IT" sz="2400" dirty="0" smtClean="0">
              <a:sym typeface="Wingdings" pitchFamily="2" charset="2"/>
            </a:endParaRPr>
          </a:p>
          <a:p>
            <a:pPr eaLnBrk="1" hangingPunct="1">
              <a:lnSpc>
                <a:spcPct val="90000"/>
              </a:lnSpc>
            </a:pPr>
            <a:r>
              <a:rPr lang="it-IT" sz="2400" dirty="0" smtClean="0"/>
              <a:t>Dissonanza </a:t>
            </a:r>
            <a:r>
              <a:rPr lang="it-IT" sz="2400" dirty="0" smtClean="0">
                <a:sym typeface="Wingdings" pitchFamily="2" charset="2"/>
              </a:rPr>
              <a:t> è il cambiamento di comportamento, in alcune condizioni, che produce una modifica dell’atteggiamento</a:t>
            </a:r>
          </a:p>
          <a:p>
            <a:pPr algn="ctr" eaLnBrk="1" hangingPunct="1">
              <a:lnSpc>
                <a:spcPct val="90000"/>
              </a:lnSpc>
              <a:buFontTx/>
              <a:buNone/>
            </a:pPr>
            <a:r>
              <a:rPr lang="it-IT" sz="2400" dirty="0" smtClean="0">
                <a:sym typeface="Wingdings" pitchFamily="2" charset="2"/>
              </a:rPr>
              <a:t>Comportamento</a:t>
            </a:r>
            <a:r>
              <a:rPr lang="it-IT" sz="2400" dirty="0" smtClean="0">
                <a:sym typeface="Wingdings" pitchFamily="2" charset="2"/>
              </a:rPr>
              <a:t>Atteggiamento</a:t>
            </a:r>
          </a:p>
          <a:p>
            <a:pPr algn="ctr" eaLnBrk="1" hangingPunct="1">
              <a:lnSpc>
                <a:spcPct val="90000"/>
              </a:lnSpc>
              <a:buFontTx/>
              <a:buNone/>
            </a:pPr>
            <a:r>
              <a:rPr lang="it-IT" sz="2400" dirty="0" smtClean="0">
                <a:sym typeface="Wingdings" pitchFamily="2" charset="2"/>
              </a:rPr>
              <a:t>(in quali situazioni può verificarsi</a:t>
            </a:r>
            <a:r>
              <a:rPr lang="it-IT" sz="2400" dirty="0" smtClean="0">
                <a:sym typeface="Wingdings" pitchFamily="2" charset="2"/>
              </a:rPr>
              <a:t>?)</a:t>
            </a:r>
          </a:p>
          <a:p>
            <a:pPr algn="ctr" eaLnBrk="1" hangingPunct="1">
              <a:lnSpc>
                <a:spcPct val="90000"/>
              </a:lnSpc>
              <a:buFontTx/>
              <a:buNone/>
            </a:pPr>
            <a:endParaRPr lang="it-IT" sz="2400" dirty="0" smtClean="0">
              <a:sym typeface="Wingdings" pitchFamily="2" charset="2"/>
            </a:endParaRPr>
          </a:p>
          <a:p>
            <a:pPr eaLnBrk="1" hangingPunct="1">
              <a:lnSpc>
                <a:spcPct val="90000"/>
              </a:lnSpc>
            </a:pPr>
            <a:r>
              <a:rPr lang="it-IT" sz="2400" i="1" dirty="0" smtClean="0">
                <a:sym typeface="Wingdings" pitchFamily="2" charset="2"/>
              </a:rPr>
              <a:t>ruolo strutturante dell’azione</a:t>
            </a:r>
            <a:endParaRPr lang="it-IT" sz="2400" i="1" dirty="0" smtClean="0"/>
          </a:p>
        </p:txBody>
      </p:sp>
      <p:sp>
        <p:nvSpPr>
          <p:cNvPr id="22530" name="Segnaposto numero diapositiva 5"/>
          <p:cNvSpPr>
            <a:spLocks noGrp="1"/>
          </p:cNvSpPr>
          <p:nvPr>
            <p:ph type="sldNum" sz="quarter" idx="12"/>
          </p:nvPr>
        </p:nvSpPr>
        <p:spPr>
          <a:noFill/>
          <a:ln>
            <a:miter lim="800000"/>
            <a:headEnd/>
            <a:tailEnd/>
          </a:ln>
        </p:spPr>
        <p:txBody>
          <a:bodyPr/>
          <a:lstStyle/>
          <a:p>
            <a:fld id="{48D89D4B-F7FB-4F00-92ED-1D0D22F50A20}" type="slidenum">
              <a:rPr lang="it-IT" smtClean="0"/>
              <a:pPr/>
              <a:t>21</a:t>
            </a:fld>
            <a:endParaRPr lang="it-IT" smtClean="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704088"/>
            <a:ext cx="8229600" cy="564672"/>
          </a:xfrm>
        </p:spPr>
        <p:txBody>
          <a:bodyPr>
            <a:noAutofit/>
          </a:bodyPr>
          <a:lstStyle/>
          <a:p>
            <a:pPr algn="ctr" eaLnBrk="1" hangingPunct="1"/>
            <a:r>
              <a:rPr lang="it-IT" sz="3600" dirty="0" err="1" smtClean="0">
                <a:solidFill>
                  <a:srgbClr val="C00000"/>
                </a:solidFill>
              </a:rPr>
              <a:t>Festinger</a:t>
            </a:r>
            <a:r>
              <a:rPr lang="it-IT" sz="3600" dirty="0" smtClean="0">
                <a:solidFill>
                  <a:srgbClr val="C00000"/>
                </a:solidFill>
              </a:rPr>
              <a:t> e </a:t>
            </a:r>
            <a:r>
              <a:rPr lang="it-IT" sz="3600" dirty="0" err="1" smtClean="0">
                <a:solidFill>
                  <a:srgbClr val="C00000"/>
                </a:solidFill>
              </a:rPr>
              <a:t>Lewin</a:t>
            </a:r>
            <a:endParaRPr lang="it-IT" sz="3600" dirty="0" smtClean="0">
              <a:solidFill>
                <a:srgbClr val="C00000"/>
              </a:solidFill>
            </a:endParaRPr>
          </a:p>
        </p:txBody>
      </p:sp>
      <p:sp>
        <p:nvSpPr>
          <p:cNvPr id="23556" name="Rectangle 3"/>
          <p:cNvSpPr>
            <a:spLocks noGrp="1" noChangeArrowheads="1"/>
          </p:cNvSpPr>
          <p:nvPr>
            <p:ph idx="1"/>
          </p:nvPr>
        </p:nvSpPr>
        <p:spPr>
          <a:xfrm>
            <a:off x="457200" y="1448780"/>
            <a:ext cx="8229600" cy="4875820"/>
          </a:xfrm>
        </p:spPr>
        <p:txBody>
          <a:bodyPr>
            <a:normAutofit/>
          </a:bodyPr>
          <a:lstStyle/>
          <a:p>
            <a:pPr eaLnBrk="1" hangingPunct="1"/>
            <a:r>
              <a:rPr lang="it-IT" sz="2400" dirty="0" smtClean="0"/>
              <a:t>Punti di </a:t>
            </a:r>
            <a:r>
              <a:rPr lang="it-IT" sz="2400" dirty="0" smtClean="0"/>
              <a:t>contatto</a:t>
            </a:r>
          </a:p>
          <a:p>
            <a:pPr eaLnBrk="1" hangingPunct="1"/>
            <a:endParaRPr lang="it-IT" sz="2400" dirty="0" smtClean="0"/>
          </a:p>
          <a:p>
            <a:pPr eaLnBrk="1" hangingPunct="1"/>
            <a:r>
              <a:rPr lang="it-IT" sz="2400" dirty="0" smtClean="0"/>
              <a:t>Azione</a:t>
            </a:r>
            <a:r>
              <a:rPr lang="it-IT" sz="2400" dirty="0" smtClean="0">
                <a:sym typeface="Wingdings" pitchFamily="2" charset="2"/>
              </a:rPr>
              <a:t> </a:t>
            </a:r>
            <a:r>
              <a:rPr lang="it-IT" sz="2400" dirty="0" smtClean="0">
                <a:sym typeface="Wingdings" pitchFamily="2" charset="2"/>
              </a:rPr>
              <a:t>&lt; </a:t>
            </a:r>
            <a:r>
              <a:rPr lang="it-IT" sz="2400" dirty="0" err="1" smtClean="0">
                <a:sym typeface="Wingdings" pitchFamily="2" charset="2"/>
              </a:rPr>
              <a:t>---</a:t>
            </a:r>
            <a:r>
              <a:rPr lang="it-IT" sz="2400" dirty="0" smtClean="0">
                <a:sym typeface="Wingdings" pitchFamily="2" charset="2"/>
              </a:rPr>
              <a:t> &gt;Cognizione azione</a:t>
            </a:r>
          </a:p>
          <a:p>
            <a:pPr eaLnBrk="1" hangingPunct="1"/>
            <a:endParaRPr lang="it-IT" sz="2400" dirty="0" smtClean="0"/>
          </a:p>
          <a:p>
            <a:pPr eaLnBrk="1" hangingPunct="1"/>
            <a:r>
              <a:rPr lang="it-IT" sz="2400" dirty="0" smtClean="0"/>
              <a:t>Differenze</a:t>
            </a:r>
          </a:p>
          <a:p>
            <a:pPr eaLnBrk="1" hangingPunct="1"/>
            <a:endParaRPr lang="it-IT" sz="2400" dirty="0" smtClean="0"/>
          </a:p>
          <a:p>
            <a:pPr eaLnBrk="1" hangingPunct="1"/>
            <a:r>
              <a:rPr lang="it-IT" sz="2400" dirty="0" smtClean="0"/>
              <a:t>Dai conflitti tra gruppi ai conflitti </a:t>
            </a:r>
            <a:r>
              <a:rPr lang="it-IT" sz="2400" dirty="0" err="1" smtClean="0"/>
              <a:t>intraindividuali</a:t>
            </a:r>
            <a:r>
              <a:rPr lang="it-IT" sz="2400" dirty="0" smtClean="0"/>
              <a:t>; pur se relativi ad oggetti e situazioni </a:t>
            </a:r>
            <a:r>
              <a:rPr lang="it-IT" sz="2400" dirty="0" smtClean="0"/>
              <a:t>sociali</a:t>
            </a:r>
          </a:p>
          <a:p>
            <a:pPr eaLnBrk="1" hangingPunct="1"/>
            <a:endParaRPr lang="it-IT" sz="2400" dirty="0" smtClean="0"/>
          </a:p>
          <a:p>
            <a:pPr eaLnBrk="1" hangingPunct="1"/>
            <a:r>
              <a:rPr lang="it-IT" sz="2400" i="1" dirty="0" smtClean="0"/>
              <a:t>La </a:t>
            </a:r>
            <a:r>
              <a:rPr lang="el-GR" sz="2400" i="1" dirty="0" smtClean="0">
                <a:cs typeface="Arial" pitchFamily="34" charset="0"/>
              </a:rPr>
              <a:t>Ψ</a:t>
            </a:r>
            <a:r>
              <a:rPr lang="it-IT" sz="2400" i="1" dirty="0" smtClean="0">
                <a:cs typeface="Arial" pitchFamily="34" charset="0"/>
              </a:rPr>
              <a:t> a volte arretra?</a:t>
            </a:r>
            <a:endParaRPr lang="el-GR" sz="2400" i="1" dirty="0" smtClean="0">
              <a:cs typeface="Arial" pitchFamily="34" charset="0"/>
            </a:endParaRPr>
          </a:p>
        </p:txBody>
      </p:sp>
      <p:sp>
        <p:nvSpPr>
          <p:cNvPr id="23554" name="Segnaposto numero diapositiva 5"/>
          <p:cNvSpPr>
            <a:spLocks noGrp="1"/>
          </p:cNvSpPr>
          <p:nvPr>
            <p:ph type="sldNum" sz="quarter" idx="12"/>
          </p:nvPr>
        </p:nvSpPr>
        <p:spPr>
          <a:noFill/>
          <a:ln>
            <a:miter lim="800000"/>
            <a:headEnd/>
            <a:tailEnd/>
          </a:ln>
        </p:spPr>
        <p:txBody>
          <a:bodyPr/>
          <a:lstStyle/>
          <a:p>
            <a:fld id="{630E6AF8-2B0E-4651-BC50-E708413E30BB}" type="slidenum">
              <a:rPr lang="it-IT" smtClean="0"/>
              <a:pPr/>
              <a:t>22</a:t>
            </a:fld>
            <a:endParaRPr lang="it-IT"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704088"/>
            <a:ext cx="8229600" cy="780696"/>
          </a:xfrm>
        </p:spPr>
        <p:txBody>
          <a:bodyPr>
            <a:normAutofit/>
          </a:bodyPr>
          <a:lstStyle/>
          <a:p>
            <a:pPr algn="ctr" eaLnBrk="1" hangingPunct="1"/>
            <a:r>
              <a:rPr lang="it-IT" sz="4800" dirty="0" smtClean="0">
                <a:solidFill>
                  <a:srgbClr val="C00000"/>
                </a:solidFill>
              </a:rPr>
              <a:t>La dissonanza cognitiva</a:t>
            </a:r>
          </a:p>
        </p:txBody>
      </p:sp>
      <p:sp>
        <p:nvSpPr>
          <p:cNvPr id="4100" name="Rectangle 3"/>
          <p:cNvSpPr>
            <a:spLocks noGrp="1" noChangeArrowheads="1"/>
          </p:cNvSpPr>
          <p:nvPr>
            <p:ph idx="1"/>
          </p:nvPr>
        </p:nvSpPr>
        <p:spPr/>
        <p:txBody>
          <a:bodyPr anchor="ctr">
            <a:normAutofit/>
          </a:bodyPr>
          <a:lstStyle/>
          <a:p>
            <a:pPr marL="0" indent="0" eaLnBrk="1" hangingPunct="1">
              <a:buNone/>
            </a:pPr>
            <a:r>
              <a:rPr lang="it-IT" sz="2400" dirty="0" smtClean="0"/>
              <a:t>L’uomo tende in generale ad essere coerente con se stesso nel modo di pensare e di agire. Quando questa coerenza manca si crea uno stato di disagio che l’attività mentale cerca di eliminare o ridurre con varie forme di ristrutturazione cognitiva</a:t>
            </a:r>
          </a:p>
        </p:txBody>
      </p:sp>
      <p:sp>
        <p:nvSpPr>
          <p:cNvPr id="4098" name="Segnaposto numero diapositiva 5"/>
          <p:cNvSpPr>
            <a:spLocks noGrp="1"/>
          </p:cNvSpPr>
          <p:nvPr>
            <p:ph type="sldNum" sz="quarter" idx="12"/>
          </p:nvPr>
        </p:nvSpPr>
        <p:spPr>
          <a:noFill/>
          <a:ln>
            <a:miter lim="800000"/>
            <a:headEnd/>
            <a:tailEnd/>
          </a:ln>
        </p:spPr>
        <p:txBody>
          <a:bodyPr/>
          <a:lstStyle/>
          <a:p>
            <a:fld id="{CA6EA416-6B1D-4FAB-9BD6-343A0D276781}" type="slidenum">
              <a:rPr lang="it-IT" smtClean="0"/>
              <a:pPr/>
              <a:t>3</a:t>
            </a:fld>
            <a:endParaRPr lang="it-IT"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3"/>
          <p:cNvSpPr>
            <a:spLocks noGrp="1"/>
          </p:cNvSpPr>
          <p:nvPr>
            <p:ph type="sldNum" sz="quarter" idx="12"/>
          </p:nvPr>
        </p:nvSpPr>
        <p:spPr>
          <a:noFill/>
          <a:ln>
            <a:miter lim="800000"/>
            <a:headEnd/>
            <a:tailEnd/>
          </a:ln>
        </p:spPr>
        <p:txBody>
          <a:bodyPr/>
          <a:lstStyle/>
          <a:p>
            <a:fld id="{308E4B32-EC4C-4BB2-8C9E-CBEED8D4A37E}" type="slidenum">
              <a:rPr lang="it-IT" smtClean="0"/>
              <a:pPr/>
              <a:t>4</a:t>
            </a:fld>
            <a:endParaRPr lang="it-IT" smtClean="0"/>
          </a:p>
        </p:txBody>
      </p:sp>
      <p:pic>
        <p:nvPicPr>
          <p:cNvPr id="5123" name="Picture 2" descr="scan0001"/>
          <p:cNvPicPr>
            <a:picLocks noChangeAspect="1" noChangeArrowheads="1"/>
          </p:cNvPicPr>
          <p:nvPr/>
        </p:nvPicPr>
        <p:blipFill>
          <a:blip r:embed="rId3" cstate="print"/>
          <a:srcRect/>
          <a:stretch>
            <a:fillRect/>
          </a:stretch>
        </p:blipFill>
        <p:spPr bwMode="auto">
          <a:xfrm>
            <a:off x="646113" y="685800"/>
            <a:ext cx="7888287" cy="5207000"/>
          </a:xfrm>
          <a:prstGeom prst="rect">
            <a:avLst/>
          </a:prstGeom>
          <a:noFill/>
          <a:ln w="88900">
            <a:solidFill>
              <a:schemeClr val="folHlink"/>
            </a:solidFill>
            <a:miter lim="800000"/>
            <a:headEnd/>
            <a:tailEnd/>
          </a:ln>
        </p:spPr>
      </p:pic>
      <p:sp>
        <p:nvSpPr>
          <p:cNvPr id="5124" name="Text Box 3"/>
          <p:cNvSpPr txBox="1">
            <a:spLocks noChangeArrowheads="1"/>
          </p:cNvSpPr>
          <p:nvPr/>
        </p:nvSpPr>
        <p:spPr bwMode="auto">
          <a:xfrm>
            <a:off x="990600" y="6096000"/>
            <a:ext cx="7239000" cy="641350"/>
          </a:xfrm>
          <a:prstGeom prst="rect">
            <a:avLst/>
          </a:prstGeom>
          <a:noFill/>
          <a:ln w="9525">
            <a:noFill/>
            <a:miter lim="800000"/>
            <a:headEnd/>
            <a:tailEnd/>
          </a:ln>
          <a:effectLst/>
        </p:spPr>
        <p:txBody>
          <a:bodyPr>
            <a:spAutoFit/>
          </a:bodyPr>
          <a:lstStyle/>
          <a:p>
            <a:pPr>
              <a:spcBef>
                <a:spcPct val="50000"/>
              </a:spcBef>
            </a:pPr>
            <a:r>
              <a:rPr lang="it-IT" dirty="0">
                <a:latin typeface="+mn-lt"/>
              </a:rPr>
              <a:t>Fonte: </a:t>
            </a:r>
            <a:r>
              <a:rPr lang="it-IT" dirty="0" err="1">
                <a:latin typeface="+mn-lt"/>
              </a:rPr>
              <a:t>Caprara</a:t>
            </a:r>
            <a:r>
              <a:rPr lang="it-IT" dirty="0">
                <a:latin typeface="+mn-lt"/>
              </a:rPr>
              <a:t>, </a:t>
            </a:r>
            <a:r>
              <a:rPr lang="it-IT" dirty="0" err="1">
                <a:latin typeface="+mn-lt"/>
              </a:rPr>
              <a:t>Barbaranelli</a:t>
            </a:r>
            <a:r>
              <a:rPr lang="it-IT" dirty="0">
                <a:latin typeface="+mn-lt"/>
              </a:rPr>
              <a:t> (2000) </a:t>
            </a:r>
            <a:r>
              <a:rPr lang="it-IT" i="1" dirty="0">
                <a:latin typeface="+mn-lt"/>
              </a:rPr>
              <a:t>“Capi di governo, telefonini, bagni schiuma” </a:t>
            </a:r>
            <a:r>
              <a:rPr lang="it-IT" dirty="0">
                <a:latin typeface="+mn-lt"/>
              </a:rPr>
              <a:t>Raffaello Cortina, p. 61</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numero diapositiva 3"/>
          <p:cNvSpPr>
            <a:spLocks noGrp="1"/>
          </p:cNvSpPr>
          <p:nvPr>
            <p:ph type="sldNum" sz="quarter" idx="12"/>
          </p:nvPr>
        </p:nvSpPr>
        <p:spPr>
          <a:noFill/>
          <a:ln>
            <a:miter lim="800000"/>
            <a:headEnd/>
            <a:tailEnd/>
          </a:ln>
        </p:spPr>
        <p:txBody>
          <a:bodyPr/>
          <a:lstStyle/>
          <a:p>
            <a:fld id="{1D2B8BB6-756B-44A2-BCA9-492D044AAA95}" type="slidenum">
              <a:rPr lang="it-IT" smtClean="0"/>
              <a:pPr/>
              <a:t>5</a:t>
            </a:fld>
            <a:endParaRPr lang="it-IT" smtClean="0"/>
          </a:p>
        </p:txBody>
      </p:sp>
      <p:sp>
        <p:nvSpPr>
          <p:cNvPr id="13316" name="Rectangle 4"/>
          <p:cNvSpPr>
            <a:spLocks noChangeArrowheads="1"/>
          </p:cNvSpPr>
          <p:nvPr/>
        </p:nvSpPr>
        <p:spPr bwMode="auto">
          <a:xfrm>
            <a:off x="228600" y="990600"/>
            <a:ext cx="1981200" cy="609600"/>
          </a:xfrm>
          <a:prstGeom prst="rect">
            <a:avLst/>
          </a:prstGeom>
          <a:noFill/>
          <a:ln w="76200">
            <a:solidFill>
              <a:schemeClr val="hlink"/>
            </a:solidFill>
            <a:miter lim="800000"/>
            <a:headEnd/>
            <a:tailEnd/>
          </a:ln>
          <a:effectLst/>
        </p:spPr>
        <p:txBody>
          <a:bodyPr wrap="none" anchor="ctr"/>
          <a:lstStyle/>
          <a:p>
            <a:pPr algn="ctr"/>
            <a:r>
              <a:rPr lang="it-IT" sz="2200"/>
              <a:t>Il fumo fa male</a:t>
            </a:r>
          </a:p>
        </p:txBody>
      </p:sp>
      <p:sp>
        <p:nvSpPr>
          <p:cNvPr id="13317" name="Rectangle 5"/>
          <p:cNvSpPr>
            <a:spLocks noChangeArrowheads="1"/>
          </p:cNvSpPr>
          <p:nvPr/>
        </p:nvSpPr>
        <p:spPr bwMode="auto">
          <a:xfrm>
            <a:off x="2819400" y="304800"/>
            <a:ext cx="2133600" cy="533400"/>
          </a:xfrm>
          <a:prstGeom prst="rect">
            <a:avLst/>
          </a:prstGeom>
          <a:solidFill>
            <a:schemeClr val="accent1"/>
          </a:solidFill>
          <a:ln w="9525">
            <a:solidFill>
              <a:schemeClr val="tx1"/>
            </a:solidFill>
            <a:miter lim="800000"/>
            <a:headEnd/>
            <a:tailEnd/>
          </a:ln>
          <a:effectLst/>
        </p:spPr>
        <p:txBody>
          <a:bodyPr wrap="none" anchor="ctr"/>
          <a:lstStyle/>
          <a:p>
            <a:pPr algn="ctr"/>
            <a:r>
              <a:rPr lang="it-IT" sz="2200"/>
              <a:t>Smetto di fumare</a:t>
            </a:r>
          </a:p>
        </p:txBody>
      </p:sp>
      <p:sp>
        <p:nvSpPr>
          <p:cNvPr id="13318" name="Rectangle 6"/>
          <p:cNvSpPr>
            <a:spLocks noChangeArrowheads="1"/>
          </p:cNvSpPr>
          <p:nvPr/>
        </p:nvSpPr>
        <p:spPr bwMode="auto">
          <a:xfrm>
            <a:off x="2743200" y="1676400"/>
            <a:ext cx="2819400" cy="533400"/>
          </a:xfrm>
          <a:prstGeom prst="rect">
            <a:avLst/>
          </a:prstGeom>
          <a:solidFill>
            <a:schemeClr val="accent1"/>
          </a:solidFill>
          <a:ln w="9525">
            <a:solidFill>
              <a:schemeClr val="tx1"/>
            </a:solidFill>
            <a:miter lim="800000"/>
            <a:headEnd/>
            <a:tailEnd/>
          </a:ln>
          <a:effectLst/>
        </p:spPr>
        <p:txBody>
          <a:bodyPr wrap="none" anchor="ctr"/>
          <a:lstStyle/>
          <a:p>
            <a:pPr algn="ctr"/>
            <a:r>
              <a:rPr lang="it-IT" sz="2200"/>
              <a:t>Non smetto di fumare</a:t>
            </a:r>
          </a:p>
        </p:txBody>
      </p:sp>
      <p:sp>
        <p:nvSpPr>
          <p:cNvPr id="13319" name="Oval 7"/>
          <p:cNvSpPr>
            <a:spLocks noChangeArrowheads="1"/>
          </p:cNvSpPr>
          <p:nvPr/>
        </p:nvSpPr>
        <p:spPr bwMode="auto">
          <a:xfrm>
            <a:off x="5791200" y="76200"/>
            <a:ext cx="3124200" cy="1219200"/>
          </a:xfrm>
          <a:prstGeom prst="ellipse">
            <a:avLst/>
          </a:prstGeom>
          <a:solidFill>
            <a:srgbClr val="7030A0">
              <a:alpha val="16862"/>
            </a:srgbClr>
          </a:solidFill>
          <a:ln w="9525">
            <a:solidFill>
              <a:schemeClr val="tx1"/>
            </a:solidFill>
            <a:round/>
            <a:headEnd/>
            <a:tailEnd/>
          </a:ln>
          <a:effectLst/>
        </p:spPr>
        <p:txBody>
          <a:bodyPr anchor="ctr"/>
          <a:lstStyle/>
          <a:p>
            <a:pPr algn="ctr"/>
            <a:r>
              <a:rPr lang="it-IT" sz="2200"/>
              <a:t>Consonanza tra dato cognitivo e comportamento</a:t>
            </a:r>
          </a:p>
        </p:txBody>
      </p:sp>
      <p:sp>
        <p:nvSpPr>
          <p:cNvPr id="13320" name="Oval 8"/>
          <p:cNvSpPr>
            <a:spLocks noChangeArrowheads="1"/>
          </p:cNvSpPr>
          <p:nvPr/>
        </p:nvSpPr>
        <p:spPr bwMode="auto">
          <a:xfrm>
            <a:off x="6324600" y="1524000"/>
            <a:ext cx="2209800" cy="838200"/>
          </a:xfrm>
          <a:prstGeom prst="ellipse">
            <a:avLst/>
          </a:prstGeom>
          <a:solidFill>
            <a:srgbClr val="FF9900">
              <a:alpha val="38823"/>
            </a:srgbClr>
          </a:solidFill>
          <a:ln w="9525">
            <a:solidFill>
              <a:schemeClr val="tx1"/>
            </a:solidFill>
            <a:round/>
            <a:headEnd/>
            <a:tailEnd/>
          </a:ln>
          <a:effectLst/>
        </p:spPr>
        <p:txBody>
          <a:bodyPr wrap="none" anchor="ctr"/>
          <a:lstStyle/>
          <a:p>
            <a:pPr algn="ctr"/>
            <a:r>
              <a:rPr lang="it-IT" sz="2200"/>
              <a:t>Dissonanza</a:t>
            </a:r>
          </a:p>
        </p:txBody>
      </p:sp>
      <p:sp>
        <p:nvSpPr>
          <p:cNvPr id="13321" name="Rectangle 9"/>
          <p:cNvSpPr>
            <a:spLocks noChangeArrowheads="1"/>
          </p:cNvSpPr>
          <p:nvPr/>
        </p:nvSpPr>
        <p:spPr bwMode="auto">
          <a:xfrm>
            <a:off x="228600" y="2819400"/>
            <a:ext cx="2209800" cy="1066800"/>
          </a:xfrm>
          <a:prstGeom prst="rect">
            <a:avLst/>
          </a:prstGeom>
          <a:noFill/>
          <a:ln w="76200">
            <a:solidFill>
              <a:srgbClr val="FF0000"/>
            </a:solidFill>
            <a:miter lim="800000"/>
            <a:headEnd/>
            <a:tailEnd/>
          </a:ln>
          <a:effectLst/>
        </p:spPr>
        <p:txBody>
          <a:bodyPr anchor="ctr"/>
          <a:lstStyle/>
          <a:p>
            <a:pPr algn="ctr"/>
            <a:r>
              <a:rPr lang="it-IT" sz="2200"/>
              <a:t>Il fumo stimola l’attività mentale</a:t>
            </a:r>
          </a:p>
        </p:txBody>
      </p:sp>
      <p:sp>
        <p:nvSpPr>
          <p:cNvPr id="13322" name="Rectangle 10"/>
          <p:cNvSpPr>
            <a:spLocks noChangeArrowheads="1"/>
          </p:cNvSpPr>
          <p:nvPr/>
        </p:nvSpPr>
        <p:spPr bwMode="auto">
          <a:xfrm>
            <a:off x="304800" y="4724400"/>
            <a:ext cx="1981200" cy="1143000"/>
          </a:xfrm>
          <a:prstGeom prst="rect">
            <a:avLst/>
          </a:prstGeom>
          <a:solidFill>
            <a:schemeClr val="accent1"/>
          </a:solidFill>
          <a:ln w="76200">
            <a:solidFill>
              <a:srgbClr val="FF0000"/>
            </a:solidFill>
            <a:miter lim="800000"/>
            <a:headEnd/>
            <a:tailEnd/>
          </a:ln>
          <a:effectLst/>
        </p:spPr>
        <p:txBody>
          <a:bodyPr anchor="ctr"/>
          <a:lstStyle/>
          <a:p>
            <a:pPr algn="ctr"/>
            <a:r>
              <a:rPr lang="it-IT" sz="2200"/>
              <a:t>Il fumo distende i nervi</a:t>
            </a:r>
          </a:p>
        </p:txBody>
      </p:sp>
      <p:sp>
        <p:nvSpPr>
          <p:cNvPr id="13323" name="Rectangle 11"/>
          <p:cNvSpPr>
            <a:spLocks noChangeArrowheads="1"/>
          </p:cNvSpPr>
          <p:nvPr/>
        </p:nvSpPr>
        <p:spPr bwMode="auto">
          <a:xfrm>
            <a:off x="3657600" y="3048000"/>
            <a:ext cx="2590800" cy="1676400"/>
          </a:xfrm>
          <a:prstGeom prst="rect">
            <a:avLst/>
          </a:prstGeom>
          <a:solidFill>
            <a:schemeClr val="accent1"/>
          </a:solidFill>
          <a:ln w="9525">
            <a:solidFill>
              <a:schemeClr val="tx1"/>
            </a:solidFill>
            <a:prstDash val="dashDot"/>
            <a:miter lim="800000"/>
            <a:headEnd/>
            <a:tailEnd/>
          </a:ln>
          <a:effectLst/>
        </p:spPr>
        <p:txBody>
          <a:bodyPr anchor="ctr"/>
          <a:lstStyle/>
          <a:p>
            <a:pPr algn="ctr"/>
            <a:r>
              <a:rPr lang="it-IT" sz="2200" i="1"/>
              <a:t>Ricerca di informazioni che confortino nella decisione di fumare</a:t>
            </a:r>
          </a:p>
        </p:txBody>
      </p:sp>
      <p:sp>
        <p:nvSpPr>
          <p:cNvPr id="13324" name="Rectangle 12"/>
          <p:cNvSpPr>
            <a:spLocks noChangeArrowheads="1"/>
          </p:cNvSpPr>
          <p:nvPr/>
        </p:nvSpPr>
        <p:spPr bwMode="auto">
          <a:xfrm>
            <a:off x="3810000" y="5486400"/>
            <a:ext cx="2362200" cy="1143000"/>
          </a:xfrm>
          <a:prstGeom prst="rect">
            <a:avLst/>
          </a:prstGeom>
          <a:solidFill>
            <a:schemeClr val="accent1"/>
          </a:solidFill>
          <a:ln w="9525">
            <a:solidFill>
              <a:schemeClr val="tx1"/>
            </a:solidFill>
            <a:prstDash val="dashDot"/>
            <a:miter lim="800000"/>
            <a:headEnd/>
            <a:tailEnd/>
          </a:ln>
          <a:effectLst/>
        </p:spPr>
        <p:txBody>
          <a:bodyPr anchor="ctr"/>
          <a:lstStyle/>
          <a:p>
            <a:pPr algn="ctr"/>
            <a:r>
              <a:rPr lang="it-IT" sz="2200" i="1"/>
              <a:t>Riduce il senso di disagio psicologico</a:t>
            </a:r>
          </a:p>
        </p:txBody>
      </p:sp>
      <p:sp>
        <p:nvSpPr>
          <p:cNvPr id="13325" name="Oval 13"/>
          <p:cNvSpPr>
            <a:spLocks noChangeArrowheads="1"/>
          </p:cNvSpPr>
          <p:nvPr/>
        </p:nvSpPr>
        <p:spPr bwMode="auto">
          <a:xfrm>
            <a:off x="838200" y="1752600"/>
            <a:ext cx="685800" cy="457200"/>
          </a:xfrm>
          <a:prstGeom prst="ellipse">
            <a:avLst/>
          </a:prstGeom>
          <a:solidFill>
            <a:schemeClr val="accent1"/>
          </a:solidFill>
          <a:ln w="76200">
            <a:solidFill>
              <a:schemeClr val="hlink"/>
            </a:solidFill>
            <a:round/>
            <a:headEnd/>
            <a:tailEnd/>
          </a:ln>
          <a:effectLst/>
        </p:spPr>
        <p:txBody>
          <a:bodyPr wrap="none" anchor="ctr"/>
          <a:lstStyle/>
          <a:p>
            <a:pPr algn="ctr"/>
            <a:r>
              <a:rPr lang="it-IT" sz="3600">
                <a:cs typeface="Arial" pitchFamily="34" charset="0"/>
              </a:rPr>
              <a:t>−</a:t>
            </a:r>
          </a:p>
        </p:txBody>
      </p:sp>
      <p:sp>
        <p:nvSpPr>
          <p:cNvPr id="13326" name="Oval 14"/>
          <p:cNvSpPr>
            <a:spLocks noChangeArrowheads="1"/>
          </p:cNvSpPr>
          <p:nvPr/>
        </p:nvSpPr>
        <p:spPr bwMode="auto">
          <a:xfrm>
            <a:off x="838200" y="4038600"/>
            <a:ext cx="685800" cy="457200"/>
          </a:xfrm>
          <a:prstGeom prst="ellipse">
            <a:avLst/>
          </a:prstGeom>
          <a:solidFill>
            <a:schemeClr val="accent1"/>
          </a:solidFill>
          <a:ln w="76200">
            <a:solidFill>
              <a:srgbClr val="FF0000"/>
            </a:solidFill>
            <a:round/>
            <a:headEnd/>
            <a:tailEnd/>
          </a:ln>
          <a:effectLst/>
        </p:spPr>
        <p:txBody>
          <a:bodyPr wrap="none" anchor="ctr"/>
          <a:lstStyle/>
          <a:p>
            <a:pPr algn="ctr"/>
            <a:r>
              <a:rPr lang="it-IT" sz="3600">
                <a:cs typeface="Arial" pitchFamily="34" charset="0"/>
              </a:rPr>
              <a:t>+</a:t>
            </a:r>
          </a:p>
        </p:txBody>
      </p:sp>
      <p:sp>
        <p:nvSpPr>
          <p:cNvPr id="13327" name="Oval 15"/>
          <p:cNvSpPr>
            <a:spLocks noChangeArrowheads="1"/>
          </p:cNvSpPr>
          <p:nvPr/>
        </p:nvSpPr>
        <p:spPr bwMode="auto">
          <a:xfrm>
            <a:off x="914400" y="6096000"/>
            <a:ext cx="685800" cy="457200"/>
          </a:xfrm>
          <a:prstGeom prst="ellipse">
            <a:avLst/>
          </a:prstGeom>
          <a:solidFill>
            <a:schemeClr val="accent1"/>
          </a:solidFill>
          <a:ln w="76200">
            <a:solidFill>
              <a:srgbClr val="FF0000"/>
            </a:solidFill>
            <a:round/>
            <a:headEnd/>
            <a:tailEnd/>
          </a:ln>
          <a:effectLst/>
        </p:spPr>
        <p:txBody>
          <a:bodyPr wrap="none" anchor="ctr"/>
          <a:lstStyle/>
          <a:p>
            <a:pPr algn="ctr"/>
            <a:r>
              <a:rPr lang="it-IT" sz="3600">
                <a:cs typeface="Arial" pitchFamily="34" charset="0"/>
              </a:rPr>
              <a:t>+</a:t>
            </a:r>
          </a:p>
        </p:txBody>
      </p:sp>
      <p:sp>
        <p:nvSpPr>
          <p:cNvPr id="13328" name="Line 16"/>
          <p:cNvSpPr>
            <a:spLocks noChangeShapeType="1"/>
          </p:cNvSpPr>
          <p:nvPr/>
        </p:nvSpPr>
        <p:spPr bwMode="auto">
          <a:xfrm flipV="1">
            <a:off x="2209800" y="609600"/>
            <a:ext cx="533400" cy="381000"/>
          </a:xfrm>
          <a:prstGeom prst="line">
            <a:avLst/>
          </a:prstGeom>
          <a:noFill/>
          <a:ln w="38100">
            <a:solidFill>
              <a:schemeClr val="tx1"/>
            </a:solidFill>
            <a:round/>
            <a:headEnd/>
            <a:tailEnd type="triangle" w="med" len="med"/>
          </a:ln>
          <a:effectLst/>
        </p:spPr>
        <p:txBody>
          <a:bodyPr/>
          <a:lstStyle/>
          <a:p>
            <a:endParaRPr lang="it-IT"/>
          </a:p>
        </p:txBody>
      </p:sp>
      <p:sp>
        <p:nvSpPr>
          <p:cNvPr id="13329" name="Line 17"/>
          <p:cNvSpPr>
            <a:spLocks noChangeShapeType="1"/>
          </p:cNvSpPr>
          <p:nvPr/>
        </p:nvSpPr>
        <p:spPr bwMode="auto">
          <a:xfrm>
            <a:off x="2209800" y="1524000"/>
            <a:ext cx="533400" cy="381000"/>
          </a:xfrm>
          <a:prstGeom prst="line">
            <a:avLst/>
          </a:prstGeom>
          <a:noFill/>
          <a:ln w="38100">
            <a:solidFill>
              <a:schemeClr val="tx1"/>
            </a:solidFill>
            <a:round/>
            <a:headEnd/>
            <a:tailEnd type="triangle" w="med" len="med"/>
          </a:ln>
          <a:effectLst/>
        </p:spPr>
        <p:txBody>
          <a:bodyPr/>
          <a:lstStyle/>
          <a:p>
            <a:endParaRPr lang="it-IT"/>
          </a:p>
        </p:txBody>
      </p:sp>
      <p:sp>
        <p:nvSpPr>
          <p:cNvPr id="13330" name="Line 18"/>
          <p:cNvSpPr>
            <a:spLocks noChangeShapeType="1"/>
          </p:cNvSpPr>
          <p:nvPr/>
        </p:nvSpPr>
        <p:spPr bwMode="auto">
          <a:xfrm>
            <a:off x="4953000" y="609600"/>
            <a:ext cx="838200" cy="0"/>
          </a:xfrm>
          <a:prstGeom prst="line">
            <a:avLst/>
          </a:prstGeom>
          <a:noFill/>
          <a:ln w="38100">
            <a:solidFill>
              <a:schemeClr val="tx1"/>
            </a:solidFill>
            <a:round/>
            <a:headEnd/>
            <a:tailEnd type="triangle" w="med" len="med"/>
          </a:ln>
          <a:effectLst/>
        </p:spPr>
        <p:txBody>
          <a:bodyPr/>
          <a:lstStyle/>
          <a:p>
            <a:endParaRPr lang="it-IT"/>
          </a:p>
        </p:txBody>
      </p:sp>
      <p:sp>
        <p:nvSpPr>
          <p:cNvPr id="13331" name="Line 19"/>
          <p:cNvSpPr>
            <a:spLocks noChangeShapeType="1"/>
          </p:cNvSpPr>
          <p:nvPr/>
        </p:nvSpPr>
        <p:spPr bwMode="auto">
          <a:xfrm>
            <a:off x="5562600" y="1905000"/>
            <a:ext cx="762000" cy="0"/>
          </a:xfrm>
          <a:prstGeom prst="line">
            <a:avLst/>
          </a:prstGeom>
          <a:noFill/>
          <a:ln w="38100">
            <a:solidFill>
              <a:schemeClr val="tx1"/>
            </a:solidFill>
            <a:round/>
            <a:headEnd/>
            <a:tailEnd type="triangle" w="med" len="med"/>
          </a:ln>
          <a:effectLst/>
        </p:spPr>
        <p:txBody>
          <a:bodyPr/>
          <a:lstStyle/>
          <a:p>
            <a:endParaRPr lang="it-IT"/>
          </a:p>
        </p:txBody>
      </p:sp>
      <p:sp>
        <p:nvSpPr>
          <p:cNvPr id="13332" name="Freeform 20"/>
          <p:cNvSpPr>
            <a:spLocks/>
          </p:cNvSpPr>
          <p:nvPr/>
        </p:nvSpPr>
        <p:spPr bwMode="auto">
          <a:xfrm>
            <a:off x="6248400" y="2362200"/>
            <a:ext cx="1295400" cy="1752600"/>
          </a:xfrm>
          <a:custGeom>
            <a:avLst/>
            <a:gdLst>
              <a:gd name="T0" fmla="*/ 2056447500 w 816"/>
              <a:gd name="T1" fmla="*/ 0 h 1104"/>
              <a:gd name="T2" fmla="*/ 2013605638 w 816"/>
              <a:gd name="T3" fmla="*/ 2147483647 h 1104"/>
              <a:gd name="T4" fmla="*/ 0 w 816"/>
              <a:gd name="T5" fmla="*/ 2147483647 h 1104"/>
              <a:gd name="T6" fmla="*/ 0 60000 65536"/>
              <a:gd name="T7" fmla="*/ 0 60000 65536"/>
              <a:gd name="T8" fmla="*/ 0 60000 65536"/>
            </a:gdLst>
            <a:ahLst/>
            <a:cxnLst>
              <a:cxn ang="T6">
                <a:pos x="T0" y="T1"/>
              </a:cxn>
              <a:cxn ang="T7">
                <a:pos x="T2" y="T3"/>
              </a:cxn>
              <a:cxn ang="T8">
                <a:pos x="T4" y="T5"/>
              </a:cxn>
            </a:cxnLst>
            <a:rect l="0" t="0" r="r" b="b"/>
            <a:pathLst>
              <a:path w="816" h="1104">
                <a:moveTo>
                  <a:pt x="816" y="0"/>
                </a:moveTo>
                <a:lnTo>
                  <a:pt x="799" y="1089"/>
                </a:lnTo>
                <a:lnTo>
                  <a:pt x="0" y="1104"/>
                </a:lnTo>
              </a:path>
            </a:pathLst>
          </a:custGeom>
          <a:noFill/>
          <a:ln w="38100">
            <a:solidFill>
              <a:schemeClr val="tx1"/>
            </a:solidFill>
            <a:round/>
            <a:headEnd type="none" w="med" len="med"/>
            <a:tailEnd type="triangle" w="med" len="med"/>
          </a:ln>
          <a:effectLst/>
        </p:spPr>
        <p:txBody>
          <a:bodyPr/>
          <a:lstStyle/>
          <a:p>
            <a:endParaRPr lang="it-IT"/>
          </a:p>
        </p:txBody>
      </p:sp>
      <p:sp>
        <p:nvSpPr>
          <p:cNvPr id="13333" name="Line 21"/>
          <p:cNvSpPr>
            <a:spLocks noChangeShapeType="1"/>
          </p:cNvSpPr>
          <p:nvPr/>
        </p:nvSpPr>
        <p:spPr bwMode="auto">
          <a:xfrm>
            <a:off x="5029200" y="4724400"/>
            <a:ext cx="0" cy="685800"/>
          </a:xfrm>
          <a:prstGeom prst="line">
            <a:avLst/>
          </a:prstGeom>
          <a:noFill/>
          <a:ln w="25400">
            <a:solidFill>
              <a:schemeClr val="tx1"/>
            </a:solidFill>
            <a:prstDash val="dashDot"/>
            <a:round/>
            <a:headEnd/>
            <a:tailEnd type="triangle" w="med" len="med"/>
          </a:ln>
          <a:effectLst/>
        </p:spPr>
        <p:txBody>
          <a:bodyPr/>
          <a:lstStyle/>
          <a:p>
            <a:endParaRPr lang="it-IT"/>
          </a:p>
        </p:txBody>
      </p:sp>
      <p:sp>
        <p:nvSpPr>
          <p:cNvPr id="13334" name="Line 22"/>
          <p:cNvSpPr>
            <a:spLocks noChangeShapeType="1"/>
          </p:cNvSpPr>
          <p:nvPr/>
        </p:nvSpPr>
        <p:spPr bwMode="auto">
          <a:xfrm flipH="1" flipV="1">
            <a:off x="2438400" y="3352800"/>
            <a:ext cx="1219200" cy="457200"/>
          </a:xfrm>
          <a:prstGeom prst="line">
            <a:avLst/>
          </a:prstGeom>
          <a:noFill/>
          <a:ln w="38100">
            <a:solidFill>
              <a:schemeClr val="tx1"/>
            </a:solidFill>
            <a:round/>
            <a:headEnd/>
            <a:tailEnd type="triangle" w="med" len="med"/>
          </a:ln>
          <a:effectLst/>
        </p:spPr>
        <p:txBody>
          <a:bodyPr/>
          <a:lstStyle/>
          <a:p>
            <a:endParaRPr lang="it-IT"/>
          </a:p>
        </p:txBody>
      </p:sp>
      <p:sp>
        <p:nvSpPr>
          <p:cNvPr id="13335" name="Line 23"/>
          <p:cNvSpPr>
            <a:spLocks noChangeShapeType="1"/>
          </p:cNvSpPr>
          <p:nvPr/>
        </p:nvSpPr>
        <p:spPr bwMode="auto">
          <a:xfrm flipH="1">
            <a:off x="2362200" y="4114800"/>
            <a:ext cx="1295400" cy="1143000"/>
          </a:xfrm>
          <a:prstGeom prst="line">
            <a:avLst/>
          </a:prstGeom>
          <a:noFill/>
          <a:ln w="38100">
            <a:solidFill>
              <a:schemeClr val="tx1"/>
            </a:solidFill>
            <a:round/>
            <a:headEnd/>
            <a:tailEnd type="triangle" w="med" len="med"/>
          </a:ln>
          <a:effectLst/>
        </p:spPr>
        <p:txBody>
          <a:bodyPr/>
          <a:lstStyle/>
          <a:p>
            <a:endParaRPr lang="it-IT"/>
          </a:p>
        </p:txBody>
      </p:sp>
      <p:sp>
        <p:nvSpPr>
          <p:cNvPr id="13336" name="Text Box 24"/>
          <p:cNvSpPr txBox="1">
            <a:spLocks noChangeArrowheads="1"/>
          </p:cNvSpPr>
          <p:nvPr/>
        </p:nvSpPr>
        <p:spPr bwMode="auto">
          <a:xfrm>
            <a:off x="2286000" y="457200"/>
            <a:ext cx="381000" cy="366713"/>
          </a:xfrm>
          <a:prstGeom prst="rect">
            <a:avLst/>
          </a:prstGeom>
          <a:noFill/>
          <a:ln w="9525">
            <a:noFill/>
            <a:miter lim="800000"/>
            <a:headEnd/>
            <a:tailEnd/>
          </a:ln>
          <a:effectLst/>
        </p:spPr>
        <p:txBody>
          <a:bodyPr>
            <a:spAutoFit/>
          </a:bodyPr>
          <a:lstStyle/>
          <a:p>
            <a:pPr>
              <a:spcBef>
                <a:spcPct val="50000"/>
              </a:spcBef>
            </a:pPr>
            <a:r>
              <a:rPr lang="it-IT"/>
              <a:t>1</a:t>
            </a:r>
          </a:p>
        </p:txBody>
      </p:sp>
      <p:sp>
        <p:nvSpPr>
          <p:cNvPr id="13337" name="Text Box 25"/>
          <p:cNvSpPr txBox="1">
            <a:spLocks noChangeArrowheads="1"/>
          </p:cNvSpPr>
          <p:nvPr/>
        </p:nvSpPr>
        <p:spPr bwMode="auto">
          <a:xfrm>
            <a:off x="5105400" y="228600"/>
            <a:ext cx="457200" cy="366713"/>
          </a:xfrm>
          <a:prstGeom prst="rect">
            <a:avLst/>
          </a:prstGeom>
          <a:noFill/>
          <a:ln w="9525">
            <a:noFill/>
            <a:miter lim="800000"/>
            <a:headEnd/>
            <a:tailEnd/>
          </a:ln>
          <a:effectLst/>
        </p:spPr>
        <p:txBody>
          <a:bodyPr>
            <a:spAutoFit/>
          </a:bodyPr>
          <a:lstStyle/>
          <a:p>
            <a:pPr>
              <a:spcBef>
                <a:spcPct val="50000"/>
              </a:spcBef>
            </a:pPr>
            <a:r>
              <a:rPr lang="it-IT"/>
              <a:t>2</a:t>
            </a:r>
          </a:p>
        </p:txBody>
      </p:sp>
      <p:sp>
        <p:nvSpPr>
          <p:cNvPr id="13338" name="Text Box 26"/>
          <p:cNvSpPr txBox="1">
            <a:spLocks noChangeArrowheads="1"/>
          </p:cNvSpPr>
          <p:nvPr/>
        </p:nvSpPr>
        <p:spPr bwMode="auto">
          <a:xfrm>
            <a:off x="5791200" y="1538288"/>
            <a:ext cx="381000" cy="366712"/>
          </a:xfrm>
          <a:prstGeom prst="rect">
            <a:avLst/>
          </a:prstGeom>
          <a:noFill/>
          <a:ln w="9525">
            <a:noFill/>
            <a:miter lim="800000"/>
            <a:headEnd/>
            <a:tailEnd/>
          </a:ln>
          <a:effectLst/>
        </p:spPr>
        <p:txBody>
          <a:bodyPr>
            <a:spAutoFit/>
          </a:bodyPr>
          <a:lstStyle/>
          <a:p>
            <a:pPr>
              <a:spcBef>
                <a:spcPct val="50000"/>
              </a:spcBef>
            </a:pPr>
            <a:r>
              <a:rPr lang="it-IT"/>
              <a:t>2</a:t>
            </a:r>
          </a:p>
        </p:txBody>
      </p:sp>
      <p:sp>
        <p:nvSpPr>
          <p:cNvPr id="13339" name="Text Box 27"/>
          <p:cNvSpPr txBox="1">
            <a:spLocks noChangeArrowheads="1"/>
          </p:cNvSpPr>
          <p:nvPr/>
        </p:nvSpPr>
        <p:spPr bwMode="auto">
          <a:xfrm>
            <a:off x="6705600" y="3581400"/>
            <a:ext cx="381000" cy="366713"/>
          </a:xfrm>
          <a:prstGeom prst="rect">
            <a:avLst/>
          </a:prstGeom>
          <a:noFill/>
          <a:ln w="9525">
            <a:noFill/>
            <a:miter lim="800000"/>
            <a:headEnd/>
            <a:tailEnd/>
          </a:ln>
          <a:effectLst/>
        </p:spPr>
        <p:txBody>
          <a:bodyPr>
            <a:spAutoFit/>
          </a:bodyPr>
          <a:lstStyle/>
          <a:p>
            <a:pPr>
              <a:spcBef>
                <a:spcPct val="50000"/>
              </a:spcBef>
            </a:pPr>
            <a:r>
              <a:rPr lang="it-IT"/>
              <a:t>3</a:t>
            </a:r>
          </a:p>
        </p:txBody>
      </p:sp>
      <p:sp>
        <p:nvSpPr>
          <p:cNvPr id="13340" name="Text Box 28"/>
          <p:cNvSpPr txBox="1">
            <a:spLocks noChangeArrowheads="1"/>
          </p:cNvSpPr>
          <p:nvPr/>
        </p:nvSpPr>
        <p:spPr bwMode="auto">
          <a:xfrm>
            <a:off x="2590800" y="3124200"/>
            <a:ext cx="381000" cy="366713"/>
          </a:xfrm>
          <a:prstGeom prst="rect">
            <a:avLst/>
          </a:prstGeom>
          <a:noFill/>
          <a:ln w="9525">
            <a:noFill/>
            <a:miter lim="800000"/>
            <a:headEnd/>
            <a:tailEnd/>
          </a:ln>
          <a:effectLst/>
        </p:spPr>
        <p:txBody>
          <a:bodyPr>
            <a:spAutoFit/>
          </a:bodyPr>
          <a:lstStyle/>
          <a:p>
            <a:pPr>
              <a:spcBef>
                <a:spcPct val="50000"/>
              </a:spcBef>
            </a:pPr>
            <a:r>
              <a:rPr lang="it-IT"/>
              <a:t>4</a:t>
            </a:r>
          </a:p>
        </p:txBody>
      </p:sp>
      <p:sp>
        <p:nvSpPr>
          <p:cNvPr id="13341" name="Text Box 29"/>
          <p:cNvSpPr txBox="1">
            <a:spLocks noChangeArrowheads="1"/>
          </p:cNvSpPr>
          <p:nvPr/>
        </p:nvSpPr>
        <p:spPr bwMode="auto">
          <a:xfrm>
            <a:off x="2286000" y="1371600"/>
            <a:ext cx="381000" cy="366713"/>
          </a:xfrm>
          <a:prstGeom prst="rect">
            <a:avLst/>
          </a:prstGeom>
          <a:noFill/>
          <a:ln w="9525">
            <a:noFill/>
            <a:miter lim="800000"/>
            <a:headEnd/>
            <a:tailEnd/>
          </a:ln>
          <a:effectLst/>
        </p:spPr>
        <p:txBody>
          <a:bodyPr>
            <a:spAutoFit/>
          </a:bodyPr>
          <a:lstStyle/>
          <a:p>
            <a:pPr>
              <a:spcBef>
                <a:spcPct val="50000"/>
              </a:spcBef>
            </a:pPr>
            <a:r>
              <a:rPr lang="it-IT"/>
              <a:t>1</a:t>
            </a:r>
          </a:p>
        </p:txBody>
      </p:sp>
      <p:sp>
        <p:nvSpPr>
          <p:cNvPr id="13342" name="Text Box 30"/>
          <p:cNvSpPr txBox="1">
            <a:spLocks noChangeArrowheads="1"/>
          </p:cNvSpPr>
          <p:nvPr/>
        </p:nvSpPr>
        <p:spPr bwMode="auto">
          <a:xfrm>
            <a:off x="2590800" y="4510088"/>
            <a:ext cx="381000" cy="366712"/>
          </a:xfrm>
          <a:prstGeom prst="rect">
            <a:avLst/>
          </a:prstGeom>
          <a:noFill/>
          <a:ln w="9525">
            <a:noFill/>
            <a:miter lim="800000"/>
            <a:headEnd/>
            <a:tailEnd/>
          </a:ln>
          <a:effectLst/>
        </p:spPr>
        <p:txBody>
          <a:bodyPr>
            <a:spAutoFit/>
          </a:bodyPr>
          <a:lstStyle/>
          <a:p>
            <a:pPr>
              <a:spcBef>
                <a:spcPct val="50000"/>
              </a:spcBef>
            </a:pPr>
            <a:r>
              <a:rPr lang="it-IT"/>
              <a:t>4</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2000" fill="hold"/>
                                        <p:tgtEl>
                                          <p:spTgt spid="13316"/>
                                        </p:tgtEl>
                                        <p:attrNameLst>
                                          <p:attrName>ppt_x</p:attrName>
                                        </p:attrNameLst>
                                      </p:cBhvr>
                                      <p:tavLst>
                                        <p:tav tm="0">
                                          <p:val>
                                            <p:strVal val="#ppt_x"/>
                                          </p:val>
                                        </p:tav>
                                        <p:tav tm="100000">
                                          <p:val>
                                            <p:strVal val="#ppt_x"/>
                                          </p:val>
                                        </p:tav>
                                      </p:tavLst>
                                    </p:anim>
                                    <p:anim calcmode="lin" valueType="num">
                                      <p:cBhvr additive="base">
                                        <p:cTn id="8" dur="2000" fill="hold"/>
                                        <p:tgtEl>
                                          <p:spTgt spid="133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25"/>
                                        </p:tgtEl>
                                        <p:attrNameLst>
                                          <p:attrName>style.visibility</p:attrName>
                                        </p:attrNameLst>
                                      </p:cBhvr>
                                      <p:to>
                                        <p:strVal val="visible"/>
                                      </p:to>
                                    </p:set>
                                    <p:anim calcmode="lin" valueType="num">
                                      <p:cBhvr additive="base">
                                        <p:cTn id="11" dur="2000" fill="hold"/>
                                        <p:tgtEl>
                                          <p:spTgt spid="13325"/>
                                        </p:tgtEl>
                                        <p:attrNameLst>
                                          <p:attrName>ppt_x</p:attrName>
                                        </p:attrNameLst>
                                      </p:cBhvr>
                                      <p:tavLst>
                                        <p:tav tm="0">
                                          <p:val>
                                            <p:strVal val="#ppt_x"/>
                                          </p:val>
                                        </p:tav>
                                        <p:tav tm="100000">
                                          <p:val>
                                            <p:strVal val="#ppt_x"/>
                                          </p:val>
                                        </p:tav>
                                      </p:tavLst>
                                    </p:anim>
                                    <p:anim calcmode="lin" valueType="num">
                                      <p:cBhvr additive="base">
                                        <p:cTn id="12" dur="2000" fill="hold"/>
                                        <p:tgtEl>
                                          <p:spTgt spid="133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336"/>
                                        </p:tgtEl>
                                        <p:attrNameLst>
                                          <p:attrName>style.visibility</p:attrName>
                                        </p:attrNameLst>
                                      </p:cBhvr>
                                      <p:to>
                                        <p:strVal val="visible"/>
                                      </p:to>
                                    </p:set>
                                    <p:anim calcmode="lin" valueType="num">
                                      <p:cBhvr additive="base">
                                        <p:cTn id="15" dur="2000" fill="hold"/>
                                        <p:tgtEl>
                                          <p:spTgt spid="13336"/>
                                        </p:tgtEl>
                                        <p:attrNameLst>
                                          <p:attrName>ppt_x</p:attrName>
                                        </p:attrNameLst>
                                      </p:cBhvr>
                                      <p:tavLst>
                                        <p:tav tm="0">
                                          <p:val>
                                            <p:strVal val="#ppt_x"/>
                                          </p:val>
                                        </p:tav>
                                        <p:tav tm="100000">
                                          <p:val>
                                            <p:strVal val="#ppt_x"/>
                                          </p:val>
                                        </p:tav>
                                      </p:tavLst>
                                    </p:anim>
                                    <p:anim calcmode="lin" valueType="num">
                                      <p:cBhvr additive="base">
                                        <p:cTn id="16" dur="2000" fill="hold"/>
                                        <p:tgtEl>
                                          <p:spTgt spid="1333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328"/>
                                        </p:tgtEl>
                                        <p:attrNameLst>
                                          <p:attrName>style.visibility</p:attrName>
                                        </p:attrNameLst>
                                      </p:cBhvr>
                                      <p:to>
                                        <p:strVal val="visible"/>
                                      </p:to>
                                    </p:set>
                                    <p:anim calcmode="lin" valueType="num">
                                      <p:cBhvr additive="base">
                                        <p:cTn id="19" dur="2000" fill="hold"/>
                                        <p:tgtEl>
                                          <p:spTgt spid="13328"/>
                                        </p:tgtEl>
                                        <p:attrNameLst>
                                          <p:attrName>ppt_x</p:attrName>
                                        </p:attrNameLst>
                                      </p:cBhvr>
                                      <p:tavLst>
                                        <p:tav tm="0">
                                          <p:val>
                                            <p:strVal val="#ppt_x"/>
                                          </p:val>
                                        </p:tav>
                                        <p:tav tm="100000">
                                          <p:val>
                                            <p:strVal val="#ppt_x"/>
                                          </p:val>
                                        </p:tav>
                                      </p:tavLst>
                                    </p:anim>
                                    <p:anim calcmode="lin" valueType="num">
                                      <p:cBhvr additive="base">
                                        <p:cTn id="20" dur="2000" fill="hold"/>
                                        <p:tgtEl>
                                          <p:spTgt spid="1332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7"/>
                                        </p:tgtEl>
                                        <p:attrNameLst>
                                          <p:attrName>style.visibility</p:attrName>
                                        </p:attrNameLst>
                                      </p:cBhvr>
                                      <p:to>
                                        <p:strVal val="visible"/>
                                      </p:to>
                                    </p:set>
                                    <p:anim calcmode="lin" valueType="num">
                                      <p:cBhvr additive="base">
                                        <p:cTn id="25" dur="2000" fill="hold"/>
                                        <p:tgtEl>
                                          <p:spTgt spid="13317"/>
                                        </p:tgtEl>
                                        <p:attrNameLst>
                                          <p:attrName>ppt_x</p:attrName>
                                        </p:attrNameLst>
                                      </p:cBhvr>
                                      <p:tavLst>
                                        <p:tav tm="0">
                                          <p:val>
                                            <p:strVal val="#ppt_x"/>
                                          </p:val>
                                        </p:tav>
                                        <p:tav tm="100000">
                                          <p:val>
                                            <p:strVal val="#ppt_x"/>
                                          </p:val>
                                        </p:tav>
                                      </p:tavLst>
                                    </p:anim>
                                    <p:anim calcmode="lin" valueType="num">
                                      <p:cBhvr additive="base">
                                        <p:cTn id="26" dur="2000" fill="hold"/>
                                        <p:tgtEl>
                                          <p:spTgt spid="1331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37"/>
                                        </p:tgtEl>
                                        <p:attrNameLst>
                                          <p:attrName>style.visibility</p:attrName>
                                        </p:attrNameLst>
                                      </p:cBhvr>
                                      <p:to>
                                        <p:strVal val="visible"/>
                                      </p:to>
                                    </p:set>
                                    <p:anim calcmode="lin" valueType="num">
                                      <p:cBhvr additive="base">
                                        <p:cTn id="31" dur="2000" fill="hold"/>
                                        <p:tgtEl>
                                          <p:spTgt spid="13337"/>
                                        </p:tgtEl>
                                        <p:attrNameLst>
                                          <p:attrName>ppt_x</p:attrName>
                                        </p:attrNameLst>
                                      </p:cBhvr>
                                      <p:tavLst>
                                        <p:tav tm="0">
                                          <p:val>
                                            <p:strVal val="#ppt_x"/>
                                          </p:val>
                                        </p:tav>
                                        <p:tav tm="100000">
                                          <p:val>
                                            <p:strVal val="#ppt_x"/>
                                          </p:val>
                                        </p:tav>
                                      </p:tavLst>
                                    </p:anim>
                                    <p:anim calcmode="lin" valueType="num">
                                      <p:cBhvr additive="base">
                                        <p:cTn id="32" dur="2000" fill="hold"/>
                                        <p:tgtEl>
                                          <p:spTgt spid="1333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30"/>
                                        </p:tgtEl>
                                        <p:attrNameLst>
                                          <p:attrName>style.visibility</p:attrName>
                                        </p:attrNameLst>
                                      </p:cBhvr>
                                      <p:to>
                                        <p:strVal val="visible"/>
                                      </p:to>
                                    </p:set>
                                    <p:anim calcmode="lin" valueType="num">
                                      <p:cBhvr additive="base">
                                        <p:cTn id="35" dur="2000" fill="hold"/>
                                        <p:tgtEl>
                                          <p:spTgt spid="13330"/>
                                        </p:tgtEl>
                                        <p:attrNameLst>
                                          <p:attrName>ppt_x</p:attrName>
                                        </p:attrNameLst>
                                      </p:cBhvr>
                                      <p:tavLst>
                                        <p:tav tm="0">
                                          <p:val>
                                            <p:strVal val="#ppt_x"/>
                                          </p:val>
                                        </p:tav>
                                        <p:tav tm="100000">
                                          <p:val>
                                            <p:strVal val="#ppt_x"/>
                                          </p:val>
                                        </p:tav>
                                      </p:tavLst>
                                    </p:anim>
                                    <p:anim calcmode="lin" valueType="num">
                                      <p:cBhvr additive="base">
                                        <p:cTn id="36" dur="2000" fill="hold"/>
                                        <p:tgtEl>
                                          <p:spTgt spid="133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319"/>
                                        </p:tgtEl>
                                        <p:attrNameLst>
                                          <p:attrName>style.visibility</p:attrName>
                                        </p:attrNameLst>
                                      </p:cBhvr>
                                      <p:to>
                                        <p:strVal val="visible"/>
                                      </p:to>
                                    </p:set>
                                    <p:anim calcmode="lin" valueType="num">
                                      <p:cBhvr additive="base">
                                        <p:cTn id="39" dur="2000" fill="hold"/>
                                        <p:tgtEl>
                                          <p:spTgt spid="13319"/>
                                        </p:tgtEl>
                                        <p:attrNameLst>
                                          <p:attrName>ppt_x</p:attrName>
                                        </p:attrNameLst>
                                      </p:cBhvr>
                                      <p:tavLst>
                                        <p:tav tm="0">
                                          <p:val>
                                            <p:strVal val="#ppt_x"/>
                                          </p:val>
                                        </p:tav>
                                        <p:tav tm="100000">
                                          <p:val>
                                            <p:strVal val="#ppt_x"/>
                                          </p:val>
                                        </p:tav>
                                      </p:tavLst>
                                    </p:anim>
                                    <p:anim calcmode="lin" valueType="num">
                                      <p:cBhvr additive="base">
                                        <p:cTn id="40" dur="2000" fill="hold"/>
                                        <p:tgtEl>
                                          <p:spTgt spid="13319"/>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329"/>
                                        </p:tgtEl>
                                        <p:attrNameLst>
                                          <p:attrName>style.visibility</p:attrName>
                                        </p:attrNameLst>
                                      </p:cBhvr>
                                      <p:to>
                                        <p:strVal val="visible"/>
                                      </p:to>
                                    </p:set>
                                    <p:anim calcmode="lin" valueType="num">
                                      <p:cBhvr additive="base">
                                        <p:cTn id="45" dur="2000" fill="hold"/>
                                        <p:tgtEl>
                                          <p:spTgt spid="13329"/>
                                        </p:tgtEl>
                                        <p:attrNameLst>
                                          <p:attrName>ppt_x</p:attrName>
                                        </p:attrNameLst>
                                      </p:cBhvr>
                                      <p:tavLst>
                                        <p:tav tm="0">
                                          <p:val>
                                            <p:strVal val="#ppt_x"/>
                                          </p:val>
                                        </p:tav>
                                        <p:tav tm="100000">
                                          <p:val>
                                            <p:strVal val="#ppt_x"/>
                                          </p:val>
                                        </p:tav>
                                      </p:tavLst>
                                    </p:anim>
                                    <p:anim calcmode="lin" valueType="num">
                                      <p:cBhvr additive="base">
                                        <p:cTn id="46" dur="2000" fill="hold"/>
                                        <p:tgtEl>
                                          <p:spTgt spid="1332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3341"/>
                                        </p:tgtEl>
                                        <p:attrNameLst>
                                          <p:attrName>style.visibility</p:attrName>
                                        </p:attrNameLst>
                                      </p:cBhvr>
                                      <p:to>
                                        <p:strVal val="visible"/>
                                      </p:to>
                                    </p:set>
                                    <p:anim calcmode="lin" valueType="num">
                                      <p:cBhvr additive="base">
                                        <p:cTn id="49" dur="2000" fill="hold"/>
                                        <p:tgtEl>
                                          <p:spTgt spid="13341"/>
                                        </p:tgtEl>
                                        <p:attrNameLst>
                                          <p:attrName>ppt_x</p:attrName>
                                        </p:attrNameLst>
                                      </p:cBhvr>
                                      <p:tavLst>
                                        <p:tav tm="0">
                                          <p:val>
                                            <p:strVal val="#ppt_x"/>
                                          </p:val>
                                        </p:tav>
                                        <p:tav tm="100000">
                                          <p:val>
                                            <p:strVal val="#ppt_x"/>
                                          </p:val>
                                        </p:tav>
                                      </p:tavLst>
                                    </p:anim>
                                    <p:anim calcmode="lin" valueType="num">
                                      <p:cBhvr additive="base">
                                        <p:cTn id="50" dur="2000" fill="hold"/>
                                        <p:tgtEl>
                                          <p:spTgt spid="13341"/>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318"/>
                                        </p:tgtEl>
                                        <p:attrNameLst>
                                          <p:attrName>style.visibility</p:attrName>
                                        </p:attrNameLst>
                                      </p:cBhvr>
                                      <p:to>
                                        <p:strVal val="visible"/>
                                      </p:to>
                                    </p:set>
                                    <p:anim calcmode="lin" valueType="num">
                                      <p:cBhvr additive="base">
                                        <p:cTn id="55" dur="2000" fill="hold"/>
                                        <p:tgtEl>
                                          <p:spTgt spid="13318"/>
                                        </p:tgtEl>
                                        <p:attrNameLst>
                                          <p:attrName>ppt_x</p:attrName>
                                        </p:attrNameLst>
                                      </p:cBhvr>
                                      <p:tavLst>
                                        <p:tav tm="0">
                                          <p:val>
                                            <p:strVal val="#ppt_x"/>
                                          </p:val>
                                        </p:tav>
                                        <p:tav tm="100000">
                                          <p:val>
                                            <p:strVal val="#ppt_x"/>
                                          </p:val>
                                        </p:tav>
                                      </p:tavLst>
                                    </p:anim>
                                    <p:anim calcmode="lin" valueType="num">
                                      <p:cBhvr additive="base">
                                        <p:cTn id="56" dur="2000" fill="hold"/>
                                        <p:tgtEl>
                                          <p:spTgt spid="13318"/>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338"/>
                                        </p:tgtEl>
                                        <p:attrNameLst>
                                          <p:attrName>style.visibility</p:attrName>
                                        </p:attrNameLst>
                                      </p:cBhvr>
                                      <p:to>
                                        <p:strVal val="visible"/>
                                      </p:to>
                                    </p:set>
                                    <p:anim calcmode="lin" valueType="num">
                                      <p:cBhvr additive="base">
                                        <p:cTn id="61" dur="2000" fill="hold"/>
                                        <p:tgtEl>
                                          <p:spTgt spid="13338"/>
                                        </p:tgtEl>
                                        <p:attrNameLst>
                                          <p:attrName>ppt_x</p:attrName>
                                        </p:attrNameLst>
                                      </p:cBhvr>
                                      <p:tavLst>
                                        <p:tav tm="0">
                                          <p:val>
                                            <p:strVal val="#ppt_x"/>
                                          </p:val>
                                        </p:tav>
                                        <p:tav tm="100000">
                                          <p:val>
                                            <p:strVal val="#ppt_x"/>
                                          </p:val>
                                        </p:tav>
                                      </p:tavLst>
                                    </p:anim>
                                    <p:anim calcmode="lin" valueType="num">
                                      <p:cBhvr additive="base">
                                        <p:cTn id="62" dur="2000" fill="hold"/>
                                        <p:tgtEl>
                                          <p:spTgt spid="1333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3331"/>
                                        </p:tgtEl>
                                        <p:attrNameLst>
                                          <p:attrName>style.visibility</p:attrName>
                                        </p:attrNameLst>
                                      </p:cBhvr>
                                      <p:to>
                                        <p:strVal val="visible"/>
                                      </p:to>
                                    </p:set>
                                    <p:anim calcmode="lin" valueType="num">
                                      <p:cBhvr additive="base">
                                        <p:cTn id="65" dur="2000" fill="hold"/>
                                        <p:tgtEl>
                                          <p:spTgt spid="13331"/>
                                        </p:tgtEl>
                                        <p:attrNameLst>
                                          <p:attrName>ppt_x</p:attrName>
                                        </p:attrNameLst>
                                      </p:cBhvr>
                                      <p:tavLst>
                                        <p:tav tm="0">
                                          <p:val>
                                            <p:strVal val="#ppt_x"/>
                                          </p:val>
                                        </p:tav>
                                        <p:tav tm="100000">
                                          <p:val>
                                            <p:strVal val="#ppt_x"/>
                                          </p:val>
                                        </p:tav>
                                      </p:tavLst>
                                    </p:anim>
                                    <p:anim calcmode="lin" valueType="num">
                                      <p:cBhvr additive="base">
                                        <p:cTn id="66" dur="2000" fill="hold"/>
                                        <p:tgtEl>
                                          <p:spTgt spid="1333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3320"/>
                                        </p:tgtEl>
                                        <p:attrNameLst>
                                          <p:attrName>style.visibility</p:attrName>
                                        </p:attrNameLst>
                                      </p:cBhvr>
                                      <p:to>
                                        <p:strVal val="visible"/>
                                      </p:to>
                                    </p:set>
                                    <p:anim calcmode="lin" valueType="num">
                                      <p:cBhvr additive="base">
                                        <p:cTn id="69" dur="2000" fill="hold"/>
                                        <p:tgtEl>
                                          <p:spTgt spid="13320"/>
                                        </p:tgtEl>
                                        <p:attrNameLst>
                                          <p:attrName>ppt_x</p:attrName>
                                        </p:attrNameLst>
                                      </p:cBhvr>
                                      <p:tavLst>
                                        <p:tav tm="0">
                                          <p:val>
                                            <p:strVal val="#ppt_x"/>
                                          </p:val>
                                        </p:tav>
                                        <p:tav tm="100000">
                                          <p:val>
                                            <p:strVal val="#ppt_x"/>
                                          </p:val>
                                        </p:tav>
                                      </p:tavLst>
                                    </p:anim>
                                    <p:anim calcmode="lin" valueType="num">
                                      <p:cBhvr additive="base">
                                        <p:cTn id="70" dur="20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3332"/>
                                        </p:tgtEl>
                                        <p:attrNameLst>
                                          <p:attrName>style.visibility</p:attrName>
                                        </p:attrNameLst>
                                      </p:cBhvr>
                                      <p:to>
                                        <p:strVal val="visible"/>
                                      </p:to>
                                    </p:set>
                                    <p:anim calcmode="lin" valueType="num">
                                      <p:cBhvr additive="base">
                                        <p:cTn id="75" dur="2000" fill="hold"/>
                                        <p:tgtEl>
                                          <p:spTgt spid="13332"/>
                                        </p:tgtEl>
                                        <p:attrNameLst>
                                          <p:attrName>ppt_x</p:attrName>
                                        </p:attrNameLst>
                                      </p:cBhvr>
                                      <p:tavLst>
                                        <p:tav tm="0">
                                          <p:val>
                                            <p:strVal val="#ppt_x"/>
                                          </p:val>
                                        </p:tav>
                                        <p:tav tm="100000">
                                          <p:val>
                                            <p:strVal val="#ppt_x"/>
                                          </p:val>
                                        </p:tav>
                                      </p:tavLst>
                                    </p:anim>
                                    <p:anim calcmode="lin" valueType="num">
                                      <p:cBhvr additive="base">
                                        <p:cTn id="76" dur="2000" fill="hold"/>
                                        <p:tgtEl>
                                          <p:spTgt spid="1333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339"/>
                                        </p:tgtEl>
                                        <p:attrNameLst>
                                          <p:attrName>style.visibility</p:attrName>
                                        </p:attrNameLst>
                                      </p:cBhvr>
                                      <p:to>
                                        <p:strVal val="visible"/>
                                      </p:to>
                                    </p:set>
                                    <p:anim calcmode="lin" valueType="num">
                                      <p:cBhvr additive="base">
                                        <p:cTn id="79" dur="2000" fill="hold"/>
                                        <p:tgtEl>
                                          <p:spTgt spid="13339"/>
                                        </p:tgtEl>
                                        <p:attrNameLst>
                                          <p:attrName>ppt_x</p:attrName>
                                        </p:attrNameLst>
                                      </p:cBhvr>
                                      <p:tavLst>
                                        <p:tav tm="0">
                                          <p:val>
                                            <p:strVal val="#ppt_x"/>
                                          </p:val>
                                        </p:tav>
                                        <p:tav tm="100000">
                                          <p:val>
                                            <p:strVal val="#ppt_x"/>
                                          </p:val>
                                        </p:tav>
                                      </p:tavLst>
                                    </p:anim>
                                    <p:anim calcmode="lin" valueType="num">
                                      <p:cBhvr additive="base">
                                        <p:cTn id="80" dur="2000" fill="hold"/>
                                        <p:tgtEl>
                                          <p:spTgt spid="13339"/>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323"/>
                                        </p:tgtEl>
                                        <p:attrNameLst>
                                          <p:attrName>style.visibility</p:attrName>
                                        </p:attrNameLst>
                                      </p:cBhvr>
                                      <p:to>
                                        <p:strVal val="visible"/>
                                      </p:to>
                                    </p:set>
                                    <p:anim calcmode="lin" valueType="num">
                                      <p:cBhvr additive="base">
                                        <p:cTn id="85" dur="2000" fill="hold"/>
                                        <p:tgtEl>
                                          <p:spTgt spid="13323"/>
                                        </p:tgtEl>
                                        <p:attrNameLst>
                                          <p:attrName>ppt_x</p:attrName>
                                        </p:attrNameLst>
                                      </p:cBhvr>
                                      <p:tavLst>
                                        <p:tav tm="0">
                                          <p:val>
                                            <p:strVal val="#ppt_x"/>
                                          </p:val>
                                        </p:tav>
                                        <p:tav tm="100000">
                                          <p:val>
                                            <p:strVal val="#ppt_x"/>
                                          </p:val>
                                        </p:tav>
                                      </p:tavLst>
                                    </p:anim>
                                    <p:anim calcmode="lin" valueType="num">
                                      <p:cBhvr additive="base">
                                        <p:cTn id="86" dur="2000" fill="hold"/>
                                        <p:tgtEl>
                                          <p:spTgt spid="13323"/>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3333"/>
                                        </p:tgtEl>
                                        <p:attrNameLst>
                                          <p:attrName>style.visibility</p:attrName>
                                        </p:attrNameLst>
                                      </p:cBhvr>
                                      <p:to>
                                        <p:strVal val="visible"/>
                                      </p:to>
                                    </p:set>
                                    <p:anim calcmode="lin" valueType="num">
                                      <p:cBhvr additive="base">
                                        <p:cTn id="91" dur="2000" fill="hold"/>
                                        <p:tgtEl>
                                          <p:spTgt spid="13333"/>
                                        </p:tgtEl>
                                        <p:attrNameLst>
                                          <p:attrName>ppt_x</p:attrName>
                                        </p:attrNameLst>
                                      </p:cBhvr>
                                      <p:tavLst>
                                        <p:tav tm="0">
                                          <p:val>
                                            <p:strVal val="#ppt_x"/>
                                          </p:val>
                                        </p:tav>
                                        <p:tav tm="100000">
                                          <p:val>
                                            <p:strVal val="#ppt_x"/>
                                          </p:val>
                                        </p:tav>
                                      </p:tavLst>
                                    </p:anim>
                                    <p:anim calcmode="lin" valueType="num">
                                      <p:cBhvr additive="base">
                                        <p:cTn id="92" dur="2000" fill="hold"/>
                                        <p:tgtEl>
                                          <p:spTgt spid="13333"/>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324"/>
                                        </p:tgtEl>
                                        <p:attrNameLst>
                                          <p:attrName>style.visibility</p:attrName>
                                        </p:attrNameLst>
                                      </p:cBhvr>
                                      <p:to>
                                        <p:strVal val="visible"/>
                                      </p:to>
                                    </p:set>
                                    <p:anim calcmode="lin" valueType="num">
                                      <p:cBhvr additive="base">
                                        <p:cTn id="95" dur="2000" fill="hold"/>
                                        <p:tgtEl>
                                          <p:spTgt spid="13324"/>
                                        </p:tgtEl>
                                        <p:attrNameLst>
                                          <p:attrName>ppt_x</p:attrName>
                                        </p:attrNameLst>
                                      </p:cBhvr>
                                      <p:tavLst>
                                        <p:tav tm="0">
                                          <p:val>
                                            <p:strVal val="#ppt_x"/>
                                          </p:val>
                                        </p:tav>
                                        <p:tav tm="100000">
                                          <p:val>
                                            <p:strVal val="#ppt_x"/>
                                          </p:val>
                                        </p:tav>
                                      </p:tavLst>
                                    </p:anim>
                                    <p:anim calcmode="lin" valueType="num">
                                      <p:cBhvr additive="base">
                                        <p:cTn id="96" dur="2000" fill="hold"/>
                                        <p:tgtEl>
                                          <p:spTgt spid="13324"/>
                                        </p:tgtEl>
                                        <p:attrNameLst>
                                          <p:attrName>ppt_y</p:attrName>
                                        </p:attrNameLst>
                                      </p:cBhvr>
                                      <p:tavLst>
                                        <p:tav tm="0">
                                          <p:val>
                                            <p:strVal val="1+#ppt_h/2"/>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13340"/>
                                        </p:tgtEl>
                                        <p:attrNameLst>
                                          <p:attrName>style.visibility</p:attrName>
                                        </p:attrNameLst>
                                      </p:cBhvr>
                                      <p:to>
                                        <p:strVal val="visible"/>
                                      </p:to>
                                    </p:set>
                                    <p:anim calcmode="lin" valueType="num">
                                      <p:cBhvr additive="base">
                                        <p:cTn id="101" dur="2000" fill="hold"/>
                                        <p:tgtEl>
                                          <p:spTgt spid="13340"/>
                                        </p:tgtEl>
                                        <p:attrNameLst>
                                          <p:attrName>ppt_x</p:attrName>
                                        </p:attrNameLst>
                                      </p:cBhvr>
                                      <p:tavLst>
                                        <p:tav tm="0">
                                          <p:val>
                                            <p:strVal val="#ppt_x"/>
                                          </p:val>
                                        </p:tav>
                                        <p:tav tm="100000">
                                          <p:val>
                                            <p:strVal val="#ppt_x"/>
                                          </p:val>
                                        </p:tav>
                                      </p:tavLst>
                                    </p:anim>
                                    <p:anim calcmode="lin" valueType="num">
                                      <p:cBhvr additive="base">
                                        <p:cTn id="102" dur="2000" fill="hold"/>
                                        <p:tgtEl>
                                          <p:spTgt spid="13340"/>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13334"/>
                                        </p:tgtEl>
                                        <p:attrNameLst>
                                          <p:attrName>style.visibility</p:attrName>
                                        </p:attrNameLst>
                                      </p:cBhvr>
                                      <p:to>
                                        <p:strVal val="visible"/>
                                      </p:to>
                                    </p:set>
                                    <p:anim calcmode="lin" valueType="num">
                                      <p:cBhvr additive="base">
                                        <p:cTn id="105" dur="2000" fill="hold"/>
                                        <p:tgtEl>
                                          <p:spTgt spid="13334"/>
                                        </p:tgtEl>
                                        <p:attrNameLst>
                                          <p:attrName>ppt_x</p:attrName>
                                        </p:attrNameLst>
                                      </p:cBhvr>
                                      <p:tavLst>
                                        <p:tav tm="0">
                                          <p:val>
                                            <p:strVal val="#ppt_x"/>
                                          </p:val>
                                        </p:tav>
                                        <p:tav tm="100000">
                                          <p:val>
                                            <p:strVal val="#ppt_x"/>
                                          </p:val>
                                        </p:tav>
                                      </p:tavLst>
                                    </p:anim>
                                    <p:anim calcmode="lin" valueType="num">
                                      <p:cBhvr additive="base">
                                        <p:cTn id="106" dur="2000" fill="hold"/>
                                        <p:tgtEl>
                                          <p:spTgt spid="13334"/>
                                        </p:tgtEl>
                                        <p:attrNameLst>
                                          <p:attrName>ppt_y</p:attrName>
                                        </p:attrNameLst>
                                      </p:cBhvr>
                                      <p:tavLst>
                                        <p:tav tm="0">
                                          <p:val>
                                            <p:strVal val="1+#ppt_h/2"/>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13321"/>
                                        </p:tgtEl>
                                        <p:attrNameLst>
                                          <p:attrName>style.visibility</p:attrName>
                                        </p:attrNameLst>
                                      </p:cBhvr>
                                      <p:to>
                                        <p:strVal val="visible"/>
                                      </p:to>
                                    </p:set>
                                    <p:anim calcmode="lin" valueType="num">
                                      <p:cBhvr additive="base">
                                        <p:cTn id="111" dur="2000" fill="hold"/>
                                        <p:tgtEl>
                                          <p:spTgt spid="13321"/>
                                        </p:tgtEl>
                                        <p:attrNameLst>
                                          <p:attrName>ppt_x</p:attrName>
                                        </p:attrNameLst>
                                      </p:cBhvr>
                                      <p:tavLst>
                                        <p:tav tm="0">
                                          <p:val>
                                            <p:strVal val="#ppt_x"/>
                                          </p:val>
                                        </p:tav>
                                        <p:tav tm="100000">
                                          <p:val>
                                            <p:strVal val="#ppt_x"/>
                                          </p:val>
                                        </p:tav>
                                      </p:tavLst>
                                    </p:anim>
                                    <p:anim calcmode="lin" valueType="num">
                                      <p:cBhvr additive="base">
                                        <p:cTn id="112" dur="2000" fill="hold"/>
                                        <p:tgtEl>
                                          <p:spTgt spid="1332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3326"/>
                                        </p:tgtEl>
                                        <p:attrNameLst>
                                          <p:attrName>style.visibility</p:attrName>
                                        </p:attrNameLst>
                                      </p:cBhvr>
                                      <p:to>
                                        <p:strVal val="visible"/>
                                      </p:to>
                                    </p:set>
                                    <p:anim calcmode="lin" valueType="num">
                                      <p:cBhvr additive="base">
                                        <p:cTn id="115" dur="2000" fill="hold"/>
                                        <p:tgtEl>
                                          <p:spTgt spid="13326"/>
                                        </p:tgtEl>
                                        <p:attrNameLst>
                                          <p:attrName>ppt_x</p:attrName>
                                        </p:attrNameLst>
                                      </p:cBhvr>
                                      <p:tavLst>
                                        <p:tav tm="0">
                                          <p:val>
                                            <p:strVal val="#ppt_x"/>
                                          </p:val>
                                        </p:tav>
                                        <p:tav tm="100000">
                                          <p:val>
                                            <p:strVal val="#ppt_x"/>
                                          </p:val>
                                        </p:tav>
                                      </p:tavLst>
                                    </p:anim>
                                    <p:anim calcmode="lin" valueType="num">
                                      <p:cBhvr additive="base">
                                        <p:cTn id="116" dur="2000" fill="hold"/>
                                        <p:tgtEl>
                                          <p:spTgt spid="13326"/>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3335"/>
                                        </p:tgtEl>
                                        <p:attrNameLst>
                                          <p:attrName>style.visibility</p:attrName>
                                        </p:attrNameLst>
                                      </p:cBhvr>
                                      <p:to>
                                        <p:strVal val="visible"/>
                                      </p:to>
                                    </p:set>
                                    <p:anim calcmode="lin" valueType="num">
                                      <p:cBhvr additive="base">
                                        <p:cTn id="121" dur="2000" fill="hold"/>
                                        <p:tgtEl>
                                          <p:spTgt spid="13335"/>
                                        </p:tgtEl>
                                        <p:attrNameLst>
                                          <p:attrName>ppt_x</p:attrName>
                                        </p:attrNameLst>
                                      </p:cBhvr>
                                      <p:tavLst>
                                        <p:tav tm="0">
                                          <p:val>
                                            <p:strVal val="#ppt_x"/>
                                          </p:val>
                                        </p:tav>
                                        <p:tav tm="100000">
                                          <p:val>
                                            <p:strVal val="#ppt_x"/>
                                          </p:val>
                                        </p:tav>
                                      </p:tavLst>
                                    </p:anim>
                                    <p:anim calcmode="lin" valueType="num">
                                      <p:cBhvr additive="base">
                                        <p:cTn id="122" dur="2000" fill="hold"/>
                                        <p:tgtEl>
                                          <p:spTgt spid="13335"/>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13342"/>
                                        </p:tgtEl>
                                        <p:attrNameLst>
                                          <p:attrName>style.visibility</p:attrName>
                                        </p:attrNameLst>
                                      </p:cBhvr>
                                      <p:to>
                                        <p:strVal val="visible"/>
                                      </p:to>
                                    </p:set>
                                    <p:anim calcmode="lin" valueType="num">
                                      <p:cBhvr additive="base">
                                        <p:cTn id="125" dur="2000" fill="hold"/>
                                        <p:tgtEl>
                                          <p:spTgt spid="13342"/>
                                        </p:tgtEl>
                                        <p:attrNameLst>
                                          <p:attrName>ppt_x</p:attrName>
                                        </p:attrNameLst>
                                      </p:cBhvr>
                                      <p:tavLst>
                                        <p:tav tm="0">
                                          <p:val>
                                            <p:strVal val="#ppt_x"/>
                                          </p:val>
                                        </p:tav>
                                        <p:tav tm="100000">
                                          <p:val>
                                            <p:strVal val="#ppt_x"/>
                                          </p:val>
                                        </p:tav>
                                      </p:tavLst>
                                    </p:anim>
                                    <p:anim calcmode="lin" valueType="num">
                                      <p:cBhvr additive="base">
                                        <p:cTn id="126" dur="2000" fill="hold"/>
                                        <p:tgtEl>
                                          <p:spTgt spid="13342"/>
                                        </p:tgtEl>
                                        <p:attrNameLst>
                                          <p:attrName>ppt_y</p:attrName>
                                        </p:attrNameLst>
                                      </p:cBhvr>
                                      <p:tavLst>
                                        <p:tav tm="0">
                                          <p:val>
                                            <p:strVal val="1+#ppt_h/2"/>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13322"/>
                                        </p:tgtEl>
                                        <p:attrNameLst>
                                          <p:attrName>style.visibility</p:attrName>
                                        </p:attrNameLst>
                                      </p:cBhvr>
                                      <p:to>
                                        <p:strVal val="visible"/>
                                      </p:to>
                                    </p:set>
                                    <p:anim calcmode="lin" valueType="num">
                                      <p:cBhvr additive="base">
                                        <p:cTn id="131" dur="2000" fill="hold"/>
                                        <p:tgtEl>
                                          <p:spTgt spid="13322"/>
                                        </p:tgtEl>
                                        <p:attrNameLst>
                                          <p:attrName>ppt_x</p:attrName>
                                        </p:attrNameLst>
                                      </p:cBhvr>
                                      <p:tavLst>
                                        <p:tav tm="0">
                                          <p:val>
                                            <p:strVal val="#ppt_x"/>
                                          </p:val>
                                        </p:tav>
                                        <p:tav tm="100000">
                                          <p:val>
                                            <p:strVal val="#ppt_x"/>
                                          </p:val>
                                        </p:tav>
                                      </p:tavLst>
                                    </p:anim>
                                    <p:anim calcmode="lin" valueType="num">
                                      <p:cBhvr additive="base">
                                        <p:cTn id="132" dur="2000" fill="hold"/>
                                        <p:tgtEl>
                                          <p:spTgt spid="1332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3327"/>
                                        </p:tgtEl>
                                        <p:attrNameLst>
                                          <p:attrName>style.visibility</p:attrName>
                                        </p:attrNameLst>
                                      </p:cBhvr>
                                      <p:to>
                                        <p:strVal val="visible"/>
                                      </p:to>
                                    </p:set>
                                    <p:anim calcmode="lin" valueType="num">
                                      <p:cBhvr additive="base">
                                        <p:cTn id="135" dur="2000" fill="hold"/>
                                        <p:tgtEl>
                                          <p:spTgt spid="13327"/>
                                        </p:tgtEl>
                                        <p:attrNameLst>
                                          <p:attrName>ppt_x</p:attrName>
                                        </p:attrNameLst>
                                      </p:cBhvr>
                                      <p:tavLst>
                                        <p:tav tm="0">
                                          <p:val>
                                            <p:strVal val="#ppt_x"/>
                                          </p:val>
                                        </p:tav>
                                        <p:tav tm="100000">
                                          <p:val>
                                            <p:strVal val="#ppt_x"/>
                                          </p:val>
                                        </p:tav>
                                      </p:tavLst>
                                    </p:anim>
                                    <p:anim calcmode="lin" valueType="num">
                                      <p:cBhvr additive="base">
                                        <p:cTn id="136" dur="2000" fill="hold"/>
                                        <p:tgtEl>
                                          <p:spTgt spid="133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P spid="13319" grpId="0" animBg="1"/>
      <p:bldP spid="13320" grpId="0" animBg="1"/>
      <p:bldP spid="13321" grpId="0" animBg="1"/>
      <p:bldP spid="13322" grpId="0" animBg="1"/>
      <p:bldP spid="13323" grpId="0" animBg="1"/>
      <p:bldP spid="13324" grpId="0" animBg="1"/>
      <p:bldP spid="13325" grpId="0" animBg="1"/>
      <p:bldP spid="13326" grpId="0" animBg="1"/>
      <p:bldP spid="13327" grpId="0" animBg="1"/>
      <p:bldP spid="13328" grpId="0" animBg="1"/>
      <p:bldP spid="13329" grpId="0" animBg="1"/>
      <p:bldP spid="13330" grpId="0" animBg="1"/>
      <p:bldP spid="13331" grpId="0" animBg="1"/>
      <p:bldP spid="13332" grpId="0" animBg="1"/>
      <p:bldP spid="13333" grpId="0" animBg="1"/>
      <p:bldP spid="13334" grpId="0" animBg="1"/>
      <p:bldP spid="13335" grpId="0" animBg="1"/>
      <p:bldP spid="13336" grpId="0"/>
      <p:bldP spid="13337" grpId="0"/>
      <p:bldP spid="13338" grpId="0"/>
      <p:bldP spid="13339" grpId="0"/>
      <p:bldP spid="13340" grpId="0"/>
      <p:bldP spid="13341" grpId="0"/>
      <p:bldP spid="133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704088"/>
            <a:ext cx="8229600" cy="780696"/>
          </a:xfrm>
        </p:spPr>
        <p:txBody>
          <a:bodyPr>
            <a:normAutofit/>
          </a:bodyPr>
          <a:lstStyle/>
          <a:p>
            <a:pPr algn="ctr" eaLnBrk="1" hangingPunct="1"/>
            <a:r>
              <a:rPr lang="it-IT" sz="4800" dirty="0" smtClean="0">
                <a:solidFill>
                  <a:srgbClr val="C00000"/>
                </a:solidFill>
              </a:rPr>
              <a:t>La dissonanza cognitiva</a:t>
            </a:r>
          </a:p>
        </p:txBody>
      </p:sp>
      <p:sp>
        <p:nvSpPr>
          <p:cNvPr id="7172" name="Rectangle 3"/>
          <p:cNvSpPr>
            <a:spLocks noGrp="1" noChangeArrowheads="1"/>
          </p:cNvSpPr>
          <p:nvPr>
            <p:ph idx="1"/>
          </p:nvPr>
        </p:nvSpPr>
        <p:spPr/>
        <p:txBody>
          <a:bodyPr>
            <a:normAutofit/>
          </a:bodyPr>
          <a:lstStyle/>
          <a:p>
            <a:pPr eaLnBrk="1" hangingPunct="1">
              <a:lnSpc>
                <a:spcPct val="90000"/>
              </a:lnSpc>
            </a:pPr>
            <a:r>
              <a:rPr lang="it-IT" sz="2400" dirty="0" smtClean="0"/>
              <a:t>L’individuo sperimenta una dissonanza essenzialmente in concomitanza con una </a:t>
            </a:r>
            <a:r>
              <a:rPr lang="it-IT" sz="2400" u="sng" dirty="0" smtClean="0"/>
              <a:t>decisione</a:t>
            </a:r>
          </a:p>
          <a:p>
            <a:pPr eaLnBrk="1" hangingPunct="1">
              <a:lnSpc>
                <a:spcPct val="90000"/>
              </a:lnSpc>
            </a:pPr>
            <a:endParaRPr lang="it-IT" sz="2400" u="sng" dirty="0" smtClean="0"/>
          </a:p>
          <a:p>
            <a:pPr eaLnBrk="1" hangingPunct="1">
              <a:lnSpc>
                <a:spcPct val="90000"/>
              </a:lnSpc>
            </a:pPr>
            <a:r>
              <a:rPr lang="it-IT" sz="2400" dirty="0" smtClean="0"/>
              <a:t>La dissonanza costituisce una </a:t>
            </a:r>
            <a:r>
              <a:rPr lang="it-IT" sz="2400" u="sng" dirty="0" smtClean="0"/>
              <a:t>motivazione </a:t>
            </a:r>
            <a:r>
              <a:rPr lang="it-IT" sz="2400" dirty="0" smtClean="0"/>
              <a:t>a cercare modalità per </a:t>
            </a:r>
            <a:r>
              <a:rPr lang="it-IT" sz="2400" dirty="0" smtClean="0"/>
              <a:t>eliminarla</a:t>
            </a:r>
          </a:p>
          <a:p>
            <a:pPr eaLnBrk="1" hangingPunct="1">
              <a:lnSpc>
                <a:spcPct val="90000"/>
              </a:lnSpc>
            </a:pPr>
            <a:endParaRPr lang="it-IT" sz="2400" dirty="0" smtClean="0"/>
          </a:p>
          <a:p>
            <a:pPr eaLnBrk="1" hangingPunct="1">
              <a:lnSpc>
                <a:spcPct val="90000"/>
              </a:lnSpc>
            </a:pPr>
            <a:r>
              <a:rPr lang="it-IT" sz="2400" dirty="0" smtClean="0"/>
              <a:t>Queste modalità possono essenzialmente essere costituite da:</a:t>
            </a:r>
          </a:p>
          <a:p>
            <a:pPr lvl="1" eaLnBrk="1" hangingPunct="1">
              <a:lnSpc>
                <a:spcPct val="90000"/>
              </a:lnSpc>
            </a:pPr>
            <a:r>
              <a:rPr lang="it-IT" dirty="0" smtClean="0"/>
              <a:t>un cambiamento del </a:t>
            </a:r>
            <a:r>
              <a:rPr lang="it-IT" u="sng" dirty="0" smtClean="0"/>
              <a:t>comportamento</a:t>
            </a:r>
          </a:p>
          <a:p>
            <a:pPr lvl="1" eaLnBrk="1" hangingPunct="1">
              <a:lnSpc>
                <a:spcPct val="90000"/>
              </a:lnSpc>
            </a:pPr>
            <a:r>
              <a:rPr lang="it-IT" dirty="0" smtClean="0"/>
              <a:t>una </a:t>
            </a:r>
            <a:r>
              <a:rPr lang="it-IT" u="sng" dirty="0" smtClean="0"/>
              <a:t>ristrutturazione</a:t>
            </a:r>
            <a:r>
              <a:rPr lang="it-IT" dirty="0" smtClean="0"/>
              <a:t> </a:t>
            </a:r>
            <a:r>
              <a:rPr lang="it-IT" u="sng" dirty="0" smtClean="0"/>
              <a:t>cognitiva </a:t>
            </a:r>
          </a:p>
        </p:txBody>
      </p:sp>
      <p:sp>
        <p:nvSpPr>
          <p:cNvPr id="7170" name="Segnaposto numero diapositiva 5"/>
          <p:cNvSpPr>
            <a:spLocks noGrp="1"/>
          </p:cNvSpPr>
          <p:nvPr>
            <p:ph type="sldNum" sz="quarter" idx="12"/>
          </p:nvPr>
        </p:nvSpPr>
        <p:spPr>
          <a:noFill/>
          <a:ln>
            <a:miter lim="800000"/>
            <a:headEnd/>
            <a:tailEnd/>
          </a:ln>
        </p:spPr>
        <p:txBody>
          <a:bodyPr/>
          <a:lstStyle/>
          <a:p>
            <a:fld id="{C7F3C45B-F6FC-4AEC-987B-212BBB962055}" type="slidenum">
              <a:rPr lang="it-IT" smtClean="0"/>
              <a:pPr/>
              <a:t>6</a:t>
            </a:fld>
            <a:endParaRPr lang="it-IT"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704088"/>
            <a:ext cx="8229600" cy="744692"/>
          </a:xfrm>
        </p:spPr>
        <p:txBody>
          <a:bodyPr>
            <a:noAutofit/>
          </a:bodyPr>
          <a:lstStyle/>
          <a:p>
            <a:pPr algn="ctr" eaLnBrk="1" hangingPunct="1"/>
            <a:r>
              <a:rPr lang="it-IT" sz="4800" dirty="0" err="1" smtClean="0">
                <a:solidFill>
                  <a:srgbClr val="C00000"/>
                </a:solidFill>
              </a:rPr>
              <a:t>Cognition</a:t>
            </a:r>
            <a:r>
              <a:rPr lang="it-IT" sz="4800" dirty="0" smtClean="0">
                <a:solidFill>
                  <a:srgbClr val="C00000"/>
                </a:solidFill>
              </a:rPr>
              <a:t> = elemento cognitivo</a:t>
            </a:r>
          </a:p>
        </p:txBody>
      </p:sp>
      <p:sp>
        <p:nvSpPr>
          <p:cNvPr id="8196" name="Rectangle 3"/>
          <p:cNvSpPr>
            <a:spLocks noGrp="1" noChangeArrowheads="1"/>
          </p:cNvSpPr>
          <p:nvPr>
            <p:ph idx="1"/>
          </p:nvPr>
        </p:nvSpPr>
        <p:spPr>
          <a:xfrm>
            <a:off x="457200" y="1600200"/>
            <a:ext cx="8229600" cy="4800600"/>
          </a:xfrm>
        </p:spPr>
        <p:txBody>
          <a:bodyPr>
            <a:normAutofit/>
          </a:bodyPr>
          <a:lstStyle/>
          <a:p>
            <a:pPr eaLnBrk="1" hangingPunct="1">
              <a:lnSpc>
                <a:spcPct val="90000"/>
              </a:lnSpc>
            </a:pPr>
            <a:r>
              <a:rPr lang="it-IT" sz="2400" dirty="0" smtClean="0"/>
              <a:t>Conoscenza in senso </a:t>
            </a:r>
            <a:r>
              <a:rPr lang="it-IT" sz="2400" dirty="0" smtClean="0"/>
              <a:t>stretto</a:t>
            </a:r>
          </a:p>
          <a:p>
            <a:pPr eaLnBrk="1" hangingPunct="1">
              <a:lnSpc>
                <a:spcPct val="90000"/>
              </a:lnSpc>
            </a:pPr>
            <a:endParaRPr lang="it-IT" sz="2400" dirty="0" smtClean="0"/>
          </a:p>
          <a:p>
            <a:pPr eaLnBrk="1" hangingPunct="1">
              <a:lnSpc>
                <a:spcPct val="90000"/>
              </a:lnSpc>
            </a:pPr>
            <a:r>
              <a:rPr lang="it-IT" sz="2400" dirty="0" smtClean="0"/>
              <a:t>Credenze</a:t>
            </a:r>
          </a:p>
          <a:p>
            <a:pPr eaLnBrk="1" hangingPunct="1">
              <a:lnSpc>
                <a:spcPct val="90000"/>
              </a:lnSpc>
            </a:pPr>
            <a:endParaRPr lang="it-IT" sz="2400" dirty="0" smtClean="0"/>
          </a:p>
          <a:p>
            <a:pPr eaLnBrk="1" hangingPunct="1">
              <a:lnSpc>
                <a:spcPct val="90000"/>
              </a:lnSpc>
            </a:pPr>
            <a:r>
              <a:rPr lang="it-IT" sz="2400" dirty="0" smtClean="0"/>
              <a:t>Opinioni</a:t>
            </a:r>
          </a:p>
          <a:p>
            <a:pPr eaLnBrk="1" hangingPunct="1">
              <a:lnSpc>
                <a:spcPct val="90000"/>
              </a:lnSpc>
            </a:pPr>
            <a:endParaRPr lang="it-IT" sz="2400" dirty="0" smtClean="0"/>
          </a:p>
          <a:p>
            <a:pPr eaLnBrk="1" hangingPunct="1">
              <a:lnSpc>
                <a:spcPct val="90000"/>
              </a:lnSpc>
            </a:pPr>
            <a:r>
              <a:rPr lang="it-IT" sz="2400" dirty="0" smtClean="0"/>
              <a:t>Quello che un individuo pensa su se stesso, sulla sua condotta, sull’ambiente</a:t>
            </a:r>
          </a:p>
          <a:p>
            <a:pPr eaLnBrk="1" hangingPunct="1">
              <a:lnSpc>
                <a:spcPct val="90000"/>
              </a:lnSpc>
              <a:buNone/>
            </a:pPr>
            <a:endParaRPr lang="it-IT" sz="2400" dirty="0" smtClean="0"/>
          </a:p>
          <a:p>
            <a:pPr eaLnBrk="1" hangingPunct="1">
              <a:lnSpc>
                <a:spcPct val="90000"/>
              </a:lnSpc>
              <a:buNone/>
            </a:pPr>
            <a:endParaRPr lang="it-IT" sz="2400" dirty="0" smtClean="0"/>
          </a:p>
          <a:p>
            <a:pPr marL="0" indent="0" eaLnBrk="1" hangingPunct="1">
              <a:lnSpc>
                <a:spcPct val="90000"/>
              </a:lnSpc>
              <a:buNone/>
            </a:pPr>
            <a:r>
              <a:rPr lang="it-IT" sz="2400" dirty="0" smtClean="0"/>
              <a:t>Perché </a:t>
            </a:r>
            <a:r>
              <a:rPr lang="it-IT" sz="2400" dirty="0" smtClean="0"/>
              <a:t>due elementi siano in relazione consonante o dissonante è necessario che siano </a:t>
            </a:r>
            <a:r>
              <a:rPr lang="it-IT" sz="2400" i="1" dirty="0" smtClean="0"/>
              <a:t>pertinenti tra loro</a:t>
            </a:r>
          </a:p>
        </p:txBody>
      </p:sp>
      <p:sp>
        <p:nvSpPr>
          <p:cNvPr id="8194" name="Segnaposto numero diapositiva 5"/>
          <p:cNvSpPr>
            <a:spLocks noGrp="1"/>
          </p:cNvSpPr>
          <p:nvPr>
            <p:ph type="sldNum" sz="quarter" idx="12"/>
          </p:nvPr>
        </p:nvSpPr>
        <p:spPr>
          <a:noFill/>
          <a:ln>
            <a:miter lim="800000"/>
            <a:headEnd/>
            <a:tailEnd/>
          </a:ln>
        </p:spPr>
        <p:txBody>
          <a:bodyPr/>
          <a:lstStyle/>
          <a:p>
            <a:fld id="{428C54A6-1B63-4C6C-83C4-0D83B11EACBB}" type="slidenum">
              <a:rPr lang="it-IT" smtClean="0"/>
              <a:pPr/>
              <a:t>7</a:t>
            </a:fld>
            <a:endParaRPr lang="it-IT"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31540" y="512676"/>
            <a:ext cx="8229600" cy="731838"/>
          </a:xfrm>
        </p:spPr>
        <p:txBody>
          <a:bodyPr>
            <a:noAutofit/>
          </a:bodyPr>
          <a:lstStyle/>
          <a:p>
            <a:pPr algn="ctr" eaLnBrk="1" hangingPunct="1"/>
            <a:r>
              <a:rPr lang="it-IT" sz="4800" dirty="0" smtClean="0">
                <a:solidFill>
                  <a:srgbClr val="C00000"/>
                </a:solidFill>
              </a:rPr>
              <a:t>Dissonanza cognitiva</a:t>
            </a:r>
          </a:p>
        </p:txBody>
      </p:sp>
      <p:sp>
        <p:nvSpPr>
          <p:cNvPr id="9220" name="Rectangle 3"/>
          <p:cNvSpPr>
            <a:spLocks noGrp="1" noChangeArrowheads="1"/>
          </p:cNvSpPr>
          <p:nvPr>
            <p:ph idx="1"/>
          </p:nvPr>
        </p:nvSpPr>
        <p:spPr>
          <a:xfrm>
            <a:off x="457200" y="1340768"/>
            <a:ext cx="8229600" cy="5136232"/>
          </a:xfrm>
        </p:spPr>
        <p:txBody>
          <a:bodyPr>
            <a:normAutofit lnSpcReduction="10000"/>
          </a:bodyPr>
          <a:lstStyle/>
          <a:p>
            <a:pPr eaLnBrk="1" hangingPunct="1">
              <a:lnSpc>
                <a:spcPct val="90000"/>
              </a:lnSpc>
            </a:pPr>
            <a:r>
              <a:rPr lang="it-IT" sz="2400" dirty="0" smtClean="0"/>
              <a:t>L’unico metro per valutare la discordanza di due elementi cognitivi è la </a:t>
            </a:r>
            <a:r>
              <a:rPr lang="it-IT" sz="2400" i="1" dirty="0" smtClean="0"/>
              <a:t>logicità </a:t>
            </a:r>
            <a:r>
              <a:rPr lang="it-IT" sz="2400" dirty="0" smtClean="0"/>
              <a:t>nell’ambito di un sistema concettuale conosciuto e utilizzato</a:t>
            </a:r>
          </a:p>
          <a:p>
            <a:pPr eaLnBrk="1" hangingPunct="1">
              <a:lnSpc>
                <a:spcPct val="90000"/>
              </a:lnSpc>
            </a:pPr>
            <a:r>
              <a:rPr lang="it-IT" sz="2400" dirty="0" smtClean="0"/>
              <a:t>“La dissonanza è una inevitabile conseguenza della decisione” </a:t>
            </a:r>
            <a:r>
              <a:rPr lang="it-IT" sz="2400" dirty="0" smtClean="0"/>
              <a:t>[</a:t>
            </a:r>
            <a:r>
              <a:rPr lang="it-IT" sz="2400" dirty="0" err="1" smtClean="0"/>
              <a:t>Festinger</a:t>
            </a:r>
            <a:r>
              <a:rPr lang="it-IT" sz="2400" dirty="0" smtClean="0"/>
              <a:t>]</a:t>
            </a:r>
          </a:p>
          <a:p>
            <a:pPr eaLnBrk="1" hangingPunct="1">
              <a:lnSpc>
                <a:spcPct val="90000"/>
              </a:lnSpc>
            </a:pPr>
            <a:r>
              <a:rPr lang="it-IT" sz="2400" dirty="0" smtClean="0"/>
              <a:t>La dissonanza, anche nel caso dell’”accordo forzato”, suppone sempre la libera scelta tra due o più alternative.</a:t>
            </a:r>
          </a:p>
          <a:p>
            <a:pPr eaLnBrk="1" hangingPunct="1">
              <a:lnSpc>
                <a:spcPct val="90000"/>
              </a:lnSpc>
            </a:pPr>
            <a:r>
              <a:rPr lang="it-IT" sz="2400" dirty="0" smtClean="0"/>
              <a:t>Essere liberi = sentirsi liberi</a:t>
            </a:r>
          </a:p>
          <a:p>
            <a:pPr eaLnBrk="1" hangingPunct="1">
              <a:lnSpc>
                <a:spcPct val="90000"/>
              </a:lnSpc>
            </a:pPr>
            <a:r>
              <a:rPr lang="it-IT" sz="2400" dirty="0" smtClean="0"/>
              <a:t>La libertà come illusione</a:t>
            </a:r>
          </a:p>
          <a:p>
            <a:pPr eaLnBrk="1" hangingPunct="1">
              <a:lnSpc>
                <a:spcPct val="90000"/>
              </a:lnSpc>
            </a:pPr>
            <a:r>
              <a:rPr lang="it-IT" sz="2400" dirty="0" smtClean="0"/>
              <a:t>(un’illusione vera, necessaria, importante) </a:t>
            </a:r>
          </a:p>
          <a:p>
            <a:pPr lvl="1" eaLnBrk="1" hangingPunct="1">
              <a:lnSpc>
                <a:spcPct val="90000"/>
              </a:lnSpc>
            </a:pPr>
            <a:endParaRPr lang="it-IT" i="1" dirty="0" smtClean="0"/>
          </a:p>
          <a:p>
            <a:pPr lvl="2" eaLnBrk="1" hangingPunct="1">
              <a:lnSpc>
                <a:spcPct val="90000"/>
              </a:lnSpc>
              <a:buFontTx/>
              <a:buNone/>
            </a:pPr>
            <a:endParaRPr lang="it-IT" sz="2400" i="1" dirty="0" smtClean="0"/>
          </a:p>
          <a:p>
            <a:pPr lvl="2" eaLnBrk="1" hangingPunct="1">
              <a:lnSpc>
                <a:spcPct val="90000"/>
              </a:lnSpc>
              <a:buFontTx/>
              <a:buNone/>
            </a:pPr>
            <a:endParaRPr lang="it-IT" sz="2400" dirty="0" smtClean="0"/>
          </a:p>
          <a:p>
            <a:pPr lvl="2" eaLnBrk="1" hangingPunct="1">
              <a:lnSpc>
                <a:spcPct val="90000"/>
              </a:lnSpc>
              <a:buFontTx/>
              <a:buNone/>
            </a:pPr>
            <a:r>
              <a:rPr lang="it-IT" sz="2400" dirty="0" smtClean="0"/>
              <a:t>Coinvolgimento personale molto stretto</a:t>
            </a:r>
          </a:p>
        </p:txBody>
      </p:sp>
      <p:sp>
        <p:nvSpPr>
          <p:cNvPr id="9218" name="Segnaposto numero diapositiva 5"/>
          <p:cNvSpPr>
            <a:spLocks noGrp="1"/>
          </p:cNvSpPr>
          <p:nvPr>
            <p:ph type="sldNum" sz="quarter" idx="12"/>
          </p:nvPr>
        </p:nvSpPr>
        <p:spPr>
          <a:noFill/>
          <a:ln>
            <a:miter lim="800000"/>
            <a:headEnd/>
            <a:tailEnd/>
          </a:ln>
        </p:spPr>
        <p:txBody>
          <a:bodyPr/>
          <a:lstStyle/>
          <a:p>
            <a:fld id="{CD5EF790-755F-4666-AF06-C8F0B294EC11}" type="slidenum">
              <a:rPr lang="it-IT" smtClean="0"/>
              <a:pPr/>
              <a:t>8</a:t>
            </a:fld>
            <a:endParaRPr lang="it-IT" smtClean="0"/>
          </a:p>
        </p:txBody>
      </p:sp>
      <p:sp>
        <p:nvSpPr>
          <p:cNvPr id="9222" name="AutoShape 6"/>
          <p:cNvSpPr>
            <a:spLocks noChangeAspect="1" noChangeArrowheads="1"/>
          </p:cNvSpPr>
          <p:nvPr/>
        </p:nvSpPr>
        <p:spPr bwMode="auto">
          <a:xfrm rot="5400000">
            <a:off x="3923928" y="2600908"/>
            <a:ext cx="406400" cy="406400"/>
          </a:xfrm>
          <a:custGeom>
            <a:avLst/>
            <a:gdLst>
              <a:gd name="T0" fmla="*/ 5354565 w 21600"/>
              <a:gd name="T1" fmla="*/ 0 h 21600"/>
              <a:gd name="T2" fmla="*/ 5354565 w 21600"/>
              <a:gd name="T3" fmla="*/ 4303908 h 21600"/>
              <a:gd name="T4" fmla="*/ 1145897 w 21600"/>
              <a:gd name="T5" fmla="*/ 7646341 h 21600"/>
              <a:gd name="T6" fmla="*/ 7646341 w 21600"/>
              <a:gd name="T7" fmla="*/ 2151944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folHlink">
              <a:alpha val="43137"/>
            </a:schemeClr>
          </a:solidFill>
          <a:ln w="9525">
            <a:solidFill>
              <a:schemeClr val="tx1"/>
            </a:solidFill>
            <a:miter lim="800000"/>
            <a:headEnd/>
            <a:tailEnd/>
          </a:ln>
          <a:effectLst/>
        </p:spPr>
        <p:txBody>
          <a:bodyPr wrap="none" anchor="ctr"/>
          <a:lstStyle/>
          <a:p>
            <a:endParaRPr lang="it-IT"/>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704088"/>
            <a:ext cx="8229600" cy="888708"/>
          </a:xfrm>
        </p:spPr>
        <p:txBody>
          <a:bodyPr>
            <a:normAutofit/>
          </a:bodyPr>
          <a:lstStyle/>
          <a:p>
            <a:pPr algn="ctr" eaLnBrk="1" hangingPunct="1"/>
            <a:r>
              <a:rPr lang="it-IT" sz="4800" dirty="0" smtClean="0">
                <a:solidFill>
                  <a:srgbClr val="C00000"/>
                </a:solidFill>
              </a:rPr>
              <a:t>Resistenza al cambiamento</a:t>
            </a:r>
          </a:p>
        </p:txBody>
      </p:sp>
      <p:sp>
        <p:nvSpPr>
          <p:cNvPr id="10244" name="Rectangle 3"/>
          <p:cNvSpPr>
            <a:spLocks noGrp="1" noChangeArrowheads="1"/>
          </p:cNvSpPr>
          <p:nvPr>
            <p:ph idx="1"/>
          </p:nvPr>
        </p:nvSpPr>
        <p:spPr/>
        <p:txBody>
          <a:bodyPr>
            <a:normAutofit/>
          </a:bodyPr>
          <a:lstStyle/>
          <a:p>
            <a:pPr eaLnBrk="1" hangingPunct="1"/>
            <a:r>
              <a:rPr lang="it-IT" sz="2400" b="1" dirty="0" smtClean="0"/>
              <a:t>Ampiezza</a:t>
            </a:r>
            <a:r>
              <a:rPr lang="it-IT" sz="2400" dirty="0" smtClean="0"/>
              <a:t> della </a:t>
            </a:r>
            <a:r>
              <a:rPr lang="it-IT" sz="2400" dirty="0" smtClean="0"/>
              <a:t>dissonanza cognitiva</a:t>
            </a:r>
          </a:p>
          <a:p>
            <a:pPr eaLnBrk="1" hangingPunct="1"/>
            <a:endParaRPr lang="it-IT" sz="2400" dirty="0" smtClean="0"/>
          </a:p>
          <a:p>
            <a:pPr eaLnBrk="1" hangingPunct="1"/>
            <a:r>
              <a:rPr lang="it-IT" sz="2400" dirty="0" smtClean="0"/>
              <a:t>“</a:t>
            </a:r>
            <a:r>
              <a:rPr lang="it-IT" sz="2400" i="1" dirty="0" smtClean="0"/>
              <a:t>Il massimo della dissonanza che può esistere fra due elementi qualsiasi è uguale alla resistenza totale opposta al cambiamento dell’elemento meno resistente. L’entità della dissonanza non può superare questa entità perché a questo punto di massima dissonanza possibile, l’elemento meno resistente cambierebbe, eliminando così la dissonanza stessa</a:t>
            </a:r>
            <a:r>
              <a:rPr lang="it-IT" sz="2400" dirty="0" smtClean="0"/>
              <a:t>” [</a:t>
            </a:r>
            <a:r>
              <a:rPr lang="it-IT" sz="2400" dirty="0" err="1" smtClean="0"/>
              <a:t>Festinger</a:t>
            </a:r>
            <a:r>
              <a:rPr lang="it-IT" sz="2400" dirty="0" smtClean="0"/>
              <a:t> 1957]</a:t>
            </a:r>
          </a:p>
        </p:txBody>
      </p:sp>
      <p:sp>
        <p:nvSpPr>
          <p:cNvPr id="10242" name="Segnaposto numero diapositiva 5"/>
          <p:cNvSpPr>
            <a:spLocks noGrp="1"/>
          </p:cNvSpPr>
          <p:nvPr>
            <p:ph type="sldNum" sz="quarter" idx="12"/>
          </p:nvPr>
        </p:nvSpPr>
        <p:spPr>
          <a:noFill/>
          <a:ln>
            <a:miter lim="800000"/>
            <a:headEnd/>
            <a:tailEnd/>
          </a:ln>
        </p:spPr>
        <p:txBody>
          <a:bodyPr/>
          <a:lstStyle/>
          <a:p>
            <a:fld id="{B1601E18-4E06-4E99-89CF-4402A2D6CF90}" type="slidenum">
              <a:rPr lang="it-IT" smtClean="0"/>
              <a:pPr/>
              <a:t>9</a:t>
            </a:fld>
            <a:endParaRPr lang="it-IT" smtClean="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Personalizzato 1">
      <a:dk1>
        <a:sysClr val="windowText" lastClr="000000"/>
      </a:dk1>
      <a:lt1>
        <a:sysClr val="window" lastClr="FFFFFF"/>
      </a:lt1>
      <a:dk2>
        <a:srgbClr val="000000"/>
      </a:dk2>
      <a:lt2>
        <a:srgbClr val="FFFFFF"/>
      </a:lt2>
      <a:accent1>
        <a:srgbClr val="0070C0"/>
      </a:accent1>
      <a:accent2>
        <a:srgbClr val="DA1F28"/>
      </a:accent2>
      <a:accent3>
        <a:srgbClr val="EB641B"/>
      </a:accent3>
      <a:accent4>
        <a:srgbClr val="39639D"/>
      </a:accent4>
      <a:accent5>
        <a:srgbClr val="474B78"/>
      </a:accent5>
      <a:accent6>
        <a:srgbClr val="7D3C4A"/>
      </a:accent6>
      <a:hlink>
        <a:srgbClr val="A3171E"/>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5456</TotalTime>
  <Words>1301</Words>
  <Application>Microsoft Office PowerPoint</Application>
  <PresentationFormat>Presentazione su schermo (4:3)</PresentationFormat>
  <Paragraphs>198</Paragraphs>
  <Slides>22</Slides>
  <Notes>21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22</vt:i4>
      </vt:variant>
    </vt:vector>
  </HeadingPairs>
  <TitlesOfParts>
    <vt:vector size="25" baseType="lpstr">
      <vt:lpstr>Arial</vt:lpstr>
      <vt:lpstr>Wingdings</vt:lpstr>
      <vt:lpstr>Equinozio</vt:lpstr>
      <vt:lpstr>Diapositiva 1</vt:lpstr>
      <vt:lpstr>Biografia</vt:lpstr>
      <vt:lpstr>La dissonanza cognitiva</vt:lpstr>
      <vt:lpstr>Diapositiva 4</vt:lpstr>
      <vt:lpstr>Diapositiva 5</vt:lpstr>
      <vt:lpstr>La dissonanza cognitiva</vt:lpstr>
      <vt:lpstr>Cognition = elemento cognitivo</vt:lpstr>
      <vt:lpstr>Dissonanza cognitiva</vt:lpstr>
      <vt:lpstr>Resistenza al cambiamento</vt:lpstr>
      <vt:lpstr>Riduzione della dissonanza</vt:lpstr>
      <vt:lpstr>Ricerche empiriche</vt:lpstr>
      <vt:lpstr>Accordo forzato</vt:lpstr>
      <vt:lpstr>Accordo forzato</vt:lpstr>
      <vt:lpstr>Esperimento “20 dollari per una menzogna” [Festinger e Carlsmith, 1959]</vt:lpstr>
      <vt:lpstr>Esperimento “20 dollari per una menzogna”</vt:lpstr>
      <vt:lpstr>Esperimento “Il giocattolo proibito” [Aronson, Turner e Carlsmith 1963]</vt:lpstr>
      <vt:lpstr>Esperimento “Il giocattolo proibito” [Aronson, Turner e Carlsmith 1963]</vt:lpstr>
      <vt:lpstr>Esperimento “I piccoli bari” [Mills 1958]</vt:lpstr>
      <vt:lpstr>“Commitment”</vt:lpstr>
      <vt:lpstr>Responsabilità </vt:lpstr>
      <vt:lpstr>Oltre la dissonanza</vt:lpstr>
      <vt:lpstr>Festinger e Lewin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Elisabetta Camussi</dc:creator>
  <cp:lastModifiedBy> </cp:lastModifiedBy>
  <cp:revision>33</cp:revision>
  <cp:lastPrinted>2009-04-22T19:24:48Z</cp:lastPrinted>
  <dcterms:created xsi:type="dcterms:W3CDTF">2009-04-22T19:24:48Z</dcterms:created>
  <dcterms:modified xsi:type="dcterms:W3CDTF">2015-09-28T14:37:05Z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