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4"/>
  </p:notesMasterIdLst>
  <p:handoutMasterIdLst>
    <p:handoutMasterId r:id="rId25"/>
  </p:handoutMasterIdLst>
  <p:sldIdLst>
    <p:sldId id="284" r:id="rId2"/>
    <p:sldId id="275" r:id="rId3"/>
    <p:sldId id="258" r:id="rId4"/>
    <p:sldId id="282" r:id="rId5"/>
    <p:sldId id="259" r:id="rId6"/>
    <p:sldId id="260" r:id="rId7"/>
    <p:sldId id="261" r:id="rId8"/>
    <p:sldId id="262" r:id="rId9"/>
    <p:sldId id="263" r:id="rId10"/>
    <p:sldId id="266" r:id="rId11"/>
    <p:sldId id="276" r:id="rId12"/>
    <p:sldId id="269" r:id="rId13"/>
    <p:sldId id="265" r:id="rId14"/>
    <p:sldId id="270" r:id="rId15"/>
    <p:sldId id="271" r:id="rId16"/>
    <p:sldId id="272" r:id="rId17"/>
    <p:sldId id="273" r:id="rId18"/>
    <p:sldId id="274" r:id="rId19"/>
    <p:sldId id="278" r:id="rId20"/>
    <p:sldId id="279" r:id="rId21"/>
    <p:sldId id="280" r:id="rId22"/>
    <p:sldId id="283" r:id="rId23"/>
  </p:sldIdLst>
  <p:sldSz cx="9144000" cy="6858000" type="screen4x3"/>
  <p:notesSz cx="6856413" cy="9750425"/>
  <p:defaultTextStyle>
    <a:defPPr>
      <a:defRPr lang="it-IT"/>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08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87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59395" name="Rectangle 3"/>
          <p:cNvSpPr>
            <a:spLocks noGrp="1" noChangeArrowheads="1"/>
          </p:cNvSpPr>
          <p:nvPr>
            <p:ph type="dt" sz="quarter" idx="1"/>
          </p:nvPr>
        </p:nvSpPr>
        <p:spPr bwMode="auto">
          <a:xfrm>
            <a:off x="3883025" y="0"/>
            <a:ext cx="2971800" cy="487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59396" name="Rectangle 4"/>
          <p:cNvSpPr>
            <a:spLocks noGrp="1" noChangeArrowheads="1"/>
          </p:cNvSpPr>
          <p:nvPr>
            <p:ph type="ftr" sz="quarter" idx="2"/>
          </p:nvPr>
        </p:nvSpPr>
        <p:spPr bwMode="auto">
          <a:xfrm>
            <a:off x="0" y="9261475"/>
            <a:ext cx="2971800" cy="487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59397" name="Rectangle 5"/>
          <p:cNvSpPr>
            <a:spLocks noGrp="1" noChangeArrowheads="1"/>
          </p:cNvSpPr>
          <p:nvPr>
            <p:ph type="sldNum" sz="quarter" idx="3"/>
          </p:nvPr>
        </p:nvSpPr>
        <p:spPr bwMode="auto">
          <a:xfrm>
            <a:off x="3883025" y="9261475"/>
            <a:ext cx="2971800" cy="487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F8106DCB-E982-4E70-87F3-5A9CF0BED6E8}"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87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7171" name="Rectangle 3"/>
          <p:cNvSpPr>
            <a:spLocks noGrp="1" noChangeArrowheads="1"/>
          </p:cNvSpPr>
          <p:nvPr>
            <p:ph type="dt" idx="1"/>
          </p:nvPr>
        </p:nvSpPr>
        <p:spPr bwMode="auto">
          <a:xfrm>
            <a:off x="3883025" y="0"/>
            <a:ext cx="2971800" cy="487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24580" name="Rectangle 4"/>
          <p:cNvSpPr>
            <a:spLocks noRot="1" noChangeArrowheads="1" noTextEdit="1"/>
          </p:cNvSpPr>
          <p:nvPr>
            <p:ph type="sldImg" idx="2"/>
          </p:nvPr>
        </p:nvSpPr>
        <p:spPr bwMode="auto">
          <a:xfrm>
            <a:off x="990600" y="731838"/>
            <a:ext cx="4875213" cy="3656012"/>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630738"/>
            <a:ext cx="5484813" cy="4387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7174" name="Rectangle 6"/>
          <p:cNvSpPr>
            <a:spLocks noGrp="1" noChangeArrowheads="1"/>
          </p:cNvSpPr>
          <p:nvPr>
            <p:ph type="ftr" sz="quarter" idx="4"/>
          </p:nvPr>
        </p:nvSpPr>
        <p:spPr bwMode="auto">
          <a:xfrm>
            <a:off x="0" y="9261475"/>
            <a:ext cx="2971800" cy="487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7175" name="Rectangle 7"/>
          <p:cNvSpPr>
            <a:spLocks noGrp="1" noChangeArrowheads="1"/>
          </p:cNvSpPr>
          <p:nvPr>
            <p:ph type="sldNum" sz="quarter" idx="5"/>
          </p:nvPr>
        </p:nvSpPr>
        <p:spPr bwMode="auto">
          <a:xfrm>
            <a:off x="3883025" y="9261475"/>
            <a:ext cx="2971800" cy="487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BFD296FC-77A3-4932-B875-C09B7345BCAD}"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miter lim="800000"/>
            <a:headEnd/>
            <a:tailEnd/>
          </a:ln>
        </p:spPr>
        <p:txBody>
          <a:bodyPr/>
          <a:lstStyle/>
          <a:p>
            <a:fld id="{52EB229C-9FBA-4551-8BFB-65A61DEDD344}" type="slidenum">
              <a:rPr lang="it-IT" smtClean="0"/>
              <a:pPr/>
              <a:t>2</a:t>
            </a:fld>
            <a:endParaRPr lang="it-IT" smtClean="0"/>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miter lim="800000"/>
            <a:headEnd/>
            <a:tailEnd/>
          </a:ln>
        </p:spPr>
        <p:txBody>
          <a:bodyPr/>
          <a:lstStyle/>
          <a:p>
            <a:fld id="{C124DB8D-FC0B-43E5-8016-FCB5DF6E986B}" type="slidenum">
              <a:rPr lang="it-IT" smtClean="0"/>
              <a:pPr/>
              <a:t>11</a:t>
            </a:fld>
            <a:endParaRPr lang="it-IT" smtClean="0"/>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miter lim="800000"/>
            <a:headEnd/>
            <a:tailEnd/>
          </a:ln>
        </p:spPr>
        <p:txBody>
          <a:bodyPr/>
          <a:lstStyle/>
          <a:p>
            <a:fld id="{6FC5F518-3337-4513-9089-9B4AD260C5A7}" type="slidenum">
              <a:rPr lang="it-IT" smtClean="0"/>
              <a:pPr/>
              <a:t>12</a:t>
            </a:fld>
            <a:endParaRPr lang="it-IT" smtClean="0"/>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miter lim="800000"/>
            <a:headEnd/>
            <a:tailEnd/>
          </a:ln>
        </p:spPr>
        <p:txBody>
          <a:bodyPr/>
          <a:lstStyle/>
          <a:p>
            <a:fld id="{D3D1ACED-9353-4EB8-A6F7-F532C2D0F4E7}" type="slidenum">
              <a:rPr lang="it-IT" smtClean="0"/>
              <a:pPr/>
              <a:t>13</a:t>
            </a:fld>
            <a:endParaRPr lang="it-IT" smtClean="0"/>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miter lim="800000"/>
            <a:headEnd/>
            <a:tailEnd/>
          </a:ln>
        </p:spPr>
        <p:txBody>
          <a:bodyPr/>
          <a:lstStyle/>
          <a:p>
            <a:fld id="{E78FDA02-065C-4033-9A5E-67E99B698EF7}" type="slidenum">
              <a:rPr lang="it-IT" smtClean="0"/>
              <a:pPr/>
              <a:t>14</a:t>
            </a:fld>
            <a:endParaRPr lang="it-IT" smtClean="0"/>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1C219FAD-1A96-4F18-B7A4-0A17FDF02EDA}" type="slidenum">
              <a:rPr lang="it-IT" smtClean="0"/>
              <a:pPr/>
              <a:t>15</a:t>
            </a:fld>
            <a:endParaRPr lang="it-IT" smtClean="0"/>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miter lim="800000"/>
            <a:headEnd/>
            <a:tailEnd/>
          </a:ln>
        </p:spPr>
        <p:txBody>
          <a:bodyPr/>
          <a:lstStyle/>
          <a:p>
            <a:fld id="{1555469F-0427-401E-A0CC-FB68B9E5B37B}" type="slidenum">
              <a:rPr lang="it-IT" smtClean="0"/>
              <a:pPr/>
              <a:t>16</a:t>
            </a:fld>
            <a:endParaRPr lang="it-IT" smtClean="0"/>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2228EBB8-1A85-440A-B0E5-B709148B9327}" type="slidenum">
              <a:rPr lang="it-IT" smtClean="0"/>
              <a:pPr/>
              <a:t>17</a:t>
            </a:fld>
            <a:endParaRPr lang="it-IT" smtClean="0"/>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miter lim="800000"/>
            <a:headEnd/>
            <a:tailEnd/>
          </a:ln>
        </p:spPr>
        <p:txBody>
          <a:bodyPr/>
          <a:lstStyle/>
          <a:p>
            <a:fld id="{0ABDCB0A-83D2-49D7-8863-A3D108A90E89}" type="slidenum">
              <a:rPr lang="it-IT" smtClean="0"/>
              <a:pPr/>
              <a:t>18</a:t>
            </a:fld>
            <a:endParaRPr lang="it-IT" smtClean="0"/>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miter lim="800000"/>
            <a:headEnd/>
            <a:tailEnd/>
          </a:ln>
        </p:spPr>
        <p:txBody>
          <a:bodyPr/>
          <a:lstStyle/>
          <a:p>
            <a:fld id="{763C46DB-6A2F-43AE-9F56-0F72B4A590A1}" type="slidenum">
              <a:rPr lang="it-IT" smtClean="0"/>
              <a:pPr/>
              <a:t>19</a:t>
            </a:fld>
            <a:endParaRPr lang="it-IT" smtClean="0"/>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miter lim="800000"/>
            <a:headEnd/>
            <a:tailEnd/>
          </a:ln>
        </p:spPr>
        <p:txBody>
          <a:bodyPr/>
          <a:lstStyle/>
          <a:p>
            <a:fld id="{DA2A7A1C-A839-4598-8F6D-761FAC8DDEE2}" type="slidenum">
              <a:rPr lang="it-IT" smtClean="0"/>
              <a:pPr/>
              <a:t>20</a:t>
            </a:fld>
            <a:endParaRPr lang="it-IT" smtClean="0"/>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miter lim="800000"/>
            <a:headEnd/>
            <a:tailEnd/>
          </a:ln>
        </p:spPr>
        <p:txBody>
          <a:bodyPr/>
          <a:lstStyle/>
          <a:p>
            <a:fld id="{E5B99B82-E07B-4A3D-ACAF-2786E032BDC1}" type="slidenum">
              <a:rPr lang="it-IT" smtClean="0"/>
              <a:pPr/>
              <a:t>3</a:t>
            </a:fld>
            <a:endParaRPr lang="it-IT" smtClean="0"/>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miter lim="800000"/>
            <a:headEnd/>
            <a:tailEnd/>
          </a:ln>
        </p:spPr>
        <p:txBody>
          <a:bodyPr/>
          <a:lstStyle/>
          <a:p>
            <a:fld id="{AC902A7D-7BF7-4BE4-9C6A-3D9B9B73CF4C}" type="slidenum">
              <a:rPr lang="it-IT" smtClean="0"/>
              <a:pPr/>
              <a:t>21</a:t>
            </a:fld>
            <a:endParaRPr lang="it-IT" smtClean="0"/>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miter lim="800000"/>
            <a:headEnd/>
            <a:tailEnd/>
          </a:ln>
        </p:spPr>
        <p:txBody>
          <a:bodyPr/>
          <a:lstStyle/>
          <a:p>
            <a:fld id="{9AA8D5F1-B293-45A1-96D7-DCE50F29F9B9}" type="slidenum">
              <a:rPr lang="it-IT" smtClean="0"/>
              <a:pPr/>
              <a:t>22</a:t>
            </a:fld>
            <a:endParaRPr lang="it-IT" smtClean="0"/>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miter lim="800000"/>
            <a:headEnd/>
            <a:tailEnd/>
          </a:ln>
        </p:spPr>
        <p:txBody>
          <a:bodyPr/>
          <a:lstStyle/>
          <a:p>
            <a:fld id="{005DECA0-4E35-4BD5-9FC5-90A08771584B}" type="slidenum">
              <a:rPr lang="it-IT" smtClean="0"/>
              <a:pPr/>
              <a:t>4</a:t>
            </a:fld>
            <a:endParaRPr lang="it-IT" smtClean="0"/>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miter lim="800000"/>
            <a:headEnd/>
            <a:tailEnd/>
          </a:ln>
        </p:spPr>
        <p:txBody>
          <a:bodyPr/>
          <a:lstStyle/>
          <a:p>
            <a:fld id="{F8B5E540-94F7-42C0-AFF0-7AD34CF17F6A}" type="slidenum">
              <a:rPr lang="it-IT" smtClean="0"/>
              <a:pPr/>
              <a:t>5</a:t>
            </a:fld>
            <a:endParaRPr lang="it-IT" smtClean="0"/>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miter lim="800000"/>
            <a:headEnd/>
            <a:tailEnd/>
          </a:ln>
        </p:spPr>
        <p:txBody>
          <a:bodyPr/>
          <a:lstStyle/>
          <a:p>
            <a:fld id="{D1FE5907-9F21-4FEE-BEA6-294B0BCFBC32}" type="slidenum">
              <a:rPr lang="it-IT" smtClean="0"/>
              <a:pPr/>
              <a:t>6</a:t>
            </a:fld>
            <a:endParaRPr lang="it-IT" smtClean="0"/>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miter lim="800000"/>
            <a:headEnd/>
            <a:tailEnd/>
          </a:ln>
        </p:spPr>
        <p:txBody>
          <a:bodyPr/>
          <a:lstStyle/>
          <a:p>
            <a:fld id="{E35C8D12-9AA8-4DD0-881B-3AF338DBA426}" type="slidenum">
              <a:rPr lang="it-IT" smtClean="0"/>
              <a:pPr/>
              <a:t>7</a:t>
            </a:fld>
            <a:endParaRPr lang="it-IT" smtClean="0"/>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miter lim="800000"/>
            <a:headEnd/>
            <a:tailEnd/>
          </a:ln>
        </p:spPr>
        <p:txBody>
          <a:bodyPr/>
          <a:lstStyle/>
          <a:p>
            <a:fld id="{300092F0-8F99-488F-951C-37A7A1F8B54F}" type="slidenum">
              <a:rPr lang="it-IT" smtClean="0"/>
              <a:pPr/>
              <a:t>8</a:t>
            </a:fld>
            <a:endParaRPr lang="it-IT" smtClean="0"/>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miter lim="800000"/>
            <a:headEnd/>
            <a:tailEnd/>
          </a:ln>
        </p:spPr>
        <p:txBody>
          <a:bodyPr/>
          <a:lstStyle/>
          <a:p>
            <a:fld id="{2C80CAD4-33D3-4BC9-8E1B-364DE90C485D}" type="slidenum">
              <a:rPr lang="it-IT" smtClean="0"/>
              <a:pPr/>
              <a:t>9</a:t>
            </a:fld>
            <a:endParaRPr lang="it-IT" smtClean="0"/>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miter lim="800000"/>
            <a:headEnd/>
            <a:tailEnd/>
          </a:ln>
        </p:spPr>
        <p:txBody>
          <a:bodyPr/>
          <a:lstStyle/>
          <a:p>
            <a:fld id="{01072786-6E10-4E22-A47F-C88FE7608ECC}" type="slidenum">
              <a:rPr lang="it-IT" smtClean="0"/>
              <a:pPr/>
              <a:t>10</a:t>
            </a:fld>
            <a:endParaRPr lang="it-IT"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Segnaposto data 29"/>
          <p:cNvSpPr>
            <a:spLocks noGrp="1"/>
          </p:cNvSpPr>
          <p:nvPr>
            <p:ph type="dt" sz="half" idx="10"/>
          </p:nvPr>
        </p:nvSpPr>
        <p:spPr/>
        <p:txBody>
          <a:bodyPr/>
          <a:lstStyle/>
          <a:p>
            <a:pPr>
              <a:defRPr/>
            </a:pPr>
            <a:endParaRPr lang="it-IT"/>
          </a:p>
        </p:txBody>
      </p:sp>
      <p:sp>
        <p:nvSpPr>
          <p:cNvPr id="19" name="Segnaposto piè di pagina 18"/>
          <p:cNvSpPr>
            <a:spLocks noGrp="1"/>
          </p:cNvSpPr>
          <p:nvPr>
            <p:ph type="ftr" sz="quarter" idx="11"/>
          </p:nvPr>
        </p:nvSpPr>
        <p:spPr/>
        <p:txBody>
          <a:bodyPr/>
          <a:lstStyle/>
          <a:p>
            <a:pPr>
              <a:defRPr/>
            </a:pPr>
            <a:endParaRPr lang="it-IT"/>
          </a:p>
        </p:txBody>
      </p:sp>
      <p:sp>
        <p:nvSpPr>
          <p:cNvPr id="27" name="Segnaposto numero diapositiva 26"/>
          <p:cNvSpPr>
            <a:spLocks noGrp="1"/>
          </p:cNvSpPr>
          <p:nvPr>
            <p:ph type="sldNum" sz="quarter" idx="12"/>
          </p:nvPr>
        </p:nvSpPr>
        <p:spPr/>
        <p:txBody>
          <a:bodyPr/>
          <a:lstStyle/>
          <a:p>
            <a:pPr>
              <a:defRPr/>
            </a:pPr>
            <a:fld id="{CC6D96A7-B606-449D-9F69-425744516690}" type="slidenum">
              <a:rPr lang="it-IT" smtClean="0"/>
              <a:pPr>
                <a:defRPr/>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519E3B0E-65F0-4DFA-B0C5-48915EC84218}" type="slidenum">
              <a:rPr lang="it-IT" smtClean="0"/>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BFCED1CD-C1FC-439C-97E8-30D6C4066F0D}" type="slidenum">
              <a:rPr lang="it-IT" smtClean="0"/>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3E229AE1-CA20-44D3-8150-88EB9A84B93C}" type="slidenum">
              <a:rPr lang="it-IT" smtClean="0"/>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B4DAA4F0-4B0C-4F30-BB59-440533EADA4F}" type="slidenum">
              <a:rPr lang="it-IT" smtClean="0"/>
              <a:pPr>
                <a:defRPr/>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pPr>
              <a:defRPr/>
            </a:pPr>
            <a:endParaRPr lang="it-IT"/>
          </a:p>
        </p:txBody>
      </p:sp>
      <p:sp>
        <p:nvSpPr>
          <p:cNvPr id="6" name="Segnaposto piè di pagina 5"/>
          <p:cNvSpPr>
            <a:spLocks noGrp="1"/>
          </p:cNvSpPr>
          <p:nvPr>
            <p:ph type="ftr" sz="quarter" idx="11"/>
          </p:nvPr>
        </p:nvSpPr>
        <p:spPr/>
        <p:txBody>
          <a:bodyPr/>
          <a:lstStyle/>
          <a:p>
            <a:pPr>
              <a:defRPr/>
            </a:pPr>
            <a:endParaRPr lang="it-IT"/>
          </a:p>
        </p:txBody>
      </p:sp>
      <p:sp>
        <p:nvSpPr>
          <p:cNvPr id="7" name="Segnaposto numero diapositiva 6"/>
          <p:cNvSpPr>
            <a:spLocks noGrp="1"/>
          </p:cNvSpPr>
          <p:nvPr>
            <p:ph type="sldNum" sz="quarter" idx="12"/>
          </p:nvPr>
        </p:nvSpPr>
        <p:spPr/>
        <p:txBody>
          <a:bodyPr/>
          <a:lstStyle/>
          <a:p>
            <a:pPr>
              <a:defRPr/>
            </a:pPr>
            <a:fld id="{6BF47B7B-A982-4C6B-9B02-FF44EF6B0000}" type="slidenum">
              <a:rPr lang="it-IT" smtClean="0"/>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pPr>
              <a:defRPr/>
            </a:pPr>
            <a:endParaRPr lang="it-IT"/>
          </a:p>
        </p:txBody>
      </p:sp>
      <p:sp>
        <p:nvSpPr>
          <p:cNvPr id="8" name="Segnaposto piè di pagina 7"/>
          <p:cNvSpPr>
            <a:spLocks noGrp="1"/>
          </p:cNvSpPr>
          <p:nvPr>
            <p:ph type="ftr" sz="quarter" idx="11"/>
          </p:nvPr>
        </p:nvSpPr>
        <p:spPr/>
        <p:txBody>
          <a:bodyPr/>
          <a:lstStyle/>
          <a:p>
            <a:pPr>
              <a:defRPr/>
            </a:pPr>
            <a:endParaRPr lang="it-IT"/>
          </a:p>
        </p:txBody>
      </p:sp>
      <p:sp>
        <p:nvSpPr>
          <p:cNvPr id="9" name="Segnaposto numero diapositiva 8"/>
          <p:cNvSpPr>
            <a:spLocks noGrp="1"/>
          </p:cNvSpPr>
          <p:nvPr>
            <p:ph type="sldNum" sz="quarter" idx="12"/>
          </p:nvPr>
        </p:nvSpPr>
        <p:spPr/>
        <p:txBody>
          <a:bodyPr/>
          <a:lstStyle/>
          <a:p>
            <a:pPr>
              <a:defRPr/>
            </a:pPr>
            <a:fld id="{1B698EE9-4DA2-4D99-B745-17BE60750620}" type="slidenum">
              <a:rPr lang="it-IT" smtClean="0"/>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pPr>
              <a:defRPr/>
            </a:pPr>
            <a:endParaRPr lang="it-IT"/>
          </a:p>
        </p:txBody>
      </p:sp>
      <p:sp>
        <p:nvSpPr>
          <p:cNvPr id="4" name="Segnaposto piè di pagina 3"/>
          <p:cNvSpPr>
            <a:spLocks noGrp="1"/>
          </p:cNvSpPr>
          <p:nvPr>
            <p:ph type="ftr" sz="quarter" idx="11"/>
          </p:nvPr>
        </p:nvSpPr>
        <p:spPr/>
        <p:txBody>
          <a:bodyPr/>
          <a:lstStyle/>
          <a:p>
            <a:pPr>
              <a:defRPr/>
            </a:pPr>
            <a:endParaRPr lang="it-IT"/>
          </a:p>
        </p:txBody>
      </p:sp>
      <p:sp>
        <p:nvSpPr>
          <p:cNvPr id="5" name="Segnaposto numero diapositiva 4"/>
          <p:cNvSpPr>
            <a:spLocks noGrp="1"/>
          </p:cNvSpPr>
          <p:nvPr>
            <p:ph type="sldNum" sz="quarter" idx="12"/>
          </p:nvPr>
        </p:nvSpPr>
        <p:spPr/>
        <p:txBody>
          <a:bodyPr/>
          <a:lstStyle/>
          <a:p>
            <a:pPr>
              <a:defRPr/>
            </a:pPr>
            <a:fld id="{B131E650-BE6A-423C-89D4-44F0B2182C24}" type="slidenum">
              <a:rPr lang="it-IT" smtClean="0"/>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pPr>
              <a:defRPr/>
            </a:pPr>
            <a:endParaRPr lang="it-IT"/>
          </a:p>
        </p:txBody>
      </p:sp>
      <p:sp>
        <p:nvSpPr>
          <p:cNvPr id="3" name="Segnaposto piè di pagina 2"/>
          <p:cNvSpPr>
            <a:spLocks noGrp="1"/>
          </p:cNvSpPr>
          <p:nvPr>
            <p:ph type="ftr" sz="quarter" idx="11"/>
          </p:nvPr>
        </p:nvSpPr>
        <p:spPr/>
        <p:txBody>
          <a:bodyPr/>
          <a:lstStyle/>
          <a:p>
            <a:pPr>
              <a:defRPr/>
            </a:pPr>
            <a:endParaRPr lang="it-IT"/>
          </a:p>
        </p:txBody>
      </p:sp>
      <p:sp>
        <p:nvSpPr>
          <p:cNvPr id="4" name="Segnaposto numero diapositiva 3"/>
          <p:cNvSpPr>
            <a:spLocks noGrp="1"/>
          </p:cNvSpPr>
          <p:nvPr>
            <p:ph type="sldNum" sz="quarter" idx="12"/>
          </p:nvPr>
        </p:nvSpPr>
        <p:spPr/>
        <p:txBody>
          <a:bodyPr/>
          <a:lstStyle/>
          <a:p>
            <a:pPr>
              <a:defRPr/>
            </a:pPr>
            <a:fld id="{58E0A7E7-5953-46FF-A25F-E380D629253B}" type="slidenum">
              <a:rPr lang="it-IT" smtClean="0"/>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pPr>
              <a:defRPr/>
            </a:pPr>
            <a:endParaRPr lang="it-IT"/>
          </a:p>
        </p:txBody>
      </p:sp>
      <p:sp>
        <p:nvSpPr>
          <p:cNvPr id="6" name="Segnaposto piè di pagina 5"/>
          <p:cNvSpPr>
            <a:spLocks noGrp="1"/>
          </p:cNvSpPr>
          <p:nvPr>
            <p:ph type="ftr" sz="quarter" idx="11"/>
          </p:nvPr>
        </p:nvSpPr>
        <p:spPr/>
        <p:txBody>
          <a:bodyPr/>
          <a:lstStyle/>
          <a:p>
            <a:pPr>
              <a:defRPr/>
            </a:pPr>
            <a:endParaRPr lang="it-IT"/>
          </a:p>
        </p:txBody>
      </p:sp>
      <p:sp>
        <p:nvSpPr>
          <p:cNvPr id="7" name="Segnaposto numero diapositiva 6"/>
          <p:cNvSpPr>
            <a:spLocks noGrp="1"/>
          </p:cNvSpPr>
          <p:nvPr>
            <p:ph type="sldNum" sz="quarter" idx="12"/>
          </p:nvPr>
        </p:nvSpPr>
        <p:spPr/>
        <p:txBody>
          <a:bodyPr/>
          <a:lstStyle/>
          <a:p>
            <a:pPr>
              <a:defRPr/>
            </a:pPr>
            <a:fld id="{C4110456-F820-44F8-B90A-E96BC652C21A}" type="slidenum">
              <a:rPr lang="it-IT" smtClean="0"/>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pPr>
              <a:defRPr/>
            </a:pPr>
            <a:endParaRPr lang="it-IT"/>
          </a:p>
        </p:txBody>
      </p:sp>
      <p:sp>
        <p:nvSpPr>
          <p:cNvPr id="6" name="Segnaposto piè di pagina 5"/>
          <p:cNvSpPr>
            <a:spLocks noGrp="1"/>
          </p:cNvSpPr>
          <p:nvPr>
            <p:ph type="ftr" sz="quarter" idx="11"/>
          </p:nvPr>
        </p:nvSpPr>
        <p:spPr/>
        <p:txBody>
          <a:bodyPr/>
          <a:lstStyle/>
          <a:p>
            <a:pPr>
              <a:defRPr/>
            </a:pPr>
            <a:endParaRPr lang="it-IT"/>
          </a:p>
        </p:txBody>
      </p:sp>
      <p:sp>
        <p:nvSpPr>
          <p:cNvPr id="7" name="Segnaposto numero diapositiva 6"/>
          <p:cNvSpPr>
            <a:spLocks noGrp="1"/>
          </p:cNvSpPr>
          <p:nvPr>
            <p:ph type="sldNum" sz="quarter" idx="12"/>
          </p:nvPr>
        </p:nvSpPr>
        <p:spPr>
          <a:xfrm>
            <a:off x="8077200" y="6356350"/>
            <a:ext cx="609600" cy="365125"/>
          </a:xfrm>
        </p:spPr>
        <p:txBody>
          <a:bodyPr/>
          <a:lstStyle/>
          <a:p>
            <a:pPr>
              <a:defRPr/>
            </a:pPr>
            <a:fld id="{CDF07E67-CE1F-47D4-BE35-DD3FB572D307}" type="slidenum">
              <a:rPr lang="it-IT" smtClean="0"/>
              <a:pPr>
                <a:defRPr/>
              </a:pPr>
              <a:t>‹N›</a:t>
            </a:fld>
            <a:endParaRPr lang="it-IT"/>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it-IT"/>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it-IT"/>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0EC3773-814D-40B3-B00A-F158E72E912B}" type="slidenum">
              <a:rPr lang="it-IT" smtClean="0"/>
              <a:pPr>
                <a:defRPr/>
              </a:pPr>
              <a:t>‹N›</a:t>
            </a:fld>
            <a:endParaRPr lang="it-IT"/>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pPr>
              <a:defRPr/>
            </a:pPr>
            <a:fld id="{3E229AE1-CA20-44D3-8150-88EB9A84B93C}" type="slidenum">
              <a:rPr lang="it-IT" smtClean="0"/>
              <a:pPr>
                <a:defRPr/>
              </a:pPr>
              <a:t>1</a:t>
            </a:fld>
            <a:endParaRPr lang="it-IT"/>
          </a:p>
        </p:txBody>
      </p:sp>
      <p:pic>
        <p:nvPicPr>
          <p:cNvPr id="5" name="Picture 4" descr="Festinger"/>
          <p:cNvPicPr>
            <a:picLocks noChangeAspect="1" noChangeArrowheads="1"/>
          </p:cNvPicPr>
          <p:nvPr/>
        </p:nvPicPr>
        <p:blipFill>
          <a:blip r:embed="rId2" cstate="print"/>
          <a:srcRect/>
          <a:stretch>
            <a:fillRect/>
          </a:stretch>
        </p:blipFill>
        <p:spPr bwMode="auto">
          <a:xfrm>
            <a:off x="2951820" y="2132856"/>
            <a:ext cx="3124200" cy="4279900"/>
          </a:xfrm>
          <a:prstGeom prst="rect">
            <a:avLst/>
          </a:prstGeom>
          <a:noFill/>
          <a:ln w="88900">
            <a:solidFill>
              <a:schemeClr val="hlink"/>
            </a:solidFill>
            <a:miter lim="800000"/>
            <a:headEnd/>
            <a:tailEnd/>
          </a:ln>
        </p:spPr>
      </p:pic>
      <p:sp>
        <p:nvSpPr>
          <p:cNvPr id="8" name="Rectangle 2"/>
          <p:cNvSpPr txBox="1">
            <a:spLocks noChangeArrowheads="1"/>
          </p:cNvSpPr>
          <p:nvPr/>
        </p:nvSpPr>
        <p:spPr>
          <a:xfrm>
            <a:off x="685800" y="739775"/>
            <a:ext cx="7772400" cy="1141053"/>
          </a:xfrm>
          <a:prstGeom prst="rect">
            <a:avLst/>
          </a:prstGeom>
        </p:spPr>
        <p:txBody>
          <a:bodyPr vert="horz" lIns="0" rIns="0" bIns="0" anchor="b">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4800" b="1" i="0" u="none" strike="noStrike" kern="1200" cap="none" spc="0" normalizeH="0" baseline="0" noProof="0" dirty="0" smtClean="0">
                <a:ln>
                  <a:noFill/>
                </a:ln>
                <a:solidFill>
                  <a:schemeClr val="tx2"/>
                </a:solidFill>
                <a:effectLst/>
                <a:uLnTx/>
                <a:uFillTx/>
                <a:latin typeface="+mj-lt"/>
                <a:ea typeface="+mj-ea"/>
                <a:cs typeface="+mj-cs"/>
              </a:rPr>
              <a:t> </a:t>
            </a:r>
            <a:r>
              <a:rPr kumimoji="0" lang="it-IT" sz="7200" i="0" u="none" strike="noStrike" kern="1200" cap="none" spc="0" normalizeH="0" baseline="0" noProof="0" dirty="0" smtClean="0">
                <a:ln>
                  <a:noFill/>
                </a:ln>
                <a:solidFill>
                  <a:srgbClr val="C00000"/>
                </a:solidFill>
                <a:effectLst/>
                <a:uLnTx/>
                <a:uFillTx/>
                <a:latin typeface="+mj-lt"/>
                <a:ea typeface="+mj-ea"/>
                <a:cs typeface="+mj-cs"/>
              </a:rPr>
              <a:t>Leon </a:t>
            </a:r>
            <a:r>
              <a:rPr kumimoji="0" lang="it-IT" sz="7200" i="0" u="none" strike="noStrike" kern="1200" cap="none" spc="0" normalizeH="0" baseline="0" noProof="0" dirty="0" err="1" smtClean="0">
                <a:ln>
                  <a:noFill/>
                </a:ln>
                <a:solidFill>
                  <a:srgbClr val="C00000"/>
                </a:solidFill>
                <a:effectLst/>
                <a:uLnTx/>
                <a:uFillTx/>
                <a:latin typeface="+mj-lt"/>
                <a:ea typeface="+mj-ea"/>
                <a:cs typeface="+mj-cs"/>
              </a:rPr>
              <a:t>Festinger</a:t>
            </a:r>
            <a:endParaRPr kumimoji="0" lang="it-IT" sz="7200" i="0" u="none" strike="noStrike" kern="1200" cap="none" spc="0" normalizeH="0" baseline="0" noProof="0" dirty="0" smtClean="0">
              <a:ln>
                <a:noFill/>
              </a:ln>
              <a:solidFill>
                <a:srgbClr val="C00000"/>
              </a:solidFill>
              <a:effectLst/>
              <a:uLnTx/>
              <a:uFillTx/>
              <a:latin typeface="+mj-lt"/>
              <a:ea typeface="+mj-ea"/>
              <a:cs typeface="+mj-cs"/>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457200" y="704088"/>
            <a:ext cx="8229600" cy="744692"/>
          </a:xfrm>
        </p:spPr>
        <p:txBody>
          <a:bodyPr>
            <a:noAutofit/>
          </a:bodyPr>
          <a:lstStyle/>
          <a:p>
            <a:pPr algn="ctr" eaLnBrk="1" hangingPunct="1"/>
            <a:r>
              <a:rPr lang="it-IT" sz="4800" dirty="0" smtClean="0">
                <a:solidFill>
                  <a:srgbClr val="C00000"/>
                </a:solidFill>
              </a:rPr>
              <a:t>Riduzione della dissonanza</a:t>
            </a:r>
          </a:p>
        </p:txBody>
      </p:sp>
      <p:sp>
        <p:nvSpPr>
          <p:cNvPr id="11268" name="Rectangle 3"/>
          <p:cNvSpPr>
            <a:spLocks noGrp="1" noChangeArrowheads="1"/>
          </p:cNvSpPr>
          <p:nvPr>
            <p:ph idx="1"/>
          </p:nvPr>
        </p:nvSpPr>
        <p:spPr>
          <a:xfrm>
            <a:off x="457200" y="1772816"/>
            <a:ext cx="8229600" cy="4551784"/>
          </a:xfrm>
        </p:spPr>
        <p:txBody>
          <a:bodyPr>
            <a:normAutofit/>
          </a:bodyPr>
          <a:lstStyle/>
          <a:p>
            <a:pPr marL="609600" indent="-609600" eaLnBrk="1" hangingPunct="1">
              <a:lnSpc>
                <a:spcPct val="80000"/>
              </a:lnSpc>
            </a:pPr>
            <a:r>
              <a:rPr lang="it-IT" sz="2400" dirty="0" smtClean="0"/>
              <a:t>3 vie indicate da </a:t>
            </a:r>
            <a:r>
              <a:rPr lang="it-IT" sz="2400" dirty="0" err="1" smtClean="0"/>
              <a:t>Festinger</a:t>
            </a:r>
            <a:r>
              <a:rPr lang="it-IT" sz="2400" dirty="0" smtClean="0"/>
              <a:t>:</a:t>
            </a:r>
          </a:p>
          <a:p>
            <a:pPr marL="609600" indent="-609600" eaLnBrk="1" hangingPunct="1">
              <a:lnSpc>
                <a:spcPct val="80000"/>
              </a:lnSpc>
              <a:buFontTx/>
              <a:buAutoNum type="arabicPeriod"/>
            </a:pPr>
            <a:r>
              <a:rPr lang="it-IT" sz="2400" dirty="0" smtClean="0"/>
              <a:t>Produrre un cambiamento nell’ambiente</a:t>
            </a:r>
          </a:p>
          <a:p>
            <a:pPr marL="609600" indent="-609600" eaLnBrk="1" hangingPunct="1">
              <a:lnSpc>
                <a:spcPct val="80000"/>
              </a:lnSpc>
              <a:buFontTx/>
              <a:buAutoNum type="arabicPeriod"/>
            </a:pPr>
            <a:r>
              <a:rPr lang="it-IT" sz="2400" dirty="0" smtClean="0"/>
              <a:t>Cambiare il proprio comportamento</a:t>
            </a:r>
          </a:p>
          <a:p>
            <a:pPr marL="609600" indent="-609600" eaLnBrk="1" hangingPunct="1">
              <a:lnSpc>
                <a:spcPct val="80000"/>
              </a:lnSpc>
              <a:buFontTx/>
              <a:buAutoNum type="arabicPeriod"/>
            </a:pPr>
            <a:r>
              <a:rPr lang="it-IT" sz="2400" dirty="0" smtClean="0"/>
              <a:t>Cambiare il proprio mondo cognitivo (cambiando opinione, atteggiamento, aggiungendo nuove informazioni,…)</a:t>
            </a:r>
          </a:p>
          <a:p>
            <a:pPr marL="609600" indent="-609600" eaLnBrk="1" hangingPunct="1">
              <a:lnSpc>
                <a:spcPct val="80000"/>
              </a:lnSpc>
              <a:buFontTx/>
              <a:buAutoNum type="arabicPeriod"/>
            </a:pPr>
            <a:endParaRPr lang="it-IT" sz="2400" dirty="0" smtClean="0"/>
          </a:p>
          <a:p>
            <a:pPr marL="609600" indent="-609600" eaLnBrk="1" hangingPunct="1">
              <a:lnSpc>
                <a:spcPct val="80000"/>
              </a:lnSpc>
              <a:buFontTx/>
              <a:buAutoNum type="arabicPeriod"/>
            </a:pPr>
            <a:endParaRPr lang="it-IT" sz="2400" dirty="0" smtClean="0"/>
          </a:p>
          <a:p>
            <a:pPr marL="609600" indent="-609600" eaLnBrk="1" hangingPunct="1">
              <a:lnSpc>
                <a:spcPct val="80000"/>
              </a:lnSpc>
            </a:pPr>
            <a:r>
              <a:rPr lang="it-IT" sz="2400" dirty="0" smtClean="0"/>
              <a:t>Il cambiamento si produrrà nel dato cognitivo dissonante di minore resistenza</a:t>
            </a:r>
          </a:p>
          <a:p>
            <a:pPr marL="609600" indent="-609600" eaLnBrk="1" hangingPunct="1">
              <a:lnSpc>
                <a:spcPct val="80000"/>
              </a:lnSpc>
            </a:pPr>
            <a:r>
              <a:rPr lang="it-IT" sz="2400" dirty="0" smtClean="0"/>
              <a:t>Resistenza = rapporto di corrispondenza tra l’elemento cognitivo e la realtà</a:t>
            </a:r>
          </a:p>
        </p:txBody>
      </p:sp>
      <p:sp>
        <p:nvSpPr>
          <p:cNvPr id="11266" name="Segnaposto numero diapositiva 5"/>
          <p:cNvSpPr>
            <a:spLocks noGrp="1"/>
          </p:cNvSpPr>
          <p:nvPr>
            <p:ph type="sldNum" sz="quarter" idx="12"/>
          </p:nvPr>
        </p:nvSpPr>
        <p:spPr>
          <a:noFill/>
          <a:ln>
            <a:miter lim="800000"/>
            <a:headEnd/>
            <a:tailEnd/>
          </a:ln>
        </p:spPr>
        <p:txBody>
          <a:bodyPr/>
          <a:lstStyle/>
          <a:p>
            <a:fld id="{7ABAA15F-52C1-49C5-BEBF-6459D4FC0E28}" type="slidenum">
              <a:rPr lang="it-IT" smtClean="0"/>
              <a:pPr/>
              <a:t>10</a:t>
            </a:fld>
            <a:endParaRPr lang="it-IT" smtClean="0"/>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457200" y="704088"/>
            <a:ext cx="8229600" cy="744692"/>
          </a:xfrm>
        </p:spPr>
        <p:txBody>
          <a:bodyPr>
            <a:noAutofit/>
          </a:bodyPr>
          <a:lstStyle/>
          <a:p>
            <a:pPr algn="ctr" eaLnBrk="1" hangingPunct="1"/>
            <a:r>
              <a:rPr lang="it-IT" sz="4800" dirty="0" smtClean="0">
                <a:solidFill>
                  <a:srgbClr val="C00000"/>
                </a:solidFill>
              </a:rPr>
              <a:t>Ricerche empiriche</a:t>
            </a:r>
          </a:p>
        </p:txBody>
      </p:sp>
      <p:sp>
        <p:nvSpPr>
          <p:cNvPr id="12292" name="Rectangle 3"/>
          <p:cNvSpPr>
            <a:spLocks noGrp="1" noChangeArrowheads="1"/>
          </p:cNvSpPr>
          <p:nvPr>
            <p:ph idx="1"/>
          </p:nvPr>
        </p:nvSpPr>
        <p:spPr>
          <a:xfrm>
            <a:off x="457200" y="0"/>
            <a:ext cx="8229600" cy="6858000"/>
          </a:xfrm>
        </p:spPr>
        <p:txBody>
          <a:bodyPr anchor="ctr">
            <a:normAutofit/>
          </a:bodyPr>
          <a:lstStyle/>
          <a:p>
            <a:pPr eaLnBrk="1" hangingPunct="1"/>
            <a:r>
              <a:rPr lang="it-IT" sz="2400" dirty="0" smtClean="0"/>
              <a:t>2 grandi linee di ricerca</a:t>
            </a:r>
          </a:p>
          <a:p>
            <a:pPr lvl="1" eaLnBrk="1" hangingPunct="1"/>
            <a:r>
              <a:rPr lang="it-IT" dirty="0" smtClean="0"/>
              <a:t>Accordo forzato (ad es. 20 $ per una menzogna, giocattolo proibito, …)</a:t>
            </a:r>
          </a:p>
          <a:p>
            <a:pPr lvl="1" eaLnBrk="1" hangingPunct="1"/>
            <a:endParaRPr lang="it-IT" dirty="0" smtClean="0"/>
          </a:p>
          <a:p>
            <a:pPr lvl="1" eaLnBrk="1" hangingPunct="1"/>
            <a:r>
              <a:rPr lang="it-IT" dirty="0" smtClean="0"/>
              <a:t>Libera scelta (ad es. i piccoli bari, partecipare ad un gruppo, …)</a:t>
            </a:r>
          </a:p>
        </p:txBody>
      </p:sp>
      <p:sp>
        <p:nvSpPr>
          <p:cNvPr id="12290" name="Segnaposto numero diapositiva 5"/>
          <p:cNvSpPr>
            <a:spLocks noGrp="1"/>
          </p:cNvSpPr>
          <p:nvPr>
            <p:ph type="sldNum" sz="quarter" idx="12"/>
          </p:nvPr>
        </p:nvSpPr>
        <p:spPr>
          <a:noFill/>
          <a:ln>
            <a:miter lim="800000"/>
            <a:headEnd/>
            <a:tailEnd/>
          </a:ln>
        </p:spPr>
        <p:txBody>
          <a:bodyPr/>
          <a:lstStyle/>
          <a:p>
            <a:fld id="{2F7789D6-50B5-42F1-BA35-05274820C431}" type="slidenum">
              <a:rPr lang="it-IT" smtClean="0"/>
              <a:pPr/>
              <a:t>11</a:t>
            </a:fld>
            <a:endParaRPr lang="it-IT" smtClean="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5"/>
          <p:cNvSpPr>
            <a:spLocks noGrp="1" noChangeArrowheads="1"/>
          </p:cNvSpPr>
          <p:nvPr>
            <p:ph type="title"/>
          </p:nvPr>
        </p:nvSpPr>
        <p:spPr>
          <a:xfrm>
            <a:off x="457200" y="704088"/>
            <a:ext cx="8229600" cy="708688"/>
          </a:xfrm>
        </p:spPr>
        <p:txBody>
          <a:bodyPr>
            <a:noAutofit/>
          </a:bodyPr>
          <a:lstStyle/>
          <a:p>
            <a:pPr algn="ctr" eaLnBrk="1" hangingPunct="1"/>
            <a:r>
              <a:rPr lang="it-IT" sz="4800" dirty="0" smtClean="0">
                <a:solidFill>
                  <a:srgbClr val="C00000"/>
                </a:solidFill>
              </a:rPr>
              <a:t>Accordo forzato</a:t>
            </a:r>
          </a:p>
        </p:txBody>
      </p:sp>
      <p:sp>
        <p:nvSpPr>
          <p:cNvPr id="13316" name="Rectangle 6"/>
          <p:cNvSpPr>
            <a:spLocks noGrp="1" noChangeArrowheads="1"/>
          </p:cNvSpPr>
          <p:nvPr>
            <p:ph idx="1"/>
          </p:nvPr>
        </p:nvSpPr>
        <p:spPr/>
        <p:txBody>
          <a:bodyPr>
            <a:normAutofit/>
          </a:bodyPr>
          <a:lstStyle/>
          <a:p>
            <a:pPr eaLnBrk="1" hangingPunct="1"/>
            <a:r>
              <a:rPr lang="it-IT" sz="2400" dirty="0" smtClean="0"/>
              <a:t>Accordo forzato = una situazione in cui una persona è indotta con incentivi di vario ordine (morali o materiali, positivi o negativi) a sostenere una tesi o a giocare un ruolo, in contrasto con le sue </a:t>
            </a:r>
            <a:r>
              <a:rPr lang="it-IT" sz="2400" dirty="0" smtClean="0"/>
              <a:t>idee</a:t>
            </a:r>
          </a:p>
          <a:p>
            <a:pPr eaLnBrk="1" hangingPunct="1"/>
            <a:endParaRPr lang="it-IT" sz="2400" dirty="0" smtClean="0"/>
          </a:p>
          <a:p>
            <a:pPr eaLnBrk="1" hangingPunct="1"/>
            <a:r>
              <a:rPr lang="it-IT" sz="2400" dirty="0" smtClean="0"/>
              <a:t>La persona sperimenta uno stato di dissonanza che cercherà di ridurre modificando il suo quadro cognitivo</a:t>
            </a:r>
          </a:p>
        </p:txBody>
      </p:sp>
      <p:sp>
        <p:nvSpPr>
          <p:cNvPr id="13314" name="Segnaposto numero diapositiva 5"/>
          <p:cNvSpPr>
            <a:spLocks noGrp="1"/>
          </p:cNvSpPr>
          <p:nvPr>
            <p:ph type="sldNum" sz="quarter" idx="12"/>
          </p:nvPr>
        </p:nvSpPr>
        <p:spPr>
          <a:noFill/>
          <a:ln>
            <a:miter lim="800000"/>
            <a:headEnd/>
            <a:tailEnd/>
          </a:ln>
        </p:spPr>
        <p:txBody>
          <a:bodyPr/>
          <a:lstStyle/>
          <a:p>
            <a:fld id="{C9B3C660-4C0B-4E30-9393-D889EF10CEB8}" type="slidenum">
              <a:rPr lang="it-IT" smtClean="0"/>
              <a:pPr/>
              <a:t>12</a:t>
            </a:fld>
            <a:endParaRPr lang="it-IT" smtClean="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5"/>
          <p:cNvSpPr>
            <a:spLocks noGrp="1" noChangeArrowheads="1"/>
          </p:cNvSpPr>
          <p:nvPr>
            <p:ph type="title"/>
          </p:nvPr>
        </p:nvSpPr>
        <p:spPr>
          <a:xfrm>
            <a:off x="457200" y="704088"/>
            <a:ext cx="8229600" cy="780696"/>
          </a:xfrm>
        </p:spPr>
        <p:txBody>
          <a:bodyPr>
            <a:normAutofit/>
          </a:bodyPr>
          <a:lstStyle/>
          <a:p>
            <a:pPr algn="ctr" eaLnBrk="1" hangingPunct="1"/>
            <a:r>
              <a:rPr lang="it-IT" sz="4800" dirty="0" smtClean="0">
                <a:solidFill>
                  <a:srgbClr val="C00000"/>
                </a:solidFill>
              </a:rPr>
              <a:t>Accordo forzato</a:t>
            </a:r>
          </a:p>
        </p:txBody>
      </p:sp>
      <p:sp>
        <p:nvSpPr>
          <p:cNvPr id="14340" name="Rectangle 6"/>
          <p:cNvSpPr>
            <a:spLocks noGrp="1" noChangeArrowheads="1"/>
          </p:cNvSpPr>
          <p:nvPr>
            <p:ph idx="1"/>
          </p:nvPr>
        </p:nvSpPr>
        <p:spPr/>
        <p:txBody>
          <a:bodyPr>
            <a:normAutofit/>
          </a:bodyPr>
          <a:lstStyle/>
          <a:p>
            <a:pPr eaLnBrk="1" hangingPunct="1"/>
            <a:r>
              <a:rPr lang="it-IT" sz="2400" dirty="0" smtClean="0"/>
              <a:t>Tanto più basso sarà l’incentivo che viene utilizzato per costringere la persona a questo accordo, tanto più alto sarà lo stato di dissonanza che essa </a:t>
            </a:r>
            <a:r>
              <a:rPr lang="it-IT" sz="2400" dirty="0" smtClean="0"/>
              <a:t>prova</a:t>
            </a:r>
          </a:p>
          <a:p>
            <a:pPr eaLnBrk="1" hangingPunct="1"/>
            <a:endParaRPr lang="it-IT" sz="2400" dirty="0" smtClean="0"/>
          </a:p>
          <a:p>
            <a:pPr eaLnBrk="1" hangingPunct="1"/>
            <a:r>
              <a:rPr lang="it-IT" sz="2400" dirty="0" smtClean="0"/>
              <a:t>Tanto più alto lo stato di dissonanza, tanto più profondo sarà il cambiamento di atteggiamento che sarà manifestato dopo l’accordo forzato</a:t>
            </a:r>
          </a:p>
        </p:txBody>
      </p:sp>
      <p:sp>
        <p:nvSpPr>
          <p:cNvPr id="14338" name="Segnaposto numero diapositiva 5"/>
          <p:cNvSpPr>
            <a:spLocks noGrp="1"/>
          </p:cNvSpPr>
          <p:nvPr>
            <p:ph type="sldNum" sz="quarter" idx="12"/>
          </p:nvPr>
        </p:nvSpPr>
        <p:spPr>
          <a:noFill/>
          <a:ln>
            <a:miter lim="800000"/>
            <a:headEnd/>
            <a:tailEnd/>
          </a:ln>
        </p:spPr>
        <p:txBody>
          <a:bodyPr/>
          <a:lstStyle/>
          <a:p>
            <a:fld id="{77627BB4-E40D-42C8-BC52-42A37A725BF6}" type="slidenum">
              <a:rPr lang="it-IT" smtClean="0"/>
              <a:pPr/>
              <a:t>13</a:t>
            </a:fld>
            <a:endParaRPr lang="it-IT" smtClean="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a:xfrm>
            <a:off x="467544" y="692696"/>
            <a:ext cx="8229600" cy="1143000"/>
          </a:xfrm>
        </p:spPr>
        <p:txBody>
          <a:bodyPr>
            <a:normAutofit/>
          </a:bodyPr>
          <a:lstStyle/>
          <a:p>
            <a:pPr eaLnBrk="1" hangingPunct="1"/>
            <a:r>
              <a:rPr lang="it-IT" sz="3600" dirty="0" smtClean="0">
                <a:solidFill>
                  <a:srgbClr val="C00000"/>
                </a:solidFill>
              </a:rPr>
              <a:t>Esperimento </a:t>
            </a:r>
            <a:r>
              <a:rPr lang="it-IT" sz="3600" i="1" dirty="0" smtClean="0">
                <a:solidFill>
                  <a:srgbClr val="C00000"/>
                </a:solidFill>
              </a:rPr>
              <a:t>“20 dollari per una menzogna” </a:t>
            </a:r>
            <a:r>
              <a:rPr lang="it-IT" sz="3600" dirty="0" smtClean="0">
                <a:solidFill>
                  <a:srgbClr val="C00000"/>
                </a:solidFill>
              </a:rPr>
              <a:t>[</a:t>
            </a:r>
            <a:r>
              <a:rPr lang="it-IT" sz="3600" dirty="0" err="1" smtClean="0">
                <a:solidFill>
                  <a:srgbClr val="C00000"/>
                </a:solidFill>
              </a:rPr>
              <a:t>Festinger</a:t>
            </a:r>
            <a:r>
              <a:rPr lang="it-IT" sz="3600" dirty="0" smtClean="0">
                <a:solidFill>
                  <a:srgbClr val="C00000"/>
                </a:solidFill>
              </a:rPr>
              <a:t> e </a:t>
            </a:r>
            <a:r>
              <a:rPr lang="it-IT" sz="3600" dirty="0" err="1" smtClean="0">
                <a:solidFill>
                  <a:srgbClr val="C00000"/>
                </a:solidFill>
              </a:rPr>
              <a:t>Carlsmith</a:t>
            </a:r>
            <a:r>
              <a:rPr lang="it-IT" sz="3600" dirty="0" smtClean="0">
                <a:solidFill>
                  <a:srgbClr val="C00000"/>
                </a:solidFill>
              </a:rPr>
              <a:t>, 1959]</a:t>
            </a:r>
          </a:p>
        </p:txBody>
      </p:sp>
      <p:sp>
        <p:nvSpPr>
          <p:cNvPr id="15365" name="Rectangle 3"/>
          <p:cNvSpPr>
            <a:spLocks noGrp="1" noChangeArrowheads="1"/>
          </p:cNvSpPr>
          <p:nvPr>
            <p:ph idx="1"/>
          </p:nvPr>
        </p:nvSpPr>
        <p:spPr>
          <a:xfrm>
            <a:off x="467544" y="1817204"/>
            <a:ext cx="8229600" cy="5040796"/>
          </a:xfrm>
        </p:spPr>
        <p:txBody>
          <a:bodyPr>
            <a:normAutofit/>
          </a:bodyPr>
          <a:lstStyle/>
          <a:p>
            <a:pPr eaLnBrk="1" hangingPunct="1">
              <a:lnSpc>
                <a:spcPct val="90000"/>
              </a:lnSpc>
            </a:pPr>
            <a:r>
              <a:rPr lang="it-IT" sz="2400" dirty="0" smtClean="0"/>
              <a:t>Il soggetto deve convincere una persona (in realtà uno sperimentatore) a fare una prova e persuaderla che la prova stessa è piacevole e interessante (in realtà ha esperienza diretta che la prova è noiosa e monotona</a:t>
            </a:r>
            <a:r>
              <a:rPr lang="it-IT" sz="2400" dirty="0" smtClean="0"/>
              <a:t>)</a:t>
            </a:r>
            <a:endParaRPr lang="it-IT" sz="2400" dirty="0" smtClean="0"/>
          </a:p>
          <a:p>
            <a:pPr eaLnBrk="1" hangingPunct="1">
              <a:lnSpc>
                <a:spcPct val="90000"/>
              </a:lnSpc>
            </a:pPr>
            <a:r>
              <a:rPr lang="it-IT" sz="2400" dirty="0" smtClean="0"/>
              <a:t>Ricompensa di 20$ vs. ricompensa di 1$</a:t>
            </a:r>
          </a:p>
          <a:p>
            <a:pPr eaLnBrk="1" hangingPunct="1">
              <a:lnSpc>
                <a:spcPct val="90000"/>
              </a:lnSpc>
            </a:pPr>
            <a:r>
              <a:rPr lang="it-IT" sz="2400" dirty="0" smtClean="0"/>
              <a:t>Intervista finale (mascherata) per sondare il reale atteggiamento</a:t>
            </a:r>
          </a:p>
          <a:p>
            <a:pPr eaLnBrk="1" hangingPunct="1">
              <a:lnSpc>
                <a:spcPct val="90000"/>
              </a:lnSpc>
            </a:pPr>
            <a:r>
              <a:rPr lang="it-IT" sz="2400" dirty="0" smtClean="0"/>
              <a:t>Si rileva che i soggetti meno pagati sono molto più convincenti nel proclamare la novità e l’interesse delle prove </a:t>
            </a:r>
            <a:r>
              <a:rPr lang="it-IT" sz="2400" dirty="0" smtClean="0">
                <a:sym typeface="Wingdings" pitchFamily="2" charset="2"/>
              </a:rPr>
              <a:t> all’intervista risultano essi stessi convinti di questo, in contrasto con la loro opinione precedente</a:t>
            </a:r>
          </a:p>
          <a:p>
            <a:pPr eaLnBrk="1" hangingPunct="1">
              <a:lnSpc>
                <a:spcPct val="90000"/>
              </a:lnSpc>
            </a:pPr>
            <a:r>
              <a:rPr lang="it-IT" sz="2400" dirty="0" smtClean="0"/>
              <a:t>Costringere qualcuno a dichiarare pubblicamente una cosa contraria alle sue convinzioni </a:t>
            </a:r>
            <a:r>
              <a:rPr lang="it-IT" sz="2400" dirty="0" smtClean="0">
                <a:sym typeface="Wingdings" pitchFamily="2" charset="2"/>
              </a:rPr>
              <a:t> notevole dissonanza se il premio offerto è di poca importanza</a:t>
            </a:r>
            <a:endParaRPr lang="it-IT" sz="2400" dirty="0" smtClean="0"/>
          </a:p>
        </p:txBody>
      </p:sp>
      <p:sp>
        <p:nvSpPr>
          <p:cNvPr id="15362" name="Segnaposto numero diapositiva 5"/>
          <p:cNvSpPr>
            <a:spLocks noGrp="1"/>
          </p:cNvSpPr>
          <p:nvPr>
            <p:ph type="sldNum" sz="quarter" idx="12"/>
          </p:nvPr>
        </p:nvSpPr>
        <p:spPr>
          <a:noFill/>
          <a:ln>
            <a:miter lim="800000"/>
            <a:headEnd/>
            <a:tailEnd/>
          </a:ln>
        </p:spPr>
        <p:txBody>
          <a:bodyPr/>
          <a:lstStyle/>
          <a:p>
            <a:fld id="{4D676C5E-D9D1-4E65-83A9-8F1EC57107E3}" type="slidenum">
              <a:rPr lang="it-IT" smtClean="0"/>
              <a:pPr/>
              <a:t>14</a:t>
            </a:fld>
            <a:endParaRPr lang="it-IT" smtClean="0"/>
          </a:p>
        </p:txBody>
      </p:sp>
      <p:grpSp>
        <p:nvGrpSpPr>
          <p:cNvPr id="15363" name="Group 6"/>
          <p:cNvGrpSpPr>
            <a:grpSpLocks noChangeAspect="1"/>
          </p:cNvGrpSpPr>
          <p:nvPr/>
        </p:nvGrpSpPr>
        <p:grpSpPr bwMode="auto">
          <a:xfrm>
            <a:off x="7164288" y="2456892"/>
            <a:ext cx="1779588" cy="1787525"/>
            <a:chOff x="4512" y="1392"/>
            <a:chExt cx="1121" cy="1126"/>
          </a:xfrm>
        </p:grpSpPr>
        <p:sp>
          <p:nvSpPr>
            <p:cNvPr id="15366" name="AutoShape 5"/>
            <p:cNvSpPr>
              <a:spLocks noChangeAspect="1" noChangeArrowheads="1" noTextEdit="1"/>
            </p:cNvSpPr>
            <p:nvPr/>
          </p:nvSpPr>
          <p:spPr bwMode="auto">
            <a:xfrm>
              <a:off x="4512" y="1392"/>
              <a:ext cx="1121" cy="1126"/>
            </a:xfrm>
            <a:prstGeom prst="rect">
              <a:avLst/>
            </a:prstGeom>
            <a:noFill/>
            <a:ln w="9525">
              <a:noFill/>
              <a:miter lim="800000"/>
              <a:headEnd/>
              <a:tailEnd/>
            </a:ln>
          </p:spPr>
          <p:txBody>
            <a:bodyPr/>
            <a:lstStyle/>
            <a:p>
              <a:endParaRPr lang="it-IT"/>
            </a:p>
          </p:txBody>
        </p:sp>
        <p:sp>
          <p:nvSpPr>
            <p:cNvPr id="15367" name="Freeform 7"/>
            <p:cNvSpPr>
              <a:spLocks/>
            </p:cNvSpPr>
            <p:nvPr/>
          </p:nvSpPr>
          <p:spPr bwMode="auto">
            <a:xfrm>
              <a:off x="4942" y="1631"/>
              <a:ext cx="691" cy="692"/>
            </a:xfrm>
            <a:custGeom>
              <a:avLst/>
              <a:gdLst>
                <a:gd name="T0" fmla="*/ 149 w 1382"/>
                <a:gd name="T1" fmla="*/ 71 h 1384"/>
                <a:gd name="T2" fmla="*/ 130 w 1382"/>
                <a:gd name="T3" fmla="*/ 77 h 1384"/>
                <a:gd name="T4" fmla="*/ 111 w 1382"/>
                <a:gd name="T5" fmla="*/ 93 h 1384"/>
                <a:gd name="T6" fmla="*/ 103 w 1382"/>
                <a:gd name="T7" fmla="*/ 112 h 1384"/>
                <a:gd name="T8" fmla="*/ 102 w 1382"/>
                <a:gd name="T9" fmla="*/ 132 h 1384"/>
                <a:gd name="T10" fmla="*/ 109 w 1382"/>
                <a:gd name="T11" fmla="*/ 153 h 1384"/>
                <a:gd name="T12" fmla="*/ 123 w 1382"/>
                <a:gd name="T13" fmla="*/ 167 h 1384"/>
                <a:gd name="T14" fmla="*/ 140 w 1382"/>
                <a:gd name="T15" fmla="*/ 176 h 1384"/>
                <a:gd name="T16" fmla="*/ 161 w 1382"/>
                <a:gd name="T17" fmla="*/ 185 h 1384"/>
                <a:gd name="T18" fmla="*/ 182 w 1382"/>
                <a:gd name="T19" fmla="*/ 193 h 1384"/>
                <a:gd name="T20" fmla="*/ 193 w 1382"/>
                <a:gd name="T21" fmla="*/ 204 h 1384"/>
                <a:gd name="T22" fmla="*/ 196 w 1382"/>
                <a:gd name="T23" fmla="*/ 223 h 1384"/>
                <a:gd name="T24" fmla="*/ 184 w 1382"/>
                <a:gd name="T25" fmla="*/ 238 h 1384"/>
                <a:gd name="T26" fmla="*/ 165 w 1382"/>
                <a:gd name="T27" fmla="*/ 242 h 1384"/>
                <a:gd name="T28" fmla="*/ 149 w 1382"/>
                <a:gd name="T29" fmla="*/ 235 h 1384"/>
                <a:gd name="T30" fmla="*/ 137 w 1382"/>
                <a:gd name="T31" fmla="*/ 223 h 1384"/>
                <a:gd name="T32" fmla="*/ 132 w 1382"/>
                <a:gd name="T33" fmla="*/ 208 h 1384"/>
                <a:gd name="T34" fmla="*/ 101 w 1382"/>
                <a:gd name="T35" fmla="*/ 199 h 1384"/>
                <a:gd name="T36" fmla="*/ 133 w 1382"/>
                <a:gd name="T37" fmla="*/ 253 h 1384"/>
                <a:gd name="T38" fmla="*/ 142 w 1382"/>
                <a:gd name="T39" fmla="*/ 262 h 1384"/>
                <a:gd name="T40" fmla="*/ 153 w 1382"/>
                <a:gd name="T41" fmla="*/ 299 h 1384"/>
                <a:gd name="T42" fmla="*/ 193 w 1382"/>
                <a:gd name="T43" fmla="*/ 268 h 1384"/>
                <a:gd name="T44" fmla="*/ 211 w 1382"/>
                <a:gd name="T45" fmla="*/ 260 h 1384"/>
                <a:gd name="T46" fmla="*/ 225 w 1382"/>
                <a:gd name="T47" fmla="*/ 245 h 1384"/>
                <a:gd name="T48" fmla="*/ 233 w 1382"/>
                <a:gd name="T49" fmla="*/ 225 h 1384"/>
                <a:gd name="T50" fmla="*/ 233 w 1382"/>
                <a:gd name="T51" fmla="*/ 206 h 1384"/>
                <a:gd name="T52" fmla="*/ 229 w 1382"/>
                <a:gd name="T53" fmla="*/ 189 h 1384"/>
                <a:gd name="T54" fmla="*/ 221 w 1382"/>
                <a:gd name="T55" fmla="*/ 177 h 1384"/>
                <a:gd name="T56" fmla="*/ 211 w 1382"/>
                <a:gd name="T57" fmla="*/ 168 h 1384"/>
                <a:gd name="T58" fmla="*/ 198 w 1382"/>
                <a:gd name="T59" fmla="*/ 161 h 1384"/>
                <a:gd name="T60" fmla="*/ 182 w 1382"/>
                <a:gd name="T61" fmla="*/ 154 h 1384"/>
                <a:gd name="T62" fmla="*/ 160 w 1382"/>
                <a:gd name="T63" fmla="*/ 145 h 1384"/>
                <a:gd name="T64" fmla="*/ 141 w 1382"/>
                <a:gd name="T65" fmla="*/ 132 h 1384"/>
                <a:gd name="T66" fmla="*/ 140 w 1382"/>
                <a:gd name="T67" fmla="*/ 114 h 1384"/>
                <a:gd name="T68" fmla="*/ 152 w 1382"/>
                <a:gd name="T69" fmla="*/ 102 h 1384"/>
                <a:gd name="T70" fmla="*/ 172 w 1382"/>
                <a:gd name="T71" fmla="*/ 101 h 1384"/>
                <a:gd name="T72" fmla="*/ 184 w 1382"/>
                <a:gd name="T73" fmla="*/ 107 h 1384"/>
                <a:gd name="T74" fmla="*/ 193 w 1382"/>
                <a:gd name="T75" fmla="*/ 117 h 1384"/>
                <a:gd name="T76" fmla="*/ 198 w 1382"/>
                <a:gd name="T77" fmla="*/ 133 h 1384"/>
                <a:gd name="T78" fmla="*/ 230 w 1382"/>
                <a:gd name="T79" fmla="*/ 75 h 1384"/>
                <a:gd name="T80" fmla="*/ 196 w 1382"/>
                <a:gd name="T81" fmla="*/ 84 h 1384"/>
                <a:gd name="T82" fmla="*/ 189 w 1382"/>
                <a:gd name="T83" fmla="*/ 78 h 1384"/>
                <a:gd name="T84" fmla="*/ 162 w 1382"/>
                <a:gd name="T85" fmla="*/ 43 h 1384"/>
                <a:gd name="T86" fmla="*/ 152 w 1382"/>
                <a:gd name="T87" fmla="*/ 2 h 1384"/>
                <a:gd name="T88" fmla="*/ 169 w 1382"/>
                <a:gd name="T89" fmla="*/ 0 h 1384"/>
                <a:gd name="T90" fmla="*/ 224 w 1382"/>
                <a:gd name="T91" fmla="*/ 8 h 1384"/>
                <a:gd name="T92" fmla="*/ 283 w 1382"/>
                <a:gd name="T93" fmla="*/ 40 h 1384"/>
                <a:gd name="T94" fmla="*/ 325 w 1382"/>
                <a:gd name="T95" fmla="*/ 91 h 1384"/>
                <a:gd name="T96" fmla="*/ 345 w 1382"/>
                <a:gd name="T97" fmla="*/ 156 h 1384"/>
                <a:gd name="T98" fmla="*/ 338 w 1382"/>
                <a:gd name="T99" fmla="*/ 225 h 1384"/>
                <a:gd name="T100" fmla="*/ 306 w 1382"/>
                <a:gd name="T101" fmla="*/ 283 h 1384"/>
                <a:gd name="T102" fmla="*/ 255 w 1382"/>
                <a:gd name="T103" fmla="*/ 325 h 1384"/>
                <a:gd name="T104" fmla="*/ 191 w 1382"/>
                <a:gd name="T105" fmla="*/ 346 h 1384"/>
                <a:gd name="T106" fmla="*/ 122 w 1382"/>
                <a:gd name="T107" fmla="*/ 339 h 1384"/>
                <a:gd name="T108" fmla="*/ 63 w 1382"/>
                <a:gd name="T109" fmla="*/ 307 h 1384"/>
                <a:gd name="T110" fmla="*/ 21 w 1382"/>
                <a:gd name="T111" fmla="*/ 256 h 1384"/>
                <a:gd name="T112" fmla="*/ 1 w 1382"/>
                <a:gd name="T113" fmla="*/ 191 h 1384"/>
                <a:gd name="T114" fmla="*/ 6 w 1382"/>
                <a:gd name="T115" fmla="*/ 128 h 1384"/>
                <a:gd name="T116" fmla="*/ 31 w 1382"/>
                <a:gd name="T117" fmla="*/ 75 h 1384"/>
                <a:gd name="T118" fmla="*/ 72 w 1382"/>
                <a:gd name="T119" fmla="*/ 33 h 1384"/>
                <a:gd name="T120" fmla="*/ 124 w 1382"/>
                <a:gd name="T121" fmla="*/ 7 h 138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382" h="1384">
                  <a:moveTo>
                    <a:pt x="645" y="171"/>
                  </a:moveTo>
                  <a:lnTo>
                    <a:pt x="609" y="171"/>
                  </a:lnTo>
                  <a:lnTo>
                    <a:pt x="609" y="282"/>
                  </a:lnTo>
                  <a:lnTo>
                    <a:pt x="594" y="284"/>
                  </a:lnTo>
                  <a:lnTo>
                    <a:pt x="576" y="287"/>
                  </a:lnTo>
                  <a:lnTo>
                    <a:pt x="558" y="292"/>
                  </a:lnTo>
                  <a:lnTo>
                    <a:pt x="538" y="299"/>
                  </a:lnTo>
                  <a:lnTo>
                    <a:pt x="517" y="307"/>
                  </a:lnTo>
                  <a:lnTo>
                    <a:pt x="496" y="320"/>
                  </a:lnTo>
                  <a:lnTo>
                    <a:pt x="476" y="335"/>
                  </a:lnTo>
                  <a:lnTo>
                    <a:pt x="456" y="354"/>
                  </a:lnTo>
                  <a:lnTo>
                    <a:pt x="442" y="371"/>
                  </a:lnTo>
                  <a:lnTo>
                    <a:pt x="432" y="390"/>
                  </a:lnTo>
                  <a:lnTo>
                    <a:pt x="423" y="408"/>
                  </a:lnTo>
                  <a:lnTo>
                    <a:pt x="416" y="427"/>
                  </a:lnTo>
                  <a:lnTo>
                    <a:pt x="410" y="445"/>
                  </a:lnTo>
                  <a:lnTo>
                    <a:pt x="407" y="464"/>
                  </a:lnTo>
                  <a:lnTo>
                    <a:pt x="406" y="482"/>
                  </a:lnTo>
                  <a:lnTo>
                    <a:pt x="404" y="500"/>
                  </a:lnTo>
                  <a:lnTo>
                    <a:pt x="406" y="526"/>
                  </a:lnTo>
                  <a:lnTo>
                    <a:pt x="409" y="550"/>
                  </a:lnTo>
                  <a:lnTo>
                    <a:pt x="416" y="572"/>
                  </a:lnTo>
                  <a:lnTo>
                    <a:pt x="424" y="592"/>
                  </a:lnTo>
                  <a:lnTo>
                    <a:pt x="434" y="609"/>
                  </a:lnTo>
                  <a:lnTo>
                    <a:pt x="446" y="625"/>
                  </a:lnTo>
                  <a:lnTo>
                    <a:pt x="458" y="640"/>
                  </a:lnTo>
                  <a:lnTo>
                    <a:pt x="473" y="654"/>
                  </a:lnTo>
                  <a:lnTo>
                    <a:pt x="490" y="665"/>
                  </a:lnTo>
                  <a:lnTo>
                    <a:pt x="506" y="677"/>
                  </a:lnTo>
                  <a:lnTo>
                    <a:pt x="523" y="686"/>
                  </a:lnTo>
                  <a:lnTo>
                    <a:pt x="541" y="695"/>
                  </a:lnTo>
                  <a:lnTo>
                    <a:pt x="560" y="703"/>
                  </a:lnTo>
                  <a:lnTo>
                    <a:pt x="578" y="711"/>
                  </a:lnTo>
                  <a:lnTo>
                    <a:pt x="597" y="718"/>
                  </a:lnTo>
                  <a:lnTo>
                    <a:pt x="615" y="725"/>
                  </a:lnTo>
                  <a:lnTo>
                    <a:pt x="644" y="737"/>
                  </a:lnTo>
                  <a:lnTo>
                    <a:pt x="669" y="746"/>
                  </a:lnTo>
                  <a:lnTo>
                    <a:pt x="691" y="755"/>
                  </a:lnTo>
                  <a:lnTo>
                    <a:pt x="711" y="763"/>
                  </a:lnTo>
                  <a:lnTo>
                    <a:pt x="727" y="771"/>
                  </a:lnTo>
                  <a:lnTo>
                    <a:pt x="741" y="779"/>
                  </a:lnTo>
                  <a:lnTo>
                    <a:pt x="752" y="789"/>
                  </a:lnTo>
                  <a:lnTo>
                    <a:pt x="761" y="798"/>
                  </a:lnTo>
                  <a:lnTo>
                    <a:pt x="772" y="813"/>
                  </a:lnTo>
                  <a:lnTo>
                    <a:pt x="779" y="830"/>
                  </a:lnTo>
                  <a:lnTo>
                    <a:pt x="784" y="849"/>
                  </a:lnTo>
                  <a:lnTo>
                    <a:pt x="786" y="867"/>
                  </a:lnTo>
                  <a:lnTo>
                    <a:pt x="783" y="891"/>
                  </a:lnTo>
                  <a:lnTo>
                    <a:pt x="776" y="911"/>
                  </a:lnTo>
                  <a:lnTo>
                    <a:pt x="765" y="928"/>
                  </a:lnTo>
                  <a:lnTo>
                    <a:pt x="751" y="942"/>
                  </a:lnTo>
                  <a:lnTo>
                    <a:pt x="735" y="952"/>
                  </a:lnTo>
                  <a:lnTo>
                    <a:pt x="716" y="960"/>
                  </a:lnTo>
                  <a:lnTo>
                    <a:pt x="697" y="965"/>
                  </a:lnTo>
                  <a:lnTo>
                    <a:pt x="677" y="966"/>
                  </a:lnTo>
                  <a:lnTo>
                    <a:pt x="659" y="965"/>
                  </a:lnTo>
                  <a:lnTo>
                    <a:pt x="642" y="961"/>
                  </a:lnTo>
                  <a:lnTo>
                    <a:pt x="624" y="956"/>
                  </a:lnTo>
                  <a:lnTo>
                    <a:pt x="608" y="949"/>
                  </a:lnTo>
                  <a:lnTo>
                    <a:pt x="593" y="940"/>
                  </a:lnTo>
                  <a:lnTo>
                    <a:pt x="579" y="929"/>
                  </a:lnTo>
                  <a:lnTo>
                    <a:pt x="568" y="917"/>
                  </a:lnTo>
                  <a:lnTo>
                    <a:pt x="558" y="904"/>
                  </a:lnTo>
                  <a:lnTo>
                    <a:pt x="548" y="889"/>
                  </a:lnTo>
                  <a:lnTo>
                    <a:pt x="541" y="874"/>
                  </a:lnTo>
                  <a:lnTo>
                    <a:pt x="536" y="859"/>
                  </a:lnTo>
                  <a:lnTo>
                    <a:pt x="531" y="844"/>
                  </a:lnTo>
                  <a:lnTo>
                    <a:pt x="528" y="829"/>
                  </a:lnTo>
                  <a:lnTo>
                    <a:pt x="525" y="816"/>
                  </a:lnTo>
                  <a:lnTo>
                    <a:pt x="523" y="804"/>
                  </a:lnTo>
                  <a:lnTo>
                    <a:pt x="522" y="794"/>
                  </a:lnTo>
                  <a:lnTo>
                    <a:pt x="403" y="794"/>
                  </a:lnTo>
                  <a:lnTo>
                    <a:pt x="403" y="1069"/>
                  </a:lnTo>
                  <a:lnTo>
                    <a:pt x="521" y="1069"/>
                  </a:lnTo>
                  <a:lnTo>
                    <a:pt x="523" y="998"/>
                  </a:lnTo>
                  <a:lnTo>
                    <a:pt x="531" y="1010"/>
                  </a:lnTo>
                  <a:lnTo>
                    <a:pt x="540" y="1019"/>
                  </a:lnTo>
                  <a:lnTo>
                    <a:pt x="548" y="1029"/>
                  </a:lnTo>
                  <a:lnTo>
                    <a:pt x="558" y="1038"/>
                  </a:lnTo>
                  <a:lnTo>
                    <a:pt x="568" y="1046"/>
                  </a:lnTo>
                  <a:lnTo>
                    <a:pt x="579" y="1053"/>
                  </a:lnTo>
                  <a:lnTo>
                    <a:pt x="593" y="1059"/>
                  </a:lnTo>
                  <a:lnTo>
                    <a:pt x="609" y="1065"/>
                  </a:lnTo>
                  <a:lnTo>
                    <a:pt x="609" y="1194"/>
                  </a:lnTo>
                  <a:lnTo>
                    <a:pt x="731" y="1194"/>
                  </a:lnTo>
                  <a:lnTo>
                    <a:pt x="731" y="1079"/>
                  </a:lnTo>
                  <a:lnTo>
                    <a:pt x="750" y="1077"/>
                  </a:lnTo>
                  <a:lnTo>
                    <a:pt x="769" y="1072"/>
                  </a:lnTo>
                  <a:lnTo>
                    <a:pt x="788" y="1066"/>
                  </a:lnTo>
                  <a:lnTo>
                    <a:pt x="807" y="1059"/>
                  </a:lnTo>
                  <a:lnTo>
                    <a:pt x="825" y="1051"/>
                  </a:lnTo>
                  <a:lnTo>
                    <a:pt x="843" y="1040"/>
                  </a:lnTo>
                  <a:lnTo>
                    <a:pt x="859" y="1027"/>
                  </a:lnTo>
                  <a:lnTo>
                    <a:pt x="875" y="1012"/>
                  </a:lnTo>
                  <a:lnTo>
                    <a:pt x="888" y="997"/>
                  </a:lnTo>
                  <a:lnTo>
                    <a:pt x="900" y="980"/>
                  </a:lnTo>
                  <a:lnTo>
                    <a:pt x="910" y="961"/>
                  </a:lnTo>
                  <a:lnTo>
                    <a:pt x="918" y="943"/>
                  </a:lnTo>
                  <a:lnTo>
                    <a:pt x="925" y="922"/>
                  </a:lnTo>
                  <a:lnTo>
                    <a:pt x="929" y="900"/>
                  </a:lnTo>
                  <a:lnTo>
                    <a:pt x="933" y="879"/>
                  </a:lnTo>
                  <a:lnTo>
                    <a:pt x="934" y="857"/>
                  </a:lnTo>
                  <a:lnTo>
                    <a:pt x="933" y="839"/>
                  </a:lnTo>
                  <a:lnTo>
                    <a:pt x="932" y="822"/>
                  </a:lnTo>
                  <a:lnTo>
                    <a:pt x="928" y="805"/>
                  </a:lnTo>
                  <a:lnTo>
                    <a:pt x="925" y="787"/>
                  </a:lnTo>
                  <a:lnTo>
                    <a:pt x="920" y="770"/>
                  </a:lnTo>
                  <a:lnTo>
                    <a:pt x="913" y="754"/>
                  </a:lnTo>
                  <a:lnTo>
                    <a:pt x="906" y="740"/>
                  </a:lnTo>
                  <a:lnTo>
                    <a:pt x="898" y="726"/>
                  </a:lnTo>
                  <a:lnTo>
                    <a:pt x="890" y="716"/>
                  </a:lnTo>
                  <a:lnTo>
                    <a:pt x="882" y="706"/>
                  </a:lnTo>
                  <a:lnTo>
                    <a:pt x="873" y="696"/>
                  </a:lnTo>
                  <a:lnTo>
                    <a:pt x="864" y="687"/>
                  </a:lnTo>
                  <a:lnTo>
                    <a:pt x="853" y="679"/>
                  </a:lnTo>
                  <a:lnTo>
                    <a:pt x="842" y="671"/>
                  </a:lnTo>
                  <a:lnTo>
                    <a:pt x="830" y="664"/>
                  </a:lnTo>
                  <a:lnTo>
                    <a:pt x="818" y="656"/>
                  </a:lnTo>
                  <a:lnTo>
                    <a:pt x="804" y="649"/>
                  </a:lnTo>
                  <a:lnTo>
                    <a:pt x="790" y="642"/>
                  </a:lnTo>
                  <a:lnTo>
                    <a:pt x="775" y="636"/>
                  </a:lnTo>
                  <a:lnTo>
                    <a:pt x="760" y="630"/>
                  </a:lnTo>
                  <a:lnTo>
                    <a:pt x="743" y="623"/>
                  </a:lnTo>
                  <a:lnTo>
                    <a:pt x="727" y="616"/>
                  </a:lnTo>
                  <a:lnTo>
                    <a:pt x="708" y="608"/>
                  </a:lnTo>
                  <a:lnTo>
                    <a:pt x="690" y="601"/>
                  </a:lnTo>
                  <a:lnTo>
                    <a:pt x="662" y="590"/>
                  </a:lnTo>
                  <a:lnTo>
                    <a:pt x="637" y="579"/>
                  </a:lnTo>
                  <a:lnTo>
                    <a:pt x="614" y="567"/>
                  </a:lnTo>
                  <a:lnTo>
                    <a:pt x="593" y="555"/>
                  </a:lnTo>
                  <a:lnTo>
                    <a:pt x="576" y="541"/>
                  </a:lnTo>
                  <a:lnTo>
                    <a:pt x="563" y="525"/>
                  </a:lnTo>
                  <a:lnTo>
                    <a:pt x="555" y="506"/>
                  </a:lnTo>
                  <a:lnTo>
                    <a:pt x="552" y="484"/>
                  </a:lnTo>
                  <a:lnTo>
                    <a:pt x="553" y="471"/>
                  </a:lnTo>
                  <a:lnTo>
                    <a:pt x="558" y="456"/>
                  </a:lnTo>
                  <a:lnTo>
                    <a:pt x="566" y="442"/>
                  </a:lnTo>
                  <a:lnTo>
                    <a:pt x="576" y="428"/>
                  </a:lnTo>
                  <a:lnTo>
                    <a:pt x="590" y="417"/>
                  </a:lnTo>
                  <a:lnTo>
                    <a:pt x="607" y="408"/>
                  </a:lnTo>
                  <a:lnTo>
                    <a:pt x="628" y="403"/>
                  </a:lnTo>
                  <a:lnTo>
                    <a:pt x="651" y="400"/>
                  </a:lnTo>
                  <a:lnTo>
                    <a:pt x="670" y="401"/>
                  </a:lnTo>
                  <a:lnTo>
                    <a:pt x="688" y="404"/>
                  </a:lnTo>
                  <a:lnTo>
                    <a:pt x="703" y="408"/>
                  </a:lnTo>
                  <a:lnTo>
                    <a:pt x="716" y="414"/>
                  </a:lnTo>
                  <a:lnTo>
                    <a:pt x="727" y="421"/>
                  </a:lnTo>
                  <a:lnTo>
                    <a:pt x="736" y="427"/>
                  </a:lnTo>
                  <a:lnTo>
                    <a:pt x="744" y="434"/>
                  </a:lnTo>
                  <a:lnTo>
                    <a:pt x="750" y="439"/>
                  </a:lnTo>
                  <a:lnTo>
                    <a:pt x="761" y="453"/>
                  </a:lnTo>
                  <a:lnTo>
                    <a:pt x="771" y="467"/>
                  </a:lnTo>
                  <a:lnTo>
                    <a:pt x="779" y="483"/>
                  </a:lnTo>
                  <a:lnTo>
                    <a:pt x="784" y="498"/>
                  </a:lnTo>
                  <a:lnTo>
                    <a:pt x="789" y="513"/>
                  </a:lnTo>
                  <a:lnTo>
                    <a:pt x="792" y="529"/>
                  </a:lnTo>
                  <a:lnTo>
                    <a:pt x="795" y="543"/>
                  </a:lnTo>
                  <a:lnTo>
                    <a:pt x="797" y="557"/>
                  </a:lnTo>
                  <a:lnTo>
                    <a:pt x="918" y="557"/>
                  </a:lnTo>
                  <a:lnTo>
                    <a:pt x="918" y="298"/>
                  </a:lnTo>
                  <a:lnTo>
                    <a:pt x="799" y="298"/>
                  </a:lnTo>
                  <a:lnTo>
                    <a:pt x="797" y="352"/>
                  </a:lnTo>
                  <a:lnTo>
                    <a:pt x="790" y="343"/>
                  </a:lnTo>
                  <a:lnTo>
                    <a:pt x="784" y="336"/>
                  </a:lnTo>
                  <a:lnTo>
                    <a:pt x="777" y="328"/>
                  </a:lnTo>
                  <a:lnTo>
                    <a:pt x="771" y="321"/>
                  </a:lnTo>
                  <a:lnTo>
                    <a:pt x="762" y="315"/>
                  </a:lnTo>
                  <a:lnTo>
                    <a:pt x="753" y="309"/>
                  </a:lnTo>
                  <a:lnTo>
                    <a:pt x="743" y="303"/>
                  </a:lnTo>
                  <a:lnTo>
                    <a:pt x="731" y="298"/>
                  </a:lnTo>
                  <a:lnTo>
                    <a:pt x="731" y="171"/>
                  </a:lnTo>
                  <a:lnTo>
                    <a:pt x="645" y="171"/>
                  </a:lnTo>
                  <a:lnTo>
                    <a:pt x="555" y="14"/>
                  </a:lnTo>
                  <a:lnTo>
                    <a:pt x="571" y="11"/>
                  </a:lnTo>
                  <a:lnTo>
                    <a:pt x="589" y="8"/>
                  </a:lnTo>
                  <a:lnTo>
                    <a:pt x="605" y="6"/>
                  </a:lnTo>
                  <a:lnTo>
                    <a:pt x="622" y="4"/>
                  </a:lnTo>
                  <a:lnTo>
                    <a:pt x="639" y="3"/>
                  </a:lnTo>
                  <a:lnTo>
                    <a:pt x="657" y="1"/>
                  </a:lnTo>
                  <a:lnTo>
                    <a:pt x="674" y="0"/>
                  </a:lnTo>
                  <a:lnTo>
                    <a:pt x="691" y="0"/>
                  </a:lnTo>
                  <a:lnTo>
                    <a:pt x="761" y="4"/>
                  </a:lnTo>
                  <a:lnTo>
                    <a:pt x="830" y="14"/>
                  </a:lnTo>
                  <a:lnTo>
                    <a:pt x="896" y="31"/>
                  </a:lnTo>
                  <a:lnTo>
                    <a:pt x="959" y="54"/>
                  </a:lnTo>
                  <a:lnTo>
                    <a:pt x="1020" y="83"/>
                  </a:lnTo>
                  <a:lnTo>
                    <a:pt x="1077" y="119"/>
                  </a:lnTo>
                  <a:lnTo>
                    <a:pt x="1131" y="158"/>
                  </a:lnTo>
                  <a:lnTo>
                    <a:pt x="1179" y="203"/>
                  </a:lnTo>
                  <a:lnTo>
                    <a:pt x="1224" y="252"/>
                  </a:lnTo>
                  <a:lnTo>
                    <a:pt x="1263" y="306"/>
                  </a:lnTo>
                  <a:lnTo>
                    <a:pt x="1299" y="362"/>
                  </a:lnTo>
                  <a:lnTo>
                    <a:pt x="1328" y="423"/>
                  </a:lnTo>
                  <a:lnTo>
                    <a:pt x="1351" y="487"/>
                  </a:lnTo>
                  <a:lnTo>
                    <a:pt x="1368" y="552"/>
                  </a:lnTo>
                  <a:lnTo>
                    <a:pt x="1379" y="621"/>
                  </a:lnTo>
                  <a:lnTo>
                    <a:pt x="1382" y="692"/>
                  </a:lnTo>
                  <a:lnTo>
                    <a:pt x="1379" y="762"/>
                  </a:lnTo>
                  <a:lnTo>
                    <a:pt x="1368" y="831"/>
                  </a:lnTo>
                  <a:lnTo>
                    <a:pt x="1351" y="898"/>
                  </a:lnTo>
                  <a:lnTo>
                    <a:pt x="1328" y="961"/>
                  </a:lnTo>
                  <a:lnTo>
                    <a:pt x="1299" y="1023"/>
                  </a:lnTo>
                  <a:lnTo>
                    <a:pt x="1263" y="1079"/>
                  </a:lnTo>
                  <a:lnTo>
                    <a:pt x="1224" y="1132"/>
                  </a:lnTo>
                  <a:lnTo>
                    <a:pt x="1179" y="1182"/>
                  </a:lnTo>
                  <a:lnTo>
                    <a:pt x="1131" y="1227"/>
                  </a:lnTo>
                  <a:lnTo>
                    <a:pt x="1077" y="1266"/>
                  </a:lnTo>
                  <a:lnTo>
                    <a:pt x="1020" y="1300"/>
                  </a:lnTo>
                  <a:lnTo>
                    <a:pt x="959" y="1330"/>
                  </a:lnTo>
                  <a:lnTo>
                    <a:pt x="896" y="1353"/>
                  </a:lnTo>
                  <a:lnTo>
                    <a:pt x="830" y="1371"/>
                  </a:lnTo>
                  <a:lnTo>
                    <a:pt x="761" y="1381"/>
                  </a:lnTo>
                  <a:lnTo>
                    <a:pt x="691" y="1384"/>
                  </a:lnTo>
                  <a:lnTo>
                    <a:pt x="621" y="1381"/>
                  </a:lnTo>
                  <a:lnTo>
                    <a:pt x="552" y="1371"/>
                  </a:lnTo>
                  <a:lnTo>
                    <a:pt x="486" y="1353"/>
                  </a:lnTo>
                  <a:lnTo>
                    <a:pt x="423" y="1330"/>
                  </a:lnTo>
                  <a:lnTo>
                    <a:pt x="362" y="1300"/>
                  </a:lnTo>
                  <a:lnTo>
                    <a:pt x="305" y="1266"/>
                  </a:lnTo>
                  <a:lnTo>
                    <a:pt x="251" y="1227"/>
                  </a:lnTo>
                  <a:lnTo>
                    <a:pt x="203" y="1182"/>
                  </a:lnTo>
                  <a:lnTo>
                    <a:pt x="158" y="1132"/>
                  </a:lnTo>
                  <a:lnTo>
                    <a:pt x="119" y="1079"/>
                  </a:lnTo>
                  <a:lnTo>
                    <a:pt x="83" y="1023"/>
                  </a:lnTo>
                  <a:lnTo>
                    <a:pt x="54" y="961"/>
                  </a:lnTo>
                  <a:lnTo>
                    <a:pt x="31" y="898"/>
                  </a:lnTo>
                  <a:lnTo>
                    <a:pt x="14" y="831"/>
                  </a:lnTo>
                  <a:lnTo>
                    <a:pt x="4" y="762"/>
                  </a:lnTo>
                  <a:lnTo>
                    <a:pt x="0" y="692"/>
                  </a:lnTo>
                  <a:lnTo>
                    <a:pt x="2" y="630"/>
                  </a:lnTo>
                  <a:lnTo>
                    <a:pt x="11" y="570"/>
                  </a:lnTo>
                  <a:lnTo>
                    <a:pt x="24" y="511"/>
                  </a:lnTo>
                  <a:lnTo>
                    <a:pt x="43" y="453"/>
                  </a:lnTo>
                  <a:lnTo>
                    <a:pt x="65" y="399"/>
                  </a:lnTo>
                  <a:lnTo>
                    <a:pt x="92" y="347"/>
                  </a:lnTo>
                  <a:lnTo>
                    <a:pt x="123" y="298"/>
                  </a:lnTo>
                  <a:lnTo>
                    <a:pt x="159" y="250"/>
                  </a:lnTo>
                  <a:lnTo>
                    <a:pt x="198" y="208"/>
                  </a:lnTo>
                  <a:lnTo>
                    <a:pt x="241" y="167"/>
                  </a:lnTo>
                  <a:lnTo>
                    <a:pt x="286" y="132"/>
                  </a:lnTo>
                  <a:lnTo>
                    <a:pt x="335" y="99"/>
                  </a:lnTo>
                  <a:lnTo>
                    <a:pt x="386" y="71"/>
                  </a:lnTo>
                  <a:lnTo>
                    <a:pt x="440" y="48"/>
                  </a:lnTo>
                  <a:lnTo>
                    <a:pt x="496" y="28"/>
                  </a:lnTo>
                  <a:lnTo>
                    <a:pt x="555" y="14"/>
                  </a:lnTo>
                  <a:lnTo>
                    <a:pt x="645" y="171"/>
                  </a:lnTo>
                  <a:close/>
                </a:path>
              </a:pathLst>
            </a:custGeom>
            <a:solidFill>
              <a:srgbClr val="EFAA00"/>
            </a:solidFill>
            <a:ln w="9525">
              <a:noFill/>
              <a:round/>
              <a:headEnd/>
              <a:tailEnd/>
            </a:ln>
          </p:spPr>
          <p:txBody>
            <a:bodyPr/>
            <a:lstStyle/>
            <a:p>
              <a:endParaRPr lang="it-IT"/>
            </a:p>
          </p:txBody>
        </p:sp>
        <p:sp>
          <p:nvSpPr>
            <p:cNvPr id="15368" name="Freeform 8"/>
            <p:cNvSpPr>
              <a:spLocks/>
            </p:cNvSpPr>
            <p:nvPr/>
          </p:nvSpPr>
          <p:spPr bwMode="auto">
            <a:xfrm>
              <a:off x="4512" y="1392"/>
              <a:ext cx="952" cy="1126"/>
            </a:xfrm>
            <a:custGeom>
              <a:avLst/>
              <a:gdLst>
                <a:gd name="T0" fmla="*/ 228 w 1903"/>
                <a:gd name="T1" fmla="*/ 422 h 2252"/>
                <a:gd name="T2" fmla="*/ 211 w 1903"/>
                <a:gd name="T3" fmla="*/ 397 h 2252"/>
                <a:gd name="T4" fmla="*/ 198 w 1903"/>
                <a:gd name="T5" fmla="*/ 371 h 2252"/>
                <a:gd name="T6" fmla="*/ 188 w 1903"/>
                <a:gd name="T7" fmla="*/ 343 h 2252"/>
                <a:gd name="T8" fmla="*/ 183 w 1903"/>
                <a:gd name="T9" fmla="*/ 314 h 2252"/>
                <a:gd name="T10" fmla="*/ 183 w 1903"/>
                <a:gd name="T11" fmla="*/ 282 h 2252"/>
                <a:gd name="T12" fmla="*/ 186 w 1903"/>
                <a:gd name="T13" fmla="*/ 252 h 2252"/>
                <a:gd name="T14" fmla="*/ 194 w 1903"/>
                <a:gd name="T15" fmla="*/ 224 h 2252"/>
                <a:gd name="T16" fmla="*/ 206 w 1903"/>
                <a:gd name="T17" fmla="*/ 197 h 2252"/>
                <a:gd name="T18" fmla="*/ 222 w 1903"/>
                <a:gd name="T19" fmla="*/ 172 h 2252"/>
                <a:gd name="T20" fmla="*/ 242 w 1903"/>
                <a:gd name="T21" fmla="*/ 149 h 2252"/>
                <a:gd name="T22" fmla="*/ 266 w 1903"/>
                <a:gd name="T23" fmla="*/ 129 h 2252"/>
                <a:gd name="T24" fmla="*/ 291 w 1903"/>
                <a:gd name="T25" fmla="*/ 112 h 2252"/>
                <a:gd name="T26" fmla="*/ 317 w 1903"/>
                <a:gd name="T27" fmla="*/ 100 h 2252"/>
                <a:gd name="T28" fmla="*/ 346 w 1903"/>
                <a:gd name="T29" fmla="*/ 93 h 2252"/>
                <a:gd name="T30" fmla="*/ 376 w 1903"/>
                <a:gd name="T31" fmla="*/ 89 h 2252"/>
                <a:gd name="T32" fmla="*/ 398 w 1903"/>
                <a:gd name="T33" fmla="*/ 89 h 2252"/>
                <a:gd name="T34" fmla="*/ 416 w 1903"/>
                <a:gd name="T35" fmla="*/ 91 h 2252"/>
                <a:gd name="T36" fmla="*/ 433 w 1903"/>
                <a:gd name="T37" fmla="*/ 94 h 2252"/>
                <a:gd name="T38" fmla="*/ 450 w 1903"/>
                <a:gd name="T39" fmla="*/ 99 h 2252"/>
                <a:gd name="T40" fmla="*/ 466 w 1903"/>
                <a:gd name="T41" fmla="*/ 104 h 2252"/>
                <a:gd name="T42" fmla="*/ 456 w 1903"/>
                <a:gd name="T43" fmla="*/ 0 h 2252"/>
                <a:gd name="T44" fmla="*/ 450 w 1903"/>
                <a:gd name="T45" fmla="*/ 1 h 2252"/>
                <a:gd name="T46" fmla="*/ 445 w 1903"/>
                <a:gd name="T47" fmla="*/ 2 h 2252"/>
                <a:gd name="T48" fmla="*/ 430 w 1903"/>
                <a:gd name="T49" fmla="*/ 6 h 2252"/>
                <a:gd name="T50" fmla="*/ 399 w 1903"/>
                <a:gd name="T51" fmla="*/ 14 h 2252"/>
                <a:gd name="T52" fmla="*/ 370 w 1903"/>
                <a:gd name="T53" fmla="*/ 23 h 2252"/>
                <a:gd name="T54" fmla="*/ 342 w 1903"/>
                <a:gd name="T55" fmla="*/ 34 h 2252"/>
                <a:gd name="T56" fmla="*/ 314 w 1903"/>
                <a:gd name="T57" fmla="*/ 45 h 2252"/>
                <a:gd name="T58" fmla="*/ 289 w 1903"/>
                <a:gd name="T59" fmla="*/ 58 h 2252"/>
                <a:gd name="T60" fmla="*/ 264 w 1903"/>
                <a:gd name="T61" fmla="*/ 71 h 2252"/>
                <a:gd name="T62" fmla="*/ 240 w 1903"/>
                <a:gd name="T63" fmla="*/ 85 h 2252"/>
                <a:gd name="T64" fmla="*/ 217 w 1903"/>
                <a:gd name="T65" fmla="*/ 101 h 2252"/>
                <a:gd name="T66" fmla="*/ 196 w 1903"/>
                <a:gd name="T67" fmla="*/ 116 h 2252"/>
                <a:gd name="T68" fmla="*/ 175 w 1903"/>
                <a:gd name="T69" fmla="*/ 133 h 2252"/>
                <a:gd name="T70" fmla="*/ 143 w 1903"/>
                <a:gd name="T71" fmla="*/ 163 h 2252"/>
                <a:gd name="T72" fmla="*/ 107 w 1903"/>
                <a:gd name="T73" fmla="*/ 200 h 2252"/>
                <a:gd name="T74" fmla="*/ 74 w 1903"/>
                <a:gd name="T75" fmla="*/ 241 h 2252"/>
                <a:gd name="T76" fmla="*/ 45 w 1903"/>
                <a:gd name="T77" fmla="*/ 283 h 2252"/>
                <a:gd name="T78" fmla="*/ 17 w 1903"/>
                <a:gd name="T79" fmla="*/ 327 h 2252"/>
                <a:gd name="T80" fmla="*/ 355 w 1903"/>
                <a:gd name="T81" fmla="*/ 563 h 2252"/>
                <a:gd name="T82" fmla="*/ 363 w 1903"/>
                <a:gd name="T83" fmla="*/ 549 h 2252"/>
                <a:gd name="T84" fmla="*/ 373 w 1903"/>
                <a:gd name="T85" fmla="*/ 536 h 2252"/>
                <a:gd name="T86" fmla="*/ 383 w 1903"/>
                <a:gd name="T87" fmla="*/ 523 h 2252"/>
                <a:gd name="T88" fmla="*/ 394 w 1903"/>
                <a:gd name="T89" fmla="*/ 511 h 2252"/>
                <a:gd name="T90" fmla="*/ 406 w 1903"/>
                <a:gd name="T91" fmla="*/ 499 h 2252"/>
                <a:gd name="T92" fmla="*/ 405 w 1903"/>
                <a:gd name="T93" fmla="*/ 496 h 2252"/>
                <a:gd name="T94" fmla="*/ 395 w 1903"/>
                <a:gd name="T95" fmla="*/ 497 h 2252"/>
                <a:gd name="T96" fmla="*/ 386 w 1903"/>
                <a:gd name="T97" fmla="*/ 497 h 2252"/>
                <a:gd name="T98" fmla="*/ 355 w 1903"/>
                <a:gd name="T99" fmla="*/ 495 h 2252"/>
                <a:gd name="T100" fmla="*/ 326 w 1903"/>
                <a:gd name="T101" fmla="*/ 488 h 2252"/>
                <a:gd name="T102" fmla="*/ 299 w 1903"/>
                <a:gd name="T103" fmla="*/ 478 h 2252"/>
                <a:gd name="T104" fmla="*/ 274 w 1903"/>
                <a:gd name="T105" fmla="*/ 463 h 2252"/>
                <a:gd name="T106" fmla="*/ 250 w 1903"/>
                <a:gd name="T107" fmla="*/ 444 h 225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903" h="2252">
                  <a:moveTo>
                    <a:pt x="967" y="1747"/>
                  </a:moveTo>
                  <a:lnTo>
                    <a:pt x="938" y="1717"/>
                  </a:lnTo>
                  <a:lnTo>
                    <a:pt x="911" y="1686"/>
                  </a:lnTo>
                  <a:lnTo>
                    <a:pt x="887" y="1654"/>
                  </a:lnTo>
                  <a:lnTo>
                    <a:pt x="862" y="1620"/>
                  </a:lnTo>
                  <a:lnTo>
                    <a:pt x="842" y="1587"/>
                  </a:lnTo>
                  <a:lnTo>
                    <a:pt x="822" y="1554"/>
                  </a:lnTo>
                  <a:lnTo>
                    <a:pt x="804" y="1518"/>
                  </a:lnTo>
                  <a:lnTo>
                    <a:pt x="789" y="1482"/>
                  </a:lnTo>
                  <a:lnTo>
                    <a:pt x="775" y="1446"/>
                  </a:lnTo>
                  <a:lnTo>
                    <a:pt x="762" y="1410"/>
                  </a:lnTo>
                  <a:lnTo>
                    <a:pt x="752" y="1371"/>
                  </a:lnTo>
                  <a:lnTo>
                    <a:pt x="744" y="1332"/>
                  </a:lnTo>
                  <a:lnTo>
                    <a:pt x="737" y="1293"/>
                  </a:lnTo>
                  <a:lnTo>
                    <a:pt x="732" y="1253"/>
                  </a:lnTo>
                  <a:lnTo>
                    <a:pt x="730" y="1211"/>
                  </a:lnTo>
                  <a:lnTo>
                    <a:pt x="729" y="1170"/>
                  </a:lnTo>
                  <a:lnTo>
                    <a:pt x="730" y="1128"/>
                  </a:lnTo>
                  <a:lnTo>
                    <a:pt x="732" y="1087"/>
                  </a:lnTo>
                  <a:lnTo>
                    <a:pt x="737" y="1046"/>
                  </a:lnTo>
                  <a:lnTo>
                    <a:pt x="744" y="1007"/>
                  </a:lnTo>
                  <a:lnTo>
                    <a:pt x="752" y="968"/>
                  </a:lnTo>
                  <a:lnTo>
                    <a:pt x="762" y="930"/>
                  </a:lnTo>
                  <a:lnTo>
                    <a:pt x="775" y="893"/>
                  </a:lnTo>
                  <a:lnTo>
                    <a:pt x="789" y="856"/>
                  </a:lnTo>
                  <a:lnTo>
                    <a:pt x="804" y="821"/>
                  </a:lnTo>
                  <a:lnTo>
                    <a:pt x="822" y="786"/>
                  </a:lnTo>
                  <a:lnTo>
                    <a:pt x="842" y="753"/>
                  </a:lnTo>
                  <a:lnTo>
                    <a:pt x="862" y="719"/>
                  </a:lnTo>
                  <a:lnTo>
                    <a:pt x="887" y="687"/>
                  </a:lnTo>
                  <a:lnTo>
                    <a:pt x="911" y="655"/>
                  </a:lnTo>
                  <a:lnTo>
                    <a:pt x="938" y="624"/>
                  </a:lnTo>
                  <a:lnTo>
                    <a:pt x="967" y="594"/>
                  </a:lnTo>
                  <a:lnTo>
                    <a:pt x="997" y="565"/>
                  </a:lnTo>
                  <a:lnTo>
                    <a:pt x="1028" y="537"/>
                  </a:lnTo>
                  <a:lnTo>
                    <a:pt x="1061" y="513"/>
                  </a:lnTo>
                  <a:lnTo>
                    <a:pt x="1093" y="489"/>
                  </a:lnTo>
                  <a:lnTo>
                    <a:pt x="1126" y="468"/>
                  </a:lnTo>
                  <a:lnTo>
                    <a:pt x="1161" y="448"/>
                  </a:lnTo>
                  <a:lnTo>
                    <a:pt x="1195" y="430"/>
                  </a:lnTo>
                  <a:lnTo>
                    <a:pt x="1231" y="414"/>
                  </a:lnTo>
                  <a:lnTo>
                    <a:pt x="1267" y="400"/>
                  </a:lnTo>
                  <a:lnTo>
                    <a:pt x="1304" y="387"/>
                  </a:lnTo>
                  <a:lnTo>
                    <a:pt x="1342" y="377"/>
                  </a:lnTo>
                  <a:lnTo>
                    <a:pt x="1381" y="369"/>
                  </a:lnTo>
                  <a:lnTo>
                    <a:pt x="1420" y="362"/>
                  </a:lnTo>
                  <a:lnTo>
                    <a:pt x="1460" y="357"/>
                  </a:lnTo>
                  <a:lnTo>
                    <a:pt x="1502" y="355"/>
                  </a:lnTo>
                  <a:lnTo>
                    <a:pt x="1543" y="354"/>
                  </a:lnTo>
                  <a:lnTo>
                    <a:pt x="1567" y="354"/>
                  </a:lnTo>
                  <a:lnTo>
                    <a:pt x="1591" y="355"/>
                  </a:lnTo>
                  <a:lnTo>
                    <a:pt x="1616" y="357"/>
                  </a:lnTo>
                  <a:lnTo>
                    <a:pt x="1640" y="358"/>
                  </a:lnTo>
                  <a:lnTo>
                    <a:pt x="1663" y="362"/>
                  </a:lnTo>
                  <a:lnTo>
                    <a:pt x="1686" y="365"/>
                  </a:lnTo>
                  <a:lnTo>
                    <a:pt x="1709" y="370"/>
                  </a:lnTo>
                  <a:lnTo>
                    <a:pt x="1732" y="375"/>
                  </a:lnTo>
                  <a:lnTo>
                    <a:pt x="1754" y="380"/>
                  </a:lnTo>
                  <a:lnTo>
                    <a:pt x="1776" y="386"/>
                  </a:lnTo>
                  <a:lnTo>
                    <a:pt x="1798" y="393"/>
                  </a:lnTo>
                  <a:lnTo>
                    <a:pt x="1819" y="400"/>
                  </a:lnTo>
                  <a:lnTo>
                    <a:pt x="1841" y="408"/>
                  </a:lnTo>
                  <a:lnTo>
                    <a:pt x="1862" y="416"/>
                  </a:lnTo>
                  <a:lnTo>
                    <a:pt x="1883" y="425"/>
                  </a:lnTo>
                  <a:lnTo>
                    <a:pt x="1903" y="436"/>
                  </a:lnTo>
                  <a:lnTo>
                    <a:pt x="1823" y="0"/>
                  </a:lnTo>
                  <a:lnTo>
                    <a:pt x="1815" y="1"/>
                  </a:lnTo>
                  <a:lnTo>
                    <a:pt x="1808" y="2"/>
                  </a:lnTo>
                  <a:lnTo>
                    <a:pt x="1800" y="3"/>
                  </a:lnTo>
                  <a:lnTo>
                    <a:pt x="1792" y="5"/>
                  </a:lnTo>
                  <a:lnTo>
                    <a:pt x="1784" y="6"/>
                  </a:lnTo>
                  <a:lnTo>
                    <a:pt x="1777" y="7"/>
                  </a:lnTo>
                  <a:lnTo>
                    <a:pt x="1769" y="9"/>
                  </a:lnTo>
                  <a:lnTo>
                    <a:pt x="1762" y="10"/>
                  </a:lnTo>
                  <a:lnTo>
                    <a:pt x="1719" y="21"/>
                  </a:lnTo>
                  <a:lnTo>
                    <a:pt x="1678" y="31"/>
                  </a:lnTo>
                  <a:lnTo>
                    <a:pt x="1636" y="43"/>
                  </a:lnTo>
                  <a:lnTo>
                    <a:pt x="1596" y="54"/>
                  </a:lnTo>
                  <a:lnTo>
                    <a:pt x="1556" y="66"/>
                  </a:lnTo>
                  <a:lnTo>
                    <a:pt x="1517" y="78"/>
                  </a:lnTo>
                  <a:lnTo>
                    <a:pt x="1477" y="92"/>
                  </a:lnTo>
                  <a:lnTo>
                    <a:pt x="1439" y="105"/>
                  </a:lnTo>
                  <a:lnTo>
                    <a:pt x="1401" y="120"/>
                  </a:lnTo>
                  <a:lnTo>
                    <a:pt x="1365" y="134"/>
                  </a:lnTo>
                  <a:lnTo>
                    <a:pt x="1328" y="149"/>
                  </a:lnTo>
                  <a:lnTo>
                    <a:pt x="1292" y="164"/>
                  </a:lnTo>
                  <a:lnTo>
                    <a:pt x="1256" y="180"/>
                  </a:lnTo>
                  <a:lnTo>
                    <a:pt x="1221" y="196"/>
                  </a:lnTo>
                  <a:lnTo>
                    <a:pt x="1186" y="212"/>
                  </a:lnTo>
                  <a:lnTo>
                    <a:pt x="1153" y="229"/>
                  </a:lnTo>
                  <a:lnTo>
                    <a:pt x="1119" y="247"/>
                  </a:lnTo>
                  <a:lnTo>
                    <a:pt x="1086" y="265"/>
                  </a:lnTo>
                  <a:lnTo>
                    <a:pt x="1054" y="284"/>
                  </a:lnTo>
                  <a:lnTo>
                    <a:pt x="1021" y="302"/>
                  </a:lnTo>
                  <a:lnTo>
                    <a:pt x="989" y="320"/>
                  </a:lnTo>
                  <a:lnTo>
                    <a:pt x="958" y="340"/>
                  </a:lnTo>
                  <a:lnTo>
                    <a:pt x="928" y="360"/>
                  </a:lnTo>
                  <a:lnTo>
                    <a:pt x="898" y="380"/>
                  </a:lnTo>
                  <a:lnTo>
                    <a:pt x="868" y="401"/>
                  </a:lnTo>
                  <a:lnTo>
                    <a:pt x="838" y="422"/>
                  </a:lnTo>
                  <a:lnTo>
                    <a:pt x="810" y="443"/>
                  </a:lnTo>
                  <a:lnTo>
                    <a:pt x="782" y="464"/>
                  </a:lnTo>
                  <a:lnTo>
                    <a:pt x="754" y="486"/>
                  </a:lnTo>
                  <a:lnTo>
                    <a:pt x="727" y="508"/>
                  </a:lnTo>
                  <a:lnTo>
                    <a:pt x="699" y="531"/>
                  </a:lnTo>
                  <a:lnTo>
                    <a:pt x="672" y="554"/>
                  </a:lnTo>
                  <a:lnTo>
                    <a:pt x="621" y="602"/>
                  </a:lnTo>
                  <a:lnTo>
                    <a:pt x="570" y="649"/>
                  </a:lnTo>
                  <a:lnTo>
                    <a:pt x="520" y="698"/>
                  </a:lnTo>
                  <a:lnTo>
                    <a:pt x="472" y="749"/>
                  </a:lnTo>
                  <a:lnTo>
                    <a:pt x="426" y="800"/>
                  </a:lnTo>
                  <a:lnTo>
                    <a:pt x="381" y="853"/>
                  </a:lnTo>
                  <a:lnTo>
                    <a:pt x="339" y="906"/>
                  </a:lnTo>
                  <a:lnTo>
                    <a:pt x="296" y="961"/>
                  </a:lnTo>
                  <a:lnTo>
                    <a:pt x="256" y="1017"/>
                  </a:lnTo>
                  <a:lnTo>
                    <a:pt x="215" y="1073"/>
                  </a:lnTo>
                  <a:lnTo>
                    <a:pt x="177" y="1129"/>
                  </a:lnTo>
                  <a:lnTo>
                    <a:pt x="139" y="1187"/>
                  </a:lnTo>
                  <a:lnTo>
                    <a:pt x="104" y="1246"/>
                  </a:lnTo>
                  <a:lnTo>
                    <a:pt x="68" y="1306"/>
                  </a:lnTo>
                  <a:lnTo>
                    <a:pt x="33" y="1366"/>
                  </a:lnTo>
                  <a:lnTo>
                    <a:pt x="0" y="1427"/>
                  </a:lnTo>
                  <a:lnTo>
                    <a:pt x="1418" y="2252"/>
                  </a:lnTo>
                  <a:lnTo>
                    <a:pt x="1429" y="2234"/>
                  </a:lnTo>
                  <a:lnTo>
                    <a:pt x="1441" y="2214"/>
                  </a:lnTo>
                  <a:lnTo>
                    <a:pt x="1452" y="2196"/>
                  </a:lnTo>
                  <a:lnTo>
                    <a:pt x="1465" y="2178"/>
                  </a:lnTo>
                  <a:lnTo>
                    <a:pt x="1477" y="2160"/>
                  </a:lnTo>
                  <a:lnTo>
                    <a:pt x="1490" y="2143"/>
                  </a:lnTo>
                  <a:lnTo>
                    <a:pt x="1504" y="2124"/>
                  </a:lnTo>
                  <a:lnTo>
                    <a:pt x="1518" y="2107"/>
                  </a:lnTo>
                  <a:lnTo>
                    <a:pt x="1532" y="2091"/>
                  </a:lnTo>
                  <a:lnTo>
                    <a:pt x="1546" y="2073"/>
                  </a:lnTo>
                  <a:lnTo>
                    <a:pt x="1560" y="2057"/>
                  </a:lnTo>
                  <a:lnTo>
                    <a:pt x="1576" y="2041"/>
                  </a:lnTo>
                  <a:lnTo>
                    <a:pt x="1591" y="2025"/>
                  </a:lnTo>
                  <a:lnTo>
                    <a:pt x="1608" y="2010"/>
                  </a:lnTo>
                  <a:lnTo>
                    <a:pt x="1624" y="1995"/>
                  </a:lnTo>
                  <a:lnTo>
                    <a:pt x="1640" y="1980"/>
                  </a:lnTo>
                  <a:lnTo>
                    <a:pt x="1628" y="1981"/>
                  </a:lnTo>
                  <a:lnTo>
                    <a:pt x="1617" y="1982"/>
                  </a:lnTo>
                  <a:lnTo>
                    <a:pt x="1604" y="1983"/>
                  </a:lnTo>
                  <a:lnTo>
                    <a:pt x="1593" y="1985"/>
                  </a:lnTo>
                  <a:lnTo>
                    <a:pt x="1580" y="1985"/>
                  </a:lnTo>
                  <a:lnTo>
                    <a:pt x="1568" y="1986"/>
                  </a:lnTo>
                  <a:lnTo>
                    <a:pt x="1556" y="1986"/>
                  </a:lnTo>
                  <a:lnTo>
                    <a:pt x="1543" y="1986"/>
                  </a:lnTo>
                  <a:lnTo>
                    <a:pt x="1502" y="1985"/>
                  </a:lnTo>
                  <a:lnTo>
                    <a:pt x="1460" y="1982"/>
                  </a:lnTo>
                  <a:lnTo>
                    <a:pt x="1420" y="1978"/>
                  </a:lnTo>
                  <a:lnTo>
                    <a:pt x="1381" y="1971"/>
                  </a:lnTo>
                  <a:lnTo>
                    <a:pt x="1342" y="1963"/>
                  </a:lnTo>
                  <a:lnTo>
                    <a:pt x="1304" y="1952"/>
                  </a:lnTo>
                  <a:lnTo>
                    <a:pt x="1267" y="1940"/>
                  </a:lnTo>
                  <a:lnTo>
                    <a:pt x="1231" y="1926"/>
                  </a:lnTo>
                  <a:lnTo>
                    <a:pt x="1195" y="1911"/>
                  </a:lnTo>
                  <a:lnTo>
                    <a:pt x="1161" y="1892"/>
                  </a:lnTo>
                  <a:lnTo>
                    <a:pt x="1126" y="1873"/>
                  </a:lnTo>
                  <a:lnTo>
                    <a:pt x="1093" y="1852"/>
                  </a:lnTo>
                  <a:lnTo>
                    <a:pt x="1061" y="1828"/>
                  </a:lnTo>
                  <a:lnTo>
                    <a:pt x="1028" y="1804"/>
                  </a:lnTo>
                  <a:lnTo>
                    <a:pt x="997" y="1776"/>
                  </a:lnTo>
                  <a:lnTo>
                    <a:pt x="967" y="1747"/>
                  </a:lnTo>
                  <a:close/>
                </a:path>
              </a:pathLst>
            </a:custGeom>
            <a:solidFill>
              <a:srgbClr val="EFAA00"/>
            </a:solidFill>
            <a:ln w="9525">
              <a:noFill/>
              <a:round/>
              <a:headEnd/>
              <a:tailEnd/>
            </a:ln>
          </p:spPr>
          <p:txBody>
            <a:bodyPr/>
            <a:lstStyle/>
            <a:p>
              <a:endParaRPr lang="it-IT"/>
            </a:p>
          </p:txBody>
        </p:sp>
      </p:gr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503548" y="224644"/>
            <a:ext cx="8229600" cy="1143000"/>
          </a:xfrm>
        </p:spPr>
        <p:txBody>
          <a:bodyPr/>
          <a:lstStyle/>
          <a:p>
            <a:pPr algn="ctr" eaLnBrk="1" hangingPunct="1"/>
            <a:r>
              <a:rPr lang="it-IT" sz="3600" dirty="0" smtClean="0">
                <a:solidFill>
                  <a:srgbClr val="C00000"/>
                </a:solidFill>
              </a:rPr>
              <a:t>Esperimento </a:t>
            </a:r>
            <a:r>
              <a:rPr lang="it-IT" sz="3600" i="1" dirty="0" smtClean="0">
                <a:solidFill>
                  <a:srgbClr val="C00000"/>
                </a:solidFill>
              </a:rPr>
              <a:t>“20 dollari per una menzogna”</a:t>
            </a:r>
          </a:p>
        </p:txBody>
      </p:sp>
      <p:sp>
        <p:nvSpPr>
          <p:cNvPr id="16388" name="Rectangle 3"/>
          <p:cNvSpPr>
            <a:spLocks noGrp="1" noChangeArrowheads="1"/>
          </p:cNvSpPr>
          <p:nvPr>
            <p:ph idx="1"/>
          </p:nvPr>
        </p:nvSpPr>
        <p:spPr>
          <a:xfrm>
            <a:off x="457200" y="1700808"/>
            <a:ext cx="8229600" cy="4928592"/>
          </a:xfrm>
        </p:spPr>
        <p:txBody>
          <a:bodyPr>
            <a:normAutofit/>
          </a:bodyPr>
          <a:lstStyle/>
          <a:p>
            <a:pPr eaLnBrk="1" hangingPunct="1"/>
            <a:r>
              <a:rPr lang="it-IT" sz="2400" dirty="0" smtClean="0"/>
              <a:t>Critiche </a:t>
            </a:r>
            <a:r>
              <a:rPr lang="it-IT" sz="2400" dirty="0" smtClean="0"/>
              <a:t>metodologiche</a:t>
            </a:r>
          </a:p>
          <a:p>
            <a:pPr eaLnBrk="1" hangingPunct="1"/>
            <a:endParaRPr lang="it-IT" sz="2400" dirty="0" smtClean="0"/>
          </a:p>
          <a:p>
            <a:pPr eaLnBrk="1" hangingPunct="1"/>
            <a:r>
              <a:rPr lang="it-IT" sz="2400" dirty="0" smtClean="0"/>
              <a:t>Mette in crisi uno dei presupposti del behaviorismo (la legge dell’effetto e il peso del rinforzo)</a:t>
            </a:r>
          </a:p>
        </p:txBody>
      </p:sp>
      <p:sp>
        <p:nvSpPr>
          <p:cNvPr id="16386" name="Segnaposto numero diapositiva 5"/>
          <p:cNvSpPr>
            <a:spLocks noGrp="1"/>
          </p:cNvSpPr>
          <p:nvPr>
            <p:ph type="sldNum" sz="quarter" idx="12"/>
          </p:nvPr>
        </p:nvSpPr>
        <p:spPr>
          <a:noFill/>
          <a:ln>
            <a:miter lim="800000"/>
            <a:headEnd/>
            <a:tailEnd/>
          </a:ln>
        </p:spPr>
        <p:txBody>
          <a:bodyPr/>
          <a:lstStyle/>
          <a:p>
            <a:fld id="{72E1B6EA-2DC1-408B-86E0-B5258D2AFBB6}" type="slidenum">
              <a:rPr lang="it-IT" smtClean="0"/>
              <a:pPr/>
              <a:t>15</a:t>
            </a:fld>
            <a:endParaRPr lang="it-IT" smtClean="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467544" y="836712"/>
            <a:ext cx="8229600" cy="1143000"/>
          </a:xfrm>
        </p:spPr>
        <p:txBody>
          <a:bodyPr>
            <a:normAutofit fontScale="90000"/>
          </a:bodyPr>
          <a:lstStyle/>
          <a:p>
            <a:pPr algn="ctr" eaLnBrk="1" hangingPunct="1"/>
            <a:r>
              <a:rPr lang="it-IT" sz="4000" dirty="0" smtClean="0">
                <a:solidFill>
                  <a:srgbClr val="C00000"/>
                </a:solidFill>
              </a:rPr>
              <a:t>Esperimento </a:t>
            </a:r>
            <a:r>
              <a:rPr lang="it-IT" sz="4000" i="1" dirty="0" smtClean="0">
                <a:solidFill>
                  <a:srgbClr val="C00000"/>
                </a:solidFill>
              </a:rPr>
              <a:t>“Il giocattolo proibito” </a:t>
            </a:r>
            <a:r>
              <a:rPr lang="it-IT" sz="4000" dirty="0" smtClean="0">
                <a:solidFill>
                  <a:srgbClr val="C00000"/>
                </a:solidFill>
              </a:rPr>
              <a:t>[</a:t>
            </a:r>
            <a:r>
              <a:rPr lang="it-IT" sz="4000" dirty="0" err="1" smtClean="0">
                <a:solidFill>
                  <a:srgbClr val="C00000"/>
                </a:solidFill>
              </a:rPr>
              <a:t>Aronson</a:t>
            </a:r>
            <a:r>
              <a:rPr lang="it-IT" sz="4000" dirty="0" smtClean="0">
                <a:solidFill>
                  <a:srgbClr val="C00000"/>
                </a:solidFill>
              </a:rPr>
              <a:t>, Turner e </a:t>
            </a:r>
            <a:r>
              <a:rPr lang="it-IT" sz="4000" dirty="0" err="1" smtClean="0">
                <a:solidFill>
                  <a:srgbClr val="C00000"/>
                </a:solidFill>
              </a:rPr>
              <a:t>Carlsmith</a:t>
            </a:r>
            <a:r>
              <a:rPr lang="it-IT" sz="4000" dirty="0" smtClean="0">
                <a:solidFill>
                  <a:srgbClr val="C00000"/>
                </a:solidFill>
              </a:rPr>
              <a:t> 1963]</a:t>
            </a:r>
          </a:p>
        </p:txBody>
      </p:sp>
      <p:sp>
        <p:nvSpPr>
          <p:cNvPr id="17412" name="Rectangle 3"/>
          <p:cNvSpPr>
            <a:spLocks noGrp="1" noChangeArrowheads="1"/>
          </p:cNvSpPr>
          <p:nvPr>
            <p:ph idx="1"/>
          </p:nvPr>
        </p:nvSpPr>
        <p:spPr>
          <a:xfrm>
            <a:off x="457200" y="2240868"/>
            <a:ext cx="8229600" cy="4083732"/>
          </a:xfrm>
        </p:spPr>
        <p:txBody>
          <a:bodyPr>
            <a:normAutofit/>
          </a:bodyPr>
          <a:lstStyle/>
          <a:p>
            <a:pPr marL="609600" indent="-609600" eaLnBrk="1" hangingPunct="1"/>
            <a:r>
              <a:rPr lang="it-IT" sz="2400" dirty="0" smtClean="0"/>
              <a:t>Graduatoria (in bambini di 4 anni) tra 5 giocattoli</a:t>
            </a:r>
          </a:p>
          <a:p>
            <a:pPr marL="609600" indent="-609600" eaLnBrk="1" hangingPunct="1"/>
            <a:r>
              <a:rPr lang="it-IT" sz="2400" dirty="0" smtClean="0"/>
              <a:t>Proibizione del 2° classificato</a:t>
            </a:r>
          </a:p>
          <a:p>
            <a:pPr marL="609600" indent="-609600" eaLnBrk="1" hangingPunct="1"/>
            <a:endParaRPr lang="it-IT" sz="2400" dirty="0" smtClean="0"/>
          </a:p>
          <a:p>
            <a:pPr marL="609600" indent="-609600" eaLnBrk="1" hangingPunct="1"/>
            <a:endParaRPr lang="it-IT" sz="2400" dirty="0" smtClean="0"/>
          </a:p>
          <a:p>
            <a:pPr marL="609600" indent="-609600" eaLnBrk="1" hangingPunct="1"/>
            <a:endParaRPr lang="it-IT" sz="2400" dirty="0" smtClean="0"/>
          </a:p>
          <a:p>
            <a:pPr marL="609600" indent="-609600" eaLnBrk="1" hangingPunct="1"/>
            <a:endParaRPr lang="it-IT" sz="2400" dirty="0" smtClean="0"/>
          </a:p>
          <a:p>
            <a:pPr marL="609600" indent="-609600" eaLnBrk="1" hangingPunct="1">
              <a:buFontTx/>
              <a:buAutoNum type="arabicPeriod"/>
            </a:pPr>
            <a:r>
              <a:rPr lang="it-IT" sz="2400" dirty="0" smtClean="0"/>
              <a:t>Condizione di forte minaccia</a:t>
            </a:r>
          </a:p>
          <a:p>
            <a:pPr marL="609600" indent="-609600" eaLnBrk="1" hangingPunct="1">
              <a:buFontTx/>
              <a:buAutoNum type="arabicPeriod"/>
            </a:pPr>
            <a:r>
              <a:rPr lang="it-IT" sz="2400" dirty="0" smtClean="0"/>
              <a:t>Condizione di debole minaccia</a:t>
            </a:r>
          </a:p>
          <a:p>
            <a:pPr marL="609600" indent="-609600" eaLnBrk="1" hangingPunct="1">
              <a:buFontTx/>
              <a:buAutoNum type="arabicPeriod"/>
            </a:pPr>
            <a:r>
              <a:rPr lang="it-IT" sz="2400" dirty="0" smtClean="0"/>
              <a:t>Gruppo di controllo: nessuna proibizione</a:t>
            </a:r>
          </a:p>
        </p:txBody>
      </p:sp>
      <p:sp>
        <p:nvSpPr>
          <p:cNvPr id="17410" name="Segnaposto numero diapositiva 5"/>
          <p:cNvSpPr>
            <a:spLocks noGrp="1"/>
          </p:cNvSpPr>
          <p:nvPr>
            <p:ph type="sldNum" sz="quarter" idx="12"/>
          </p:nvPr>
        </p:nvSpPr>
        <p:spPr>
          <a:noFill/>
          <a:ln>
            <a:miter lim="800000"/>
            <a:headEnd/>
            <a:tailEnd/>
          </a:ln>
        </p:spPr>
        <p:txBody>
          <a:bodyPr/>
          <a:lstStyle/>
          <a:p>
            <a:fld id="{EA383178-051F-4665-88D0-A851CB6FA29E}" type="slidenum">
              <a:rPr lang="it-IT" smtClean="0"/>
              <a:pPr/>
              <a:t>16</a:t>
            </a:fld>
            <a:endParaRPr lang="it-IT" smtClean="0"/>
          </a:p>
        </p:txBody>
      </p:sp>
      <p:sp>
        <p:nvSpPr>
          <p:cNvPr id="17413" name="AutoShape 5"/>
          <p:cNvSpPr>
            <a:spLocks noChangeArrowheads="1"/>
          </p:cNvSpPr>
          <p:nvPr/>
        </p:nvSpPr>
        <p:spPr bwMode="auto">
          <a:xfrm>
            <a:off x="3733800" y="3276600"/>
            <a:ext cx="609600" cy="1556556"/>
          </a:xfrm>
          <a:prstGeom prst="downArrow">
            <a:avLst>
              <a:gd name="adj1" fmla="val 50000"/>
              <a:gd name="adj2" fmla="val 25000"/>
            </a:avLst>
          </a:prstGeom>
          <a:solidFill>
            <a:srgbClr val="C00000">
              <a:alpha val="45097"/>
            </a:srgbClr>
          </a:solidFill>
          <a:ln w="9525">
            <a:solidFill>
              <a:schemeClr val="tx1"/>
            </a:solidFill>
            <a:miter lim="800000"/>
            <a:headEnd/>
            <a:tailEnd/>
          </a:ln>
          <a:effectLst/>
        </p:spPr>
        <p:txBody>
          <a:bodyPr wrap="none" anchor="ctr"/>
          <a:lstStyle/>
          <a:p>
            <a:endParaRPr lang="it-IT"/>
          </a:p>
        </p:txBody>
      </p:sp>
      <p:pic>
        <p:nvPicPr>
          <p:cNvPr id="17414" name="Picture 7" descr="giocattoli"/>
          <p:cNvPicPr>
            <a:picLocks noChangeAspect="1" noChangeArrowheads="1"/>
          </p:cNvPicPr>
          <p:nvPr/>
        </p:nvPicPr>
        <p:blipFill>
          <a:blip r:embed="rId3" cstate="print"/>
          <a:srcRect l="30128"/>
          <a:stretch>
            <a:fillRect/>
          </a:stretch>
        </p:blipFill>
        <p:spPr bwMode="auto">
          <a:xfrm>
            <a:off x="6552220" y="3176972"/>
            <a:ext cx="2360612" cy="1719263"/>
          </a:xfrm>
          <a:prstGeom prst="rect">
            <a:avLst/>
          </a:prstGeom>
          <a:noFill/>
          <a:ln w="66675">
            <a:solidFill>
              <a:srgbClr val="C00000"/>
            </a:solidFill>
            <a:miter lim="800000"/>
            <a:headEnd/>
            <a:tailEnd/>
          </a:ln>
        </p:spPr>
      </p:pic>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3"/>
          <p:cNvSpPr>
            <a:spLocks noGrp="1" noChangeArrowheads="1"/>
          </p:cNvSpPr>
          <p:nvPr>
            <p:ph idx="1"/>
          </p:nvPr>
        </p:nvSpPr>
        <p:spPr>
          <a:xfrm>
            <a:off x="457200" y="2708920"/>
            <a:ext cx="8229600" cy="3996680"/>
          </a:xfrm>
        </p:spPr>
        <p:txBody>
          <a:bodyPr/>
          <a:lstStyle/>
          <a:p>
            <a:pPr marL="609600" indent="-609600" eaLnBrk="1" hangingPunct="1">
              <a:lnSpc>
                <a:spcPct val="90000"/>
              </a:lnSpc>
              <a:buFontTx/>
              <a:buNone/>
            </a:pPr>
            <a:r>
              <a:rPr lang="it-IT" b="1" dirty="0" smtClean="0"/>
              <a:t>Risultati:</a:t>
            </a:r>
            <a:r>
              <a:rPr lang="it-IT" dirty="0" smtClean="0"/>
              <a:t> </a:t>
            </a:r>
            <a:endParaRPr lang="it-IT" dirty="0" smtClean="0"/>
          </a:p>
          <a:p>
            <a:pPr marL="609600" indent="-609600" eaLnBrk="1" hangingPunct="1">
              <a:lnSpc>
                <a:spcPct val="90000"/>
              </a:lnSpc>
            </a:pPr>
            <a:r>
              <a:rPr lang="it-IT" sz="2400" dirty="0" smtClean="0"/>
              <a:t>La situazione di </a:t>
            </a:r>
            <a:r>
              <a:rPr lang="it-IT" sz="2400" i="1" dirty="0" smtClean="0"/>
              <a:t>debole minaccia</a:t>
            </a:r>
            <a:r>
              <a:rPr lang="it-IT" sz="2400" dirty="0" smtClean="0"/>
              <a:t> </a:t>
            </a:r>
            <a:r>
              <a:rPr lang="it-IT" sz="2400" dirty="0" smtClean="0">
                <a:sym typeface="Wingdings" pitchFamily="2" charset="2"/>
              </a:rPr>
              <a:t> </a:t>
            </a:r>
            <a:r>
              <a:rPr lang="it-IT" sz="2400" dirty="0" smtClean="0"/>
              <a:t>comporta una decisiva svalutazione del giocattolo proibito (66% dei bambini); quasi nessuno lo porta al primo </a:t>
            </a:r>
            <a:r>
              <a:rPr lang="it-IT" sz="2400" dirty="0" smtClean="0"/>
              <a:t>posto</a:t>
            </a:r>
          </a:p>
          <a:p>
            <a:pPr marL="609600" indent="-609600" eaLnBrk="1" hangingPunct="1">
              <a:lnSpc>
                <a:spcPct val="90000"/>
              </a:lnSpc>
            </a:pPr>
            <a:endParaRPr lang="it-IT" sz="2400" dirty="0" smtClean="0"/>
          </a:p>
          <a:p>
            <a:pPr marL="609600" indent="-609600" eaLnBrk="1" hangingPunct="1">
              <a:lnSpc>
                <a:spcPct val="90000"/>
              </a:lnSpc>
            </a:pPr>
            <a:r>
              <a:rPr lang="it-IT" sz="2400" dirty="0" smtClean="0"/>
              <a:t>La situazione di </a:t>
            </a:r>
            <a:r>
              <a:rPr lang="it-IT" sz="2400" i="1" dirty="0" smtClean="0"/>
              <a:t>forte minaccia </a:t>
            </a:r>
            <a:r>
              <a:rPr lang="it-IT" sz="2400" dirty="0" smtClean="0"/>
              <a:t>produce una decisa fermezza nel mantenerlo al secondo posto (46% dei bambini) e addirittura una maggiore valutazione (37%)</a:t>
            </a:r>
          </a:p>
        </p:txBody>
      </p:sp>
      <p:sp>
        <p:nvSpPr>
          <p:cNvPr id="18434" name="Segnaposto numero diapositiva 5"/>
          <p:cNvSpPr>
            <a:spLocks noGrp="1"/>
          </p:cNvSpPr>
          <p:nvPr>
            <p:ph type="sldNum" sz="quarter" idx="12"/>
          </p:nvPr>
        </p:nvSpPr>
        <p:spPr>
          <a:noFill/>
          <a:ln>
            <a:miter lim="800000"/>
            <a:headEnd/>
            <a:tailEnd/>
          </a:ln>
        </p:spPr>
        <p:txBody>
          <a:bodyPr/>
          <a:lstStyle/>
          <a:p>
            <a:fld id="{77076844-F3FE-45F1-AF29-CE1F535D6E2D}" type="slidenum">
              <a:rPr lang="it-IT" smtClean="0"/>
              <a:pPr/>
              <a:t>17</a:t>
            </a:fld>
            <a:endParaRPr lang="it-IT" smtClean="0"/>
          </a:p>
        </p:txBody>
      </p:sp>
      <p:sp>
        <p:nvSpPr>
          <p:cNvPr id="7" name="Rectangle 2"/>
          <p:cNvSpPr>
            <a:spLocks noGrp="1" noChangeArrowheads="1"/>
          </p:cNvSpPr>
          <p:nvPr>
            <p:ph type="title"/>
          </p:nvPr>
        </p:nvSpPr>
        <p:spPr>
          <a:xfrm>
            <a:off x="467544" y="836712"/>
            <a:ext cx="8229600" cy="1143000"/>
          </a:xfrm>
        </p:spPr>
        <p:txBody>
          <a:bodyPr>
            <a:normAutofit fontScale="90000"/>
          </a:bodyPr>
          <a:lstStyle/>
          <a:p>
            <a:pPr algn="ctr" eaLnBrk="1" hangingPunct="1"/>
            <a:r>
              <a:rPr lang="it-IT" sz="4000" dirty="0" smtClean="0">
                <a:solidFill>
                  <a:srgbClr val="C00000"/>
                </a:solidFill>
              </a:rPr>
              <a:t>Esperimento </a:t>
            </a:r>
            <a:r>
              <a:rPr lang="it-IT" sz="4000" i="1" dirty="0" smtClean="0">
                <a:solidFill>
                  <a:srgbClr val="C00000"/>
                </a:solidFill>
              </a:rPr>
              <a:t>“Il giocattolo proibito” </a:t>
            </a:r>
            <a:r>
              <a:rPr lang="it-IT" sz="4000" dirty="0" smtClean="0">
                <a:solidFill>
                  <a:srgbClr val="C00000"/>
                </a:solidFill>
              </a:rPr>
              <a:t>[</a:t>
            </a:r>
            <a:r>
              <a:rPr lang="it-IT" sz="4000" dirty="0" err="1" smtClean="0">
                <a:solidFill>
                  <a:srgbClr val="C00000"/>
                </a:solidFill>
              </a:rPr>
              <a:t>Aronson</a:t>
            </a:r>
            <a:r>
              <a:rPr lang="it-IT" sz="4000" dirty="0" smtClean="0">
                <a:solidFill>
                  <a:srgbClr val="C00000"/>
                </a:solidFill>
              </a:rPr>
              <a:t>, Turner e </a:t>
            </a:r>
            <a:r>
              <a:rPr lang="it-IT" sz="4000" dirty="0" err="1" smtClean="0">
                <a:solidFill>
                  <a:srgbClr val="C00000"/>
                </a:solidFill>
              </a:rPr>
              <a:t>Carlsmith</a:t>
            </a:r>
            <a:r>
              <a:rPr lang="it-IT" sz="4000" dirty="0" smtClean="0">
                <a:solidFill>
                  <a:srgbClr val="C00000"/>
                </a:solidFill>
              </a:rPr>
              <a:t> 1963]</a:t>
            </a:r>
          </a:p>
        </p:txBody>
      </p:sp>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431540" y="908720"/>
            <a:ext cx="8229600" cy="576064"/>
          </a:xfrm>
        </p:spPr>
        <p:txBody>
          <a:bodyPr>
            <a:noAutofit/>
          </a:bodyPr>
          <a:lstStyle/>
          <a:p>
            <a:pPr eaLnBrk="1" hangingPunct="1"/>
            <a:r>
              <a:rPr lang="it-IT" sz="3600" dirty="0" smtClean="0">
                <a:solidFill>
                  <a:srgbClr val="C00000"/>
                </a:solidFill>
              </a:rPr>
              <a:t>Esperimento </a:t>
            </a:r>
            <a:r>
              <a:rPr lang="it-IT" sz="3600" i="1" dirty="0" smtClean="0">
                <a:solidFill>
                  <a:srgbClr val="C00000"/>
                </a:solidFill>
              </a:rPr>
              <a:t>“I piccoli bari” </a:t>
            </a:r>
            <a:r>
              <a:rPr lang="it-IT" sz="3600" dirty="0" smtClean="0">
                <a:solidFill>
                  <a:srgbClr val="C00000"/>
                </a:solidFill>
              </a:rPr>
              <a:t>[</a:t>
            </a:r>
            <a:r>
              <a:rPr lang="it-IT" sz="3600" dirty="0" err="1" smtClean="0">
                <a:solidFill>
                  <a:srgbClr val="C00000"/>
                </a:solidFill>
              </a:rPr>
              <a:t>Mills</a:t>
            </a:r>
            <a:r>
              <a:rPr lang="it-IT" sz="3600" dirty="0" smtClean="0">
                <a:solidFill>
                  <a:srgbClr val="C00000"/>
                </a:solidFill>
              </a:rPr>
              <a:t> 1958]</a:t>
            </a:r>
          </a:p>
        </p:txBody>
      </p:sp>
      <p:sp>
        <p:nvSpPr>
          <p:cNvPr id="19460" name="Rectangle 3"/>
          <p:cNvSpPr>
            <a:spLocks noGrp="1" noChangeArrowheads="1"/>
          </p:cNvSpPr>
          <p:nvPr>
            <p:ph idx="1"/>
          </p:nvPr>
        </p:nvSpPr>
        <p:spPr>
          <a:xfrm>
            <a:off x="457200" y="1600200"/>
            <a:ext cx="8229600" cy="5029200"/>
          </a:xfrm>
        </p:spPr>
        <p:txBody>
          <a:bodyPr>
            <a:normAutofit/>
          </a:bodyPr>
          <a:lstStyle/>
          <a:p>
            <a:pPr marL="609600" indent="-609600" eaLnBrk="1" hangingPunct="1">
              <a:lnSpc>
                <a:spcPct val="80000"/>
              </a:lnSpc>
            </a:pPr>
            <a:r>
              <a:rPr lang="it-IT" sz="2400" dirty="0" smtClean="0"/>
              <a:t>Situazione sperimentale: concorso a premi ove è possibile barare per vincere</a:t>
            </a:r>
          </a:p>
          <a:p>
            <a:pPr marL="609600" indent="-609600" eaLnBrk="1" hangingPunct="1">
              <a:lnSpc>
                <a:spcPct val="80000"/>
              </a:lnSpc>
            </a:pPr>
            <a:r>
              <a:rPr lang="it-IT" sz="2400" dirty="0" smtClean="0"/>
              <a:t>Giorni prima dell’esperimento </a:t>
            </a:r>
            <a:r>
              <a:rPr lang="it-IT" sz="2400" dirty="0" smtClean="0">
                <a:sym typeface="Wingdings" pitchFamily="2" charset="2"/>
              </a:rPr>
              <a:t> questionario per indagare gli atteggiamenti sul “barare” e violare le regole del </a:t>
            </a:r>
            <a:r>
              <a:rPr lang="it-IT" sz="2400" dirty="0" smtClean="0">
                <a:sym typeface="Wingdings" pitchFamily="2" charset="2"/>
              </a:rPr>
              <a:t>gioco</a:t>
            </a:r>
          </a:p>
          <a:p>
            <a:pPr marL="609600" indent="-609600" eaLnBrk="1" hangingPunct="1">
              <a:lnSpc>
                <a:spcPct val="80000"/>
              </a:lnSpc>
            </a:pPr>
            <a:endParaRPr lang="it-IT" sz="2400" dirty="0" smtClean="0">
              <a:sym typeface="Wingdings" pitchFamily="2" charset="2"/>
            </a:endParaRPr>
          </a:p>
          <a:p>
            <a:pPr marL="609600" indent="-609600" eaLnBrk="1" hangingPunct="1">
              <a:lnSpc>
                <a:spcPct val="80000"/>
              </a:lnSpc>
            </a:pPr>
            <a:r>
              <a:rPr lang="it-IT" sz="2800" b="1" dirty="0" smtClean="0">
                <a:sym typeface="Wingdings" pitchFamily="2" charset="2"/>
              </a:rPr>
              <a:t>Risultati: </a:t>
            </a:r>
          </a:p>
          <a:p>
            <a:pPr marL="990600" lvl="1" indent="-533400" eaLnBrk="1" hangingPunct="1">
              <a:lnSpc>
                <a:spcPct val="80000"/>
              </a:lnSpc>
              <a:buFontTx/>
              <a:buAutoNum type="arabicPeriod"/>
            </a:pPr>
            <a:r>
              <a:rPr lang="it-IT" dirty="0" smtClean="0"/>
              <a:t>Quelli che hanno barato modificano il loro atteggiamento </a:t>
            </a:r>
            <a:r>
              <a:rPr lang="it-IT" dirty="0" smtClean="0">
                <a:sym typeface="Wingdings" pitchFamily="2" charset="2"/>
              </a:rPr>
              <a:t> molto più indulgenti</a:t>
            </a:r>
          </a:p>
          <a:p>
            <a:pPr marL="990600" lvl="1" indent="-533400" eaLnBrk="1" hangingPunct="1">
              <a:lnSpc>
                <a:spcPct val="80000"/>
              </a:lnSpc>
              <a:buFontTx/>
              <a:buAutoNum type="arabicPeriod"/>
            </a:pPr>
            <a:r>
              <a:rPr lang="it-IT" dirty="0" smtClean="0">
                <a:sym typeface="Wingdings" pitchFamily="2" charset="2"/>
              </a:rPr>
              <a:t>Quelli che non avevano barato modificano il loro atteggiamento  più decisi nel condannare</a:t>
            </a:r>
          </a:p>
          <a:p>
            <a:pPr marL="990600" lvl="1" indent="-533400" eaLnBrk="1" hangingPunct="1">
              <a:lnSpc>
                <a:spcPct val="80000"/>
              </a:lnSpc>
              <a:buFontTx/>
              <a:buAutoNum type="arabicPeriod"/>
            </a:pPr>
            <a:r>
              <a:rPr lang="it-IT" dirty="0" smtClean="0"/>
              <a:t>Più il premio è piccolo </a:t>
            </a:r>
            <a:r>
              <a:rPr lang="it-IT" dirty="0" smtClean="0">
                <a:sym typeface="Wingdings" pitchFamily="2" charset="2"/>
              </a:rPr>
              <a:t> più i “bari” diventano indulgenti</a:t>
            </a:r>
          </a:p>
          <a:p>
            <a:pPr marL="990600" lvl="1" indent="-533400" eaLnBrk="1" hangingPunct="1">
              <a:lnSpc>
                <a:spcPct val="80000"/>
              </a:lnSpc>
              <a:buFontTx/>
              <a:buAutoNum type="arabicPeriod"/>
            </a:pPr>
            <a:r>
              <a:rPr lang="it-IT" dirty="0" smtClean="0">
                <a:sym typeface="Wingdings" pitchFamily="2" charset="2"/>
              </a:rPr>
              <a:t>Più il premio è alto  più i “leali” diventano severi</a:t>
            </a:r>
            <a:endParaRPr lang="it-IT" dirty="0" smtClean="0"/>
          </a:p>
        </p:txBody>
      </p:sp>
      <p:sp>
        <p:nvSpPr>
          <p:cNvPr id="19458" name="Segnaposto numero diapositiva 5"/>
          <p:cNvSpPr>
            <a:spLocks noGrp="1"/>
          </p:cNvSpPr>
          <p:nvPr>
            <p:ph type="sldNum" sz="quarter" idx="12"/>
          </p:nvPr>
        </p:nvSpPr>
        <p:spPr>
          <a:noFill/>
          <a:ln>
            <a:miter lim="800000"/>
            <a:headEnd/>
            <a:tailEnd/>
          </a:ln>
        </p:spPr>
        <p:txBody>
          <a:bodyPr/>
          <a:lstStyle/>
          <a:p>
            <a:fld id="{2A763410-1231-4A3A-9F40-B34E70FFD22F}" type="slidenum">
              <a:rPr lang="it-IT" smtClean="0"/>
              <a:pPr/>
              <a:t>18</a:t>
            </a:fld>
            <a:endParaRPr lang="it-IT" smtClean="0"/>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467544" y="368660"/>
            <a:ext cx="8229600" cy="868362"/>
          </a:xfrm>
        </p:spPr>
        <p:txBody>
          <a:bodyPr>
            <a:normAutofit/>
          </a:bodyPr>
          <a:lstStyle/>
          <a:p>
            <a:pPr algn="ctr" eaLnBrk="1" hangingPunct="1"/>
            <a:r>
              <a:rPr lang="it-IT" sz="3600" dirty="0" smtClean="0">
                <a:solidFill>
                  <a:srgbClr val="C00000"/>
                </a:solidFill>
              </a:rPr>
              <a:t>“</a:t>
            </a:r>
            <a:r>
              <a:rPr lang="it-IT" sz="3600" dirty="0" err="1" smtClean="0">
                <a:solidFill>
                  <a:srgbClr val="C00000"/>
                </a:solidFill>
              </a:rPr>
              <a:t>Commitment</a:t>
            </a:r>
            <a:r>
              <a:rPr lang="it-IT" sz="3600" dirty="0" smtClean="0">
                <a:solidFill>
                  <a:srgbClr val="C00000"/>
                </a:solidFill>
              </a:rPr>
              <a:t>”</a:t>
            </a:r>
          </a:p>
        </p:txBody>
      </p:sp>
      <p:sp>
        <p:nvSpPr>
          <p:cNvPr id="20484" name="Rectangle 3"/>
          <p:cNvSpPr>
            <a:spLocks noGrp="1" noChangeArrowheads="1"/>
          </p:cNvSpPr>
          <p:nvPr>
            <p:ph idx="1"/>
          </p:nvPr>
        </p:nvSpPr>
        <p:spPr>
          <a:xfrm>
            <a:off x="457200" y="1340768"/>
            <a:ext cx="8229600" cy="5288632"/>
          </a:xfrm>
        </p:spPr>
        <p:txBody>
          <a:bodyPr>
            <a:normAutofit lnSpcReduction="10000"/>
          </a:bodyPr>
          <a:lstStyle/>
          <a:p>
            <a:pPr eaLnBrk="1" hangingPunct="1">
              <a:lnSpc>
                <a:spcPct val="90000"/>
              </a:lnSpc>
            </a:pPr>
            <a:r>
              <a:rPr lang="it-IT" sz="2400" dirty="0" err="1" smtClean="0"/>
              <a:t>Brehm</a:t>
            </a:r>
            <a:r>
              <a:rPr lang="it-IT" sz="2400" dirty="0" smtClean="0"/>
              <a:t> e Cohen (1962) </a:t>
            </a:r>
            <a:r>
              <a:rPr lang="it-IT" sz="2400" dirty="0" smtClean="0">
                <a:sym typeface="Wingdings" pitchFamily="2" charset="2"/>
              </a:rPr>
              <a:t> la </a:t>
            </a:r>
            <a:r>
              <a:rPr lang="it-IT" sz="2400" i="1" dirty="0" smtClean="0">
                <a:sym typeface="Wingdings" pitchFamily="2" charset="2"/>
              </a:rPr>
              <a:t>scelta </a:t>
            </a:r>
            <a:r>
              <a:rPr lang="it-IT" sz="2400" dirty="0" smtClean="0">
                <a:sym typeface="Wingdings" pitchFamily="2" charset="2"/>
              </a:rPr>
              <a:t>come unica condizione reale in grado di determinare dissonanza </a:t>
            </a:r>
          </a:p>
          <a:p>
            <a:pPr eaLnBrk="1" hangingPunct="1">
              <a:lnSpc>
                <a:spcPct val="90000"/>
              </a:lnSpc>
              <a:buFontTx/>
              <a:buNone/>
            </a:pPr>
            <a:r>
              <a:rPr lang="it-IT" sz="2400" dirty="0" smtClean="0">
                <a:sym typeface="Wingdings" pitchFamily="2" charset="2"/>
              </a:rPr>
              <a:t>	scelta implicazione personale  stato interno di </a:t>
            </a:r>
            <a:r>
              <a:rPr lang="it-IT" sz="2400" dirty="0" smtClean="0">
                <a:sym typeface="Wingdings" pitchFamily="2" charset="2"/>
              </a:rPr>
              <a:t>tensione</a:t>
            </a:r>
          </a:p>
          <a:p>
            <a:pPr eaLnBrk="1" hangingPunct="1">
              <a:lnSpc>
                <a:spcPct val="90000"/>
              </a:lnSpc>
              <a:buFontTx/>
              <a:buNone/>
            </a:pPr>
            <a:endParaRPr lang="it-IT" sz="2400" dirty="0" smtClean="0">
              <a:sym typeface="Wingdings" pitchFamily="2" charset="2"/>
            </a:endParaRPr>
          </a:p>
          <a:p>
            <a:pPr eaLnBrk="1" hangingPunct="1">
              <a:lnSpc>
                <a:spcPct val="90000"/>
              </a:lnSpc>
            </a:pPr>
            <a:r>
              <a:rPr lang="it-IT" sz="2400" dirty="0" smtClean="0"/>
              <a:t>Incide sulla produzione di dissonanza il senso soggettivo della scelta, la decisione di impegnarsi in una certa azione (</a:t>
            </a:r>
            <a:r>
              <a:rPr lang="it-IT" sz="2400" i="1" dirty="0" err="1" smtClean="0"/>
              <a:t>commitment</a:t>
            </a:r>
            <a:r>
              <a:rPr lang="it-IT" sz="2400" i="1" dirty="0" smtClean="0"/>
              <a:t> = </a:t>
            </a:r>
            <a:r>
              <a:rPr lang="it-IT" sz="2400" dirty="0" smtClean="0"/>
              <a:t>impegno); (</a:t>
            </a:r>
            <a:r>
              <a:rPr lang="it-IT" sz="2400" dirty="0" err="1" smtClean="0"/>
              <a:t>Kiesler</a:t>
            </a:r>
            <a:r>
              <a:rPr lang="it-IT" sz="2400" dirty="0" smtClean="0"/>
              <a:t>, 1971</a:t>
            </a:r>
            <a:r>
              <a:rPr lang="it-IT" sz="2400" dirty="0" smtClean="0"/>
              <a:t>)</a:t>
            </a:r>
          </a:p>
          <a:p>
            <a:pPr eaLnBrk="1" hangingPunct="1">
              <a:lnSpc>
                <a:spcPct val="90000"/>
              </a:lnSpc>
            </a:pPr>
            <a:endParaRPr lang="it-IT" sz="2400" dirty="0" smtClean="0"/>
          </a:p>
          <a:p>
            <a:pPr eaLnBrk="1" hangingPunct="1">
              <a:lnSpc>
                <a:spcPct val="90000"/>
              </a:lnSpc>
            </a:pPr>
            <a:r>
              <a:rPr lang="it-IT" sz="2400" dirty="0" smtClean="0"/>
              <a:t>La decisione di impegnarsi, soprattutto se presa pubblicamente, vincola la persona a mantenete un certo comportamento anche se diventa contrario al senso comune, faticoso e costoso (Gerard, 1965, </a:t>
            </a:r>
            <a:r>
              <a:rPr lang="it-IT" sz="2400" dirty="0" err="1" smtClean="0"/>
              <a:t>Jellison</a:t>
            </a:r>
            <a:r>
              <a:rPr lang="it-IT" sz="2400" dirty="0" smtClean="0"/>
              <a:t> e </a:t>
            </a:r>
            <a:r>
              <a:rPr lang="it-IT" sz="2400" dirty="0" err="1" smtClean="0"/>
              <a:t>Mills</a:t>
            </a:r>
            <a:r>
              <a:rPr lang="it-IT" sz="2400" dirty="0" smtClean="0"/>
              <a:t>, 1969</a:t>
            </a:r>
            <a:r>
              <a:rPr lang="it-IT" sz="2400" dirty="0" smtClean="0"/>
              <a:t>)</a:t>
            </a:r>
          </a:p>
          <a:p>
            <a:pPr eaLnBrk="1" hangingPunct="1">
              <a:lnSpc>
                <a:spcPct val="90000"/>
              </a:lnSpc>
            </a:pPr>
            <a:endParaRPr lang="it-IT" sz="2400" dirty="0" smtClean="0"/>
          </a:p>
          <a:p>
            <a:pPr eaLnBrk="1" hangingPunct="1">
              <a:lnSpc>
                <a:spcPct val="90000"/>
              </a:lnSpc>
            </a:pPr>
            <a:r>
              <a:rPr lang="it-IT" sz="2400" dirty="0" smtClean="0"/>
              <a:t>Es. persona che si è impegnata a partecipare ad un gruppo ed è stata rifiutata</a:t>
            </a:r>
          </a:p>
        </p:txBody>
      </p:sp>
      <p:sp>
        <p:nvSpPr>
          <p:cNvPr id="20482" name="Segnaposto numero diapositiva 5"/>
          <p:cNvSpPr>
            <a:spLocks noGrp="1"/>
          </p:cNvSpPr>
          <p:nvPr>
            <p:ph type="sldNum" sz="quarter" idx="12"/>
          </p:nvPr>
        </p:nvSpPr>
        <p:spPr>
          <a:noFill/>
          <a:ln>
            <a:miter lim="800000"/>
            <a:headEnd/>
            <a:tailEnd/>
          </a:ln>
        </p:spPr>
        <p:txBody>
          <a:bodyPr/>
          <a:lstStyle/>
          <a:p>
            <a:fld id="{A642405E-A600-4EB5-82CE-A2AE69EFA7D5}" type="slidenum">
              <a:rPr lang="it-IT" smtClean="0"/>
              <a:pPr/>
              <a:t>19</a:t>
            </a:fld>
            <a:endParaRPr lang="it-IT" smtClean="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395536" y="548680"/>
            <a:ext cx="8229600" cy="792163"/>
          </a:xfrm>
        </p:spPr>
        <p:txBody>
          <a:bodyPr>
            <a:normAutofit/>
          </a:bodyPr>
          <a:lstStyle/>
          <a:p>
            <a:pPr algn="ctr" eaLnBrk="1" hangingPunct="1"/>
            <a:r>
              <a:rPr lang="it-IT" sz="4800" dirty="0" smtClean="0">
                <a:solidFill>
                  <a:srgbClr val="C00000"/>
                </a:solidFill>
              </a:rPr>
              <a:t>Biografia</a:t>
            </a:r>
          </a:p>
        </p:txBody>
      </p:sp>
      <p:sp>
        <p:nvSpPr>
          <p:cNvPr id="3076" name="Rectangle 3"/>
          <p:cNvSpPr>
            <a:spLocks noGrp="1" noChangeArrowheads="1"/>
          </p:cNvSpPr>
          <p:nvPr>
            <p:ph idx="1"/>
          </p:nvPr>
        </p:nvSpPr>
        <p:spPr>
          <a:xfrm>
            <a:off x="228600" y="1295400"/>
            <a:ext cx="8229600" cy="5410200"/>
          </a:xfrm>
        </p:spPr>
        <p:txBody>
          <a:bodyPr>
            <a:noAutofit/>
          </a:bodyPr>
          <a:lstStyle/>
          <a:p>
            <a:pPr eaLnBrk="1" hangingPunct="1">
              <a:lnSpc>
                <a:spcPct val="80000"/>
              </a:lnSpc>
              <a:buFontTx/>
              <a:buNone/>
            </a:pPr>
            <a:r>
              <a:rPr lang="en-US" sz="2400" dirty="0" smtClean="0"/>
              <a:t>Leon </a:t>
            </a:r>
            <a:r>
              <a:rPr lang="en-US" sz="2400" dirty="0" err="1" smtClean="0"/>
              <a:t>Festinger</a:t>
            </a:r>
            <a:r>
              <a:rPr lang="en-US" sz="2400" dirty="0" smtClean="0"/>
              <a:t> was born in New York City in 1919.</a:t>
            </a:r>
          </a:p>
          <a:p>
            <a:pPr eaLnBrk="1" hangingPunct="1">
              <a:lnSpc>
                <a:spcPct val="80000"/>
              </a:lnSpc>
              <a:buFontTx/>
              <a:buNone/>
            </a:pPr>
            <a:r>
              <a:rPr lang="en-US" sz="2400" dirty="0" smtClean="0"/>
              <a:t>Being interested in psychology, he started college at the City college of New York and after, getting his bachelor’s degree, went to the State University of Iowa, where he obtained his </a:t>
            </a:r>
            <a:r>
              <a:rPr lang="en-US" sz="2400" dirty="0" err="1" smtClean="0"/>
              <a:t>Ph.D</a:t>
            </a:r>
            <a:r>
              <a:rPr lang="en-US" sz="2400" dirty="0" smtClean="0"/>
              <a:t> in 1942. He taught at a number of universities before going to </a:t>
            </a:r>
            <a:r>
              <a:rPr lang="en-US" sz="2400" dirty="0" err="1" smtClean="0"/>
              <a:t>Stradfor</a:t>
            </a:r>
            <a:r>
              <a:rPr lang="en-US" sz="2400" dirty="0" smtClean="0"/>
              <a:t> University  in 1955. In 1968 he went to the New school for Social Research in New York City, where he remained until his death in 1990.</a:t>
            </a:r>
          </a:p>
          <a:p>
            <a:pPr eaLnBrk="1" hangingPunct="1">
              <a:lnSpc>
                <a:spcPct val="80000"/>
              </a:lnSpc>
              <a:buFontTx/>
              <a:buNone/>
            </a:pPr>
            <a:r>
              <a:rPr lang="en-US" sz="2400" dirty="0" smtClean="0"/>
              <a:t>Although </a:t>
            </a:r>
            <a:r>
              <a:rPr lang="en-US" sz="2400" dirty="0" err="1" smtClean="0"/>
              <a:t>Festinger</a:t>
            </a:r>
            <a:r>
              <a:rPr lang="en-US" sz="2400" dirty="0" smtClean="0"/>
              <a:t> contributed a large number of concepts ad theories to the field of social psychology, probably none has had greater impact than the ideas in his 1957 book, Theory of Cognitive Dissonance. </a:t>
            </a:r>
            <a:r>
              <a:rPr lang="en-US" sz="2400" dirty="0" err="1" smtClean="0"/>
              <a:t>Festinger</a:t>
            </a:r>
            <a:r>
              <a:rPr lang="en-US" sz="2400" dirty="0" smtClean="0"/>
              <a:t> viewed people as thinking individuals who need to have balance in their thoughts as well as their actions. This idea of balance is the key to his theory of cognitive dissonance.</a:t>
            </a:r>
          </a:p>
          <a:p>
            <a:pPr eaLnBrk="1" hangingPunct="1">
              <a:lnSpc>
                <a:spcPct val="80000"/>
              </a:lnSpc>
              <a:buFontTx/>
              <a:buNone/>
            </a:pPr>
            <a:r>
              <a:rPr lang="en-US" sz="2400" dirty="0" smtClean="0"/>
              <a:t> Much research is still being conducted today in social psychology to answer some of the question that cognitive dissonance has raised.</a:t>
            </a:r>
          </a:p>
        </p:txBody>
      </p:sp>
      <p:sp>
        <p:nvSpPr>
          <p:cNvPr id="3074" name="Segnaposto numero diapositiva 5"/>
          <p:cNvSpPr>
            <a:spLocks noGrp="1"/>
          </p:cNvSpPr>
          <p:nvPr>
            <p:ph type="sldNum" sz="quarter" idx="12"/>
          </p:nvPr>
        </p:nvSpPr>
        <p:spPr>
          <a:noFill/>
          <a:ln>
            <a:miter lim="800000"/>
            <a:headEnd/>
            <a:tailEnd/>
          </a:ln>
        </p:spPr>
        <p:txBody>
          <a:bodyPr/>
          <a:lstStyle/>
          <a:p>
            <a:fld id="{76FF80D7-4AF6-4224-A2E0-AE51B9FA1EA4}" type="slidenum">
              <a:rPr lang="it-IT" smtClean="0"/>
              <a:pPr/>
              <a:t>2</a:t>
            </a:fld>
            <a:endParaRPr lang="it-IT" smtClean="0"/>
          </a:p>
        </p:txBody>
      </p:sp>
      <p:pic>
        <p:nvPicPr>
          <p:cNvPr id="3077" name="Picture 4" descr="festinger piccola"/>
          <p:cNvPicPr>
            <a:picLocks noChangeAspect="1" noChangeArrowheads="1"/>
          </p:cNvPicPr>
          <p:nvPr/>
        </p:nvPicPr>
        <p:blipFill>
          <a:blip r:embed="rId3" cstate="print"/>
          <a:srcRect/>
          <a:stretch>
            <a:fillRect/>
          </a:stretch>
        </p:blipFill>
        <p:spPr bwMode="auto">
          <a:xfrm>
            <a:off x="7477125" y="142875"/>
            <a:ext cx="1443038" cy="1457325"/>
          </a:xfrm>
          <a:prstGeom prst="rect">
            <a:avLst/>
          </a:prstGeom>
          <a:noFill/>
          <a:ln w="76200">
            <a:solidFill>
              <a:schemeClr val="folHlink"/>
            </a:solidFill>
            <a:miter lim="800000"/>
            <a:headEnd/>
            <a:tailEnd/>
          </a:ln>
        </p:spPr>
      </p:pic>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31540" y="548680"/>
            <a:ext cx="8229600" cy="639762"/>
          </a:xfrm>
        </p:spPr>
        <p:txBody>
          <a:bodyPr>
            <a:normAutofit fontScale="90000"/>
          </a:bodyPr>
          <a:lstStyle/>
          <a:p>
            <a:pPr algn="ctr" eaLnBrk="1" hangingPunct="1"/>
            <a:r>
              <a:rPr lang="it-IT" sz="4000" dirty="0" smtClean="0">
                <a:solidFill>
                  <a:srgbClr val="C00000"/>
                </a:solidFill>
              </a:rPr>
              <a:t>Responsabilità </a:t>
            </a:r>
          </a:p>
        </p:txBody>
      </p:sp>
      <p:sp>
        <p:nvSpPr>
          <p:cNvPr id="21507" name="Rectangle 3"/>
          <p:cNvSpPr>
            <a:spLocks noGrp="1" noChangeArrowheads="1"/>
          </p:cNvSpPr>
          <p:nvPr>
            <p:ph idx="1"/>
          </p:nvPr>
        </p:nvSpPr>
        <p:spPr>
          <a:xfrm>
            <a:off x="457200" y="1484784"/>
            <a:ext cx="8229600" cy="4641379"/>
          </a:xfrm>
        </p:spPr>
        <p:txBody>
          <a:bodyPr>
            <a:normAutofit/>
          </a:bodyPr>
          <a:lstStyle/>
          <a:p>
            <a:pPr eaLnBrk="1" hangingPunct="1"/>
            <a:r>
              <a:rPr lang="it-IT" sz="2400" dirty="0" smtClean="0"/>
              <a:t>Il fattore cruciale per l’effettiva insorgenza della dissonanza </a:t>
            </a:r>
            <a:r>
              <a:rPr lang="it-IT" sz="2400" dirty="0" smtClean="0">
                <a:sym typeface="Wingdings" pitchFamily="2" charset="2"/>
              </a:rPr>
              <a:t> una persona si sente </a:t>
            </a:r>
            <a:r>
              <a:rPr lang="it-IT" sz="2400" i="1" dirty="0" smtClean="0">
                <a:sym typeface="Wingdings" pitchFamily="2" charset="2"/>
              </a:rPr>
              <a:t>responsabile</a:t>
            </a:r>
            <a:r>
              <a:rPr lang="it-IT" sz="2400" dirty="0" smtClean="0">
                <a:sym typeface="Wingdings" pitchFamily="2" charset="2"/>
              </a:rPr>
              <a:t> della situazione di dissonanza che viene a crearsi</a:t>
            </a:r>
            <a:endParaRPr lang="it-IT" sz="2400" dirty="0" smtClean="0"/>
          </a:p>
        </p:txBody>
      </p:sp>
      <p:sp>
        <p:nvSpPr>
          <p:cNvPr id="21508" name="Rectangle 4"/>
          <p:cNvSpPr>
            <a:spLocks noChangeArrowheads="1"/>
          </p:cNvSpPr>
          <p:nvPr/>
        </p:nvSpPr>
        <p:spPr bwMode="auto">
          <a:xfrm>
            <a:off x="215516" y="3645024"/>
            <a:ext cx="2362200" cy="457200"/>
          </a:xfrm>
          <a:prstGeom prst="rect">
            <a:avLst/>
          </a:prstGeom>
          <a:solidFill>
            <a:schemeClr val="accent2">
              <a:lumMod val="40000"/>
              <a:lumOff val="60000"/>
            </a:schemeClr>
          </a:solidFill>
          <a:ln w="9525">
            <a:solidFill>
              <a:schemeClr val="tx1"/>
            </a:solidFill>
            <a:miter lim="800000"/>
            <a:headEnd/>
            <a:tailEnd/>
          </a:ln>
          <a:effectLst/>
        </p:spPr>
        <p:txBody>
          <a:bodyPr wrap="none" anchor="ctr"/>
          <a:lstStyle/>
          <a:p>
            <a:pPr algn="ctr"/>
            <a:r>
              <a:rPr lang="it-IT" sz="2400" dirty="0"/>
              <a:t>Responsabilità </a:t>
            </a:r>
          </a:p>
        </p:txBody>
      </p:sp>
      <p:sp>
        <p:nvSpPr>
          <p:cNvPr id="21509" name="Rectangle 5"/>
          <p:cNvSpPr>
            <a:spLocks noChangeArrowheads="1"/>
          </p:cNvSpPr>
          <p:nvPr/>
        </p:nvSpPr>
        <p:spPr bwMode="auto">
          <a:xfrm>
            <a:off x="3200400" y="2743200"/>
            <a:ext cx="3581400" cy="457200"/>
          </a:xfrm>
          <a:prstGeom prst="rect">
            <a:avLst/>
          </a:prstGeom>
          <a:solidFill>
            <a:schemeClr val="accent2">
              <a:lumMod val="40000"/>
              <a:lumOff val="60000"/>
            </a:schemeClr>
          </a:solidFill>
          <a:ln w="9525">
            <a:solidFill>
              <a:schemeClr val="tx1"/>
            </a:solidFill>
            <a:miter lim="800000"/>
            <a:headEnd/>
            <a:tailEnd/>
          </a:ln>
          <a:effectLst/>
        </p:spPr>
        <p:txBody>
          <a:bodyPr wrap="none" anchor="ctr"/>
          <a:lstStyle/>
          <a:p>
            <a:pPr algn="ctr"/>
            <a:r>
              <a:rPr lang="it-IT" sz="2400" dirty="0"/>
              <a:t>Possibilità di scelta reale</a:t>
            </a:r>
          </a:p>
        </p:txBody>
      </p:sp>
      <p:sp>
        <p:nvSpPr>
          <p:cNvPr id="21510" name="Rectangle 6"/>
          <p:cNvSpPr>
            <a:spLocks noChangeArrowheads="1"/>
          </p:cNvSpPr>
          <p:nvPr/>
        </p:nvSpPr>
        <p:spPr bwMode="auto">
          <a:xfrm>
            <a:off x="3200400" y="4191000"/>
            <a:ext cx="1447800" cy="457200"/>
          </a:xfrm>
          <a:prstGeom prst="rect">
            <a:avLst/>
          </a:prstGeom>
          <a:solidFill>
            <a:schemeClr val="accent2">
              <a:lumMod val="40000"/>
              <a:lumOff val="60000"/>
            </a:schemeClr>
          </a:solidFill>
          <a:ln w="9525">
            <a:solidFill>
              <a:schemeClr val="tx1"/>
            </a:solidFill>
            <a:miter lim="800000"/>
            <a:headEnd/>
            <a:tailEnd/>
          </a:ln>
          <a:effectLst/>
        </p:spPr>
        <p:txBody>
          <a:bodyPr wrap="none" anchor="ctr"/>
          <a:lstStyle/>
          <a:p>
            <a:pPr algn="ctr"/>
            <a:r>
              <a:rPr lang="it-IT" sz="2400" dirty="0"/>
              <a:t>Capacità</a:t>
            </a:r>
          </a:p>
        </p:txBody>
      </p:sp>
      <p:sp>
        <p:nvSpPr>
          <p:cNvPr id="21511" name="Rectangle 7"/>
          <p:cNvSpPr>
            <a:spLocks noChangeArrowheads="1"/>
          </p:cNvSpPr>
          <p:nvPr/>
        </p:nvSpPr>
        <p:spPr bwMode="auto">
          <a:xfrm>
            <a:off x="5410200" y="3581400"/>
            <a:ext cx="2590800" cy="762000"/>
          </a:xfrm>
          <a:prstGeom prst="rect">
            <a:avLst/>
          </a:prstGeom>
          <a:solidFill>
            <a:schemeClr val="accent2">
              <a:lumMod val="40000"/>
              <a:lumOff val="60000"/>
            </a:schemeClr>
          </a:solidFill>
          <a:ln w="9525">
            <a:solidFill>
              <a:schemeClr val="tx1"/>
            </a:solidFill>
            <a:miter lim="800000"/>
            <a:headEnd/>
            <a:tailEnd/>
          </a:ln>
          <a:effectLst/>
        </p:spPr>
        <p:txBody>
          <a:bodyPr anchor="ctr"/>
          <a:lstStyle/>
          <a:p>
            <a:pPr algn="ctr"/>
            <a:r>
              <a:rPr lang="it-IT" sz="2200" dirty="0"/>
              <a:t>Prevedere le conseguenze</a:t>
            </a:r>
          </a:p>
        </p:txBody>
      </p:sp>
      <p:sp>
        <p:nvSpPr>
          <p:cNvPr id="21512" name="Rectangle 8"/>
          <p:cNvSpPr>
            <a:spLocks noChangeArrowheads="1"/>
          </p:cNvSpPr>
          <p:nvPr/>
        </p:nvSpPr>
        <p:spPr bwMode="auto">
          <a:xfrm>
            <a:off x="5410200" y="4648200"/>
            <a:ext cx="3429000" cy="762000"/>
          </a:xfrm>
          <a:prstGeom prst="rect">
            <a:avLst/>
          </a:prstGeom>
          <a:solidFill>
            <a:schemeClr val="accent2">
              <a:lumMod val="40000"/>
              <a:lumOff val="60000"/>
            </a:schemeClr>
          </a:solidFill>
          <a:ln w="9525">
            <a:solidFill>
              <a:schemeClr val="tx1"/>
            </a:solidFill>
            <a:miter lim="800000"/>
            <a:headEnd/>
            <a:tailEnd/>
          </a:ln>
          <a:effectLst/>
        </p:spPr>
        <p:txBody>
          <a:bodyPr anchor="ctr"/>
          <a:lstStyle/>
          <a:p>
            <a:pPr algn="ctr"/>
            <a:r>
              <a:rPr lang="it-IT" sz="2200" dirty="0"/>
              <a:t>Determinare in prima persona delle aspettative</a:t>
            </a:r>
          </a:p>
        </p:txBody>
      </p:sp>
      <p:sp>
        <p:nvSpPr>
          <p:cNvPr id="21513" name="Rectangle 9"/>
          <p:cNvSpPr>
            <a:spLocks noChangeArrowheads="1"/>
          </p:cNvSpPr>
          <p:nvPr/>
        </p:nvSpPr>
        <p:spPr bwMode="auto">
          <a:xfrm>
            <a:off x="5410200" y="5791200"/>
            <a:ext cx="2971800" cy="838200"/>
          </a:xfrm>
          <a:prstGeom prst="rect">
            <a:avLst/>
          </a:prstGeom>
          <a:solidFill>
            <a:schemeClr val="accent2">
              <a:lumMod val="40000"/>
              <a:lumOff val="60000"/>
            </a:schemeClr>
          </a:solidFill>
          <a:ln w="9525">
            <a:solidFill>
              <a:schemeClr val="tx1"/>
            </a:solidFill>
            <a:miter lim="800000"/>
            <a:headEnd/>
            <a:tailEnd/>
          </a:ln>
          <a:effectLst/>
        </p:spPr>
        <p:txBody>
          <a:bodyPr anchor="ctr"/>
          <a:lstStyle/>
          <a:p>
            <a:pPr algn="ctr"/>
            <a:r>
              <a:rPr lang="it-IT" sz="2200" dirty="0"/>
              <a:t>Sentirsi responsabile delle conseguenze</a:t>
            </a:r>
          </a:p>
        </p:txBody>
      </p:sp>
      <p:sp>
        <p:nvSpPr>
          <p:cNvPr id="21514" name="Line 10"/>
          <p:cNvSpPr>
            <a:spLocks noChangeShapeType="1"/>
          </p:cNvSpPr>
          <p:nvPr/>
        </p:nvSpPr>
        <p:spPr bwMode="auto">
          <a:xfrm flipV="1">
            <a:off x="2411760" y="3032956"/>
            <a:ext cx="838200" cy="609600"/>
          </a:xfrm>
          <a:prstGeom prst="line">
            <a:avLst/>
          </a:prstGeom>
          <a:noFill/>
          <a:ln w="9525">
            <a:solidFill>
              <a:schemeClr val="tx1"/>
            </a:solidFill>
            <a:round/>
            <a:headEnd/>
            <a:tailEnd type="triangle" w="med" len="med"/>
          </a:ln>
          <a:effectLst/>
        </p:spPr>
        <p:txBody>
          <a:bodyPr/>
          <a:lstStyle/>
          <a:p>
            <a:endParaRPr lang="it-IT"/>
          </a:p>
        </p:txBody>
      </p:sp>
      <p:sp>
        <p:nvSpPr>
          <p:cNvPr id="21515" name="Line 11"/>
          <p:cNvSpPr>
            <a:spLocks noChangeShapeType="1"/>
          </p:cNvSpPr>
          <p:nvPr/>
        </p:nvSpPr>
        <p:spPr bwMode="auto">
          <a:xfrm>
            <a:off x="2411760" y="4113076"/>
            <a:ext cx="802196" cy="72008"/>
          </a:xfrm>
          <a:prstGeom prst="line">
            <a:avLst/>
          </a:prstGeom>
          <a:noFill/>
          <a:ln w="9525">
            <a:solidFill>
              <a:schemeClr val="tx1"/>
            </a:solidFill>
            <a:round/>
            <a:headEnd/>
            <a:tailEnd type="triangle" w="med" len="med"/>
          </a:ln>
          <a:effectLst/>
        </p:spPr>
        <p:txBody>
          <a:bodyPr/>
          <a:lstStyle/>
          <a:p>
            <a:endParaRPr lang="it-IT"/>
          </a:p>
        </p:txBody>
      </p:sp>
      <p:sp>
        <p:nvSpPr>
          <p:cNvPr id="21516" name="AutoShape 12"/>
          <p:cNvSpPr>
            <a:spLocks/>
          </p:cNvSpPr>
          <p:nvPr/>
        </p:nvSpPr>
        <p:spPr bwMode="auto">
          <a:xfrm>
            <a:off x="4953000" y="3429000"/>
            <a:ext cx="304800" cy="3276600"/>
          </a:xfrm>
          <a:prstGeom prst="leftBrace">
            <a:avLst>
              <a:gd name="adj1" fmla="val 89583"/>
              <a:gd name="adj2" fmla="val 31833"/>
            </a:avLst>
          </a:prstGeom>
          <a:noFill/>
          <a:ln w="9525">
            <a:solidFill>
              <a:schemeClr val="tx1"/>
            </a:solidFill>
            <a:round/>
            <a:headEnd/>
            <a:tailEnd/>
          </a:ln>
          <a:effectLst/>
        </p:spPr>
        <p:txBody>
          <a:bodyPr wrap="none" anchor="ctr"/>
          <a:lstStyle/>
          <a:p>
            <a:endParaRPr lang="it-IT"/>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395536" y="620688"/>
            <a:ext cx="8229600" cy="585936"/>
          </a:xfrm>
        </p:spPr>
        <p:txBody>
          <a:bodyPr>
            <a:noAutofit/>
          </a:bodyPr>
          <a:lstStyle/>
          <a:p>
            <a:pPr algn="ctr" eaLnBrk="1" hangingPunct="1"/>
            <a:r>
              <a:rPr lang="it-IT" sz="3600" dirty="0" smtClean="0">
                <a:solidFill>
                  <a:srgbClr val="C00000"/>
                </a:solidFill>
              </a:rPr>
              <a:t>Oltre la dissonanza</a:t>
            </a:r>
          </a:p>
        </p:txBody>
      </p:sp>
      <p:sp>
        <p:nvSpPr>
          <p:cNvPr id="22532" name="Rectangle 3"/>
          <p:cNvSpPr>
            <a:spLocks noGrp="1" noChangeArrowheads="1"/>
          </p:cNvSpPr>
          <p:nvPr>
            <p:ph idx="1"/>
          </p:nvPr>
        </p:nvSpPr>
        <p:spPr>
          <a:xfrm>
            <a:off x="457200" y="1448780"/>
            <a:ext cx="8229600" cy="5028220"/>
          </a:xfrm>
        </p:spPr>
        <p:txBody>
          <a:bodyPr>
            <a:normAutofit lnSpcReduction="10000"/>
          </a:bodyPr>
          <a:lstStyle/>
          <a:p>
            <a:pPr>
              <a:lnSpc>
                <a:spcPct val="90000"/>
              </a:lnSpc>
            </a:pPr>
            <a:r>
              <a:rPr lang="it-IT" sz="2400" dirty="0" smtClean="0"/>
              <a:t>Dissonanza </a:t>
            </a:r>
            <a:r>
              <a:rPr lang="it-IT" sz="2400" dirty="0" smtClean="0"/>
              <a:t>come </a:t>
            </a:r>
            <a:r>
              <a:rPr lang="it-IT" sz="2400" i="1" dirty="0" smtClean="0"/>
              <a:t>motivazione intrinseca</a:t>
            </a:r>
            <a:r>
              <a:rPr lang="it-IT" sz="2400" dirty="0" smtClean="0"/>
              <a:t> alla struttura e al funzionamento della </a:t>
            </a:r>
            <a:r>
              <a:rPr lang="it-IT" sz="2400" dirty="0" smtClean="0"/>
              <a:t>mente</a:t>
            </a:r>
          </a:p>
          <a:p>
            <a:pPr eaLnBrk="1" hangingPunct="1">
              <a:lnSpc>
                <a:spcPct val="90000"/>
              </a:lnSpc>
            </a:pPr>
            <a:endParaRPr lang="it-IT" sz="2400" dirty="0" smtClean="0"/>
          </a:p>
          <a:p>
            <a:pPr eaLnBrk="1" hangingPunct="1">
              <a:lnSpc>
                <a:spcPct val="90000"/>
              </a:lnSpc>
            </a:pPr>
            <a:r>
              <a:rPr lang="el-GR" sz="2400" dirty="0" smtClean="0">
                <a:cs typeface="Arial" pitchFamily="34" charset="0"/>
              </a:rPr>
              <a:t>Ψ</a:t>
            </a:r>
            <a:r>
              <a:rPr lang="it-IT" sz="2400" dirty="0" smtClean="0">
                <a:cs typeface="Arial" pitchFamily="34" charset="0"/>
              </a:rPr>
              <a:t> </a:t>
            </a:r>
            <a:r>
              <a:rPr lang="it-IT" sz="2400" dirty="0" smtClean="0"/>
              <a:t>in generale </a:t>
            </a:r>
            <a:r>
              <a:rPr lang="it-IT" sz="2400" dirty="0" smtClean="0">
                <a:sym typeface="Wingdings" pitchFamily="2" charset="2"/>
              </a:rPr>
              <a:t> per far cambiare il comportamento occorre agire </a:t>
            </a:r>
            <a:r>
              <a:rPr lang="it-IT" sz="2400" dirty="0" smtClean="0">
                <a:sym typeface="Wingdings" pitchFamily="2" charset="2"/>
              </a:rPr>
              <a:t>sull’atteggiamento</a:t>
            </a:r>
            <a:endParaRPr lang="it-IT" sz="2400" dirty="0" smtClean="0">
              <a:sym typeface="Wingdings" pitchFamily="2" charset="2"/>
            </a:endParaRPr>
          </a:p>
          <a:p>
            <a:pPr algn="ctr" eaLnBrk="1" hangingPunct="1">
              <a:lnSpc>
                <a:spcPct val="90000"/>
              </a:lnSpc>
              <a:buFontTx/>
              <a:buNone/>
            </a:pPr>
            <a:r>
              <a:rPr lang="it-IT" sz="2400" dirty="0" smtClean="0">
                <a:sym typeface="Wingdings" pitchFamily="2" charset="2"/>
              </a:rPr>
              <a:t>AtteggiamentoComportamento</a:t>
            </a:r>
          </a:p>
          <a:p>
            <a:pPr algn="ctr" eaLnBrk="1" hangingPunct="1">
              <a:lnSpc>
                <a:spcPct val="90000"/>
              </a:lnSpc>
              <a:buFontTx/>
              <a:buNone/>
            </a:pPr>
            <a:endParaRPr lang="it-IT" sz="2400" dirty="0" smtClean="0">
              <a:sym typeface="Wingdings" pitchFamily="2" charset="2"/>
            </a:endParaRPr>
          </a:p>
          <a:p>
            <a:pPr eaLnBrk="1" hangingPunct="1">
              <a:lnSpc>
                <a:spcPct val="90000"/>
              </a:lnSpc>
            </a:pPr>
            <a:r>
              <a:rPr lang="it-IT" sz="2400" dirty="0" smtClean="0"/>
              <a:t>Dissonanza </a:t>
            </a:r>
            <a:r>
              <a:rPr lang="it-IT" sz="2400" dirty="0" smtClean="0">
                <a:sym typeface="Wingdings" pitchFamily="2" charset="2"/>
              </a:rPr>
              <a:t> è il cambiamento di comportamento, in alcune condizioni, che produce una modifica dell’atteggiamento</a:t>
            </a:r>
          </a:p>
          <a:p>
            <a:pPr algn="ctr" eaLnBrk="1" hangingPunct="1">
              <a:lnSpc>
                <a:spcPct val="90000"/>
              </a:lnSpc>
              <a:buFontTx/>
              <a:buNone/>
            </a:pPr>
            <a:r>
              <a:rPr lang="it-IT" sz="2400" dirty="0" smtClean="0">
                <a:sym typeface="Wingdings" pitchFamily="2" charset="2"/>
              </a:rPr>
              <a:t>Comportamento</a:t>
            </a:r>
            <a:r>
              <a:rPr lang="it-IT" sz="2400" dirty="0" smtClean="0">
                <a:sym typeface="Wingdings" pitchFamily="2" charset="2"/>
              </a:rPr>
              <a:t>Atteggiamento</a:t>
            </a:r>
          </a:p>
          <a:p>
            <a:pPr algn="ctr" eaLnBrk="1" hangingPunct="1">
              <a:lnSpc>
                <a:spcPct val="90000"/>
              </a:lnSpc>
              <a:buFontTx/>
              <a:buNone/>
            </a:pPr>
            <a:r>
              <a:rPr lang="it-IT" sz="2400" dirty="0" smtClean="0">
                <a:sym typeface="Wingdings" pitchFamily="2" charset="2"/>
              </a:rPr>
              <a:t>(in quali situazioni può verificarsi</a:t>
            </a:r>
            <a:r>
              <a:rPr lang="it-IT" sz="2400" dirty="0" smtClean="0">
                <a:sym typeface="Wingdings" pitchFamily="2" charset="2"/>
              </a:rPr>
              <a:t>?)</a:t>
            </a:r>
          </a:p>
          <a:p>
            <a:pPr algn="ctr" eaLnBrk="1" hangingPunct="1">
              <a:lnSpc>
                <a:spcPct val="90000"/>
              </a:lnSpc>
              <a:buFontTx/>
              <a:buNone/>
            </a:pPr>
            <a:endParaRPr lang="it-IT" sz="2400" dirty="0" smtClean="0">
              <a:sym typeface="Wingdings" pitchFamily="2" charset="2"/>
            </a:endParaRPr>
          </a:p>
          <a:p>
            <a:pPr eaLnBrk="1" hangingPunct="1">
              <a:lnSpc>
                <a:spcPct val="90000"/>
              </a:lnSpc>
            </a:pPr>
            <a:r>
              <a:rPr lang="it-IT" sz="2400" i="1" dirty="0" smtClean="0">
                <a:sym typeface="Wingdings" pitchFamily="2" charset="2"/>
              </a:rPr>
              <a:t>ruolo strutturante dell’azione</a:t>
            </a:r>
            <a:endParaRPr lang="it-IT" sz="2400" i="1" dirty="0" smtClean="0"/>
          </a:p>
        </p:txBody>
      </p:sp>
      <p:sp>
        <p:nvSpPr>
          <p:cNvPr id="22530" name="Segnaposto numero diapositiva 5"/>
          <p:cNvSpPr>
            <a:spLocks noGrp="1"/>
          </p:cNvSpPr>
          <p:nvPr>
            <p:ph type="sldNum" sz="quarter" idx="12"/>
          </p:nvPr>
        </p:nvSpPr>
        <p:spPr>
          <a:noFill/>
          <a:ln>
            <a:miter lim="800000"/>
            <a:headEnd/>
            <a:tailEnd/>
          </a:ln>
        </p:spPr>
        <p:txBody>
          <a:bodyPr/>
          <a:lstStyle/>
          <a:p>
            <a:fld id="{48D89D4B-F7FB-4F00-92ED-1D0D22F50A20}" type="slidenum">
              <a:rPr lang="it-IT" smtClean="0"/>
              <a:pPr/>
              <a:t>21</a:t>
            </a:fld>
            <a:endParaRPr lang="it-IT" smtClean="0"/>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704088"/>
            <a:ext cx="8229600" cy="564672"/>
          </a:xfrm>
        </p:spPr>
        <p:txBody>
          <a:bodyPr>
            <a:noAutofit/>
          </a:bodyPr>
          <a:lstStyle/>
          <a:p>
            <a:pPr algn="ctr" eaLnBrk="1" hangingPunct="1"/>
            <a:r>
              <a:rPr lang="it-IT" sz="3600" dirty="0" err="1" smtClean="0">
                <a:solidFill>
                  <a:srgbClr val="C00000"/>
                </a:solidFill>
              </a:rPr>
              <a:t>Festinger</a:t>
            </a:r>
            <a:r>
              <a:rPr lang="it-IT" sz="3600" dirty="0" smtClean="0">
                <a:solidFill>
                  <a:srgbClr val="C00000"/>
                </a:solidFill>
              </a:rPr>
              <a:t> e </a:t>
            </a:r>
            <a:r>
              <a:rPr lang="it-IT" sz="3600" dirty="0" err="1" smtClean="0">
                <a:solidFill>
                  <a:srgbClr val="C00000"/>
                </a:solidFill>
              </a:rPr>
              <a:t>Lewin</a:t>
            </a:r>
            <a:endParaRPr lang="it-IT" sz="3600" dirty="0" smtClean="0">
              <a:solidFill>
                <a:srgbClr val="C00000"/>
              </a:solidFill>
            </a:endParaRPr>
          </a:p>
        </p:txBody>
      </p:sp>
      <p:sp>
        <p:nvSpPr>
          <p:cNvPr id="23556" name="Rectangle 3"/>
          <p:cNvSpPr>
            <a:spLocks noGrp="1" noChangeArrowheads="1"/>
          </p:cNvSpPr>
          <p:nvPr>
            <p:ph idx="1"/>
          </p:nvPr>
        </p:nvSpPr>
        <p:spPr>
          <a:xfrm>
            <a:off x="457200" y="1448780"/>
            <a:ext cx="8229600" cy="4875820"/>
          </a:xfrm>
        </p:spPr>
        <p:txBody>
          <a:bodyPr>
            <a:normAutofit/>
          </a:bodyPr>
          <a:lstStyle/>
          <a:p>
            <a:pPr eaLnBrk="1" hangingPunct="1"/>
            <a:r>
              <a:rPr lang="it-IT" sz="2400" dirty="0" smtClean="0"/>
              <a:t>Punti di </a:t>
            </a:r>
            <a:r>
              <a:rPr lang="it-IT" sz="2400" dirty="0" smtClean="0"/>
              <a:t>contatto</a:t>
            </a:r>
          </a:p>
          <a:p>
            <a:pPr eaLnBrk="1" hangingPunct="1"/>
            <a:endParaRPr lang="it-IT" sz="2400" dirty="0" smtClean="0"/>
          </a:p>
          <a:p>
            <a:pPr eaLnBrk="1" hangingPunct="1"/>
            <a:r>
              <a:rPr lang="it-IT" sz="2400" dirty="0" smtClean="0"/>
              <a:t>Azione</a:t>
            </a:r>
            <a:r>
              <a:rPr lang="it-IT" sz="2400" dirty="0" smtClean="0">
                <a:sym typeface="Wingdings" pitchFamily="2" charset="2"/>
              </a:rPr>
              <a:t> </a:t>
            </a:r>
            <a:r>
              <a:rPr lang="it-IT" sz="2400" dirty="0" smtClean="0">
                <a:sym typeface="Wingdings" pitchFamily="2" charset="2"/>
              </a:rPr>
              <a:t>&lt; </a:t>
            </a:r>
            <a:r>
              <a:rPr lang="it-IT" sz="2400" dirty="0" err="1" smtClean="0">
                <a:sym typeface="Wingdings" pitchFamily="2" charset="2"/>
              </a:rPr>
              <a:t>---</a:t>
            </a:r>
            <a:r>
              <a:rPr lang="it-IT" sz="2400" dirty="0" smtClean="0">
                <a:sym typeface="Wingdings" pitchFamily="2" charset="2"/>
              </a:rPr>
              <a:t> &gt;Cognizione azione</a:t>
            </a:r>
          </a:p>
          <a:p>
            <a:pPr eaLnBrk="1" hangingPunct="1"/>
            <a:endParaRPr lang="it-IT" sz="2400" dirty="0" smtClean="0"/>
          </a:p>
          <a:p>
            <a:pPr eaLnBrk="1" hangingPunct="1"/>
            <a:r>
              <a:rPr lang="it-IT" sz="2400" dirty="0" smtClean="0"/>
              <a:t>Differenze</a:t>
            </a:r>
          </a:p>
          <a:p>
            <a:pPr eaLnBrk="1" hangingPunct="1"/>
            <a:endParaRPr lang="it-IT" sz="2400" dirty="0" smtClean="0"/>
          </a:p>
          <a:p>
            <a:pPr eaLnBrk="1" hangingPunct="1"/>
            <a:r>
              <a:rPr lang="it-IT" sz="2400" dirty="0" smtClean="0"/>
              <a:t>Dai conflitti tra gruppi ai conflitti </a:t>
            </a:r>
            <a:r>
              <a:rPr lang="it-IT" sz="2400" dirty="0" err="1" smtClean="0"/>
              <a:t>intraindividuali</a:t>
            </a:r>
            <a:r>
              <a:rPr lang="it-IT" sz="2400" dirty="0" smtClean="0"/>
              <a:t>; pur se relativi ad oggetti e situazioni </a:t>
            </a:r>
            <a:r>
              <a:rPr lang="it-IT" sz="2400" dirty="0" smtClean="0"/>
              <a:t>sociali</a:t>
            </a:r>
          </a:p>
          <a:p>
            <a:pPr eaLnBrk="1" hangingPunct="1"/>
            <a:endParaRPr lang="it-IT" sz="2400" dirty="0" smtClean="0"/>
          </a:p>
          <a:p>
            <a:pPr eaLnBrk="1" hangingPunct="1"/>
            <a:r>
              <a:rPr lang="it-IT" sz="2400" i="1" dirty="0" smtClean="0"/>
              <a:t>La </a:t>
            </a:r>
            <a:r>
              <a:rPr lang="el-GR" sz="2400" i="1" dirty="0" smtClean="0">
                <a:cs typeface="Arial" pitchFamily="34" charset="0"/>
              </a:rPr>
              <a:t>Ψ</a:t>
            </a:r>
            <a:r>
              <a:rPr lang="it-IT" sz="2400" i="1" dirty="0" smtClean="0">
                <a:cs typeface="Arial" pitchFamily="34" charset="0"/>
              </a:rPr>
              <a:t> a volte arretra?</a:t>
            </a:r>
            <a:endParaRPr lang="el-GR" sz="2400" i="1" dirty="0" smtClean="0">
              <a:cs typeface="Arial" pitchFamily="34" charset="0"/>
            </a:endParaRPr>
          </a:p>
        </p:txBody>
      </p:sp>
      <p:sp>
        <p:nvSpPr>
          <p:cNvPr id="23554" name="Segnaposto numero diapositiva 5"/>
          <p:cNvSpPr>
            <a:spLocks noGrp="1"/>
          </p:cNvSpPr>
          <p:nvPr>
            <p:ph type="sldNum" sz="quarter" idx="12"/>
          </p:nvPr>
        </p:nvSpPr>
        <p:spPr>
          <a:noFill/>
          <a:ln>
            <a:miter lim="800000"/>
            <a:headEnd/>
            <a:tailEnd/>
          </a:ln>
        </p:spPr>
        <p:txBody>
          <a:bodyPr/>
          <a:lstStyle/>
          <a:p>
            <a:fld id="{630E6AF8-2B0E-4651-BC50-E708413E30BB}" type="slidenum">
              <a:rPr lang="it-IT" smtClean="0"/>
              <a:pPr/>
              <a:t>22</a:t>
            </a:fld>
            <a:endParaRPr lang="it-IT" smtClean="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457200" y="704088"/>
            <a:ext cx="8229600" cy="780696"/>
          </a:xfrm>
        </p:spPr>
        <p:txBody>
          <a:bodyPr>
            <a:normAutofit/>
          </a:bodyPr>
          <a:lstStyle/>
          <a:p>
            <a:pPr algn="ctr" eaLnBrk="1" hangingPunct="1"/>
            <a:r>
              <a:rPr lang="it-IT" sz="4800" dirty="0" smtClean="0">
                <a:solidFill>
                  <a:srgbClr val="C00000"/>
                </a:solidFill>
              </a:rPr>
              <a:t>La dissonanza cognitiva</a:t>
            </a:r>
          </a:p>
        </p:txBody>
      </p:sp>
      <p:sp>
        <p:nvSpPr>
          <p:cNvPr id="4100" name="Rectangle 3"/>
          <p:cNvSpPr>
            <a:spLocks noGrp="1" noChangeArrowheads="1"/>
          </p:cNvSpPr>
          <p:nvPr>
            <p:ph idx="1"/>
          </p:nvPr>
        </p:nvSpPr>
        <p:spPr/>
        <p:txBody>
          <a:bodyPr anchor="ctr">
            <a:normAutofit/>
          </a:bodyPr>
          <a:lstStyle/>
          <a:p>
            <a:pPr marL="0" indent="0" eaLnBrk="1" hangingPunct="1">
              <a:buNone/>
            </a:pPr>
            <a:r>
              <a:rPr lang="it-IT" sz="2400" dirty="0" smtClean="0"/>
              <a:t>L’uomo tende in generale ad essere coerente con se stesso nel modo di pensare e di agire. Quando questa coerenza manca si crea uno stato di disagio che l’attività mentale cerca di eliminare o ridurre con varie forme di ristrutturazione cognitiva</a:t>
            </a:r>
          </a:p>
        </p:txBody>
      </p:sp>
      <p:sp>
        <p:nvSpPr>
          <p:cNvPr id="4098" name="Segnaposto numero diapositiva 5"/>
          <p:cNvSpPr>
            <a:spLocks noGrp="1"/>
          </p:cNvSpPr>
          <p:nvPr>
            <p:ph type="sldNum" sz="quarter" idx="12"/>
          </p:nvPr>
        </p:nvSpPr>
        <p:spPr>
          <a:noFill/>
          <a:ln>
            <a:miter lim="800000"/>
            <a:headEnd/>
            <a:tailEnd/>
          </a:ln>
        </p:spPr>
        <p:txBody>
          <a:bodyPr/>
          <a:lstStyle/>
          <a:p>
            <a:fld id="{CA6EA416-6B1D-4FAB-9BD6-343A0D276781}" type="slidenum">
              <a:rPr lang="it-IT" smtClean="0"/>
              <a:pPr/>
              <a:t>3</a:t>
            </a:fld>
            <a:endParaRPr lang="it-IT" smtClean="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egnaposto numero diapositiva 3"/>
          <p:cNvSpPr>
            <a:spLocks noGrp="1"/>
          </p:cNvSpPr>
          <p:nvPr>
            <p:ph type="sldNum" sz="quarter" idx="12"/>
          </p:nvPr>
        </p:nvSpPr>
        <p:spPr>
          <a:noFill/>
          <a:ln>
            <a:miter lim="800000"/>
            <a:headEnd/>
            <a:tailEnd/>
          </a:ln>
        </p:spPr>
        <p:txBody>
          <a:bodyPr/>
          <a:lstStyle/>
          <a:p>
            <a:fld id="{308E4B32-EC4C-4BB2-8C9E-CBEED8D4A37E}" type="slidenum">
              <a:rPr lang="it-IT" smtClean="0"/>
              <a:pPr/>
              <a:t>4</a:t>
            </a:fld>
            <a:endParaRPr lang="it-IT" smtClean="0"/>
          </a:p>
        </p:txBody>
      </p:sp>
      <p:pic>
        <p:nvPicPr>
          <p:cNvPr id="5123" name="Picture 2" descr="scan0001"/>
          <p:cNvPicPr>
            <a:picLocks noChangeAspect="1" noChangeArrowheads="1"/>
          </p:cNvPicPr>
          <p:nvPr/>
        </p:nvPicPr>
        <p:blipFill>
          <a:blip r:embed="rId3" cstate="print"/>
          <a:srcRect/>
          <a:stretch>
            <a:fillRect/>
          </a:stretch>
        </p:blipFill>
        <p:spPr bwMode="auto">
          <a:xfrm>
            <a:off x="646113" y="685800"/>
            <a:ext cx="7888287" cy="5207000"/>
          </a:xfrm>
          <a:prstGeom prst="rect">
            <a:avLst/>
          </a:prstGeom>
          <a:noFill/>
          <a:ln w="88900">
            <a:solidFill>
              <a:schemeClr val="folHlink"/>
            </a:solidFill>
            <a:miter lim="800000"/>
            <a:headEnd/>
            <a:tailEnd/>
          </a:ln>
        </p:spPr>
      </p:pic>
      <p:sp>
        <p:nvSpPr>
          <p:cNvPr id="5124" name="Text Box 3"/>
          <p:cNvSpPr txBox="1">
            <a:spLocks noChangeArrowheads="1"/>
          </p:cNvSpPr>
          <p:nvPr/>
        </p:nvSpPr>
        <p:spPr bwMode="auto">
          <a:xfrm>
            <a:off x="990600" y="6096000"/>
            <a:ext cx="7239000" cy="641350"/>
          </a:xfrm>
          <a:prstGeom prst="rect">
            <a:avLst/>
          </a:prstGeom>
          <a:noFill/>
          <a:ln w="9525">
            <a:noFill/>
            <a:miter lim="800000"/>
            <a:headEnd/>
            <a:tailEnd/>
          </a:ln>
          <a:effectLst/>
        </p:spPr>
        <p:txBody>
          <a:bodyPr>
            <a:spAutoFit/>
          </a:bodyPr>
          <a:lstStyle/>
          <a:p>
            <a:pPr>
              <a:spcBef>
                <a:spcPct val="50000"/>
              </a:spcBef>
            </a:pPr>
            <a:r>
              <a:rPr lang="it-IT" dirty="0">
                <a:latin typeface="+mn-lt"/>
              </a:rPr>
              <a:t>Fonte: </a:t>
            </a:r>
            <a:r>
              <a:rPr lang="it-IT" dirty="0" err="1">
                <a:latin typeface="+mn-lt"/>
              </a:rPr>
              <a:t>Caprara</a:t>
            </a:r>
            <a:r>
              <a:rPr lang="it-IT" dirty="0">
                <a:latin typeface="+mn-lt"/>
              </a:rPr>
              <a:t>, </a:t>
            </a:r>
            <a:r>
              <a:rPr lang="it-IT" dirty="0" err="1">
                <a:latin typeface="+mn-lt"/>
              </a:rPr>
              <a:t>Barbaranelli</a:t>
            </a:r>
            <a:r>
              <a:rPr lang="it-IT" dirty="0">
                <a:latin typeface="+mn-lt"/>
              </a:rPr>
              <a:t> (2000) </a:t>
            </a:r>
            <a:r>
              <a:rPr lang="it-IT" i="1" dirty="0">
                <a:latin typeface="+mn-lt"/>
              </a:rPr>
              <a:t>“Capi di governo, telefonini, bagni schiuma” </a:t>
            </a:r>
            <a:r>
              <a:rPr lang="it-IT" dirty="0">
                <a:latin typeface="+mn-lt"/>
              </a:rPr>
              <a:t>Raffaello Cortina, p. 61</a:t>
            </a: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numero diapositiva 3"/>
          <p:cNvSpPr>
            <a:spLocks noGrp="1"/>
          </p:cNvSpPr>
          <p:nvPr>
            <p:ph type="sldNum" sz="quarter" idx="12"/>
          </p:nvPr>
        </p:nvSpPr>
        <p:spPr>
          <a:noFill/>
          <a:ln>
            <a:miter lim="800000"/>
            <a:headEnd/>
            <a:tailEnd/>
          </a:ln>
        </p:spPr>
        <p:txBody>
          <a:bodyPr/>
          <a:lstStyle/>
          <a:p>
            <a:fld id="{1D2B8BB6-756B-44A2-BCA9-492D044AAA95}" type="slidenum">
              <a:rPr lang="it-IT" smtClean="0"/>
              <a:pPr/>
              <a:t>5</a:t>
            </a:fld>
            <a:endParaRPr lang="it-IT" smtClean="0"/>
          </a:p>
        </p:txBody>
      </p:sp>
      <p:sp>
        <p:nvSpPr>
          <p:cNvPr id="13316" name="Rectangle 4"/>
          <p:cNvSpPr>
            <a:spLocks noChangeArrowheads="1"/>
          </p:cNvSpPr>
          <p:nvPr/>
        </p:nvSpPr>
        <p:spPr bwMode="auto">
          <a:xfrm>
            <a:off x="228600" y="990600"/>
            <a:ext cx="1981200" cy="609600"/>
          </a:xfrm>
          <a:prstGeom prst="rect">
            <a:avLst/>
          </a:prstGeom>
          <a:noFill/>
          <a:ln w="76200">
            <a:solidFill>
              <a:schemeClr val="hlink"/>
            </a:solidFill>
            <a:miter lim="800000"/>
            <a:headEnd/>
            <a:tailEnd/>
          </a:ln>
          <a:effectLst/>
        </p:spPr>
        <p:txBody>
          <a:bodyPr wrap="none" anchor="ctr"/>
          <a:lstStyle/>
          <a:p>
            <a:pPr algn="ctr"/>
            <a:r>
              <a:rPr lang="it-IT" sz="2200"/>
              <a:t>Il fumo fa male</a:t>
            </a:r>
          </a:p>
        </p:txBody>
      </p:sp>
      <p:sp>
        <p:nvSpPr>
          <p:cNvPr id="13317" name="Rectangle 5"/>
          <p:cNvSpPr>
            <a:spLocks noChangeArrowheads="1"/>
          </p:cNvSpPr>
          <p:nvPr/>
        </p:nvSpPr>
        <p:spPr bwMode="auto">
          <a:xfrm>
            <a:off x="2819400" y="304800"/>
            <a:ext cx="2133600" cy="533400"/>
          </a:xfrm>
          <a:prstGeom prst="rect">
            <a:avLst/>
          </a:prstGeom>
          <a:solidFill>
            <a:schemeClr val="accent1"/>
          </a:solidFill>
          <a:ln w="9525">
            <a:solidFill>
              <a:schemeClr val="tx1"/>
            </a:solidFill>
            <a:miter lim="800000"/>
            <a:headEnd/>
            <a:tailEnd/>
          </a:ln>
          <a:effectLst/>
        </p:spPr>
        <p:txBody>
          <a:bodyPr wrap="none" anchor="ctr"/>
          <a:lstStyle/>
          <a:p>
            <a:pPr algn="ctr"/>
            <a:r>
              <a:rPr lang="it-IT" sz="2200"/>
              <a:t>Smetto di fumare</a:t>
            </a:r>
          </a:p>
        </p:txBody>
      </p:sp>
      <p:sp>
        <p:nvSpPr>
          <p:cNvPr id="13318" name="Rectangle 6"/>
          <p:cNvSpPr>
            <a:spLocks noChangeArrowheads="1"/>
          </p:cNvSpPr>
          <p:nvPr/>
        </p:nvSpPr>
        <p:spPr bwMode="auto">
          <a:xfrm>
            <a:off x="2743200" y="1676400"/>
            <a:ext cx="2819400" cy="533400"/>
          </a:xfrm>
          <a:prstGeom prst="rect">
            <a:avLst/>
          </a:prstGeom>
          <a:solidFill>
            <a:schemeClr val="accent1"/>
          </a:solidFill>
          <a:ln w="9525">
            <a:solidFill>
              <a:schemeClr val="tx1"/>
            </a:solidFill>
            <a:miter lim="800000"/>
            <a:headEnd/>
            <a:tailEnd/>
          </a:ln>
          <a:effectLst/>
        </p:spPr>
        <p:txBody>
          <a:bodyPr wrap="none" anchor="ctr"/>
          <a:lstStyle/>
          <a:p>
            <a:pPr algn="ctr"/>
            <a:r>
              <a:rPr lang="it-IT" sz="2200"/>
              <a:t>Non smetto di fumare</a:t>
            </a:r>
          </a:p>
        </p:txBody>
      </p:sp>
      <p:sp>
        <p:nvSpPr>
          <p:cNvPr id="13319" name="Oval 7"/>
          <p:cNvSpPr>
            <a:spLocks noChangeArrowheads="1"/>
          </p:cNvSpPr>
          <p:nvPr/>
        </p:nvSpPr>
        <p:spPr bwMode="auto">
          <a:xfrm>
            <a:off x="5791200" y="76200"/>
            <a:ext cx="3124200" cy="1219200"/>
          </a:xfrm>
          <a:prstGeom prst="ellipse">
            <a:avLst/>
          </a:prstGeom>
          <a:solidFill>
            <a:srgbClr val="7030A0">
              <a:alpha val="16862"/>
            </a:srgbClr>
          </a:solidFill>
          <a:ln w="9525">
            <a:solidFill>
              <a:schemeClr val="tx1"/>
            </a:solidFill>
            <a:round/>
            <a:headEnd/>
            <a:tailEnd/>
          </a:ln>
          <a:effectLst/>
        </p:spPr>
        <p:txBody>
          <a:bodyPr anchor="ctr"/>
          <a:lstStyle/>
          <a:p>
            <a:pPr algn="ctr"/>
            <a:r>
              <a:rPr lang="it-IT" sz="2200"/>
              <a:t>Consonanza tra dato cognitivo e comportamento</a:t>
            </a:r>
          </a:p>
        </p:txBody>
      </p:sp>
      <p:sp>
        <p:nvSpPr>
          <p:cNvPr id="13320" name="Oval 8"/>
          <p:cNvSpPr>
            <a:spLocks noChangeArrowheads="1"/>
          </p:cNvSpPr>
          <p:nvPr/>
        </p:nvSpPr>
        <p:spPr bwMode="auto">
          <a:xfrm>
            <a:off x="6324600" y="1524000"/>
            <a:ext cx="2209800" cy="838200"/>
          </a:xfrm>
          <a:prstGeom prst="ellipse">
            <a:avLst/>
          </a:prstGeom>
          <a:solidFill>
            <a:srgbClr val="FF9900">
              <a:alpha val="38823"/>
            </a:srgbClr>
          </a:solidFill>
          <a:ln w="9525">
            <a:solidFill>
              <a:schemeClr val="tx1"/>
            </a:solidFill>
            <a:round/>
            <a:headEnd/>
            <a:tailEnd/>
          </a:ln>
          <a:effectLst/>
        </p:spPr>
        <p:txBody>
          <a:bodyPr wrap="none" anchor="ctr"/>
          <a:lstStyle/>
          <a:p>
            <a:pPr algn="ctr"/>
            <a:r>
              <a:rPr lang="it-IT" sz="2200"/>
              <a:t>Dissonanza</a:t>
            </a:r>
          </a:p>
        </p:txBody>
      </p:sp>
      <p:sp>
        <p:nvSpPr>
          <p:cNvPr id="13321" name="Rectangle 9"/>
          <p:cNvSpPr>
            <a:spLocks noChangeArrowheads="1"/>
          </p:cNvSpPr>
          <p:nvPr/>
        </p:nvSpPr>
        <p:spPr bwMode="auto">
          <a:xfrm>
            <a:off x="228600" y="2819400"/>
            <a:ext cx="2209800" cy="1066800"/>
          </a:xfrm>
          <a:prstGeom prst="rect">
            <a:avLst/>
          </a:prstGeom>
          <a:noFill/>
          <a:ln w="76200">
            <a:solidFill>
              <a:srgbClr val="FF0000"/>
            </a:solidFill>
            <a:miter lim="800000"/>
            <a:headEnd/>
            <a:tailEnd/>
          </a:ln>
          <a:effectLst/>
        </p:spPr>
        <p:txBody>
          <a:bodyPr anchor="ctr"/>
          <a:lstStyle/>
          <a:p>
            <a:pPr algn="ctr"/>
            <a:r>
              <a:rPr lang="it-IT" sz="2200"/>
              <a:t>Il fumo stimola l’attività mentale</a:t>
            </a:r>
          </a:p>
        </p:txBody>
      </p:sp>
      <p:sp>
        <p:nvSpPr>
          <p:cNvPr id="13322" name="Rectangle 10"/>
          <p:cNvSpPr>
            <a:spLocks noChangeArrowheads="1"/>
          </p:cNvSpPr>
          <p:nvPr/>
        </p:nvSpPr>
        <p:spPr bwMode="auto">
          <a:xfrm>
            <a:off x="304800" y="4724400"/>
            <a:ext cx="1981200" cy="1143000"/>
          </a:xfrm>
          <a:prstGeom prst="rect">
            <a:avLst/>
          </a:prstGeom>
          <a:solidFill>
            <a:schemeClr val="accent1"/>
          </a:solidFill>
          <a:ln w="76200">
            <a:solidFill>
              <a:srgbClr val="FF0000"/>
            </a:solidFill>
            <a:miter lim="800000"/>
            <a:headEnd/>
            <a:tailEnd/>
          </a:ln>
          <a:effectLst/>
        </p:spPr>
        <p:txBody>
          <a:bodyPr anchor="ctr"/>
          <a:lstStyle/>
          <a:p>
            <a:pPr algn="ctr"/>
            <a:r>
              <a:rPr lang="it-IT" sz="2200"/>
              <a:t>Il fumo distende i nervi</a:t>
            </a:r>
          </a:p>
        </p:txBody>
      </p:sp>
      <p:sp>
        <p:nvSpPr>
          <p:cNvPr id="13323" name="Rectangle 11"/>
          <p:cNvSpPr>
            <a:spLocks noChangeArrowheads="1"/>
          </p:cNvSpPr>
          <p:nvPr/>
        </p:nvSpPr>
        <p:spPr bwMode="auto">
          <a:xfrm>
            <a:off x="3657600" y="3048000"/>
            <a:ext cx="2590800" cy="1676400"/>
          </a:xfrm>
          <a:prstGeom prst="rect">
            <a:avLst/>
          </a:prstGeom>
          <a:solidFill>
            <a:schemeClr val="accent1"/>
          </a:solidFill>
          <a:ln w="9525">
            <a:solidFill>
              <a:schemeClr val="tx1"/>
            </a:solidFill>
            <a:prstDash val="dashDot"/>
            <a:miter lim="800000"/>
            <a:headEnd/>
            <a:tailEnd/>
          </a:ln>
          <a:effectLst/>
        </p:spPr>
        <p:txBody>
          <a:bodyPr anchor="ctr"/>
          <a:lstStyle/>
          <a:p>
            <a:pPr algn="ctr"/>
            <a:r>
              <a:rPr lang="it-IT" sz="2200" i="1"/>
              <a:t>Ricerca di informazioni che confortino nella decisione di fumare</a:t>
            </a:r>
          </a:p>
        </p:txBody>
      </p:sp>
      <p:sp>
        <p:nvSpPr>
          <p:cNvPr id="13324" name="Rectangle 12"/>
          <p:cNvSpPr>
            <a:spLocks noChangeArrowheads="1"/>
          </p:cNvSpPr>
          <p:nvPr/>
        </p:nvSpPr>
        <p:spPr bwMode="auto">
          <a:xfrm>
            <a:off x="3810000" y="5486400"/>
            <a:ext cx="2362200" cy="1143000"/>
          </a:xfrm>
          <a:prstGeom prst="rect">
            <a:avLst/>
          </a:prstGeom>
          <a:solidFill>
            <a:schemeClr val="accent1"/>
          </a:solidFill>
          <a:ln w="9525">
            <a:solidFill>
              <a:schemeClr val="tx1"/>
            </a:solidFill>
            <a:prstDash val="dashDot"/>
            <a:miter lim="800000"/>
            <a:headEnd/>
            <a:tailEnd/>
          </a:ln>
          <a:effectLst/>
        </p:spPr>
        <p:txBody>
          <a:bodyPr anchor="ctr"/>
          <a:lstStyle/>
          <a:p>
            <a:pPr algn="ctr"/>
            <a:r>
              <a:rPr lang="it-IT" sz="2200" i="1"/>
              <a:t>Riduce il senso di disagio psicologico</a:t>
            </a:r>
          </a:p>
        </p:txBody>
      </p:sp>
      <p:sp>
        <p:nvSpPr>
          <p:cNvPr id="13325" name="Oval 13"/>
          <p:cNvSpPr>
            <a:spLocks noChangeArrowheads="1"/>
          </p:cNvSpPr>
          <p:nvPr/>
        </p:nvSpPr>
        <p:spPr bwMode="auto">
          <a:xfrm>
            <a:off x="838200" y="1752600"/>
            <a:ext cx="685800" cy="457200"/>
          </a:xfrm>
          <a:prstGeom prst="ellipse">
            <a:avLst/>
          </a:prstGeom>
          <a:solidFill>
            <a:schemeClr val="accent1"/>
          </a:solidFill>
          <a:ln w="76200">
            <a:solidFill>
              <a:schemeClr val="hlink"/>
            </a:solidFill>
            <a:round/>
            <a:headEnd/>
            <a:tailEnd/>
          </a:ln>
          <a:effectLst/>
        </p:spPr>
        <p:txBody>
          <a:bodyPr wrap="none" anchor="ctr"/>
          <a:lstStyle/>
          <a:p>
            <a:pPr algn="ctr"/>
            <a:r>
              <a:rPr lang="it-IT" sz="3600">
                <a:cs typeface="Arial" pitchFamily="34" charset="0"/>
              </a:rPr>
              <a:t>−</a:t>
            </a:r>
          </a:p>
        </p:txBody>
      </p:sp>
      <p:sp>
        <p:nvSpPr>
          <p:cNvPr id="13326" name="Oval 14"/>
          <p:cNvSpPr>
            <a:spLocks noChangeArrowheads="1"/>
          </p:cNvSpPr>
          <p:nvPr/>
        </p:nvSpPr>
        <p:spPr bwMode="auto">
          <a:xfrm>
            <a:off x="838200" y="4038600"/>
            <a:ext cx="685800" cy="457200"/>
          </a:xfrm>
          <a:prstGeom prst="ellipse">
            <a:avLst/>
          </a:prstGeom>
          <a:solidFill>
            <a:schemeClr val="accent1"/>
          </a:solidFill>
          <a:ln w="76200">
            <a:solidFill>
              <a:srgbClr val="FF0000"/>
            </a:solidFill>
            <a:round/>
            <a:headEnd/>
            <a:tailEnd/>
          </a:ln>
          <a:effectLst/>
        </p:spPr>
        <p:txBody>
          <a:bodyPr wrap="none" anchor="ctr"/>
          <a:lstStyle/>
          <a:p>
            <a:pPr algn="ctr"/>
            <a:r>
              <a:rPr lang="it-IT" sz="3600">
                <a:cs typeface="Arial" pitchFamily="34" charset="0"/>
              </a:rPr>
              <a:t>+</a:t>
            </a:r>
          </a:p>
        </p:txBody>
      </p:sp>
      <p:sp>
        <p:nvSpPr>
          <p:cNvPr id="13327" name="Oval 15"/>
          <p:cNvSpPr>
            <a:spLocks noChangeArrowheads="1"/>
          </p:cNvSpPr>
          <p:nvPr/>
        </p:nvSpPr>
        <p:spPr bwMode="auto">
          <a:xfrm>
            <a:off x="914400" y="6096000"/>
            <a:ext cx="685800" cy="457200"/>
          </a:xfrm>
          <a:prstGeom prst="ellipse">
            <a:avLst/>
          </a:prstGeom>
          <a:solidFill>
            <a:schemeClr val="accent1"/>
          </a:solidFill>
          <a:ln w="76200">
            <a:solidFill>
              <a:srgbClr val="FF0000"/>
            </a:solidFill>
            <a:round/>
            <a:headEnd/>
            <a:tailEnd/>
          </a:ln>
          <a:effectLst/>
        </p:spPr>
        <p:txBody>
          <a:bodyPr wrap="none" anchor="ctr"/>
          <a:lstStyle/>
          <a:p>
            <a:pPr algn="ctr"/>
            <a:r>
              <a:rPr lang="it-IT" sz="3600">
                <a:cs typeface="Arial" pitchFamily="34" charset="0"/>
              </a:rPr>
              <a:t>+</a:t>
            </a:r>
          </a:p>
        </p:txBody>
      </p:sp>
      <p:sp>
        <p:nvSpPr>
          <p:cNvPr id="13328" name="Line 16"/>
          <p:cNvSpPr>
            <a:spLocks noChangeShapeType="1"/>
          </p:cNvSpPr>
          <p:nvPr/>
        </p:nvSpPr>
        <p:spPr bwMode="auto">
          <a:xfrm flipV="1">
            <a:off x="2209800" y="609600"/>
            <a:ext cx="533400" cy="381000"/>
          </a:xfrm>
          <a:prstGeom prst="line">
            <a:avLst/>
          </a:prstGeom>
          <a:noFill/>
          <a:ln w="38100">
            <a:solidFill>
              <a:schemeClr val="tx1"/>
            </a:solidFill>
            <a:round/>
            <a:headEnd/>
            <a:tailEnd type="triangle" w="med" len="med"/>
          </a:ln>
          <a:effectLst/>
        </p:spPr>
        <p:txBody>
          <a:bodyPr/>
          <a:lstStyle/>
          <a:p>
            <a:endParaRPr lang="it-IT"/>
          </a:p>
        </p:txBody>
      </p:sp>
      <p:sp>
        <p:nvSpPr>
          <p:cNvPr id="13329" name="Line 17"/>
          <p:cNvSpPr>
            <a:spLocks noChangeShapeType="1"/>
          </p:cNvSpPr>
          <p:nvPr/>
        </p:nvSpPr>
        <p:spPr bwMode="auto">
          <a:xfrm>
            <a:off x="2209800" y="1524000"/>
            <a:ext cx="533400" cy="381000"/>
          </a:xfrm>
          <a:prstGeom prst="line">
            <a:avLst/>
          </a:prstGeom>
          <a:noFill/>
          <a:ln w="38100">
            <a:solidFill>
              <a:schemeClr val="tx1"/>
            </a:solidFill>
            <a:round/>
            <a:headEnd/>
            <a:tailEnd type="triangle" w="med" len="med"/>
          </a:ln>
          <a:effectLst/>
        </p:spPr>
        <p:txBody>
          <a:bodyPr/>
          <a:lstStyle/>
          <a:p>
            <a:endParaRPr lang="it-IT"/>
          </a:p>
        </p:txBody>
      </p:sp>
      <p:sp>
        <p:nvSpPr>
          <p:cNvPr id="13330" name="Line 18"/>
          <p:cNvSpPr>
            <a:spLocks noChangeShapeType="1"/>
          </p:cNvSpPr>
          <p:nvPr/>
        </p:nvSpPr>
        <p:spPr bwMode="auto">
          <a:xfrm>
            <a:off x="4953000" y="609600"/>
            <a:ext cx="838200" cy="0"/>
          </a:xfrm>
          <a:prstGeom prst="line">
            <a:avLst/>
          </a:prstGeom>
          <a:noFill/>
          <a:ln w="38100">
            <a:solidFill>
              <a:schemeClr val="tx1"/>
            </a:solidFill>
            <a:round/>
            <a:headEnd/>
            <a:tailEnd type="triangle" w="med" len="med"/>
          </a:ln>
          <a:effectLst/>
        </p:spPr>
        <p:txBody>
          <a:bodyPr/>
          <a:lstStyle/>
          <a:p>
            <a:endParaRPr lang="it-IT"/>
          </a:p>
        </p:txBody>
      </p:sp>
      <p:sp>
        <p:nvSpPr>
          <p:cNvPr id="13331" name="Line 19"/>
          <p:cNvSpPr>
            <a:spLocks noChangeShapeType="1"/>
          </p:cNvSpPr>
          <p:nvPr/>
        </p:nvSpPr>
        <p:spPr bwMode="auto">
          <a:xfrm>
            <a:off x="5562600" y="1905000"/>
            <a:ext cx="762000" cy="0"/>
          </a:xfrm>
          <a:prstGeom prst="line">
            <a:avLst/>
          </a:prstGeom>
          <a:noFill/>
          <a:ln w="38100">
            <a:solidFill>
              <a:schemeClr val="tx1"/>
            </a:solidFill>
            <a:round/>
            <a:headEnd/>
            <a:tailEnd type="triangle" w="med" len="med"/>
          </a:ln>
          <a:effectLst/>
        </p:spPr>
        <p:txBody>
          <a:bodyPr/>
          <a:lstStyle/>
          <a:p>
            <a:endParaRPr lang="it-IT"/>
          </a:p>
        </p:txBody>
      </p:sp>
      <p:sp>
        <p:nvSpPr>
          <p:cNvPr id="13332" name="Freeform 20"/>
          <p:cNvSpPr>
            <a:spLocks/>
          </p:cNvSpPr>
          <p:nvPr/>
        </p:nvSpPr>
        <p:spPr bwMode="auto">
          <a:xfrm>
            <a:off x="6248400" y="2362200"/>
            <a:ext cx="1295400" cy="1752600"/>
          </a:xfrm>
          <a:custGeom>
            <a:avLst/>
            <a:gdLst>
              <a:gd name="T0" fmla="*/ 2056447500 w 816"/>
              <a:gd name="T1" fmla="*/ 0 h 1104"/>
              <a:gd name="T2" fmla="*/ 2013605638 w 816"/>
              <a:gd name="T3" fmla="*/ 2147483647 h 1104"/>
              <a:gd name="T4" fmla="*/ 0 w 816"/>
              <a:gd name="T5" fmla="*/ 2147483647 h 1104"/>
              <a:gd name="T6" fmla="*/ 0 60000 65536"/>
              <a:gd name="T7" fmla="*/ 0 60000 65536"/>
              <a:gd name="T8" fmla="*/ 0 60000 65536"/>
            </a:gdLst>
            <a:ahLst/>
            <a:cxnLst>
              <a:cxn ang="T6">
                <a:pos x="T0" y="T1"/>
              </a:cxn>
              <a:cxn ang="T7">
                <a:pos x="T2" y="T3"/>
              </a:cxn>
              <a:cxn ang="T8">
                <a:pos x="T4" y="T5"/>
              </a:cxn>
            </a:cxnLst>
            <a:rect l="0" t="0" r="r" b="b"/>
            <a:pathLst>
              <a:path w="816" h="1104">
                <a:moveTo>
                  <a:pt x="816" y="0"/>
                </a:moveTo>
                <a:lnTo>
                  <a:pt x="799" y="1089"/>
                </a:lnTo>
                <a:lnTo>
                  <a:pt x="0" y="1104"/>
                </a:lnTo>
              </a:path>
            </a:pathLst>
          </a:custGeom>
          <a:noFill/>
          <a:ln w="38100">
            <a:solidFill>
              <a:schemeClr val="tx1"/>
            </a:solidFill>
            <a:round/>
            <a:headEnd type="none" w="med" len="med"/>
            <a:tailEnd type="triangle" w="med" len="med"/>
          </a:ln>
          <a:effectLst/>
        </p:spPr>
        <p:txBody>
          <a:bodyPr/>
          <a:lstStyle/>
          <a:p>
            <a:endParaRPr lang="it-IT"/>
          </a:p>
        </p:txBody>
      </p:sp>
      <p:sp>
        <p:nvSpPr>
          <p:cNvPr id="13333" name="Line 21"/>
          <p:cNvSpPr>
            <a:spLocks noChangeShapeType="1"/>
          </p:cNvSpPr>
          <p:nvPr/>
        </p:nvSpPr>
        <p:spPr bwMode="auto">
          <a:xfrm>
            <a:off x="5029200" y="4724400"/>
            <a:ext cx="0" cy="685800"/>
          </a:xfrm>
          <a:prstGeom prst="line">
            <a:avLst/>
          </a:prstGeom>
          <a:noFill/>
          <a:ln w="25400">
            <a:solidFill>
              <a:schemeClr val="tx1"/>
            </a:solidFill>
            <a:prstDash val="dashDot"/>
            <a:round/>
            <a:headEnd/>
            <a:tailEnd type="triangle" w="med" len="med"/>
          </a:ln>
          <a:effectLst/>
        </p:spPr>
        <p:txBody>
          <a:bodyPr/>
          <a:lstStyle/>
          <a:p>
            <a:endParaRPr lang="it-IT"/>
          </a:p>
        </p:txBody>
      </p:sp>
      <p:sp>
        <p:nvSpPr>
          <p:cNvPr id="13334" name="Line 22"/>
          <p:cNvSpPr>
            <a:spLocks noChangeShapeType="1"/>
          </p:cNvSpPr>
          <p:nvPr/>
        </p:nvSpPr>
        <p:spPr bwMode="auto">
          <a:xfrm flipH="1" flipV="1">
            <a:off x="2438400" y="3352800"/>
            <a:ext cx="1219200" cy="457200"/>
          </a:xfrm>
          <a:prstGeom prst="line">
            <a:avLst/>
          </a:prstGeom>
          <a:noFill/>
          <a:ln w="38100">
            <a:solidFill>
              <a:schemeClr val="tx1"/>
            </a:solidFill>
            <a:round/>
            <a:headEnd/>
            <a:tailEnd type="triangle" w="med" len="med"/>
          </a:ln>
          <a:effectLst/>
        </p:spPr>
        <p:txBody>
          <a:bodyPr/>
          <a:lstStyle/>
          <a:p>
            <a:endParaRPr lang="it-IT"/>
          </a:p>
        </p:txBody>
      </p:sp>
      <p:sp>
        <p:nvSpPr>
          <p:cNvPr id="13335" name="Line 23"/>
          <p:cNvSpPr>
            <a:spLocks noChangeShapeType="1"/>
          </p:cNvSpPr>
          <p:nvPr/>
        </p:nvSpPr>
        <p:spPr bwMode="auto">
          <a:xfrm flipH="1">
            <a:off x="2362200" y="4114800"/>
            <a:ext cx="1295400" cy="1143000"/>
          </a:xfrm>
          <a:prstGeom prst="line">
            <a:avLst/>
          </a:prstGeom>
          <a:noFill/>
          <a:ln w="38100">
            <a:solidFill>
              <a:schemeClr val="tx1"/>
            </a:solidFill>
            <a:round/>
            <a:headEnd/>
            <a:tailEnd type="triangle" w="med" len="med"/>
          </a:ln>
          <a:effectLst/>
        </p:spPr>
        <p:txBody>
          <a:bodyPr/>
          <a:lstStyle/>
          <a:p>
            <a:endParaRPr lang="it-IT"/>
          </a:p>
        </p:txBody>
      </p:sp>
      <p:sp>
        <p:nvSpPr>
          <p:cNvPr id="13336" name="Text Box 24"/>
          <p:cNvSpPr txBox="1">
            <a:spLocks noChangeArrowheads="1"/>
          </p:cNvSpPr>
          <p:nvPr/>
        </p:nvSpPr>
        <p:spPr bwMode="auto">
          <a:xfrm>
            <a:off x="2286000" y="457200"/>
            <a:ext cx="381000" cy="366713"/>
          </a:xfrm>
          <a:prstGeom prst="rect">
            <a:avLst/>
          </a:prstGeom>
          <a:noFill/>
          <a:ln w="9525">
            <a:noFill/>
            <a:miter lim="800000"/>
            <a:headEnd/>
            <a:tailEnd/>
          </a:ln>
          <a:effectLst/>
        </p:spPr>
        <p:txBody>
          <a:bodyPr>
            <a:spAutoFit/>
          </a:bodyPr>
          <a:lstStyle/>
          <a:p>
            <a:pPr>
              <a:spcBef>
                <a:spcPct val="50000"/>
              </a:spcBef>
            </a:pPr>
            <a:r>
              <a:rPr lang="it-IT"/>
              <a:t>1</a:t>
            </a:r>
          </a:p>
        </p:txBody>
      </p:sp>
      <p:sp>
        <p:nvSpPr>
          <p:cNvPr id="13337" name="Text Box 25"/>
          <p:cNvSpPr txBox="1">
            <a:spLocks noChangeArrowheads="1"/>
          </p:cNvSpPr>
          <p:nvPr/>
        </p:nvSpPr>
        <p:spPr bwMode="auto">
          <a:xfrm>
            <a:off x="5105400" y="228600"/>
            <a:ext cx="457200" cy="366713"/>
          </a:xfrm>
          <a:prstGeom prst="rect">
            <a:avLst/>
          </a:prstGeom>
          <a:noFill/>
          <a:ln w="9525">
            <a:noFill/>
            <a:miter lim="800000"/>
            <a:headEnd/>
            <a:tailEnd/>
          </a:ln>
          <a:effectLst/>
        </p:spPr>
        <p:txBody>
          <a:bodyPr>
            <a:spAutoFit/>
          </a:bodyPr>
          <a:lstStyle/>
          <a:p>
            <a:pPr>
              <a:spcBef>
                <a:spcPct val="50000"/>
              </a:spcBef>
            </a:pPr>
            <a:r>
              <a:rPr lang="it-IT"/>
              <a:t>2</a:t>
            </a:r>
          </a:p>
        </p:txBody>
      </p:sp>
      <p:sp>
        <p:nvSpPr>
          <p:cNvPr id="13338" name="Text Box 26"/>
          <p:cNvSpPr txBox="1">
            <a:spLocks noChangeArrowheads="1"/>
          </p:cNvSpPr>
          <p:nvPr/>
        </p:nvSpPr>
        <p:spPr bwMode="auto">
          <a:xfrm>
            <a:off x="5791200" y="1538288"/>
            <a:ext cx="381000" cy="366712"/>
          </a:xfrm>
          <a:prstGeom prst="rect">
            <a:avLst/>
          </a:prstGeom>
          <a:noFill/>
          <a:ln w="9525">
            <a:noFill/>
            <a:miter lim="800000"/>
            <a:headEnd/>
            <a:tailEnd/>
          </a:ln>
          <a:effectLst/>
        </p:spPr>
        <p:txBody>
          <a:bodyPr>
            <a:spAutoFit/>
          </a:bodyPr>
          <a:lstStyle/>
          <a:p>
            <a:pPr>
              <a:spcBef>
                <a:spcPct val="50000"/>
              </a:spcBef>
            </a:pPr>
            <a:r>
              <a:rPr lang="it-IT"/>
              <a:t>2</a:t>
            </a:r>
          </a:p>
        </p:txBody>
      </p:sp>
      <p:sp>
        <p:nvSpPr>
          <p:cNvPr id="13339" name="Text Box 27"/>
          <p:cNvSpPr txBox="1">
            <a:spLocks noChangeArrowheads="1"/>
          </p:cNvSpPr>
          <p:nvPr/>
        </p:nvSpPr>
        <p:spPr bwMode="auto">
          <a:xfrm>
            <a:off x="6705600" y="3581400"/>
            <a:ext cx="381000" cy="366713"/>
          </a:xfrm>
          <a:prstGeom prst="rect">
            <a:avLst/>
          </a:prstGeom>
          <a:noFill/>
          <a:ln w="9525">
            <a:noFill/>
            <a:miter lim="800000"/>
            <a:headEnd/>
            <a:tailEnd/>
          </a:ln>
          <a:effectLst/>
        </p:spPr>
        <p:txBody>
          <a:bodyPr>
            <a:spAutoFit/>
          </a:bodyPr>
          <a:lstStyle/>
          <a:p>
            <a:pPr>
              <a:spcBef>
                <a:spcPct val="50000"/>
              </a:spcBef>
            </a:pPr>
            <a:r>
              <a:rPr lang="it-IT"/>
              <a:t>3</a:t>
            </a:r>
          </a:p>
        </p:txBody>
      </p:sp>
      <p:sp>
        <p:nvSpPr>
          <p:cNvPr id="13340" name="Text Box 28"/>
          <p:cNvSpPr txBox="1">
            <a:spLocks noChangeArrowheads="1"/>
          </p:cNvSpPr>
          <p:nvPr/>
        </p:nvSpPr>
        <p:spPr bwMode="auto">
          <a:xfrm>
            <a:off x="2590800" y="3124200"/>
            <a:ext cx="381000" cy="366713"/>
          </a:xfrm>
          <a:prstGeom prst="rect">
            <a:avLst/>
          </a:prstGeom>
          <a:noFill/>
          <a:ln w="9525">
            <a:noFill/>
            <a:miter lim="800000"/>
            <a:headEnd/>
            <a:tailEnd/>
          </a:ln>
          <a:effectLst/>
        </p:spPr>
        <p:txBody>
          <a:bodyPr>
            <a:spAutoFit/>
          </a:bodyPr>
          <a:lstStyle/>
          <a:p>
            <a:pPr>
              <a:spcBef>
                <a:spcPct val="50000"/>
              </a:spcBef>
            </a:pPr>
            <a:r>
              <a:rPr lang="it-IT"/>
              <a:t>4</a:t>
            </a:r>
          </a:p>
        </p:txBody>
      </p:sp>
      <p:sp>
        <p:nvSpPr>
          <p:cNvPr id="13341" name="Text Box 29"/>
          <p:cNvSpPr txBox="1">
            <a:spLocks noChangeArrowheads="1"/>
          </p:cNvSpPr>
          <p:nvPr/>
        </p:nvSpPr>
        <p:spPr bwMode="auto">
          <a:xfrm>
            <a:off x="2286000" y="1371600"/>
            <a:ext cx="381000" cy="366713"/>
          </a:xfrm>
          <a:prstGeom prst="rect">
            <a:avLst/>
          </a:prstGeom>
          <a:noFill/>
          <a:ln w="9525">
            <a:noFill/>
            <a:miter lim="800000"/>
            <a:headEnd/>
            <a:tailEnd/>
          </a:ln>
          <a:effectLst/>
        </p:spPr>
        <p:txBody>
          <a:bodyPr>
            <a:spAutoFit/>
          </a:bodyPr>
          <a:lstStyle/>
          <a:p>
            <a:pPr>
              <a:spcBef>
                <a:spcPct val="50000"/>
              </a:spcBef>
            </a:pPr>
            <a:r>
              <a:rPr lang="it-IT"/>
              <a:t>1</a:t>
            </a:r>
          </a:p>
        </p:txBody>
      </p:sp>
      <p:sp>
        <p:nvSpPr>
          <p:cNvPr id="13342" name="Text Box 30"/>
          <p:cNvSpPr txBox="1">
            <a:spLocks noChangeArrowheads="1"/>
          </p:cNvSpPr>
          <p:nvPr/>
        </p:nvSpPr>
        <p:spPr bwMode="auto">
          <a:xfrm>
            <a:off x="2590800" y="4510088"/>
            <a:ext cx="381000" cy="366712"/>
          </a:xfrm>
          <a:prstGeom prst="rect">
            <a:avLst/>
          </a:prstGeom>
          <a:noFill/>
          <a:ln w="9525">
            <a:noFill/>
            <a:miter lim="800000"/>
            <a:headEnd/>
            <a:tailEnd/>
          </a:ln>
          <a:effectLst/>
        </p:spPr>
        <p:txBody>
          <a:bodyPr>
            <a:spAutoFit/>
          </a:bodyPr>
          <a:lstStyle/>
          <a:p>
            <a:pPr>
              <a:spcBef>
                <a:spcPct val="50000"/>
              </a:spcBef>
            </a:pPr>
            <a:r>
              <a:rPr lang="it-IT"/>
              <a:t>4</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 calcmode="lin" valueType="num">
                                      <p:cBhvr additive="base">
                                        <p:cTn id="7" dur="2000" fill="hold"/>
                                        <p:tgtEl>
                                          <p:spTgt spid="13316"/>
                                        </p:tgtEl>
                                        <p:attrNameLst>
                                          <p:attrName>ppt_x</p:attrName>
                                        </p:attrNameLst>
                                      </p:cBhvr>
                                      <p:tavLst>
                                        <p:tav tm="0">
                                          <p:val>
                                            <p:strVal val="#ppt_x"/>
                                          </p:val>
                                        </p:tav>
                                        <p:tav tm="100000">
                                          <p:val>
                                            <p:strVal val="#ppt_x"/>
                                          </p:val>
                                        </p:tav>
                                      </p:tavLst>
                                    </p:anim>
                                    <p:anim calcmode="lin" valueType="num">
                                      <p:cBhvr additive="base">
                                        <p:cTn id="8" dur="2000" fill="hold"/>
                                        <p:tgtEl>
                                          <p:spTgt spid="1331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325"/>
                                        </p:tgtEl>
                                        <p:attrNameLst>
                                          <p:attrName>style.visibility</p:attrName>
                                        </p:attrNameLst>
                                      </p:cBhvr>
                                      <p:to>
                                        <p:strVal val="visible"/>
                                      </p:to>
                                    </p:set>
                                    <p:anim calcmode="lin" valueType="num">
                                      <p:cBhvr additive="base">
                                        <p:cTn id="11" dur="2000" fill="hold"/>
                                        <p:tgtEl>
                                          <p:spTgt spid="13325"/>
                                        </p:tgtEl>
                                        <p:attrNameLst>
                                          <p:attrName>ppt_x</p:attrName>
                                        </p:attrNameLst>
                                      </p:cBhvr>
                                      <p:tavLst>
                                        <p:tav tm="0">
                                          <p:val>
                                            <p:strVal val="#ppt_x"/>
                                          </p:val>
                                        </p:tav>
                                        <p:tav tm="100000">
                                          <p:val>
                                            <p:strVal val="#ppt_x"/>
                                          </p:val>
                                        </p:tav>
                                      </p:tavLst>
                                    </p:anim>
                                    <p:anim calcmode="lin" valueType="num">
                                      <p:cBhvr additive="base">
                                        <p:cTn id="12" dur="2000" fill="hold"/>
                                        <p:tgtEl>
                                          <p:spTgt spid="133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3336"/>
                                        </p:tgtEl>
                                        <p:attrNameLst>
                                          <p:attrName>style.visibility</p:attrName>
                                        </p:attrNameLst>
                                      </p:cBhvr>
                                      <p:to>
                                        <p:strVal val="visible"/>
                                      </p:to>
                                    </p:set>
                                    <p:anim calcmode="lin" valueType="num">
                                      <p:cBhvr additive="base">
                                        <p:cTn id="15" dur="2000" fill="hold"/>
                                        <p:tgtEl>
                                          <p:spTgt spid="13336"/>
                                        </p:tgtEl>
                                        <p:attrNameLst>
                                          <p:attrName>ppt_x</p:attrName>
                                        </p:attrNameLst>
                                      </p:cBhvr>
                                      <p:tavLst>
                                        <p:tav tm="0">
                                          <p:val>
                                            <p:strVal val="#ppt_x"/>
                                          </p:val>
                                        </p:tav>
                                        <p:tav tm="100000">
                                          <p:val>
                                            <p:strVal val="#ppt_x"/>
                                          </p:val>
                                        </p:tav>
                                      </p:tavLst>
                                    </p:anim>
                                    <p:anim calcmode="lin" valueType="num">
                                      <p:cBhvr additive="base">
                                        <p:cTn id="16" dur="2000" fill="hold"/>
                                        <p:tgtEl>
                                          <p:spTgt spid="13336"/>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3328"/>
                                        </p:tgtEl>
                                        <p:attrNameLst>
                                          <p:attrName>style.visibility</p:attrName>
                                        </p:attrNameLst>
                                      </p:cBhvr>
                                      <p:to>
                                        <p:strVal val="visible"/>
                                      </p:to>
                                    </p:set>
                                    <p:anim calcmode="lin" valueType="num">
                                      <p:cBhvr additive="base">
                                        <p:cTn id="19" dur="2000" fill="hold"/>
                                        <p:tgtEl>
                                          <p:spTgt spid="13328"/>
                                        </p:tgtEl>
                                        <p:attrNameLst>
                                          <p:attrName>ppt_x</p:attrName>
                                        </p:attrNameLst>
                                      </p:cBhvr>
                                      <p:tavLst>
                                        <p:tav tm="0">
                                          <p:val>
                                            <p:strVal val="#ppt_x"/>
                                          </p:val>
                                        </p:tav>
                                        <p:tav tm="100000">
                                          <p:val>
                                            <p:strVal val="#ppt_x"/>
                                          </p:val>
                                        </p:tav>
                                      </p:tavLst>
                                    </p:anim>
                                    <p:anim calcmode="lin" valueType="num">
                                      <p:cBhvr additive="base">
                                        <p:cTn id="20" dur="2000" fill="hold"/>
                                        <p:tgtEl>
                                          <p:spTgt spid="1332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317"/>
                                        </p:tgtEl>
                                        <p:attrNameLst>
                                          <p:attrName>style.visibility</p:attrName>
                                        </p:attrNameLst>
                                      </p:cBhvr>
                                      <p:to>
                                        <p:strVal val="visible"/>
                                      </p:to>
                                    </p:set>
                                    <p:anim calcmode="lin" valueType="num">
                                      <p:cBhvr additive="base">
                                        <p:cTn id="25" dur="2000" fill="hold"/>
                                        <p:tgtEl>
                                          <p:spTgt spid="13317"/>
                                        </p:tgtEl>
                                        <p:attrNameLst>
                                          <p:attrName>ppt_x</p:attrName>
                                        </p:attrNameLst>
                                      </p:cBhvr>
                                      <p:tavLst>
                                        <p:tav tm="0">
                                          <p:val>
                                            <p:strVal val="#ppt_x"/>
                                          </p:val>
                                        </p:tav>
                                        <p:tav tm="100000">
                                          <p:val>
                                            <p:strVal val="#ppt_x"/>
                                          </p:val>
                                        </p:tav>
                                      </p:tavLst>
                                    </p:anim>
                                    <p:anim calcmode="lin" valueType="num">
                                      <p:cBhvr additive="base">
                                        <p:cTn id="26" dur="2000" fill="hold"/>
                                        <p:tgtEl>
                                          <p:spTgt spid="1331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337"/>
                                        </p:tgtEl>
                                        <p:attrNameLst>
                                          <p:attrName>style.visibility</p:attrName>
                                        </p:attrNameLst>
                                      </p:cBhvr>
                                      <p:to>
                                        <p:strVal val="visible"/>
                                      </p:to>
                                    </p:set>
                                    <p:anim calcmode="lin" valueType="num">
                                      <p:cBhvr additive="base">
                                        <p:cTn id="31" dur="2000" fill="hold"/>
                                        <p:tgtEl>
                                          <p:spTgt spid="13337"/>
                                        </p:tgtEl>
                                        <p:attrNameLst>
                                          <p:attrName>ppt_x</p:attrName>
                                        </p:attrNameLst>
                                      </p:cBhvr>
                                      <p:tavLst>
                                        <p:tav tm="0">
                                          <p:val>
                                            <p:strVal val="#ppt_x"/>
                                          </p:val>
                                        </p:tav>
                                        <p:tav tm="100000">
                                          <p:val>
                                            <p:strVal val="#ppt_x"/>
                                          </p:val>
                                        </p:tav>
                                      </p:tavLst>
                                    </p:anim>
                                    <p:anim calcmode="lin" valueType="num">
                                      <p:cBhvr additive="base">
                                        <p:cTn id="32" dur="2000" fill="hold"/>
                                        <p:tgtEl>
                                          <p:spTgt spid="13337"/>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3330"/>
                                        </p:tgtEl>
                                        <p:attrNameLst>
                                          <p:attrName>style.visibility</p:attrName>
                                        </p:attrNameLst>
                                      </p:cBhvr>
                                      <p:to>
                                        <p:strVal val="visible"/>
                                      </p:to>
                                    </p:set>
                                    <p:anim calcmode="lin" valueType="num">
                                      <p:cBhvr additive="base">
                                        <p:cTn id="35" dur="2000" fill="hold"/>
                                        <p:tgtEl>
                                          <p:spTgt spid="13330"/>
                                        </p:tgtEl>
                                        <p:attrNameLst>
                                          <p:attrName>ppt_x</p:attrName>
                                        </p:attrNameLst>
                                      </p:cBhvr>
                                      <p:tavLst>
                                        <p:tav tm="0">
                                          <p:val>
                                            <p:strVal val="#ppt_x"/>
                                          </p:val>
                                        </p:tav>
                                        <p:tav tm="100000">
                                          <p:val>
                                            <p:strVal val="#ppt_x"/>
                                          </p:val>
                                        </p:tav>
                                      </p:tavLst>
                                    </p:anim>
                                    <p:anim calcmode="lin" valueType="num">
                                      <p:cBhvr additive="base">
                                        <p:cTn id="36" dur="2000" fill="hold"/>
                                        <p:tgtEl>
                                          <p:spTgt spid="13330"/>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3319"/>
                                        </p:tgtEl>
                                        <p:attrNameLst>
                                          <p:attrName>style.visibility</p:attrName>
                                        </p:attrNameLst>
                                      </p:cBhvr>
                                      <p:to>
                                        <p:strVal val="visible"/>
                                      </p:to>
                                    </p:set>
                                    <p:anim calcmode="lin" valueType="num">
                                      <p:cBhvr additive="base">
                                        <p:cTn id="39" dur="2000" fill="hold"/>
                                        <p:tgtEl>
                                          <p:spTgt spid="13319"/>
                                        </p:tgtEl>
                                        <p:attrNameLst>
                                          <p:attrName>ppt_x</p:attrName>
                                        </p:attrNameLst>
                                      </p:cBhvr>
                                      <p:tavLst>
                                        <p:tav tm="0">
                                          <p:val>
                                            <p:strVal val="#ppt_x"/>
                                          </p:val>
                                        </p:tav>
                                        <p:tav tm="100000">
                                          <p:val>
                                            <p:strVal val="#ppt_x"/>
                                          </p:val>
                                        </p:tav>
                                      </p:tavLst>
                                    </p:anim>
                                    <p:anim calcmode="lin" valueType="num">
                                      <p:cBhvr additive="base">
                                        <p:cTn id="40" dur="2000" fill="hold"/>
                                        <p:tgtEl>
                                          <p:spTgt spid="13319"/>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3329"/>
                                        </p:tgtEl>
                                        <p:attrNameLst>
                                          <p:attrName>style.visibility</p:attrName>
                                        </p:attrNameLst>
                                      </p:cBhvr>
                                      <p:to>
                                        <p:strVal val="visible"/>
                                      </p:to>
                                    </p:set>
                                    <p:anim calcmode="lin" valueType="num">
                                      <p:cBhvr additive="base">
                                        <p:cTn id="45" dur="2000" fill="hold"/>
                                        <p:tgtEl>
                                          <p:spTgt spid="13329"/>
                                        </p:tgtEl>
                                        <p:attrNameLst>
                                          <p:attrName>ppt_x</p:attrName>
                                        </p:attrNameLst>
                                      </p:cBhvr>
                                      <p:tavLst>
                                        <p:tav tm="0">
                                          <p:val>
                                            <p:strVal val="#ppt_x"/>
                                          </p:val>
                                        </p:tav>
                                        <p:tav tm="100000">
                                          <p:val>
                                            <p:strVal val="#ppt_x"/>
                                          </p:val>
                                        </p:tav>
                                      </p:tavLst>
                                    </p:anim>
                                    <p:anim calcmode="lin" valueType="num">
                                      <p:cBhvr additive="base">
                                        <p:cTn id="46" dur="2000" fill="hold"/>
                                        <p:tgtEl>
                                          <p:spTgt spid="1332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3341"/>
                                        </p:tgtEl>
                                        <p:attrNameLst>
                                          <p:attrName>style.visibility</p:attrName>
                                        </p:attrNameLst>
                                      </p:cBhvr>
                                      <p:to>
                                        <p:strVal val="visible"/>
                                      </p:to>
                                    </p:set>
                                    <p:anim calcmode="lin" valueType="num">
                                      <p:cBhvr additive="base">
                                        <p:cTn id="49" dur="2000" fill="hold"/>
                                        <p:tgtEl>
                                          <p:spTgt spid="13341"/>
                                        </p:tgtEl>
                                        <p:attrNameLst>
                                          <p:attrName>ppt_x</p:attrName>
                                        </p:attrNameLst>
                                      </p:cBhvr>
                                      <p:tavLst>
                                        <p:tav tm="0">
                                          <p:val>
                                            <p:strVal val="#ppt_x"/>
                                          </p:val>
                                        </p:tav>
                                        <p:tav tm="100000">
                                          <p:val>
                                            <p:strVal val="#ppt_x"/>
                                          </p:val>
                                        </p:tav>
                                      </p:tavLst>
                                    </p:anim>
                                    <p:anim calcmode="lin" valueType="num">
                                      <p:cBhvr additive="base">
                                        <p:cTn id="50" dur="2000" fill="hold"/>
                                        <p:tgtEl>
                                          <p:spTgt spid="13341"/>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318"/>
                                        </p:tgtEl>
                                        <p:attrNameLst>
                                          <p:attrName>style.visibility</p:attrName>
                                        </p:attrNameLst>
                                      </p:cBhvr>
                                      <p:to>
                                        <p:strVal val="visible"/>
                                      </p:to>
                                    </p:set>
                                    <p:anim calcmode="lin" valueType="num">
                                      <p:cBhvr additive="base">
                                        <p:cTn id="55" dur="2000" fill="hold"/>
                                        <p:tgtEl>
                                          <p:spTgt spid="13318"/>
                                        </p:tgtEl>
                                        <p:attrNameLst>
                                          <p:attrName>ppt_x</p:attrName>
                                        </p:attrNameLst>
                                      </p:cBhvr>
                                      <p:tavLst>
                                        <p:tav tm="0">
                                          <p:val>
                                            <p:strVal val="#ppt_x"/>
                                          </p:val>
                                        </p:tav>
                                        <p:tav tm="100000">
                                          <p:val>
                                            <p:strVal val="#ppt_x"/>
                                          </p:val>
                                        </p:tav>
                                      </p:tavLst>
                                    </p:anim>
                                    <p:anim calcmode="lin" valueType="num">
                                      <p:cBhvr additive="base">
                                        <p:cTn id="56" dur="2000" fill="hold"/>
                                        <p:tgtEl>
                                          <p:spTgt spid="13318"/>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338"/>
                                        </p:tgtEl>
                                        <p:attrNameLst>
                                          <p:attrName>style.visibility</p:attrName>
                                        </p:attrNameLst>
                                      </p:cBhvr>
                                      <p:to>
                                        <p:strVal val="visible"/>
                                      </p:to>
                                    </p:set>
                                    <p:anim calcmode="lin" valueType="num">
                                      <p:cBhvr additive="base">
                                        <p:cTn id="61" dur="2000" fill="hold"/>
                                        <p:tgtEl>
                                          <p:spTgt spid="13338"/>
                                        </p:tgtEl>
                                        <p:attrNameLst>
                                          <p:attrName>ppt_x</p:attrName>
                                        </p:attrNameLst>
                                      </p:cBhvr>
                                      <p:tavLst>
                                        <p:tav tm="0">
                                          <p:val>
                                            <p:strVal val="#ppt_x"/>
                                          </p:val>
                                        </p:tav>
                                        <p:tav tm="100000">
                                          <p:val>
                                            <p:strVal val="#ppt_x"/>
                                          </p:val>
                                        </p:tav>
                                      </p:tavLst>
                                    </p:anim>
                                    <p:anim calcmode="lin" valueType="num">
                                      <p:cBhvr additive="base">
                                        <p:cTn id="62" dur="2000" fill="hold"/>
                                        <p:tgtEl>
                                          <p:spTgt spid="13338"/>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3331"/>
                                        </p:tgtEl>
                                        <p:attrNameLst>
                                          <p:attrName>style.visibility</p:attrName>
                                        </p:attrNameLst>
                                      </p:cBhvr>
                                      <p:to>
                                        <p:strVal val="visible"/>
                                      </p:to>
                                    </p:set>
                                    <p:anim calcmode="lin" valueType="num">
                                      <p:cBhvr additive="base">
                                        <p:cTn id="65" dur="2000" fill="hold"/>
                                        <p:tgtEl>
                                          <p:spTgt spid="13331"/>
                                        </p:tgtEl>
                                        <p:attrNameLst>
                                          <p:attrName>ppt_x</p:attrName>
                                        </p:attrNameLst>
                                      </p:cBhvr>
                                      <p:tavLst>
                                        <p:tav tm="0">
                                          <p:val>
                                            <p:strVal val="#ppt_x"/>
                                          </p:val>
                                        </p:tav>
                                        <p:tav tm="100000">
                                          <p:val>
                                            <p:strVal val="#ppt_x"/>
                                          </p:val>
                                        </p:tav>
                                      </p:tavLst>
                                    </p:anim>
                                    <p:anim calcmode="lin" valueType="num">
                                      <p:cBhvr additive="base">
                                        <p:cTn id="66" dur="2000" fill="hold"/>
                                        <p:tgtEl>
                                          <p:spTgt spid="13331"/>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3320"/>
                                        </p:tgtEl>
                                        <p:attrNameLst>
                                          <p:attrName>style.visibility</p:attrName>
                                        </p:attrNameLst>
                                      </p:cBhvr>
                                      <p:to>
                                        <p:strVal val="visible"/>
                                      </p:to>
                                    </p:set>
                                    <p:anim calcmode="lin" valueType="num">
                                      <p:cBhvr additive="base">
                                        <p:cTn id="69" dur="2000" fill="hold"/>
                                        <p:tgtEl>
                                          <p:spTgt spid="13320"/>
                                        </p:tgtEl>
                                        <p:attrNameLst>
                                          <p:attrName>ppt_x</p:attrName>
                                        </p:attrNameLst>
                                      </p:cBhvr>
                                      <p:tavLst>
                                        <p:tav tm="0">
                                          <p:val>
                                            <p:strVal val="#ppt_x"/>
                                          </p:val>
                                        </p:tav>
                                        <p:tav tm="100000">
                                          <p:val>
                                            <p:strVal val="#ppt_x"/>
                                          </p:val>
                                        </p:tav>
                                      </p:tavLst>
                                    </p:anim>
                                    <p:anim calcmode="lin" valueType="num">
                                      <p:cBhvr additive="base">
                                        <p:cTn id="70" dur="2000" fill="hold"/>
                                        <p:tgtEl>
                                          <p:spTgt spid="13320"/>
                                        </p:tgtEl>
                                        <p:attrNameLst>
                                          <p:attrName>ppt_y</p:attrName>
                                        </p:attrNameLst>
                                      </p:cBhvr>
                                      <p:tavLst>
                                        <p:tav tm="0">
                                          <p:val>
                                            <p:strVal val="1+#ppt_h/2"/>
                                          </p:val>
                                        </p:tav>
                                        <p:tav tm="100000">
                                          <p:val>
                                            <p:strVal val="#ppt_y"/>
                                          </p:val>
                                        </p:tav>
                                      </p:tavLst>
                                    </p:anim>
                                  </p:childTnLst>
                                </p:cTn>
                              </p:par>
                            </p:childTnLst>
                          </p:cTn>
                        </p:par>
                      </p:childTnLst>
                    </p:cTn>
                  </p:par>
                  <p:par>
                    <p:cTn id="71" fill="hold" nodeType="clickPar">
                      <p:stCondLst>
                        <p:cond delay="indefinite"/>
                      </p:stCondLst>
                      <p:childTnLst>
                        <p:par>
                          <p:cTn id="72" fill="hold" nodeType="withGroup">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3332"/>
                                        </p:tgtEl>
                                        <p:attrNameLst>
                                          <p:attrName>style.visibility</p:attrName>
                                        </p:attrNameLst>
                                      </p:cBhvr>
                                      <p:to>
                                        <p:strVal val="visible"/>
                                      </p:to>
                                    </p:set>
                                    <p:anim calcmode="lin" valueType="num">
                                      <p:cBhvr additive="base">
                                        <p:cTn id="75" dur="2000" fill="hold"/>
                                        <p:tgtEl>
                                          <p:spTgt spid="13332"/>
                                        </p:tgtEl>
                                        <p:attrNameLst>
                                          <p:attrName>ppt_x</p:attrName>
                                        </p:attrNameLst>
                                      </p:cBhvr>
                                      <p:tavLst>
                                        <p:tav tm="0">
                                          <p:val>
                                            <p:strVal val="#ppt_x"/>
                                          </p:val>
                                        </p:tav>
                                        <p:tav tm="100000">
                                          <p:val>
                                            <p:strVal val="#ppt_x"/>
                                          </p:val>
                                        </p:tav>
                                      </p:tavLst>
                                    </p:anim>
                                    <p:anim calcmode="lin" valueType="num">
                                      <p:cBhvr additive="base">
                                        <p:cTn id="76" dur="2000" fill="hold"/>
                                        <p:tgtEl>
                                          <p:spTgt spid="13332"/>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13339"/>
                                        </p:tgtEl>
                                        <p:attrNameLst>
                                          <p:attrName>style.visibility</p:attrName>
                                        </p:attrNameLst>
                                      </p:cBhvr>
                                      <p:to>
                                        <p:strVal val="visible"/>
                                      </p:to>
                                    </p:set>
                                    <p:anim calcmode="lin" valueType="num">
                                      <p:cBhvr additive="base">
                                        <p:cTn id="79" dur="2000" fill="hold"/>
                                        <p:tgtEl>
                                          <p:spTgt spid="13339"/>
                                        </p:tgtEl>
                                        <p:attrNameLst>
                                          <p:attrName>ppt_x</p:attrName>
                                        </p:attrNameLst>
                                      </p:cBhvr>
                                      <p:tavLst>
                                        <p:tav tm="0">
                                          <p:val>
                                            <p:strVal val="#ppt_x"/>
                                          </p:val>
                                        </p:tav>
                                        <p:tav tm="100000">
                                          <p:val>
                                            <p:strVal val="#ppt_x"/>
                                          </p:val>
                                        </p:tav>
                                      </p:tavLst>
                                    </p:anim>
                                    <p:anim calcmode="lin" valueType="num">
                                      <p:cBhvr additive="base">
                                        <p:cTn id="80" dur="2000" fill="hold"/>
                                        <p:tgtEl>
                                          <p:spTgt spid="13339"/>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3323"/>
                                        </p:tgtEl>
                                        <p:attrNameLst>
                                          <p:attrName>style.visibility</p:attrName>
                                        </p:attrNameLst>
                                      </p:cBhvr>
                                      <p:to>
                                        <p:strVal val="visible"/>
                                      </p:to>
                                    </p:set>
                                    <p:anim calcmode="lin" valueType="num">
                                      <p:cBhvr additive="base">
                                        <p:cTn id="85" dur="2000" fill="hold"/>
                                        <p:tgtEl>
                                          <p:spTgt spid="13323"/>
                                        </p:tgtEl>
                                        <p:attrNameLst>
                                          <p:attrName>ppt_x</p:attrName>
                                        </p:attrNameLst>
                                      </p:cBhvr>
                                      <p:tavLst>
                                        <p:tav tm="0">
                                          <p:val>
                                            <p:strVal val="#ppt_x"/>
                                          </p:val>
                                        </p:tav>
                                        <p:tav tm="100000">
                                          <p:val>
                                            <p:strVal val="#ppt_x"/>
                                          </p:val>
                                        </p:tav>
                                      </p:tavLst>
                                    </p:anim>
                                    <p:anim calcmode="lin" valueType="num">
                                      <p:cBhvr additive="base">
                                        <p:cTn id="86" dur="2000" fill="hold"/>
                                        <p:tgtEl>
                                          <p:spTgt spid="13323"/>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3333"/>
                                        </p:tgtEl>
                                        <p:attrNameLst>
                                          <p:attrName>style.visibility</p:attrName>
                                        </p:attrNameLst>
                                      </p:cBhvr>
                                      <p:to>
                                        <p:strVal val="visible"/>
                                      </p:to>
                                    </p:set>
                                    <p:anim calcmode="lin" valueType="num">
                                      <p:cBhvr additive="base">
                                        <p:cTn id="91" dur="2000" fill="hold"/>
                                        <p:tgtEl>
                                          <p:spTgt spid="13333"/>
                                        </p:tgtEl>
                                        <p:attrNameLst>
                                          <p:attrName>ppt_x</p:attrName>
                                        </p:attrNameLst>
                                      </p:cBhvr>
                                      <p:tavLst>
                                        <p:tav tm="0">
                                          <p:val>
                                            <p:strVal val="#ppt_x"/>
                                          </p:val>
                                        </p:tav>
                                        <p:tav tm="100000">
                                          <p:val>
                                            <p:strVal val="#ppt_x"/>
                                          </p:val>
                                        </p:tav>
                                      </p:tavLst>
                                    </p:anim>
                                    <p:anim calcmode="lin" valueType="num">
                                      <p:cBhvr additive="base">
                                        <p:cTn id="92" dur="2000" fill="hold"/>
                                        <p:tgtEl>
                                          <p:spTgt spid="13333"/>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13324"/>
                                        </p:tgtEl>
                                        <p:attrNameLst>
                                          <p:attrName>style.visibility</p:attrName>
                                        </p:attrNameLst>
                                      </p:cBhvr>
                                      <p:to>
                                        <p:strVal val="visible"/>
                                      </p:to>
                                    </p:set>
                                    <p:anim calcmode="lin" valueType="num">
                                      <p:cBhvr additive="base">
                                        <p:cTn id="95" dur="2000" fill="hold"/>
                                        <p:tgtEl>
                                          <p:spTgt spid="13324"/>
                                        </p:tgtEl>
                                        <p:attrNameLst>
                                          <p:attrName>ppt_x</p:attrName>
                                        </p:attrNameLst>
                                      </p:cBhvr>
                                      <p:tavLst>
                                        <p:tav tm="0">
                                          <p:val>
                                            <p:strVal val="#ppt_x"/>
                                          </p:val>
                                        </p:tav>
                                        <p:tav tm="100000">
                                          <p:val>
                                            <p:strVal val="#ppt_x"/>
                                          </p:val>
                                        </p:tav>
                                      </p:tavLst>
                                    </p:anim>
                                    <p:anim calcmode="lin" valueType="num">
                                      <p:cBhvr additive="base">
                                        <p:cTn id="96" dur="2000" fill="hold"/>
                                        <p:tgtEl>
                                          <p:spTgt spid="13324"/>
                                        </p:tgtEl>
                                        <p:attrNameLst>
                                          <p:attrName>ppt_y</p:attrName>
                                        </p:attrNameLst>
                                      </p:cBhvr>
                                      <p:tavLst>
                                        <p:tav tm="0">
                                          <p:val>
                                            <p:strVal val="1+#ppt_h/2"/>
                                          </p:val>
                                        </p:tav>
                                        <p:tav tm="100000">
                                          <p:val>
                                            <p:strVal val="#ppt_y"/>
                                          </p:val>
                                        </p:tav>
                                      </p:tavLst>
                                    </p:anim>
                                  </p:childTnLst>
                                </p:cTn>
                              </p:par>
                            </p:childTnLst>
                          </p:cTn>
                        </p:par>
                      </p:childTnLst>
                    </p:cTn>
                  </p:par>
                  <p:par>
                    <p:cTn id="97" fill="hold" nodeType="clickPar">
                      <p:stCondLst>
                        <p:cond delay="indefinite"/>
                      </p:stCondLst>
                      <p:childTnLst>
                        <p:par>
                          <p:cTn id="98" fill="hold" nodeType="withGroup">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13340"/>
                                        </p:tgtEl>
                                        <p:attrNameLst>
                                          <p:attrName>style.visibility</p:attrName>
                                        </p:attrNameLst>
                                      </p:cBhvr>
                                      <p:to>
                                        <p:strVal val="visible"/>
                                      </p:to>
                                    </p:set>
                                    <p:anim calcmode="lin" valueType="num">
                                      <p:cBhvr additive="base">
                                        <p:cTn id="101" dur="2000" fill="hold"/>
                                        <p:tgtEl>
                                          <p:spTgt spid="13340"/>
                                        </p:tgtEl>
                                        <p:attrNameLst>
                                          <p:attrName>ppt_x</p:attrName>
                                        </p:attrNameLst>
                                      </p:cBhvr>
                                      <p:tavLst>
                                        <p:tav tm="0">
                                          <p:val>
                                            <p:strVal val="#ppt_x"/>
                                          </p:val>
                                        </p:tav>
                                        <p:tav tm="100000">
                                          <p:val>
                                            <p:strVal val="#ppt_x"/>
                                          </p:val>
                                        </p:tav>
                                      </p:tavLst>
                                    </p:anim>
                                    <p:anim calcmode="lin" valueType="num">
                                      <p:cBhvr additive="base">
                                        <p:cTn id="102" dur="2000" fill="hold"/>
                                        <p:tgtEl>
                                          <p:spTgt spid="13340"/>
                                        </p:tgtEl>
                                        <p:attrNameLst>
                                          <p:attrName>ppt_y</p:attrName>
                                        </p:attrNameLst>
                                      </p:cBhvr>
                                      <p:tavLst>
                                        <p:tav tm="0">
                                          <p:val>
                                            <p:strVal val="1+#ppt_h/2"/>
                                          </p:val>
                                        </p:tav>
                                        <p:tav tm="100000">
                                          <p:val>
                                            <p:strVal val="#ppt_y"/>
                                          </p:val>
                                        </p:tav>
                                      </p:tavLst>
                                    </p:anim>
                                  </p:childTnLst>
                                </p:cTn>
                              </p:par>
                              <p:par>
                                <p:cTn id="103" presetID="2" presetClass="entr" presetSubtype="4" fill="hold" grpId="0" nodeType="withEffect">
                                  <p:stCondLst>
                                    <p:cond delay="0"/>
                                  </p:stCondLst>
                                  <p:childTnLst>
                                    <p:set>
                                      <p:cBhvr>
                                        <p:cTn id="104" dur="1" fill="hold">
                                          <p:stCondLst>
                                            <p:cond delay="0"/>
                                          </p:stCondLst>
                                        </p:cTn>
                                        <p:tgtEl>
                                          <p:spTgt spid="13334"/>
                                        </p:tgtEl>
                                        <p:attrNameLst>
                                          <p:attrName>style.visibility</p:attrName>
                                        </p:attrNameLst>
                                      </p:cBhvr>
                                      <p:to>
                                        <p:strVal val="visible"/>
                                      </p:to>
                                    </p:set>
                                    <p:anim calcmode="lin" valueType="num">
                                      <p:cBhvr additive="base">
                                        <p:cTn id="105" dur="2000" fill="hold"/>
                                        <p:tgtEl>
                                          <p:spTgt spid="13334"/>
                                        </p:tgtEl>
                                        <p:attrNameLst>
                                          <p:attrName>ppt_x</p:attrName>
                                        </p:attrNameLst>
                                      </p:cBhvr>
                                      <p:tavLst>
                                        <p:tav tm="0">
                                          <p:val>
                                            <p:strVal val="#ppt_x"/>
                                          </p:val>
                                        </p:tav>
                                        <p:tav tm="100000">
                                          <p:val>
                                            <p:strVal val="#ppt_x"/>
                                          </p:val>
                                        </p:tav>
                                      </p:tavLst>
                                    </p:anim>
                                    <p:anim calcmode="lin" valueType="num">
                                      <p:cBhvr additive="base">
                                        <p:cTn id="106" dur="2000" fill="hold"/>
                                        <p:tgtEl>
                                          <p:spTgt spid="13334"/>
                                        </p:tgtEl>
                                        <p:attrNameLst>
                                          <p:attrName>ppt_y</p:attrName>
                                        </p:attrNameLst>
                                      </p:cBhvr>
                                      <p:tavLst>
                                        <p:tav tm="0">
                                          <p:val>
                                            <p:strVal val="1+#ppt_h/2"/>
                                          </p:val>
                                        </p:tav>
                                        <p:tav tm="100000">
                                          <p:val>
                                            <p:strVal val="#ppt_y"/>
                                          </p:val>
                                        </p:tav>
                                      </p:tavLst>
                                    </p:anim>
                                  </p:childTnLst>
                                </p:cTn>
                              </p:par>
                            </p:childTnLst>
                          </p:cTn>
                        </p:par>
                      </p:childTnLst>
                    </p:cTn>
                  </p:par>
                  <p:par>
                    <p:cTn id="107" fill="hold" nodeType="clickPar">
                      <p:stCondLst>
                        <p:cond delay="indefinite"/>
                      </p:stCondLst>
                      <p:childTnLst>
                        <p:par>
                          <p:cTn id="108" fill="hold" nodeType="withGroup">
                            <p:stCondLst>
                              <p:cond delay="0"/>
                            </p:stCondLst>
                            <p:childTnLst>
                              <p:par>
                                <p:cTn id="109" presetID="2" presetClass="entr" presetSubtype="4" fill="hold" grpId="0" nodeType="clickEffect">
                                  <p:stCondLst>
                                    <p:cond delay="0"/>
                                  </p:stCondLst>
                                  <p:childTnLst>
                                    <p:set>
                                      <p:cBhvr>
                                        <p:cTn id="110" dur="1" fill="hold">
                                          <p:stCondLst>
                                            <p:cond delay="0"/>
                                          </p:stCondLst>
                                        </p:cTn>
                                        <p:tgtEl>
                                          <p:spTgt spid="13321"/>
                                        </p:tgtEl>
                                        <p:attrNameLst>
                                          <p:attrName>style.visibility</p:attrName>
                                        </p:attrNameLst>
                                      </p:cBhvr>
                                      <p:to>
                                        <p:strVal val="visible"/>
                                      </p:to>
                                    </p:set>
                                    <p:anim calcmode="lin" valueType="num">
                                      <p:cBhvr additive="base">
                                        <p:cTn id="111" dur="2000" fill="hold"/>
                                        <p:tgtEl>
                                          <p:spTgt spid="13321"/>
                                        </p:tgtEl>
                                        <p:attrNameLst>
                                          <p:attrName>ppt_x</p:attrName>
                                        </p:attrNameLst>
                                      </p:cBhvr>
                                      <p:tavLst>
                                        <p:tav tm="0">
                                          <p:val>
                                            <p:strVal val="#ppt_x"/>
                                          </p:val>
                                        </p:tav>
                                        <p:tav tm="100000">
                                          <p:val>
                                            <p:strVal val="#ppt_x"/>
                                          </p:val>
                                        </p:tav>
                                      </p:tavLst>
                                    </p:anim>
                                    <p:anim calcmode="lin" valueType="num">
                                      <p:cBhvr additive="base">
                                        <p:cTn id="112" dur="2000" fill="hold"/>
                                        <p:tgtEl>
                                          <p:spTgt spid="13321"/>
                                        </p:tgtEl>
                                        <p:attrNameLst>
                                          <p:attrName>ppt_y</p:attrName>
                                        </p:attrNameLst>
                                      </p:cBhvr>
                                      <p:tavLst>
                                        <p:tav tm="0">
                                          <p:val>
                                            <p:strVal val="1+#ppt_h/2"/>
                                          </p:val>
                                        </p:tav>
                                        <p:tav tm="100000">
                                          <p:val>
                                            <p:strVal val="#ppt_y"/>
                                          </p:val>
                                        </p:tav>
                                      </p:tavLst>
                                    </p:anim>
                                  </p:childTnLst>
                                </p:cTn>
                              </p:par>
                              <p:par>
                                <p:cTn id="113" presetID="2" presetClass="entr" presetSubtype="4" fill="hold" grpId="0" nodeType="withEffect">
                                  <p:stCondLst>
                                    <p:cond delay="0"/>
                                  </p:stCondLst>
                                  <p:childTnLst>
                                    <p:set>
                                      <p:cBhvr>
                                        <p:cTn id="114" dur="1" fill="hold">
                                          <p:stCondLst>
                                            <p:cond delay="0"/>
                                          </p:stCondLst>
                                        </p:cTn>
                                        <p:tgtEl>
                                          <p:spTgt spid="13326"/>
                                        </p:tgtEl>
                                        <p:attrNameLst>
                                          <p:attrName>style.visibility</p:attrName>
                                        </p:attrNameLst>
                                      </p:cBhvr>
                                      <p:to>
                                        <p:strVal val="visible"/>
                                      </p:to>
                                    </p:set>
                                    <p:anim calcmode="lin" valueType="num">
                                      <p:cBhvr additive="base">
                                        <p:cTn id="115" dur="2000" fill="hold"/>
                                        <p:tgtEl>
                                          <p:spTgt spid="13326"/>
                                        </p:tgtEl>
                                        <p:attrNameLst>
                                          <p:attrName>ppt_x</p:attrName>
                                        </p:attrNameLst>
                                      </p:cBhvr>
                                      <p:tavLst>
                                        <p:tav tm="0">
                                          <p:val>
                                            <p:strVal val="#ppt_x"/>
                                          </p:val>
                                        </p:tav>
                                        <p:tav tm="100000">
                                          <p:val>
                                            <p:strVal val="#ppt_x"/>
                                          </p:val>
                                        </p:tav>
                                      </p:tavLst>
                                    </p:anim>
                                    <p:anim calcmode="lin" valueType="num">
                                      <p:cBhvr additive="base">
                                        <p:cTn id="116" dur="2000" fill="hold"/>
                                        <p:tgtEl>
                                          <p:spTgt spid="13326"/>
                                        </p:tgtEl>
                                        <p:attrNameLst>
                                          <p:attrName>ppt_y</p:attrName>
                                        </p:attrNameLst>
                                      </p:cBhvr>
                                      <p:tavLst>
                                        <p:tav tm="0">
                                          <p:val>
                                            <p:strVal val="1+#ppt_h/2"/>
                                          </p:val>
                                        </p:tav>
                                        <p:tav tm="100000">
                                          <p:val>
                                            <p:strVal val="#ppt_y"/>
                                          </p:val>
                                        </p:tav>
                                      </p:tavLst>
                                    </p:anim>
                                  </p:childTnLst>
                                </p:cTn>
                              </p:par>
                            </p:childTnLst>
                          </p:cTn>
                        </p:par>
                      </p:childTnLst>
                    </p:cTn>
                  </p:par>
                  <p:par>
                    <p:cTn id="117" fill="hold" nodeType="clickPar">
                      <p:stCondLst>
                        <p:cond delay="indefinite"/>
                      </p:stCondLst>
                      <p:childTnLst>
                        <p:par>
                          <p:cTn id="118" fill="hold" nodeType="withGroup">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13335"/>
                                        </p:tgtEl>
                                        <p:attrNameLst>
                                          <p:attrName>style.visibility</p:attrName>
                                        </p:attrNameLst>
                                      </p:cBhvr>
                                      <p:to>
                                        <p:strVal val="visible"/>
                                      </p:to>
                                    </p:set>
                                    <p:anim calcmode="lin" valueType="num">
                                      <p:cBhvr additive="base">
                                        <p:cTn id="121" dur="2000" fill="hold"/>
                                        <p:tgtEl>
                                          <p:spTgt spid="13335"/>
                                        </p:tgtEl>
                                        <p:attrNameLst>
                                          <p:attrName>ppt_x</p:attrName>
                                        </p:attrNameLst>
                                      </p:cBhvr>
                                      <p:tavLst>
                                        <p:tav tm="0">
                                          <p:val>
                                            <p:strVal val="#ppt_x"/>
                                          </p:val>
                                        </p:tav>
                                        <p:tav tm="100000">
                                          <p:val>
                                            <p:strVal val="#ppt_x"/>
                                          </p:val>
                                        </p:tav>
                                      </p:tavLst>
                                    </p:anim>
                                    <p:anim calcmode="lin" valueType="num">
                                      <p:cBhvr additive="base">
                                        <p:cTn id="122" dur="2000" fill="hold"/>
                                        <p:tgtEl>
                                          <p:spTgt spid="13335"/>
                                        </p:tgtEl>
                                        <p:attrNameLst>
                                          <p:attrName>ppt_y</p:attrName>
                                        </p:attrNameLst>
                                      </p:cBhvr>
                                      <p:tavLst>
                                        <p:tav tm="0">
                                          <p:val>
                                            <p:strVal val="1+#ppt_h/2"/>
                                          </p:val>
                                        </p:tav>
                                        <p:tav tm="100000">
                                          <p:val>
                                            <p:strVal val="#ppt_y"/>
                                          </p:val>
                                        </p:tav>
                                      </p:tavLst>
                                    </p:anim>
                                  </p:childTnLst>
                                </p:cTn>
                              </p:par>
                              <p:par>
                                <p:cTn id="123" presetID="2" presetClass="entr" presetSubtype="4" fill="hold" grpId="0" nodeType="withEffect">
                                  <p:stCondLst>
                                    <p:cond delay="0"/>
                                  </p:stCondLst>
                                  <p:childTnLst>
                                    <p:set>
                                      <p:cBhvr>
                                        <p:cTn id="124" dur="1" fill="hold">
                                          <p:stCondLst>
                                            <p:cond delay="0"/>
                                          </p:stCondLst>
                                        </p:cTn>
                                        <p:tgtEl>
                                          <p:spTgt spid="13342"/>
                                        </p:tgtEl>
                                        <p:attrNameLst>
                                          <p:attrName>style.visibility</p:attrName>
                                        </p:attrNameLst>
                                      </p:cBhvr>
                                      <p:to>
                                        <p:strVal val="visible"/>
                                      </p:to>
                                    </p:set>
                                    <p:anim calcmode="lin" valueType="num">
                                      <p:cBhvr additive="base">
                                        <p:cTn id="125" dur="2000" fill="hold"/>
                                        <p:tgtEl>
                                          <p:spTgt spid="13342"/>
                                        </p:tgtEl>
                                        <p:attrNameLst>
                                          <p:attrName>ppt_x</p:attrName>
                                        </p:attrNameLst>
                                      </p:cBhvr>
                                      <p:tavLst>
                                        <p:tav tm="0">
                                          <p:val>
                                            <p:strVal val="#ppt_x"/>
                                          </p:val>
                                        </p:tav>
                                        <p:tav tm="100000">
                                          <p:val>
                                            <p:strVal val="#ppt_x"/>
                                          </p:val>
                                        </p:tav>
                                      </p:tavLst>
                                    </p:anim>
                                    <p:anim calcmode="lin" valueType="num">
                                      <p:cBhvr additive="base">
                                        <p:cTn id="126" dur="2000" fill="hold"/>
                                        <p:tgtEl>
                                          <p:spTgt spid="13342"/>
                                        </p:tgtEl>
                                        <p:attrNameLst>
                                          <p:attrName>ppt_y</p:attrName>
                                        </p:attrNameLst>
                                      </p:cBhvr>
                                      <p:tavLst>
                                        <p:tav tm="0">
                                          <p:val>
                                            <p:strVal val="1+#ppt_h/2"/>
                                          </p:val>
                                        </p:tav>
                                        <p:tav tm="100000">
                                          <p:val>
                                            <p:strVal val="#ppt_y"/>
                                          </p:val>
                                        </p:tav>
                                      </p:tavLst>
                                    </p:anim>
                                  </p:childTnLst>
                                </p:cTn>
                              </p:par>
                            </p:childTnLst>
                          </p:cTn>
                        </p:par>
                      </p:childTnLst>
                    </p:cTn>
                  </p:par>
                  <p:par>
                    <p:cTn id="127" fill="hold" nodeType="clickPar">
                      <p:stCondLst>
                        <p:cond delay="indefinite"/>
                      </p:stCondLst>
                      <p:childTnLst>
                        <p:par>
                          <p:cTn id="128" fill="hold" nodeType="withGroup">
                            <p:stCondLst>
                              <p:cond delay="0"/>
                            </p:stCondLst>
                            <p:childTnLst>
                              <p:par>
                                <p:cTn id="129" presetID="2" presetClass="entr" presetSubtype="4" fill="hold" grpId="0" nodeType="clickEffect">
                                  <p:stCondLst>
                                    <p:cond delay="0"/>
                                  </p:stCondLst>
                                  <p:childTnLst>
                                    <p:set>
                                      <p:cBhvr>
                                        <p:cTn id="130" dur="1" fill="hold">
                                          <p:stCondLst>
                                            <p:cond delay="0"/>
                                          </p:stCondLst>
                                        </p:cTn>
                                        <p:tgtEl>
                                          <p:spTgt spid="13322"/>
                                        </p:tgtEl>
                                        <p:attrNameLst>
                                          <p:attrName>style.visibility</p:attrName>
                                        </p:attrNameLst>
                                      </p:cBhvr>
                                      <p:to>
                                        <p:strVal val="visible"/>
                                      </p:to>
                                    </p:set>
                                    <p:anim calcmode="lin" valueType="num">
                                      <p:cBhvr additive="base">
                                        <p:cTn id="131" dur="2000" fill="hold"/>
                                        <p:tgtEl>
                                          <p:spTgt spid="13322"/>
                                        </p:tgtEl>
                                        <p:attrNameLst>
                                          <p:attrName>ppt_x</p:attrName>
                                        </p:attrNameLst>
                                      </p:cBhvr>
                                      <p:tavLst>
                                        <p:tav tm="0">
                                          <p:val>
                                            <p:strVal val="#ppt_x"/>
                                          </p:val>
                                        </p:tav>
                                        <p:tav tm="100000">
                                          <p:val>
                                            <p:strVal val="#ppt_x"/>
                                          </p:val>
                                        </p:tav>
                                      </p:tavLst>
                                    </p:anim>
                                    <p:anim calcmode="lin" valueType="num">
                                      <p:cBhvr additive="base">
                                        <p:cTn id="132" dur="2000" fill="hold"/>
                                        <p:tgtEl>
                                          <p:spTgt spid="13322"/>
                                        </p:tgtEl>
                                        <p:attrNameLst>
                                          <p:attrName>ppt_y</p:attrName>
                                        </p:attrNameLst>
                                      </p:cBhvr>
                                      <p:tavLst>
                                        <p:tav tm="0">
                                          <p:val>
                                            <p:strVal val="1+#ppt_h/2"/>
                                          </p:val>
                                        </p:tav>
                                        <p:tav tm="100000">
                                          <p:val>
                                            <p:strVal val="#ppt_y"/>
                                          </p:val>
                                        </p:tav>
                                      </p:tavLst>
                                    </p:anim>
                                  </p:childTnLst>
                                </p:cTn>
                              </p:par>
                              <p:par>
                                <p:cTn id="133" presetID="2" presetClass="entr" presetSubtype="4" fill="hold" grpId="0" nodeType="withEffect">
                                  <p:stCondLst>
                                    <p:cond delay="0"/>
                                  </p:stCondLst>
                                  <p:childTnLst>
                                    <p:set>
                                      <p:cBhvr>
                                        <p:cTn id="134" dur="1" fill="hold">
                                          <p:stCondLst>
                                            <p:cond delay="0"/>
                                          </p:stCondLst>
                                        </p:cTn>
                                        <p:tgtEl>
                                          <p:spTgt spid="13327"/>
                                        </p:tgtEl>
                                        <p:attrNameLst>
                                          <p:attrName>style.visibility</p:attrName>
                                        </p:attrNameLst>
                                      </p:cBhvr>
                                      <p:to>
                                        <p:strVal val="visible"/>
                                      </p:to>
                                    </p:set>
                                    <p:anim calcmode="lin" valueType="num">
                                      <p:cBhvr additive="base">
                                        <p:cTn id="135" dur="2000" fill="hold"/>
                                        <p:tgtEl>
                                          <p:spTgt spid="13327"/>
                                        </p:tgtEl>
                                        <p:attrNameLst>
                                          <p:attrName>ppt_x</p:attrName>
                                        </p:attrNameLst>
                                      </p:cBhvr>
                                      <p:tavLst>
                                        <p:tav tm="0">
                                          <p:val>
                                            <p:strVal val="#ppt_x"/>
                                          </p:val>
                                        </p:tav>
                                        <p:tav tm="100000">
                                          <p:val>
                                            <p:strVal val="#ppt_x"/>
                                          </p:val>
                                        </p:tav>
                                      </p:tavLst>
                                    </p:anim>
                                    <p:anim calcmode="lin" valueType="num">
                                      <p:cBhvr additive="base">
                                        <p:cTn id="136" dur="2000" fill="hold"/>
                                        <p:tgtEl>
                                          <p:spTgt spid="133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P spid="13317" grpId="0" animBg="1"/>
      <p:bldP spid="13318" grpId="0" animBg="1"/>
      <p:bldP spid="13319" grpId="0" animBg="1"/>
      <p:bldP spid="13320" grpId="0" animBg="1"/>
      <p:bldP spid="13321" grpId="0" animBg="1"/>
      <p:bldP spid="13322" grpId="0" animBg="1"/>
      <p:bldP spid="13323" grpId="0" animBg="1"/>
      <p:bldP spid="13324" grpId="0" animBg="1"/>
      <p:bldP spid="13325" grpId="0" animBg="1"/>
      <p:bldP spid="13326" grpId="0" animBg="1"/>
      <p:bldP spid="13327" grpId="0" animBg="1"/>
      <p:bldP spid="13328" grpId="0" animBg="1"/>
      <p:bldP spid="13329" grpId="0" animBg="1"/>
      <p:bldP spid="13330" grpId="0" animBg="1"/>
      <p:bldP spid="13331" grpId="0" animBg="1"/>
      <p:bldP spid="13332" grpId="0" animBg="1"/>
      <p:bldP spid="13333" grpId="0" animBg="1"/>
      <p:bldP spid="13334" grpId="0" animBg="1"/>
      <p:bldP spid="13335" grpId="0" animBg="1"/>
      <p:bldP spid="13336" grpId="0"/>
      <p:bldP spid="13337" grpId="0"/>
      <p:bldP spid="13338" grpId="0"/>
      <p:bldP spid="13339" grpId="0"/>
      <p:bldP spid="13340" grpId="0"/>
      <p:bldP spid="13341" grpId="0"/>
      <p:bldP spid="1334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457200" y="704088"/>
            <a:ext cx="8229600" cy="780696"/>
          </a:xfrm>
        </p:spPr>
        <p:txBody>
          <a:bodyPr>
            <a:normAutofit/>
          </a:bodyPr>
          <a:lstStyle/>
          <a:p>
            <a:pPr algn="ctr" eaLnBrk="1" hangingPunct="1"/>
            <a:r>
              <a:rPr lang="it-IT" sz="4800" dirty="0" smtClean="0">
                <a:solidFill>
                  <a:srgbClr val="C00000"/>
                </a:solidFill>
              </a:rPr>
              <a:t>La dissonanza cognitiva</a:t>
            </a:r>
          </a:p>
        </p:txBody>
      </p:sp>
      <p:sp>
        <p:nvSpPr>
          <p:cNvPr id="7172" name="Rectangle 3"/>
          <p:cNvSpPr>
            <a:spLocks noGrp="1" noChangeArrowheads="1"/>
          </p:cNvSpPr>
          <p:nvPr>
            <p:ph idx="1"/>
          </p:nvPr>
        </p:nvSpPr>
        <p:spPr/>
        <p:txBody>
          <a:bodyPr>
            <a:normAutofit/>
          </a:bodyPr>
          <a:lstStyle/>
          <a:p>
            <a:pPr eaLnBrk="1" hangingPunct="1">
              <a:lnSpc>
                <a:spcPct val="90000"/>
              </a:lnSpc>
            </a:pPr>
            <a:r>
              <a:rPr lang="it-IT" sz="2400" dirty="0" smtClean="0"/>
              <a:t>L’individuo sperimenta una dissonanza essenzialmente in concomitanza con una </a:t>
            </a:r>
            <a:r>
              <a:rPr lang="it-IT" sz="2400" u="sng" dirty="0" smtClean="0"/>
              <a:t>decisione</a:t>
            </a:r>
          </a:p>
          <a:p>
            <a:pPr eaLnBrk="1" hangingPunct="1">
              <a:lnSpc>
                <a:spcPct val="90000"/>
              </a:lnSpc>
            </a:pPr>
            <a:endParaRPr lang="it-IT" sz="2400" u="sng" dirty="0" smtClean="0"/>
          </a:p>
          <a:p>
            <a:pPr eaLnBrk="1" hangingPunct="1">
              <a:lnSpc>
                <a:spcPct val="90000"/>
              </a:lnSpc>
            </a:pPr>
            <a:r>
              <a:rPr lang="it-IT" sz="2400" dirty="0" smtClean="0"/>
              <a:t>La dissonanza costituisce una </a:t>
            </a:r>
            <a:r>
              <a:rPr lang="it-IT" sz="2400" u="sng" dirty="0" smtClean="0"/>
              <a:t>motivazione </a:t>
            </a:r>
            <a:r>
              <a:rPr lang="it-IT" sz="2400" dirty="0" smtClean="0"/>
              <a:t>a cercare modalità per </a:t>
            </a:r>
            <a:r>
              <a:rPr lang="it-IT" sz="2400" dirty="0" smtClean="0"/>
              <a:t>eliminarla</a:t>
            </a:r>
          </a:p>
          <a:p>
            <a:pPr eaLnBrk="1" hangingPunct="1">
              <a:lnSpc>
                <a:spcPct val="90000"/>
              </a:lnSpc>
            </a:pPr>
            <a:endParaRPr lang="it-IT" sz="2400" dirty="0" smtClean="0"/>
          </a:p>
          <a:p>
            <a:pPr eaLnBrk="1" hangingPunct="1">
              <a:lnSpc>
                <a:spcPct val="90000"/>
              </a:lnSpc>
            </a:pPr>
            <a:r>
              <a:rPr lang="it-IT" sz="2400" dirty="0" smtClean="0"/>
              <a:t>Queste modalità possono essenzialmente essere costituite da:</a:t>
            </a:r>
          </a:p>
          <a:p>
            <a:pPr lvl="1" eaLnBrk="1" hangingPunct="1">
              <a:lnSpc>
                <a:spcPct val="90000"/>
              </a:lnSpc>
            </a:pPr>
            <a:r>
              <a:rPr lang="it-IT" dirty="0" smtClean="0"/>
              <a:t>un cambiamento del </a:t>
            </a:r>
            <a:r>
              <a:rPr lang="it-IT" u="sng" dirty="0" smtClean="0"/>
              <a:t>comportamento</a:t>
            </a:r>
          </a:p>
          <a:p>
            <a:pPr lvl="1" eaLnBrk="1" hangingPunct="1">
              <a:lnSpc>
                <a:spcPct val="90000"/>
              </a:lnSpc>
            </a:pPr>
            <a:r>
              <a:rPr lang="it-IT" dirty="0" smtClean="0"/>
              <a:t>una </a:t>
            </a:r>
            <a:r>
              <a:rPr lang="it-IT" u="sng" dirty="0" smtClean="0"/>
              <a:t>ristrutturazione</a:t>
            </a:r>
            <a:r>
              <a:rPr lang="it-IT" dirty="0" smtClean="0"/>
              <a:t> </a:t>
            </a:r>
            <a:r>
              <a:rPr lang="it-IT" u="sng" dirty="0" smtClean="0"/>
              <a:t>cognitiva </a:t>
            </a:r>
          </a:p>
        </p:txBody>
      </p:sp>
      <p:sp>
        <p:nvSpPr>
          <p:cNvPr id="7170" name="Segnaposto numero diapositiva 5"/>
          <p:cNvSpPr>
            <a:spLocks noGrp="1"/>
          </p:cNvSpPr>
          <p:nvPr>
            <p:ph type="sldNum" sz="quarter" idx="12"/>
          </p:nvPr>
        </p:nvSpPr>
        <p:spPr>
          <a:noFill/>
          <a:ln>
            <a:miter lim="800000"/>
            <a:headEnd/>
            <a:tailEnd/>
          </a:ln>
        </p:spPr>
        <p:txBody>
          <a:bodyPr/>
          <a:lstStyle/>
          <a:p>
            <a:fld id="{C7F3C45B-F6FC-4AEC-987B-212BBB962055}" type="slidenum">
              <a:rPr lang="it-IT" smtClean="0"/>
              <a:pPr/>
              <a:t>6</a:t>
            </a:fld>
            <a:endParaRPr lang="it-IT" smtClean="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457200" y="704088"/>
            <a:ext cx="8229600" cy="744692"/>
          </a:xfrm>
        </p:spPr>
        <p:txBody>
          <a:bodyPr>
            <a:noAutofit/>
          </a:bodyPr>
          <a:lstStyle/>
          <a:p>
            <a:pPr algn="ctr" eaLnBrk="1" hangingPunct="1"/>
            <a:r>
              <a:rPr lang="it-IT" sz="4800" dirty="0" err="1" smtClean="0">
                <a:solidFill>
                  <a:srgbClr val="C00000"/>
                </a:solidFill>
              </a:rPr>
              <a:t>Cognition</a:t>
            </a:r>
            <a:r>
              <a:rPr lang="it-IT" sz="4800" dirty="0" smtClean="0">
                <a:solidFill>
                  <a:srgbClr val="C00000"/>
                </a:solidFill>
              </a:rPr>
              <a:t> = elemento cognitivo</a:t>
            </a:r>
          </a:p>
        </p:txBody>
      </p:sp>
      <p:sp>
        <p:nvSpPr>
          <p:cNvPr id="8196" name="Rectangle 3"/>
          <p:cNvSpPr>
            <a:spLocks noGrp="1" noChangeArrowheads="1"/>
          </p:cNvSpPr>
          <p:nvPr>
            <p:ph idx="1"/>
          </p:nvPr>
        </p:nvSpPr>
        <p:spPr>
          <a:xfrm>
            <a:off x="457200" y="1600200"/>
            <a:ext cx="8229600" cy="4800600"/>
          </a:xfrm>
        </p:spPr>
        <p:txBody>
          <a:bodyPr>
            <a:normAutofit/>
          </a:bodyPr>
          <a:lstStyle/>
          <a:p>
            <a:pPr eaLnBrk="1" hangingPunct="1">
              <a:lnSpc>
                <a:spcPct val="90000"/>
              </a:lnSpc>
            </a:pPr>
            <a:r>
              <a:rPr lang="it-IT" sz="2400" dirty="0" smtClean="0"/>
              <a:t>Conoscenza in senso </a:t>
            </a:r>
            <a:r>
              <a:rPr lang="it-IT" sz="2400" dirty="0" smtClean="0"/>
              <a:t>stretto</a:t>
            </a:r>
          </a:p>
          <a:p>
            <a:pPr eaLnBrk="1" hangingPunct="1">
              <a:lnSpc>
                <a:spcPct val="90000"/>
              </a:lnSpc>
            </a:pPr>
            <a:endParaRPr lang="it-IT" sz="2400" dirty="0" smtClean="0"/>
          </a:p>
          <a:p>
            <a:pPr eaLnBrk="1" hangingPunct="1">
              <a:lnSpc>
                <a:spcPct val="90000"/>
              </a:lnSpc>
            </a:pPr>
            <a:r>
              <a:rPr lang="it-IT" sz="2400" dirty="0" smtClean="0"/>
              <a:t>Credenze</a:t>
            </a:r>
          </a:p>
          <a:p>
            <a:pPr eaLnBrk="1" hangingPunct="1">
              <a:lnSpc>
                <a:spcPct val="90000"/>
              </a:lnSpc>
            </a:pPr>
            <a:endParaRPr lang="it-IT" sz="2400" dirty="0" smtClean="0"/>
          </a:p>
          <a:p>
            <a:pPr eaLnBrk="1" hangingPunct="1">
              <a:lnSpc>
                <a:spcPct val="90000"/>
              </a:lnSpc>
            </a:pPr>
            <a:r>
              <a:rPr lang="it-IT" sz="2400" dirty="0" smtClean="0"/>
              <a:t>Opinioni</a:t>
            </a:r>
          </a:p>
          <a:p>
            <a:pPr eaLnBrk="1" hangingPunct="1">
              <a:lnSpc>
                <a:spcPct val="90000"/>
              </a:lnSpc>
            </a:pPr>
            <a:endParaRPr lang="it-IT" sz="2400" dirty="0" smtClean="0"/>
          </a:p>
          <a:p>
            <a:pPr eaLnBrk="1" hangingPunct="1">
              <a:lnSpc>
                <a:spcPct val="90000"/>
              </a:lnSpc>
            </a:pPr>
            <a:r>
              <a:rPr lang="it-IT" sz="2400" dirty="0" smtClean="0"/>
              <a:t>Quello che un individuo pensa su se stesso, sulla sua condotta, sull’ambiente</a:t>
            </a:r>
          </a:p>
          <a:p>
            <a:pPr eaLnBrk="1" hangingPunct="1">
              <a:lnSpc>
                <a:spcPct val="90000"/>
              </a:lnSpc>
              <a:buNone/>
            </a:pPr>
            <a:endParaRPr lang="it-IT" sz="2400" dirty="0" smtClean="0"/>
          </a:p>
          <a:p>
            <a:pPr eaLnBrk="1" hangingPunct="1">
              <a:lnSpc>
                <a:spcPct val="90000"/>
              </a:lnSpc>
              <a:buNone/>
            </a:pPr>
            <a:endParaRPr lang="it-IT" sz="2400" dirty="0" smtClean="0"/>
          </a:p>
          <a:p>
            <a:pPr marL="0" indent="0" eaLnBrk="1" hangingPunct="1">
              <a:lnSpc>
                <a:spcPct val="90000"/>
              </a:lnSpc>
              <a:buNone/>
            </a:pPr>
            <a:r>
              <a:rPr lang="it-IT" sz="2400" dirty="0" smtClean="0"/>
              <a:t>Perché </a:t>
            </a:r>
            <a:r>
              <a:rPr lang="it-IT" sz="2400" dirty="0" smtClean="0"/>
              <a:t>due elementi siano in relazione consonante o dissonante è necessario che siano </a:t>
            </a:r>
            <a:r>
              <a:rPr lang="it-IT" sz="2400" i="1" dirty="0" smtClean="0"/>
              <a:t>pertinenti tra loro</a:t>
            </a:r>
          </a:p>
        </p:txBody>
      </p:sp>
      <p:sp>
        <p:nvSpPr>
          <p:cNvPr id="8194" name="Segnaposto numero diapositiva 5"/>
          <p:cNvSpPr>
            <a:spLocks noGrp="1"/>
          </p:cNvSpPr>
          <p:nvPr>
            <p:ph type="sldNum" sz="quarter" idx="12"/>
          </p:nvPr>
        </p:nvSpPr>
        <p:spPr>
          <a:noFill/>
          <a:ln>
            <a:miter lim="800000"/>
            <a:headEnd/>
            <a:tailEnd/>
          </a:ln>
        </p:spPr>
        <p:txBody>
          <a:bodyPr/>
          <a:lstStyle/>
          <a:p>
            <a:fld id="{428C54A6-1B63-4C6C-83C4-0D83B11EACBB}" type="slidenum">
              <a:rPr lang="it-IT" smtClean="0"/>
              <a:pPr/>
              <a:t>7</a:t>
            </a:fld>
            <a:endParaRPr lang="it-IT" smtClean="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31540" y="512676"/>
            <a:ext cx="8229600" cy="731838"/>
          </a:xfrm>
        </p:spPr>
        <p:txBody>
          <a:bodyPr>
            <a:noAutofit/>
          </a:bodyPr>
          <a:lstStyle/>
          <a:p>
            <a:pPr algn="ctr" eaLnBrk="1" hangingPunct="1"/>
            <a:r>
              <a:rPr lang="it-IT" sz="4800" dirty="0" smtClean="0">
                <a:solidFill>
                  <a:srgbClr val="C00000"/>
                </a:solidFill>
              </a:rPr>
              <a:t>Dissonanza cognitiva</a:t>
            </a:r>
          </a:p>
        </p:txBody>
      </p:sp>
      <p:sp>
        <p:nvSpPr>
          <p:cNvPr id="9220" name="Rectangle 3"/>
          <p:cNvSpPr>
            <a:spLocks noGrp="1" noChangeArrowheads="1"/>
          </p:cNvSpPr>
          <p:nvPr>
            <p:ph idx="1"/>
          </p:nvPr>
        </p:nvSpPr>
        <p:spPr>
          <a:xfrm>
            <a:off x="457200" y="1340768"/>
            <a:ext cx="8229600" cy="5136232"/>
          </a:xfrm>
        </p:spPr>
        <p:txBody>
          <a:bodyPr>
            <a:normAutofit lnSpcReduction="10000"/>
          </a:bodyPr>
          <a:lstStyle/>
          <a:p>
            <a:pPr eaLnBrk="1" hangingPunct="1">
              <a:lnSpc>
                <a:spcPct val="90000"/>
              </a:lnSpc>
            </a:pPr>
            <a:r>
              <a:rPr lang="it-IT" sz="2400" dirty="0" smtClean="0"/>
              <a:t>L’unico metro per valutare la discordanza di due elementi cognitivi è la </a:t>
            </a:r>
            <a:r>
              <a:rPr lang="it-IT" sz="2400" i="1" dirty="0" smtClean="0"/>
              <a:t>logicità </a:t>
            </a:r>
            <a:r>
              <a:rPr lang="it-IT" sz="2400" dirty="0" smtClean="0"/>
              <a:t>nell’ambito di un sistema concettuale conosciuto e utilizzato</a:t>
            </a:r>
          </a:p>
          <a:p>
            <a:pPr eaLnBrk="1" hangingPunct="1">
              <a:lnSpc>
                <a:spcPct val="90000"/>
              </a:lnSpc>
            </a:pPr>
            <a:r>
              <a:rPr lang="it-IT" sz="2400" dirty="0" smtClean="0"/>
              <a:t>“La dissonanza è una inevitabile conseguenza della decisione” </a:t>
            </a:r>
            <a:r>
              <a:rPr lang="it-IT" sz="2400" dirty="0" smtClean="0"/>
              <a:t>[</a:t>
            </a:r>
            <a:r>
              <a:rPr lang="it-IT" sz="2400" dirty="0" err="1" smtClean="0"/>
              <a:t>Festinger</a:t>
            </a:r>
            <a:r>
              <a:rPr lang="it-IT" sz="2400" dirty="0" smtClean="0"/>
              <a:t>]</a:t>
            </a:r>
          </a:p>
          <a:p>
            <a:pPr eaLnBrk="1" hangingPunct="1">
              <a:lnSpc>
                <a:spcPct val="90000"/>
              </a:lnSpc>
            </a:pPr>
            <a:r>
              <a:rPr lang="it-IT" sz="2400" dirty="0" smtClean="0"/>
              <a:t>La dissonanza, anche nel caso dell’”accordo forzato”, suppone sempre la libera scelta tra due o più alternative.</a:t>
            </a:r>
          </a:p>
          <a:p>
            <a:pPr eaLnBrk="1" hangingPunct="1">
              <a:lnSpc>
                <a:spcPct val="90000"/>
              </a:lnSpc>
            </a:pPr>
            <a:r>
              <a:rPr lang="it-IT" sz="2400" dirty="0" smtClean="0"/>
              <a:t>Essere liberi = sentirsi liberi</a:t>
            </a:r>
          </a:p>
          <a:p>
            <a:pPr eaLnBrk="1" hangingPunct="1">
              <a:lnSpc>
                <a:spcPct val="90000"/>
              </a:lnSpc>
            </a:pPr>
            <a:r>
              <a:rPr lang="it-IT" sz="2400" dirty="0" smtClean="0"/>
              <a:t>La libertà come illusione</a:t>
            </a:r>
          </a:p>
          <a:p>
            <a:pPr eaLnBrk="1" hangingPunct="1">
              <a:lnSpc>
                <a:spcPct val="90000"/>
              </a:lnSpc>
            </a:pPr>
            <a:r>
              <a:rPr lang="it-IT" sz="2400" dirty="0" smtClean="0"/>
              <a:t>(un’illusione vera, necessaria, importante) </a:t>
            </a:r>
          </a:p>
          <a:p>
            <a:pPr lvl="1" eaLnBrk="1" hangingPunct="1">
              <a:lnSpc>
                <a:spcPct val="90000"/>
              </a:lnSpc>
            </a:pPr>
            <a:endParaRPr lang="it-IT" i="1" dirty="0" smtClean="0"/>
          </a:p>
          <a:p>
            <a:pPr lvl="2" eaLnBrk="1" hangingPunct="1">
              <a:lnSpc>
                <a:spcPct val="90000"/>
              </a:lnSpc>
              <a:buFontTx/>
              <a:buNone/>
            </a:pPr>
            <a:endParaRPr lang="it-IT" sz="2400" i="1" dirty="0" smtClean="0"/>
          </a:p>
          <a:p>
            <a:pPr lvl="2" eaLnBrk="1" hangingPunct="1">
              <a:lnSpc>
                <a:spcPct val="90000"/>
              </a:lnSpc>
              <a:buFontTx/>
              <a:buNone/>
            </a:pPr>
            <a:endParaRPr lang="it-IT" sz="2400" dirty="0" smtClean="0"/>
          </a:p>
          <a:p>
            <a:pPr lvl="2" eaLnBrk="1" hangingPunct="1">
              <a:lnSpc>
                <a:spcPct val="90000"/>
              </a:lnSpc>
              <a:buFontTx/>
              <a:buNone/>
            </a:pPr>
            <a:r>
              <a:rPr lang="it-IT" sz="2400" dirty="0" smtClean="0"/>
              <a:t>Coinvolgimento personale molto stretto</a:t>
            </a:r>
          </a:p>
        </p:txBody>
      </p:sp>
      <p:sp>
        <p:nvSpPr>
          <p:cNvPr id="9218" name="Segnaposto numero diapositiva 5"/>
          <p:cNvSpPr>
            <a:spLocks noGrp="1"/>
          </p:cNvSpPr>
          <p:nvPr>
            <p:ph type="sldNum" sz="quarter" idx="12"/>
          </p:nvPr>
        </p:nvSpPr>
        <p:spPr>
          <a:noFill/>
          <a:ln>
            <a:miter lim="800000"/>
            <a:headEnd/>
            <a:tailEnd/>
          </a:ln>
        </p:spPr>
        <p:txBody>
          <a:bodyPr/>
          <a:lstStyle/>
          <a:p>
            <a:fld id="{CD5EF790-755F-4666-AF06-C8F0B294EC11}" type="slidenum">
              <a:rPr lang="it-IT" smtClean="0"/>
              <a:pPr/>
              <a:t>8</a:t>
            </a:fld>
            <a:endParaRPr lang="it-IT" smtClean="0"/>
          </a:p>
        </p:txBody>
      </p:sp>
      <p:sp>
        <p:nvSpPr>
          <p:cNvPr id="9222" name="AutoShape 6"/>
          <p:cNvSpPr>
            <a:spLocks noChangeAspect="1" noChangeArrowheads="1"/>
          </p:cNvSpPr>
          <p:nvPr/>
        </p:nvSpPr>
        <p:spPr bwMode="auto">
          <a:xfrm rot="5400000">
            <a:off x="3923928" y="2600908"/>
            <a:ext cx="406400" cy="406400"/>
          </a:xfrm>
          <a:custGeom>
            <a:avLst/>
            <a:gdLst>
              <a:gd name="T0" fmla="*/ 5354565 w 21600"/>
              <a:gd name="T1" fmla="*/ 0 h 21600"/>
              <a:gd name="T2" fmla="*/ 5354565 w 21600"/>
              <a:gd name="T3" fmla="*/ 4303908 h 21600"/>
              <a:gd name="T4" fmla="*/ 1145897 w 21600"/>
              <a:gd name="T5" fmla="*/ 7646341 h 21600"/>
              <a:gd name="T6" fmla="*/ 7646341 w 21600"/>
              <a:gd name="T7" fmla="*/ 2151944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solidFill>
            <a:schemeClr val="folHlink">
              <a:alpha val="43137"/>
            </a:schemeClr>
          </a:solidFill>
          <a:ln w="9525">
            <a:solidFill>
              <a:schemeClr val="tx1"/>
            </a:solidFill>
            <a:miter lim="800000"/>
            <a:headEnd/>
            <a:tailEnd/>
          </a:ln>
          <a:effectLst/>
        </p:spPr>
        <p:txBody>
          <a:bodyPr wrap="none" anchor="ctr"/>
          <a:lstStyle/>
          <a:p>
            <a:endParaRPr lang="it-IT"/>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457200" y="704088"/>
            <a:ext cx="8229600" cy="888708"/>
          </a:xfrm>
        </p:spPr>
        <p:txBody>
          <a:bodyPr>
            <a:normAutofit/>
          </a:bodyPr>
          <a:lstStyle/>
          <a:p>
            <a:pPr algn="ctr" eaLnBrk="1" hangingPunct="1"/>
            <a:r>
              <a:rPr lang="it-IT" sz="4800" dirty="0" smtClean="0">
                <a:solidFill>
                  <a:srgbClr val="C00000"/>
                </a:solidFill>
              </a:rPr>
              <a:t>Resistenza al cambiamento</a:t>
            </a:r>
          </a:p>
        </p:txBody>
      </p:sp>
      <p:sp>
        <p:nvSpPr>
          <p:cNvPr id="10244" name="Rectangle 3"/>
          <p:cNvSpPr>
            <a:spLocks noGrp="1" noChangeArrowheads="1"/>
          </p:cNvSpPr>
          <p:nvPr>
            <p:ph idx="1"/>
          </p:nvPr>
        </p:nvSpPr>
        <p:spPr/>
        <p:txBody>
          <a:bodyPr>
            <a:normAutofit/>
          </a:bodyPr>
          <a:lstStyle/>
          <a:p>
            <a:pPr eaLnBrk="1" hangingPunct="1"/>
            <a:r>
              <a:rPr lang="it-IT" sz="2400" b="1" dirty="0" smtClean="0"/>
              <a:t>Ampiezza</a:t>
            </a:r>
            <a:r>
              <a:rPr lang="it-IT" sz="2400" dirty="0" smtClean="0"/>
              <a:t> della </a:t>
            </a:r>
            <a:r>
              <a:rPr lang="it-IT" sz="2400" dirty="0" smtClean="0"/>
              <a:t>dissonanza cognitiva</a:t>
            </a:r>
          </a:p>
          <a:p>
            <a:pPr eaLnBrk="1" hangingPunct="1"/>
            <a:endParaRPr lang="it-IT" sz="2400" dirty="0" smtClean="0"/>
          </a:p>
          <a:p>
            <a:pPr eaLnBrk="1" hangingPunct="1"/>
            <a:r>
              <a:rPr lang="it-IT" sz="2400" dirty="0" smtClean="0"/>
              <a:t>“</a:t>
            </a:r>
            <a:r>
              <a:rPr lang="it-IT" sz="2400" i="1" dirty="0" smtClean="0"/>
              <a:t>Il massimo della dissonanza che può esistere fra due elementi qualsiasi è uguale alla resistenza totale opposta al cambiamento dell’elemento meno resistente. L’entità della dissonanza non può superare questa entità perché a questo punto di massima dissonanza possibile, l’elemento meno resistente cambierebbe, eliminando così la dissonanza stessa</a:t>
            </a:r>
            <a:r>
              <a:rPr lang="it-IT" sz="2400" dirty="0" smtClean="0"/>
              <a:t>” [</a:t>
            </a:r>
            <a:r>
              <a:rPr lang="it-IT" sz="2400" dirty="0" err="1" smtClean="0"/>
              <a:t>Festinger</a:t>
            </a:r>
            <a:r>
              <a:rPr lang="it-IT" sz="2400" dirty="0" smtClean="0"/>
              <a:t> 1957]</a:t>
            </a:r>
          </a:p>
        </p:txBody>
      </p:sp>
      <p:sp>
        <p:nvSpPr>
          <p:cNvPr id="10242" name="Segnaposto numero diapositiva 5"/>
          <p:cNvSpPr>
            <a:spLocks noGrp="1"/>
          </p:cNvSpPr>
          <p:nvPr>
            <p:ph type="sldNum" sz="quarter" idx="12"/>
          </p:nvPr>
        </p:nvSpPr>
        <p:spPr>
          <a:noFill/>
          <a:ln>
            <a:miter lim="800000"/>
            <a:headEnd/>
            <a:tailEnd/>
          </a:ln>
        </p:spPr>
        <p:txBody>
          <a:bodyPr/>
          <a:lstStyle/>
          <a:p>
            <a:fld id="{B1601E18-4E06-4E99-89CF-4402A2D6CF90}" type="slidenum">
              <a:rPr lang="it-IT" smtClean="0"/>
              <a:pPr/>
              <a:t>9</a:t>
            </a:fld>
            <a:endParaRPr lang="it-IT" smtClean="0"/>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Personalizzato 1">
      <a:dk1>
        <a:sysClr val="windowText" lastClr="000000"/>
      </a:dk1>
      <a:lt1>
        <a:sysClr val="window" lastClr="FFFFFF"/>
      </a:lt1>
      <a:dk2>
        <a:srgbClr val="000000"/>
      </a:dk2>
      <a:lt2>
        <a:srgbClr val="FFFFFF"/>
      </a:lt2>
      <a:accent1>
        <a:srgbClr val="0070C0"/>
      </a:accent1>
      <a:accent2>
        <a:srgbClr val="DA1F28"/>
      </a:accent2>
      <a:accent3>
        <a:srgbClr val="EB641B"/>
      </a:accent3>
      <a:accent4>
        <a:srgbClr val="39639D"/>
      </a:accent4>
      <a:accent5>
        <a:srgbClr val="474B78"/>
      </a:accent5>
      <a:accent6>
        <a:srgbClr val="7D3C4A"/>
      </a:accent6>
      <a:hlink>
        <a:srgbClr val="A3171E"/>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5456</TotalTime>
  <Words>1301</Words>
  <Application>Microsoft Office PowerPoint</Application>
  <PresentationFormat>Presentazione su schermo (4:3)</PresentationFormat>
  <Paragraphs>198</Paragraphs>
  <Slides>22</Slides>
  <Notes>21</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22</vt:i4>
      </vt:variant>
    </vt:vector>
  </HeadingPairs>
  <TitlesOfParts>
    <vt:vector size="25" baseType="lpstr">
      <vt:lpstr>Arial</vt:lpstr>
      <vt:lpstr>Wingdings</vt:lpstr>
      <vt:lpstr>Equinozio</vt:lpstr>
      <vt:lpstr>Diapositiva 1</vt:lpstr>
      <vt:lpstr>Biografia</vt:lpstr>
      <vt:lpstr>La dissonanza cognitiva</vt:lpstr>
      <vt:lpstr>Diapositiva 4</vt:lpstr>
      <vt:lpstr>Diapositiva 5</vt:lpstr>
      <vt:lpstr>La dissonanza cognitiva</vt:lpstr>
      <vt:lpstr>Cognition = elemento cognitivo</vt:lpstr>
      <vt:lpstr>Dissonanza cognitiva</vt:lpstr>
      <vt:lpstr>Resistenza al cambiamento</vt:lpstr>
      <vt:lpstr>Riduzione della dissonanza</vt:lpstr>
      <vt:lpstr>Ricerche empiriche</vt:lpstr>
      <vt:lpstr>Accordo forzato</vt:lpstr>
      <vt:lpstr>Accordo forzato</vt:lpstr>
      <vt:lpstr>Esperimento “20 dollari per una menzogna” [Festinger e Carlsmith, 1959]</vt:lpstr>
      <vt:lpstr>Esperimento “20 dollari per una menzogna”</vt:lpstr>
      <vt:lpstr>Esperimento “Il giocattolo proibito” [Aronson, Turner e Carlsmith 1963]</vt:lpstr>
      <vt:lpstr>Esperimento “Il giocattolo proibito” [Aronson, Turner e Carlsmith 1963]</vt:lpstr>
      <vt:lpstr>Esperimento “I piccoli bari” [Mills 1958]</vt:lpstr>
      <vt:lpstr>“Commitment”</vt:lpstr>
      <vt:lpstr>Responsabilità </vt:lpstr>
      <vt:lpstr>Oltre la dissonanza</vt:lpstr>
      <vt:lpstr>Festinger e Lewin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Elisabetta Camussi</dc:creator>
  <cp:lastModifiedBy> </cp:lastModifiedBy>
  <cp:revision>33</cp:revision>
  <cp:lastPrinted>2009-04-22T19:24:48Z</cp:lastPrinted>
  <dcterms:created xsi:type="dcterms:W3CDTF">2009-04-22T19:24:48Z</dcterms:created>
  <dcterms:modified xsi:type="dcterms:W3CDTF">2015-09-28T14:37:05Z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