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8" r:id="rId2"/>
    <p:sldId id="268" r:id="rId3"/>
    <p:sldId id="309" r:id="rId4"/>
    <p:sldId id="310" r:id="rId5"/>
    <p:sldId id="311" r:id="rId6"/>
    <p:sldId id="279" r:id="rId7"/>
    <p:sldId id="270" r:id="rId8"/>
    <p:sldId id="271" r:id="rId9"/>
    <p:sldId id="290" r:id="rId10"/>
    <p:sldId id="272" r:id="rId11"/>
    <p:sldId id="274" r:id="rId12"/>
    <p:sldId id="277" r:id="rId13"/>
    <p:sldId id="276" r:id="rId14"/>
    <p:sldId id="286" r:id="rId15"/>
    <p:sldId id="292" r:id="rId16"/>
    <p:sldId id="291" r:id="rId17"/>
    <p:sldId id="293" r:id="rId18"/>
    <p:sldId id="294" r:id="rId19"/>
    <p:sldId id="312" r:id="rId20"/>
    <p:sldId id="313" r:id="rId21"/>
    <p:sldId id="295" r:id="rId22"/>
    <p:sldId id="296" r:id="rId23"/>
    <p:sldId id="298" r:id="rId24"/>
    <p:sldId id="299" r:id="rId25"/>
    <p:sldId id="300" r:id="rId26"/>
    <p:sldId id="314" r:id="rId27"/>
    <p:sldId id="281" r:id="rId28"/>
    <p:sldId id="278" r:id="rId29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9" autoAdjust="0"/>
    <p:restoredTop sz="90328" autoAdjust="0"/>
  </p:normalViewPr>
  <p:slideViewPr>
    <p:cSldViewPr>
      <p:cViewPr varScale="1">
        <p:scale>
          <a:sx n="80" d="100"/>
          <a:sy n="80" d="100"/>
        </p:scale>
        <p:origin x="167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5" cy="494029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185" y="0"/>
            <a:ext cx="2945875" cy="494029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r">
              <a:defRPr sz="1100"/>
            </a:lvl1pPr>
          </a:lstStyle>
          <a:p>
            <a:fld id="{8EC5FF32-288D-48BC-8C1D-1B789D9920EE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7058"/>
            <a:ext cx="2945875" cy="494028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185" y="9377058"/>
            <a:ext cx="2945875" cy="494028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r">
              <a:defRPr sz="1100"/>
            </a:lvl1pPr>
          </a:lstStyle>
          <a:p>
            <a:fld id="{14D0FE7D-2EAC-4363-B6A1-144B92C781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0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5" cy="494029"/>
          </a:xfrm>
          <a:prstGeom prst="rect">
            <a:avLst/>
          </a:prstGeom>
        </p:spPr>
        <p:txBody>
          <a:bodyPr vert="horz" lIns="90722" tIns="45362" rIns="90722" bIns="45362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184" y="0"/>
            <a:ext cx="2945875" cy="494029"/>
          </a:xfrm>
          <a:prstGeom prst="rect">
            <a:avLst/>
          </a:prstGeom>
        </p:spPr>
        <p:txBody>
          <a:bodyPr vert="horz" lIns="90722" tIns="45362" rIns="90722" bIns="45362" rtlCol="0"/>
          <a:lstStyle>
            <a:lvl1pPr algn="r">
              <a:defRPr sz="1100"/>
            </a:lvl1pPr>
          </a:lstStyle>
          <a:p>
            <a:fld id="{B0719896-84CB-4AB8-AF52-AD20B2E4A003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2" tIns="45362" rIns="90722" bIns="4536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46" y="4689319"/>
            <a:ext cx="5438787" cy="4443092"/>
          </a:xfrm>
          <a:prstGeom prst="rect">
            <a:avLst/>
          </a:prstGeom>
        </p:spPr>
        <p:txBody>
          <a:bodyPr vert="horz" lIns="90722" tIns="45362" rIns="90722" bIns="45362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057"/>
            <a:ext cx="2945875" cy="494028"/>
          </a:xfrm>
          <a:prstGeom prst="rect">
            <a:avLst/>
          </a:prstGeom>
        </p:spPr>
        <p:txBody>
          <a:bodyPr vert="horz" lIns="90722" tIns="45362" rIns="90722" bIns="45362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184" y="9377057"/>
            <a:ext cx="2945875" cy="494028"/>
          </a:xfrm>
          <a:prstGeom prst="rect">
            <a:avLst/>
          </a:prstGeom>
        </p:spPr>
        <p:txBody>
          <a:bodyPr vert="horz" lIns="90722" tIns="45362" rIns="90722" bIns="45362" rtlCol="0" anchor="b"/>
          <a:lstStyle>
            <a:lvl1pPr algn="r">
              <a:defRPr sz="1100"/>
            </a:lvl1pPr>
          </a:lstStyle>
          <a:p>
            <a:fld id="{12E6CB98-1D1C-4C66-94A4-B3506506C4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65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16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0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9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70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1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1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62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24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83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28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68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637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43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9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3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19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7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72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00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2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49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0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6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55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3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8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8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7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41AD-D063-4D41-A571-914E2D0334BB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6" r:id="rId20"/>
    <p:sldLayoutId id="214748364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reterieonlie.it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ge.unimib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tage@unimib.i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2577056"/>
            <a:ext cx="8496944" cy="1932064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it-IT" sz="2400" dirty="0"/>
              <a:t>Fornire </a:t>
            </a:r>
            <a:r>
              <a:rPr lang="it-IT" sz="2400" dirty="0">
                <a:solidFill>
                  <a:srgbClr val="FF0000"/>
                </a:solidFill>
              </a:rPr>
              <a:t>informazioni </a:t>
            </a:r>
            <a:r>
              <a:rPr lang="it-IT" sz="2400" dirty="0"/>
              <a:t>sulla </a:t>
            </a:r>
            <a:r>
              <a:rPr lang="it-IT" sz="2400" dirty="0">
                <a:solidFill>
                  <a:srgbClr val="FF0000"/>
                </a:solidFill>
              </a:rPr>
              <a:t>procedura</a:t>
            </a:r>
            <a:r>
              <a:rPr lang="it-IT" sz="2400" dirty="0"/>
              <a:t> da seguire per attivare e chiudere lo stage</a:t>
            </a:r>
          </a:p>
          <a:p>
            <a:r>
              <a:rPr lang="it-IT" sz="2400" dirty="0"/>
              <a:t> </a:t>
            </a:r>
          </a:p>
          <a:p>
            <a:pPr marL="361950" indent="-361950">
              <a:buFontTx/>
              <a:buChar char="-"/>
            </a:pPr>
            <a:r>
              <a:rPr lang="it-IT" sz="2400" dirty="0"/>
              <a:t>Illustrare i </a:t>
            </a:r>
            <a:r>
              <a:rPr lang="it-IT" sz="2400" dirty="0">
                <a:solidFill>
                  <a:srgbClr val="FF0000"/>
                </a:solidFill>
              </a:rPr>
              <a:t>punti su cui prestare particolare attenzione </a:t>
            </a:r>
            <a:r>
              <a:rPr lang="it-IT" sz="2400" dirty="0"/>
              <a:t>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Obiettivi di questa breve presentazione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676780" y="1176151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 / STUDENTI</a:t>
            </a:r>
            <a:endParaRPr lang="it-IT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4553" b="14555"/>
          <a:stretch/>
        </p:blipFill>
        <p:spPr>
          <a:xfrm>
            <a:off x="0" y="184482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09236" y="1052736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</a:t>
            </a:r>
            <a:r>
              <a:rPr lang="it-IT" sz="2800" b="1" u="sng" dirty="0"/>
              <a:t> / AZIENDE</a:t>
            </a:r>
            <a:endParaRPr lang="it-IT" sz="28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" t="14399" r="-5822" b="24678"/>
          <a:stretch/>
        </p:blipFill>
        <p:spPr>
          <a:xfrm>
            <a:off x="251520" y="1952835"/>
            <a:ext cx="9144000" cy="3960441"/>
          </a:xfrm>
          <a:prstGeom prst="rect">
            <a:avLst/>
          </a:prstGeom>
        </p:spPr>
      </p:pic>
      <p:cxnSp>
        <p:nvCxnSpPr>
          <p:cNvPr id="3" name="Connettore 2 2"/>
          <p:cNvCxnSpPr/>
          <p:nvPr/>
        </p:nvCxnSpPr>
        <p:spPr>
          <a:xfrm flipH="1">
            <a:off x="3647872" y="2852935"/>
            <a:ext cx="936104" cy="10801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6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209236" y="1152238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</a:t>
            </a:r>
            <a:r>
              <a:rPr lang="it-IT" sz="2800" b="1" u="sng" dirty="0"/>
              <a:t> / AZIENDE</a:t>
            </a:r>
            <a:endParaRPr lang="it-IT" sz="28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flipH="1" flipV="1">
            <a:off x="2051720" y="4581128"/>
            <a:ext cx="432048" cy="144016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2339" b="16770"/>
          <a:stretch/>
        </p:blipFill>
        <p:spPr>
          <a:xfrm>
            <a:off x="-28717" y="1728302"/>
            <a:ext cx="9144000" cy="4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55679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51520" y="1093887"/>
            <a:ext cx="8637584" cy="648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 b="1" u="sng" dirty="0">
              <a:hlinkClick r:id="rId3"/>
            </a:endParaRPr>
          </a:p>
          <a:p>
            <a:pPr algn="ctr"/>
            <a:r>
              <a:rPr lang="it-IT" sz="2800" b="1" u="sng" dirty="0"/>
              <a:t>www.segreterieonline.it/login</a:t>
            </a:r>
          </a:p>
          <a:p>
            <a:pPr algn="ctr"/>
            <a:endParaRPr lang="it-IT" sz="2800" b="1" u="sng" dirty="0"/>
          </a:p>
        </p:txBody>
      </p:sp>
      <p:pic>
        <p:nvPicPr>
          <p:cNvPr id="16" name="Immagine 15"/>
          <p:cNvPicPr/>
          <p:nvPr/>
        </p:nvPicPr>
        <p:blipFill rotWithShape="1">
          <a:blip r:embed="rId4" cstate="print"/>
          <a:srcRect t="6642" b="3891"/>
          <a:stretch/>
        </p:blipFill>
        <p:spPr bwMode="auto">
          <a:xfrm>
            <a:off x="753001" y="1817114"/>
            <a:ext cx="7637998" cy="4348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34989" y="3068960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 flipH="1" flipV="1">
            <a:off x="4716016" y="3717032"/>
            <a:ext cx="1224136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08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3" cstate="print"/>
          <a:srcRect t="5534" b="5368"/>
          <a:stretch/>
        </p:blipFill>
        <p:spPr bwMode="auto">
          <a:xfrm>
            <a:off x="596587" y="2132856"/>
            <a:ext cx="8079869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59632" y="2439287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45146" y="2564904"/>
            <a:ext cx="216024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3208" y="1055175"/>
            <a:ext cx="8637584" cy="899569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800" b="1" dirty="0"/>
              <a:t>Segreterieonline.it /Tirocini e Stage/Gestione tirocini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5877272"/>
            <a:ext cx="5760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96587" y="2494321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259632" y="5699160"/>
            <a:ext cx="1296144" cy="12696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345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2439287"/>
            <a:ext cx="72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45146" y="2564904"/>
            <a:ext cx="216024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3208" y="1038153"/>
            <a:ext cx="8637584" cy="102269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Segreterieonline.it /Tirocini e Stage/Gestione tirocini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400" dirty="0"/>
              <a:t>Cliccando </a:t>
            </a:r>
            <a:r>
              <a:rPr lang="it-IT" sz="1400" b="1" dirty="0"/>
              <a:t>VEDI</a:t>
            </a:r>
            <a:r>
              <a:rPr lang="it-IT" sz="1400" dirty="0"/>
              <a:t> alla colonna </a:t>
            </a:r>
            <a:r>
              <a:rPr lang="it-IT" sz="1400" b="1" dirty="0"/>
              <a:t>PROGETTO FORMATIVO</a:t>
            </a:r>
            <a:r>
              <a:rPr lang="it-IT" sz="1400" dirty="0"/>
              <a:t>, lo studente potrà approvare il progetto formativo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5877272"/>
            <a:ext cx="5760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57224" y="2500306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/>
          <p:nvPr/>
        </p:nvPicPr>
        <p:blipFill rotWithShape="1">
          <a:blip r:embed="rId3"/>
          <a:srcRect t="14895"/>
          <a:stretch/>
        </p:blipFill>
        <p:spPr>
          <a:xfrm>
            <a:off x="395536" y="2060848"/>
            <a:ext cx="8208912" cy="406298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95536" y="2655310"/>
            <a:ext cx="1643042" cy="70624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5220072" y="3678004"/>
            <a:ext cx="266700" cy="8286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5194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/>
          <p:nvPr/>
        </p:nvPicPr>
        <p:blipFill rotWithShape="1">
          <a:blip r:embed="rId2"/>
          <a:srcRect t="13573"/>
          <a:stretch/>
        </p:blipFill>
        <p:spPr bwMode="auto">
          <a:xfrm>
            <a:off x="395536" y="2039758"/>
            <a:ext cx="8064896" cy="3909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4788024" y="4653136"/>
            <a:ext cx="576064" cy="72008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ettangolo arrotondato 6"/>
          <p:cNvSpPr/>
          <p:nvPr/>
        </p:nvSpPr>
        <p:spPr>
          <a:xfrm>
            <a:off x="251520" y="980728"/>
            <a:ext cx="8637584" cy="93610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 b="1" dirty="0"/>
          </a:p>
          <a:p>
            <a:pPr algn="ctr"/>
            <a:r>
              <a:rPr lang="it-IT" sz="1400" dirty="0"/>
              <a:t>Dopo 24 ore tornare lo studente deve tornare sul progetto formativo, scorrere la pagina fino in fondo e cliccare la voce </a:t>
            </a:r>
            <a:r>
              <a:rPr lang="it-IT" sz="1400" b="1" dirty="0"/>
              <a:t>VISUALIZZA LA RICHIESTA EFFETTUATA</a:t>
            </a:r>
          </a:p>
          <a:p>
            <a:pPr algn="ctr"/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27877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1052736"/>
            <a:ext cx="8637584" cy="648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Nella nuova pagina cliccare la </a:t>
            </a:r>
            <a:r>
              <a:rPr lang="it-IT" dirty="0" err="1"/>
              <a:t>lentina</a:t>
            </a:r>
            <a:r>
              <a:rPr lang="it-IT" dirty="0"/>
              <a:t> a destra</a:t>
            </a:r>
            <a:endParaRPr lang="it-IT" b="1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t="17294" b="6305"/>
          <a:stretch/>
        </p:blipFill>
        <p:spPr bwMode="auto">
          <a:xfrm>
            <a:off x="467544" y="1988840"/>
            <a:ext cx="835292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7500958" y="4437112"/>
            <a:ext cx="576064" cy="72008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Rettangolo 8"/>
          <p:cNvSpPr/>
          <p:nvPr/>
        </p:nvSpPr>
        <p:spPr>
          <a:xfrm>
            <a:off x="467544" y="3183266"/>
            <a:ext cx="1643042" cy="7857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5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1052735"/>
            <a:ext cx="8637584" cy="132933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Nella nuova pagina scorrere fino al punto </a:t>
            </a:r>
            <a:r>
              <a:rPr lang="it-IT" b="1" dirty="0"/>
              <a:t>SCELTA ATTIVITA’ DIDATTICA DA RICONOSCERE</a:t>
            </a:r>
            <a:r>
              <a:rPr lang="it-IT" dirty="0"/>
              <a:t>, quindi selezionare i CFU attribuiti allo stage dalla tendina (1), </a:t>
            </a:r>
            <a:r>
              <a:rPr lang="it-IT" dirty="0" err="1"/>
              <a:t>fleggare</a:t>
            </a:r>
            <a:r>
              <a:rPr lang="it-IT" dirty="0"/>
              <a:t> approvazione AVVIO STAGE (2) e cliccare SALVA DATI (3).</a:t>
            </a:r>
          </a:p>
          <a:p>
            <a:pPr algn="ctr"/>
            <a:r>
              <a:rPr lang="it-IT" dirty="0"/>
              <a:t>Quindi attendere la validazione da parte del Docente/Tutor Universitario</a:t>
            </a:r>
          </a:p>
          <a:p>
            <a:pPr algn="ctr"/>
            <a:endParaRPr lang="it-IT" b="1" dirty="0"/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t="14229" b="11997"/>
          <a:stretch/>
        </p:blipFill>
        <p:spPr bwMode="auto">
          <a:xfrm>
            <a:off x="282476" y="2509534"/>
            <a:ext cx="8709592" cy="362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940152" y="4941168"/>
            <a:ext cx="156080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7633357" y="3354420"/>
            <a:ext cx="571500" cy="6381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ttore 2 12"/>
          <p:cNvCxnSpPr/>
          <p:nvPr/>
        </p:nvCxnSpPr>
        <p:spPr>
          <a:xfrm>
            <a:off x="2083839" y="2672547"/>
            <a:ext cx="360040" cy="124522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nettore 2 13"/>
          <p:cNvCxnSpPr/>
          <p:nvPr/>
        </p:nvCxnSpPr>
        <p:spPr>
          <a:xfrm flipH="1" flipV="1">
            <a:off x="3131840" y="4330955"/>
            <a:ext cx="933450" cy="61912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ttangolo 14"/>
          <p:cNvSpPr/>
          <p:nvPr/>
        </p:nvSpPr>
        <p:spPr>
          <a:xfrm>
            <a:off x="7500958" y="3673508"/>
            <a:ext cx="266700" cy="228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it-I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30058" y="3160309"/>
            <a:ext cx="266700" cy="228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98590" y="4284454"/>
            <a:ext cx="266700" cy="228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t-I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3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2145008"/>
            <a:ext cx="8496944" cy="3804272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it-IT" sz="2400" dirty="0"/>
              <a:t>Selezionare i </a:t>
            </a:r>
            <a:r>
              <a:rPr lang="it-IT" sz="2400" dirty="0" err="1"/>
              <a:t>cfu</a:t>
            </a:r>
            <a:r>
              <a:rPr lang="it-IT" sz="2400" dirty="0"/>
              <a:t> (se invece lo studente non desidera i </a:t>
            </a:r>
            <a:r>
              <a:rPr lang="it-IT" sz="2400" dirty="0" err="1"/>
              <a:t>cfu</a:t>
            </a:r>
            <a:r>
              <a:rPr lang="it-IT" sz="2400" dirty="0"/>
              <a:t> deve selezionare la voce corrispondente)</a:t>
            </a:r>
          </a:p>
          <a:p>
            <a:pPr marL="457200" indent="-457200">
              <a:buAutoNum type="arabicParenR"/>
            </a:pPr>
            <a:r>
              <a:rPr lang="it-IT" sz="2400" dirty="0"/>
              <a:t>Tutor sia iscritto all’albo (per gli stage esterni)</a:t>
            </a:r>
          </a:p>
          <a:p>
            <a:pPr marL="457200" indent="-457200">
              <a:buAutoNum type="arabicParenR"/>
            </a:pPr>
            <a:r>
              <a:rPr lang="it-IT" sz="2400" dirty="0"/>
              <a:t>Struttura sia accreditata presso l’OPL (per gli stage esterni)</a:t>
            </a:r>
          </a:p>
          <a:p>
            <a:pPr marL="457200" indent="-457200">
              <a:buAutoNum type="arabicParenR"/>
            </a:pPr>
            <a:r>
              <a:rPr lang="it-IT" sz="2400" dirty="0"/>
              <a:t>Progetto formativo sia completo, con obiettivi e attività</a:t>
            </a:r>
          </a:p>
          <a:p>
            <a:pPr marL="457200" indent="-457200">
              <a:buFontTx/>
              <a:buAutoNum type="arabicParenR"/>
            </a:pPr>
            <a:r>
              <a:rPr lang="it-IT" sz="2400" dirty="0"/>
              <a:t>Attività riportate siano adeguate per la formazione di uno psicologo  </a:t>
            </a:r>
          </a:p>
          <a:p>
            <a:pPr marL="457200" indent="-457200">
              <a:buAutoNum type="arabicParenR"/>
            </a:pP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Prestare molta attenzione a: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5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395536" y="1196752"/>
            <a:ext cx="547260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4"/>
          <a:stretch/>
        </p:blipFill>
        <p:spPr>
          <a:xfrm>
            <a:off x="3885920" y="4200141"/>
            <a:ext cx="5006560" cy="189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aborazione 2"/>
          <p:cNvSpPr/>
          <p:nvPr/>
        </p:nvSpPr>
        <p:spPr>
          <a:xfrm>
            <a:off x="395536" y="1937779"/>
            <a:ext cx="8496944" cy="1151506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è uno step molto importante all'interno di un percorso formativo come quello universitario, un percorso di crescita che completa e integra le conoscenze acquisite.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latin typeface="Calibri" panose="020F0502020204030204" pitchFamily="34" charset="0"/>
              </a:rPr>
              <a:t>Cosa s’intende per STAGE o TIROCINIO</a:t>
            </a:r>
            <a:r>
              <a:rPr lang="it-IT" sz="2400" b="1" u="sng" dirty="0">
                <a:latin typeface="Corbel" panose="020B0503020204020204" pitchFamily="34" charset="0"/>
              </a:rPr>
              <a:t/>
            </a:r>
            <a:br>
              <a:rPr lang="it-IT" sz="2400" b="1" u="sng" dirty="0">
                <a:latin typeface="Corbel" panose="020B0503020204020204" pitchFamily="34" charset="0"/>
              </a:rPr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869160"/>
            <a:ext cx="257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Tirocinio=Stage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>
          <a:xfrm>
            <a:off x="395536" y="1844824"/>
            <a:ext cx="8496944" cy="3804272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dirty="0"/>
              <a:t>E’ utile suggerire all’azienda di iniziare la pratica circa </a:t>
            </a:r>
            <a:r>
              <a:rPr lang="it-IT" sz="2400" dirty="0" smtClean="0"/>
              <a:t>15 </a:t>
            </a:r>
            <a:r>
              <a:rPr lang="it-IT" sz="2400" dirty="0"/>
              <a:t>giorni prima della data d’inizio dello stage per permettere di effettuare i controlli necessari.</a:t>
            </a:r>
            <a:r>
              <a:rPr lang="it-IT" sz="2400" u="sng" dirty="0"/>
              <a:t> </a:t>
            </a:r>
          </a:p>
          <a:p>
            <a:endParaRPr lang="it-IT" sz="2400" u="sng" dirty="0">
              <a:solidFill>
                <a:srgbClr val="FF0000"/>
              </a:solidFill>
            </a:endParaRPr>
          </a:p>
          <a:p>
            <a:r>
              <a:rPr lang="it-IT" sz="2400" u="sng" dirty="0">
                <a:solidFill>
                  <a:srgbClr val="FF0000"/>
                </a:solidFill>
              </a:rPr>
              <a:t>IMPORTANTE: non è possibile iniziare lo stage prima che venga approvato dall’Università, anche per ragioni assicurative. E’ necessario ricevere le mail di conferma degli uffici prima di iniziare lo stage.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48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980728"/>
            <a:ext cx="8637584" cy="100811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/>
              <a:t>CHIUSURA STAGE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22113" y="2183774"/>
            <a:ext cx="8637584" cy="383751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DOCUMENTI NECESSARI: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Questionario </a:t>
            </a:r>
          </a:p>
          <a:p>
            <a:pPr algn="ctr"/>
            <a:r>
              <a:rPr lang="it-IT" sz="2800" b="1" dirty="0"/>
              <a:t>(compilato dallo studente e dall’ente)</a:t>
            </a:r>
          </a:p>
          <a:p>
            <a:pPr algn="ctr"/>
            <a:r>
              <a:rPr lang="it-IT" sz="2800" b="1" dirty="0"/>
              <a:t>+</a:t>
            </a:r>
          </a:p>
          <a:p>
            <a:pPr algn="ctr"/>
            <a:r>
              <a:rPr lang="it-IT" sz="2800" b="1" dirty="0"/>
              <a:t>Registro stage</a:t>
            </a:r>
          </a:p>
          <a:p>
            <a:pPr algn="ctr"/>
            <a:r>
              <a:rPr lang="it-IT" sz="2800" b="1" dirty="0"/>
              <a:t>+ </a:t>
            </a:r>
          </a:p>
          <a:p>
            <a:pPr algn="ctr"/>
            <a:r>
              <a:rPr lang="it-IT" sz="2800" b="1" dirty="0"/>
              <a:t>Relazione firmata dal Tutor Aziendale</a:t>
            </a:r>
          </a:p>
        </p:txBody>
      </p:sp>
    </p:spTree>
    <p:extLst>
      <p:ext uri="{BB962C8B-B14F-4D97-AF65-F5344CB8AC3E}">
        <p14:creationId xmlns:p14="http://schemas.microsoft.com/office/powerpoint/2010/main" val="239197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980727"/>
            <a:ext cx="8637584" cy="129911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CHIUSURA STAGE:</a:t>
            </a:r>
          </a:p>
          <a:p>
            <a:pPr algn="ctr"/>
            <a:r>
              <a:rPr lang="it-IT" sz="2800" b="1" dirty="0"/>
              <a:t>Questionario </a:t>
            </a:r>
            <a:r>
              <a:rPr lang="it-IT" sz="2800" dirty="0"/>
              <a:t>(lato studente)</a:t>
            </a:r>
          </a:p>
          <a:p>
            <a:pPr algn="ctr"/>
            <a:r>
              <a:rPr lang="it-IT" sz="2000" dirty="0"/>
              <a:t>Attivo 2 settimane prima del termine stage</a:t>
            </a: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t="17951" b="16830"/>
          <a:stretch/>
        </p:blipFill>
        <p:spPr bwMode="auto">
          <a:xfrm>
            <a:off x="395536" y="3861048"/>
            <a:ext cx="8064896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251520" y="2388507"/>
            <a:ext cx="8637584" cy="122116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Per compilare il questionario di valutazione lo studente deve andare su </a:t>
            </a:r>
            <a:r>
              <a:rPr lang="it-IT" sz="2000" dirty="0" err="1"/>
              <a:t>segreterieonline</a:t>
            </a:r>
            <a:r>
              <a:rPr lang="it-IT" sz="2000" dirty="0"/>
              <a:t>, quindi </a:t>
            </a:r>
            <a:r>
              <a:rPr lang="it-IT" sz="2000" b="1" dirty="0"/>
              <a:t>GESTIONE TIROCINI</a:t>
            </a:r>
            <a:r>
              <a:rPr lang="it-IT" sz="2000" dirty="0"/>
              <a:t>, alla colonna </a:t>
            </a:r>
            <a:r>
              <a:rPr lang="it-IT" sz="2000" b="1" dirty="0"/>
              <a:t>VALUTAZIONE</a:t>
            </a:r>
            <a:r>
              <a:rPr lang="it-IT" sz="2000" dirty="0"/>
              <a:t>, cliccare </a:t>
            </a:r>
            <a:r>
              <a:rPr lang="it-IT" sz="2000" b="1" dirty="0"/>
              <a:t>VEDI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516216" y="5303036"/>
            <a:ext cx="840726" cy="7182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415445" y="4365104"/>
            <a:ext cx="1643042" cy="7857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53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1520" y="980727"/>
            <a:ext cx="8637584" cy="129911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CHIUSURA STAGE:</a:t>
            </a:r>
          </a:p>
          <a:p>
            <a:pPr algn="ctr"/>
            <a:r>
              <a:rPr lang="it-IT" sz="2800" b="1" dirty="0"/>
              <a:t>Questionario</a:t>
            </a:r>
          </a:p>
          <a:p>
            <a:pPr algn="ctr"/>
            <a:r>
              <a:rPr lang="it-IT" sz="2000" dirty="0"/>
              <a:t>Attivo 2 settimane prima del termine stage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51520" y="2388507"/>
            <a:ext cx="8637584" cy="122116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Nella nuova pagina cliccare sulla scritta rossa : </a:t>
            </a:r>
            <a:r>
              <a:rPr lang="it-IT" sz="2000" b="1" dirty="0"/>
              <a:t>Valutazione finale dello stage….</a:t>
            </a:r>
          </a:p>
        </p:txBody>
      </p:sp>
      <p:pic>
        <p:nvPicPr>
          <p:cNvPr id="9" name="Immagine 8"/>
          <p:cNvPicPr/>
          <p:nvPr/>
        </p:nvPicPr>
        <p:blipFill rotWithShape="1">
          <a:blip r:embed="rId2"/>
          <a:srcRect t="17294"/>
          <a:stretch/>
        </p:blipFill>
        <p:spPr bwMode="auto">
          <a:xfrm>
            <a:off x="323528" y="3718333"/>
            <a:ext cx="8565576" cy="2302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23528" y="4221088"/>
            <a:ext cx="1643042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2915816" y="5085184"/>
            <a:ext cx="840726" cy="7182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77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23528" y="1035058"/>
            <a:ext cx="8637584" cy="1299117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CHIUSURA STAGE:</a:t>
            </a:r>
          </a:p>
          <a:p>
            <a:pPr algn="ctr"/>
            <a:r>
              <a:rPr lang="it-IT" sz="2800" b="1" dirty="0"/>
              <a:t>Registro e relazione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51520" y="2388507"/>
            <a:ext cx="8637584" cy="122116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dirty="0"/>
              <a:t>Per caricare il registro stage e la relazione (in 2 file PDF distinti), cliccare </a:t>
            </a:r>
            <a:r>
              <a:rPr lang="it-IT" sz="2000" b="1" dirty="0"/>
              <a:t>VEDI</a:t>
            </a:r>
            <a:r>
              <a:rPr lang="it-IT" sz="2000" dirty="0"/>
              <a:t> alla colonna</a:t>
            </a:r>
            <a:r>
              <a:rPr lang="it-IT" sz="2000" b="1" dirty="0"/>
              <a:t> CONVENZIONI E ALLEGATI  </a:t>
            </a:r>
            <a:r>
              <a:rPr lang="it-IT" sz="2000" dirty="0"/>
              <a:t>(sempre su </a:t>
            </a:r>
            <a:r>
              <a:rPr lang="it-IT" sz="2000" b="1" dirty="0" err="1"/>
              <a:t>segreterieonline</a:t>
            </a:r>
            <a:r>
              <a:rPr lang="it-IT" sz="2000" b="1" dirty="0"/>
              <a:t> </a:t>
            </a:r>
            <a:r>
              <a:rPr lang="it-IT" sz="2000" dirty="0"/>
              <a:t>alla voce </a:t>
            </a:r>
            <a:r>
              <a:rPr lang="it-IT" sz="2000" b="1" dirty="0"/>
              <a:t>Gestione Tirocini</a:t>
            </a:r>
            <a:r>
              <a:rPr lang="it-IT" sz="2000" dirty="0"/>
              <a:t>)</a:t>
            </a:r>
          </a:p>
        </p:txBody>
      </p:sp>
      <p:pic>
        <p:nvPicPr>
          <p:cNvPr id="8" name="Immagine 7"/>
          <p:cNvPicPr/>
          <p:nvPr/>
        </p:nvPicPr>
        <p:blipFill rotWithShape="1">
          <a:blip r:embed="rId3"/>
          <a:srcRect t="18992" b="19795"/>
          <a:stretch/>
        </p:blipFill>
        <p:spPr bwMode="auto">
          <a:xfrm>
            <a:off x="251520" y="3664002"/>
            <a:ext cx="8496944" cy="228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5292080" y="5373216"/>
            <a:ext cx="840726" cy="7182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267278" y="4293096"/>
            <a:ext cx="1643042" cy="7857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8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79512" y="1052736"/>
            <a:ext cx="8637584" cy="1584175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CHIUSURA STAGE:</a:t>
            </a:r>
          </a:p>
          <a:p>
            <a:pPr algn="ctr"/>
            <a:endParaRPr lang="it-IT" sz="1200" dirty="0"/>
          </a:p>
          <a:p>
            <a:pPr algn="ctr"/>
            <a:r>
              <a:rPr lang="it-IT" sz="2000" dirty="0"/>
              <a:t>Il Registro Stage è recuperabile sul sito dell’Università Bicocca nella sezione Stage e Tirocini/Studenti</a:t>
            </a:r>
          </a:p>
          <a:p>
            <a:pPr algn="ctr"/>
            <a:endParaRPr lang="it-IT" sz="2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-388" t="21046" r="388" b="14709"/>
          <a:stretch/>
        </p:blipFill>
        <p:spPr>
          <a:xfrm>
            <a:off x="0" y="2636912"/>
            <a:ext cx="9144000" cy="4176464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3923928" y="6417916"/>
            <a:ext cx="2376264" cy="17943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787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2276872"/>
            <a:ext cx="8496944" cy="3384376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it-IT" sz="2400" dirty="0"/>
              <a:t>Caricare un file pdf del registro stage con firme sia dello studente sia del tutor aziendale</a:t>
            </a:r>
          </a:p>
          <a:p>
            <a:pPr marL="457200" indent="-457200">
              <a:buAutoNum type="arabicParenR"/>
            </a:pPr>
            <a:endParaRPr lang="it-IT" sz="2400" dirty="0"/>
          </a:p>
          <a:p>
            <a:pPr marL="457200" indent="-457200">
              <a:buAutoNum type="arabicParenR"/>
            </a:pPr>
            <a:r>
              <a:rPr lang="it-IT" sz="2400" dirty="0"/>
              <a:t>Caricare un file pdf della relazione finale con firme sia dello studente sia del tutor aziendale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Prestare molta attenzione a: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52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23528" y="3573016"/>
            <a:ext cx="8611236" cy="21296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2005390"/>
            <a:ext cx="914400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www.stage.unimib.it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Segreterieonline.it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4139952" y="2564904"/>
            <a:ext cx="460052" cy="9236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209236" y="1152238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Portale Stage Bicocca studenti</a:t>
            </a:r>
            <a:endParaRPr lang="it-IT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9828" y="3645024"/>
            <a:ext cx="842493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Ogni studente/laureato nella propria pagina vede una serie di informazioni sugli stage e in particolare: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 tutte le AZIENDE / enti già convenzionati  con la Bicocca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 le OPPORTUNITA’ di stage aperte per il proprio profilo e la possibilità di candidarsi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 la presenza di un PROPRIO PROGETTO FORMATIVO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 l’ELENCO STAGE eventualmente già avviati per studenti del proprio </a:t>
            </a:r>
            <a:r>
              <a:rPr lang="it-IT" dirty="0" err="1"/>
              <a:t>cds</a:t>
            </a:r>
            <a:r>
              <a:rPr lang="it-IT" dirty="0"/>
              <a:t>  </a:t>
            </a:r>
          </a:p>
        </p:txBody>
      </p:sp>
      <p:sp>
        <p:nvSpPr>
          <p:cNvPr id="7" name="Gallone 6"/>
          <p:cNvSpPr/>
          <p:nvPr/>
        </p:nvSpPr>
        <p:spPr>
          <a:xfrm>
            <a:off x="467544" y="4437112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>
            <a:off x="467544" y="4697042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Gallone 8"/>
          <p:cNvSpPr/>
          <p:nvPr/>
        </p:nvSpPr>
        <p:spPr>
          <a:xfrm>
            <a:off x="467544" y="5026773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Gallone 9"/>
          <p:cNvSpPr/>
          <p:nvPr/>
        </p:nvSpPr>
        <p:spPr>
          <a:xfrm>
            <a:off x="467544" y="5319039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3701720"/>
            <a:ext cx="5112568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51520" y="2276872"/>
            <a:ext cx="5112568" cy="12808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0152" y="242088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SPORTELLO FRONT OFFICE:</a:t>
            </a:r>
            <a:endParaRPr lang="it-IT" b="1" dirty="0"/>
          </a:p>
          <a:p>
            <a:r>
              <a:rPr lang="it-IT" dirty="0"/>
              <a:t>Edificio U17- Piazzetta Ribassata Difesa delle donne</a:t>
            </a:r>
          </a:p>
          <a:p>
            <a:r>
              <a:rPr lang="it-IT" dirty="0"/>
              <a:t>Martedì 9.00 -12.00</a:t>
            </a:r>
          </a:p>
          <a:p>
            <a:r>
              <a:rPr lang="it-IT" dirty="0"/>
              <a:t> </a:t>
            </a:r>
          </a:p>
          <a:p>
            <a:endParaRPr lang="it-IT" i="1" dirty="0"/>
          </a:p>
          <a:p>
            <a:r>
              <a:rPr lang="it-IT" b="1" i="1" dirty="0"/>
              <a:t>RICEVIMENTO TELEFONICO:</a:t>
            </a:r>
            <a:endParaRPr lang="it-IT" b="1" dirty="0"/>
          </a:p>
          <a:p>
            <a:r>
              <a:rPr lang="it-IT" dirty="0"/>
              <a:t>Tel. 0039 02 6448 6177 (numero unico)</a:t>
            </a:r>
          </a:p>
          <a:p>
            <a:r>
              <a:rPr lang="it-IT" dirty="0"/>
              <a:t>Lunedì 9.30 - 12.30</a:t>
            </a:r>
          </a:p>
          <a:p>
            <a:r>
              <a:rPr lang="it-IT" dirty="0"/>
              <a:t>Giovedì 13.30 - 16.30</a:t>
            </a:r>
          </a:p>
          <a:p>
            <a:endParaRPr lang="it-IT" dirty="0"/>
          </a:p>
          <a:p>
            <a:pPr lvl="0"/>
            <a:r>
              <a:rPr lang="it-IT" dirty="0">
                <a:solidFill>
                  <a:prstClr val="black"/>
                </a:solidFill>
              </a:rPr>
              <a:t>E-mail: </a:t>
            </a:r>
            <a:r>
              <a:rPr lang="it-IT" dirty="0">
                <a:solidFill>
                  <a:prstClr val="black"/>
                </a:solidFill>
                <a:hlinkClick r:id="rId3"/>
              </a:rPr>
              <a:t>stage@unimib.it</a:t>
            </a:r>
            <a:endParaRPr lang="it-IT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28" y="3140968"/>
            <a:ext cx="3317014" cy="2448272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251520" y="1093887"/>
            <a:ext cx="8637584" cy="53491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/>
              <a:t>Contatti Ufficio Stage e tirocini di Ateneo</a:t>
            </a:r>
            <a:endParaRPr lang="it-IT" sz="2800" b="1" u="sng" dirty="0"/>
          </a:p>
        </p:txBody>
      </p:sp>
      <p:sp>
        <p:nvSpPr>
          <p:cNvPr id="7" name="Rettangolo 6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28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2577056"/>
            <a:ext cx="8496944" cy="3372224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it-IT" sz="2400" dirty="0"/>
              <a:t>scopo: esperienza in contesti in cui la psicologia trova </a:t>
            </a:r>
            <a:r>
              <a:rPr lang="it-IT" sz="2400" dirty="0" smtClean="0"/>
              <a:t>impiego</a:t>
            </a:r>
          </a:p>
          <a:p>
            <a:endParaRPr lang="it-IT" sz="2400" dirty="0"/>
          </a:p>
          <a:p>
            <a:pPr marL="571500" indent="-571500">
              <a:buFontTx/>
              <a:buChar char="-"/>
            </a:pPr>
            <a:r>
              <a:rPr lang="it-IT" sz="2400" dirty="0" smtClean="0"/>
              <a:t>Attività </a:t>
            </a:r>
            <a:r>
              <a:rPr lang="it-IT" sz="2400" dirty="0" smtClean="0"/>
              <a:t>obbligatoria</a:t>
            </a:r>
            <a:endParaRPr lang="it-IT" sz="2400" dirty="0"/>
          </a:p>
          <a:p>
            <a:pPr marL="571500" indent="-571500">
              <a:buFontTx/>
              <a:buChar char="-"/>
            </a:pPr>
            <a:endParaRPr lang="it-IT" sz="2400" dirty="0"/>
          </a:p>
          <a:p>
            <a:pPr marL="571500" indent="-571500">
              <a:buFontTx/>
              <a:buChar char="-"/>
            </a:pPr>
            <a:r>
              <a:rPr lang="it-IT" sz="2400" dirty="0"/>
              <a:t>8</a:t>
            </a:r>
            <a:r>
              <a:rPr lang="it-IT" sz="2400" dirty="0" smtClean="0"/>
              <a:t> </a:t>
            </a:r>
            <a:r>
              <a:rPr lang="it-IT" sz="2400" dirty="0" err="1"/>
              <a:t>cfu</a:t>
            </a:r>
            <a:r>
              <a:rPr lang="it-IT" sz="2400" dirty="0"/>
              <a:t>, </a:t>
            </a:r>
            <a:r>
              <a:rPr lang="it-IT" sz="2400" dirty="0" smtClean="0"/>
              <a:t>200 </a:t>
            </a:r>
            <a:r>
              <a:rPr lang="it-IT" sz="2400" dirty="0"/>
              <a:t>ore </a:t>
            </a:r>
          </a:p>
          <a:p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Stage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3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1772816"/>
            <a:ext cx="8496944" cy="4680520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dirty="0"/>
              <a:t>Modalità: stage interno, esterno, classi di stage</a:t>
            </a:r>
          </a:p>
          <a:p>
            <a:pPr marL="571500" indent="-571500">
              <a:buFontTx/>
              <a:buChar char="-"/>
            </a:pPr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Interno</a:t>
            </a:r>
            <a:r>
              <a:rPr lang="it-IT" sz="2400" dirty="0"/>
              <a:t>: tutor aziendale è un docente del dipartimento di psicologia</a:t>
            </a:r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Esterno ha 2 vincoli:</a:t>
            </a:r>
            <a:endParaRPr lang="it-IT" sz="2400" dirty="0"/>
          </a:p>
          <a:p>
            <a:pPr marL="457200" indent="-457200">
              <a:buAutoNum type="arabicParenR"/>
            </a:pPr>
            <a:r>
              <a:rPr lang="it-IT" sz="2400" dirty="0">
                <a:solidFill>
                  <a:srgbClr val="FF0000"/>
                </a:solidFill>
              </a:rPr>
              <a:t>tutor aziendale iscritto all’albo degli psicologi </a:t>
            </a:r>
          </a:p>
          <a:p>
            <a:pPr marL="457200" indent="-457200">
              <a:buAutoNum type="arabicParenR"/>
            </a:pPr>
            <a:r>
              <a:rPr lang="it-IT" sz="2400" dirty="0">
                <a:solidFill>
                  <a:srgbClr val="FF0000"/>
                </a:solidFill>
              </a:rPr>
              <a:t>Struttura accreditata presso l’Ordine degli Psicologi della Lombardia per il tirocinio </a:t>
            </a:r>
            <a:r>
              <a:rPr lang="it-IT" sz="2400" u="sng" dirty="0">
                <a:solidFill>
                  <a:srgbClr val="FF0000"/>
                </a:solidFill>
              </a:rPr>
              <a:t>post-laurea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(Elenco visibile sul sito dell’OPL) </a:t>
            </a:r>
            <a:r>
              <a:rPr lang="it-IT" sz="2400" dirty="0">
                <a:solidFill>
                  <a:srgbClr val="FF0000"/>
                </a:solidFill>
              </a:rPr>
              <a:t>e convenzionata con l’Ateneo.</a:t>
            </a:r>
            <a:endParaRPr lang="it-IT" sz="2400" dirty="0"/>
          </a:p>
          <a:p>
            <a:pPr marL="457200" indent="-457200">
              <a:buAutoNum type="arabicParenR"/>
            </a:pP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/>
              <a:t>Si può far accreditare una nuova struttura presso l’OPL: tutte le istruzioni  sono presenti sulla pagina e-learning e sul sito di Ateneo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Stage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5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994970" y="1196752"/>
            <a:ext cx="7105422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/>
          <p:cNvSpPr/>
          <p:nvPr/>
        </p:nvSpPr>
        <p:spPr>
          <a:xfrm>
            <a:off x="395536" y="1916832"/>
            <a:ext cx="8496944" cy="4032448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it-IT" sz="2400" dirty="0"/>
              <a:t>Scelta della struttura. Per gli stage esterni la struttura deve essere accreditata presso l’OPL e convenzionata con l’Ateneo; il tutor aziendale deve essere iscritto all’albo degli psicologi</a:t>
            </a:r>
          </a:p>
          <a:p>
            <a:pPr marL="457200" indent="-457200">
              <a:buAutoNum type="arabicParenR"/>
            </a:pPr>
            <a:endParaRPr lang="it-IT" sz="2400" dirty="0"/>
          </a:p>
          <a:p>
            <a:r>
              <a:rPr lang="it-IT" sz="2400" dirty="0"/>
              <a:t>2) Prendere contatti e accordi sul progetto formativo col tutor aziendale</a:t>
            </a:r>
          </a:p>
          <a:p>
            <a:endParaRPr lang="it-IT" sz="2400" dirty="0"/>
          </a:p>
          <a:p>
            <a:r>
              <a:rPr lang="it-IT" sz="2400" dirty="0"/>
              <a:t>3) La struttura carica il progetto formativo </a:t>
            </a:r>
          </a:p>
          <a:p>
            <a:endParaRPr lang="it-IT" sz="2400" dirty="0"/>
          </a:p>
          <a:p>
            <a:r>
              <a:rPr lang="it-IT" sz="2400" dirty="0"/>
              <a:t>4) Lo studente deve accettare il progetto e dopo circa 24 ore rientrare nella pagina per selezionare i </a:t>
            </a:r>
            <a:r>
              <a:rPr lang="it-IT" sz="2400" dirty="0" err="1"/>
              <a:t>cfu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Stage: passaggi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2952" y="2924944"/>
            <a:ext cx="8141496" cy="23834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 accreditato con l’OPL e convenzionato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l’Ateneo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 Universitario assegnato d’Ufficio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Validazione del progetto formativo e inizio stage con  coperture assicurative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51384" y="4129208"/>
            <a:ext cx="432048" cy="3738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09236" y="1097730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serve per attivare uno stage/tirocinio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2058411"/>
            <a:ext cx="8208912" cy="75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CONVENZIONE DI TIROCINIO + PROGETTO FORMATIVO (solo dopo aver raggiunto i requisiti minimi del proprio CDS)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4330048" y="3331151"/>
            <a:ext cx="432048" cy="3738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79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2112" y="2041010"/>
            <a:ext cx="849694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10968" y="1196752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TIROCINI: informazioni</a:t>
            </a: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539" y="1795353"/>
            <a:ext cx="7717417" cy="4304159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6228184" y="2996952"/>
            <a:ext cx="1368152" cy="165618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ttangolo 6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73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95536" y="1124744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TIROCINI- pagine dedicate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7" y="1700809"/>
            <a:ext cx="7717415" cy="4392488"/>
          </a:xfrm>
          <a:prstGeom prst="rect">
            <a:avLst/>
          </a:prstGeom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 flipH="1" flipV="1">
            <a:off x="2051720" y="3429000"/>
            <a:ext cx="1296145" cy="576064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63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95536" y="1124744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TIROCINI- pagine dedicate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" t="14399" r="-5822" b="24678"/>
          <a:stretch/>
        </p:blipFill>
        <p:spPr>
          <a:xfrm>
            <a:off x="251520" y="1952835"/>
            <a:ext cx="91440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816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850</Words>
  <Application>Microsoft Office PowerPoint</Application>
  <PresentationFormat>Presentazione su schermo (4:3)</PresentationFormat>
  <Paragraphs>135</Paragraphs>
  <Slides>28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contratto di Apprendistato per l'Alta Formazione</dc:title>
  <dc:creator>Veronica Laterza</dc:creator>
  <cp:lastModifiedBy>laura iannaccone</cp:lastModifiedBy>
  <cp:revision>248</cp:revision>
  <cp:lastPrinted>2018-02-28T09:25:46Z</cp:lastPrinted>
  <dcterms:created xsi:type="dcterms:W3CDTF">2011-10-14T14:06:33Z</dcterms:created>
  <dcterms:modified xsi:type="dcterms:W3CDTF">2018-11-30T12:36:43Z</dcterms:modified>
</cp:coreProperties>
</file>