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notesMasterIdLst>
    <p:notesMasterId r:id="rId109"/>
  </p:notesMasterIdLst>
  <p:sldIdLst>
    <p:sldId id="372" r:id="rId2"/>
    <p:sldId id="257" r:id="rId3"/>
    <p:sldId id="258" r:id="rId4"/>
    <p:sldId id="259" r:id="rId5"/>
    <p:sldId id="260" r:id="rId6"/>
    <p:sldId id="261" r:id="rId7"/>
    <p:sldId id="263" r:id="rId8"/>
    <p:sldId id="266" r:id="rId9"/>
    <p:sldId id="268" r:id="rId10"/>
    <p:sldId id="270" r:id="rId11"/>
    <p:sldId id="295" r:id="rId12"/>
    <p:sldId id="296" r:id="rId13"/>
    <p:sldId id="297" r:id="rId14"/>
    <p:sldId id="298" r:id="rId15"/>
    <p:sldId id="273" r:id="rId16"/>
    <p:sldId id="299" r:id="rId17"/>
    <p:sldId id="300" r:id="rId18"/>
    <p:sldId id="274" r:id="rId19"/>
    <p:sldId id="301" r:id="rId20"/>
    <p:sldId id="302" r:id="rId21"/>
    <p:sldId id="275" r:id="rId22"/>
    <p:sldId id="276" r:id="rId23"/>
    <p:sldId id="303" r:id="rId24"/>
    <p:sldId id="304" r:id="rId25"/>
    <p:sldId id="305" r:id="rId26"/>
    <p:sldId id="306" r:id="rId27"/>
    <p:sldId id="307" r:id="rId28"/>
    <p:sldId id="308" r:id="rId29"/>
    <p:sldId id="309" r:id="rId30"/>
    <p:sldId id="310" r:id="rId31"/>
    <p:sldId id="311" r:id="rId32"/>
    <p:sldId id="312" r:id="rId33"/>
    <p:sldId id="313" r:id="rId34"/>
    <p:sldId id="277" r:id="rId35"/>
    <p:sldId id="314" r:id="rId36"/>
    <p:sldId id="278" r:id="rId37"/>
    <p:sldId id="315" r:id="rId38"/>
    <p:sldId id="316" r:id="rId39"/>
    <p:sldId id="317" r:id="rId40"/>
    <p:sldId id="279" r:id="rId41"/>
    <p:sldId id="318" r:id="rId42"/>
    <p:sldId id="280" r:id="rId43"/>
    <p:sldId id="281" r:id="rId44"/>
    <p:sldId id="282" r:id="rId45"/>
    <p:sldId id="283" r:id="rId46"/>
    <p:sldId id="319" r:id="rId47"/>
    <p:sldId id="320" r:id="rId48"/>
    <p:sldId id="284" r:id="rId49"/>
    <p:sldId id="285" r:id="rId50"/>
    <p:sldId id="286" r:id="rId51"/>
    <p:sldId id="287" r:id="rId52"/>
    <p:sldId id="288" r:id="rId53"/>
    <p:sldId id="289" r:id="rId54"/>
    <p:sldId id="290" r:id="rId55"/>
    <p:sldId id="321" r:id="rId56"/>
    <p:sldId id="322" r:id="rId57"/>
    <p:sldId id="323" r:id="rId58"/>
    <p:sldId id="324" r:id="rId59"/>
    <p:sldId id="325" r:id="rId60"/>
    <p:sldId id="293" r:id="rId61"/>
    <p:sldId id="294"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57" r:id="rId94"/>
    <p:sldId id="358" r:id="rId95"/>
    <p:sldId id="359" r:id="rId96"/>
    <p:sldId id="360" r:id="rId97"/>
    <p:sldId id="361" r:id="rId98"/>
    <p:sldId id="362" r:id="rId99"/>
    <p:sldId id="363" r:id="rId100"/>
    <p:sldId id="364" r:id="rId101"/>
    <p:sldId id="365" r:id="rId102"/>
    <p:sldId id="366" r:id="rId103"/>
    <p:sldId id="367" r:id="rId104"/>
    <p:sldId id="368" r:id="rId105"/>
    <p:sldId id="369" r:id="rId106"/>
    <p:sldId id="370" r:id="rId107"/>
    <p:sldId id="371" r:id="rId10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120" y="-33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7D727A-448C-494E-BE3C-207597B050BB}" type="datetimeFigureOut">
              <a:rPr lang="it-IT" smtClean="0"/>
              <a:pPr/>
              <a:t>25/09/2015</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7F723-08DD-4894-B396-AADDF45CCAED}" type="slidenum">
              <a:rPr lang="it-IT" smtClean="0"/>
              <a:pPr/>
              <a:t>‹N›</a:t>
            </a:fld>
            <a:endParaRPr lang="it-IT"/>
          </a:p>
        </p:txBody>
      </p:sp>
    </p:spTree>
    <p:extLst>
      <p:ext uri="{BB962C8B-B14F-4D97-AF65-F5344CB8AC3E}">
        <p14:creationId xmlns:p14="http://schemas.microsoft.com/office/powerpoint/2010/main" xmlns="" val="3844448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ACA466-88EA-4CAC-B7F6-F49D367F94B4}" type="slidenum">
              <a:rPr lang="it-IT" smtClean="0"/>
              <a:pPr>
                <a:spcBef>
                  <a:spcPct val="0"/>
                </a:spcBef>
              </a:pPr>
              <a:t>2</a:t>
            </a:fld>
            <a:endParaRPr lang="it-IT"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065100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9519BA2-9648-459A-8EDA-BCD708284C41}" type="slidenum">
              <a:rPr lang="it-IT"/>
              <a:pPr eaLnBrk="1" hangingPunct="1"/>
              <a:t>11</a:t>
            </a:fld>
            <a:endParaRPr lang="it-IT"/>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xmlns="" val="3699226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F3210A-148C-4F11-9259-03FA16691EC9}" type="slidenum">
              <a:rPr lang="it-IT"/>
              <a:pPr eaLnBrk="1" hangingPunct="1"/>
              <a:t>12</a:t>
            </a:fld>
            <a:endParaRPr lang="it-IT"/>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xmlns="" val="3031023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D501C34-07C3-4863-AE1C-3DB0987449A0}" type="slidenum">
              <a:rPr lang="it-IT"/>
              <a:pPr eaLnBrk="1" hangingPunct="1"/>
              <a:t>13</a:t>
            </a:fld>
            <a:endParaRPr lang="it-IT"/>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xmlns="" val="2092949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41AB39-8A6B-4335-8A44-3C71F6AF8806}" type="slidenum">
              <a:rPr lang="it-IT"/>
              <a:pPr eaLnBrk="1" hangingPunct="1"/>
              <a:t>14</a:t>
            </a:fld>
            <a:endParaRPr lang="it-IT"/>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it-IT" smtClean="0"/>
          </a:p>
        </p:txBody>
      </p:sp>
    </p:spTree>
    <p:extLst>
      <p:ext uri="{BB962C8B-B14F-4D97-AF65-F5344CB8AC3E}">
        <p14:creationId xmlns:p14="http://schemas.microsoft.com/office/powerpoint/2010/main" xmlns="" val="1727044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DA89F1-DB32-406B-BD60-D00DB5F62AA5}" type="slidenum">
              <a:rPr lang="it-IT" smtClean="0"/>
              <a:pPr>
                <a:spcBef>
                  <a:spcPct val="0"/>
                </a:spcBef>
              </a:pPr>
              <a:t>15</a:t>
            </a:fld>
            <a:endParaRPr lang="it-IT"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312551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5B33EF8A-F68F-4953-98EA-5E8776C2A58C}" type="slidenum">
              <a:rPr lang="it-IT" sz="1200">
                <a:solidFill>
                  <a:schemeClr val="tx1"/>
                </a:solidFill>
                <a:latin typeface="Times New Roman" panose="02020603050405020304" pitchFamily="18" charset="0"/>
              </a:rPr>
              <a:pPr eaLnBrk="1" hangingPunct="1"/>
              <a:t>16</a:t>
            </a:fld>
            <a:endParaRPr lang="it-IT" sz="1200">
              <a:solidFill>
                <a:schemeClr val="tx1"/>
              </a:solidFill>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cap="flat"/>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3838084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D57E45-4947-423B-BC6E-192672C14FF8}" type="slidenum">
              <a:rPr lang="it-IT" smtClean="0"/>
              <a:pPr>
                <a:spcBef>
                  <a:spcPct val="0"/>
                </a:spcBef>
              </a:pPr>
              <a:t>18</a:t>
            </a:fld>
            <a:endParaRPr lang="it-IT"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7951623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E9FAF931-3AEC-44FB-8D41-6713E8A73B42}" type="slidenum">
              <a:rPr lang="it-IT" sz="1200">
                <a:solidFill>
                  <a:schemeClr val="tx1"/>
                </a:solidFill>
                <a:latin typeface="Times New Roman" panose="02020603050405020304" pitchFamily="18" charset="0"/>
              </a:rPr>
              <a:pPr eaLnBrk="1" hangingPunct="1"/>
              <a:t>19</a:t>
            </a:fld>
            <a:endParaRPr lang="it-IT" sz="1200">
              <a:solidFill>
                <a:schemeClr val="tx1"/>
              </a:solidFill>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ln cap="flat"/>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61007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07AA449E-580A-4209-B742-F7A44C4075A7}" type="slidenum">
              <a:rPr lang="it-IT" sz="1200">
                <a:solidFill>
                  <a:schemeClr val="tx1"/>
                </a:solidFill>
                <a:latin typeface="Times New Roman" panose="02020603050405020304" pitchFamily="18" charset="0"/>
              </a:rPr>
              <a:pPr eaLnBrk="1" hangingPunct="1"/>
              <a:t>20</a:t>
            </a:fld>
            <a:endParaRPr lang="it-IT" sz="1200">
              <a:solidFill>
                <a:schemeClr val="tx1"/>
              </a:solidFill>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cap="flat"/>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300650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3219D4-AD17-4ECF-89BC-41539D2045C8}" type="slidenum">
              <a:rPr lang="it-IT" smtClean="0"/>
              <a:pPr>
                <a:spcBef>
                  <a:spcPct val="0"/>
                </a:spcBef>
              </a:pPr>
              <a:t>21</a:t>
            </a:fld>
            <a:endParaRPr lang="it-IT"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362999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10CF8C-DA48-408F-B46A-998694CA3C06}" type="slidenum">
              <a:rPr lang="it-IT" smtClean="0"/>
              <a:pPr>
                <a:spcBef>
                  <a:spcPct val="0"/>
                </a:spcBef>
              </a:pPr>
              <a:t>3</a:t>
            </a:fld>
            <a:endParaRPr lang="it-IT"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87018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16B218-AEA8-4C8D-AFCB-CB769979FE9E}" type="slidenum">
              <a:rPr lang="it-IT" smtClean="0"/>
              <a:pPr>
                <a:spcBef>
                  <a:spcPct val="0"/>
                </a:spcBef>
              </a:pPr>
              <a:t>22</a:t>
            </a:fld>
            <a:endParaRPr lang="it-IT"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405338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1A21BE7-2759-4C66-951B-984417F01152}" type="slidenum">
              <a:rPr lang="it-IT" sz="1200">
                <a:solidFill>
                  <a:schemeClr val="tx1"/>
                </a:solidFill>
                <a:latin typeface="Times New Roman" panose="02020603050405020304" pitchFamily="18" charset="0"/>
              </a:rPr>
              <a:pPr eaLnBrk="1" hangingPunct="1"/>
              <a:t>23</a:t>
            </a:fld>
            <a:endParaRPr lang="it-IT" sz="1200">
              <a:solidFill>
                <a:schemeClr val="tx1"/>
              </a:solidFill>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cap="flat"/>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884109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CCF660F-D5AD-468E-886F-B28C3F98C2A0}" type="slidenum">
              <a:rPr lang="it-IT" sz="1200">
                <a:solidFill>
                  <a:schemeClr val="tx1"/>
                </a:solidFill>
                <a:latin typeface="Times New Roman" panose="02020603050405020304" pitchFamily="18" charset="0"/>
              </a:rPr>
              <a:pPr eaLnBrk="1" hangingPunct="1"/>
              <a:t>24</a:t>
            </a:fld>
            <a:endParaRPr lang="it-IT" sz="1200">
              <a:solidFill>
                <a:schemeClr val="tx1"/>
              </a:solidFill>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cap="flat"/>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765560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270DC47-0254-44C9-B48A-02049E91C3E4}" type="slidenum">
              <a:rPr lang="it-IT" sz="1200">
                <a:solidFill>
                  <a:schemeClr val="tx1"/>
                </a:solidFill>
                <a:latin typeface="Times New Roman" panose="02020603050405020304" pitchFamily="18" charset="0"/>
              </a:rPr>
              <a:pPr eaLnBrk="1" hangingPunct="1"/>
              <a:t>25</a:t>
            </a:fld>
            <a:endParaRPr lang="it-IT" sz="1200">
              <a:solidFill>
                <a:schemeClr val="tx1"/>
              </a:solidFill>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cap="flat"/>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7559095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FD99094-8072-4CDF-A15C-2B295293E78E}" type="slidenum">
              <a:rPr lang="it-IT" sz="1200">
                <a:solidFill>
                  <a:schemeClr val="tx1"/>
                </a:solidFill>
                <a:latin typeface="Times New Roman" panose="02020603050405020304" pitchFamily="18" charset="0"/>
              </a:rPr>
              <a:pPr eaLnBrk="1" hangingPunct="1"/>
              <a:t>26</a:t>
            </a:fld>
            <a:endParaRPr lang="it-IT" sz="1200">
              <a:solidFill>
                <a:schemeClr val="tx1"/>
              </a:solidFill>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cap="flat"/>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169229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03353990-BB5E-4E7F-877A-882FBB1DCCE5}" type="slidenum">
              <a:rPr lang="it-IT" sz="1200">
                <a:solidFill>
                  <a:schemeClr val="tx1"/>
                </a:solidFill>
                <a:latin typeface="Times New Roman" panose="02020603050405020304" pitchFamily="18" charset="0"/>
              </a:rPr>
              <a:pPr eaLnBrk="1" hangingPunct="1"/>
              <a:t>31</a:t>
            </a:fld>
            <a:endParaRPr lang="it-IT" sz="1200">
              <a:solidFill>
                <a:schemeClr val="tx1"/>
              </a:solidFill>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cap="flat"/>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912799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9D016BE-C13F-46B1-9579-AD8165D2585B}" type="slidenum">
              <a:rPr lang="it-IT" sz="1200">
                <a:solidFill>
                  <a:schemeClr val="tx1"/>
                </a:solidFill>
                <a:latin typeface="Times New Roman" panose="02020603050405020304" pitchFamily="18" charset="0"/>
              </a:rPr>
              <a:pPr eaLnBrk="1" hangingPunct="1"/>
              <a:t>32</a:t>
            </a:fld>
            <a:endParaRPr lang="it-IT" sz="1200">
              <a:solidFill>
                <a:schemeClr val="tx1"/>
              </a:solidFill>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cap="flat"/>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2712365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C4E4B27-B3E6-48D7-A467-7A3A41796261}" type="slidenum">
              <a:rPr lang="it-IT" sz="1200">
                <a:solidFill>
                  <a:schemeClr val="tx1"/>
                </a:solidFill>
                <a:latin typeface="Times New Roman" panose="02020603050405020304" pitchFamily="18" charset="0"/>
              </a:rPr>
              <a:pPr eaLnBrk="1" hangingPunct="1"/>
              <a:t>33</a:t>
            </a:fld>
            <a:endParaRPr lang="it-IT" sz="1200">
              <a:solidFill>
                <a:schemeClr val="tx1"/>
              </a:solidFill>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cap="flat"/>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853252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95513DD-A9CF-4760-B159-3CB749E3500D}" type="slidenum">
              <a:rPr lang="it-IT" smtClean="0"/>
              <a:pPr>
                <a:spcBef>
                  <a:spcPct val="0"/>
                </a:spcBef>
              </a:pPr>
              <a:t>34</a:t>
            </a:fld>
            <a:endParaRPr lang="it-IT"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780731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309908B-4FA7-42B8-85F2-279E09BB3451}" type="slidenum">
              <a:rPr lang="it-IT" sz="1200">
                <a:solidFill>
                  <a:schemeClr val="tx1"/>
                </a:solidFill>
                <a:latin typeface="Times New Roman" panose="02020603050405020304" pitchFamily="18" charset="0"/>
              </a:rPr>
              <a:pPr eaLnBrk="1" hangingPunct="1"/>
              <a:t>35</a:t>
            </a:fld>
            <a:endParaRPr lang="it-IT" sz="1200">
              <a:solidFill>
                <a:schemeClr val="tx1"/>
              </a:solidFill>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cap="flat"/>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3110912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9177E60-FAD6-4850-85A2-32F193346DEA}" type="slidenum">
              <a:rPr lang="it-IT" smtClean="0"/>
              <a:pPr>
                <a:spcBef>
                  <a:spcPct val="0"/>
                </a:spcBef>
              </a:pPr>
              <a:t>4</a:t>
            </a:fld>
            <a:endParaRPr lang="it-IT" smtClean="0"/>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35435999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14FA63-B39C-4B35-BC65-D86490A95D77}" type="slidenum">
              <a:rPr lang="it-IT" smtClean="0"/>
              <a:pPr>
                <a:spcBef>
                  <a:spcPct val="0"/>
                </a:spcBef>
              </a:pPr>
              <a:t>36</a:t>
            </a:fld>
            <a:endParaRPr lang="it-IT"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4894516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egnaposto immagine diapositiva 1"/>
          <p:cNvSpPr>
            <a:spLocks noGrp="1" noRot="1" noChangeAspect="1" noTextEdit="1"/>
          </p:cNvSpPr>
          <p:nvPr>
            <p:ph type="sldImg"/>
          </p:nvPr>
        </p:nvSpPr>
        <p:spPr>
          <a:ln/>
        </p:spPr>
      </p:sp>
      <p:sp>
        <p:nvSpPr>
          <p:cNvPr id="112643"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it-IT" smtClean="0">
                <a:ea typeface="ＭＳ Ｐゴシック" panose="020B0600070205080204" pitchFamily="34" charset="-128"/>
              </a:rPr>
              <a:t>Sottoponendo uno stimolo a giudizi ripetuti, si ottengono variazioni casuali, ma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insieme delle risposte si distribuirà normalmente (utilizzo dell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indice di tendenza centrale come valore scalare dello stimolo giudicato)</a:t>
            </a:r>
          </a:p>
          <a:p>
            <a:pPr>
              <a:lnSpc>
                <a:spcPct val="90000"/>
              </a:lnSpc>
            </a:pPr>
            <a:r>
              <a:rPr lang="it-IT" smtClean="0">
                <a:ea typeface="ＭＳ Ｐゴシック" panose="020B0600070205080204" pitchFamily="34" charset="-128"/>
              </a:rPr>
              <a:t>Necessità di costruire un continuum valutativo da un massimo di sfavorevolezza ad un massimo di favorevolezza (es. pena di morte) </a:t>
            </a:r>
          </a:p>
          <a:p>
            <a:pPr>
              <a:lnSpc>
                <a:spcPct val="90000"/>
              </a:lnSpc>
            </a:pPr>
            <a:r>
              <a:rPr lang="it-IT" smtClean="0">
                <a:ea typeface="ＭＳ Ｐゴシック" panose="020B0600070205080204" pitchFamily="34" charset="-128"/>
              </a:rPr>
              <a:t>1. Formulazione di un pool di item (circa 100) riguardanti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oggetto di atteggiamento, cercando di coprire tutto il continuum </a:t>
            </a:r>
          </a:p>
          <a:p>
            <a:pPr>
              <a:lnSpc>
                <a:spcPct val="90000"/>
              </a:lnSpc>
            </a:pPr>
            <a:r>
              <a:rPr lang="it-IT" smtClean="0">
                <a:ea typeface="ＭＳ Ｐゴシック" panose="020B0600070205080204" pitchFamily="34" charset="-128"/>
              </a:rPr>
              <a:t>2. Valutazione delle affermazioni: Giudici indipendenti valutano gli item mettendoli in ordine di rango secondo 11 categorie (1=max fav. ; 11=max sfav.)</a:t>
            </a:r>
          </a:p>
          <a:p>
            <a:pPr>
              <a:lnSpc>
                <a:spcPct val="90000"/>
              </a:lnSpc>
            </a:pPr>
            <a:r>
              <a:rPr lang="it-IT" smtClean="0">
                <a:ea typeface="ＭＳ Ｐゴシック" panose="020B0600070205080204" pitchFamily="34" charset="-128"/>
              </a:rPr>
              <a:t>3. Calcolo dei valori scalari: per ogni item si calcola la media (o la mediana) dei valori che i giudici gli hanno attribuito. </a:t>
            </a:r>
          </a:p>
          <a:p>
            <a:pPr>
              <a:lnSpc>
                <a:spcPct val="90000"/>
              </a:lnSpc>
            </a:pPr>
            <a:r>
              <a:rPr lang="it-IT" smtClean="0">
                <a:ea typeface="ＭＳ Ｐゴシック" panose="020B0600070205080204" pitchFamily="34" charset="-128"/>
              </a:rPr>
              <a:t>4. Selezione degli item: si scelgono gli item (20-30) che costituiranno la scala finale sulla base di alcuni criteri: a) Gli item devono coprire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intero continuum valutativo e situarsi a distanze uguali b) Non devono essere ambigui (accordo intergiudici) c) Vengono eliminati gli item irrilevanti (indice di somiglianza) </a:t>
            </a:r>
          </a:p>
          <a:p>
            <a:pPr>
              <a:lnSpc>
                <a:spcPct val="90000"/>
              </a:lnSpc>
            </a:pPr>
            <a:r>
              <a:rPr lang="it-IT" smtClean="0">
                <a:ea typeface="ＭＳ Ｐゴシック" panose="020B0600070205080204" pitchFamily="34" charset="-128"/>
              </a:rPr>
              <a:t> </a:t>
            </a:r>
          </a:p>
          <a:p>
            <a:pPr>
              <a:lnSpc>
                <a:spcPct val="90000"/>
              </a:lnSpc>
            </a:pPr>
            <a:endParaRPr lang="it-IT" smtClean="0">
              <a:ea typeface="ＭＳ Ｐゴシック" panose="020B0600070205080204" pitchFamily="34" charset="-128"/>
            </a:endParaRPr>
          </a:p>
        </p:txBody>
      </p:sp>
      <p:sp>
        <p:nvSpPr>
          <p:cNvPr id="112644"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C88202E1-A50B-41F6-97CC-ED78F5820A53}" type="slidenum">
              <a:rPr lang="it-IT" sz="1200">
                <a:solidFill>
                  <a:schemeClr val="tx1"/>
                </a:solidFill>
                <a:latin typeface="Times New Roman" panose="02020603050405020304" pitchFamily="18" charset="0"/>
              </a:rPr>
              <a:pPr eaLnBrk="1" hangingPunct="1"/>
              <a:t>37</a:t>
            </a:fld>
            <a:endParaRPr lang="it-IT"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17798574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egnaposto immagine diapositiva 1"/>
          <p:cNvSpPr>
            <a:spLocks noGrp="1" noRot="1" noChangeAspect="1" noTextEdit="1"/>
          </p:cNvSpPr>
          <p:nvPr>
            <p:ph type="sldImg"/>
          </p:nvPr>
        </p:nvSpPr>
        <p:spPr>
          <a:ln/>
        </p:spPr>
      </p:sp>
      <p:sp>
        <p:nvSpPr>
          <p:cNvPr id="11366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it-IT" smtClean="0">
                <a:ea typeface="ＭＳ Ｐゴシック" panose="020B0600070205080204" pitchFamily="34" charset="-128"/>
              </a:rPr>
              <a:t>Sottoponendo uno stimolo a giudizi ripetuti, si ottengono variazioni casuali, ma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insieme delle risposte si distribuirà normalmente (utilizzo dell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indice di tendenza centrale come valore scalare dello stimolo giudicato)</a:t>
            </a:r>
          </a:p>
          <a:p>
            <a:pPr>
              <a:lnSpc>
                <a:spcPct val="90000"/>
              </a:lnSpc>
            </a:pPr>
            <a:r>
              <a:rPr lang="it-IT" smtClean="0">
                <a:ea typeface="ＭＳ Ｐゴシック" panose="020B0600070205080204" pitchFamily="34" charset="-128"/>
              </a:rPr>
              <a:t>Necessità di costruire un continuum valutativo da un massimo di sfavorevolezza ad un massimo di favorevolezza (es. pena di morte) </a:t>
            </a:r>
          </a:p>
          <a:p>
            <a:pPr>
              <a:lnSpc>
                <a:spcPct val="90000"/>
              </a:lnSpc>
            </a:pPr>
            <a:r>
              <a:rPr lang="it-IT" smtClean="0">
                <a:ea typeface="ＭＳ Ｐゴシック" panose="020B0600070205080204" pitchFamily="34" charset="-128"/>
              </a:rPr>
              <a:t>1. Formulazione di un pool di item (circa 100) riguardanti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oggetto di atteggiamento, cercando di coprire tutto il continuum </a:t>
            </a:r>
          </a:p>
          <a:p>
            <a:pPr>
              <a:lnSpc>
                <a:spcPct val="90000"/>
              </a:lnSpc>
            </a:pPr>
            <a:r>
              <a:rPr lang="it-IT" smtClean="0">
                <a:ea typeface="ＭＳ Ｐゴシック" panose="020B0600070205080204" pitchFamily="34" charset="-128"/>
              </a:rPr>
              <a:t>2. Valutazione delle affermazioni: Giudici indipendenti valutano gli item mettendoli in ordine di rango secondo 11 categorie (1=max fav. ; 11=max sfav.)</a:t>
            </a:r>
          </a:p>
          <a:p>
            <a:pPr>
              <a:lnSpc>
                <a:spcPct val="90000"/>
              </a:lnSpc>
            </a:pPr>
            <a:r>
              <a:rPr lang="it-IT" smtClean="0">
                <a:ea typeface="ＭＳ Ｐゴシック" panose="020B0600070205080204" pitchFamily="34" charset="-128"/>
              </a:rPr>
              <a:t>3. Calcolo dei valori scalari: per ogni item si calcola la media (o la mediana) dei valori che i giudici gli hanno attribuito. </a:t>
            </a:r>
          </a:p>
          <a:p>
            <a:pPr>
              <a:lnSpc>
                <a:spcPct val="90000"/>
              </a:lnSpc>
            </a:pPr>
            <a:r>
              <a:rPr lang="it-IT" smtClean="0">
                <a:ea typeface="ＭＳ Ｐゴシック" panose="020B0600070205080204" pitchFamily="34" charset="-128"/>
              </a:rPr>
              <a:t>4. Selezione degli item: si scelgono gli item (20-30) che costituiranno la scala finale sulla base di alcuni criteri: a) Gli item devono coprire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intero continuum valutativo e situarsi a distanze uguali b) Non devono essere ambigui (accordo intergiudici) c) Vengono eliminati gli item irrilevanti (indice di somiglianza) </a:t>
            </a:r>
          </a:p>
          <a:p>
            <a:pPr>
              <a:lnSpc>
                <a:spcPct val="90000"/>
              </a:lnSpc>
            </a:pPr>
            <a:r>
              <a:rPr lang="it-IT" smtClean="0">
                <a:ea typeface="ＭＳ Ｐゴシック" panose="020B0600070205080204" pitchFamily="34" charset="-128"/>
              </a:rPr>
              <a:t> </a:t>
            </a:r>
          </a:p>
          <a:p>
            <a:pPr>
              <a:lnSpc>
                <a:spcPct val="90000"/>
              </a:lnSpc>
            </a:pPr>
            <a:endParaRPr lang="it-IT" smtClean="0">
              <a:ea typeface="ＭＳ Ｐゴシック" panose="020B0600070205080204" pitchFamily="34" charset="-128"/>
            </a:endParaRPr>
          </a:p>
        </p:txBody>
      </p:sp>
      <p:sp>
        <p:nvSpPr>
          <p:cNvPr id="11366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C8144839-E12D-4C2A-AA59-ED52C00DED45}" type="slidenum">
              <a:rPr lang="it-IT" sz="1200">
                <a:solidFill>
                  <a:schemeClr val="tx1"/>
                </a:solidFill>
                <a:latin typeface="Times New Roman" panose="02020603050405020304" pitchFamily="18" charset="0"/>
              </a:rPr>
              <a:pPr eaLnBrk="1" hangingPunct="1"/>
              <a:t>38</a:t>
            </a:fld>
            <a:endParaRPr lang="it-IT"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4208367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6B8E56F-5C6F-4597-9AB6-00DB34270BE0}" type="slidenum">
              <a:rPr lang="it-IT" sz="1200">
                <a:solidFill>
                  <a:schemeClr val="tx1"/>
                </a:solidFill>
                <a:latin typeface="Times New Roman" panose="02020603050405020304" pitchFamily="18" charset="0"/>
              </a:rPr>
              <a:pPr eaLnBrk="1" hangingPunct="1"/>
              <a:t>39</a:t>
            </a:fld>
            <a:endParaRPr lang="it-IT" sz="1200">
              <a:solidFill>
                <a:schemeClr val="tx1"/>
              </a:solidFill>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cap="flat"/>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3638331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E7A1001-80B5-4956-9386-864C477D7119}" type="slidenum">
              <a:rPr lang="it-IT" smtClean="0"/>
              <a:pPr>
                <a:spcBef>
                  <a:spcPct val="0"/>
                </a:spcBef>
              </a:pPr>
              <a:t>40</a:t>
            </a:fld>
            <a:endParaRPr lang="it-IT"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1697054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FDE28618-0C27-47B9-A5B1-A82005D6543A}" type="slidenum">
              <a:rPr lang="it-IT" sz="1200">
                <a:solidFill>
                  <a:schemeClr val="tx1"/>
                </a:solidFill>
                <a:latin typeface="Times New Roman" panose="02020603050405020304" pitchFamily="18" charset="0"/>
              </a:rPr>
              <a:pPr eaLnBrk="1" hangingPunct="1"/>
              <a:t>41</a:t>
            </a:fld>
            <a:endParaRPr lang="it-IT" sz="1200">
              <a:solidFill>
                <a:schemeClr val="tx1"/>
              </a:solidFill>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cap="flat"/>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6654052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D1973FD-65C8-4660-A2C8-3413BBC25075}" type="slidenum">
              <a:rPr lang="it-IT" smtClean="0"/>
              <a:pPr>
                <a:spcBef>
                  <a:spcPct val="0"/>
                </a:spcBef>
              </a:pPr>
              <a:t>42</a:t>
            </a:fld>
            <a:endParaRPr lang="it-IT"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8296903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9F80CF-DDF0-403B-B37C-880B10A48BD1}" type="slidenum">
              <a:rPr lang="it-IT" smtClean="0"/>
              <a:pPr>
                <a:spcBef>
                  <a:spcPct val="0"/>
                </a:spcBef>
              </a:pPr>
              <a:t>43</a:t>
            </a:fld>
            <a:endParaRPr lang="it-IT"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254415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58A7DA-FC24-4BE9-945F-5930BDEC3D0A}" type="slidenum">
              <a:rPr lang="it-IT" smtClean="0"/>
              <a:pPr>
                <a:spcBef>
                  <a:spcPct val="0"/>
                </a:spcBef>
              </a:pPr>
              <a:t>44</a:t>
            </a:fld>
            <a:endParaRPr lang="it-IT"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4932234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CD306D-9DB8-43C1-8E80-0FCED38142D9}" type="slidenum">
              <a:rPr lang="it-IT" smtClean="0"/>
              <a:pPr>
                <a:spcBef>
                  <a:spcPct val="0"/>
                </a:spcBef>
              </a:pPr>
              <a:t>45</a:t>
            </a:fld>
            <a:endParaRPr lang="it-IT"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3819385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EF28CD-4AD5-4430-AA4D-77B35FF327FC}" type="slidenum">
              <a:rPr lang="it-IT" smtClean="0"/>
              <a:pPr>
                <a:spcBef>
                  <a:spcPct val="0"/>
                </a:spcBef>
              </a:pPr>
              <a:t>5</a:t>
            </a:fld>
            <a:endParaRPr lang="it-IT"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828541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5375309F-C500-4EF6-807F-7C4839D4210C}" type="slidenum">
              <a:rPr lang="it-IT" sz="1200">
                <a:solidFill>
                  <a:schemeClr val="tx1"/>
                </a:solidFill>
                <a:latin typeface="Times New Roman" panose="02020603050405020304" pitchFamily="18" charset="0"/>
              </a:rPr>
              <a:pPr eaLnBrk="1" hangingPunct="1"/>
              <a:t>46</a:t>
            </a:fld>
            <a:endParaRPr lang="it-IT" sz="1200">
              <a:solidFill>
                <a:schemeClr val="tx1"/>
              </a:solidFill>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cap="flat"/>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mtClean="0">
                <a:ea typeface="ＭＳ Ｐゴシック" panose="020B0600070205080204" pitchFamily="34" charset="-128"/>
              </a:rPr>
              <a:t>LA BOGUS PIPELINE UN ELETTROMIOGRAFO ALL</a:t>
            </a:r>
            <a:r>
              <a:rPr lang="ja-JP" altLang="it-IT" smtClean="0">
                <a:ea typeface="ＭＳ Ｐゴシック" panose="020B0600070205080204" pitchFamily="34" charset="-128"/>
              </a:rPr>
              <a:t>’</a:t>
            </a:r>
            <a:r>
              <a:rPr lang="it-IT" altLang="ja-JP" smtClean="0">
                <a:ea typeface="ＭＳ Ｐゴシック" panose="020B0600070205080204" pitchFamily="34" charset="-128"/>
              </a:rPr>
              <a:t>APPARENZA SOFISTICATO</a:t>
            </a:r>
          </a:p>
          <a:p>
            <a:pPr eaLnBrk="1" hangingPunct="1"/>
            <a:r>
              <a:rPr lang="it-IT" smtClean="0">
                <a:ea typeface="ＭＳ Ｐゴシック" panose="020B0600070205080204" pitchFamily="34" charset="-128"/>
              </a:rPr>
              <a:t>Problema della risposta elettrogavanica misura anche la reazione a oggetti nuovi o sorprendenti</a:t>
            </a:r>
          </a:p>
        </p:txBody>
      </p:sp>
    </p:spTree>
    <p:extLst>
      <p:ext uri="{BB962C8B-B14F-4D97-AF65-F5344CB8AC3E}">
        <p14:creationId xmlns:p14="http://schemas.microsoft.com/office/powerpoint/2010/main" xmlns="" val="8788103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D80F33-104E-4C59-AF78-96C294EA5DF2}" type="slidenum">
              <a:rPr lang="it-IT" smtClean="0"/>
              <a:pPr>
                <a:spcBef>
                  <a:spcPct val="0"/>
                </a:spcBef>
              </a:pPr>
              <a:t>48</a:t>
            </a:fld>
            <a:endParaRPr lang="it-IT"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0518714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6EE27B9-9F54-4D65-B2B8-4AA2513595EB}" type="slidenum">
              <a:rPr lang="it-IT" smtClean="0"/>
              <a:pPr>
                <a:spcBef>
                  <a:spcPct val="0"/>
                </a:spcBef>
              </a:pPr>
              <a:t>49</a:t>
            </a:fld>
            <a:endParaRPr lang="it-IT"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5576749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4964FF6-F223-4048-A155-72A6EB2B1CFD}" type="slidenum">
              <a:rPr lang="it-IT" smtClean="0"/>
              <a:pPr>
                <a:spcBef>
                  <a:spcPct val="0"/>
                </a:spcBef>
              </a:pPr>
              <a:t>51</a:t>
            </a:fld>
            <a:endParaRPr lang="it-IT"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70274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62559ED-B421-460C-A908-5E3A9CA686D6}" type="slidenum">
              <a:rPr lang="it-IT" smtClean="0"/>
              <a:pPr>
                <a:spcBef>
                  <a:spcPct val="0"/>
                </a:spcBef>
              </a:pPr>
              <a:t>52</a:t>
            </a:fld>
            <a:endParaRPr lang="it-IT"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26780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7E60C6F-A60F-4F3F-95F0-027FDE1B5A40}" type="slidenum">
              <a:rPr lang="it-IT" smtClean="0"/>
              <a:pPr>
                <a:spcBef>
                  <a:spcPct val="0"/>
                </a:spcBef>
              </a:pPr>
              <a:t>53</a:t>
            </a:fld>
            <a:endParaRPr lang="it-IT"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379349056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3688B0-7E74-4194-9C2F-9022B9EFB252}" type="slidenum">
              <a:rPr lang="it-IT" smtClean="0"/>
              <a:pPr>
                <a:spcBef>
                  <a:spcPct val="0"/>
                </a:spcBef>
              </a:pPr>
              <a:t>54</a:t>
            </a:fld>
            <a:endParaRPr lang="it-IT"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6391308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76AA91B4-A1CA-4BC4-9DF8-280C169C82C8}" type="slidenum">
              <a:rPr lang="it-IT" sz="1200">
                <a:solidFill>
                  <a:schemeClr val="tx1"/>
                </a:solidFill>
                <a:latin typeface="Times New Roman" panose="02020603050405020304" pitchFamily="18" charset="0"/>
              </a:rPr>
              <a:pPr eaLnBrk="1" hangingPunct="1"/>
              <a:t>55</a:t>
            </a:fld>
            <a:endParaRPr lang="it-IT" sz="1200">
              <a:solidFill>
                <a:schemeClr val="tx1"/>
              </a:solidFill>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cap="flat"/>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mtClean="0">
                <a:ea typeface="ＭＳ Ｐゴシック" panose="020B0600070205080204" pitchFamily="34" charset="-128"/>
              </a:rPr>
              <a:t>LACUNE METODOLOGICHE: IL FATTO CHE UNO DICHIARI CHE E</a:t>
            </a:r>
            <a:r>
              <a:rPr lang="ja-JP" altLang="it-IT" smtClean="0">
                <a:ea typeface="ＭＳ Ｐゴシック" panose="020B0600070205080204" pitchFamily="34" charset="-128"/>
              </a:rPr>
              <a:t>’</a:t>
            </a:r>
            <a:r>
              <a:rPr lang="it-IT" altLang="ja-JP" smtClean="0">
                <a:ea typeface="ＭＳ Ｐゴシック" panose="020B0600070205080204" pitchFamily="34" charset="-128"/>
              </a:rPr>
              <a:t> A FAVORE DELL</a:t>
            </a:r>
            <a:r>
              <a:rPr lang="ja-JP" altLang="it-IT" smtClean="0">
                <a:ea typeface="ＭＳ Ｐゴシック" panose="020B0600070205080204" pitchFamily="34" charset="-128"/>
              </a:rPr>
              <a:t>’</a:t>
            </a:r>
            <a:r>
              <a:rPr lang="it-IT" altLang="ja-JP" smtClean="0">
                <a:ea typeface="ＭＳ Ｐゴシック" panose="020B0600070205080204" pitchFamily="34" charset="-128"/>
              </a:rPr>
              <a:t>AMBIENTE NON IMPLICA CHE TUTTO CIO</a:t>
            </a:r>
            <a:r>
              <a:rPr lang="ja-JP" altLang="it-IT" smtClean="0">
                <a:ea typeface="ＭＳ Ｐゴシック" panose="020B0600070205080204" pitchFamily="34" charset="-128"/>
              </a:rPr>
              <a:t>’</a:t>
            </a:r>
            <a:r>
              <a:rPr lang="it-IT" altLang="ja-JP" smtClean="0">
                <a:ea typeface="ＭＳ Ｐゴシック" panose="020B0600070205080204" pitchFamily="34" charset="-128"/>
              </a:rPr>
              <a:t> CHE FA LO SIA, PER ESEMPIO SPEGNERE LE LUCI DI CASA</a:t>
            </a:r>
            <a:endParaRPr lang="it-IT" smtClean="0">
              <a:ea typeface="ＭＳ Ｐゴシック" panose="020B0600070205080204" pitchFamily="34" charset="-128"/>
            </a:endParaRPr>
          </a:p>
        </p:txBody>
      </p:sp>
    </p:spTree>
    <p:extLst>
      <p:ext uri="{BB962C8B-B14F-4D97-AF65-F5344CB8AC3E}">
        <p14:creationId xmlns:p14="http://schemas.microsoft.com/office/powerpoint/2010/main" xmlns="" val="24193625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egnaposto immagine diapositiva 1"/>
          <p:cNvSpPr>
            <a:spLocks noGrp="1" noRot="1" noChangeAspect="1" noTextEdit="1"/>
          </p:cNvSpPr>
          <p:nvPr>
            <p:ph type="sldImg"/>
          </p:nvPr>
        </p:nvSpPr>
        <p:spPr>
          <a:ln/>
        </p:spPr>
      </p:sp>
      <p:sp>
        <p:nvSpPr>
          <p:cNvPr id="11878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600" b="1" smtClean="0">
                <a:ea typeface="ＭＳ Ｐゴシック" panose="020B0600070205080204" pitchFamily="34" charset="-128"/>
              </a:rPr>
              <a:t>The Hotel Experience</a:t>
            </a:r>
            <a:endParaRPr lang="en-US" sz="600" smtClean="0">
              <a:ea typeface="ＭＳ Ｐゴシック" panose="020B0600070205080204" pitchFamily="34" charset="-128"/>
            </a:endParaRP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It was LaPierre's study of attitudes versus actions, in 1934, that first alerted social psychologists to the possibility that the long‑assumed relationship between people's attitudes and their behaviour might not exist, or at least is difficult to demonstrate empirically. Interestingly, LaPierre began from the position that in practice 'social attitudes are seldom more than a verbal response to a symbolic situation', i.e. most measures depend on verbal responses to questions about some verbally described, broad category such as 'an ethnic minority'. Unhappy with this situation LaPierre decided to investigate racial prejudice by observing the real behaviour of hotel and restaurant personnel. His interest in this particular test was aroused by the fact that he had travelled extensively with a young Chinese student and his wife. The Chinese couple in his company were accommodated in the best hotel in a small town noted for its bigoted attitude towards Orientals. Two months later LaPierre happened to be in this town again and had the idea of phoning the hotel and asking whether they would accommodate 'an important Chinese gentleman'. The reply was an unequivocal 'No'. That was what started a 10,000 mile journey to study attitudes versus actions.</a:t>
            </a: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LaPierre tried to establish a replicable procedure at each hotel or restaurant. Wherever possible he let the Chinese couple negotiate about their room, while he stayed out of sight; or he let them go ahead into a restaurant. The establishments were both 'high class' and 'auto‑camps'; sometimes the researchers were travel worn and dusty and sometimes they looked more presentable. In all, the Chinese couple were accepted at 66 hotels and auto‑camps and 184 restaurants and cafes throughout the USA. LaPierre took detailed records on each occasion and judged that they received more than ordinary consideration in 72 of these encounters. Only once was the couple refused.</a:t>
            </a: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LaPierre concluded that, despite the undoubted anti‑Oriental prejudices in the USA at that time, the overt behaviour of hotel and restaurant personnel when faced with the Chinese couple was not bigoted. He says: 'It appeared that a genial smile was the most effective password to acceptance. My Chinese friends were skilful smilers, which may account in part for the fact that we received but one rebuff in all our experiences ... I was impressed with the fact that even where some tension developed due to the strangeness of the Chinese it would evaporate immediately when they spoke in unaccented English'.</a:t>
            </a: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LaPierre allowed 6 months to elapse between each such visit and sending a questionnaire to the hotel or restaurant concerned. Each questionnaire asked the same question: 'Will you accept members of the Chinese race as guests in your establishment?'. In some cases this was the only question, in others it was inserted amongst similar questions about other racial groups. LaPierre reports: 'With persistence, completed replies were obtained from 128 of the establishments we had visited' (out of a total of 251). In response to the relevant question, 92 per cent of the replies from restaurants and caf6s and 91 per cent of hotels, auto‑camps and 'tourist homes' said no. LaPierre states that: 'The remainder replied "Uncertain; depends on circumstances". From the woman proprietor of a small autocamp I received the only "Yes", accompanied by a chatty letter describing the nice visit she had had with a Chinese gentleman and his sweet wife during the previous Summer.' In addition, the questionnaire was sent to hotels and restaurants other than those visited, but in the same areas. The same negative answer was received.</a:t>
            </a: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LaPierre's paper ends with the paragraph:</a:t>
            </a: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'The questionnaire is cheap, easy and mechanical. The study of human behaviour is time‑consuming, intellectually fatiguing and depends for its success upon the ability of the investigator ... Yet it would seem far more worthwhile to make a shrewd guess regarding that which is essential than to accurately measure that which is likely to prove quite irrelevant.'</a:t>
            </a:r>
          </a:p>
          <a:p>
            <a:pPr>
              <a:lnSpc>
                <a:spcPct val="80000"/>
              </a:lnSpc>
            </a:pPr>
            <a:endParaRPr lang="it-IT" sz="600" smtClean="0">
              <a:ea typeface="ＭＳ Ｐゴシック" panose="020B0600070205080204" pitchFamily="34" charset="-128"/>
            </a:endParaRPr>
          </a:p>
          <a:p>
            <a:pPr>
              <a:lnSpc>
                <a:spcPct val="80000"/>
              </a:lnSpc>
            </a:pPr>
            <a:endParaRPr lang="it-IT" sz="600" smtClean="0">
              <a:ea typeface="ＭＳ Ｐゴシック" panose="020B0600070205080204" pitchFamily="34" charset="-128"/>
            </a:endParaRPr>
          </a:p>
          <a:p>
            <a:pPr>
              <a:lnSpc>
                <a:spcPct val="80000"/>
              </a:lnSpc>
            </a:pPr>
            <a:r>
              <a:rPr lang="en-US" sz="600" b="1" smtClean="0">
                <a:ea typeface="ＭＳ Ｐゴシック" panose="020B0600070205080204" pitchFamily="34" charset="-128"/>
              </a:rPr>
              <a:t>When is cheating not cheating?</a:t>
            </a:r>
            <a:endParaRPr lang="en-US" sz="600" smtClean="0">
              <a:ea typeface="ＭＳ Ｐゴシック" panose="020B0600070205080204" pitchFamily="34" charset="-128"/>
            </a:endParaRP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Corey (1937) measured the attitudes of 67 university students towards cheating in classroom examinations and compared the scores with actual cheating in classroom tests. He used what is known as a Likert‑type scale, in which the </a:t>
            </a:r>
            <a:r>
              <a:rPr lang="en-US" sz="600" i="1" smtClean="0">
                <a:ea typeface="ＭＳ Ｐゴシック" panose="020B0600070205080204" pitchFamily="34" charset="-128"/>
              </a:rPr>
              <a:t>subjects were </a:t>
            </a:r>
            <a:r>
              <a:rPr lang="en-US" sz="600" smtClean="0">
                <a:ea typeface="ＭＳ Ｐゴシック" panose="020B0600070205080204" pitchFamily="34" charset="-128"/>
              </a:rPr>
              <a:t>asked to agree or disagree on a five‑point scale with a set of statements about cheating. The students were taking a course in educational psychology and each week for five weeks they were given a 'true/false' type of test on their week's work. The papers were returned to the students for self‑marking the following week, meanwhile having been secretly marked by the researcher. The students were asked to mark their own tests, in a way which gave them plenty of opportunity to cheat. The measures of cheating did not decrease over the five‑week period, a finding which Corey uses to assure the reader that the students could not have been suspicious about the tests and that 'rumours' could not have been in circulation. Corey found that the best predictor of cheating was the difficulty of the test (i.e. the </a:t>
            </a:r>
            <a:r>
              <a:rPr lang="en-US" sz="600" i="1" smtClean="0">
                <a:ea typeface="ＭＳ Ｐゴシック" panose="020B0600070205080204" pitchFamily="34" charset="-128"/>
              </a:rPr>
              <a:t>need </a:t>
            </a:r>
            <a:r>
              <a:rPr lang="en-US" sz="600" smtClean="0">
                <a:ea typeface="ＭＳ Ｐゴシック" panose="020B0600070205080204" pitchFamily="34" charset="-128"/>
              </a:rPr>
              <a:t>to cheat in order to get good marks).</a:t>
            </a:r>
          </a:p>
          <a:p>
            <a:pPr>
              <a:lnSpc>
                <a:spcPct val="80000"/>
              </a:lnSpc>
            </a:pPr>
            <a:r>
              <a:rPr lang="en-US" sz="600" smtClean="0">
                <a:ea typeface="ＭＳ Ｐゴシック" panose="020B0600070205080204" pitchFamily="34" charset="-128"/>
              </a:rPr>
              <a:t> </a:t>
            </a:r>
          </a:p>
          <a:p>
            <a:pPr>
              <a:lnSpc>
                <a:spcPct val="80000"/>
              </a:lnSpc>
            </a:pPr>
            <a:r>
              <a:rPr lang="en-US" sz="600" smtClean="0">
                <a:ea typeface="ＭＳ Ｐゴシック" panose="020B0600070205080204" pitchFamily="34" charset="-128"/>
              </a:rPr>
              <a:t>On the attitude measure (Corey's paper does not indicate </a:t>
            </a:r>
            <a:r>
              <a:rPr lang="en-US" sz="600" i="1" smtClean="0">
                <a:ea typeface="ＭＳ Ｐゴシック" panose="020B0600070205080204" pitchFamily="34" charset="-128"/>
              </a:rPr>
              <a:t>when </a:t>
            </a:r>
            <a:r>
              <a:rPr lang="en-US" sz="600" smtClean="0">
                <a:ea typeface="ＭＳ Ｐゴシック" panose="020B0600070205080204" pitchFamily="34" charset="-128"/>
              </a:rPr>
              <a:t>this questionnaire was administered ‑ before or after the behaviour measure), maximum sympathy with cheating would have scored 250 and minimum 50. The average score for the students was 133. In the real tests, 76 per cent of the students cheated; one student raised his score by an average of 12 points on each of the five tests. However, the attitudinal measure and the behavioural measure of cheating were completely unrelated; those who disapproved of cheating were just as likely to cheat.</a:t>
            </a:r>
          </a:p>
          <a:p>
            <a:pPr>
              <a:lnSpc>
                <a:spcPct val="80000"/>
              </a:lnSpc>
            </a:pPr>
            <a:endParaRPr lang="it-IT" sz="600" smtClean="0">
              <a:ea typeface="ＭＳ Ｐゴシック" panose="020B0600070205080204" pitchFamily="34" charset="-128"/>
            </a:endParaRPr>
          </a:p>
        </p:txBody>
      </p:sp>
      <p:sp>
        <p:nvSpPr>
          <p:cNvPr id="11878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81116F1D-6FC8-475E-BF31-2D07753B046F}" type="slidenum">
              <a:rPr lang="it-IT" sz="1200">
                <a:solidFill>
                  <a:schemeClr val="tx1"/>
                </a:solidFill>
                <a:latin typeface="Times New Roman" panose="02020603050405020304" pitchFamily="18" charset="0"/>
              </a:rPr>
              <a:pPr eaLnBrk="1" hangingPunct="1"/>
              <a:t>56</a:t>
            </a:fld>
            <a:endParaRPr lang="it-IT"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39482911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E2076E4B-77E0-453E-B9DD-F74A4A2745F4}" type="slidenum">
              <a:rPr lang="it-IT" sz="1200">
                <a:solidFill>
                  <a:schemeClr val="tx1"/>
                </a:solidFill>
                <a:latin typeface="Times New Roman" panose="02020603050405020304" pitchFamily="18" charset="0"/>
              </a:rPr>
              <a:pPr eaLnBrk="1" hangingPunct="1"/>
              <a:t>59</a:t>
            </a:fld>
            <a:endParaRPr lang="it-IT" sz="1200">
              <a:solidFill>
                <a:schemeClr val="tx1"/>
              </a:solidFill>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cap="flat"/>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mtClean="0">
                <a:ea typeface="ＭＳ Ｐゴシック" panose="020B0600070205080204" pitchFamily="34" charset="-128"/>
              </a:rPr>
              <a:t>Cosa pensa la società? Cosa gli altri significativi?</a:t>
            </a:r>
          </a:p>
          <a:p>
            <a:pPr eaLnBrk="1" hangingPunct="1"/>
            <a:r>
              <a:rPr lang="it-IT" smtClean="0">
                <a:ea typeface="ＭＳ Ｐゴシック" panose="020B0600070205080204" pitchFamily="34" charset="-128"/>
              </a:rPr>
              <a:t>Cosa produce quel comportamento? Cosa mi importa di quel che produce?</a:t>
            </a:r>
          </a:p>
          <a:p>
            <a:pPr eaLnBrk="1" hangingPunct="1"/>
            <a:r>
              <a:rPr lang="it-IT" smtClean="0">
                <a:ea typeface="ＭＳ Ｐゴシック" panose="020B0600070205080204" pitchFamily="34" charset="-128"/>
              </a:rPr>
              <a:t>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intenzione è la motivazione!</a:t>
            </a:r>
            <a:endParaRPr lang="it-IT" smtClean="0">
              <a:ea typeface="ＭＳ Ｐゴシック" panose="020B0600070205080204" pitchFamily="34" charset="-128"/>
            </a:endParaRPr>
          </a:p>
        </p:txBody>
      </p:sp>
    </p:spTree>
    <p:extLst>
      <p:ext uri="{BB962C8B-B14F-4D97-AF65-F5344CB8AC3E}">
        <p14:creationId xmlns:p14="http://schemas.microsoft.com/office/powerpoint/2010/main" xmlns="" val="3680455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71089E1-BA69-4CB8-9048-5F20B00A4B9D}" type="slidenum">
              <a:rPr lang="it-IT" smtClean="0"/>
              <a:pPr>
                <a:spcBef>
                  <a:spcPct val="0"/>
                </a:spcBef>
              </a:pPr>
              <a:t>6</a:t>
            </a:fld>
            <a:endParaRPr lang="it-IT"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5624251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15FBBD9-7677-497F-B2CF-92F1785E445C}" type="slidenum">
              <a:rPr lang="it-IT" smtClean="0"/>
              <a:pPr>
                <a:spcBef>
                  <a:spcPct val="0"/>
                </a:spcBef>
              </a:pPr>
              <a:t>60</a:t>
            </a:fld>
            <a:endParaRPr lang="it-IT"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7584802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73DA3A7-A713-492D-A866-101BD80C0D25}" type="slidenum">
              <a:rPr lang="it-IT" smtClean="0"/>
              <a:pPr>
                <a:spcBef>
                  <a:spcPct val="0"/>
                </a:spcBef>
              </a:pPr>
              <a:t>61</a:t>
            </a:fld>
            <a:endParaRPr lang="it-IT"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137382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a:ln/>
        </p:spPr>
      </p:sp>
      <p:sp>
        <p:nvSpPr>
          <p:cNvPr id="120835"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it-IT" sz="600" smtClean="0">
                <a:ea typeface="ＭＳ Ｐゴシック" panose="020B0600070205080204" pitchFamily="34" charset="-128"/>
              </a:rPr>
              <a:t>Quanto è probabile che il bagno schiuma x:</a:t>
            </a:r>
          </a:p>
          <a:p>
            <a:pPr>
              <a:lnSpc>
                <a:spcPct val="80000"/>
              </a:lnSpc>
            </a:pPr>
            <a:r>
              <a:rPr lang="it-IT" sz="600" smtClean="0">
                <a:ea typeface="ＭＳ Ｐゴシック" panose="020B0600070205080204" pitchFamily="34" charset="-128"/>
              </a:rPr>
              <a:t>abbia un profumo gradevole</a:t>
            </a:r>
          </a:p>
          <a:p>
            <a:pPr>
              <a:lnSpc>
                <a:spcPct val="80000"/>
              </a:lnSpc>
            </a:pPr>
            <a:r>
              <a:rPr lang="it-IT" sz="600" smtClean="0">
                <a:ea typeface="ＭＳ Ｐゴシック" panose="020B0600070205080204" pitchFamily="34" charset="-128"/>
              </a:rPr>
              <a:t> </a:t>
            </a:r>
          </a:p>
          <a:p>
            <a:pPr>
              <a:lnSpc>
                <a:spcPct val="80000"/>
              </a:lnSpc>
            </a:pPr>
            <a:r>
              <a:rPr lang="it-IT" sz="600" smtClean="0">
                <a:ea typeface="ＭＳ Ｐゴシック" panose="020B0600070205080204" pitchFamily="34" charset="-128"/>
              </a:rPr>
              <a:t>per nulla probabile 							del tutto probabile</a:t>
            </a:r>
          </a:p>
          <a:p>
            <a:pPr>
              <a:lnSpc>
                <a:spcPct val="80000"/>
              </a:lnSpc>
            </a:pPr>
            <a:r>
              <a:rPr lang="it-IT" sz="600" smtClean="0">
                <a:ea typeface="ＭＳ Ｐゴシック" panose="020B0600070205080204" pitchFamily="34" charset="-128"/>
              </a:rPr>
              <a:t>1 			2 	3 	4 					5</a:t>
            </a:r>
          </a:p>
          <a:p>
            <a:pPr>
              <a:lnSpc>
                <a:spcPct val="80000"/>
              </a:lnSpc>
            </a:pPr>
            <a:r>
              <a:rPr lang="it-IT" sz="600" smtClean="0">
                <a:ea typeface="ＭＳ Ｐゴシック" panose="020B0600070205080204" pitchFamily="34" charset="-128"/>
              </a:rPr>
              <a:t> </a:t>
            </a:r>
          </a:p>
          <a:p>
            <a:pPr>
              <a:lnSpc>
                <a:spcPct val="80000"/>
              </a:lnSpc>
            </a:pPr>
            <a:r>
              <a:rPr lang="it-IT" sz="600" smtClean="0">
                <a:ea typeface="ＭＳ Ｐゴシック" panose="020B0600070205080204" pitchFamily="34" charset="-128"/>
              </a:rPr>
              <a:t>Quanto ritiene importanti le conseguenze del Suo acquisto? </a:t>
            </a:r>
          </a:p>
          <a:p>
            <a:pPr>
              <a:lnSpc>
                <a:spcPct val="80000"/>
              </a:lnSpc>
            </a:pPr>
            <a:r>
              <a:rPr lang="it-IT" sz="600" smtClean="0">
                <a:ea typeface="ＭＳ Ｐゴシック" panose="020B0600070205080204" pitchFamily="34" charset="-128"/>
              </a:rPr>
              <a:t>Per nulla  								Moltissimo</a:t>
            </a:r>
          </a:p>
          <a:p>
            <a:pPr>
              <a:lnSpc>
                <a:spcPct val="80000"/>
              </a:lnSpc>
            </a:pPr>
            <a:r>
              <a:rPr lang="it-IT" sz="600" smtClean="0">
                <a:ea typeface="ＭＳ Ｐゴシック" panose="020B0600070205080204" pitchFamily="34" charset="-128"/>
              </a:rPr>
              <a:t>1 			2 	3 	4 					5</a:t>
            </a:r>
          </a:p>
          <a:p>
            <a:pPr>
              <a:lnSpc>
                <a:spcPct val="80000"/>
              </a:lnSpc>
            </a:pPr>
            <a:r>
              <a:rPr lang="it-IT" sz="600" smtClean="0">
                <a:ea typeface="ＭＳ Ｐゴシック" panose="020B0600070205080204" pitchFamily="34" charset="-128"/>
              </a:rPr>
              <a:t> </a:t>
            </a:r>
          </a:p>
          <a:p>
            <a:pPr>
              <a:lnSpc>
                <a:spcPct val="80000"/>
              </a:lnSpc>
            </a:pPr>
            <a:r>
              <a:rPr lang="it-IT" sz="600" smtClean="0">
                <a:ea typeface="ＭＳ Ｐゴシック" panose="020B0600070205080204" pitchFamily="34" charset="-128"/>
              </a:rPr>
              <a:t>Quanto l</a:t>
            </a:r>
            <a:r>
              <a:rPr lang="ja-JP" altLang="it-IT" sz="600" smtClean="0">
                <a:ea typeface="ＭＳ Ｐゴシック" panose="020B0600070205080204" pitchFamily="34" charset="-128"/>
              </a:rPr>
              <a:t>’</a:t>
            </a:r>
            <a:r>
              <a:rPr lang="it-IT" altLang="ja-JP" sz="600" smtClean="0">
                <a:ea typeface="ＭＳ Ｐゴシック" panose="020B0600070205080204" pitchFamily="34" charset="-128"/>
              </a:rPr>
              <a:t>acquisto verrebbe approvato da:</a:t>
            </a:r>
          </a:p>
          <a:p>
            <a:pPr>
              <a:lnSpc>
                <a:spcPct val="80000"/>
              </a:lnSpc>
            </a:pPr>
            <a:r>
              <a:rPr lang="it-IT" sz="600" smtClean="0">
                <a:ea typeface="ＭＳ Ｐゴシック" panose="020B0600070205080204" pitchFamily="34" charset="-128"/>
              </a:rPr>
              <a:t>-i suoi familiari </a:t>
            </a:r>
          </a:p>
          <a:p>
            <a:pPr>
              <a:lnSpc>
                <a:spcPct val="80000"/>
              </a:lnSpc>
            </a:pPr>
            <a:r>
              <a:rPr lang="it-IT" sz="600" smtClean="0">
                <a:ea typeface="ＭＳ Ｐゴシック" panose="020B0600070205080204" pitchFamily="34" charset="-128"/>
              </a:rPr>
              <a:t> </a:t>
            </a:r>
          </a:p>
          <a:p>
            <a:pPr>
              <a:lnSpc>
                <a:spcPct val="80000"/>
              </a:lnSpc>
            </a:pPr>
            <a:r>
              <a:rPr lang="it-IT" sz="600" smtClean="0">
                <a:ea typeface="ＭＳ Ｐゴシック" panose="020B0600070205080204" pitchFamily="34" charset="-128"/>
              </a:rPr>
              <a:t>Per nulla 								Del tutto</a:t>
            </a:r>
          </a:p>
          <a:p>
            <a:pPr>
              <a:lnSpc>
                <a:spcPct val="80000"/>
              </a:lnSpc>
            </a:pPr>
            <a:r>
              <a:rPr lang="it-IT" sz="600" smtClean="0">
                <a:ea typeface="ＭＳ Ｐゴシック" panose="020B0600070205080204" pitchFamily="34" charset="-128"/>
              </a:rPr>
              <a:t>1 			2 		3	 	4 			5</a:t>
            </a:r>
          </a:p>
          <a:p>
            <a:pPr>
              <a:lnSpc>
                <a:spcPct val="80000"/>
              </a:lnSpc>
            </a:pPr>
            <a:r>
              <a:rPr lang="it-IT" sz="600" smtClean="0">
                <a:ea typeface="ＭＳ Ｐゴシック" panose="020B0600070205080204" pitchFamily="34" charset="-128"/>
              </a:rPr>
              <a:t> </a:t>
            </a:r>
          </a:p>
          <a:p>
            <a:pPr>
              <a:lnSpc>
                <a:spcPct val="80000"/>
              </a:lnSpc>
            </a:pPr>
            <a:r>
              <a:rPr lang="it-IT" sz="600" smtClean="0">
                <a:ea typeface="ＭＳ Ｐゴシック" panose="020B0600070205080204" pitchFamily="34" charset="-128"/>
              </a:rPr>
              <a:t>Quanto è importante per lei che l</a:t>
            </a:r>
            <a:r>
              <a:rPr lang="ja-JP" altLang="it-IT" sz="600" smtClean="0">
                <a:ea typeface="ＭＳ Ｐゴシック" panose="020B0600070205080204" pitchFamily="34" charset="-128"/>
              </a:rPr>
              <a:t>’</a:t>
            </a:r>
            <a:r>
              <a:rPr lang="it-IT" altLang="ja-JP" sz="600" smtClean="0">
                <a:ea typeface="ＭＳ Ｐゴシック" panose="020B0600070205080204" pitchFamily="34" charset="-128"/>
              </a:rPr>
              <a:t>acquisto sia approvato da:</a:t>
            </a:r>
          </a:p>
          <a:p>
            <a:pPr>
              <a:lnSpc>
                <a:spcPct val="80000"/>
              </a:lnSpc>
            </a:pPr>
            <a:r>
              <a:rPr lang="it-IT" sz="600" smtClean="0">
                <a:ea typeface="ＭＳ Ｐゴシック" panose="020B0600070205080204" pitchFamily="34" charset="-128"/>
              </a:rPr>
              <a:t>i suoi familiari </a:t>
            </a:r>
          </a:p>
          <a:p>
            <a:pPr>
              <a:lnSpc>
                <a:spcPct val="80000"/>
              </a:lnSpc>
            </a:pPr>
            <a:r>
              <a:rPr lang="it-IT" sz="600" smtClean="0">
                <a:ea typeface="ＭＳ Ｐゴシック" panose="020B0600070205080204" pitchFamily="34" charset="-128"/>
              </a:rPr>
              <a:t>Per nulla  								Moltissimo</a:t>
            </a:r>
          </a:p>
          <a:p>
            <a:pPr>
              <a:lnSpc>
                <a:spcPct val="80000"/>
              </a:lnSpc>
            </a:pPr>
            <a:r>
              <a:rPr lang="it-IT" sz="600" smtClean="0">
                <a:ea typeface="ＭＳ Ｐゴシック" panose="020B0600070205080204" pitchFamily="34" charset="-128"/>
              </a:rPr>
              <a:t>1 			2 	3 	4 					5</a:t>
            </a:r>
          </a:p>
          <a:p>
            <a:pPr>
              <a:lnSpc>
                <a:spcPct val="80000"/>
              </a:lnSpc>
            </a:pPr>
            <a:r>
              <a:rPr lang="it-IT" sz="600" smtClean="0">
                <a:ea typeface="ＭＳ Ｐゴシック" panose="020B0600070205080204" pitchFamily="34" charset="-128"/>
              </a:rPr>
              <a:t>Quanto è probabile che lei acquisti il  bagnoschiuma x?</a:t>
            </a:r>
          </a:p>
          <a:p>
            <a:pPr>
              <a:lnSpc>
                <a:spcPct val="80000"/>
              </a:lnSpc>
            </a:pPr>
            <a:r>
              <a:rPr lang="it-IT" sz="600" smtClean="0">
                <a:ea typeface="ＭＳ Ｐゴシック" panose="020B0600070205080204" pitchFamily="34" charset="-128"/>
              </a:rPr>
              <a:t>Per nulla  								Moltissimo</a:t>
            </a:r>
          </a:p>
          <a:p>
            <a:pPr>
              <a:lnSpc>
                <a:spcPct val="80000"/>
              </a:lnSpc>
            </a:pPr>
            <a:r>
              <a:rPr lang="it-IT" sz="600" smtClean="0">
                <a:ea typeface="ＭＳ Ｐゴシック" panose="020B0600070205080204" pitchFamily="34" charset="-128"/>
              </a:rPr>
              <a:t>1 			2 	3 	4 					5</a:t>
            </a:r>
          </a:p>
        </p:txBody>
      </p:sp>
      <p:sp>
        <p:nvSpPr>
          <p:cNvPr id="120836"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F2D682E2-A5F9-4889-997F-C9DF22A4DC71}" type="slidenum">
              <a:rPr lang="it-IT" sz="1200">
                <a:solidFill>
                  <a:schemeClr val="tx1"/>
                </a:solidFill>
                <a:latin typeface="Times New Roman" panose="02020603050405020304" pitchFamily="18" charset="0"/>
              </a:rPr>
              <a:pPr eaLnBrk="1" hangingPunct="1"/>
              <a:t>63</a:t>
            </a:fld>
            <a:endParaRPr lang="it-IT"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34171054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2B79E98A-8641-4DA5-9490-0C0C00E5A64D}" type="slidenum">
              <a:rPr lang="it-IT" sz="1200">
                <a:solidFill>
                  <a:schemeClr val="tx1"/>
                </a:solidFill>
                <a:latin typeface="Times New Roman" panose="02020603050405020304" pitchFamily="18" charset="0"/>
              </a:rPr>
              <a:pPr eaLnBrk="1" hangingPunct="1"/>
              <a:t>64</a:t>
            </a:fld>
            <a:endParaRPr lang="it-IT" sz="1200">
              <a:solidFill>
                <a:schemeClr val="tx1"/>
              </a:solidFill>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cap="flat"/>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mtClean="0">
                <a:ea typeface="ＭＳ Ｐゴシック" panose="020B0600070205080204" pitchFamily="34" charset="-128"/>
              </a:rPr>
              <a:t>Esempio: non usare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auto per ridurre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inquinamento</a:t>
            </a:r>
          </a:p>
          <a:p>
            <a:pPr eaLnBrk="1" hangingPunct="1"/>
            <a:r>
              <a:rPr lang="it-IT" smtClean="0">
                <a:ea typeface="ＭＳ Ｐゴシック" panose="020B0600070205080204" pitchFamily="34" charset="-128"/>
              </a:rPr>
              <a:t>Norme sociali: massimizza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utilità individuale o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interesse collettivo</a:t>
            </a:r>
          </a:p>
          <a:p>
            <a:pPr eaLnBrk="1" hangingPunct="1"/>
            <a:r>
              <a:rPr lang="it-IT" smtClean="0">
                <a:ea typeface="ＭＳ Ｐゴシック" panose="020B0600070205080204" pitchFamily="34" charset="-128"/>
              </a:rPr>
              <a:t>CRITICHE: NESSU</a:t>
            </a:r>
          </a:p>
        </p:txBody>
      </p:sp>
    </p:spTree>
    <p:extLst>
      <p:ext uri="{BB962C8B-B14F-4D97-AF65-F5344CB8AC3E}">
        <p14:creationId xmlns:p14="http://schemas.microsoft.com/office/powerpoint/2010/main" xmlns="" val="32944473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CE8E441-D7FB-457F-9ED3-9D6382DC3574}" type="slidenum">
              <a:rPr lang="it-IT" sz="1200">
                <a:solidFill>
                  <a:schemeClr val="tx1"/>
                </a:solidFill>
                <a:latin typeface="Times New Roman" panose="02020603050405020304" pitchFamily="18" charset="0"/>
              </a:rPr>
              <a:pPr eaLnBrk="1" hangingPunct="1"/>
              <a:t>65</a:t>
            </a:fld>
            <a:endParaRPr lang="it-IT" sz="1200">
              <a:solidFill>
                <a:schemeClr val="tx1"/>
              </a:solidFill>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cap="flat"/>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8239423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egnaposto immagine diapositiva 1"/>
          <p:cNvSpPr>
            <a:spLocks noGrp="1" noRot="1" noChangeAspect="1" noTextEdit="1"/>
          </p:cNvSpPr>
          <p:nvPr>
            <p:ph type="sldImg"/>
          </p:nvPr>
        </p:nvSpPr>
        <p:spPr>
          <a:ln/>
        </p:spPr>
      </p:sp>
      <p:sp>
        <p:nvSpPr>
          <p:cNvPr id="123907"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mtClean="0">
                <a:ea typeface="ＭＳ Ｐゴシック" panose="020B0600070205080204" pitchFamily="34" charset="-128"/>
              </a:rPr>
              <a:t>Timore dell</a:t>
            </a:r>
            <a:r>
              <a:rPr lang="ja-JP" altLang="it-IT" smtClean="0">
                <a:ea typeface="ＭＳ Ｐゴシック" panose="020B0600070205080204" pitchFamily="34" charset="-128"/>
              </a:rPr>
              <a:t>’</a:t>
            </a:r>
            <a:r>
              <a:rPr lang="it-IT" altLang="ja-JP" smtClean="0">
                <a:ea typeface="ＭＳ Ｐゴシック" panose="020B0600070205080204" pitchFamily="34" charset="-128"/>
              </a:rPr>
              <a:t>errore: la motivazione sia a non fare scelte che portino a conclusioni inesatte, sia a evitare di essere mal giudicato per la</a:t>
            </a:r>
          </a:p>
          <a:p>
            <a:r>
              <a:rPr lang="it-IT" smtClean="0">
                <a:ea typeface="ＭＳ Ｐゴシック" panose="020B0600070205080204" pitchFamily="34" charset="-128"/>
              </a:rPr>
              <a:t>scelta fatta.</a:t>
            </a:r>
          </a:p>
          <a:p>
            <a:endParaRPr lang="it-IT" smtClean="0">
              <a:ea typeface="ＭＳ Ｐゴシック" panose="020B0600070205080204" pitchFamily="34" charset="-128"/>
            </a:endParaRPr>
          </a:p>
          <a:p>
            <a:r>
              <a:rPr lang="it-IT" smtClean="0">
                <a:ea typeface="ＭＳ Ｐゴシック" panose="020B0600070205080204" pitchFamily="34" charset="-128"/>
              </a:rPr>
              <a:t>Fazio e Williams [1986] condussero una serie di interviste per indagare</a:t>
            </a:r>
          </a:p>
          <a:p>
            <a:r>
              <a:rPr lang="it-IT" smtClean="0">
                <a:ea typeface="ＭＳ Ｐゴシック" panose="020B0600070205080204" pitchFamily="34" charset="-128"/>
              </a:rPr>
              <a:t>l</a:t>
            </a:r>
            <a:r>
              <a:rPr lang="ja-JP" altLang="it-IT" smtClean="0">
                <a:ea typeface="ＭＳ Ｐゴシック" panose="020B0600070205080204" pitchFamily="34" charset="-128"/>
              </a:rPr>
              <a:t>’</a:t>
            </a:r>
            <a:r>
              <a:rPr lang="it-IT" altLang="ja-JP" smtClean="0">
                <a:ea typeface="ＭＳ Ｐゴシック" panose="020B0600070205080204" pitchFamily="34" charset="-128"/>
              </a:rPr>
              <a:t>atteggiamento dei soggetti verso due candidati alle elezioni</a:t>
            </a:r>
          </a:p>
          <a:p>
            <a:r>
              <a:rPr lang="it-IT" smtClean="0">
                <a:ea typeface="ＭＳ Ｐゴシック" panose="020B0600070205080204" pitchFamily="34" charset="-128"/>
              </a:rPr>
              <a:t>americane, registrando:</a:t>
            </a:r>
          </a:p>
          <a:p>
            <a:r>
              <a:rPr lang="it-IT" smtClean="0">
                <a:ea typeface="ＭＳ Ｐゴシック" panose="020B0600070205080204" pitchFamily="34" charset="-128"/>
              </a:rPr>
              <a:t>• tipo di risposta</a:t>
            </a:r>
          </a:p>
          <a:p>
            <a:r>
              <a:rPr lang="it-IT" smtClean="0">
                <a:ea typeface="ＭＳ Ｐゴシック" panose="020B0600070205080204" pitchFamily="34" charset="-128"/>
              </a:rPr>
              <a:t>• tempo trascorso per rispondere</a:t>
            </a:r>
          </a:p>
          <a:p>
            <a:r>
              <a:rPr lang="it-IT" smtClean="0">
                <a:ea typeface="ＭＳ Ｐゴシック" panose="020B0600070205080204" pitchFamily="34" charset="-128"/>
              </a:rPr>
              <a:t>(minor tempo di risposta= maggiore accessibilità)</a:t>
            </a:r>
          </a:p>
          <a:p>
            <a:r>
              <a:rPr lang="it-IT" smtClean="0">
                <a:ea typeface="ＭＳ Ｐゴシック" panose="020B0600070205080204" pitchFamily="34" charset="-128"/>
              </a:rPr>
              <a:t>Dopo le elezioni i soggetti, nuovamente contattati, riferirono a quale</a:t>
            </a:r>
          </a:p>
          <a:p>
            <a:r>
              <a:rPr lang="it-IT" smtClean="0">
                <a:ea typeface="ＭＳ Ｐゴシック" panose="020B0600070205080204" pitchFamily="34" charset="-128"/>
              </a:rPr>
              <a:t>candidato avevano dato il proprio voto (comportamento).</a:t>
            </a:r>
          </a:p>
          <a:p>
            <a:r>
              <a:rPr lang="it-IT" smtClean="0">
                <a:ea typeface="ＭＳ Ｐゴシック" panose="020B0600070205080204" pitchFamily="34" charset="-128"/>
              </a:rPr>
              <a:t>Risultati: miglior predittore del comportamento elettorale risultò essere</a:t>
            </a:r>
          </a:p>
          <a:p>
            <a:r>
              <a:rPr lang="it-IT" smtClean="0">
                <a:ea typeface="ＭＳ Ｐゴシック" panose="020B0600070205080204" pitchFamily="34" charset="-128"/>
              </a:rPr>
              <a:t>la velocità di emissione del giudizio:</a:t>
            </a:r>
          </a:p>
          <a:p>
            <a:r>
              <a:rPr lang="it-IT" smtClean="0">
                <a:ea typeface="ＭＳ Ｐゴシック" panose="020B0600070205080204" pitchFamily="34" charset="-128"/>
              </a:rPr>
              <a:t>i soggetti che avevano risposto velocemente non avevano cambiato idea</a:t>
            </a:r>
          </a:p>
          <a:p>
            <a:r>
              <a:rPr lang="it-IT" smtClean="0">
                <a:ea typeface="ＭＳ Ｐゴシック" panose="020B0600070205080204" pitchFamily="34" charset="-128"/>
              </a:rPr>
              <a:t>al momento del voto.</a:t>
            </a:r>
          </a:p>
          <a:p>
            <a:endParaRPr lang="it-IT" smtClean="0">
              <a:ea typeface="ＭＳ Ｐゴシック" panose="020B0600070205080204" pitchFamily="34" charset="-128"/>
            </a:endParaRPr>
          </a:p>
        </p:txBody>
      </p:sp>
      <p:sp>
        <p:nvSpPr>
          <p:cNvPr id="123908"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F7647BD5-D131-46B3-AE96-8897E6DC2976}" type="slidenum">
              <a:rPr lang="it-IT" sz="1200">
                <a:solidFill>
                  <a:schemeClr val="tx1"/>
                </a:solidFill>
                <a:latin typeface="Times New Roman" panose="02020603050405020304" pitchFamily="18" charset="0"/>
              </a:rPr>
              <a:pPr eaLnBrk="1" hangingPunct="1"/>
              <a:t>66</a:t>
            </a:fld>
            <a:endParaRPr lang="it-IT"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2551007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ln/>
        </p:spPr>
      </p:sp>
      <p:sp>
        <p:nvSpPr>
          <p:cNvPr id="124931"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mtClean="0">
                <a:ea typeface="ＭＳ Ｐゴシック" panose="020B0600070205080204" pitchFamily="34" charset="-128"/>
              </a:rPr>
              <a:t>Timore dell</a:t>
            </a:r>
            <a:r>
              <a:rPr lang="ja-JP" altLang="it-IT" smtClean="0">
                <a:ea typeface="ＭＳ Ｐゴシック" panose="020B0600070205080204" pitchFamily="34" charset="-128"/>
              </a:rPr>
              <a:t>’</a:t>
            </a:r>
            <a:r>
              <a:rPr lang="it-IT" altLang="ja-JP" smtClean="0">
                <a:ea typeface="ＭＳ Ｐゴシック" panose="020B0600070205080204" pitchFamily="34" charset="-128"/>
              </a:rPr>
              <a:t>errore: la motivazione sia a non fare scelte che portino a conclusioni inesatte, sia a evitare di essere mal giudicato per la</a:t>
            </a:r>
          </a:p>
          <a:p>
            <a:r>
              <a:rPr lang="it-IT" smtClean="0">
                <a:ea typeface="ＭＳ Ｐゴシック" panose="020B0600070205080204" pitchFamily="34" charset="-128"/>
              </a:rPr>
              <a:t>scelta fatta.</a:t>
            </a:r>
          </a:p>
          <a:p>
            <a:endParaRPr lang="it-IT" smtClean="0">
              <a:ea typeface="ＭＳ Ｐゴシック" panose="020B0600070205080204" pitchFamily="34" charset="-128"/>
            </a:endParaRPr>
          </a:p>
          <a:p>
            <a:r>
              <a:rPr lang="it-IT" smtClean="0">
                <a:ea typeface="ＭＳ Ｐゴシック" panose="020B0600070205080204" pitchFamily="34" charset="-128"/>
              </a:rPr>
              <a:t>Fazio e Williams [1986] condussero una serie di interviste per indagare</a:t>
            </a:r>
          </a:p>
          <a:p>
            <a:r>
              <a:rPr lang="it-IT" smtClean="0">
                <a:ea typeface="ＭＳ Ｐゴシック" panose="020B0600070205080204" pitchFamily="34" charset="-128"/>
              </a:rPr>
              <a:t>l</a:t>
            </a:r>
            <a:r>
              <a:rPr lang="ja-JP" altLang="it-IT" smtClean="0">
                <a:ea typeface="ＭＳ Ｐゴシック" panose="020B0600070205080204" pitchFamily="34" charset="-128"/>
              </a:rPr>
              <a:t>’</a:t>
            </a:r>
            <a:r>
              <a:rPr lang="it-IT" altLang="ja-JP" smtClean="0">
                <a:ea typeface="ＭＳ Ｐゴシック" panose="020B0600070205080204" pitchFamily="34" charset="-128"/>
              </a:rPr>
              <a:t>atteggiamento dei soggetti verso due candidati alle elezioni</a:t>
            </a:r>
          </a:p>
          <a:p>
            <a:r>
              <a:rPr lang="it-IT" smtClean="0">
                <a:ea typeface="ＭＳ Ｐゴシック" panose="020B0600070205080204" pitchFamily="34" charset="-128"/>
              </a:rPr>
              <a:t>americane, registrando:</a:t>
            </a:r>
          </a:p>
          <a:p>
            <a:r>
              <a:rPr lang="it-IT" smtClean="0">
                <a:ea typeface="ＭＳ Ｐゴシック" panose="020B0600070205080204" pitchFamily="34" charset="-128"/>
              </a:rPr>
              <a:t>• tipo di risposta</a:t>
            </a:r>
          </a:p>
          <a:p>
            <a:r>
              <a:rPr lang="it-IT" smtClean="0">
                <a:ea typeface="ＭＳ Ｐゴシック" panose="020B0600070205080204" pitchFamily="34" charset="-128"/>
              </a:rPr>
              <a:t>• tempo trascorso per rispondere</a:t>
            </a:r>
          </a:p>
          <a:p>
            <a:r>
              <a:rPr lang="it-IT" smtClean="0">
                <a:ea typeface="ＭＳ Ｐゴシック" panose="020B0600070205080204" pitchFamily="34" charset="-128"/>
              </a:rPr>
              <a:t>(minor tempo di risposta= maggiore accessibilità)</a:t>
            </a:r>
          </a:p>
          <a:p>
            <a:r>
              <a:rPr lang="it-IT" smtClean="0">
                <a:ea typeface="ＭＳ Ｐゴシック" panose="020B0600070205080204" pitchFamily="34" charset="-128"/>
              </a:rPr>
              <a:t>Dopo le elezioni i soggetti, nuovamente contattati, riferirono a quale</a:t>
            </a:r>
          </a:p>
          <a:p>
            <a:r>
              <a:rPr lang="it-IT" smtClean="0">
                <a:ea typeface="ＭＳ Ｐゴシック" panose="020B0600070205080204" pitchFamily="34" charset="-128"/>
              </a:rPr>
              <a:t>candidato avevano dato il proprio voto (comportamento).</a:t>
            </a:r>
          </a:p>
          <a:p>
            <a:r>
              <a:rPr lang="it-IT" smtClean="0">
                <a:ea typeface="ＭＳ Ｐゴシック" panose="020B0600070205080204" pitchFamily="34" charset="-128"/>
              </a:rPr>
              <a:t>Risultati: miglior predittore del comportamento elettorale risultò essere</a:t>
            </a:r>
          </a:p>
          <a:p>
            <a:r>
              <a:rPr lang="it-IT" smtClean="0">
                <a:ea typeface="ＭＳ Ｐゴシック" panose="020B0600070205080204" pitchFamily="34" charset="-128"/>
              </a:rPr>
              <a:t>la velocità di emissione del giudizio:</a:t>
            </a:r>
          </a:p>
          <a:p>
            <a:r>
              <a:rPr lang="it-IT" smtClean="0">
                <a:ea typeface="ＭＳ Ｐゴシック" panose="020B0600070205080204" pitchFamily="34" charset="-128"/>
              </a:rPr>
              <a:t>i soggetti che avevano risposto velocemente non avevano cambiato idea</a:t>
            </a:r>
          </a:p>
          <a:p>
            <a:r>
              <a:rPr lang="it-IT" smtClean="0">
                <a:ea typeface="ＭＳ Ｐゴシック" panose="020B0600070205080204" pitchFamily="34" charset="-128"/>
              </a:rPr>
              <a:t>al momento del voto.</a:t>
            </a:r>
          </a:p>
          <a:p>
            <a:endParaRPr lang="it-IT" smtClean="0">
              <a:ea typeface="ＭＳ Ｐゴシック" panose="020B0600070205080204" pitchFamily="34" charset="-128"/>
            </a:endParaRPr>
          </a:p>
        </p:txBody>
      </p:sp>
      <p:sp>
        <p:nvSpPr>
          <p:cNvPr id="124932"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A10FF32-86F5-4464-9102-62AAC30AC4B3}" type="slidenum">
              <a:rPr lang="it-IT" sz="1200">
                <a:solidFill>
                  <a:schemeClr val="tx1"/>
                </a:solidFill>
                <a:latin typeface="Times New Roman" panose="02020603050405020304" pitchFamily="18" charset="0"/>
              </a:rPr>
              <a:pPr eaLnBrk="1" hangingPunct="1"/>
              <a:t>67</a:t>
            </a:fld>
            <a:endParaRPr lang="it-IT"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34518088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a:ln/>
        </p:spPr>
      </p:sp>
      <p:sp>
        <p:nvSpPr>
          <p:cNvPr id="125955" name="Segnaposto note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it-IT" smtClean="0">
                <a:ea typeface="ＭＳ Ｐゴシック" panose="020B0600070205080204" pitchFamily="34" charset="-128"/>
              </a:rPr>
              <a:t>Timore dell</a:t>
            </a:r>
            <a:r>
              <a:rPr lang="ja-JP" altLang="it-IT" smtClean="0">
                <a:ea typeface="ＭＳ Ｐゴシック" panose="020B0600070205080204" pitchFamily="34" charset="-128"/>
              </a:rPr>
              <a:t>’</a:t>
            </a:r>
            <a:r>
              <a:rPr lang="it-IT" altLang="ja-JP" smtClean="0">
                <a:ea typeface="ＭＳ Ｐゴシック" panose="020B0600070205080204" pitchFamily="34" charset="-128"/>
              </a:rPr>
              <a:t>errore: la motivazione sia a non fare scelte che portino a conclusioni inesatte, sia a evitare di essere mal giudicato per la</a:t>
            </a:r>
          </a:p>
          <a:p>
            <a:r>
              <a:rPr lang="it-IT" smtClean="0">
                <a:ea typeface="ＭＳ Ｐゴシック" panose="020B0600070205080204" pitchFamily="34" charset="-128"/>
              </a:rPr>
              <a:t>scelta fatta.</a:t>
            </a:r>
          </a:p>
          <a:p>
            <a:endParaRPr lang="it-IT" smtClean="0">
              <a:ea typeface="ＭＳ Ｐゴシック" panose="020B0600070205080204" pitchFamily="34" charset="-128"/>
            </a:endParaRPr>
          </a:p>
          <a:p>
            <a:r>
              <a:rPr lang="it-IT" smtClean="0">
                <a:ea typeface="ＭＳ Ｐゴシック" panose="020B0600070205080204" pitchFamily="34" charset="-128"/>
              </a:rPr>
              <a:t>Fazio e Williams [1986] condussero una serie di interviste per indagare</a:t>
            </a:r>
          </a:p>
          <a:p>
            <a:r>
              <a:rPr lang="it-IT" smtClean="0">
                <a:ea typeface="ＭＳ Ｐゴシック" panose="020B0600070205080204" pitchFamily="34" charset="-128"/>
              </a:rPr>
              <a:t>l</a:t>
            </a:r>
            <a:r>
              <a:rPr lang="ja-JP" altLang="it-IT" smtClean="0">
                <a:ea typeface="ＭＳ Ｐゴシック" panose="020B0600070205080204" pitchFamily="34" charset="-128"/>
              </a:rPr>
              <a:t>’</a:t>
            </a:r>
            <a:r>
              <a:rPr lang="it-IT" altLang="ja-JP" smtClean="0">
                <a:ea typeface="ＭＳ Ｐゴシック" panose="020B0600070205080204" pitchFamily="34" charset="-128"/>
              </a:rPr>
              <a:t>atteggiamento dei soggetti verso due candidati alle elezioni</a:t>
            </a:r>
          </a:p>
          <a:p>
            <a:r>
              <a:rPr lang="it-IT" smtClean="0">
                <a:ea typeface="ＭＳ Ｐゴシック" panose="020B0600070205080204" pitchFamily="34" charset="-128"/>
              </a:rPr>
              <a:t>americane, registrando:</a:t>
            </a:r>
          </a:p>
          <a:p>
            <a:r>
              <a:rPr lang="it-IT" smtClean="0">
                <a:ea typeface="ＭＳ Ｐゴシック" panose="020B0600070205080204" pitchFamily="34" charset="-128"/>
              </a:rPr>
              <a:t>• tipo di risposta</a:t>
            </a:r>
          </a:p>
          <a:p>
            <a:r>
              <a:rPr lang="it-IT" smtClean="0">
                <a:ea typeface="ＭＳ Ｐゴシック" panose="020B0600070205080204" pitchFamily="34" charset="-128"/>
              </a:rPr>
              <a:t>• tempo trascorso per rispondere</a:t>
            </a:r>
          </a:p>
          <a:p>
            <a:r>
              <a:rPr lang="it-IT" smtClean="0">
                <a:ea typeface="ＭＳ Ｐゴシック" panose="020B0600070205080204" pitchFamily="34" charset="-128"/>
              </a:rPr>
              <a:t>(minor tempo di risposta= maggiore accessibilità)</a:t>
            </a:r>
          </a:p>
          <a:p>
            <a:r>
              <a:rPr lang="it-IT" smtClean="0">
                <a:ea typeface="ＭＳ Ｐゴシック" panose="020B0600070205080204" pitchFamily="34" charset="-128"/>
              </a:rPr>
              <a:t>Dopo le elezioni i soggetti, nuovamente contattati, riferirono a quale</a:t>
            </a:r>
          </a:p>
          <a:p>
            <a:r>
              <a:rPr lang="it-IT" smtClean="0">
                <a:ea typeface="ＭＳ Ｐゴシック" panose="020B0600070205080204" pitchFamily="34" charset="-128"/>
              </a:rPr>
              <a:t>candidato avevano dato il proprio voto (comportamento).</a:t>
            </a:r>
          </a:p>
          <a:p>
            <a:r>
              <a:rPr lang="it-IT" smtClean="0">
                <a:ea typeface="ＭＳ Ｐゴシック" panose="020B0600070205080204" pitchFamily="34" charset="-128"/>
              </a:rPr>
              <a:t>Risultati: miglior predittore del comportamento elettorale risultò essere</a:t>
            </a:r>
          </a:p>
          <a:p>
            <a:r>
              <a:rPr lang="it-IT" smtClean="0">
                <a:ea typeface="ＭＳ Ｐゴシック" panose="020B0600070205080204" pitchFamily="34" charset="-128"/>
              </a:rPr>
              <a:t>la velocità di emissione del giudizio:</a:t>
            </a:r>
          </a:p>
          <a:p>
            <a:r>
              <a:rPr lang="it-IT" smtClean="0">
                <a:ea typeface="ＭＳ Ｐゴシック" panose="020B0600070205080204" pitchFamily="34" charset="-128"/>
              </a:rPr>
              <a:t>i soggetti che avevano risposto velocemente non avevano cambiato idea</a:t>
            </a:r>
          </a:p>
          <a:p>
            <a:r>
              <a:rPr lang="it-IT" smtClean="0">
                <a:ea typeface="ＭＳ Ｐゴシック" panose="020B0600070205080204" pitchFamily="34" charset="-128"/>
              </a:rPr>
              <a:t>al momento del voto.</a:t>
            </a:r>
          </a:p>
          <a:p>
            <a:endParaRPr lang="it-IT" smtClean="0">
              <a:ea typeface="ＭＳ Ｐゴシック" panose="020B0600070205080204" pitchFamily="34" charset="-128"/>
            </a:endParaRPr>
          </a:p>
        </p:txBody>
      </p:sp>
      <p:sp>
        <p:nvSpPr>
          <p:cNvPr id="125956" name="Segnaposto numero diapositiva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30524BB-9455-4B65-BAF0-F50881C55868}" type="slidenum">
              <a:rPr lang="it-IT" sz="1200">
                <a:solidFill>
                  <a:schemeClr val="tx1"/>
                </a:solidFill>
                <a:latin typeface="Times New Roman" panose="02020603050405020304" pitchFamily="18" charset="0"/>
              </a:rPr>
              <a:pPr eaLnBrk="1" hangingPunct="1"/>
              <a:t>68</a:t>
            </a:fld>
            <a:endParaRPr lang="it-IT" sz="12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12111501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90282F2-F2BD-48D2-AE07-534077A97AF6}" type="slidenum">
              <a:rPr lang="it-IT" sz="1200">
                <a:solidFill>
                  <a:schemeClr val="tx1"/>
                </a:solidFill>
                <a:latin typeface="Times New Roman" panose="02020603050405020304" pitchFamily="18" charset="0"/>
              </a:rPr>
              <a:pPr eaLnBrk="1" hangingPunct="1"/>
              <a:t>69</a:t>
            </a:fld>
            <a:endParaRPr lang="it-IT" sz="1200">
              <a:solidFill>
                <a:schemeClr val="tx1"/>
              </a:solidFill>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cap="flat"/>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8341259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367DEB28-5EF4-402E-BDBF-A7599ADC6FF2}" type="slidenum">
              <a:rPr lang="it-IT" sz="1200">
                <a:solidFill>
                  <a:schemeClr val="tx1"/>
                </a:solidFill>
                <a:latin typeface="Times New Roman" panose="02020603050405020304" pitchFamily="18" charset="0"/>
              </a:rPr>
              <a:pPr eaLnBrk="1" hangingPunct="1"/>
              <a:t>70</a:t>
            </a:fld>
            <a:endParaRPr lang="it-IT" sz="1200">
              <a:solidFill>
                <a:schemeClr val="tx1"/>
              </a:solidFill>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cap="flat"/>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333271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A5FBFE0-D4A9-457D-9E42-C9389DEFA91E}" type="slidenum">
              <a:rPr lang="it-IT" smtClean="0"/>
              <a:pPr>
                <a:spcBef>
                  <a:spcPct val="0"/>
                </a:spcBef>
              </a:pPr>
              <a:t>7</a:t>
            </a:fld>
            <a:endParaRPr lang="it-IT"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84358751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8E0182AE-9679-4496-8315-2B0F2AE09592}" type="slidenum">
              <a:rPr lang="it-IT" sz="1200">
                <a:solidFill>
                  <a:schemeClr val="tx1"/>
                </a:solidFill>
                <a:latin typeface="Times New Roman" panose="02020603050405020304" pitchFamily="18" charset="0"/>
              </a:rPr>
              <a:pPr eaLnBrk="1" hangingPunct="1"/>
              <a:t>73</a:t>
            </a:fld>
            <a:endParaRPr lang="it-IT" sz="1200">
              <a:solidFill>
                <a:schemeClr val="tx1"/>
              </a:solidFill>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cap="flat"/>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3218592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6CFF3ED-91BB-494E-8F74-683625B4BE1D}" type="slidenum">
              <a:rPr lang="it-IT" sz="1200">
                <a:solidFill>
                  <a:schemeClr val="tx1"/>
                </a:solidFill>
                <a:latin typeface="Times New Roman" panose="02020603050405020304" pitchFamily="18" charset="0"/>
              </a:rPr>
              <a:pPr eaLnBrk="1" hangingPunct="1"/>
              <a:t>76</a:t>
            </a:fld>
            <a:endParaRPr lang="it-IT" sz="1200">
              <a:solidFill>
                <a:schemeClr val="tx1"/>
              </a:solidFill>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cap="flat"/>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220767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4845FA1-67EE-42FB-9ECE-584DDF07B747}" type="slidenum">
              <a:rPr lang="it-IT" sz="1200">
                <a:solidFill>
                  <a:schemeClr val="tx1"/>
                </a:solidFill>
                <a:latin typeface="Times New Roman" panose="02020603050405020304" pitchFamily="18" charset="0"/>
              </a:rPr>
              <a:pPr eaLnBrk="1" hangingPunct="1"/>
              <a:t>88</a:t>
            </a:fld>
            <a:endParaRPr lang="it-IT" sz="1200">
              <a:solidFill>
                <a:schemeClr val="tx1"/>
              </a:solidFill>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cap="flat"/>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28826539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D19EF44-9BD4-43FF-B1A5-F52406E4ED3D}" type="slidenum">
              <a:rPr lang="it-IT" sz="1200">
                <a:solidFill>
                  <a:schemeClr val="tx1"/>
                </a:solidFill>
                <a:latin typeface="Times New Roman" panose="02020603050405020304" pitchFamily="18" charset="0"/>
              </a:rPr>
              <a:pPr eaLnBrk="1" hangingPunct="1"/>
              <a:t>89</a:t>
            </a:fld>
            <a:endParaRPr lang="it-IT" sz="1200">
              <a:solidFill>
                <a:schemeClr val="tx1"/>
              </a:solidFill>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cap="flat"/>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3794138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2EE9855-22A4-475A-8F26-012D4BD2D352}" type="slidenum">
              <a:rPr lang="it-IT" sz="1200">
                <a:solidFill>
                  <a:schemeClr val="tx1"/>
                </a:solidFill>
                <a:latin typeface="Times New Roman" panose="02020603050405020304" pitchFamily="18" charset="0"/>
              </a:rPr>
              <a:pPr eaLnBrk="1" hangingPunct="1"/>
              <a:t>95</a:t>
            </a:fld>
            <a:endParaRPr lang="it-IT" sz="1200">
              <a:solidFill>
                <a:schemeClr val="tx1"/>
              </a:solidFill>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cap="flat"/>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it-IT" sz="1900" smtClean="0">
                <a:ea typeface="ＭＳ Ｐゴシック" panose="020B0600070205080204" pitchFamily="34" charset="-128"/>
              </a:rPr>
              <a:t>Le due modalità non si escludono a vicenda:</a:t>
            </a:r>
            <a:br>
              <a:rPr lang="it-IT" sz="1900" smtClean="0">
                <a:ea typeface="ＭＳ Ｐゴシック" panose="020B0600070205080204" pitchFamily="34" charset="-128"/>
              </a:rPr>
            </a:br>
            <a:r>
              <a:rPr lang="it-IT" sz="1900" smtClean="0">
                <a:ea typeface="ＭＳ Ｐゴシック" panose="020B0600070205080204" pitchFamily="34" charset="-128"/>
              </a:rPr>
              <a:t>se vanno nella stessa direzione si avrà un esito congiunto</a:t>
            </a:r>
          </a:p>
          <a:p>
            <a:pPr>
              <a:lnSpc>
                <a:spcPct val="80000"/>
              </a:lnSpc>
            </a:pPr>
            <a:r>
              <a:rPr lang="it-IT" i="1" smtClean="0">
                <a:ea typeface="ＭＳ Ｐゴシック" panose="020B0600070205080204" pitchFamily="34" charset="-128"/>
              </a:rPr>
              <a:t>Es. il prodotto X è di buona qualità ed è caro; </a:t>
            </a:r>
          </a:p>
          <a:p>
            <a:pPr>
              <a:lnSpc>
                <a:spcPct val="80000"/>
              </a:lnSpc>
            </a:pPr>
            <a:r>
              <a:rPr lang="it-IT" i="1" smtClean="0">
                <a:ea typeface="ＭＳ Ｐゴシック" panose="020B0600070205080204" pitchFamily="34" charset="-128"/>
              </a:rPr>
              <a:t>	in passato ho riscontrato che ciò che costa molto è di qualità… </a:t>
            </a:r>
          </a:p>
          <a:p>
            <a:pPr>
              <a:lnSpc>
                <a:spcPct val="80000"/>
              </a:lnSpc>
            </a:pPr>
            <a:r>
              <a:rPr lang="it-IT" i="1" smtClean="0">
                <a:ea typeface="ＭＳ Ｐゴシック" panose="020B0600070205080204" pitchFamily="34" charset="-128"/>
              </a:rPr>
              <a:t>	giudizio molto positivo</a:t>
            </a:r>
          </a:p>
          <a:p>
            <a:pPr>
              <a:lnSpc>
                <a:spcPct val="80000"/>
              </a:lnSpc>
            </a:pPr>
            <a:r>
              <a:rPr lang="it-IT" sz="1700" smtClean="0">
                <a:ea typeface="ＭＳ Ｐゴシック" panose="020B0600070205080204" pitchFamily="34" charset="-128"/>
              </a:rPr>
              <a:t>	</a:t>
            </a:r>
            <a:r>
              <a:rPr lang="it-IT" sz="1900" smtClean="0">
                <a:ea typeface="ＭＳ Ｐゴシック" panose="020B0600070205080204" pitchFamily="34" charset="-128"/>
              </a:rPr>
              <a:t>altrimenti un effetto attenuante</a:t>
            </a:r>
          </a:p>
          <a:p>
            <a:pPr>
              <a:lnSpc>
                <a:spcPct val="80000"/>
              </a:lnSpc>
            </a:pPr>
            <a:r>
              <a:rPr lang="it-IT" i="1" smtClean="0">
                <a:ea typeface="ＭＳ Ｐゴシック" panose="020B0600070205080204" pitchFamily="34" charset="-128"/>
              </a:rPr>
              <a:t>Es. il prodotto X è di scarsa qualità, </a:t>
            </a:r>
          </a:p>
          <a:p>
            <a:pPr>
              <a:lnSpc>
                <a:spcPct val="80000"/>
              </a:lnSpc>
            </a:pPr>
            <a:r>
              <a:rPr lang="it-IT" i="1" smtClean="0">
                <a:ea typeface="ＭＳ Ｐゴシック" panose="020B0600070205080204" pitchFamily="34" charset="-128"/>
              </a:rPr>
              <a:t>	però è caro… </a:t>
            </a:r>
          </a:p>
          <a:p>
            <a:pPr>
              <a:lnSpc>
                <a:spcPct val="80000"/>
              </a:lnSpc>
            </a:pPr>
            <a:r>
              <a:rPr lang="it-IT" i="1" smtClean="0">
                <a:ea typeface="ＭＳ Ｐゴシック" panose="020B0600070205080204" pitchFamily="34" charset="-128"/>
              </a:rPr>
              <a:t>	giudizio prudente di scarsa qualità</a:t>
            </a:r>
            <a:endParaRPr lang="it-IT" sz="1700" i="1" smtClean="0">
              <a:ea typeface="ＭＳ Ｐゴシック" panose="020B0600070205080204" pitchFamily="34" charset="-128"/>
            </a:endParaRPr>
          </a:p>
          <a:p>
            <a:pPr>
              <a:lnSpc>
                <a:spcPct val="80000"/>
              </a:lnSpc>
            </a:pPr>
            <a:endParaRPr lang="it-IT" sz="1700" i="1" smtClean="0">
              <a:ea typeface="ＭＳ Ｐゴシック" panose="020B0600070205080204" pitchFamily="34" charset="-128"/>
            </a:endParaRPr>
          </a:p>
          <a:p>
            <a:pPr>
              <a:lnSpc>
                <a:spcPct val="80000"/>
              </a:lnSpc>
            </a:pPr>
            <a:r>
              <a:rPr lang="it-IT" sz="1700" smtClean="0">
                <a:ea typeface="ＭＳ Ｐゴシック" panose="020B0600070205080204" pitchFamily="34" charset="-128"/>
              </a:rPr>
              <a:t>	</a:t>
            </a:r>
            <a:r>
              <a:rPr lang="it-IT" sz="1900" smtClean="0">
                <a:ea typeface="ＭＳ Ｐゴシック" panose="020B0600070205080204" pitchFamily="34" charset="-128"/>
              </a:rPr>
              <a:t>Inoltre l</a:t>
            </a:r>
            <a:r>
              <a:rPr lang="ja-JP" altLang="it-IT" sz="1900" smtClean="0">
                <a:ea typeface="ＭＳ Ｐゴシック" panose="020B0600070205080204" pitchFamily="34" charset="-128"/>
              </a:rPr>
              <a:t>’</a:t>
            </a:r>
            <a:r>
              <a:rPr lang="it-IT" altLang="ja-JP" sz="1900" smtClean="0">
                <a:ea typeface="ＭＳ Ｐゴシック" panose="020B0600070205080204" pitchFamily="34" charset="-128"/>
              </a:rPr>
              <a:t>applicazione di una euristica condiziona l</a:t>
            </a:r>
            <a:r>
              <a:rPr lang="ja-JP" altLang="it-IT" sz="1900" smtClean="0">
                <a:ea typeface="ＭＳ Ｐゴシック" panose="020B0600070205080204" pitchFamily="34" charset="-128"/>
              </a:rPr>
              <a:t>’</a:t>
            </a:r>
            <a:r>
              <a:rPr lang="it-IT" altLang="ja-JP" sz="1900" smtClean="0">
                <a:ea typeface="ＭＳ Ｐゴシック" panose="020B0600070205080204" pitchFamily="34" charset="-128"/>
              </a:rPr>
              <a:t>interpretazione selettiva delle informazioni	</a:t>
            </a:r>
          </a:p>
          <a:p>
            <a:pPr>
              <a:lnSpc>
                <a:spcPct val="80000"/>
              </a:lnSpc>
            </a:pPr>
            <a:r>
              <a:rPr lang="it-IT" i="1" smtClean="0">
                <a:ea typeface="ＭＳ Ｐゴシック" panose="020B0600070205080204" pitchFamily="34" charset="-128"/>
              </a:rPr>
              <a:t>Es. il prodotto X costa molto, </a:t>
            </a:r>
          </a:p>
          <a:p>
            <a:pPr>
              <a:lnSpc>
                <a:spcPct val="80000"/>
              </a:lnSpc>
            </a:pPr>
            <a:r>
              <a:rPr lang="it-IT" i="1" smtClean="0">
                <a:ea typeface="ＭＳ Ｐゴシック" panose="020B0600070205080204" pitchFamily="34" charset="-128"/>
              </a:rPr>
              <a:t>	e siccome penso che ciò che è caro è di buona qualità, </a:t>
            </a:r>
          </a:p>
          <a:p>
            <a:pPr>
              <a:lnSpc>
                <a:spcPct val="80000"/>
              </a:lnSpc>
            </a:pPr>
            <a:r>
              <a:rPr lang="it-IT" i="1" smtClean="0">
                <a:ea typeface="ＭＳ Ｐゴシック" panose="020B0600070205080204" pitchFamily="34" charset="-128"/>
              </a:rPr>
              <a:t>	analizzerò le informazioni in modo da confermare questa aspettativa</a:t>
            </a:r>
            <a:endParaRPr lang="it-IT" sz="1700" i="1" smtClean="0">
              <a:ea typeface="ＭＳ Ｐゴシック" panose="020B0600070205080204" pitchFamily="34" charset="-128"/>
            </a:endParaRPr>
          </a:p>
          <a:p>
            <a:pPr eaLnBrk="1" hangingPunct="1"/>
            <a:endParaRPr lang="it-IT" smtClean="0">
              <a:ea typeface="ＭＳ Ｐゴシック" panose="020B0600070205080204" pitchFamily="34" charset="-128"/>
            </a:endParaRPr>
          </a:p>
        </p:txBody>
      </p:sp>
    </p:spTree>
    <p:extLst>
      <p:ext uri="{BB962C8B-B14F-4D97-AF65-F5344CB8AC3E}">
        <p14:creationId xmlns:p14="http://schemas.microsoft.com/office/powerpoint/2010/main" xmlns="" val="39419592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A7BC1F9-3CF1-4DA3-AAC5-193B47DCC6F6}" type="slidenum">
              <a:rPr lang="it-IT" sz="1200">
                <a:solidFill>
                  <a:schemeClr val="tx1"/>
                </a:solidFill>
                <a:latin typeface="Times New Roman" panose="02020603050405020304" pitchFamily="18" charset="0"/>
              </a:rPr>
              <a:pPr eaLnBrk="1" hangingPunct="1"/>
              <a:t>99</a:t>
            </a:fld>
            <a:endParaRPr lang="it-IT" sz="1200">
              <a:solidFill>
                <a:schemeClr val="tx1"/>
              </a:solidFill>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cap="flat"/>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it-IT" smtClean="0">
                <a:ea typeface="ＭＳ Ｐゴシック" panose="020B0600070205080204" pitchFamily="34" charset="-128"/>
              </a:rPr>
              <a:t>Il cambiamento degli atteggiamenti è l</a:t>
            </a:r>
            <a:r>
              <a:rPr lang="ja-JP" altLang="it-IT" smtClean="0">
                <a:ea typeface="ＭＳ Ｐゴシック" panose="020B0600070205080204" pitchFamily="34" charset="-128"/>
              </a:rPr>
              <a:t>’</a:t>
            </a:r>
            <a:r>
              <a:rPr lang="it-IT" altLang="ja-JP" smtClean="0">
                <a:ea typeface="ＭＳ Ｐゴシック" panose="020B0600070205080204" pitchFamily="34" charset="-128"/>
              </a:rPr>
              <a:t>esito di un processo che segue le stesse regole di qualsiasi</a:t>
            </a:r>
          </a:p>
          <a:p>
            <a:pPr eaLnBrk="1" hangingPunct="1"/>
            <a:r>
              <a:rPr lang="it-IT" smtClean="0">
                <a:ea typeface="ＭＳ Ｐゴシック" panose="020B0600070205080204" pitchFamily="34" charset="-128"/>
              </a:rPr>
              <a:t>altro processo di formazione di giudizi: consiste nella verifica di ipotesi e nella genesi di inferenze,</a:t>
            </a:r>
          </a:p>
          <a:p>
            <a:pPr eaLnBrk="1" hangingPunct="1"/>
            <a:r>
              <a:rPr lang="it-IT" smtClean="0">
                <a:ea typeface="ＭＳ Ｐゴシック" panose="020B0600070205080204" pitchFamily="34" charset="-128"/>
              </a:rPr>
              <a:t>a partire da informazioni percepite come rilevanti, mediante il ragionamento sillogistico (se…</a:t>
            </a:r>
          </a:p>
          <a:p>
            <a:pPr eaLnBrk="1" hangingPunct="1"/>
            <a:r>
              <a:rPr lang="it-IT" smtClean="0">
                <a:ea typeface="ＭＳ Ｐゴシック" panose="020B0600070205080204" pitchFamily="34" charset="-128"/>
              </a:rPr>
              <a:t>allora….).  Le evidenze rilevanti sono le credenze (già presenti in memoria) relative al giudizio che</a:t>
            </a:r>
          </a:p>
          <a:p>
            <a:pPr eaLnBrk="1" hangingPunct="1"/>
            <a:r>
              <a:rPr lang="it-IT" smtClean="0">
                <a:ea typeface="ＭＳ Ｐゴシック" panose="020B0600070205080204" pitchFamily="34" charset="-128"/>
              </a:rPr>
              <a:t>si deve formulare.</a:t>
            </a:r>
          </a:p>
          <a:p>
            <a:pPr eaLnBrk="1" hangingPunct="1"/>
            <a:r>
              <a:rPr lang="it-IT" smtClean="0">
                <a:ea typeface="ＭＳ Ｐゴシック" panose="020B0600070205080204" pitchFamily="34" charset="-128"/>
              </a:rPr>
              <a:t>Secondo questi autori, non si possono distinguere segnali centrali e periferici, perché la forma del</a:t>
            </a:r>
          </a:p>
          <a:p>
            <a:pPr eaLnBrk="1" hangingPunct="1"/>
            <a:r>
              <a:rPr lang="it-IT" smtClean="0">
                <a:ea typeface="ＭＳ Ｐゴシック" panose="020B0600070205080204" pitchFamily="34" charset="-128"/>
              </a:rPr>
              <a:t>ragionamento che vi si applica è la stessa: le differenze riscontrate sperimentalmente negli effetti</a:t>
            </a:r>
          </a:p>
          <a:p>
            <a:pPr eaLnBrk="1" hangingPunct="1"/>
            <a:r>
              <a:rPr lang="it-IT" smtClean="0">
                <a:ea typeface="ＭＳ Ｐゴシック" panose="020B0600070205080204" pitchFamily="34" charset="-128"/>
              </a:rPr>
              <a:t>persuasivi dipendono dalle procedure adottate</a:t>
            </a:r>
          </a:p>
        </p:txBody>
      </p:sp>
    </p:spTree>
    <p:extLst>
      <p:ext uri="{BB962C8B-B14F-4D97-AF65-F5344CB8AC3E}">
        <p14:creationId xmlns:p14="http://schemas.microsoft.com/office/powerpoint/2010/main" xmlns="" val="19950159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230E3C28-4909-4F0D-9A60-41F1C5237C4E}" type="slidenum">
              <a:rPr lang="it-IT" sz="1200">
                <a:solidFill>
                  <a:schemeClr val="tx1"/>
                </a:solidFill>
                <a:latin typeface="Times New Roman" panose="02020603050405020304" pitchFamily="18" charset="0"/>
              </a:rPr>
              <a:pPr eaLnBrk="1" hangingPunct="1"/>
              <a:t>100</a:t>
            </a:fld>
            <a:endParaRPr lang="it-IT" sz="1200">
              <a:solidFill>
                <a:schemeClr val="tx1"/>
              </a:solidFill>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cap="flat"/>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3195396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85C68AB-727B-4E3C-8269-DC75994BB083}" type="slidenum">
              <a:rPr lang="it-IT" sz="1200">
                <a:solidFill>
                  <a:schemeClr val="tx1"/>
                </a:solidFill>
                <a:latin typeface="Times New Roman" panose="02020603050405020304" pitchFamily="18" charset="0"/>
              </a:rPr>
              <a:pPr eaLnBrk="1" hangingPunct="1"/>
              <a:t>102</a:t>
            </a:fld>
            <a:endParaRPr lang="it-IT" sz="1200">
              <a:solidFill>
                <a:schemeClr val="tx1"/>
              </a:solidFill>
              <a:latin typeface="Times New Roman" panose="02020603050405020304" pitchFamily="18" charset="0"/>
            </a:endParaRPr>
          </a:p>
        </p:txBody>
      </p:sp>
      <p:sp>
        <p:nvSpPr>
          <p:cNvPr id="136195" name="Rectangle 2"/>
          <p:cNvSpPr>
            <a:spLocks noGrp="1" noRot="1" noChangeAspect="1" noChangeArrowheads="1" noTextEdit="1"/>
          </p:cNvSpPr>
          <p:nvPr>
            <p:ph type="sldImg"/>
          </p:nvPr>
        </p:nvSpPr>
        <p:spPr>
          <a:ln cap="flat"/>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9760365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89CB31E-B0C6-4315-8069-C69E6ACBA529}" type="slidenum">
              <a:rPr lang="it-IT" sz="1200">
                <a:solidFill>
                  <a:schemeClr val="tx1"/>
                </a:solidFill>
                <a:latin typeface="Times New Roman" panose="02020603050405020304" pitchFamily="18" charset="0"/>
              </a:rPr>
              <a:pPr eaLnBrk="1" hangingPunct="1"/>
              <a:t>103</a:t>
            </a:fld>
            <a:endParaRPr lang="it-IT" sz="1200">
              <a:solidFill>
                <a:schemeClr val="tx1"/>
              </a:solidFill>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cap="flat"/>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412062116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0082223B-4BD9-4AC5-86D8-B07ABCE5BB46}" type="slidenum">
              <a:rPr lang="it-IT" sz="1200">
                <a:solidFill>
                  <a:schemeClr val="tx1"/>
                </a:solidFill>
                <a:latin typeface="Times New Roman" panose="02020603050405020304" pitchFamily="18" charset="0"/>
              </a:rPr>
              <a:pPr eaLnBrk="1" hangingPunct="1"/>
              <a:t>104</a:t>
            </a:fld>
            <a:endParaRPr lang="it-IT" sz="1200">
              <a:solidFill>
                <a:schemeClr val="tx1"/>
              </a:solidFill>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cap="flat"/>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3777311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B936EC4-41E6-4937-89BE-65C877C541F0}" type="slidenum">
              <a:rPr lang="it-IT" smtClean="0"/>
              <a:pPr>
                <a:spcBef>
                  <a:spcPct val="0"/>
                </a:spcBef>
              </a:pPr>
              <a:t>8</a:t>
            </a:fld>
            <a:endParaRPr lang="it-IT"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11365111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F976958C-ED51-4EA3-AC2A-7DAED0D211B1}" type="slidenum">
              <a:rPr lang="it-IT" sz="1200">
                <a:solidFill>
                  <a:schemeClr val="tx1"/>
                </a:solidFill>
                <a:latin typeface="Times New Roman" panose="02020603050405020304" pitchFamily="18" charset="0"/>
              </a:rPr>
              <a:pPr eaLnBrk="1" hangingPunct="1"/>
              <a:t>105</a:t>
            </a:fld>
            <a:endParaRPr lang="it-IT" sz="1200">
              <a:solidFill>
                <a:schemeClr val="tx1"/>
              </a:solidFill>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cap="flat"/>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17055988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240B4B0-C55D-4013-A892-AAED7D1A81CF}" type="slidenum">
              <a:rPr lang="it-IT" sz="1200">
                <a:solidFill>
                  <a:schemeClr val="tx1"/>
                </a:solidFill>
                <a:latin typeface="Times New Roman" panose="02020603050405020304" pitchFamily="18" charset="0"/>
              </a:rPr>
              <a:pPr eaLnBrk="1" hangingPunct="1"/>
              <a:t>106</a:t>
            </a:fld>
            <a:endParaRPr lang="it-IT" sz="1200">
              <a:solidFill>
                <a:schemeClr val="tx1"/>
              </a:solidFill>
              <a:latin typeface="Times New Roman" panose="02020603050405020304" pitchFamily="18" charset="0"/>
            </a:endParaRPr>
          </a:p>
        </p:txBody>
      </p:sp>
      <p:sp>
        <p:nvSpPr>
          <p:cNvPr id="140291" name="Rectangle 2"/>
          <p:cNvSpPr>
            <a:spLocks noGrp="1" noRot="1" noChangeAspect="1" noChangeArrowheads="1" noTextEdit="1"/>
          </p:cNvSpPr>
          <p:nvPr>
            <p:ph type="sldImg"/>
          </p:nvPr>
        </p:nvSpPr>
        <p:spPr>
          <a:ln cap="flat"/>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12086688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87A2E88-98E4-4525-8AF3-C272A1892308}" type="slidenum">
              <a:rPr lang="it-IT" sz="1200">
                <a:solidFill>
                  <a:schemeClr val="tx1"/>
                </a:solidFill>
                <a:latin typeface="Times New Roman" panose="02020603050405020304" pitchFamily="18" charset="0"/>
              </a:rPr>
              <a:pPr eaLnBrk="1" hangingPunct="1"/>
              <a:t>107</a:t>
            </a:fld>
            <a:endParaRPr lang="it-IT" sz="1200">
              <a:solidFill>
                <a:schemeClr val="tx1"/>
              </a:solidFill>
              <a:latin typeface="Times New Roman" panose="02020603050405020304" pitchFamily="18" charset="0"/>
            </a:endParaRPr>
          </a:p>
        </p:txBody>
      </p:sp>
      <p:sp>
        <p:nvSpPr>
          <p:cNvPr id="141315" name="Rectangle 2"/>
          <p:cNvSpPr>
            <a:spLocks noGrp="1" noRot="1" noChangeAspect="1" noChangeArrowheads="1" noTextEdit="1"/>
          </p:cNvSpPr>
          <p:nvPr>
            <p:ph type="sldImg"/>
          </p:nvPr>
        </p:nvSpPr>
        <p:spPr>
          <a:ln cap="flat"/>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ea typeface="ＭＳ Ｐゴシック" panose="020B0600070205080204" pitchFamily="34" charset="-128"/>
            </a:endParaRPr>
          </a:p>
        </p:txBody>
      </p:sp>
    </p:spTree>
    <p:extLst>
      <p:ext uri="{BB962C8B-B14F-4D97-AF65-F5344CB8AC3E}">
        <p14:creationId xmlns:p14="http://schemas.microsoft.com/office/powerpoint/2010/main" xmlns="" val="935482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37D495-2A5D-4E3F-9607-2A3A1FFD4120}" type="slidenum">
              <a:rPr lang="it-IT" smtClean="0"/>
              <a:pPr>
                <a:spcBef>
                  <a:spcPct val="0"/>
                </a:spcBef>
              </a:pPr>
              <a:t>9</a:t>
            </a:fld>
            <a:endParaRPr lang="it-IT"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206849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406EBF7-E84A-4164-A276-CAC5902A9182}" type="slidenum">
              <a:rPr lang="it-IT" smtClean="0"/>
              <a:pPr>
                <a:spcBef>
                  <a:spcPct val="0"/>
                </a:spcBef>
              </a:pPr>
              <a:t>10</a:t>
            </a:fld>
            <a:endParaRPr lang="it-IT"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it-IT" smtClean="0">
              <a:latin typeface="Arial" panose="020B0604020202020204" pitchFamily="34" charset="0"/>
            </a:endParaRPr>
          </a:p>
        </p:txBody>
      </p:sp>
    </p:spTree>
    <p:extLst>
      <p:ext uri="{BB962C8B-B14F-4D97-AF65-F5344CB8AC3E}">
        <p14:creationId xmlns:p14="http://schemas.microsoft.com/office/powerpoint/2010/main" xmlns="" val="610804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olo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Segnaposto data 29"/>
          <p:cNvSpPr>
            <a:spLocks noGrp="1"/>
          </p:cNvSpPr>
          <p:nvPr>
            <p:ph type="dt" sz="half" idx="10"/>
          </p:nvPr>
        </p:nvSpPr>
        <p:spPr/>
        <p:txBody>
          <a:bodyPr/>
          <a:lstStyle/>
          <a:p>
            <a:fld id="{8623748A-4A6B-48AA-B07F-7A42DAE42B85}" type="datetime1">
              <a:rPr lang="en-US" smtClean="0"/>
              <a:t>9/28/2015</a:t>
            </a:fld>
            <a:endParaRPr lang="en-US" dirty="0"/>
          </a:p>
        </p:txBody>
      </p:sp>
      <p:sp>
        <p:nvSpPr>
          <p:cNvPr id="19" name="Segnaposto piè di pagina 18"/>
          <p:cNvSpPr>
            <a:spLocks noGrp="1"/>
          </p:cNvSpPr>
          <p:nvPr>
            <p:ph type="ftr" sz="quarter" idx="11"/>
          </p:nvPr>
        </p:nvSpPr>
        <p:spPr/>
        <p:txBody>
          <a:bodyPr/>
          <a:lstStyle/>
          <a:p>
            <a:endParaRPr lang="en-US" dirty="0"/>
          </a:p>
        </p:txBody>
      </p:sp>
      <p:sp>
        <p:nvSpPr>
          <p:cNvPr id="27" name="Segnaposto numero diapositiva 2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55EDB0B0-7AD1-437B-83BA-F0A9FBBACAAA}" type="datetime1">
              <a:rPr lang="en-US" smtClean="0"/>
              <a:t>9/28/2015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914402"/>
            <a:ext cx="2743200" cy="52117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609600" y="914402"/>
            <a:ext cx="80264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D34CAA9D-FEEA-471E-9262-24F7EFAC4487}" type="datetime1">
              <a:rPr lang="en-US" smtClean="0"/>
              <a:t>9/28/2015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070D7139-2D43-41FA-B382-254C7BB895B5}" type="datetime1">
              <a:rPr lang="en-US" smtClean="0"/>
              <a:t>9/28/2015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DA098C6D-5CE8-4766-B27B-99796782001B}" type="datetime1">
              <a:rPr lang="en-US" smtClean="0"/>
              <a:t>9/28/2015</a:t>
            </a:fld>
            <a:endParaRPr lang="en-US" dirty="0"/>
          </a:p>
        </p:txBody>
      </p:sp>
      <p:sp>
        <p:nvSpPr>
          <p:cNvPr id="5" name="Segnaposto piè di pagina 4"/>
          <p:cNvSpPr>
            <a:spLocks noGrp="1"/>
          </p:cNvSpPr>
          <p:nvPr>
            <p:ph type="ftr" sz="quarter" idx="11"/>
          </p:nvPr>
        </p:nvSpPr>
        <p:spPr/>
        <p:txBody>
          <a:bodyPr/>
          <a:lstStyle/>
          <a:p>
            <a:endParaRPr lang="en-US" dirty="0"/>
          </a:p>
        </p:txBody>
      </p:sp>
      <p:sp>
        <p:nvSpPr>
          <p:cNvPr id="6" name="Segnaposto numero diapositiva 5"/>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0D35DCB6-CE03-4EFC-823E-0B70C2F2DB34}" type="datetime1">
              <a:rPr lang="en-US" smtClean="0"/>
              <a:t>9/28/2015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0972800" cy="1143000"/>
          </a:xfrm>
        </p:spPr>
        <p:txBody>
          <a:bodyPr tIns="45720" anchor="b"/>
          <a:lstStyle>
            <a:lvl1pPr>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33544F37-31F5-4CFA-AF73-AA4D44D35AE4}" type="datetime1">
              <a:rPr lang="en-US" smtClean="0"/>
              <a:t>9/28/2015</a:t>
            </a:fld>
            <a:endParaRPr lang="en-US" dirty="0"/>
          </a:p>
        </p:txBody>
      </p:sp>
      <p:sp>
        <p:nvSpPr>
          <p:cNvPr id="8" name="Segnaposto piè di pagina 7"/>
          <p:cNvSpPr>
            <a:spLocks noGrp="1"/>
          </p:cNvSpPr>
          <p:nvPr>
            <p:ph type="ftr" sz="quarter" idx="11"/>
          </p:nvPr>
        </p:nvSpPr>
        <p:spPr/>
        <p:txBody>
          <a:bodyPr/>
          <a:lstStyle/>
          <a:p>
            <a:endParaRPr lang="en-US" dirty="0"/>
          </a:p>
        </p:txBody>
      </p:sp>
      <p:sp>
        <p:nvSpPr>
          <p:cNvPr id="9" name="Segnaposto numero diapositiva 8"/>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365F0643-EBA1-405A-B811-41BF66A676FF}" type="datetime1">
              <a:rPr lang="en-US" smtClean="0"/>
              <a:t>9/28/2015</a:t>
            </a:fld>
            <a:endParaRPr lang="en-US" dirty="0"/>
          </a:p>
        </p:txBody>
      </p:sp>
      <p:sp>
        <p:nvSpPr>
          <p:cNvPr id="4" name="Segnaposto piè di pagina 3"/>
          <p:cNvSpPr>
            <a:spLocks noGrp="1"/>
          </p:cNvSpPr>
          <p:nvPr>
            <p:ph type="ftr" sz="quarter" idx="11"/>
          </p:nvPr>
        </p:nvSpPr>
        <p:spPr/>
        <p:txBody>
          <a:bodyPr/>
          <a:lstStyle/>
          <a:p>
            <a:endParaRPr lang="en-US" dirty="0"/>
          </a:p>
        </p:txBody>
      </p:sp>
      <p:sp>
        <p:nvSpPr>
          <p:cNvPr id="5" name="Segnaposto numero diapositiva 4"/>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4A3FFF0-EE27-4C00-BEF6-3E9AFD879336}" type="datetime1">
              <a:rPr lang="en-US" smtClean="0"/>
              <a:t>9/28/2015</a:t>
            </a:fld>
            <a:endParaRPr lang="en-US" dirty="0"/>
          </a:p>
        </p:txBody>
      </p:sp>
      <p:sp>
        <p:nvSpPr>
          <p:cNvPr id="3" name="Segnaposto piè di pagina 2"/>
          <p:cNvSpPr>
            <a:spLocks noGrp="1"/>
          </p:cNvSpPr>
          <p:nvPr>
            <p:ph type="ftr" sz="quarter" idx="11"/>
          </p:nvPr>
        </p:nvSpPr>
        <p:spPr/>
        <p:txBody>
          <a:bodyPr/>
          <a:lstStyle/>
          <a:p>
            <a:endParaRPr lang="en-US" dirty="0"/>
          </a:p>
        </p:txBody>
      </p:sp>
      <p:sp>
        <p:nvSpPr>
          <p:cNvPr id="4" name="Segnaposto numero diapositiva 3"/>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5A92C953-FC23-4294-85AD-7EE0E79E5D5D}" type="datetime1">
              <a:rPr lang="en-US" smtClean="0"/>
              <a:t>9/28/2015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p:txBody>
          <a:bodyPr/>
          <a:lstStyle/>
          <a:p>
            <a:fld id="{D57F1E4F-1CFF-5643-939E-217C01CDF565}" type="slidenum">
              <a:rPr lang="en-US" smtClean="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Ritaglia e arrotonda singolo angolo rettangolo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olo rettangolo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olo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Segnaposto testo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Segnaposto data 4"/>
          <p:cNvSpPr>
            <a:spLocks noGrp="1"/>
          </p:cNvSpPr>
          <p:nvPr>
            <p:ph type="dt" sz="half" idx="10"/>
          </p:nvPr>
        </p:nvSpPr>
        <p:spPr/>
        <p:txBody>
          <a:bodyPr/>
          <a:lstStyle/>
          <a:p>
            <a:fld id="{25513927-3593-48B5-8C6B-136EED5D89F0}" type="datetime1">
              <a:rPr lang="en-US" smtClean="0"/>
              <a:t>9/28/2015</a:t>
            </a:fld>
            <a:endParaRPr lang="en-US" dirty="0"/>
          </a:p>
        </p:txBody>
      </p:sp>
      <p:sp>
        <p:nvSpPr>
          <p:cNvPr id="6" name="Segnaposto piè di pagina 5"/>
          <p:cNvSpPr>
            <a:spLocks noGrp="1"/>
          </p:cNvSpPr>
          <p:nvPr>
            <p:ph type="ftr" sz="quarter" idx="11"/>
          </p:nvPr>
        </p:nvSpPr>
        <p:spPr/>
        <p:txBody>
          <a:bodyPr/>
          <a:lstStyle/>
          <a:p>
            <a:endParaRPr lang="en-US" dirty="0"/>
          </a:p>
        </p:txBody>
      </p:sp>
      <p:sp>
        <p:nvSpPr>
          <p:cNvPr id="7" name="Segnaposto numero diapositiva 6"/>
          <p:cNvSpPr>
            <a:spLocks noGrp="1"/>
          </p:cNvSpPr>
          <p:nvPr>
            <p:ph type="sldNum" sz="quarter" idx="12"/>
          </p:nvPr>
        </p:nvSpPr>
        <p:spPr>
          <a:xfrm>
            <a:off x="10769600" y="6356351"/>
            <a:ext cx="812800" cy="365125"/>
          </a:xfrm>
        </p:spPr>
        <p:txBody>
          <a:bodyPr/>
          <a:lstStyle/>
          <a:p>
            <a:fld id="{D57F1E4F-1CFF-5643-939E-217C01CDF565}" type="slidenum">
              <a:rPr lang="en-US" smtClean="0"/>
              <a:pPr/>
              <a:t>‹N›</a:t>
            </a:fld>
            <a:endParaRPr lang="en-US" dirty="0"/>
          </a:p>
        </p:txBody>
      </p:sp>
      <p:sp>
        <p:nvSpPr>
          <p:cNvPr id="3" name="Segnaposto immagine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igura a mano libera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igura a mano libera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igura a mano libera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igura a mano libera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egnaposto titolo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165CBDF-D6B5-47A3-B385-8C3399FF5AED}" type="datetime1">
              <a:rPr lang="en-US" smtClean="0"/>
              <a:t>9/28/2015</a:t>
            </a:fld>
            <a:endParaRPr lang="en-US" dirty="0"/>
          </a:p>
        </p:txBody>
      </p:sp>
      <p:sp>
        <p:nvSpPr>
          <p:cNvPr id="22" name="Segnaposto piè di pagina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egnaposto numero diapositiva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57F1E4F-1CFF-5643-939E-217C01CDF565}" type="slidenum">
              <a:rPr lang="en-US" smtClean="0"/>
              <a:pPr/>
              <a:t>‹N›</a:t>
            </a:fld>
            <a:endParaRPr lang="en-US" dirty="0"/>
          </a:p>
        </p:txBody>
      </p:sp>
      <p:grpSp>
        <p:nvGrpSpPr>
          <p:cNvPr id="2" name="Gruppo 1"/>
          <p:cNvGrpSpPr/>
          <p:nvPr/>
        </p:nvGrpSpPr>
        <p:grpSpPr>
          <a:xfrm>
            <a:off x="-25356" y="202408"/>
            <a:ext cx="12240731" cy="649224"/>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0" y="0"/>
            <a:ext cx="12192000" cy="6858000"/>
          </a:xfrm>
          <a:prstGeom prst="rect">
            <a:avLst/>
          </a:prstGeom>
        </p:spPr>
        <p:txBody>
          <a:bodyPr vert="horz" lIns="0" rIns="0" b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it-IT" sz="7200" b="0" i="0" u="none" strike="noStrike" kern="1200" cap="none" spc="0" normalizeH="0" baseline="0" noProof="0" dirty="0" smtClean="0">
                <a:ln>
                  <a:noFill/>
                </a:ln>
                <a:solidFill>
                  <a:srgbClr val="C00000"/>
                </a:solidFill>
                <a:effectLst/>
                <a:uLnTx/>
                <a:uFillTx/>
                <a:latin typeface="+mj-lt"/>
                <a:ea typeface="+mj-ea"/>
                <a:cs typeface="+mj-cs"/>
              </a:rPr>
              <a:t>Gli Atteggiamenti</a:t>
            </a:r>
            <a:endParaRPr kumimoji="0" lang="it-IT" sz="7200" b="0" i="0" u="none" strike="noStrike" kern="1200" cap="none" spc="0" normalizeH="0" baseline="0" noProof="0" dirty="0">
              <a:ln>
                <a:noFill/>
              </a:ln>
              <a:solidFill>
                <a:srgbClr val="C00000"/>
              </a:solidFill>
              <a:effectLst/>
              <a:uLnTx/>
              <a:uFillTx/>
              <a:latin typeface="+mj-lt"/>
              <a:ea typeface="+mj-ea"/>
              <a:cs typeface="+mj-cs"/>
            </a:endParaRPr>
          </a:p>
        </p:txBody>
      </p:sp>
      <p:sp>
        <p:nvSpPr>
          <p:cNvPr id="5" name="Segnaposto numero diapositiva 4"/>
          <p:cNvSpPr>
            <a:spLocks noGrp="1"/>
          </p:cNvSpPr>
          <p:nvPr>
            <p:ph type="sldNum" sz="quarter" idx="12"/>
          </p:nvPr>
        </p:nvSpPr>
        <p:spPr/>
        <p:txBody>
          <a:bodyPr/>
          <a:lstStyle/>
          <a:p>
            <a:fld id="{D57F1E4F-1CFF-5643-939E-217C01CDF565}" type="slidenum">
              <a:rPr lang="en-US" smtClean="0"/>
              <a:pPr/>
              <a:t>1</a:t>
            </a:fld>
            <a:endParaRPr lang="en-US" dirty="0"/>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xfrm>
            <a:off x="0" y="6172200"/>
            <a:ext cx="12192000" cy="457200"/>
          </a:xfrm>
        </p:spPr>
        <p:txBody>
          <a:bodyPr>
            <a:normAutofit/>
          </a:bodyPr>
          <a:lstStyle/>
          <a:p>
            <a:pPr algn="ctr" eaLnBrk="1" hangingPunct="1"/>
            <a:r>
              <a:rPr lang="it-IT" sz="1800" dirty="0">
                <a:solidFill>
                  <a:schemeClr val="tx1"/>
                </a:solidFill>
              </a:rPr>
              <a:t>Fonte Darwin (1872): </a:t>
            </a:r>
            <a:r>
              <a:rPr lang="it-IT" sz="1800" i="1" dirty="0">
                <a:solidFill>
                  <a:schemeClr val="tx1"/>
                </a:solidFill>
              </a:rPr>
              <a:t>L’espressione delle emozioni nell’uomo e negli animali p. 100</a:t>
            </a:r>
          </a:p>
        </p:txBody>
      </p:sp>
      <p:sp>
        <p:nvSpPr>
          <p:cNvPr id="32772" name="Rectangle 3"/>
          <p:cNvSpPr>
            <a:spLocks noGrp="1" noChangeArrowheads="1"/>
          </p:cNvSpPr>
          <p:nvPr>
            <p:ph idx="1"/>
          </p:nvPr>
        </p:nvSpPr>
        <p:spPr>
          <a:xfrm>
            <a:off x="0" y="939799"/>
            <a:ext cx="11899900" cy="5123649"/>
          </a:xfrm>
        </p:spPr>
        <p:txBody>
          <a:bodyPr>
            <a:noAutofit/>
          </a:bodyPr>
          <a:lstStyle/>
          <a:p>
            <a:pPr algn="ctr" eaLnBrk="1" hangingPunct="1">
              <a:lnSpc>
                <a:spcPct val="80000"/>
              </a:lnSpc>
              <a:buFontTx/>
              <a:buNone/>
            </a:pPr>
            <a:r>
              <a:rPr lang="it-IT" sz="1900" dirty="0">
                <a:latin typeface="Arial" panose="020B0604020202020204" pitchFamily="34" charset="0"/>
                <a:cs typeface="Arial" panose="020B0604020202020204" pitchFamily="34" charset="0"/>
              </a:rPr>
              <a:t>	</a:t>
            </a:r>
            <a:r>
              <a:rPr lang="it-IT" sz="2400" i="1" dirty="0">
                <a:solidFill>
                  <a:srgbClr val="000000"/>
                </a:solidFill>
                <a:cs typeface="Arial" panose="020B0604020202020204" pitchFamily="34" charset="0"/>
              </a:rPr>
              <a:t>[…]</a:t>
            </a:r>
            <a:r>
              <a:rPr lang="it-IT" sz="2400" i="1" dirty="0">
                <a:cs typeface="Arial" panose="020B0604020202020204" pitchFamily="34" charset="0"/>
              </a:rPr>
              <a:t> </a:t>
            </a:r>
            <a:r>
              <a:rPr lang="it-IT" sz="2400" i="1" dirty="0">
                <a:solidFill>
                  <a:srgbClr val="000000"/>
                </a:solidFill>
                <a:cs typeface="Arial" panose="020B0604020202020204" pitchFamily="34" charset="0"/>
              </a:rPr>
              <a:t>Quando un cane si avvicina a un altro cane che non conosce, può trovare utile dimostrare con i propri movimenti che ha un atteggiamento amichevole e non desidera combattere. È evidente che, quando due cagnolini per gioco ringhiano e si mordono reciprocamente il muso e le zampe, ognuno comprende benissimo i gesti e i comportamenti dell'altro. </a:t>
            </a:r>
            <a:endParaRPr lang="it-IT" sz="2400" i="1" dirty="0" smtClean="0">
              <a:solidFill>
                <a:srgbClr val="000000"/>
              </a:solidFill>
              <a:cs typeface="Arial" panose="020B0604020202020204" pitchFamily="34" charset="0"/>
            </a:endParaRPr>
          </a:p>
          <a:p>
            <a:pPr algn="ctr">
              <a:lnSpc>
                <a:spcPct val="80000"/>
              </a:lnSpc>
              <a:buNone/>
            </a:pPr>
            <a:r>
              <a:rPr lang="it-IT" sz="2400" i="1" dirty="0">
                <a:cs typeface="Arial" panose="020B0604020202020204" pitchFamily="34" charset="0"/>
              </a:rPr>
              <a:t>	</a:t>
            </a:r>
            <a:r>
              <a:rPr lang="it-IT" sz="2400" i="1" dirty="0">
                <a:solidFill>
                  <a:srgbClr val="000000"/>
                </a:solidFill>
                <a:cs typeface="Arial" panose="020B0604020202020204" pitchFamily="34" charset="0"/>
              </a:rPr>
              <a:t>Sembra dunque che i cuccioli di cane, come anche i gattini, abbiano una qualche conoscenza istintiva della necessità di non usare nei loro giochi i piccoli denti aguzzi e gli artigli in un modo troppo incontrollato (anche se qualche volta invece lo fanno, e allora si sente un acuto guaito); altrimenti spesso si ferirebbero reciprocamente gli occhi. Quando il mio cane terrier mi morde per gioco la mano, spesso ringhiando allo stesso tempo, se stringe troppo forte e io gli dico «piano, piano», continua a mordere, ma mi risponde con un breve scodinzolio che sembra voler dire «non te la prendere, è solo un gioco». </a:t>
            </a:r>
            <a:endParaRPr lang="it-IT" sz="2400" i="1" dirty="0" smtClean="0">
              <a:solidFill>
                <a:srgbClr val="000000"/>
              </a:solidFill>
              <a:cs typeface="Arial" panose="020B0604020202020204" pitchFamily="34" charset="0"/>
            </a:endParaRPr>
          </a:p>
          <a:p>
            <a:pPr algn="ctr">
              <a:lnSpc>
                <a:spcPct val="80000"/>
              </a:lnSpc>
              <a:buNone/>
            </a:pPr>
            <a:r>
              <a:rPr lang="it-IT" sz="2400" i="1" dirty="0">
                <a:solidFill>
                  <a:srgbClr val="000000"/>
                </a:solidFill>
                <a:cs typeface="Arial" panose="020B0604020202020204" pitchFamily="34" charset="0"/>
              </a:rPr>
              <a:t>	Sebbene in questo modo i cani esprimano, e possano desiderare di esprimere, agli altri cani e all'uomo, la loro disposizione amichevole, non è credibile che essi abbiano </a:t>
            </a:r>
            <a:r>
              <a:rPr lang="it-IT" sz="2400" i="1" u="sng" dirty="0">
                <a:solidFill>
                  <a:srgbClr val="000000"/>
                </a:solidFill>
                <a:cs typeface="Arial" panose="020B0604020202020204" pitchFamily="34" charset="0"/>
              </a:rPr>
              <a:t>mai potuto decidere coscientemente di tenere le orecchie pendenti e spinte all'indietro invece che dritte</a:t>
            </a:r>
            <a:r>
              <a:rPr lang="it-IT" sz="2400" i="1" dirty="0">
                <a:solidFill>
                  <a:srgbClr val="000000"/>
                </a:solidFill>
                <a:cs typeface="Arial" panose="020B0604020202020204" pitchFamily="34" charset="0"/>
              </a:rPr>
              <a:t>, di abbassare e muovere la coda invece di portarla irrigidita in alto ecc., perché sapevano che questi movimenti erano l'esatto contrario di quelli compiuti nella disposizione d'animo opposta, cioè di ostilità […]</a:t>
            </a:r>
          </a:p>
          <a:p>
            <a:pPr>
              <a:lnSpc>
                <a:spcPct val="80000"/>
              </a:lnSpc>
              <a:buNone/>
            </a:pPr>
            <a:endParaRPr lang="it-IT" sz="1900" i="1" dirty="0">
              <a:solidFill>
                <a:srgbClr val="000000"/>
              </a:solidFill>
              <a:latin typeface="Arial" panose="020B0604020202020204" pitchFamily="34" charset="0"/>
              <a:cs typeface="Arial" panose="020B0604020202020204" pitchFamily="34" charset="0"/>
            </a:endParaRPr>
          </a:p>
          <a:p>
            <a:pPr eaLnBrk="1" hangingPunct="1">
              <a:lnSpc>
                <a:spcPct val="80000"/>
              </a:lnSpc>
              <a:buFontTx/>
              <a:buNone/>
            </a:pPr>
            <a:endParaRPr lang="it-IT" sz="1900" i="1" dirty="0">
              <a:solidFill>
                <a:srgbClr val="000000"/>
              </a:solidFill>
              <a:latin typeface="Arial" panose="020B0604020202020204" pitchFamily="34" charset="0"/>
              <a:cs typeface="Arial" panose="020B0604020202020204" pitchFamily="34" charset="0"/>
            </a:endParaRPr>
          </a:p>
        </p:txBody>
      </p:sp>
      <p:sp>
        <p:nvSpPr>
          <p:cNvPr id="32770"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CC078FA-0748-4B3D-8598-E376468AC448}" type="slidenum">
              <a:rPr lang="it-IT" sz="1400"/>
              <a:pPr>
                <a:spcBef>
                  <a:spcPct val="0"/>
                </a:spcBef>
                <a:buFontTx/>
                <a:buNone/>
              </a:pPr>
              <a:t>10</a:t>
            </a:fld>
            <a:endParaRPr lang="it-IT" sz="1400"/>
          </a:p>
        </p:txBody>
      </p:sp>
    </p:spTree>
    <p:extLst>
      <p:ext uri="{BB962C8B-B14F-4D97-AF65-F5344CB8AC3E}">
        <p14:creationId xmlns:p14="http://schemas.microsoft.com/office/powerpoint/2010/main" xmlns="" val="2002410290"/>
      </p:ext>
    </p:extLst>
  </p:cSld>
  <p:clrMapOvr>
    <a:masterClrMapping/>
  </p:clrMapOvr>
  <p:transition>
    <p:dissolv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idx="1"/>
          </p:nvPr>
        </p:nvSpPr>
        <p:spPr>
          <a:xfrm>
            <a:off x="0" y="761999"/>
            <a:ext cx="12192000" cy="6096001"/>
          </a:xfrm>
          <a:noFill/>
        </p:spPr>
        <p:txBody>
          <a:bodyPr/>
          <a:lstStyle/>
          <a:p>
            <a:pPr marL="0" indent="0" algn="ctr">
              <a:buNone/>
            </a:pPr>
            <a:r>
              <a:rPr lang="it-IT" b="1" dirty="0">
                <a:ea typeface="ＭＳ Ｐゴシック" panose="020B0600070205080204" pitchFamily="34" charset="-128"/>
              </a:rPr>
              <a:t>Rappresentazione del Modello unimodale della persuasione</a:t>
            </a:r>
          </a:p>
          <a:p>
            <a:pPr marL="0" indent="0" algn="ctr">
              <a:buNone/>
            </a:pPr>
            <a:endParaRPr lang="it-IT" sz="2100" dirty="0">
              <a:solidFill>
                <a:schemeClr val="hlink"/>
              </a:solidFill>
              <a:ea typeface="ＭＳ Ｐゴシック" panose="020B0600070205080204" pitchFamily="34" charset="-128"/>
            </a:endParaRPr>
          </a:p>
        </p:txBody>
      </p:sp>
      <p:sp>
        <p:nvSpPr>
          <p:cNvPr id="9216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BC84ECB-C323-401C-9D34-50C937FC5E11}" type="slidenum">
              <a:rPr lang="it-IT" sz="1200">
                <a:solidFill>
                  <a:schemeClr val="tx1"/>
                </a:solidFill>
              </a:rPr>
              <a:pPr eaLnBrk="1" hangingPunct="1"/>
              <a:t>100</a:t>
            </a:fld>
            <a:endParaRPr lang="it-IT" sz="1200">
              <a:solidFill>
                <a:schemeClr val="tx1"/>
              </a:solidFill>
            </a:endParaRPr>
          </a:p>
        </p:txBody>
      </p:sp>
      <p:sp>
        <p:nvSpPr>
          <p:cNvPr id="92164" name="Rectangle 3"/>
          <p:cNvSpPr>
            <a:spLocks noChangeArrowheads="1"/>
          </p:cNvSpPr>
          <p:nvPr/>
        </p:nvSpPr>
        <p:spPr bwMode="auto">
          <a:xfrm>
            <a:off x="1677988" y="1601789"/>
            <a:ext cx="3046412" cy="1138773"/>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000" b="1" dirty="0"/>
              <a:t>Credenza in memoria</a:t>
            </a:r>
            <a:r>
              <a:rPr lang="it-IT" sz="2000" dirty="0"/>
              <a:t>:     </a:t>
            </a:r>
            <a:r>
              <a:rPr lang="it-IT" sz="1800" b="1" dirty="0">
                <a:solidFill>
                  <a:schemeClr val="tx1"/>
                </a:solidFill>
              </a:rPr>
              <a:t>se una sostanza danneggia l</a:t>
            </a:r>
            <a:r>
              <a:rPr lang="ja-JP" altLang="it-IT" sz="1800" b="1" dirty="0">
                <a:solidFill>
                  <a:schemeClr val="tx1"/>
                </a:solidFill>
              </a:rPr>
              <a:t>’</a:t>
            </a:r>
            <a:r>
              <a:rPr lang="it-IT" altLang="ja-JP" sz="1800" b="1" dirty="0">
                <a:solidFill>
                  <a:schemeClr val="tx1"/>
                </a:solidFill>
              </a:rPr>
              <a:t>ozono deve essere abolita</a:t>
            </a:r>
            <a:r>
              <a:rPr lang="it-IT" altLang="ja-JP" sz="1800" dirty="0">
                <a:solidFill>
                  <a:schemeClr val="tx1"/>
                </a:solidFill>
              </a:rPr>
              <a:t> </a:t>
            </a:r>
            <a:r>
              <a:rPr lang="it-IT" altLang="ja-JP" sz="1800" b="1" dirty="0"/>
              <a:t>(premessa maggiore)</a:t>
            </a:r>
            <a:endParaRPr lang="it-IT" sz="1800" b="1" dirty="0"/>
          </a:p>
        </p:txBody>
      </p:sp>
      <p:sp>
        <p:nvSpPr>
          <p:cNvPr id="92165" name="Rectangle 4"/>
          <p:cNvSpPr>
            <a:spLocks noChangeArrowheads="1"/>
          </p:cNvSpPr>
          <p:nvPr/>
        </p:nvSpPr>
        <p:spPr bwMode="auto">
          <a:xfrm>
            <a:off x="7467601" y="1600201"/>
            <a:ext cx="3046413" cy="1138773"/>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000" b="1"/>
              <a:t>Credenza in memoria:</a:t>
            </a:r>
            <a:r>
              <a:rPr lang="it-IT" sz="2000"/>
              <a:t>     </a:t>
            </a:r>
            <a:r>
              <a:rPr lang="it-IT" sz="1800" b="1">
                <a:solidFill>
                  <a:schemeClr val="tx1"/>
                </a:solidFill>
              </a:rPr>
              <a:t>se un esperto esprime una opinione questa è valida </a:t>
            </a:r>
            <a:r>
              <a:rPr lang="it-IT" sz="1800" b="1"/>
              <a:t>(premessa maggiore)</a:t>
            </a:r>
          </a:p>
        </p:txBody>
      </p:sp>
      <p:sp>
        <p:nvSpPr>
          <p:cNvPr id="92166" name="Rectangle 5"/>
          <p:cNvSpPr>
            <a:spLocks noChangeArrowheads="1"/>
          </p:cNvSpPr>
          <p:nvPr/>
        </p:nvSpPr>
        <p:spPr bwMode="auto">
          <a:xfrm>
            <a:off x="4572001" y="3048001"/>
            <a:ext cx="2970213" cy="1138773"/>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000" b="1" dirty="0"/>
              <a:t>Messaggio persuasivo</a:t>
            </a:r>
            <a:r>
              <a:rPr lang="it-IT" sz="2000" dirty="0"/>
              <a:t>   </a:t>
            </a:r>
            <a:r>
              <a:rPr lang="it-IT" sz="1800" b="1" dirty="0">
                <a:solidFill>
                  <a:schemeClr val="tx1"/>
                </a:solidFill>
              </a:rPr>
              <a:t>Dr. Smith dice:              l</a:t>
            </a:r>
            <a:r>
              <a:rPr lang="ja-JP" altLang="it-IT" sz="1800" b="1" dirty="0">
                <a:solidFill>
                  <a:schemeClr val="tx1"/>
                </a:solidFill>
              </a:rPr>
              <a:t>’</a:t>
            </a:r>
            <a:r>
              <a:rPr lang="it-IT" altLang="ja-JP" sz="1800" b="1" dirty="0">
                <a:solidFill>
                  <a:schemeClr val="tx1"/>
                </a:solidFill>
              </a:rPr>
              <a:t>uso del freon è da abolire perché danneggia l</a:t>
            </a:r>
            <a:r>
              <a:rPr lang="ja-JP" altLang="it-IT" sz="1800" b="1" dirty="0">
                <a:solidFill>
                  <a:schemeClr val="tx1"/>
                </a:solidFill>
              </a:rPr>
              <a:t>’</a:t>
            </a:r>
            <a:r>
              <a:rPr lang="it-IT" altLang="ja-JP" sz="1800" b="1" dirty="0">
                <a:solidFill>
                  <a:schemeClr val="tx1"/>
                </a:solidFill>
              </a:rPr>
              <a:t>ozono</a:t>
            </a:r>
            <a:endParaRPr lang="it-IT" sz="1800" b="1" dirty="0">
              <a:solidFill>
                <a:schemeClr val="tx1"/>
              </a:solidFill>
            </a:endParaRPr>
          </a:p>
        </p:txBody>
      </p:sp>
      <p:sp>
        <p:nvSpPr>
          <p:cNvPr id="92167" name="Line 6"/>
          <p:cNvSpPr>
            <a:spLocks noChangeShapeType="1"/>
          </p:cNvSpPr>
          <p:nvPr/>
        </p:nvSpPr>
        <p:spPr bwMode="auto">
          <a:xfrm>
            <a:off x="4724400" y="2057400"/>
            <a:ext cx="1371600" cy="9906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2168" name="Line 7"/>
          <p:cNvSpPr>
            <a:spLocks noChangeShapeType="1"/>
          </p:cNvSpPr>
          <p:nvPr/>
        </p:nvSpPr>
        <p:spPr bwMode="auto">
          <a:xfrm flipH="1">
            <a:off x="6096000" y="2057400"/>
            <a:ext cx="1371600" cy="9906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2169" name="Rectangle 8"/>
          <p:cNvSpPr>
            <a:spLocks noChangeArrowheads="1"/>
          </p:cNvSpPr>
          <p:nvPr/>
        </p:nvSpPr>
        <p:spPr bwMode="auto">
          <a:xfrm>
            <a:off x="1906589" y="3821114"/>
            <a:ext cx="2206625" cy="830997"/>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it-IT" sz="1800" b="1">
                <a:solidFill>
                  <a:schemeClr val="tx1"/>
                </a:solidFill>
              </a:rPr>
              <a:t>Uso del freon danneggia l</a:t>
            </a:r>
            <a:r>
              <a:rPr lang="ja-JP" altLang="it-IT" sz="1800" b="1">
                <a:solidFill>
                  <a:schemeClr val="tx1"/>
                </a:solidFill>
              </a:rPr>
              <a:t>’</a:t>
            </a:r>
            <a:r>
              <a:rPr lang="it-IT" altLang="ja-JP" sz="1800" b="1">
                <a:solidFill>
                  <a:schemeClr val="tx1"/>
                </a:solidFill>
              </a:rPr>
              <a:t>ozono</a:t>
            </a:r>
            <a:r>
              <a:rPr lang="it-IT" altLang="ja-JP" sz="1800">
                <a:solidFill>
                  <a:schemeClr val="tx1"/>
                </a:solidFill>
              </a:rPr>
              <a:t> </a:t>
            </a:r>
            <a:r>
              <a:rPr lang="it-IT" altLang="ja-JP" sz="1800" b="1"/>
              <a:t>(premessa minore)</a:t>
            </a:r>
            <a:endParaRPr lang="it-IT" sz="1800" b="1"/>
          </a:p>
        </p:txBody>
      </p:sp>
      <p:sp>
        <p:nvSpPr>
          <p:cNvPr id="92170" name="Rectangle 9"/>
          <p:cNvSpPr>
            <a:spLocks noChangeArrowheads="1"/>
          </p:cNvSpPr>
          <p:nvPr/>
        </p:nvSpPr>
        <p:spPr bwMode="auto">
          <a:xfrm>
            <a:off x="8001001" y="3744914"/>
            <a:ext cx="2284413" cy="830997"/>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it-IT" sz="1800" b="1">
                <a:solidFill>
                  <a:schemeClr val="tx1"/>
                </a:solidFill>
              </a:rPr>
              <a:t>Dr Smith è un esperto</a:t>
            </a:r>
            <a:r>
              <a:rPr lang="it-IT" sz="1800">
                <a:solidFill>
                  <a:schemeClr val="tx1"/>
                </a:solidFill>
              </a:rPr>
              <a:t>       </a:t>
            </a:r>
            <a:r>
              <a:rPr lang="it-IT" sz="1800" b="1"/>
              <a:t>(premessa minore)</a:t>
            </a:r>
          </a:p>
        </p:txBody>
      </p:sp>
      <p:sp>
        <p:nvSpPr>
          <p:cNvPr id="92171" name="Rectangle 10"/>
          <p:cNvSpPr>
            <a:spLocks noChangeArrowheads="1"/>
          </p:cNvSpPr>
          <p:nvPr/>
        </p:nvSpPr>
        <p:spPr bwMode="auto">
          <a:xfrm>
            <a:off x="1982789" y="5497513"/>
            <a:ext cx="2130425" cy="576262"/>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it-IT" sz="1900" b="1"/>
              <a:t>CONCLUSIONE</a:t>
            </a:r>
            <a:endParaRPr lang="it-IT" sz="1900"/>
          </a:p>
          <a:p>
            <a:pPr algn="ctr" eaLnBrk="1" hangingPunct="1">
              <a:buClrTx/>
              <a:buSzTx/>
              <a:buFontTx/>
              <a:buNone/>
            </a:pPr>
            <a:r>
              <a:rPr lang="it-IT" sz="1800" b="1">
                <a:solidFill>
                  <a:schemeClr val="tx1"/>
                </a:solidFill>
              </a:rPr>
              <a:t>Il freon è da abolire</a:t>
            </a:r>
            <a:endParaRPr lang="it-IT" sz="1800">
              <a:solidFill>
                <a:schemeClr val="tx1"/>
              </a:solidFill>
            </a:endParaRPr>
          </a:p>
        </p:txBody>
      </p:sp>
      <p:sp>
        <p:nvSpPr>
          <p:cNvPr id="92172" name="Rectangle 11"/>
          <p:cNvSpPr>
            <a:spLocks noChangeArrowheads="1"/>
          </p:cNvSpPr>
          <p:nvPr/>
        </p:nvSpPr>
        <p:spPr bwMode="auto">
          <a:xfrm>
            <a:off x="8078789" y="5487988"/>
            <a:ext cx="2130425" cy="576262"/>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buClrTx/>
              <a:buSzTx/>
              <a:buFontTx/>
              <a:buNone/>
            </a:pPr>
            <a:r>
              <a:rPr lang="it-IT" sz="1900" b="1"/>
              <a:t>CONCLUSIONE</a:t>
            </a:r>
            <a:endParaRPr lang="it-IT" sz="1900"/>
          </a:p>
          <a:p>
            <a:pPr algn="ctr" eaLnBrk="1" hangingPunct="1">
              <a:buClrTx/>
              <a:buSzTx/>
              <a:buFontTx/>
              <a:buNone/>
            </a:pPr>
            <a:r>
              <a:rPr lang="it-IT" sz="1800" b="1">
                <a:solidFill>
                  <a:schemeClr val="tx1"/>
                </a:solidFill>
              </a:rPr>
              <a:t>Il freon è da abolire</a:t>
            </a:r>
          </a:p>
        </p:txBody>
      </p:sp>
      <p:sp>
        <p:nvSpPr>
          <p:cNvPr id="92173" name="Line 12"/>
          <p:cNvSpPr>
            <a:spLocks noChangeShapeType="1"/>
          </p:cNvSpPr>
          <p:nvPr/>
        </p:nvSpPr>
        <p:spPr bwMode="auto">
          <a:xfrm>
            <a:off x="3048000" y="2667000"/>
            <a:ext cx="0" cy="11430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2174" name="Line 13"/>
          <p:cNvSpPr>
            <a:spLocks noChangeShapeType="1"/>
          </p:cNvSpPr>
          <p:nvPr/>
        </p:nvSpPr>
        <p:spPr bwMode="auto">
          <a:xfrm>
            <a:off x="9144000" y="2667000"/>
            <a:ext cx="0" cy="10668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2175" name="Line 14"/>
          <p:cNvSpPr>
            <a:spLocks noChangeShapeType="1"/>
          </p:cNvSpPr>
          <p:nvPr/>
        </p:nvSpPr>
        <p:spPr bwMode="auto">
          <a:xfrm>
            <a:off x="3048000" y="4572000"/>
            <a:ext cx="0" cy="9144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2176" name="Line 15"/>
          <p:cNvSpPr>
            <a:spLocks noChangeShapeType="1"/>
          </p:cNvSpPr>
          <p:nvPr/>
        </p:nvSpPr>
        <p:spPr bwMode="auto">
          <a:xfrm>
            <a:off x="9144000" y="4572000"/>
            <a:ext cx="0" cy="9144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2177" name="Line 16"/>
          <p:cNvSpPr>
            <a:spLocks noChangeShapeType="1"/>
          </p:cNvSpPr>
          <p:nvPr/>
        </p:nvSpPr>
        <p:spPr bwMode="auto">
          <a:xfrm flipH="1">
            <a:off x="4114800" y="3810000"/>
            <a:ext cx="444500" cy="5334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2178" name="Line 17"/>
          <p:cNvSpPr>
            <a:spLocks noChangeShapeType="1"/>
          </p:cNvSpPr>
          <p:nvPr/>
        </p:nvSpPr>
        <p:spPr bwMode="auto">
          <a:xfrm>
            <a:off x="7569200" y="3746500"/>
            <a:ext cx="431800" cy="59690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2703228604"/>
      </p:ext>
    </p:extLst>
  </p:cSld>
  <p:clrMapOvr>
    <a:masterClrMapping/>
  </p:clrMapOvr>
  <p:transition>
    <p:dissolv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numero diapositiva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8EEBAB0-405F-476C-A74F-3ADE522D4070}" type="slidenum">
              <a:rPr lang="it-IT" sz="1200">
                <a:solidFill>
                  <a:schemeClr val="tx1"/>
                </a:solidFill>
              </a:rPr>
              <a:pPr eaLnBrk="1" hangingPunct="1"/>
              <a:t>101</a:t>
            </a:fld>
            <a:endParaRPr lang="it-IT" sz="1200">
              <a:solidFill>
                <a:schemeClr val="tx1"/>
              </a:solidFill>
            </a:endParaRPr>
          </a:p>
        </p:txBody>
      </p:sp>
      <p:sp>
        <p:nvSpPr>
          <p:cNvPr id="93187" name="Rectangle 2"/>
          <p:cNvSpPr>
            <a:spLocks noChangeArrowheads="1"/>
          </p:cNvSpPr>
          <p:nvPr/>
        </p:nvSpPr>
        <p:spPr bwMode="auto">
          <a:xfrm>
            <a:off x="901700" y="914400"/>
            <a:ext cx="10325100" cy="54476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eaLnBrk="1" hangingPunct="1">
              <a:spcBef>
                <a:spcPct val="50000"/>
              </a:spcBef>
              <a:buClrTx/>
              <a:buSzTx/>
              <a:buFontTx/>
              <a:buNone/>
            </a:pPr>
            <a:r>
              <a:rPr lang="it-IT" sz="2400" dirty="0">
                <a:solidFill>
                  <a:schemeClr val="tx1"/>
                </a:solidFill>
                <a:latin typeface="+mn-lt"/>
              </a:rPr>
              <a:t>Differenze </a:t>
            </a:r>
            <a:r>
              <a:rPr lang="it-IT" sz="2400" dirty="0" err="1">
                <a:solidFill>
                  <a:schemeClr val="tx1"/>
                </a:solidFill>
                <a:latin typeface="+mn-lt"/>
              </a:rPr>
              <a:t>nell</a:t>
            </a:r>
            <a:r>
              <a:rPr lang="ja-JP" altLang="it-IT" sz="2400" dirty="0">
                <a:solidFill>
                  <a:schemeClr val="tx1"/>
                </a:solidFill>
                <a:latin typeface="+mn-lt"/>
              </a:rPr>
              <a:t>’</a:t>
            </a:r>
            <a:r>
              <a:rPr lang="it-IT" altLang="ja-JP" sz="2400" dirty="0">
                <a:solidFill>
                  <a:schemeClr val="tx1"/>
                </a:solidFill>
                <a:latin typeface="+mn-lt"/>
              </a:rPr>
              <a:t>estensione della elaborazione che dipende da:</a:t>
            </a:r>
          </a:p>
          <a:p>
            <a:pPr algn="l" eaLnBrk="1" hangingPunct="1">
              <a:spcBef>
                <a:spcPct val="50000"/>
              </a:spcBef>
              <a:buClrTx/>
              <a:buSzTx/>
              <a:buFontTx/>
              <a:buNone/>
            </a:pPr>
            <a:endParaRPr lang="it-IT" sz="2400" dirty="0">
              <a:solidFill>
                <a:schemeClr val="tx1"/>
              </a:solidFill>
              <a:latin typeface="+mn-lt"/>
            </a:endParaRPr>
          </a:p>
          <a:p>
            <a:pPr lvl="1" algn="l" eaLnBrk="1" hangingPunct="1">
              <a:spcBef>
                <a:spcPct val="50000"/>
              </a:spcBef>
              <a:buClr>
                <a:schemeClr val="hlink"/>
              </a:buClr>
              <a:buSzTx/>
              <a:buFont typeface="Times" panose="02020603050405020304" pitchFamily="18" charset="0"/>
              <a:buChar char="•"/>
            </a:pPr>
            <a:r>
              <a:rPr lang="it-IT" sz="2400" dirty="0">
                <a:latin typeface="+mn-lt"/>
              </a:rPr>
              <a:t> Abilità cognitiva:</a:t>
            </a:r>
          </a:p>
          <a:p>
            <a:pPr lvl="2" algn="l" eaLnBrk="1" hangingPunct="1">
              <a:spcBef>
                <a:spcPct val="50000"/>
              </a:spcBef>
              <a:buClr>
                <a:schemeClr val="hlink"/>
              </a:buClr>
              <a:buSzTx/>
              <a:buFont typeface="Wingdings" panose="05000000000000000000" pitchFamily="2" charset="2"/>
              <a:buChar char="§"/>
            </a:pPr>
            <a:r>
              <a:rPr lang="it-IT" sz="2400" dirty="0">
                <a:latin typeface="+mn-lt"/>
              </a:rPr>
              <a:t> </a:t>
            </a:r>
            <a:r>
              <a:rPr lang="it-IT" sz="2400" u="sng" dirty="0">
                <a:solidFill>
                  <a:schemeClr val="tx1"/>
                </a:solidFill>
                <a:latin typeface="+mn-lt"/>
              </a:rPr>
              <a:t>Software =</a:t>
            </a:r>
            <a:r>
              <a:rPr lang="it-IT" sz="2400" dirty="0">
                <a:solidFill>
                  <a:schemeClr val="tx1"/>
                </a:solidFill>
                <a:latin typeface="+mn-lt"/>
              </a:rPr>
              <a:t> disponibilità e accessibilità in memoria di informazioni</a:t>
            </a:r>
          </a:p>
          <a:p>
            <a:pPr lvl="2" algn="l" eaLnBrk="1" hangingPunct="1">
              <a:spcBef>
                <a:spcPct val="50000"/>
              </a:spcBef>
              <a:buClr>
                <a:schemeClr val="hlink"/>
              </a:buClr>
              <a:buSzTx/>
              <a:buFont typeface="Wingdings" panose="05000000000000000000" pitchFamily="2" charset="2"/>
              <a:buChar char="§"/>
            </a:pPr>
            <a:r>
              <a:rPr lang="it-IT" sz="2400" dirty="0">
                <a:latin typeface="+mn-lt"/>
              </a:rPr>
              <a:t> </a:t>
            </a:r>
            <a:r>
              <a:rPr lang="it-IT" sz="2400" u="sng" dirty="0">
                <a:solidFill>
                  <a:schemeClr val="tx1"/>
                </a:solidFill>
                <a:latin typeface="+mn-lt"/>
              </a:rPr>
              <a:t>Hardware =</a:t>
            </a:r>
            <a:r>
              <a:rPr lang="it-IT" sz="2400" dirty="0">
                <a:solidFill>
                  <a:schemeClr val="tx1"/>
                </a:solidFill>
                <a:latin typeface="+mn-lt"/>
              </a:rPr>
              <a:t> allerta e energia cognitiva. Solo questo influenza l</a:t>
            </a:r>
            <a:r>
              <a:rPr lang="ja-JP" altLang="it-IT" sz="2400" dirty="0">
                <a:solidFill>
                  <a:schemeClr val="tx1"/>
                </a:solidFill>
                <a:latin typeface="+mn-lt"/>
              </a:rPr>
              <a:t>’</a:t>
            </a:r>
            <a:r>
              <a:rPr lang="it-IT" altLang="ja-JP" sz="2400" dirty="0">
                <a:solidFill>
                  <a:schemeClr val="tx1"/>
                </a:solidFill>
                <a:latin typeface="+mn-lt"/>
              </a:rPr>
              <a:t>estensione del processo di elaborazione</a:t>
            </a:r>
          </a:p>
          <a:p>
            <a:pPr algn="l" eaLnBrk="1" hangingPunct="1">
              <a:spcBef>
                <a:spcPct val="50000"/>
              </a:spcBef>
              <a:buClr>
                <a:schemeClr val="hlink"/>
              </a:buClr>
              <a:buSzTx/>
              <a:buFont typeface="Wingdings" panose="05000000000000000000" pitchFamily="2" charset="2"/>
              <a:buNone/>
            </a:pPr>
            <a:endParaRPr lang="it-IT" sz="2400" dirty="0">
              <a:solidFill>
                <a:schemeClr val="tx1"/>
              </a:solidFill>
              <a:latin typeface="+mn-lt"/>
            </a:endParaRPr>
          </a:p>
          <a:p>
            <a:pPr lvl="1" algn="l" eaLnBrk="1" hangingPunct="1">
              <a:spcBef>
                <a:spcPct val="50000"/>
              </a:spcBef>
              <a:buClr>
                <a:schemeClr val="hlink"/>
              </a:buClr>
              <a:buSzTx/>
              <a:buFont typeface="Times" panose="02020603050405020304" pitchFamily="18" charset="0"/>
              <a:buChar char="•"/>
            </a:pPr>
            <a:r>
              <a:rPr lang="it-IT" sz="2400" dirty="0">
                <a:latin typeface="+mn-lt"/>
              </a:rPr>
              <a:t> Motivazione:</a:t>
            </a:r>
            <a:r>
              <a:rPr lang="it-IT" sz="2400" dirty="0">
                <a:solidFill>
                  <a:schemeClr val="tx1"/>
                </a:solidFill>
                <a:latin typeface="+mn-lt"/>
              </a:rPr>
              <a:t> influenza la probabilità di dare avvio, di continuare e orienta la direzione </a:t>
            </a:r>
            <a:r>
              <a:rPr lang="it-IT" sz="2400" dirty="0" err="1">
                <a:solidFill>
                  <a:schemeClr val="tx1"/>
                </a:solidFill>
                <a:latin typeface="+mn-lt"/>
              </a:rPr>
              <a:t>dell</a:t>
            </a:r>
            <a:r>
              <a:rPr lang="ja-JP" altLang="it-IT" sz="2400" dirty="0">
                <a:solidFill>
                  <a:schemeClr val="tx1"/>
                </a:solidFill>
                <a:latin typeface="+mn-lt"/>
              </a:rPr>
              <a:t>’</a:t>
            </a:r>
            <a:r>
              <a:rPr lang="it-IT" altLang="ja-JP" sz="2400" dirty="0">
                <a:solidFill>
                  <a:schemeClr val="tx1"/>
                </a:solidFill>
                <a:latin typeface="+mn-lt"/>
              </a:rPr>
              <a:t>elaborazione</a:t>
            </a:r>
          </a:p>
          <a:p>
            <a:pPr lvl="2" algn="l" eaLnBrk="1" hangingPunct="1">
              <a:spcBef>
                <a:spcPct val="50000"/>
              </a:spcBef>
              <a:buClr>
                <a:schemeClr val="hlink"/>
              </a:buClr>
              <a:buSzTx/>
              <a:buFont typeface="Times" panose="02020603050405020304" pitchFamily="18" charset="0"/>
              <a:buChar char="•"/>
            </a:pPr>
            <a:r>
              <a:rPr lang="it-IT" sz="2400" dirty="0">
                <a:solidFill>
                  <a:schemeClr val="tx1"/>
                </a:solidFill>
                <a:latin typeface="+mn-lt"/>
              </a:rPr>
              <a:t>Accuratezza dei giudizi; motivazione alla difesa; gestione delle impressioni; raggiungimento di certe conclusioni</a:t>
            </a:r>
          </a:p>
        </p:txBody>
      </p:sp>
    </p:spTree>
    <p:extLst>
      <p:ext uri="{BB962C8B-B14F-4D97-AF65-F5344CB8AC3E}">
        <p14:creationId xmlns:p14="http://schemas.microsoft.com/office/powerpoint/2010/main" xmlns="" val="3384834203"/>
      </p:ext>
    </p:extLst>
  </p:cSld>
  <p:clrMapOvr>
    <a:masterClrMapping/>
  </p:clrMapOvr>
  <p:transition>
    <p:dissolv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1" name="Rectangle 2"/>
          <p:cNvSpPr>
            <a:spLocks noGrp="1" noChangeArrowheads="1"/>
          </p:cNvSpPr>
          <p:nvPr>
            <p:ph idx="1"/>
          </p:nvPr>
        </p:nvSpPr>
        <p:spPr>
          <a:xfrm>
            <a:off x="889000" y="939800"/>
            <a:ext cx="10633367" cy="5549900"/>
          </a:xfrm>
        </p:spPr>
        <p:txBody>
          <a:bodyPr>
            <a:noAutofit/>
          </a:bodyPr>
          <a:lstStyle/>
          <a:p>
            <a:pPr marL="0" indent="0" algn="ctr">
              <a:lnSpc>
                <a:spcPct val="90000"/>
              </a:lnSpc>
              <a:buNone/>
            </a:pPr>
            <a:r>
              <a:rPr lang="it-IT" sz="4800" u="sng" dirty="0" smtClean="0">
                <a:solidFill>
                  <a:schemeClr val="hlink"/>
                </a:solidFill>
                <a:ea typeface="ＭＳ Ｐゴシック" panose="020B0600070205080204" pitchFamily="34" charset="-128"/>
                <a:cs typeface="Arial" panose="020B0604020202020204" pitchFamily="34" charset="0"/>
              </a:rPr>
              <a:t>La </a:t>
            </a:r>
            <a:r>
              <a:rPr lang="it-IT" sz="5400" u="sng" dirty="0" smtClean="0">
                <a:solidFill>
                  <a:schemeClr val="hlink"/>
                </a:solidFill>
                <a:ea typeface="ＭＳ Ｐゴシック" panose="020B0600070205080204" pitchFamily="34" charset="-128"/>
                <a:cs typeface="Arial" panose="020B0604020202020204" pitchFamily="34" charset="0"/>
              </a:rPr>
              <a:t>formazione</a:t>
            </a:r>
            <a:r>
              <a:rPr lang="it-IT" sz="4800" u="sng" dirty="0" smtClean="0">
                <a:solidFill>
                  <a:schemeClr val="hlink"/>
                </a:solidFill>
                <a:ea typeface="ＭＳ Ｐゴシック" panose="020B0600070205080204" pitchFamily="34" charset="-128"/>
                <a:cs typeface="Arial" panose="020B0604020202020204" pitchFamily="34" charset="0"/>
              </a:rPr>
              <a:t> delle impressioni</a:t>
            </a:r>
          </a:p>
          <a:p>
            <a:pPr marL="0" indent="0" algn="ctr">
              <a:lnSpc>
                <a:spcPct val="90000"/>
              </a:lnSpc>
              <a:buNone/>
            </a:pPr>
            <a:endParaRPr lang="it-IT" sz="2200" u="sng" dirty="0" smtClean="0">
              <a:solidFill>
                <a:schemeClr val="hlink"/>
              </a:solidFill>
              <a:ea typeface="ＭＳ Ｐゴシック" panose="020B0600070205080204" pitchFamily="34" charset="-128"/>
              <a:cs typeface="Arial" panose="020B0604020202020204" pitchFamily="34" charset="0"/>
            </a:endParaRPr>
          </a:p>
          <a:p>
            <a:pPr marL="0" indent="0" algn="just">
              <a:lnSpc>
                <a:spcPct val="90000"/>
              </a:lnSpc>
              <a:buNone/>
            </a:pPr>
            <a:r>
              <a:rPr lang="it-IT" sz="2800" dirty="0">
                <a:solidFill>
                  <a:schemeClr val="hlink"/>
                </a:solidFill>
                <a:ea typeface="ＭＳ Ｐゴシック" panose="020B0600070205080204" pitchFamily="34" charset="-128"/>
                <a:cs typeface="Arial" panose="020B0604020202020204" pitchFamily="34" charset="0"/>
              </a:rPr>
              <a:t>Salomon </a:t>
            </a:r>
            <a:r>
              <a:rPr lang="it-IT" sz="2800" dirty="0" err="1">
                <a:solidFill>
                  <a:schemeClr val="hlink"/>
                </a:solidFill>
                <a:ea typeface="ＭＳ Ｐゴシック" panose="020B0600070205080204" pitchFamily="34" charset="-128"/>
                <a:cs typeface="Arial" panose="020B0604020202020204" pitchFamily="34" charset="0"/>
              </a:rPr>
              <a:t>Asch</a:t>
            </a:r>
            <a:r>
              <a:rPr lang="it-IT" sz="2800" dirty="0">
                <a:solidFill>
                  <a:schemeClr val="hlink"/>
                </a:solidFill>
                <a:ea typeface="ＭＳ Ｐゴシック" panose="020B0600070205080204" pitchFamily="34" charset="-128"/>
                <a:cs typeface="Arial" panose="020B0604020202020204" pitchFamily="34" charset="0"/>
              </a:rPr>
              <a:t> (1946): </a:t>
            </a:r>
            <a:r>
              <a:rPr lang="it-IT" sz="2800" u="sng" dirty="0">
                <a:solidFill>
                  <a:schemeClr val="hlink"/>
                </a:solidFill>
                <a:ea typeface="ＭＳ Ｐゴシック" panose="020B0600070205080204" pitchFamily="34" charset="-128"/>
                <a:cs typeface="Arial" panose="020B0604020202020204" pitchFamily="34" charset="0"/>
              </a:rPr>
              <a:t>modello configurazionale</a:t>
            </a:r>
            <a:endParaRPr lang="it-IT" sz="2800" dirty="0">
              <a:solidFill>
                <a:schemeClr val="hlink"/>
              </a:solidFill>
              <a:ea typeface="ＭＳ Ｐゴシック" panose="020B0600070205080204" pitchFamily="34" charset="-128"/>
              <a:cs typeface="Arial" panose="020B0604020202020204" pitchFamily="34" charset="0"/>
            </a:endParaRPr>
          </a:p>
          <a:p>
            <a:pPr marL="0" indent="0" algn="just">
              <a:lnSpc>
                <a:spcPct val="90000"/>
              </a:lnSpc>
              <a:buNone/>
            </a:pPr>
            <a:endParaRPr lang="it-IT" sz="2400" dirty="0">
              <a:ea typeface="ＭＳ Ｐゴシック" panose="020B0600070205080204" pitchFamily="34" charset="-128"/>
              <a:cs typeface="Arial" panose="020B0604020202020204" pitchFamily="34" charset="0"/>
            </a:endParaRPr>
          </a:p>
          <a:p>
            <a:pPr marL="0" indent="0" algn="just">
              <a:lnSpc>
                <a:spcPct val="90000"/>
              </a:lnSpc>
            </a:pPr>
            <a:r>
              <a:rPr lang="it-IT" sz="2400" dirty="0">
                <a:ea typeface="ＭＳ Ｐゴシック" panose="020B0600070205080204" pitchFamily="34" charset="-128"/>
                <a:cs typeface="Arial" panose="020B0604020202020204" pitchFamily="34" charset="0"/>
              </a:rPr>
              <a:t>La percezione è un processo </a:t>
            </a:r>
            <a:r>
              <a:rPr lang="it-IT" sz="2400" b="1" dirty="0">
                <a:ea typeface="ＭＳ Ｐゴシック" panose="020B0600070205080204" pitchFamily="34" charset="-128"/>
                <a:cs typeface="Arial" panose="020B0604020202020204" pitchFamily="34" charset="0"/>
              </a:rPr>
              <a:t>costruttivo</a:t>
            </a:r>
            <a:r>
              <a:rPr lang="it-IT" sz="2400" dirty="0">
                <a:ea typeface="ＭＳ Ｐゴシック" panose="020B0600070205080204" pitchFamily="34" charset="-128"/>
                <a:cs typeface="Arial" panose="020B0604020202020204" pitchFamily="34" charset="0"/>
              </a:rPr>
              <a:t> i cui risultati sono mediati </a:t>
            </a:r>
          </a:p>
          <a:p>
            <a:pPr marL="400050" lvl="1" indent="0" algn="just">
              <a:lnSpc>
                <a:spcPct val="90000"/>
              </a:lnSpc>
            </a:pPr>
            <a:r>
              <a:rPr lang="it-IT" dirty="0">
                <a:ea typeface="ＭＳ Ｐゴシック" panose="020B0600070205080204" pitchFamily="34" charset="-128"/>
                <a:cs typeface="Arial" panose="020B0604020202020204" pitchFamily="34" charset="0"/>
              </a:rPr>
              <a:t> dalle strutture di interpretazione che si attivano nel cervello </a:t>
            </a:r>
          </a:p>
          <a:p>
            <a:pPr marL="400050" lvl="1" indent="0" algn="just">
              <a:lnSpc>
                <a:spcPct val="90000"/>
              </a:lnSpc>
            </a:pPr>
            <a:r>
              <a:rPr lang="it-IT" dirty="0">
                <a:ea typeface="ＭＳ Ｐゴシック" panose="020B0600070205080204" pitchFamily="34" charset="-128"/>
                <a:cs typeface="Arial" panose="020B0604020202020204" pitchFamily="34" charset="0"/>
              </a:rPr>
              <a:t> e dal </a:t>
            </a:r>
            <a:r>
              <a:rPr lang="it-IT" b="1" dirty="0">
                <a:ea typeface="ＭＳ Ｐゴシック" panose="020B0600070205080204" pitchFamily="34" charset="-128"/>
                <a:cs typeface="Arial" panose="020B0604020202020204" pitchFamily="34" charset="0"/>
              </a:rPr>
              <a:t>contesto</a:t>
            </a:r>
            <a:r>
              <a:rPr lang="it-IT" dirty="0">
                <a:ea typeface="ＭＳ Ｐゴシック" panose="020B0600070205080204" pitchFamily="34" charset="-128"/>
                <a:cs typeface="Arial" panose="020B0604020202020204" pitchFamily="34" charset="0"/>
              </a:rPr>
              <a:t> in cui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oggetto è inserito:</a:t>
            </a:r>
          </a:p>
          <a:p>
            <a:pPr marL="800100" lvl="2" indent="0" algn="just">
              <a:lnSpc>
                <a:spcPct val="90000"/>
              </a:lnSpc>
            </a:pPr>
            <a:r>
              <a:rPr lang="it-IT" sz="2400" dirty="0">
                <a:ea typeface="ＭＳ Ｐゴシック" panose="020B0600070205080204" pitchFamily="34" charset="-128"/>
                <a:cs typeface="Arial" panose="020B0604020202020204" pitchFamily="34" charset="0"/>
              </a:rPr>
              <a:t>dà luogo a diverse </a:t>
            </a:r>
            <a:r>
              <a:rPr lang="it-IT" sz="2400" i="1" dirty="0">
                <a:ea typeface="ＭＳ Ｐゴシック" panose="020B0600070205080204" pitchFamily="34" charset="-128"/>
                <a:cs typeface="Arial" panose="020B0604020202020204" pitchFamily="34" charset="0"/>
              </a:rPr>
              <a:t>Gestalt</a:t>
            </a:r>
            <a:r>
              <a:rPr lang="it-IT" sz="2400" dirty="0">
                <a:ea typeface="ＭＳ Ｐゴシック" panose="020B0600070205080204" pitchFamily="34" charset="-128"/>
                <a:cs typeface="Arial" panose="020B0604020202020204" pitchFamily="34" charset="0"/>
              </a:rPr>
              <a:t> (configurazioni), che modificano il significato dei singoli elementi</a:t>
            </a:r>
          </a:p>
          <a:p>
            <a:pPr marL="0" indent="0" algn="just">
              <a:lnSpc>
                <a:spcPct val="90000"/>
              </a:lnSpc>
              <a:buNone/>
            </a:pPr>
            <a:endParaRPr lang="it-IT" sz="2400" dirty="0">
              <a:ea typeface="ＭＳ Ｐゴシック" panose="020B0600070205080204" pitchFamily="34" charset="-128"/>
              <a:cs typeface="Arial" panose="020B0604020202020204" pitchFamily="34" charset="0"/>
            </a:endParaRPr>
          </a:p>
          <a:p>
            <a:pPr marL="0" indent="0" algn="just">
              <a:lnSpc>
                <a:spcPct val="90000"/>
              </a:lnSpc>
            </a:pPr>
            <a:r>
              <a:rPr lang="it-IT" sz="2400" dirty="0">
                <a:ea typeface="ＭＳ Ｐゴシック" panose="020B0600070205080204" pitchFamily="34" charset="-128"/>
                <a:cs typeface="Arial" panose="020B0604020202020204" pitchFamily="34" charset="0"/>
              </a:rPr>
              <a:t>Le persone: </a:t>
            </a:r>
          </a:p>
          <a:p>
            <a:pPr marL="400050" lvl="1" indent="0" algn="just">
              <a:lnSpc>
                <a:spcPct val="90000"/>
              </a:lnSpc>
            </a:pPr>
            <a:r>
              <a:rPr lang="it-IT" dirty="0">
                <a:ea typeface="ＭＳ Ｐゴシック" panose="020B0600070205080204" pitchFamily="34" charset="-128"/>
                <a:cs typeface="Arial" panose="020B0604020202020204" pitchFamily="34" charset="0"/>
              </a:rPr>
              <a:t>sono concepite come </a:t>
            </a:r>
            <a:r>
              <a:rPr lang="it-IT" b="1" dirty="0">
                <a:ea typeface="ＭＳ Ｐゴシック" panose="020B0600070205080204" pitchFamily="34" charset="-128"/>
                <a:cs typeface="Arial" panose="020B0604020202020204" pitchFamily="34" charset="0"/>
              </a:rPr>
              <a:t>unità</a:t>
            </a:r>
            <a:r>
              <a:rPr lang="it-IT" dirty="0">
                <a:ea typeface="ＭＳ Ｐゴシック" panose="020B0600070205080204" pitchFamily="34" charset="-128"/>
                <a:cs typeface="Arial" panose="020B0604020202020204" pitchFamily="34" charset="0"/>
              </a:rPr>
              <a:t> psicologiche </a:t>
            </a:r>
          </a:p>
          <a:p>
            <a:pPr marL="400050" lvl="1" indent="0" algn="just">
              <a:lnSpc>
                <a:spcPct val="90000"/>
              </a:lnSpc>
            </a:pPr>
            <a:r>
              <a:rPr lang="it-IT" dirty="0">
                <a:ea typeface="ＭＳ Ｐゴシック" panose="020B0600070205080204" pitchFamily="34" charset="-128"/>
                <a:cs typeface="Arial" panose="020B0604020202020204" pitchFamily="34" charset="0"/>
              </a:rPr>
              <a:t>le diverse informazioni sono ricondotte ad un nucleo interpretativo unificante</a:t>
            </a:r>
          </a:p>
          <a:p>
            <a:pPr marL="0" indent="0" algn="just">
              <a:lnSpc>
                <a:spcPct val="90000"/>
              </a:lnSpc>
              <a:buNone/>
            </a:pPr>
            <a:endParaRPr lang="it-IT" sz="2200" dirty="0">
              <a:ea typeface="ＭＳ Ｐゴシック" panose="020B0600070205080204" pitchFamily="34" charset="-128"/>
              <a:cs typeface="Arial" panose="020B0604020202020204" pitchFamily="34" charset="0"/>
            </a:endParaRPr>
          </a:p>
          <a:p>
            <a:pPr marL="400050" lvl="1" indent="0" algn="just">
              <a:lnSpc>
                <a:spcPct val="90000"/>
              </a:lnSpc>
              <a:buNone/>
            </a:pPr>
            <a:endParaRPr lang="it-IT" sz="2200" i="1" dirty="0">
              <a:solidFill>
                <a:schemeClr val="hlink"/>
              </a:solidFill>
              <a:ea typeface="ＭＳ Ｐゴシック" panose="020B0600070205080204" pitchFamily="34" charset="-128"/>
              <a:cs typeface="Arial" panose="020B0604020202020204" pitchFamily="34" charset="0"/>
            </a:endParaRPr>
          </a:p>
          <a:p>
            <a:pPr marL="0" indent="0" algn="ctr">
              <a:lnSpc>
                <a:spcPct val="90000"/>
              </a:lnSpc>
              <a:buNone/>
            </a:pPr>
            <a:endParaRPr lang="it-IT" sz="2200" b="1"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94210"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32645A41-1665-4057-896D-7E81EF4AD392}" type="slidenum">
              <a:rPr lang="it-IT" sz="1200">
                <a:solidFill>
                  <a:schemeClr val="tx1"/>
                </a:solidFill>
              </a:rPr>
              <a:pPr eaLnBrk="1" hangingPunct="1"/>
              <a:t>102</a:t>
            </a:fld>
            <a:endParaRPr lang="it-IT" sz="1200">
              <a:solidFill>
                <a:schemeClr val="tx1"/>
              </a:solidFill>
            </a:endParaRPr>
          </a:p>
        </p:txBody>
      </p:sp>
    </p:spTree>
    <p:extLst>
      <p:ext uri="{BB962C8B-B14F-4D97-AF65-F5344CB8AC3E}">
        <p14:creationId xmlns:p14="http://schemas.microsoft.com/office/powerpoint/2010/main" xmlns="" val="517767794"/>
      </p:ext>
    </p:extLst>
  </p:cSld>
  <p:clrMapOvr>
    <a:masterClrMapping/>
  </p:clrMapOvr>
  <p:transition>
    <p:dissolv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2"/>
          <p:cNvSpPr>
            <a:spLocks noGrp="1" noChangeArrowheads="1"/>
          </p:cNvSpPr>
          <p:nvPr>
            <p:ph idx="1"/>
          </p:nvPr>
        </p:nvSpPr>
        <p:spPr>
          <a:xfrm>
            <a:off x="876300" y="952500"/>
            <a:ext cx="10610556" cy="5397500"/>
          </a:xfrm>
          <a:noFill/>
        </p:spPr>
        <p:txBody>
          <a:bodyPr>
            <a:noAutofit/>
          </a:bodyPr>
          <a:lstStyle/>
          <a:p>
            <a:pPr marL="0" indent="0" algn="just">
              <a:lnSpc>
                <a:spcPct val="90000"/>
              </a:lnSpc>
              <a:buNone/>
            </a:pPr>
            <a:r>
              <a:rPr lang="it-IT" sz="2400" i="1" dirty="0">
                <a:ea typeface="ＭＳ Ｐゴシック" panose="020B0600070205080204" pitchFamily="34" charset="-128"/>
                <a:cs typeface="Arial" panose="020B0604020202020204" pitchFamily="34" charset="0"/>
              </a:rPr>
              <a:t>Esperimento:</a:t>
            </a:r>
            <a:r>
              <a:rPr lang="it-IT" sz="2400" dirty="0">
                <a:ea typeface="ＭＳ Ｐゴシック" panose="020B0600070205080204" pitchFamily="34" charset="-128"/>
                <a:cs typeface="Arial" panose="020B0604020202020204" pitchFamily="34" charset="0"/>
              </a:rPr>
              <a:t> </a:t>
            </a:r>
          </a:p>
          <a:p>
            <a:pPr marL="0" indent="0" algn="just">
              <a:lnSpc>
                <a:spcPct val="90000"/>
              </a:lnSpc>
              <a:buNone/>
            </a:pPr>
            <a:r>
              <a:rPr lang="it-IT" sz="2400" dirty="0">
                <a:ea typeface="ＭＳ Ｐゴシック" panose="020B0600070205080204" pitchFamily="34" charset="-128"/>
                <a:cs typeface="Arial" panose="020B0604020202020204" pitchFamily="34" charset="0"/>
              </a:rPr>
              <a:t>I soggetti leggevano una lista di aggettivi relativi ad un individuo.  </a:t>
            </a:r>
          </a:p>
          <a:p>
            <a:pPr marL="0" indent="0" algn="just">
              <a:lnSpc>
                <a:spcPct val="90000"/>
              </a:lnSpc>
              <a:buNone/>
            </a:pPr>
            <a:r>
              <a:rPr lang="it-IT" sz="2400" dirty="0">
                <a:ea typeface="ＭＳ Ｐゴシック" panose="020B0600070205080204" pitchFamily="34" charset="-128"/>
                <a:cs typeface="Arial" panose="020B0604020202020204" pitchFamily="34" charset="0"/>
              </a:rPr>
              <a:t>Veniva chiesto loro di valutare</a:t>
            </a:r>
            <a:r>
              <a:rPr lang="it-IT" sz="2400" i="1" dirty="0">
                <a:ea typeface="ＭＳ Ｐゴシック" panose="020B0600070205080204" pitchFamily="34" charset="-128"/>
                <a:cs typeface="Arial" panose="020B0604020202020204" pitchFamily="34" charset="0"/>
              </a:rPr>
              <a:t> </a:t>
            </a:r>
            <a:r>
              <a:rPr lang="it-IT" sz="2400" dirty="0">
                <a:ea typeface="ＭＳ Ｐゴシック" panose="020B0600070205080204" pitchFamily="34" charset="-128"/>
                <a:cs typeface="Arial" panose="020B0604020202020204" pitchFamily="34" charset="0"/>
              </a:rPr>
              <a:t>questo ipotetico individuo</a:t>
            </a:r>
          </a:p>
          <a:p>
            <a:pPr marL="476250" lvl="1" indent="0" algn="just">
              <a:lnSpc>
                <a:spcPct val="90000"/>
              </a:lnSpc>
              <a:buNone/>
            </a:pPr>
            <a:endParaRPr lang="it-IT" i="1" dirty="0">
              <a:ea typeface="ＭＳ Ｐゴシック" panose="020B0600070205080204" pitchFamily="34" charset="-128"/>
              <a:cs typeface="Arial" panose="020B0604020202020204" pitchFamily="34" charset="0"/>
            </a:endParaRPr>
          </a:p>
          <a:p>
            <a:pPr marL="0" indent="0" algn="ctr">
              <a:lnSpc>
                <a:spcPct val="90000"/>
              </a:lnSpc>
              <a:buNone/>
            </a:pPr>
            <a:r>
              <a:rPr lang="it-IT" sz="2400" dirty="0">
                <a:ea typeface="ＭＳ Ｐゴシック" panose="020B0600070205080204" pitchFamily="34" charset="-128"/>
                <a:cs typeface="Arial" panose="020B0604020202020204" pitchFamily="34" charset="0"/>
              </a:rPr>
              <a:t>Intelligente, abile, lavoratore, </a:t>
            </a:r>
            <a:r>
              <a:rPr lang="it-IT" sz="2400" dirty="0">
                <a:solidFill>
                  <a:schemeClr val="hlink"/>
                </a:solidFill>
                <a:ea typeface="ＭＳ Ｐゴシック" panose="020B0600070205080204" pitchFamily="34" charset="-128"/>
                <a:cs typeface="Arial" panose="020B0604020202020204" pitchFamily="34" charset="0"/>
              </a:rPr>
              <a:t>freddo</a:t>
            </a:r>
            <a:r>
              <a:rPr lang="it-IT" sz="2400" dirty="0">
                <a:ea typeface="ＭＳ Ｐゴシック" panose="020B0600070205080204" pitchFamily="34" charset="-128"/>
                <a:cs typeface="Arial" panose="020B0604020202020204" pitchFamily="34" charset="0"/>
              </a:rPr>
              <a:t>, risoluto, pratico, prudente = </a:t>
            </a:r>
          </a:p>
          <a:p>
            <a:pPr marL="0" indent="0" algn="ctr">
              <a:lnSpc>
                <a:spcPct val="90000"/>
              </a:lnSpc>
              <a:buNone/>
            </a:pPr>
            <a:r>
              <a:rPr lang="it-IT" sz="2400" dirty="0">
                <a:solidFill>
                  <a:schemeClr val="hlink"/>
                </a:solidFill>
                <a:ea typeface="ＭＳ Ｐゴシック" panose="020B0600070205080204" pitchFamily="34" charset="-128"/>
                <a:cs typeface="Arial" panose="020B0604020202020204" pitchFamily="34" charset="0"/>
              </a:rPr>
              <a:t>persona calcolatrice, arrivista</a:t>
            </a:r>
          </a:p>
          <a:p>
            <a:pPr marL="0" indent="0" algn="ctr">
              <a:lnSpc>
                <a:spcPct val="90000"/>
              </a:lnSpc>
              <a:buNone/>
            </a:pPr>
            <a:endParaRPr lang="it-IT" sz="2400" b="1" dirty="0">
              <a:solidFill>
                <a:schemeClr val="hlink"/>
              </a:solidFill>
              <a:ea typeface="ＭＳ Ｐゴシック" panose="020B0600070205080204" pitchFamily="34" charset="-128"/>
              <a:cs typeface="Arial" panose="020B0604020202020204" pitchFamily="34" charset="0"/>
            </a:endParaRPr>
          </a:p>
          <a:p>
            <a:pPr marL="0" indent="0" algn="ctr">
              <a:lnSpc>
                <a:spcPct val="90000"/>
              </a:lnSpc>
              <a:buNone/>
            </a:pPr>
            <a:r>
              <a:rPr lang="it-IT" sz="2400" b="1" dirty="0">
                <a:solidFill>
                  <a:schemeClr val="hlink"/>
                </a:solidFill>
                <a:ea typeface="ＭＳ Ｐゴシック" panose="020B0600070205080204" pitchFamily="34" charset="-128"/>
                <a:cs typeface="Arial" panose="020B0604020202020204" pitchFamily="34" charset="0"/>
              </a:rPr>
              <a:t>Giudizio negativo</a:t>
            </a:r>
          </a:p>
          <a:p>
            <a:pPr marL="0" indent="0" algn="ctr">
              <a:lnSpc>
                <a:spcPct val="90000"/>
              </a:lnSpc>
              <a:buNone/>
            </a:pPr>
            <a:endParaRPr lang="it-IT" sz="2400" b="1" dirty="0">
              <a:solidFill>
                <a:schemeClr val="hlink"/>
              </a:solidFill>
              <a:ea typeface="ＭＳ Ｐゴシック" panose="020B0600070205080204" pitchFamily="34" charset="-128"/>
              <a:cs typeface="Arial" panose="020B0604020202020204" pitchFamily="34" charset="0"/>
            </a:endParaRPr>
          </a:p>
          <a:p>
            <a:pPr marL="0" indent="0" algn="ctr">
              <a:lnSpc>
                <a:spcPct val="90000"/>
              </a:lnSpc>
              <a:buNone/>
            </a:pPr>
            <a:r>
              <a:rPr lang="it-IT" sz="2400" dirty="0">
                <a:ea typeface="ＭＳ Ｐゴシック" panose="020B0600070205080204" pitchFamily="34" charset="-128"/>
                <a:cs typeface="Arial" panose="020B0604020202020204" pitchFamily="34" charset="0"/>
              </a:rPr>
              <a:t>Intelligente, abile, lavoratore, </a:t>
            </a:r>
            <a:r>
              <a:rPr lang="it-IT" sz="2400" dirty="0">
                <a:solidFill>
                  <a:schemeClr val="hlink"/>
                </a:solidFill>
                <a:ea typeface="ＭＳ Ｐゴシック" panose="020B0600070205080204" pitchFamily="34" charset="-128"/>
                <a:cs typeface="Arial" panose="020B0604020202020204" pitchFamily="34" charset="0"/>
              </a:rPr>
              <a:t>caldo</a:t>
            </a:r>
            <a:r>
              <a:rPr lang="it-IT" sz="2400" dirty="0">
                <a:ea typeface="ＭＳ Ｐゴシック" panose="020B0600070205080204" pitchFamily="34" charset="-128"/>
                <a:cs typeface="Arial" panose="020B0604020202020204" pitchFamily="34" charset="0"/>
              </a:rPr>
              <a:t>, risoluto, pratico, prudente =</a:t>
            </a:r>
          </a:p>
          <a:p>
            <a:pPr marL="0" indent="0" algn="ctr">
              <a:lnSpc>
                <a:spcPct val="90000"/>
              </a:lnSpc>
              <a:buNone/>
            </a:pPr>
            <a:r>
              <a:rPr lang="it-IT" sz="2400" dirty="0">
                <a:ea typeface="ＭＳ Ｐゴシック" panose="020B0600070205080204" pitchFamily="34" charset="-128"/>
                <a:cs typeface="Arial" panose="020B0604020202020204" pitchFamily="34" charset="0"/>
              </a:rPr>
              <a:t> </a:t>
            </a:r>
            <a:r>
              <a:rPr lang="it-IT" sz="2400" dirty="0">
                <a:solidFill>
                  <a:schemeClr val="hlink"/>
                </a:solidFill>
                <a:ea typeface="ＭＳ Ｐゴシック" panose="020B0600070205080204" pitchFamily="34" charset="-128"/>
                <a:cs typeface="Arial" panose="020B0604020202020204" pitchFamily="34" charset="0"/>
              </a:rPr>
              <a:t>persona saggia, generosa</a:t>
            </a:r>
          </a:p>
          <a:p>
            <a:pPr marL="0" indent="0" algn="ctr">
              <a:lnSpc>
                <a:spcPct val="90000"/>
              </a:lnSpc>
              <a:buNone/>
            </a:pPr>
            <a:endParaRPr lang="it-IT" sz="2400" b="1" dirty="0">
              <a:solidFill>
                <a:schemeClr val="hlink"/>
              </a:solidFill>
              <a:ea typeface="ＭＳ Ｐゴシック" panose="020B0600070205080204" pitchFamily="34" charset="-128"/>
              <a:cs typeface="Arial" panose="020B0604020202020204" pitchFamily="34" charset="0"/>
            </a:endParaRPr>
          </a:p>
          <a:p>
            <a:pPr marL="0" indent="0" algn="ctr">
              <a:lnSpc>
                <a:spcPct val="90000"/>
              </a:lnSpc>
              <a:buNone/>
            </a:pPr>
            <a:r>
              <a:rPr lang="it-IT" sz="2400" b="1" dirty="0">
                <a:solidFill>
                  <a:schemeClr val="hlink"/>
                </a:solidFill>
                <a:ea typeface="ＭＳ Ｐゴシック" panose="020B0600070205080204" pitchFamily="34" charset="-128"/>
                <a:cs typeface="Arial" panose="020B0604020202020204" pitchFamily="34" charset="0"/>
              </a:rPr>
              <a:t>Giudizio positivo</a:t>
            </a:r>
          </a:p>
        </p:txBody>
      </p:sp>
      <p:sp>
        <p:nvSpPr>
          <p:cNvPr id="95234"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4634C1A-9313-4C62-B678-9AA9CD30727A}" type="slidenum">
              <a:rPr lang="it-IT" sz="1200">
                <a:solidFill>
                  <a:schemeClr val="tx1"/>
                </a:solidFill>
              </a:rPr>
              <a:pPr eaLnBrk="1" hangingPunct="1"/>
              <a:t>103</a:t>
            </a:fld>
            <a:endParaRPr lang="it-IT" sz="1200">
              <a:solidFill>
                <a:schemeClr val="tx1"/>
              </a:solidFill>
            </a:endParaRPr>
          </a:p>
        </p:txBody>
      </p:sp>
      <p:sp>
        <p:nvSpPr>
          <p:cNvPr id="95236" name="Line 12"/>
          <p:cNvSpPr>
            <a:spLocks noChangeShapeType="1"/>
          </p:cNvSpPr>
          <p:nvPr/>
        </p:nvSpPr>
        <p:spPr bwMode="auto">
          <a:xfrm flipH="1">
            <a:off x="6096000" y="3360739"/>
            <a:ext cx="5749" cy="512761"/>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95237" name="Line 12"/>
          <p:cNvSpPr>
            <a:spLocks noChangeShapeType="1"/>
          </p:cNvSpPr>
          <p:nvPr/>
        </p:nvSpPr>
        <p:spPr bwMode="auto">
          <a:xfrm>
            <a:off x="6133314" y="5421530"/>
            <a:ext cx="785" cy="496670"/>
          </a:xfrm>
          <a:prstGeom prst="line">
            <a:avLst/>
          </a:prstGeom>
          <a:noFill/>
          <a:ln w="1905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3318112"/>
      </p:ext>
    </p:extLst>
  </p:cSld>
  <p:clrMapOvr>
    <a:masterClrMapping/>
  </p:clrMapOvr>
  <p:transition>
    <p:dissolv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9" name="Rectangle 2"/>
          <p:cNvSpPr>
            <a:spLocks noGrp="1" noChangeArrowheads="1"/>
          </p:cNvSpPr>
          <p:nvPr>
            <p:ph idx="1"/>
          </p:nvPr>
        </p:nvSpPr>
        <p:spPr>
          <a:xfrm>
            <a:off x="901701" y="939800"/>
            <a:ext cx="10693400" cy="5181600"/>
          </a:xfrm>
        </p:spPr>
        <p:txBody>
          <a:bodyPr>
            <a:noAutofit/>
          </a:bodyPr>
          <a:lstStyle/>
          <a:p>
            <a:pPr marL="0" indent="0" algn="just">
              <a:lnSpc>
                <a:spcPct val="90000"/>
              </a:lnSpc>
              <a:buNone/>
            </a:pPr>
            <a:r>
              <a:rPr lang="it-IT" sz="2400" dirty="0" smtClean="0">
                <a:solidFill>
                  <a:schemeClr val="hlink"/>
                </a:solidFill>
                <a:ea typeface="ＭＳ Ｐゴシック" panose="020B0600070205080204" pitchFamily="34" charset="-128"/>
                <a:cs typeface="Arial" panose="020B0604020202020204" pitchFamily="34" charset="0"/>
              </a:rPr>
              <a:t>Effetto </a:t>
            </a:r>
            <a:r>
              <a:rPr lang="it-IT" sz="2400" dirty="0" err="1" smtClean="0">
                <a:solidFill>
                  <a:schemeClr val="hlink"/>
                </a:solidFill>
                <a:ea typeface="ＭＳ Ｐゴシック" panose="020B0600070205080204" pitchFamily="34" charset="-128"/>
                <a:cs typeface="Arial" panose="020B0604020202020204" pitchFamily="34" charset="0"/>
              </a:rPr>
              <a:t>primacy</a:t>
            </a:r>
            <a:r>
              <a:rPr lang="it-IT" sz="2400" dirty="0" smtClean="0">
                <a:solidFill>
                  <a:schemeClr val="hlink"/>
                </a:solidFill>
                <a:ea typeface="ＭＳ Ｐゴシック" panose="020B0600070205080204" pitchFamily="34" charset="-128"/>
                <a:cs typeface="Arial" panose="020B0604020202020204" pitchFamily="34" charset="0"/>
              </a:rPr>
              <a:t>:</a:t>
            </a:r>
          </a:p>
          <a:p>
            <a:pPr marL="0" indent="0" algn="just">
              <a:lnSpc>
                <a:spcPct val="90000"/>
              </a:lnSpc>
              <a:buNone/>
            </a:pPr>
            <a:endParaRPr lang="it-IT" sz="2400" dirty="0" smtClean="0">
              <a:solidFill>
                <a:schemeClr val="hlink"/>
              </a:solidFill>
              <a:ea typeface="ＭＳ Ｐゴシック" panose="020B0600070205080204" pitchFamily="34" charset="-128"/>
              <a:cs typeface="Arial" panose="020B0604020202020204" pitchFamily="34" charset="0"/>
            </a:endParaRPr>
          </a:p>
          <a:p>
            <a:pPr marL="762000" lvl="1" algn="just">
              <a:lnSpc>
                <a:spcPct val="90000"/>
              </a:lnSpc>
            </a:pPr>
            <a:r>
              <a:rPr lang="it-IT" dirty="0" smtClean="0">
                <a:ea typeface="ＭＳ Ｐゴシック" panose="020B0600070205080204" pitchFamily="34" charset="-128"/>
                <a:cs typeface="Arial" panose="020B0604020202020204" pitchFamily="34" charset="0"/>
              </a:rPr>
              <a:t>I primi tratti della lista sono più influenti </a:t>
            </a:r>
          </a:p>
          <a:p>
            <a:pPr marL="1162050" lvl="2" algn="just">
              <a:lnSpc>
                <a:spcPct val="90000"/>
              </a:lnSpc>
            </a:pPr>
            <a:r>
              <a:rPr lang="it-IT" sz="2400" dirty="0" smtClean="0">
                <a:ea typeface="ＭＳ Ｐゴシック" panose="020B0600070205080204" pitchFamily="34" charset="-128"/>
                <a:cs typeface="Arial" panose="020B0604020202020204" pitchFamily="34" charset="0"/>
              </a:rPr>
              <a:t>Perché attivano e formano la configurazione globale </a:t>
            </a:r>
            <a:r>
              <a:rPr lang="it-IT" sz="2400" dirty="0" err="1" smtClean="0">
                <a:ea typeface="ＭＳ Ｐゴシック" panose="020B0600070205080204" pitchFamily="34" charset="-128"/>
                <a:cs typeface="Arial" panose="020B0604020202020204" pitchFamily="34" charset="0"/>
              </a:rPr>
              <a:t>dell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impressione</a:t>
            </a:r>
          </a:p>
          <a:p>
            <a:pPr marL="1162050" lvl="2" algn="just">
              <a:lnSpc>
                <a:spcPct val="90000"/>
              </a:lnSpc>
              <a:buNone/>
            </a:pPr>
            <a:endParaRPr lang="it-IT" sz="2400" dirty="0" smtClean="0">
              <a:ea typeface="ＭＳ Ｐゴシック" panose="020B0600070205080204" pitchFamily="34" charset="-128"/>
              <a:cs typeface="Arial" panose="020B0604020202020204" pitchFamily="34" charset="0"/>
            </a:endParaRPr>
          </a:p>
          <a:p>
            <a:pPr marL="762000" lvl="1" algn="just">
              <a:lnSpc>
                <a:spcPct val="90000"/>
              </a:lnSpc>
            </a:pPr>
            <a:r>
              <a:rPr lang="it-IT" dirty="0" smtClean="0">
                <a:ea typeface="ＭＳ Ｐゴシック" panose="020B0600070205080204" pitchFamily="34" charset="-128"/>
                <a:cs typeface="Arial" panose="020B0604020202020204" pitchFamily="34" charset="0"/>
              </a:rPr>
              <a:t>Quando una lista inizia con tratti positivi </a:t>
            </a:r>
          </a:p>
          <a:p>
            <a:pPr marL="1162050" lvl="2" algn="just">
              <a:lnSpc>
                <a:spcPct val="90000"/>
              </a:lnSpc>
            </a:pPr>
            <a:r>
              <a:rPr lang="it-IT" sz="2400" dirty="0" smtClean="0">
                <a:ea typeface="ＭＳ Ｐゴシック" panose="020B0600070205080204" pitchFamily="34" charset="-128"/>
                <a:cs typeface="Arial" panose="020B0604020202020204" pitchFamily="34" charset="0"/>
              </a:rPr>
              <a:t>i tratti negativi sono interpretati meno negativamente. </a:t>
            </a:r>
          </a:p>
          <a:p>
            <a:pPr marL="762000" lvl="1" algn="just">
              <a:lnSpc>
                <a:spcPct val="90000"/>
              </a:lnSpc>
            </a:pPr>
            <a:endParaRPr lang="it-IT" dirty="0" smtClean="0">
              <a:ea typeface="ＭＳ Ｐゴシック" panose="020B0600070205080204" pitchFamily="34" charset="-128"/>
              <a:cs typeface="Arial" panose="020B0604020202020204" pitchFamily="34" charset="0"/>
            </a:endParaRPr>
          </a:p>
          <a:p>
            <a:pPr marL="762000" lvl="1" algn="just">
              <a:lnSpc>
                <a:spcPct val="90000"/>
              </a:lnSpc>
            </a:pPr>
            <a:r>
              <a:rPr lang="it-IT" dirty="0" smtClean="0">
                <a:ea typeface="ＭＳ Ｐゴシック" panose="020B0600070205080204" pitchFamily="34" charset="-128"/>
                <a:cs typeface="Arial" panose="020B0604020202020204" pitchFamily="34" charset="0"/>
              </a:rPr>
              <a:t>Non avviene se gli stessi tratti negativi vengono presentati </a:t>
            </a:r>
            <a:r>
              <a:rPr lang="it-IT" dirty="0" err="1" smtClean="0">
                <a:ea typeface="ＭＳ Ｐゴシック" panose="020B0600070205080204" pitchFamily="34" charset="-128"/>
                <a:cs typeface="Arial" panose="020B0604020202020204" pitchFamily="34" charset="0"/>
              </a:rPr>
              <a:t>all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inizio</a:t>
            </a:r>
          </a:p>
          <a:p>
            <a:pPr marL="762000" lvl="1" algn="just">
              <a:lnSpc>
                <a:spcPct val="90000"/>
              </a:lnSpc>
              <a:buNone/>
            </a:pPr>
            <a:endParaRPr lang="it-IT" sz="2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625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469989F2-8B89-44B9-9824-4B015A56D818}" type="slidenum">
              <a:rPr lang="it-IT" sz="1200">
                <a:solidFill>
                  <a:schemeClr val="tx1"/>
                </a:solidFill>
              </a:rPr>
              <a:pPr eaLnBrk="1" hangingPunct="1"/>
              <a:t>104</a:t>
            </a:fld>
            <a:endParaRPr lang="it-IT" sz="1200">
              <a:solidFill>
                <a:schemeClr val="tx1"/>
              </a:solidFill>
            </a:endParaRPr>
          </a:p>
        </p:txBody>
      </p:sp>
    </p:spTree>
    <p:extLst>
      <p:ext uri="{BB962C8B-B14F-4D97-AF65-F5344CB8AC3E}">
        <p14:creationId xmlns:p14="http://schemas.microsoft.com/office/powerpoint/2010/main" xmlns="" val="2622595925"/>
      </p:ext>
    </p:extLst>
  </p:cSld>
  <p:clrMapOvr>
    <a:masterClrMapping/>
  </p:clrMapOvr>
  <p:transition>
    <p:dissolv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2"/>
          <p:cNvSpPr>
            <a:spLocks noGrp="1" noChangeArrowheads="1"/>
          </p:cNvSpPr>
          <p:nvPr>
            <p:ph idx="1"/>
          </p:nvPr>
        </p:nvSpPr>
        <p:spPr>
          <a:xfrm>
            <a:off x="1054101" y="914400"/>
            <a:ext cx="10350500" cy="5283200"/>
          </a:xfrm>
        </p:spPr>
        <p:txBody>
          <a:bodyPr>
            <a:noAutofit/>
          </a:bodyPr>
          <a:lstStyle/>
          <a:p>
            <a:pPr marL="361950">
              <a:lnSpc>
                <a:spcPct val="90000"/>
              </a:lnSpc>
              <a:buNone/>
            </a:pPr>
            <a:r>
              <a:rPr lang="it-IT" sz="2400" u="sng" dirty="0" smtClean="0">
                <a:solidFill>
                  <a:srgbClr val="C00000"/>
                </a:solidFill>
                <a:ea typeface="ＭＳ Ｐゴシック" panose="020B0600070205080204" pitchFamily="34" charset="-128"/>
                <a:cs typeface="Arial" panose="020B0604020202020204" pitchFamily="34" charset="0"/>
              </a:rPr>
              <a:t>Paradigma del cambio di significato: </a:t>
            </a:r>
          </a:p>
          <a:p>
            <a:pPr marL="361950">
              <a:lnSpc>
                <a:spcPct val="90000"/>
              </a:lnSpc>
              <a:buNone/>
            </a:pPr>
            <a:endParaRPr lang="it-IT" sz="2400" dirty="0" smtClean="0">
              <a:ea typeface="ＭＳ Ｐゴシック" panose="020B0600070205080204" pitchFamily="34" charset="-128"/>
              <a:cs typeface="Arial" panose="020B0604020202020204" pitchFamily="34" charset="0"/>
            </a:endParaRPr>
          </a:p>
          <a:p>
            <a:pPr marL="762000" lvl="1">
              <a:lnSpc>
                <a:spcPct val="90000"/>
              </a:lnSpc>
            </a:pPr>
            <a:r>
              <a:rPr lang="it-IT" dirty="0" smtClean="0">
                <a:ea typeface="ＭＳ Ｐゴシック" panose="020B0600070205080204" pitchFamily="34" charset="-128"/>
                <a:cs typeface="Arial" panose="020B0604020202020204" pitchFamily="34" charset="0"/>
              </a:rPr>
              <a:t>il significato di un tratto cambia a seconda del contesto in cui è inserito: </a:t>
            </a:r>
          </a:p>
          <a:p>
            <a:pPr marL="1162050" lvl="2">
              <a:lnSpc>
                <a:spcPct val="90000"/>
              </a:lnSpc>
            </a:pPr>
            <a:r>
              <a:rPr lang="it-IT" sz="2400" dirty="0" smtClean="0">
                <a:ea typeface="ＭＳ Ｐゴシック" panose="020B0600070205080204" pitchFamily="34" charset="-128"/>
                <a:cs typeface="Arial" panose="020B0604020202020204" pitchFamily="34" charset="0"/>
              </a:rPr>
              <a:t>medico cauto valutazione positiva, sociologo cauto valutazione negativa</a:t>
            </a:r>
          </a:p>
          <a:p>
            <a:pPr marL="1162050" lvl="2">
              <a:lnSpc>
                <a:spcPct val="90000"/>
              </a:lnSpc>
            </a:pPr>
            <a:r>
              <a:rPr lang="it-IT" sz="2400" dirty="0" smtClean="0">
                <a:ea typeface="ＭＳ Ｐゴシック" panose="020B0600070205080204" pitchFamily="34" charset="-128"/>
                <a:cs typeface="Arial" panose="020B0604020202020204" pitchFamily="34" charset="0"/>
              </a:rPr>
              <a:t>medico polemico valutazione negativa, sociologo polemico valutazione positiva</a:t>
            </a:r>
          </a:p>
          <a:p>
            <a:pPr marL="1162050" lvl="2">
              <a:lnSpc>
                <a:spcPct val="90000"/>
              </a:lnSpc>
            </a:pPr>
            <a:endParaRPr lang="it-IT" sz="2400" b="1" dirty="0" smtClean="0">
              <a:solidFill>
                <a:schemeClr val="hlink"/>
              </a:solidFill>
              <a:ea typeface="ＭＳ Ｐゴシック" panose="020B0600070205080204" pitchFamily="34" charset="-128"/>
              <a:cs typeface="Arial" panose="020B0604020202020204" pitchFamily="34" charset="0"/>
            </a:endParaRPr>
          </a:p>
          <a:p>
            <a:pPr marL="361950">
              <a:lnSpc>
                <a:spcPct val="90000"/>
              </a:lnSpc>
            </a:pPr>
            <a:r>
              <a:rPr lang="it-IT" sz="2400" b="1" dirty="0" smtClean="0">
                <a:ea typeface="ＭＳ Ｐゴシック" panose="020B0600070205080204" pitchFamily="34" charset="-128"/>
                <a:cs typeface="Arial" panose="020B0604020202020204" pitchFamily="34" charset="0"/>
              </a:rPr>
              <a:t>Le forze unificanti operano per raccordare e integrare gli elementi di informazione in un</a:t>
            </a:r>
            <a:r>
              <a:rPr lang="ja-JP" altLang="it-IT" sz="2400" b="1" dirty="0" smtClean="0">
                <a:ea typeface="ＭＳ Ｐゴシック" panose="020B0600070205080204" pitchFamily="34" charset="-128"/>
                <a:cs typeface="Arial" panose="020B0604020202020204" pitchFamily="34" charset="0"/>
              </a:rPr>
              <a:t>’</a:t>
            </a:r>
            <a:r>
              <a:rPr lang="it-IT" altLang="ja-JP" sz="2400" b="1" dirty="0" smtClean="0">
                <a:ea typeface="ＭＳ Ｐゴシック" panose="020B0600070205080204" pitchFamily="34" charset="-128"/>
                <a:cs typeface="Arial" panose="020B0604020202020204" pitchFamily="34" charset="0"/>
              </a:rPr>
              <a:t>impressione globale</a:t>
            </a:r>
          </a:p>
          <a:p>
            <a:pPr marL="762000" lvl="1" algn="just">
              <a:lnSpc>
                <a:spcPct val="90000"/>
              </a:lnSpc>
              <a:buNone/>
            </a:pPr>
            <a:endParaRPr lang="it-IT" sz="2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9728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99AB6DE-FC54-4655-897B-8E0E73ED9149}" type="slidenum">
              <a:rPr lang="it-IT" sz="1200">
                <a:solidFill>
                  <a:schemeClr val="tx1"/>
                </a:solidFill>
              </a:rPr>
              <a:pPr eaLnBrk="1" hangingPunct="1"/>
              <a:t>105</a:t>
            </a:fld>
            <a:endParaRPr lang="it-IT" sz="1200">
              <a:solidFill>
                <a:schemeClr val="tx1"/>
              </a:solidFill>
            </a:endParaRPr>
          </a:p>
        </p:txBody>
      </p:sp>
    </p:spTree>
    <p:extLst>
      <p:ext uri="{BB962C8B-B14F-4D97-AF65-F5344CB8AC3E}">
        <p14:creationId xmlns:p14="http://schemas.microsoft.com/office/powerpoint/2010/main" xmlns="" val="2395759287"/>
      </p:ext>
    </p:extLst>
  </p:cSld>
  <p:clrMapOvr>
    <a:masterClrMapping/>
  </p:clrMapOvr>
  <p:transition>
    <p:dissolv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7" name="Rectangle 2"/>
          <p:cNvSpPr>
            <a:spLocks noGrp="1" noChangeArrowheads="1"/>
          </p:cNvSpPr>
          <p:nvPr>
            <p:ph idx="1"/>
          </p:nvPr>
        </p:nvSpPr>
        <p:spPr>
          <a:xfrm>
            <a:off x="800100" y="939799"/>
            <a:ext cx="10677879" cy="5321301"/>
          </a:xfrm>
          <a:noFill/>
        </p:spPr>
        <p:txBody>
          <a:bodyPr>
            <a:noAutofit/>
          </a:bodyPr>
          <a:lstStyle/>
          <a:p>
            <a:pPr marL="0" indent="0">
              <a:lnSpc>
                <a:spcPct val="90000"/>
              </a:lnSpc>
              <a:buNone/>
            </a:pPr>
            <a:r>
              <a:rPr lang="it-IT" sz="2800" dirty="0" smtClean="0">
                <a:solidFill>
                  <a:schemeClr val="hlink"/>
                </a:solidFill>
                <a:ea typeface="ＭＳ Ｐゴシック" panose="020B0600070205080204" pitchFamily="34" charset="-128"/>
                <a:cs typeface="Arial" panose="020B0604020202020204" pitchFamily="34" charset="0"/>
              </a:rPr>
              <a:t>Anderson </a:t>
            </a:r>
            <a:r>
              <a:rPr lang="it-IT" sz="2800" dirty="0" smtClean="0">
                <a:solidFill>
                  <a:schemeClr val="hlink"/>
                </a:solidFill>
                <a:ea typeface="ＭＳ Ｐゴシック" panose="020B0600070205080204" pitchFamily="34" charset="-128"/>
                <a:cs typeface="Arial" panose="020B0604020202020204" pitchFamily="34" charset="0"/>
              </a:rPr>
              <a:t>(1965): </a:t>
            </a:r>
            <a:r>
              <a:rPr lang="it-IT" sz="2800" u="sng" dirty="0" smtClean="0">
                <a:solidFill>
                  <a:schemeClr val="hlink"/>
                </a:solidFill>
                <a:ea typeface="ＭＳ Ｐゴシック" panose="020B0600070205080204" pitchFamily="34" charset="-128"/>
                <a:cs typeface="Arial" panose="020B0604020202020204" pitchFamily="34" charset="0"/>
              </a:rPr>
              <a:t>Modello algebrico</a:t>
            </a:r>
          </a:p>
          <a:p>
            <a:pPr marL="0" indent="0" algn="just">
              <a:lnSpc>
                <a:spcPct val="90000"/>
              </a:lnSpc>
              <a:buNone/>
            </a:pPr>
            <a:endParaRPr lang="it-IT" sz="2400" dirty="0">
              <a:solidFill>
                <a:schemeClr val="hlink"/>
              </a:solidFill>
              <a:ea typeface="ＭＳ Ｐゴシック" panose="020B0600070205080204" pitchFamily="34" charset="-128"/>
              <a:cs typeface="Arial" panose="020B0604020202020204" pitchFamily="34" charset="0"/>
            </a:endParaRPr>
          </a:p>
          <a:p>
            <a:pPr marL="0" indent="0" algn="just">
              <a:lnSpc>
                <a:spcPct val="90000"/>
              </a:lnSpc>
              <a:buNone/>
            </a:pPr>
            <a:r>
              <a:rPr lang="it-IT" sz="2400" dirty="0">
                <a:ea typeface="ＭＳ Ｐゴシック" panose="020B0600070205080204" pitchFamily="34" charset="-128"/>
                <a:cs typeface="Arial" panose="020B0604020202020204" pitchFamily="34" charset="0"/>
              </a:rPr>
              <a:t>Le impressioni si formano dalla media ponderata delle informazioni su una persona</a:t>
            </a:r>
          </a:p>
          <a:p>
            <a:pPr marL="0" indent="0" algn="just">
              <a:lnSpc>
                <a:spcPct val="90000"/>
              </a:lnSpc>
              <a:buNone/>
            </a:pPr>
            <a:endParaRPr lang="it-IT" sz="2400" dirty="0">
              <a:ea typeface="ＭＳ Ｐゴシック" panose="020B0600070205080204" pitchFamily="34" charset="-128"/>
              <a:cs typeface="Arial" panose="020B0604020202020204" pitchFamily="34" charset="0"/>
            </a:endParaRPr>
          </a:p>
          <a:p>
            <a:pPr marL="0" indent="0" algn="ctr">
              <a:lnSpc>
                <a:spcPct val="90000"/>
              </a:lnSpc>
              <a:buNone/>
            </a:pPr>
            <a:r>
              <a:rPr lang="it-IT" sz="2400" dirty="0">
                <a:ea typeface="ＭＳ Ｐゴシック" panose="020B0600070205080204" pitchFamily="34" charset="-128"/>
                <a:cs typeface="Arial" panose="020B0604020202020204" pitchFamily="34" charset="0"/>
              </a:rPr>
              <a:t>Intelligente (positivo) + Freddo (molto negativo) = Giudizio negativo</a:t>
            </a:r>
          </a:p>
          <a:p>
            <a:pPr marL="0" indent="0" algn="ctr">
              <a:lnSpc>
                <a:spcPct val="90000"/>
              </a:lnSpc>
              <a:buNone/>
            </a:pPr>
            <a:r>
              <a:rPr lang="it-IT" sz="2400" dirty="0">
                <a:ea typeface="ＭＳ Ｐゴシック" panose="020B0600070205080204" pitchFamily="34" charset="-128"/>
                <a:cs typeface="Arial" panose="020B0604020202020204" pitchFamily="34" charset="0"/>
              </a:rPr>
              <a:t>Intelligente (positivo) + Caldo (molto positivo)   =  Giudizio positivo</a:t>
            </a:r>
          </a:p>
          <a:p>
            <a:pPr marL="0" indent="0" algn="ctr">
              <a:lnSpc>
                <a:spcPct val="90000"/>
              </a:lnSpc>
              <a:buNone/>
            </a:pPr>
            <a:endParaRPr lang="it-IT" sz="2400" dirty="0">
              <a:solidFill>
                <a:schemeClr val="hlink"/>
              </a:solidFill>
              <a:ea typeface="ＭＳ Ｐゴシック" panose="020B0600070205080204" pitchFamily="34" charset="-128"/>
              <a:cs typeface="Arial" panose="020B0604020202020204" pitchFamily="34" charset="0"/>
            </a:endParaRPr>
          </a:p>
          <a:p>
            <a:pPr marL="0" indent="0" algn="just">
              <a:lnSpc>
                <a:spcPct val="90000"/>
              </a:lnSpc>
            </a:pPr>
            <a:r>
              <a:rPr lang="it-IT" sz="2400" dirty="0">
                <a:solidFill>
                  <a:schemeClr val="hlink"/>
                </a:solidFill>
                <a:ea typeface="ＭＳ Ｐゴシック" panose="020B0600070205080204" pitchFamily="34" charset="-128"/>
                <a:cs typeface="Arial" panose="020B0604020202020204" pitchFamily="34" charset="0"/>
              </a:rPr>
              <a:t>Effetto </a:t>
            </a:r>
            <a:r>
              <a:rPr lang="it-IT" sz="2400" dirty="0" err="1">
                <a:solidFill>
                  <a:schemeClr val="hlink"/>
                </a:solidFill>
                <a:ea typeface="ＭＳ Ｐゴシック" panose="020B0600070205080204" pitchFamily="34" charset="-128"/>
                <a:cs typeface="Arial" panose="020B0604020202020204" pitchFamily="34" charset="0"/>
              </a:rPr>
              <a:t>primacy</a:t>
            </a:r>
            <a:r>
              <a:rPr lang="it-IT" sz="2400" dirty="0">
                <a:solidFill>
                  <a:schemeClr val="hlink"/>
                </a:solidFill>
                <a:ea typeface="ＭＳ Ｐゴシック" panose="020B0600070205080204" pitchFamily="34" charset="-128"/>
                <a:cs typeface="Arial" panose="020B0604020202020204" pitchFamily="34" charset="0"/>
              </a:rPr>
              <a:t>: </a:t>
            </a:r>
            <a:r>
              <a:rPr lang="it-IT" sz="2400" dirty="0">
                <a:ea typeface="ＭＳ Ｐゴシック" panose="020B0600070205080204" pitchFamily="34" charset="-128"/>
                <a:cs typeface="Arial" panose="020B0604020202020204" pitchFamily="34" charset="0"/>
              </a:rPr>
              <a:t>è dovuto al calo di attenzione</a:t>
            </a:r>
          </a:p>
          <a:p>
            <a:pPr marL="0" indent="0" algn="just">
              <a:lnSpc>
                <a:spcPct val="90000"/>
              </a:lnSpc>
            </a:pPr>
            <a:endParaRPr lang="it-IT" sz="2400" dirty="0">
              <a:solidFill>
                <a:schemeClr val="hlink"/>
              </a:solidFill>
              <a:ea typeface="ＭＳ Ｐゴシック" panose="020B0600070205080204" pitchFamily="34" charset="-128"/>
              <a:cs typeface="Arial" panose="020B0604020202020204" pitchFamily="34" charset="0"/>
            </a:endParaRPr>
          </a:p>
          <a:p>
            <a:pPr marL="0" indent="0" algn="just">
              <a:lnSpc>
                <a:spcPct val="90000"/>
              </a:lnSpc>
            </a:pPr>
            <a:r>
              <a:rPr lang="it-IT" sz="2400" dirty="0">
                <a:solidFill>
                  <a:schemeClr val="hlink"/>
                </a:solidFill>
                <a:ea typeface="ＭＳ Ｐゴシック" panose="020B0600070205080204" pitchFamily="34" charset="-128"/>
                <a:cs typeface="Arial" panose="020B0604020202020204" pitchFamily="34" charset="0"/>
              </a:rPr>
              <a:t>Processo di elaborazione bottom up: </a:t>
            </a:r>
            <a:r>
              <a:rPr lang="it-IT" sz="2400" dirty="0">
                <a:ea typeface="ＭＳ Ｐゴシック" panose="020B0600070205080204" pitchFamily="34" charset="-128"/>
                <a:cs typeface="Arial" panose="020B0604020202020204" pitchFamily="34" charset="0"/>
              </a:rPr>
              <a:t>sforzo maggiore di elaborazione rispetto a quello previsto da </a:t>
            </a:r>
            <a:r>
              <a:rPr lang="it-IT" sz="2400" dirty="0" err="1">
                <a:ea typeface="ＭＳ Ｐゴシック" panose="020B0600070205080204" pitchFamily="34" charset="-128"/>
                <a:cs typeface="Arial" panose="020B0604020202020204" pitchFamily="34" charset="0"/>
              </a:rPr>
              <a:t>Asch</a:t>
            </a:r>
            <a:endParaRPr lang="it-IT" sz="2400" dirty="0">
              <a:ea typeface="ＭＳ Ｐゴシック" panose="020B0600070205080204" pitchFamily="34" charset="-128"/>
              <a:cs typeface="Arial" panose="020B0604020202020204" pitchFamily="34" charset="0"/>
            </a:endParaRPr>
          </a:p>
        </p:txBody>
      </p:sp>
      <p:sp>
        <p:nvSpPr>
          <p:cNvPr id="98306"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3C90B869-70F1-46E9-90AB-F860BCBF46A8}" type="slidenum">
              <a:rPr lang="it-IT" sz="1200">
                <a:solidFill>
                  <a:schemeClr val="tx1"/>
                </a:solidFill>
              </a:rPr>
              <a:pPr eaLnBrk="1" hangingPunct="1"/>
              <a:t>106</a:t>
            </a:fld>
            <a:endParaRPr lang="it-IT" sz="1200">
              <a:solidFill>
                <a:schemeClr val="tx1"/>
              </a:solidFill>
            </a:endParaRPr>
          </a:p>
        </p:txBody>
      </p:sp>
    </p:spTree>
    <p:extLst>
      <p:ext uri="{BB962C8B-B14F-4D97-AF65-F5344CB8AC3E}">
        <p14:creationId xmlns:p14="http://schemas.microsoft.com/office/powerpoint/2010/main" xmlns="" val="3493378616"/>
      </p:ext>
    </p:extLst>
  </p:cSld>
  <p:clrMapOvr>
    <a:masterClrMapping/>
  </p:clrMapOvr>
  <p:transition>
    <p:dissolv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1" name="Rectangle 2"/>
          <p:cNvSpPr>
            <a:spLocks noGrp="1" noChangeArrowheads="1"/>
          </p:cNvSpPr>
          <p:nvPr>
            <p:ph idx="1"/>
          </p:nvPr>
        </p:nvSpPr>
        <p:spPr>
          <a:xfrm>
            <a:off x="1016000" y="843379"/>
            <a:ext cx="10287000" cy="5877017"/>
          </a:xfrm>
        </p:spPr>
        <p:txBody>
          <a:bodyPr>
            <a:normAutofit fontScale="92500" lnSpcReduction="10000"/>
          </a:bodyPr>
          <a:lstStyle/>
          <a:p>
            <a:pPr marL="0" indent="0">
              <a:lnSpc>
                <a:spcPct val="90000"/>
              </a:lnSpc>
              <a:buNone/>
            </a:pPr>
            <a:endParaRPr lang="it-IT" sz="21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90000"/>
              </a:lnSpc>
              <a:buNone/>
            </a:pPr>
            <a:endParaRPr lang="it-IT" sz="21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90000"/>
              </a:lnSpc>
              <a:buNone/>
            </a:pPr>
            <a:endParaRPr lang="it-IT" sz="21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90000"/>
              </a:lnSpc>
              <a:buNone/>
            </a:pPr>
            <a:endParaRPr lang="it-IT" sz="21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90000"/>
              </a:lnSpc>
              <a:buNone/>
            </a:pPr>
            <a:endParaRPr lang="it-IT" sz="2100" dirty="0" smtClean="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90000"/>
              </a:lnSpc>
              <a:buNone/>
            </a:pPr>
            <a:endParaRPr lang="it-IT" sz="2100" dirty="0" smtClean="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90000"/>
              </a:lnSpc>
              <a:buNone/>
            </a:pPr>
            <a:endParaRPr lang="it-IT" sz="2100" dirty="0">
              <a:latin typeface="Arial" panose="020B0604020202020204" pitchFamily="34" charset="0"/>
              <a:ea typeface="ＭＳ Ｐゴシック" panose="020B0600070205080204" pitchFamily="34" charset="-128"/>
              <a:cs typeface="Arial" panose="020B0604020202020204" pitchFamily="34" charset="0"/>
            </a:endParaRPr>
          </a:p>
          <a:p>
            <a:pPr marL="0" indent="0">
              <a:lnSpc>
                <a:spcPct val="90000"/>
              </a:lnSpc>
            </a:pPr>
            <a:r>
              <a:rPr lang="it-IT" dirty="0">
                <a:ea typeface="ＭＳ Ｐゴシック" panose="020B0600070205080204" pitchFamily="34" charset="-128"/>
                <a:cs typeface="Arial" panose="020B0604020202020204" pitchFamily="34" charset="0"/>
              </a:rPr>
              <a:t>Ruolo della motivazione nel processo di elaborazione</a:t>
            </a:r>
          </a:p>
          <a:p>
            <a:pPr marL="476250" lvl="1" indent="-190500" algn="just">
              <a:lnSpc>
                <a:spcPct val="90000"/>
              </a:lnSpc>
              <a:buNone/>
            </a:pPr>
            <a:r>
              <a:rPr lang="it-IT" sz="2600" i="1" dirty="0">
                <a:solidFill>
                  <a:schemeClr val="hlink"/>
                </a:solidFill>
                <a:ea typeface="ＭＳ Ｐゴシック" panose="020B0600070205080204" pitchFamily="34" charset="-128"/>
                <a:cs typeface="Arial" panose="020B0604020202020204" pitchFamily="34" charset="0"/>
              </a:rPr>
              <a:t>Esempio: </a:t>
            </a:r>
            <a:r>
              <a:rPr lang="it-IT" sz="2600" dirty="0">
                <a:ea typeface="ＭＳ Ｐゴシック" panose="020B0600070205080204" pitchFamily="34" charset="-128"/>
                <a:cs typeface="Arial" panose="020B0604020202020204" pitchFamily="34" charset="0"/>
              </a:rPr>
              <a:t>Impressione verso uno sconosciuto</a:t>
            </a:r>
          </a:p>
          <a:p>
            <a:pPr marL="476250" lvl="1" indent="-190500" algn="just">
              <a:lnSpc>
                <a:spcPct val="90000"/>
              </a:lnSpc>
              <a:buNone/>
            </a:pPr>
            <a:endParaRPr lang="it-IT" sz="2600" dirty="0">
              <a:ea typeface="ＭＳ Ｐゴシック" panose="020B0600070205080204" pitchFamily="34" charset="-128"/>
              <a:cs typeface="Arial" panose="020B0604020202020204" pitchFamily="34" charset="0"/>
            </a:endParaRPr>
          </a:p>
          <a:p>
            <a:pPr marL="0" indent="0" algn="just">
              <a:lnSpc>
                <a:spcPct val="90000"/>
              </a:lnSpc>
            </a:pPr>
            <a:r>
              <a:rPr lang="it-IT" dirty="0">
                <a:ea typeface="ＭＳ Ｐゴシック" panose="020B0600070205080204" pitchFamily="34" charset="-128"/>
                <a:cs typeface="Arial" panose="020B0604020202020204" pitchFamily="34" charset="0"/>
              </a:rPr>
              <a:t>Inizialmente sono utilizzate informazioni categoriali (sesso, età..): </a:t>
            </a:r>
          </a:p>
          <a:p>
            <a:pPr marL="476250" lvl="1" indent="-190500" algn="just">
              <a:lnSpc>
                <a:spcPct val="90000"/>
              </a:lnSpc>
            </a:pPr>
            <a:r>
              <a:rPr lang="it-IT" sz="2600" dirty="0">
                <a:ea typeface="ＭＳ Ｐゴシック" panose="020B0600070205080204" pitchFamily="34" charset="-128"/>
                <a:cs typeface="Arial" panose="020B0604020202020204" pitchFamily="34" charset="0"/>
              </a:rPr>
              <a:t>impressione quasi automatica, poco sforzo e attenzione. </a:t>
            </a:r>
          </a:p>
          <a:p>
            <a:pPr marL="476250" lvl="1" indent="-190500" algn="just">
              <a:lnSpc>
                <a:spcPct val="90000"/>
              </a:lnSpc>
            </a:pPr>
            <a:r>
              <a:rPr lang="it-IT" sz="2600" dirty="0">
                <a:solidFill>
                  <a:schemeClr val="hlink"/>
                </a:solidFill>
                <a:ea typeface="ＭＳ Ｐゴシック" panose="020B0600070205080204" pitchFamily="34" charset="-128"/>
                <a:cs typeface="Arial" panose="020B0604020202020204" pitchFamily="34" charset="0"/>
              </a:rPr>
              <a:t>Elaborazione Top Down</a:t>
            </a:r>
            <a:r>
              <a:rPr lang="it-IT" sz="2600" dirty="0">
                <a:ea typeface="ＭＳ Ｐゴシック" panose="020B0600070205080204" pitchFamily="34" charset="-128"/>
                <a:cs typeface="Arial" panose="020B0604020202020204" pitchFamily="34" charset="0"/>
              </a:rPr>
              <a:t>: </a:t>
            </a:r>
            <a:r>
              <a:rPr lang="it-IT" sz="2600" b="1" dirty="0" err="1">
                <a:ea typeface="ＭＳ Ｐゴシック" panose="020B0600070205080204" pitchFamily="34" charset="-128"/>
                <a:cs typeface="Arial" panose="020B0604020202020204" pitchFamily="34" charset="0"/>
              </a:rPr>
              <a:t>dall</a:t>
            </a:r>
            <a:r>
              <a:rPr lang="ja-JP" altLang="it-IT" sz="2600" b="1" dirty="0">
                <a:ea typeface="ＭＳ Ｐゴシック" panose="020B0600070205080204" pitchFamily="34" charset="-128"/>
                <a:cs typeface="Arial" panose="020B0604020202020204" pitchFamily="34" charset="0"/>
              </a:rPr>
              <a:t>’</a:t>
            </a:r>
            <a:r>
              <a:rPr lang="it-IT" altLang="ja-JP" sz="2600" b="1" dirty="0">
                <a:ea typeface="ＭＳ Ｐゴシック" panose="020B0600070205080204" pitchFamily="34" charset="-128"/>
                <a:cs typeface="Arial" panose="020B0604020202020204" pitchFamily="34" charset="0"/>
              </a:rPr>
              <a:t>unità agli elementi</a:t>
            </a:r>
          </a:p>
          <a:p>
            <a:pPr marL="952500" lvl="2" indent="-190500" algn="just">
              <a:lnSpc>
                <a:spcPct val="90000"/>
              </a:lnSpc>
              <a:buNone/>
            </a:pPr>
            <a:endParaRPr lang="it-IT" sz="2600" dirty="0">
              <a:ea typeface="ＭＳ Ｐゴシック" panose="020B0600070205080204" pitchFamily="34" charset="-128"/>
              <a:cs typeface="Arial" panose="020B0604020202020204" pitchFamily="34" charset="0"/>
            </a:endParaRPr>
          </a:p>
          <a:p>
            <a:pPr marL="0" indent="0" algn="just">
              <a:lnSpc>
                <a:spcPct val="90000"/>
              </a:lnSpc>
            </a:pPr>
            <a:r>
              <a:rPr lang="it-IT" dirty="0">
                <a:ea typeface="ＭＳ Ｐゴシック" panose="020B0600070205080204" pitchFamily="34" charset="-128"/>
                <a:cs typeface="Arial" panose="020B0604020202020204" pitchFamily="34" charset="0"/>
              </a:rPr>
              <a:t>Se la persona diviene rilevante per il raggiungimento di uno scopo: </a:t>
            </a:r>
          </a:p>
          <a:p>
            <a:pPr marL="476250" lvl="1" indent="-190500" algn="just">
              <a:lnSpc>
                <a:spcPct val="90000"/>
              </a:lnSpc>
            </a:pPr>
            <a:r>
              <a:rPr lang="it-IT" sz="2600" dirty="0">
                <a:ea typeface="ＭＳ Ｐゴシック" panose="020B0600070205080204" pitchFamily="34" charset="-128"/>
                <a:cs typeface="Arial" panose="020B0604020202020204" pitchFamily="34" charset="0"/>
              </a:rPr>
              <a:t>elaborazione più profonda e maggiore sforzo. </a:t>
            </a:r>
          </a:p>
          <a:p>
            <a:pPr marL="476250" lvl="1" indent="-190500" algn="just">
              <a:lnSpc>
                <a:spcPct val="90000"/>
              </a:lnSpc>
            </a:pPr>
            <a:r>
              <a:rPr lang="it-IT" sz="2600" dirty="0">
                <a:solidFill>
                  <a:schemeClr val="hlink"/>
                </a:solidFill>
                <a:ea typeface="ＭＳ Ｐゴシック" panose="020B0600070205080204" pitchFamily="34" charset="-128"/>
                <a:cs typeface="Arial" panose="020B0604020202020204" pitchFamily="34" charset="0"/>
              </a:rPr>
              <a:t>e</a:t>
            </a:r>
            <a:r>
              <a:rPr lang="it-IT" sz="2600" dirty="0" smtClean="0">
                <a:solidFill>
                  <a:schemeClr val="hlink"/>
                </a:solidFill>
                <a:ea typeface="ＭＳ Ｐゴシック" panose="020B0600070205080204" pitchFamily="34" charset="-128"/>
                <a:cs typeface="Arial" panose="020B0604020202020204" pitchFamily="34" charset="0"/>
              </a:rPr>
              <a:t>laborazione </a:t>
            </a:r>
            <a:r>
              <a:rPr lang="it-IT" sz="2600" dirty="0">
                <a:solidFill>
                  <a:schemeClr val="hlink"/>
                </a:solidFill>
                <a:ea typeface="ＭＳ Ｐゴシック" panose="020B0600070205080204" pitchFamily="34" charset="-128"/>
                <a:cs typeface="Arial" panose="020B0604020202020204" pitchFamily="34" charset="0"/>
              </a:rPr>
              <a:t>di tipo</a:t>
            </a:r>
            <a:r>
              <a:rPr lang="it-IT" sz="2600" dirty="0">
                <a:ea typeface="ＭＳ Ｐゴシック" panose="020B0600070205080204" pitchFamily="34" charset="-128"/>
                <a:cs typeface="Arial" panose="020B0604020202020204" pitchFamily="34" charset="0"/>
              </a:rPr>
              <a:t> </a:t>
            </a:r>
            <a:r>
              <a:rPr lang="it-IT" sz="2600" dirty="0">
                <a:solidFill>
                  <a:schemeClr val="hlink"/>
                </a:solidFill>
                <a:ea typeface="ＭＳ Ｐゴシック" panose="020B0600070205080204" pitchFamily="34" charset="-128"/>
                <a:cs typeface="Arial" panose="020B0604020202020204" pitchFamily="34" charset="0"/>
              </a:rPr>
              <a:t>Bottom up</a:t>
            </a:r>
            <a:r>
              <a:rPr lang="it-IT" sz="2600" dirty="0">
                <a:ea typeface="ＭＳ Ｐゴシック" panose="020B0600070205080204" pitchFamily="34" charset="-128"/>
                <a:cs typeface="Arial" panose="020B0604020202020204" pitchFamily="34" charset="0"/>
              </a:rPr>
              <a:t>: attenzione alle informazioni individuali</a:t>
            </a:r>
          </a:p>
        </p:txBody>
      </p:sp>
      <p:sp>
        <p:nvSpPr>
          <p:cNvPr id="99330"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67767CE-A0D6-47B0-B626-FDCC0D00532E}" type="slidenum">
              <a:rPr lang="it-IT" sz="1200">
                <a:solidFill>
                  <a:schemeClr val="tx1"/>
                </a:solidFill>
              </a:rPr>
              <a:pPr eaLnBrk="1" hangingPunct="1"/>
              <a:t>107</a:t>
            </a:fld>
            <a:endParaRPr lang="it-IT" sz="1200">
              <a:solidFill>
                <a:schemeClr val="tx1"/>
              </a:solidFill>
            </a:endParaRPr>
          </a:p>
        </p:txBody>
      </p:sp>
      <p:sp>
        <p:nvSpPr>
          <p:cNvPr id="99332" name="Rectangle 3"/>
          <p:cNvSpPr>
            <a:spLocks noChangeArrowheads="1"/>
          </p:cNvSpPr>
          <p:nvPr/>
        </p:nvSpPr>
        <p:spPr bwMode="auto">
          <a:xfrm>
            <a:off x="3657600" y="1628776"/>
            <a:ext cx="487680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dirty="0"/>
              <a:t>__________________________</a:t>
            </a:r>
          </a:p>
        </p:txBody>
      </p:sp>
      <p:sp>
        <p:nvSpPr>
          <p:cNvPr id="99333" name="Rectangle 4"/>
          <p:cNvSpPr>
            <a:spLocks noChangeArrowheads="1"/>
          </p:cNvSpPr>
          <p:nvPr/>
        </p:nvSpPr>
        <p:spPr bwMode="auto">
          <a:xfrm>
            <a:off x="1320800" y="1435100"/>
            <a:ext cx="281940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000" b="1" dirty="0">
                <a:solidFill>
                  <a:schemeClr val="tx1"/>
                </a:solidFill>
                <a:latin typeface="+mn-lt"/>
              </a:rPr>
              <a:t>Processo basato su informazioni di appartenenza categoriale  </a:t>
            </a:r>
            <a:r>
              <a:rPr lang="it-IT" sz="2000" b="1" dirty="0" smtClean="0">
                <a:latin typeface="+mn-lt"/>
              </a:rPr>
              <a:t>(</a:t>
            </a:r>
            <a:r>
              <a:rPr lang="it-IT" sz="2000" b="1" dirty="0">
                <a:latin typeface="+mn-lt"/>
              </a:rPr>
              <a:t>top down</a:t>
            </a:r>
            <a:r>
              <a:rPr lang="it-IT" sz="2000" dirty="0">
                <a:latin typeface="+mn-lt"/>
              </a:rPr>
              <a:t>)</a:t>
            </a:r>
          </a:p>
        </p:txBody>
      </p:sp>
      <p:sp>
        <p:nvSpPr>
          <p:cNvPr id="99334" name="Rectangle 5"/>
          <p:cNvSpPr>
            <a:spLocks noChangeArrowheads="1"/>
          </p:cNvSpPr>
          <p:nvPr/>
        </p:nvSpPr>
        <p:spPr bwMode="auto">
          <a:xfrm>
            <a:off x="8077200" y="1392238"/>
            <a:ext cx="2209800" cy="12311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000" b="1" dirty="0">
                <a:solidFill>
                  <a:schemeClr val="tx1"/>
                </a:solidFill>
                <a:latin typeface="+mn-lt"/>
              </a:rPr>
              <a:t>Processo basato su informazioni individuali        </a:t>
            </a:r>
            <a:r>
              <a:rPr lang="it-IT" sz="2000" b="1" dirty="0">
                <a:latin typeface="+mn-lt"/>
              </a:rPr>
              <a:t>(</a:t>
            </a:r>
            <a:r>
              <a:rPr lang="it-IT" sz="2000" b="1" dirty="0" err="1">
                <a:latin typeface="+mn-lt"/>
              </a:rPr>
              <a:t>bottom</a:t>
            </a:r>
            <a:r>
              <a:rPr lang="it-IT" sz="2000" b="1" dirty="0">
                <a:latin typeface="+mn-lt"/>
              </a:rPr>
              <a:t> up)</a:t>
            </a:r>
          </a:p>
        </p:txBody>
      </p:sp>
      <p:sp>
        <p:nvSpPr>
          <p:cNvPr id="99335" name="Rectangle 6"/>
          <p:cNvSpPr>
            <a:spLocks noChangeArrowheads="1"/>
          </p:cNvSpPr>
          <p:nvPr/>
        </p:nvSpPr>
        <p:spPr bwMode="auto">
          <a:xfrm>
            <a:off x="1104900" y="914401"/>
            <a:ext cx="10083799"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lnSpc>
                <a:spcPct val="100000"/>
              </a:lnSpc>
              <a:buClrTx/>
              <a:buSzTx/>
              <a:buFontTx/>
              <a:buNone/>
            </a:pPr>
            <a:r>
              <a:rPr lang="it-IT" sz="2800" dirty="0">
                <a:latin typeface="+mn-lt"/>
              </a:rPr>
              <a:t>I due processi: estremi di un </a:t>
            </a:r>
            <a:r>
              <a:rPr lang="it-IT" sz="2800" u="sng" dirty="0">
                <a:latin typeface="+mn-lt"/>
              </a:rPr>
              <a:t>continuum</a:t>
            </a:r>
            <a:r>
              <a:rPr lang="it-IT" sz="2800" dirty="0">
                <a:latin typeface="+mn-lt"/>
              </a:rPr>
              <a:t> (</a:t>
            </a:r>
            <a:r>
              <a:rPr lang="it-IT" sz="2800" dirty="0" err="1">
                <a:latin typeface="+mn-lt"/>
              </a:rPr>
              <a:t>Fiske</a:t>
            </a:r>
            <a:r>
              <a:rPr lang="it-IT" sz="2800" dirty="0">
                <a:latin typeface="+mn-lt"/>
              </a:rPr>
              <a:t> e </a:t>
            </a:r>
            <a:r>
              <a:rPr lang="it-IT" sz="2800" dirty="0" err="1">
                <a:latin typeface="+mn-lt"/>
              </a:rPr>
              <a:t>Neuberg</a:t>
            </a:r>
            <a:r>
              <a:rPr lang="it-IT" sz="2800" dirty="0">
                <a:latin typeface="+mn-lt"/>
              </a:rPr>
              <a:t>, 1990)</a:t>
            </a:r>
          </a:p>
        </p:txBody>
      </p:sp>
    </p:spTree>
    <p:extLst>
      <p:ext uri="{BB962C8B-B14F-4D97-AF65-F5344CB8AC3E}">
        <p14:creationId xmlns:p14="http://schemas.microsoft.com/office/powerpoint/2010/main" xmlns="" val="2215437466"/>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algn="ctr" eaLnBrk="1" hangingPunct="1"/>
            <a:r>
              <a:rPr lang="it-IT" sz="4800" u="sng" dirty="0" smtClean="0">
                <a:solidFill>
                  <a:srgbClr val="C00000"/>
                </a:solidFill>
              </a:rPr>
              <a:t>Gli Atteggiamenti</a:t>
            </a:r>
            <a:r>
              <a:rPr lang="it-IT" u="sng" dirty="0" smtClean="0">
                <a:solidFill>
                  <a:srgbClr val="C00000"/>
                </a:solidFill>
              </a:rPr>
              <a:t> </a:t>
            </a:r>
            <a:endParaRPr lang="it-IT" u="sng" dirty="0" smtClean="0">
              <a:solidFill>
                <a:srgbClr val="C00000"/>
              </a:solidFill>
            </a:endParaRPr>
          </a:p>
        </p:txBody>
      </p:sp>
      <p:sp>
        <p:nvSpPr>
          <p:cNvPr id="3076" name="Rectangle 3"/>
          <p:cNvSpPr>
            <a:spLocks noGrp="1" noChangeArrowheads="1"/>
          </p:cNvSpPr>
          <p:nvPr>
            <p:ph idx="1"/>
          </p:nvPr>
        </p:nvSpPr>
        <p:spPr/>
        <p:txBody>
          <a:bodyPr>
            <a:normAutofit/>
          </a:bodyPr>
          <a:lstStyle/>
          <a:p>
            <a:pPr eaLnBrk="1" hangingPunct="1">
              <a:lnSpc>
                <a:spcPct val="90000"/>
              </a:lnSpc>
            </a:pPr>
            <a:r>
              <a:rPr lang="it-IT" dirty="0"/>
              <a:t>Gli atteggiamenti sono disposizioni valutative nei confronti di specifici eventi, oggetti, persone e </a:t>
            </a:r>
            <a:r>
              <a:rPr lang="it-IT" dirty="0" smtClean="0"/>
              <a:t>comportamenti</a:t>
            </a:r>
          </a:p>
          <a:p>
            <a:pPr eaLnBrk="1" hangingPunct="1">
              <a:lnSpc>
                <a:spcPct val="90000"/>
              </a:lnSpc>
            </a:pPr>
            <a:endParaRPr lang="it-IT" dirty="0"/>
          </a:p>
          <a:p>
            <a:pPr eaLnBrk="1" hangingPunct="1">
              <a:lnSpc>
                <a:spcPct val="90000"/>
              </a:lnSpc>
            </a:pPr>
            <a:r>
              <a:rPr lang="it-IT" dirty="0"/>
              <a:t>Corrispondono alla propensione nei confronti di un oggetto, sia esso un comportamento, un evento, una persona, secondo l’asse del </a:t>
            </a:r>
            <a:r>
              <a:rPr lang="it-IT" dirty="0" smtClean="0"/>
              <a:t>piacere-dispiacere</a:t>
            </a:r>
          </a:p>
          <a:p>
            <a:pPr eaLnBrk="1" hangingPunct="1">
              <a:lnSpc>
                <a:spcPct val="90000"/>
              </a:lnSpc>
            </a:pPr>
            <a:endParaRPr lang="it-IT" dirty="0"/>
          </a:p>
          <a:p>
            <a:pPr eaLnBrk="1" hangingPunct="1">
              <a:lnSpc>
                <a:spcPct val="90000"/>
              </a:lnSpc>
            </a:pPr>
            <a:r>
              <a:rPr lang="it-IT" dirty="0"/>
              <a:t>Ogni atteggiamento riflette una costellazione di affetti e conoscenze che si estrinseca in una propensione a dichiararsi e/o ad agire pro o contro</a:t>
            </a:r>
          </a:p>
        </p:txBody>
      </p:sp>
      <p:sp>
        <p:nvSpPr>
          <p:cNvPr id="3074" name="Segnaposto numero diapositiva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CB7913-0F5A-4C85-ABAB-373058ED5931}" type="slidenum">
              <a:rPr lang="it-IT"/>
              <a:pPr eaLnBrk="1" hangingPunct="1"/>
              <a:t>11</a:t>
            </a:fld>
            <a:endParaRPr lang="it-IT"/>
          </a:p>
        </p:txBody>
      </p:sp>
    </p:spTree>
    <p:extLst>
      <p:ext uri="{BB962C8B-B14F-4D97-AF65-F5344CB8AC3E}">
        <p14:creationId xmlns:p14="http://schemas.microsoft.com/office/powerpoint/2010/main" xmlns="" val="536028084"/>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normAutofit/>
          </a:bodyPr>
          <a:lstStyle/>
          <a:p>
            <a:pPr algn="ctr" eaLnBrk="1" hangingPunct="1"/>
            <a:r>
              <a:rPr lang="it-IT" sz="4800" dirty="0" smtClean="0">
                <a:solidFill>
                  <a:srgbClr val="C00000"/>
                </a:solidFill>
              </a:rPr>
              <a:t>Gli Atteggiamenti</a:t>
            </a:r>
            <a:endParaRPr lang="it-IT" sz="4800" dirty="0" smtClean="0">
              <a:solidFill>
                <a:srgbClr val="C00000"/>
              </a:solidFill>
            </a:endParaRPr>
          </a:p>
        </p:txBody>
      </p:sp>
      <p:sp>
        <p:nvSpPr>
          <p:cNvPr id="4100" name="Rectangle 3"/>
          <p:cNvSpPr>
            <a:spLocks noGrp="1" noChangeArrowheads="1"/>
          </p:cNvSpPr>
          <p:nvPr>
            <p:ph idx="1"/>
          </p:nvPr>
        </p:nvSpPr>
        <p:spPr/>
        <p:txBody>
          <a:bodyPr>
            <a:normAutofit/>
          </a:bodyPr>
          <a:lstStyle/>
          <a:p>
            <a:pPr eaLnBrk="1" hangingPunct="1"/>
            <a:endParaRPr lang="it-IT" dirty="0" smtClean="0">
              <a:cs typeface="Arial" panose="020B0604020202020204" pitchFamily="34" charset="0"/>
            </a:endParaRPr>
          </a:p>
          <a:p>
            <a:pPr eaLnBrk="1" hangingPunct="1"/>
            <a:r>
              <a:rPr lang="it-IT" dirty="0" smtClean="0">
                <a:cs typeface="Arial" panose="020B0604020202020204" pitchFamily="34" charset="0"/>
              </a:rPr>
              <a:t>Gli </a:t>
            </a:r>
            <a:r>
              <a:rPr lang="it-IT" dirty="0" smtClean="0">
                <a:cs typeface="Arial" panose="020B0604020202020204" pitchFamily="34" charset="0"/>
              </a:rPr>
              <a:t>atteggiamenti sono disposizioni </a:t>
            </a:r>
            <a:r>
              <a:rPr lang="it-IT" dirty="0" smtClean="0">
                <a:cs typeface="Arial" panose="020B0604020202020204" pitchFamily="34" charset="0"/>
                <a:sym typeface="Wingdings" panose="05000000000000000000" pitchFamily="2" charset="2"/>
              </a:rPr>
              <a:t> strutture cognitivo-motivazionali che assolvono una funzione fondamentale nella guida della condotta e nell’integrazione </a:t>
            </a:r>
            <a:r>
              <a:rPr lang="it-IT" dirty="0" smtClean="0">
                <a:cs typeface="Arial" panose="020B0604020202020204" pitchFamily="34" charset="0"/>
                <a:sym typeface="Wingdings" panose="05000000000000000000" pitchFamily="2" charset="2"/>
              </a:rPr>
              <a:t>dell’esperienza</a:t>
            </a:r>
          </a:p>
          <a:p>
            <a:pPr eaLnBrk="1" hangingPunct="1"/>
            <a:endParaRPr lang="it-IT" dirty="0" smtClean="0">
              <a:cs typeface="Arial" panose="020B0604020202020204" pitchFamily="34" charset="0"/>
              <a:sym typeface="Wingdings" panose="05000000000000000000" pitchFamily="2" charset="2"/>
            </a:endParaRPr>
          </a:p>
          <a:p>
            <a:pPr eaLnBrk="1" hangingPunct="1"/>
            <a:r>
              <a:rPr lang="it-IT" dirty="0" smtClean="0">
                <a:cs typeface="Arial" panose="020B0604020202020204" pitchFamily="34" charset="0"/>
              </a:rPr>
              <a:t>Stretto ancoraggio ad un oggetto di una costellazione di credenze, aspettative, preferenze e inclinazioni ad agire</a:t>
            </a:r>
          </a:p>
        </p:txBody>
      </p:sp>
      <p:sp>
        <p:nvSpPr>
          <p:cNvPr id="4098" name="Segnaposto numero diapositiva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62049BC-C150-4BD1-B19B-74466F21121E}" type="slidenum">
              <a:rPr lang="it-IT"/>
              <a:pPr eaLnBrk="1" hangingPunct="1"/>
              <a:t>12</a:t>
            </a:fld>
            <a:endParaRPr lang="it-IT"/>
          </a:p>
        </p:txBody>
      </p:sp>
    </p:spTree>
    <p:extLst>
      <p:ext uri="{BB962C8B-B14F-4D97-AF65-F5344CB8AC3E}">
        <p14:creationId xmlns:p14="http://schemas.microsoft.com/office/powerpoint/2010/main" xmlns="" val="4099772245"/>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egnaposto numero diapositiva 3"/>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39D64D-9F68-4FF6-86ED-09306E96EB88}" type="slidenum">
              <a:rPr lang="it-IT"/>
              <a:pPr eaLnBrk="1" hangingPunct="1"/>
              <a:t>13</a:t>
            </a:fld>
            <a:endParaRPr lang="it-IT"/>
          </a:p>
        </p:txBody>
      </p:sp>
      <p:pic>
        <p:nvPicPr>
          <p:cNvPr id="5123" name="Picture 4" descr="scan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144714" y="838200"/>
            <a:ext cx="7888287" cy="5207000"/>
          </a:xfrm>
          <a:prstGeom prst="rect">
            <a:avLst/>
          </a:prstGeom>
          <a:noFill/>
          <a:ln w="88900">
            <a:solidFill>
              <a:schemeClr val="folHlink"/>
            </a:solidFill>
            <a:miter lim="800000"/>
            <a:headEnd/>
            <a:tailEnd/>
          </a:ln>
          <a:extLst>
            <a:ext uri="{909E8E84-426E-40DD-AFC4-6F175D3DCCD1}">
              <a14:hiddenFill xmlns:a14="http://schemas.microsoft.com/office/drawing/2010/main" xmlns="">
                <a:solidFill>
                  <a:srgbClr val="FFFFFF"/>
                </a:solidFill>
              </a14:hiddenFill>
            </a:ext>
          </a:extLst>
        </p:spPr>
      </p:pic>
      <p:sp>
        <p:nvSpPr>
          <p:cNvPr id="5124" name="Text Box 5"/>
          <p:cNvSpPr txBox="1">
            <a:spLocks noChangeArrowheads="1"/>
          </p:cNvSpPr>
          <p:nvPr/>
        </p:nvSpPr>
        <p:spPr bwMode="auto">
          <a:xfrm>
            <a:off x="2082800" y="6096000"/>
            <a:ext cx="80264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it-IT" dirty="0">
                <a:latin typeface="+mn-lt"/>
              </a:rPr>
              <a:t>Fonte: </a:t>
            </a:r>
            <a:r>
              <a:rPr lang="it-IT" dirty="0" err="1">
                <a:latin typeface="+mn-lt"/>
              </a:rPr>
              <a:t>Caprara</a:t>
            </a:r>
            <a:r>
              <a:rPr lang="it-IT" dirty="0">
                <a:latin typeface="+mn-lt"/>
              </a:rPr>
              <a:t>, </a:t>
            </a:r>
            <a:r>
              <a:rPr lang="it-IT" dirty="0" err="1">
                <a:latin typeface="+mn-lt"/>
              </a:rPr>
              <a:t>Barbaranelli</a:t>
            </a:r>
            <a:r>
              <a:rPr lang="it-IT" dirty="0">
                <a:latin typeface="+mn-lt"/>
              </a:rPr>
              <a:t> (2000) </a:t>
            </a:r>
            <a:r>
              <a:rPr lang="it-IT" i="1" dirty="0">
                <a:latin typeface="+mn-lt"/>
              </a:rPr>
              <a:t>“Capi di governo, telefonini, bagni schiuma” </a:t>
            </a:r>
            <a:r>
              <a:rPr lang="it-IT" dirty="0">
                <a:latin typeface="+mn-lt"/>
              </a:rPr>
              <a:t>Raffaello Cortina, p. 61</a:t>
            </a:r>
          </a:p>
        </p:txBody>
      </p:sp>
    </p:spTree>
    <p:extLst>
      <p:ext uri="{BB962C8B-B14F-4D97-AF65-F5344CB8AC3E}">
        <p14:creationId xmlns:p14="http://schemas.microsoft.com/office/powerpoint/2010/main" xmlns="" val="2609176928"/>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algn="ctr" eaLnBrk="1" hangingPunct="1"/>
            <a:r>
              <a:rPr lang="it-IT" sz="4800" u="sng" dirty="0" smtClean="0">
                <a:solidFill>
                  <a:srgbClr val="C00000"/>
                </a:solidFill>
              </a:rPr>
              <a:t>Gli Atteggiamenti</a:t>
            </a:r>
            <a:endParaRPr lang="it-IT" sz="4800" u="sng" dirty="0" smtClean="0">
              <a:solidFill>
                <a:srgbClr val="C00000"/>
              </a:solidFill>
            </a:endParaRPr>
          </a:p>
        </p:txBody>
      </p:sp>
      <p:sp>
        <p:nvSpPr>
          <p:cNvPr id="6148" name="Rectangle 3"/>
          <p:cNvSpPr>
            <a:spLocks noGrp="1" noChangeArrowheads="1"/>
          </p:cNvSpPr>
          <p:nvPr>
            <p:ph idx="1"/>
          </p:nvPr>
        </p:nvSpPr>
        <p:spPr>
          <a:xfrm>
            <a:off x="698500" y="2032000"/>
            <a:ext cx="10858500" cy="4445000"/>
          </a:xfrm>
        </p:spPr>
        <p:txBody>
          <a:bodyPr>
            <a:normAutofit/>
          </a:bodyPr>
          <a:lstStyle/>
          <a:p>
            <a:pPr eaLnBrk="1" hangingPunct="1">
              <a:lnSpc>
                <a:spcPct val="90000"/>
              </a:lnSpc>
            </a:pPr>
            <a:endParaRPr lang="it-IT" dirty="0" smtClean="0">
              <a:cs typeface="Arial" panose="020B0604020202020204" pitchFamily="34" charset="0"/>
            </a:endParaRPr>
          </a:p>
          <a:p>
            <a:pPr eaLnBrk="1" hangingPunct="1">
              <a:lnSpc>
                <a:spcPct val="90000"/>
              </a:lnSpc>
            </a:pPr>
            <a:r>
              <a:rPr lang="it-IT" dirty="0" smtClean="0">
                <a:cs typeface="Arial" panose="020B0604020202020204" pitchFamily="34" charset="0"/>
              </a:rPr>
              <a:t>La </a:t>
            </a:r>
            <a:r>
              <a:rPr lang="it-IT" dirty="0" smtClean="0">
                <a:cs typeface="Arial" panose="020B0604020202020204" pitchFamily="34" charset="0"/>
              </a:rPr>
              <a:t>figura fornisce un’esemplificazione del complesso di convinzioni e valutazioni che possono concorrere a definire l’atteggiamento nei confronti del fumo</a:t>
            </a:r>
          </a:p>
          <a:p>
            <a:pPr eaLnBrk="1" hangingPunct="1">
              <a:lnSpc>
                <a:spcPct val="90000"/>
              </a:lnSpc>
            </a:pPr>
            <a:endParaRPr lang="it-IT" dirty="0">
              <a:cs typeface="Arial" panose="020B0604020202020204" pitchFamily="34" charset="0"/>
            </a:endParaRPr>
          </a:p>
          <a:p>
            <a:pPr eaLnBrk="1" hangingPunct="1">
              <a:lnSpc>
                <a:spcPct val="90000"/>
              </a:lnSpc>
            </a:pPr>
            <a:endParaRPr lang="it-IT" dirty="0" smtClean="0">
              <a:cs typeface="Arial" panose="020B0604020202020204" pitchFamily="34" charset="0"/>
            </a:endParaRPr>
          </a:p>
          <a:p>
            <a:pPr eaLnBrk="1" hangingPunct="1">
              <a:lnSpc>
                <a:spcPct val="90000"/>
              </a:lnSpc>
            </a:pPr>
            <a:r>
              <a:rPr lang="it-IT" dirty="0" smtClean="0">
                <a:cs typeface="Arial" panose="020B0604020202020204" pitchFamily="34" charset="0"/>
              </a:rPr>
              <a:t>Le convinzioni più rilevanti ne rappresentano la dimensione cognitiva, le valutazioni e i sentimenti di segno positivo o negativo che si associano a ciascuna convinzione ne rappresentano la dimensione affettiva</a:t>
            </a:r>
          </a:p>
        </p:txBody>
      </p:sp>
      <p:sp>
        <p:nvSpPr>
          <p:cNvPr id="6146" name="Segnaposto numero diapositiva 5"/>
          <p:cNvSpPr>
            <a:spLocks noGrp="1"/>
          </p:cNvSpPr>
          <p:nvPr>
            <p:ph type="sldNum" sz="quarter" idx="12"/>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5280DA-53B5-4822-A4F6-1E30F868C367}" type="slidenum">
              <a:rPr lang="it-IT"/>
              <a:pPr eaLnBrk="1" hangingPunct="1"/>
              <a:t>14</a:t>
            </a:fld>
            <a:endParaRPr lang="it-IT"/>
          </a:p>
        </p:txBody>
      </p:sp>
    </p:spTree>
    <p:extLst>
      <p:ext uri="{BB962C8B-B14F-4D97-AF65-F5344CB8AC3E}">
        <p14:creationId xmlns:p14="http://schemas.microsoft.com/office/powerpoint/2010/main" xmlns="" val="1859791517"/>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pPr algn="ctr" eaLnBrk="1" hangingPunct="1"/>
            <a:r>
              <a:rPr lang="it-IT" sz="4800" u="sng" dirty="0" smtClean="0">
                <a:solidFill>
                  <a:srgbClr val="C00000"/>
                </a:solidFill>
              </a:rPr>
              <a:t>Un inizio dimenticato</a:t>
            </a:r>
          </a:p>
        </p:txBody>
      </p:sp>
      <p:sp>
        <p:nvSpPr>
          <p:cNvPr id="38916" name="Rectangle 3"/>
          <p:cNvSpPr>
            <a:spLocks noGrp="1" noChangeArrowheads="1"/>
          </p:cNvSpPr>
          <p:nvPr>
            <p:ph idx="1"/>
          </p:nvPr>
        </p:nvSpPr>
        <p:spPr/>
        <p:txBody>
          <a:bodyPr/>
          <a:lstStyle/>
          <a:p>
            <a:pPr algn="just" eaLnBrk="1" hangingPunct="1"/>
            <a:endParaRPr lang="it-IT" dirty="0" smtClean="0"/>
          </a:p>
          <a:p>
            <a:pPr algn="just" eaLnBrk="1" hangingPunct="1">
              <a:buNone/>
            </a:pPr>
            <a:endParaRPr lang="it-IT" dirty="0" smtClean="0"/>
          </a:p>
          <a:p>
            <a:pPr algn="just" eaLnBrk="1" hangingPunct="1"/>
            <a:r>
              <a:rPr lang="it-IT" dirty="0" smtClean="0"/>
              <a:t>Thomas </a:t>
            </a:r>
            <a:r>
              <a:rPr lang="it-IT" dirty="0" smtClean="0"/>
              <a:t>e </a:t>
            </a:r>
            <a:r>
              <a:rPr lang="it-IT" dirty="0" err="1" smtClean="0"/>
              <a:t>Znaniecki</a:t>
            </a:r>
            <a:r>
              <a:rPr lang="it-IT" dirty="0" smtClean="0"/>
              <a:t> “The </a:t>
            </a:r>
            <a:r>
              <a:rPr lang="it-IT" dirty="0" err="1" smtClean="0"/>
              <a:t>Polish</a:t>
            </a:r>
            <a:r>
              <a:rPr lang="it-IT" dirty="0" smtClean="0"/>
              <a:t> </a:t>
            </a:r>
            <a:r>
              <a:rPr lang="it-IT" dirty="0" err="1" smtClean="0"/>
              <a:t>peasant</a:t>
            </a:r>
            <a:r>
              <a:rPr lang="it-IT" dirty="0" smtClean="0"/>
              <a:t> in </a:t>
            </a:r>
            <a:r>
              <a:rPr lang="it-IT" dirty="0" err="1" smtClean="0"/>
              <a:t>Europe</a:t>
            </a:r>
            <a:r>
              <a:rPr lang="it-IT" dirty="0" smtClean="0"/>
              <a:t> and America” (1918-1920</a:t>
            </a:r>
            <a:r>
              <a:rPr lang="it-IT" dirty="0" smtClean="0"/>
              <a:t>)</a:t>
            </a:r>
          </a:p>
          <a:p>
            <a:pPr algn="just" eaLnBrk="1" hangingPunct="1"/>
            <a:endParaRPr lang="it-IT" dirty="0" smtClean="0"/>
          </a:p>
          <a:p>
            <a:pPr algn="just" eaLnBrk="1" hangingPunct="1"/>
            <a:r>
              <a:rPr lang="it-IT" dirty="0" smtClean="0"/>
              <a:t>Atteggiamenti e valori sociali nella interazione tra individuo e società (gruppi, cultura di appartenenza)</a:t>
            </a:r>
          </a:p>
          <a:p>
            <a:pPr eaLnBrk="1" hangingPunct="1"/>
            <a:endParaRPr lang="it-IT" dirty="0" smtClean="0"/>
          </a:p>
        </p:txBody>
      </p:sp>
      <p:sp>
        <p:nvSpPr>
          <p:cNvPr id="38914"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EB1AB09-AE2B-4A72-8E9C-E4629764BEE8}" type="slidenum">
              <a:rPr lang="it-IT" sz="1400"/>
              <a:pPr>
                <a:spcBef>
                  <a:spcPct val="0"/>
                </a:spcBef>
                <a:buFontTx/>
                <a:buNone/>
              </a:pPr>
              <a:t>15</a:t>
            </a:fld>
            <a:endParaRPr lang="it-IT" sz="1400"/>
          </a:p>
        </p:txBody>
      </p:sp>
    </p:spTree>
    <p:extLst>
      <p:ext uri="{BB962C8B-B14F-4D97-AF65-F5344CB8AC3E}">
        <p14:creationId xmlns:p14="http://schemas.microsoft.com/office/powerpoint/2010/main" xmlns="" val="2706548736"/>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2"/>
          <p:cNvSpPr>
            <a:spLocks noGrp="1" noChangeArrowheads="1"/>
          </p:cNvSpPr>
          <p:nvPr>
            <p:ph idx="1"/>
          </p:nvPr>
        </p:nvSpPr>
        <p:spPr>
          <a:xfrm>
            <a:off x="660400" y="914400"/>
            <a:ext cx="10820400" cy="5334000"/>
          </a:xfrm>
          <a:noFill/>
        </p:spPr>
        <p:txBody>
          <a:bodyPr>
            <a:noAutofit/>
          </a:bodyPr>
          <a:lstStyle/>
          <a:p>
            <a:pPr marL="381000" indent="-190500" algn="ctr">
              <a:lnSpc>
                <a:spcPct val="90000"/>
              </a:lnSpc>
              <a:buNone/>
            </a:pPr>
            <a:r>
              <a:rPr lang="it-IT" sz="4800" u="sng" dirty="0" smtClean="0">
                <a:solidFill>
                  <a:schemeClr val="hlink"/>
                </a:solidFill>
                <a:ea typeface="ＭＳ Ｐゴシック" panose="020B0600070205080204" pitchFamily="34" charset="-128"/>
                <a:cs typeface="Arial" panose="020B0604020202020204" pitchFamily="34" charset="0"/>
              </a:rPr>
              <a:t>Gli atteggiamenti</a:t>
            </a:r>
          </a:p>
          <a:p>
            <a:pPr marL="381000" indent="-190500">
              <a:lnSpc>
                <a:spcPct val="90000"/>
              </a:lnSpc>
              <a:buNone/>
            </a:pPr>
            <a:endParaRPr lang="it-IT" sz="2200" dirty="0">
              <a:solidFill>
                <a:schemeClr val="hlink"/>
              </a:solidFill>
              <a:ea typeface="ＭＳ Ｐゴシック" panose="020B0600070205080204" pitchFamily="34" charset="-128"/>
              <a:cs typeface="Arial" panose="020B0604020202020204" pitchFamily="34" charset="0"/>
            </a:endParaRPr>
          </a:p>
          <a:p>
            <a:pPr marL="381000" indent="-190500">
              <a:lnSpc>
                <a:spcPct val="90000"/>
              </a:lnSpc>
              <a:buNone/>
            </a:pPr>
            <a:r>
              <a:rPr lang="it-IT" dirty="0">
                <a:ea typeface="ＭＳ Ｐゴシック" panose="020B0600070205080204" pitchFamily="34" charset="-128"/>
                <a:cs typeface="Arial" panose="020B0604020202020204" pitchFamily="34" charset="0"/>
              </a:rPr>
              <a:t>Thomas e </a:t>
            </a:r>
            <a:r>
              <a:rPr lang="it-IT" dirty="0" err="1">
                <a:ea typeface="ＭＳ Ｐゴシック" panose="020B0600070205080204" pitchFamily="34" charset="-128"/>
                <a:cs typeface="Arial" panose="020B0604020202020204" pitchFamily="34" charset="0"/>
              </a:rPr>
              <a:t>Znaniecky</a:t>
            </a:r>
            <a:r>
              <a:rPr lang="it-IT" dirty="0">
                <a:ea typeface="ＭＳ Ｐゴシック" panose="020B0600070205080204" pitchFamily="34" charset="-128"/>
                <a:cs typeface="Arial" panose="020B0604020202020204" pitchFamily="34" charset="0"/>
              </a:rPr>
              <a:t> (1918): i primi a parlare di atteggiamenti per definire il </a:t>
            </a:r>
            <a:r>
              <a:rPr lang="it-IT" b="1" dirty="0">
                <a:ea typeface="ＭＳ Ｐゴシック" panose="020B0600070205080204" pitchFamily="34" charset="-128"/>
                <a:cs typeface="Arial" panose="020B0604020202020204" pitchFamily="34" charset="0"/>
              </a:rPr>
              <a:t>rapporto di influenza reciproca cultura/individui</a:t>
            </a:r>
            <a:r>
              <a:rPr lang="it-IT" dirty="0">
                <a:ea typeface="ＭＳ Ｐゴシック" panose="020B0600070205080204" pitchFamily="34" charset="-128"/>
                <a:cs typeface="Arial" panose="020B0604020202020204" pitchFamily="34" charset="0"/>
              </a:rPr>
              <a:t>:</a:t>
            </a:r>
          </a:p>
          <a:p>
            <a:pPr marL="381000" indent="-190500">
              <a:lnSpc>
                <a:spcPct val="90000"/>
              </a:lnSpc>
              <a:buNone/>
            </a:pP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atteggiamento è un </a:t>
            </a:r>
            <a:r>
              <a:rPr lang="it-IT" altLang="ja-JP" b="1" dirty="0">
                <a:ea typeface="ＭＳ Ｐゴシック" panose="020B0600070205080204" pitchFamily="34" charset="-128"/>
                <a:cs typeface="Arial" panose="020B0604020202020204" pitchFamily="34" charset="0"/>
              </a:rPr>
              <a:t>processo mentale individuale</a:t>
            </a:r>
            <a:r>
              <a:rPr lang="it-IT" altLang="ja-JP" dirty="0">
                <a:ea typeface="ＭＳ Ｐゴシック" panose="020B0600070205080204" pitchFamily="34" charset="-128"/>
                <a:cs typeface="Arial" panose="020B0604020202020204" pitchFamily="34" charset="0"/>
              </a:rPr>
              <a:t> che determina le risposte </a:t>
            </a:r>
            <a:r>
              <a:rPr lang="it-IT" altLang="ja-JP" b="1" dirty="0">
                <a:ea typeface="ＭＳ Ｐゴシック" panose="020B0600070205080204" pitchFamily="34" charset="-128"/>
                <a:cs typeface="Arial" panose="020B0604020202020204" pitchFamily="34" charset="0"/>
              </a:rPr>
              <a:t>attuali e potenziali </a:t>
            </a:r>
            <a:r>
              <a:rPr lang="it-IT" altLang="ja-JP" dirty="0">
                <a:ea typeface="ＭＳ Ｐゴシック" panose="020B0600070205080204" pitchFamily="34" charset="-128"/>
                <a:cs typeface="Arial" panose="020B0604020202020204" pitchFamily="34" charset="0"/>
              </a:rPr>
              <a:t>di un individuo verso il mondo sociale. Dato che un atteggiamento è </a:t>
            </a:r>
            <a:r>
              <a:rPr lang="it-IT" altLang="ja-JP" b="1" dirty="0">
                <a:ea typeface="ＭＳ Ｐゴシック" panose="020B0600070205080204" pitchFamily="34" charset="-128"/>
                <a:cs typeface="Arial" panose="020B0604020202020204" pitchFamily="34" charset="0"/>
              </a:rPr>
              <a:t>sempre rivolto verso qualche oggetto</a:t>
            </a:r>
            <a:r>
              <a:rPr lang="it-IT" altLang="ja-JP" dirty="0">
                <a:ea typeface="ＭＳ Ｐゴシック" panose="020B0600070205080204" pitchFamily="34" charset="-128"/>
                <a:cs typeface="Arial" panose="020B0604020202020204" pitchFamily="34" charset="0"/>
              </a:rPr>
              <a:t>, esso può essere definito come uno stato della mente </a:t>
            </a:r>
            <a:r>
              <a:rPr lang="it-IT" altLang="ja-JP"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individuo verso un </a:t>
            </a:r>
            <a:r>
              <a:rPr lang="it-IT" altLang="ja-JP" b="1" dirty="0">
                <a:ea typeface="ＭＳ Ｐゴシック" panose="020B0600070205080204" pitchFamily="34" charset="-128"/>
                <a:cs typeface="Arial" panose="020B0604020202020204" pitchFamily="34" charset="0"/>
              </a:rPr>
              <a:t>valore</a:t>
            </a:r>
            <a:r>
              <a:rPr lang="it-IT" altLang="ja-JP" dirty="0">
                <a:ea typeface="ＭＳ Ｐゴシック" panose="020B0600070205080204" pitchFamily="34" charset="-128"/>
                <a:cs typeface="Arial" panose="020B0604020202020204" pitchFamily="34" charset="0"/>
              </a:rPr>
              <a:t>. Un valore è definibile come ogni </a:t>
            </a:r>
            <a:r>
              <a:rPr lang="it-IT" altLang="ja-JP" b="1" dirty="0">
                <a:ea typeface="ＭＳ Ｐゴシック" panose="020B0600070205080204" pitchFamily="34" charset="-128"/>
                <a:cs typeface="Arial" panose="020B0604020202020204" pitchFamily="34" charset="0"/>
              </a:rPr>
              <a:t>dato avente un contenuto empirico accessibile ai membri di qualche gruppo sociale</a:t>
            </a:r>
            <a:r>
              <a:rPr lang="it-IT" altLang="ja-JP" dirty="0">
                <a:ea typeface="ＭＳ Ｐゴシック" panose="020B0600070205080204" pitchFamily="34" charset="-128"/>
                <a:cs typeface="Arial" panose="020B0604020202020204" pitchFamily="34" charset="0"/>
              </a:rPr>
              <a:t> e un significato che può essere oggetto o no di attività</a:t>
            </a:r>
            <a:r>
              <a:rPr lang="ja-JP" altLang="it-IT" dirty="0">
                <a:ea typeface="ＭＳ Ｐゴシック" panose="020B0600070205080204" pitchFamily="34" charset="-128"/>
                <a:cs typeface="Arial" panose="020B0604020202020204" pitchFamily="34" charset="0"/>
              </a:rPr>
              <a:t>”</a:t>
            </a:r>
            <a:endParaRPr lang="it-IT" altLang="ja-JP" dirty="0">
              <a:ea typeface="ＭＳ Ｐゴシック" panose="020B0600070205080204" pitchFamily="34" charset="-128"/>
              <a:cs typeface="Arial" panose="020B0604020202020204" pitchFamily="34" charset="0"/>
            </a:endParaRPr>
          </a:p>
          <a:p>
            <a:pPr marL="381000" indent="-190500">
              <a:lnSpc>
                <a:spcPct val="90000"/>
              </a:lnSpc>
              <a:buClr>
                <a:schemeClr val="hlink"/>
              </a:buClr>
              <a:buSzPct val="80000"/>
            </a:pPr>
            <a:r>
              <a:rPr lang="it-IT" dirty="0">
                <a:solidFill>
                  <a:schemeClr val="hlink"/>
                </a:solidFill>
                <a:ea typeface="ＭＳ Ｐゴシック" panose="020B0600070205080204" pitchFamily="34" charset="-128"/>
                <a:cs typeface="Arial" panose="020B0604020202020204" pitchFamily="34" charset="0"/>
              </a:rPr>
              <a:t>Atteggiamenti = </a:t>
            </a:r>
            <a:r>
              <a:rPr lang="it-IT" dirty="0">
                <a:ea typeface="ＭＳ Ｐゴシック" panose="020B0600070205080204" pitchFamily="34" charset="-128"/>
                <a:cs typeface="Arial" panose="020B0604020202020204" pitchFamily="34" charset="0"/>
              </a:rPr>
              <a:t>processi di </a:t>
            </a:r>
            <a:r>
              <a:rPr lang="it-IT" b="1" dirty="0">
                <a:ea typeface="ＭＳ Ｐゴシック" panose="020B0600070205080204" pitchFamily="34" charset="-128"/>
                <a:cs typeface="Arial" panose="020B0604020202020204" pitchFamily="34" charset="0"/>
              </a:rPr>
              <a:t>conoscenza sociale </a:t>
            </a:r>
            <a:r>
              <a:rPr lang="it-IT" dirty="0">
                <a:ea typeface="ＭＳ Ｐゴシック" panose="020B0600070205080204" pitchFamily="34" charset="-128"/>
                <a:cs typeface="Arial" panose="020B0604020202020204" pitchFamily="34" charset="0"/>
              </a:rPr>
              <a:t>che </a:t>
            </a:r>
            <a:r>
              <a:rPr lang="it-IT" u="sng" dirty="0">
                <a:ea typeface="ＭＳ Ｐゴシック" panose="020B0600070205080204" pitchFamily="34" charset="-128"/>
                <a:cs typeface="Arial" panose="020B0604020202020204" pitchFamily="34" charset="0"/>
              </a:rPr>
              <a:t>determinano</a:t>
            </a:r>
            <a:r>
              <a:rPr lang="it-IT" dirty="0">
                <a:ea typeface="ＭＳ Ｐゴシック" panose="020B0600070205080204" pitchFamily="34" charset="-128"/>
                <a:cs typeface="Arial" panose="020B0604020202020204" pitchFamily="34" charset="0"/>
              </a:rPr>
              <a:t>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azione</a:t>
            </a:r>
            <a:endParaRPr lang="it-IT" altLang="ja-JP" dirty="0">
              <a:solidFill>
                <a:schemeClr val="hlink"/>
              </a:solidFill>
              <a:ea typeface="ＭＳ Ｐゴシック" panose="020B0600070205080204" pitchFamily="34" charset="-128"/>
              <a:cs typeface="Arial" panose="020B0604020202020204" pitchFamily="34" charset="0"/>
            </a:endParaRPr>
          </a:p>
          <a:p>
            <a:pPr marL="381000" indent="-190500">
              <a:lnSpc>
                <a:spcPct val="90000"/>
              </a:lnSpc>
              <a:buClr>
                <a:schemeClr val="hlink"/>
              </a:buClr>
              <a:buSzPct val="80000"/>
            </a:pPr>
            <a:r>
              <a:rPr lang="it-IT" dirty="0">
                <a:solidFill>
                  <a:schemeClr val="hlink"/>
                </a:solidFill>
                <a:ea typeface="ＭＳ Ｐゴシック" panose="020B0600070205080204" pitchFamily="34" charset="-128"/>
                <a:cs typeface="Arial" panose="020B0604020202020204" pitchFamily="34" charset="0"/>
              </a:rPr>
              <a:t>Valori sociali = </a:t>
            </a:r>
            <a:r>
              <a:rPr lang="it-IT" dirty="0">
                <a:ea typeface="ＭＳ Ｐゴシック" panose="020B0600070205080204" pitchFamily="34" charset="-128"/>
                <a:cs typeface="Arial" panose="020B0604020202020204" pitchFamily="34" charset="0"/>
              </a:rPr>
              <a:t>ogni oggetto che ha significato in connessione con determinate azioni </a:t>
            </a:r>
            <a:r>
              <a:rPr lang="it-IT"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individuo (es. una moneta)</a:t>
            </a:r>
          </a:p>
          <a:p>
            <a:pPr marL="381000" indent="-190500">
              <a:lnSpc>
                <a:spcPct val="90000"/>
              </a:lnSpc>
              <a:buNone/>
            </a:pPr>
            <a:endParaRPr lang="it-IT" sz="2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560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23A4961F-060F-4913-B2BB-3497306D67FA}" type="slidenum">
              <a:rPr lang="it-IT" sz="1200">
                <a:solidFill>
                  <a:schemeClr val="tx1"/>
                </a:solidFill>
              </a:rPr>
              <a:pPr eaLnBrk="1" hangingPunct="1"/>
              <a:t>16</a:t>
            </a:fld>
            <a:endParaRPr lang="it-IT" sz="1200">
              <a:solidFill>
                <a:schemeClr val="tx1"/>
              </a:solidFill>
            </a:endParaRPr>
          </a:p>
        </p:txBody>
      </p:sp>
    </p:spTree>
    <p:extLst>
      <p:ext uri="{BB962C8B-B14F-4D97-AF65-F5344CB8AC3E}">
        <p14:creationId xmlns:p14="http://schemas.microsoft.com/office/powerpoint/2010/main" xmlns="" val="921636845"/>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2"/>
          <p:cNvSpPr>
            <a:spLocks noGrp="1"/>
          </p:cNvSpPr>
          <p:nvPr>
            <p:ph idx="1"/>
          </p:nvPr>
        </p:nvSpPr>
        <p:spPr>
          <a:xfrm>
            <a:off x="673100" y="978078"/>
            <a:ext cx="10847495" cy="5270321"/>
          </a:xfrm>
        </p:spPr>
        <p:txBody>
          <a:bodyPr>
            <a:noAutofit/>
          </a:bodyPr>
          <a:lstStyle/>
          <a:p>
            <a:pPr marL="381000" indent="-190500">
              <a:lnSpc>
                <a:spcPct val="90000"/>
              </a:lnSpc>
              <a:buNone/>
            </a:pPr>
            <a:r>
              <a:rPr lang="it-IT" dirty="0" smtClean="0">
                <a:solidFill>
                  <a:schemeClr val="hlink"/>
                </a:solidFill>
                <a:ea typeface="ＭＳ Ｐゴシック" panose="020B0600070205080204" pitchFamily="34" charset="-128"/>
                <a:cs typeface="Arial" panose="020B0604020202020204" pitchFamily="34" charset="0"/>
              </a:rPr>
              <a:t>Aspetti positivi</a:t>
            </a:r>
          </a:p>
          <a:p>
            <a:pPr marL="381000" indent="-190500">
              <a:lnSpc>
                <a:spcPct val="90000"/>
              </a:lnSpc>
              <a:buClr>
                <a:schemeClr val="hlink"/>
              </a:buClr>
              <a:buSzPct val="80000"/>
            </a:pPr>
            <a:endParaRPr lang="it-IT" dirty="0" smtClean="0">
              <a:solidFill>
                <a:schemeClr val="hlink"/>
              </a:solidFill>
              <a:ea typeface="ＭＳ Ｐゴシック" panose="020B0600070205080204" pitchFamily="34" charset="-128"/>
              <a:cs typeface="Arial" panose="020B0604020202020204" pitchFamily="34" charset="0"/>
            </a:endParaRPr>
          </a:p>
          <a:p>
            <a:pPr marL="381000" indent="-190500">
              <a:lnSpc>
                <a:spcPct val="90000"/>
              </a:lnSpc>
              <a:buClr>
                <a:schemeClr val="hlink"/>
              </a:buClr>
              <a:buSzPct val="80000"/>
            </a:pPr>
            <a:r>
              <a:rPr lang="it-IT" dirty="0" smtClean="0">
                <a:solidFill>
                  <a:schemeClr val="hlink"/>
                </a:solidFill>
                <a:ea typeface="ＭＳ Ｐゴシック" panose="020B0600070205080204" pitchFamily="34" charset="-128"/>
                <a:cs typeface="Arial" panose="020B0604020202020204" pitchFamily="34" charset="0"/>
              </a:rPr>
              <a:t> </a:t>
            </a:r>
            <a:r>
              <a:rPr lang="it-IT" dirty="0" smtClean="0">
                <a:ea typeface="ＭＳ Ｐゴシック" panose="020B0600070205080204" pitchFamily="34" charset="-128"/>
                <a:cs typeface="Arial" panose="020B0604020202020204" pitchFamily="34" charset="0"/>
              </a:rPr>
              <a:t>Definizione innovativa per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epoca: valorizza il ruolo degli stati </a:t>
            </a:r>
            <a:r>
              <a:rPr lang="it-IT" altLang="ja-JP" dirty="0" smtClean="0">
                <a:ea typeface="ＭＳ Ｐゴシック" panose="020B0600070205080204" pitchFamily="34" charset="-128"/>
                <a:cs typeface="Arial" panose="020B0604020202020204" pitchFamily="34" charset="0"/>
              </a:rPr>
              <a:t>psicologici</a:t>
            </a:r>
          </a:p>
          <a:p>
            <a:pPr marL="381000" indent="-190500">
              <a:lnSpc>
                <a:spcPct val="90000"/>
              </a:lnSpc>
              <a:buClr>
                <a:schemeClr val="hlink"/>
              </a:buClr>
              <a:buSzPct val="80000"/>
            </a:pPr>
            <a:endParaRPr lang="it-IT" altLang="ja-JP" dirty="0" smtClean="0">
              <a:ea typeface="ＭＳ Ｐゴシック" panose="020B0600070205080204" pitchFamily="34" charset="-128"/>
              <a:cs typeface="Arial" panose="020B0604020202020204" pitchFamily="34" charset="0"/>
            </a:endParaRPr>
          </a:p>
          <a:p>
            <a:pPr marL="381000" indent="-190500">
              <a:lnSpc>
                <a:spcPct val="90000"/>
              </a:lnSpc>
              <a:buClr>
                <a:schemeClr val="hlink"/>
              </a:buClr>
              <a:buSzPct val="80000"/>
            </a:pPr>
            <a:r>
              <a:rPr lang="it-IT" dirty="0" smtClean="0">
                <a:ea typeface="ＭＳ Ｐゴシック" panose="020B0600070205080204" pitchFamily="34" charset="-128"/>
                <a:cs typeface="Arial" panose="020B0604020202020204" pitchFamily="34" charset="0"/>
              </a:rPr>
              <a:t>Il costrutto sottolinea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interazione tra fattori sociali e psicologici, un elemento che molte delle definizioni successive non terranno in adeguata considerazione.</a:t>
            </a:r>
          </a:p>
          <a:p>
            <a:pPr marL="381000" indent="-190500">
              <a:lnSpc>
                <a:spcPct val="90000"/>
              </a:lnSpc>
              <a:buNone/>
            </a:pPr>
            <a:endParaRPr lang="it-IT" i="1" dirty="0" smtClean="0">
              <a:solidFill>
                <a:schemeClr val="hlink"/>
              </a:solidFill>
              <a:ea typeface="ＭＳ Ｐゴシック" panose="020B0600070205080204" pitchFamily="34" charset="-128"/>
              <a:cs typeface="Arial" panose="020B0604020202020204" pitchFamily="34" charset="0"/>
            </a:endParaRPr>
          </a:p>
          <a:p>
            <a:pPr marL="381000" indent="-190500">
              <a:lnSpc>
                <a:spcPct val="90000"/>
              </a:lnSpc>
              <a:buNone/>
            </a:pPr>
            <a:endParaRPr lang="it-IT" i="1" dirty="0" smtClean="0">
              <a:solidFill>
                <a:schemeClr val="hlink"/>
              </a:solidFill>
              <a:ea typeface="ＭＳ Ｐゴシック" panose="020B0600070205080204" pitchFamily="34" charset="-128"/>
              <a:cs typeface="Arial" panose="020B0604020202020204" pitchFamily="34" charset="0"/>
            </a:endParaRPr>
          </a:p>
          <a:p>
            <a:pPr marL="381000" indent="-190500">
              <a:lnSpc>
                <a:spcPct val="90000"/>
              </a:lnSpc>
              <a:buNone/>
            </a:pPr>
            <a:r>
              <a:rPr lang="it-IT" dirty="0" smtClean="0">
                <a:solidFill>
                  <a:schemeClr val="hlink"/>
                </a:solidFill>
                <a:ea typeface="ＭＳ Ｐゴシック" panose="020B0600070205080204" pitchFamily="34" charset="-128"/>
                <a:cs typeface="Arial" panose="020B0604020202020204" pitchFamily="34" charset="0"/>
              </a:rPr>
              <a:t>Critiche:</a:t>
            </a:r>
          </a:p>
          <a:p>
            <a:pPr marL="381000" indent="-190500">
              <a:lnSpc>
                <a:spcPct val="90000"/>
              </a:lnSpc>
              <a:buClr>
                <a:schemeClr val="hlink"/>
              </a:buClr>
              <a:buSzPct val="80000"/>
            </a:pPr>
            <a:r>
              <a:rPr lang="it-IT" dirty="0" smtClean="0">
                <a:ea typeface="ＭＳ Ｐゴシック" panose="020B0600070205080204" pitchFamily="34" charset="-128"/>
                <a:cs typeface="Arial" panose="020B0604020202020204" pitchFamily="34" charset="0"/>
              </a:rPr>
              <a:t> Definizione aspecifica: la fame come causa della ricerca di cibo</a:t>
            </a:r>
          </a:p>
          <a:p>
            <a:pPr marL="381000" indent="-190500"/>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26627"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F1F0E103-C82C-473A-AE04-B580997EA762}" type="slidenum">
              <a:rPr lang="it-IT" sz="1200">
                <a:solidFill>
                  <a:schemeClr val="tx1"/>
                </a:solidFill>
              </a:rPr>
              <a:pPr eaLnBrk="1" hangingPunct="1"/>
              <a:t>17</a:t>
            </a:fld>
            <a:endParaRPr lang="it-IT" sz="1200">
              <a:solidFill>
                <a:schemeClr val="tx1"/>
              </a:solidFill>
            </a:endParaRPr>
          </a:p>
        </p:txBody>
      </p:sp>
    </p:spTree>
    <p:extLst>
      <p:ext uri="{BB962C8B-B14F-4D97-AF65-F5344CB8AC3E}">
        <p14:creationId xmlns:p14="http://schemas.microsoft.com/office/powerpoint/2010/main" xmlns="" val="3010797227"/>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a:bodyPr>
          <a:lstStyle/>
          <a:p>
            <a:pPr algn="ctr" eaLnBrk="1" hangingPunct="1"/>
            <a:r>
              <a:rPr lang="it-IT" sz="4800" u="sng" dirty="0" smtClean="0">
                <a:solidFill>
                  <a:srgbClr val="C00000"/>
                </a:solidFill>
              </a:rPr>
              <a:t>Gli atteggiamenti</a:t>
            </a:r>
          </a:p>
        </p:txBody>
      </p:sp>
      <p:sp>
        <p:nvSpPr>
          <p:cNvPr id="40964" name="Rectangle 3"/>
          <p:cNvSpPr>
            <a:spLocks noGrp="1" noChangeArrowheads="1"/>
          </p:cNvSpPr>
          <p:nvPr>
            <p:ph idx="1"/>
          </p:nvPr>
        </p:nvSpPr>
        <p:spPr>
          <a:xfrm>
            <a:off x="609600" y="2057400"/>
            <a:ext cx="10972800" cy="4267200"/>
          </a:xfrm>
        </p:spPr>
        <p:txBody>
          <a:bodyPr>
            <a:normAutofit/>
          </a:bodyPr>
          <a:lstStyle/>
          <a:p>
            <a:pPr algn="just" eaLnBrk="1" hangingPunct="1">
              <a:lnSpc>
                <a:spcPct val="90000"/>
              </a:lnSpc>
            </a:pPr>
            <a:r>
              <a:rPr lang="it-IT" dirty="0" smtClean="0">
                <a:cs typeface="Arial" panose="020B0604020202020204" pitchFamily="34" charset="0"/>
              </a:rPr>
              <a:t>Gli atteggiamenti, come concetto prevalentemente individualistico nella psicologia sociale americana (</a:t>
            </a:r>
            <a:r>
              <a:rPr lang="it-IT" dirty="0" err="1" smtClean="0">
                <a:cs typeface="Arial" panose="020B0604020202020204" pitchFamily="34" charset="0"/>
              </a:rPr>
              <a:t>Allport</a:t>
            </a:r>
            <a:r>
              <a:rPr lang="it-IT" dirty="0" smtClean="0">
                <a:cs typeface="Arial" panose="020B0604020202020204" pitchFamily="34" charset="0"/>
              </a:rPr>
              <a:t>)</a:t>
            </a:r>
          </a:p>
          <a:p>
            <a:pPr algn="just" eaLnBrk="1" hangingPunct="1">
              <a:lnSpc>
                <a:spcPct val="90000"/>
              </a:lnSpc>
            </a:pPr>
            <a:endParaRPr lang="it-IT" dirty="0" smtClean="0">
              <a:cs typeface="Arial" panose="020B0604020202020204" pitchFamily="34" charset="0"/>
            </a:endParaRPr>
          </a:p>
          <a:p>
            <a:pPr algn="just" eaLnBrk="1" hangingPunct="1">
              <a:lnSpc>
                <a:spcPct val="90000"/>
              </a:lnSpc>
            </a:pPr>
            <a:endParaRPr lang="it-IT" dirty="0" smtClean="0">
              <a:cs typeface="Arial" panose="020B0604020202020204" pitchFamily="34" charset="0"/>
            </a:endParaRPr>
          </a:p>
          <a:p>
            <a:pPr algn="ctr" eaLnBrk="1" hangingPunct="1">
              <a:lnSpc>
                <a:spcPct val="90000"/>
              </a:lnSpc>
              <a:buFontTx/>
              <a:buNone/>
            </a:pPr>
            <a:r>
              <a:rPr lang="it-IT" i="1" dirty="0" smtClean="0">
                <a:cs typeface="Arial" panose="020B0604020202020204" pitchFamily="34" charset="0"/>
              </a:rPr>
              <a:t>“Un atteggiamento è uno stato di prontezza mentale e neurologica, organizzato nel corso dell’esperienza, che esercita un’influenza direttrice o dinamica sulle risposte di un individuo a tutti gli oggetti e situazioni con cui è in relazione” </a:t>
            </a:r>
          </a:p>
          <a:p>
            <a:pPr algn="ctr" eaLnBrk="1" hangingPunct="1">
              <a:lnSpc>
                <a:spcPct val="90000"/>
              </a:lnSpc>
              <a:buFontTx/>
              <a:buNone/>
            </a:pPr>
            <a:r>
              <a:rPr lang="it-IT" i="1" dirty="0" smtClean="0">
                <a:cs typeface="Arial" panose="020B0604020202020204" pitchFamily="34" charset="0"/>
              </a:rPr>
              <a:t>[</a:t>
            </a:r>
            <a:r>
              <a:rPr lang="it-IT" i="1" dirty="0" err="1" smtClean="0">
                <a:cs typeface="Arial" panose="020B0604020202020204" pitchFamily="34" charset="0"/>
              </a:rPr>
              <a:t>Allport</a:t>
            </a:r>
            <a:r>
              <a:rPr lang="it-IT" i="1" dirty="0" smtClean="0">
                <a:cs typeface="Arial" panose="020B0604020202020204" pitchFamily="34" charset="0"/>
              </a:rPr>
              <a:t>, 1935]</a:t>
            </a:r>
            <a:endParaRPr lang="it-IT" dirty="0" smtClean="0">
              <a:cs typeface="Arial" panose="020B0604020202020204" pitchFamily="34" charset="0"/>
            </a:endParaRPr>
          </a:p>
        </p:txBody>
      </p:sp>
      <p:sp>
        <p:nvSpPr>
          <p:cNvPr id="40962"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5CC84D1-6512-4761-A07A-33B3418DE974}" type="slidenum">
              <a:rPr lang="it-IT" sz="1400"/>
              <a:pPr>
                <a:spcBef>
                  <a:spcPct val="0"/>
                </a:spcBef>
                <a:buFontTx/>
                <a:buNone/>
              </a:pPr>
              <a:t>18</a:t>
            </a:fld>
            <a:endParaRPr lang="it-IT" sz="1400"/>
          </a:p>
        </p:txBody>
      </p:sp>
    </p:spTree>
    <p:extLst>
      <p:ext uri="{BB962C8B-B14F-4D97-AF65-F5344CB8AC3E}">
        <p14:creationId xmlns:p14="http://schemas.microsoft.com/office/powerpoint/2010/main" xmlns="" val="3946905835"/>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idx="1"/>
          </p:nvPr>
        </p:nvSpPr>
        <p:spPr>
          <a:xfrm>
            <a:off x="935170" y="877910"/>
            <a:ext cx="10367830" cy="5662590"/>
          </a:xfrm>
          <a:noFill/>
        </p:spPr>
        <p:txBody>
          <a:bodyPr>
            <a:noAutofit/>
          </a:bodyPr>
          <a:lstStyle/>
          <a:p>
            <a:pPr marL="0" indent="0" algn="just">
              <a:buNone/>
            </a:pPr>
            <a:r>
              <a:rPr lang="it-IT" sz="2400" dirty="0" err="1">
                <a:ea typeface="ＭＳ Ｐゴシック" panose="020B0600070205080204" pitchFamily="34" charset="-128"/>
                <a:cs typeface="Arial" panose="020B0604020202020204" pitchFamily="34" charset="0"/>
              </a:rPr>
              <a:t>Allport</a:t>
            </a:r>
            <a:r>
              <a:rPr lang="it-IT" sz="2400" dirty="0">
                <a:ea typeface="ＭＳ Ｐゴシック" panose="020B0600070205080204" pitchFamily="34" charset="-128"/>
                <a:cs typeface="Arial" panose="020B0604020202020204" pitchFamily="34" charset="0"/>
              </a:rPr>
              <a:t> (1935): </a:t>
            </a:r>
          </a:p>
          <a:p>
            <a:pPr marL="571500" lvl="1" indent="-190500" algn="just">
              <a:buSzPct val="80000"/>
              <a:buFontTx/>
              <a:buChar char="•"/>
            </a:pPr>
            <a:r>
              <a:rPr lang="it-IT" dirty="0">
                <a:solidFill>
                  <a:schemeClr val="hlink"/>
                </a:solidFill>
                <a:ea typeface="ＭＳ Ｐゴシック" panose="020B0600070205080204" pitchFamily="34" charset="-128"/>
                <a:cs typeface="Arial" panose="020B0604020202020204" pitchFamily="34" charset="0"/>
              </a:rPr>
              <a:t>Atteggiamenti: </a:t>
            </a:r>
            <a:r>
              <a:rPr lang="it-IT" dirty="0">
                <a:ea typeface="ＭＳ Ｐゴシック" panose="020B0600070205080204" pitchFamily="34" charset="-128"/>
                <a:cs typeface="Arial" panose="020B0604020202020204" pitchFamily="34" charset="0"/>
              </a:rPr>
              <a:t>stato mentale </a:t>
            </a:r>
            <a:r>
              <a:rPr lang="it-IT" b="1" dirty="0">
                <a:ea typeface="ＭＳ Ｐゴシック" panose="020B0600070205080204" pitchFamily="34" charset="-128"/>
                <a:cs typeface="Arial" panose="020B0604020202020204" pitchFamily="34" charset="0"/>
              </a:rPr>
              <a:t>neurologico</a:t>
            </a:r>
            <a:r>
              <a:rPr lang="it-IT" dirty="0">
                <a:ea typeface="ＭＳ Ｐゴシック" panose="020B0600070205080204" pitchFamily="34" charset="-128"/>
                <a:cs typeface="Arial" panose="020B0604020202020204" pitchFamily="34" charset="0"/>
              </a:rPr>
              <a:t> di </a:t>
            </a:r>
            <a:r>
              <a:rPr lang="it-IT" b="1" dirty="0">
                <a:ea typeface="ＭＳ Ｐゴシック" panose="020B0600070205080204" pitchFamily="34" charset="-128"/>
                <a:cs typeface="Arial" panose="020B0604020202020204" pitchFamily="34" charset="0"/>
              </a:rPr>
              <a:t>prontezza</a:t>
            </a:r>
            <a:r>
              <a:rPr lang="it-IT" dirty="0">
                <a:ea typeface="ＭＳ Ｐゴシック" panose="020B0600070205080204" pitchFamily="34" charset="-128"/>
                <a:cs typeface="Arial" panose="020B0604020202020204" pitchFamily="34" charset="0"/>
              </a:rPr>
              <a:t>, </a:t>
            </a:r>
            <a:r>
              <a:rPr lang="it-IT" b="1" dirty="0">
                <a:ea typeface="ＭＳ Ｐゴシック" panose="020B0600070205080204" pitchFamily="34" charset="-128"/>
                <a:cs typeface="Arial" panose="020B0604020202020204" pitchFamily="34" charset="0"/>
              </a:rPr>
              <a:t>organizzata attraverso l</a:t>
            </a:r>
            <a:r>
              <a:rPr lang="ja-JP" altLang="it-IT" b="1" dirty="0">
                <a:ea typeface="ＭＳ Ｐゴシック" panose="020B0600070205080204" pitchFamily="34" charset="-128"/>
                <a:cs typeface="Arial" panose="020B0604020202020204" pitchFamily="34" charset="0"/>
              </a:rPr>
              <a:t>’</a:t>
            </a:r>
            <a:r>
              <a:rPr lang="it-IT" altLang="ja-JP" b="1" dirty="0">
                <a:ea typeface="ＭＳ Ｐゴシック" panose="020B0600070205080204" pitchFamily="34" charset="-128"/>
                <a:cs typeface="Arial" panose="020B0604020202020204" pitchFamily="34" charset="0"/>
              </a:rPr>
              <a:t>esperienza</a:t>
            </a:r>
            <a:r>
              <a:rPr lang="it-IT" altLang="ja-JP" dirty="0">
                <a:ea typeface="ＭＳ Ｐゴシック" panose="020B0600070205080204" pitchFamily="34" charset="-128"/>
                <a:cs typeface="Arial" panose="020B0604020202020204" pitchFamily="34" charset="0"/>
              </a:rPr>
              <a:t>, che esercita </a:t>
            </a:r>
            <a:r>
              <a:rPr lang="it-IT" altLang="ja-JP" b="1" dirty="0">
                <a:ea typeface="ＭＳ Ｐゴシック" panose="020B0600070205080204" pitchFamily="34" charset="-128"/>
                <a:cs typeface="Arial" panose="020B0604020202020204" pitchFamily="34" charset="0"/>
              </a:rPr>
              <a:t>un</a:t>
            </a:r>
            <a:r>
              <a:rPr lang="ja-JP" altLang="it-IT" b="1" dirty="0">
                <a:ea typeface="ＭＳ Ｐゴシック" panose="020B0600070205080204" pitchFamily="34" charset="-128"/>
                <a:cs typeface="Arial" panose="020B0604020202020204" pitchFamily="34" charset="0"/>
              </a:rPr>
              <a:t>’</a:t>
            </a:r>
            <a:r>
              <a:rPr lang="it-IT" altLang="ja-JP" b="1" dirty="0">
                <a:ea typeface="ＭＳ Ｐゴシック" panose="020B0600070205080204" pitchFamily="34" charset="-128"/>
                <a:cs typeface="Arial" panose="020B0604020202020204" pitchFamily="34" charset="0"/>
              </a:rPr>
              <a:t>influenza</a:t>
            </a:r>
            <a:r>
              <a:rPr lang="it-IT" altLang="ja-JP" dirty="0">
                <a:ea typeface="ＭＳ Ｐゴシック" panose="020B0600070205080204" pitchFamily="34" charset="-128"/>
                <a:cs typeface="Arial" panose="020B0604020202020204" pitchFamily="34" charset="0"/>
              </a:rPr>
              <a:t> direttiva o dinamica sulla risposta </a:t>
            </a:r>
            <a:r>
              <a:rPr lang="it-IT" altLang="ja-JP"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individuo nei confronti di ogni oggetto o situazione con cui entra in contatto</a:t>
            </a:r>
          </a:p>
          <a:p>
            <a:pPr marL="571500" lvl="1" indent="-190500" algn="just">
              <a:buNone/>
            </a:pPr>
            <a:endParaRPr lang="it-IT" dirty="0">
              <a:ea typeface="ＭＳ Ｐゴシック" panose="020B0600070205080204" pitchFamily="34" charset="-128"/>
              <a:cs typeface="Arial" panose="020B0604020202020204" pitchFamily="34" charset="0"/>
            </a:endParaRPr>
          </a:p>
          <a:p>
            <a:pPr marL="0" indent="0" algn="just">
              <a:buNone/>
            </a:pPr>
            <a:r>
              <a:rPr lang="it-IT" sz="2400" dirty="0">
                <a:solidFill>
                  <a:schemeClr val="hlink"/>
                </a:solidFill>
                <a:ea typeface="ＭＳ Ｐゴシック" panose="020B0600070205080204" pitchFamily="34" charset="-128"/>
                <a:cs typeface="Arial" panose="020B0604020202020204" pitchFamily="34" charset="0"/>
              </a:rPr>
              <a:t>Aspetti innovativi:</a:t>
            </a:r>
          </a:p>
          <a:p>
            <a:pPr marL="571500" lvl="1" indent="-190500" algn="just">
              <a:buSzPct val="80000"/>
              <a:buFontTx/>
              <a:buChar char="•"/>
            </a:pPr>
            <a:r>
              <a:rPr lang="it-IT" dirty="0">
                <a:ea typeface="ＭＳ Ｐゴシック" panose="020B0600070205080204" pitchFamily="34" charset="-128"/>
                <a:cs typeface="Arial" panose="020B0604020202020204" pitchFamily="34" charset="0"/>
              </a:rPr>
              <a:t>Atteggiamento come stato </a:t>
            </a:r>
            <a:r>
              <a:rPr lang="it-IT" b="1" dirty="0">
                <a:ea typeface="ＭＳ Ｐゴシック" panose="020B0600070205080204" pitchFamily="34" charset="-128"/>
                <a:cs typeface="Arial" panose="020B0604020202020204" pitchFamily="34" charset="0"/>
              </a:rPr>
              <a:t>non direttamente osservabile</a:t>
            </a:r>
            <a:r>
              <a:rPr lang="it-IT" dirty="0">
                <a:ea typeface="ＭＳ Ｐゴシック" panose="020B0600070205080204" pitchFamily="34" charset="-128"/>
                <a:cs typeface="Arial" panose="020B0604020202020204" pitchFamily="34" charset="0"/>
              </a:rPr>
              <a:t>:</a:t>
            </a:r>
          </a:p>
          <a:p>
            <a:pPr marL="971550" lvl="2" indent="-190500" algn="just">
              <a:buSzPct val="80000"/>
              <a:buFontTx/>
              <a:buChar char="•"/>
            </a:pPr>
            <a:r>
              <a:rPr lang="it-IT" sz="2400" dirty="0">
                <a:ea typeface="ＭＳ Ｐゴシック" panose="020B0600070205080204" pitchFamily="34" charset="-128"/>
                <a:cs typeface="Arial" panose="020B0604020202020204" pitchFamily="34" charset="0"/>
              </a:rPr>
              <a:t>inferibile sulla base della risposta: </a:t>
            </a:r>
            <a:r>
              <a:rPr lang="it-IT" sz="2400" u="sng" dirty="0">
                <a:ea typeface="ＭＳ Ｐゴシック" panose="020B0600070205080204" pitchFamily="34" charset="-128"/>
                <a:cs typeface="Arial" panose="020B0604020202020204" pitchFamily="34" charset="0"/>
              </a:rPr>
              <a:t>variabile interveniente fra stimolo e risposta</a:t>
            </a:r>
          </a:p>
          <a:p>
            <a:pPr marL="571500" lvl="1" indent="-190500" algn="just">
              <a:buSzPct val="80000"/>
              <a:buFontTx/>
              <a:buChar char="•"/>
            </a:pPr>
            <a:r>
              <a:rPr lang="it-IT" dirty="0">
                <a:ea typeface="ＭＳ Ｐゴシック" panose="020B0600070205080204" pitchFamily="34" charset="-128"/>
                <a:cs typeface="Arial" panose="020B0604020202020204" pitchFamily="34" charset="0"/>
              </a:rPr>
              <a:t>Valorizza il ruolo </a:t>
            </a:r>
            <a:r>
              <a:rPr lang="it-IT"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esperienza</a:t>
            </a:r>
          </a:p>
          <a:p>
            <a:pPr marL="0" indent="0" algn="just">
              <a:buNone/>
            </a:pPr>
            <a:r>
              <a:rPr lang="it-IT" sz="2400" dirty="0">
                <a:solidFill>
                  <a:schemeClr val="hlink"/>
                </a:solidFill>
                <a:ea typeface="ＭＳ Ｐゴシック" panose="020B0600070205080204" pitchFamily="34" charset="-128"/>
                <a:cs typeface="Arial" panose="020B0604020202020204" pitchFamily="34" charset="0"/>
              </a:rPr>
              <a:t>Critiche:</a:t>
            </a:r>
          </a:p>
          <a:p>
            <a:pPr marL="571500" lvl="1" indent="-190500" algn="just">
              <a:buSzPct val="80000"/>
              <a:buFontTx/>
              <a:buChar char="•"/>
            </a:pPr>
            <a:r>
              <a:rPr lang="it-IT" dirty="0">
                <a:ea typeface="ＭＳ Ｐゴシック" panose="020B0600070205080204" pitchFamily="34" charset="-128"/>
                <a:cs typeface="Arial" panose="020B0604020202020204" pitchFamily="34" charset="0"/>
              </a:rPr>
              <a:t>Definizione generica: vale per descrivere molti stati</a:t>
            </a:r>
          </a:p>
          <a:p>
            <a:pPr marL="571500" lvl="1" indent="-190500" algn="just">
              <a:buSzPct val="80000"/>
              <a:buFontTx/>
              <a:buChar char="•"/>
            </a:pPr>
            <a:r>
              <a:rPr lang="it-IT" dirty="0">
                <a:ea typeface="ＭＳ Ｐゴシック" panose="020B0600070205080204" pitchFamily="34" charset="-128"/>
                <a:cs typeface="Arial" panose="020B0604020202020204" pitchFamily="34" charset="0"/>
              </a:rPr>
              <a:t>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aspetto valutativo passa in secondo piano</a:t>
            </a:r>
            <a:endParaRPr lang="it-IT" dirty="0">
              <a:ea typeface="ＭＳ Ｐゴシック" panose="020B0600070205080204" pitchFamily="34" charset="-128"/>
              <a:cs typeface="Arial" panose="020B0604020202020204" pitchFamily="34" charset="0"/>
            </a:endParaRPr>
          </a:p>
        </p:txBody>
      </p:sp>
      <p:sp>
        <p:nvSpPr>
          <p:cNvPr id="27650"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88CD3D6-2BE3-4145-BC23-04B37D04F7A8}" type="slidenum">
              <a:rPr lang="it-IT" sz="1200">
                <a:solidFill>
                  <a:schemeClr val="tx1"/>
                </a:solidFill>
              </a:rPr>
              <a:pPr eaLnBrk="1" hangingPunct="1"/>
              <a:t>19</a:t>
            </a:fld>
            <a:endParaRPr lang="it-IT" sz="1200">
              <a:solidFill>
                <a:schemeClr val="tx1"/>
              </a:solidFill>
            </a:endParaRPr>
          </a:p>
        </p:txBody>
      </p:sp>
    </p:spTree>
    <p:extLst>
      <p:ext uri="{BB962C8B-B14F-4D97-AF65-F5344CB8AC3E}">
        <p14:creationId xmlns:p14="http://schemas.microsoft.com/office/powerpoint/2010/main" xmlns="" val="285206617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6"/>
          <p:cNvSpPr>
            <a:spLocks noGrp="1" noChangeArrowheads="1"/>
          </p:cNvSpPr>
          <p:nvPr>
            <p:ph type="title"/>
          </p:nvPr>
        </p:nvSpPr>
        <p:spPr/>
        <p:txBody>
          <a:bodyPr>
            <a:normAutofit/>
          </a:bodyPr>
          <a:lstStyle/>
          <a:p>
            <a:pPr algn="ctr" eaLnBrk="1" hangingPunct="1"/>
            <a:r>
              <a:rPr lang="it-IT" sz="4800" u="sng" dirty="0" smtClean="0">
                <a:solidFill>
                  <a:srgbClr val="C00000"/>
                </a:solidFill>
              </a:rPr>
              <a:t>Gli atteggiamenti</a:t>
            </a:r>
          </a:p>
        </p:txBody>
      </p:sp>
      <p:sp>
        <p:nvSpPr>
          <p:cNvPr id="9219" name="Rectangle 3"/>
          <p:cNvSpPr>
            <a:spLocks noGrp="1" noChangeArrowheads="1"/>
          </p:cNvSpPr>
          <p:nvPr>
            <p:ph idx="1"/>
          </p:nvPr>
        </p:nvSpPr>
        <p:spPr/>
        <p:txBody>
          <a:bodyPr anchor="ctr">
            <a:normAutofit/>
          </a:bodyPr>
          <a:lstStyle/>
          <a:p>
            <a:pPr algn="ctr" eaLnBrk="1" hangingPunct="1">
              <a:buNone/>
              <a:defRPr/>
            </a:pPr>
            <a:r>
              <a:rPr lang="it-IT" dirty="0" smtClean="0">
                <a:cs typeface="Arial" panose="020B0604020202020204" pitchFamily="34" charset="0"/>
              </a:rPr>
              <a:t>Concetto </a:t>
            </a:r>
            <a:r>
              <a:rPr lang="it-IT" dirty="0" smtClean="0">
                <a:cs typeface="Arial" panose="020B0604020202020204" pitchFamily="34" charset="0"/>
              </a:rPr>
              <a:t>originario di </a:t>
            </a:r>
            <a:r>
              <a:rPr lang="it-IT" i="1" dirty="0" err="1" smtClean="0">
                <a:cs typeface="Arial" panose="020B0604020202020204" pitchFamily="34" charset="0"/>
              </a:rPr>
              <a:t>Attitude</a:t>
            </a:r>
            <a:r>
              <a:rPr lang="it-IT" i="1" dirty="0" smtClean="0">
                <a:cs typeface="Arial" panose="020B0604020202020204" pitchFamily="34" charset="0"/>
              </a:rPr>
              <a:t> </a:t>
            </a:r>
          </a:p>
          <a:p>
            <a:pPr marL="0" indent="0" algn="ctr">
              <a:buNone/>
              <a:defRPr/>
            </a:pPr>
            <a:r>
              <a:rPr lang="it-IT" dirty="0" smtClean="0">
                <a:cs typeface="Arial" panose="020B0604020202020204" pitchFamily="34" charset="0"/>
              </a:rPr>
              <a:t>in quanto disposizione del corpo nello spazio (pittura, scultura)</a:t>
            </a:r>
          </a:p>
          <a:p>
            <a:pPr eaLnBrk="1" hangingPunct="1">
              <a:defRPr/>
            </a:pPr>
            <a:endParaRPr lang="it-IT" sz="2200" b="1" dirty="0" smtClean="0">
              <a:latin typeface="Arial" panose="020B0604020202020204" pitchFamily="34" charset="0"/>
              <a:cs typeface="Arial" panose="020B0604020202020204" pitchFamily="34" charset="0"/>
            </a:endParaRPr>
          </a:p>
          <a:p>
            <a:pPr eaLnBrk="1" hangingPunct="1">
              <a:buFontTx/>
              <a:buNone/>
              <a:defRPr/>
            </a:pPr>
            <a:endParaRPr lang="it-IT" sz="2200" b="1" i="1" dirty="0" smtClean="0">
              <a:latin typeface="Arial" panose="020B0604020202020204" pitchFamily="34" charset="0"/>
              <a:cs typeface="Arial" panose="020B0604020202020204" pitchFamily="34" charset="0"/>
            </a:endParaRPr>
          </a:p>
        </p:txBody>
      </p:sp>
      <p:sp>
        <p:nvSpPr>
          <p:cNvPr id="6146"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B01357-E45B-40AA-88EF-1711BD17E3C9}" type="slidenum">
              <a:rPr lang="it-IT" sz="1400"/>
              <a:pPr>
                <a:spcBef>
                  <a:spcPct val="0"/>
                </a:spcBef>
                <a:buFontTx/>
                <a:buNone/>
              </a:pPr>
              <a:t>2</a:t>
            </a:fld>
            <a:endParaRPr lang="it-IT" sz="1400"/>
          </a:p>
        </p:txBody>
      </p:sp>
    </p:spTree>
    <p:extLst>
      <p:ext uri="{BB962C8B-B14F-4D97-AF65-F5344CB8AC3E}">
        <p14:creationId xmlns:p14="http://schemas.microsoft.com/office/powerpoint/2010/main" xmlns="" val="3563945516"/>
      </p:ext>
    </p:extLst>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5" name="Rectangle 2"/>
          <p:cNvSpPr>
            <a:spLocks noGrp="1" noChangeArrowheads="1"/>
          </p:cNvSpPr>
          <p:nvPr>
            <p:ph idx="1"/>
          </p:nvPr>
        </p:nvSpPr>
        <p:spPr>
          <a:xfrm>
            <a:off x="821050" y="824963"/>
            <a:ext cx="10545450" cy="6033037"/>
          </a:xfrm>
        </p:spPr>
        <p:txBody>
          <a:bodyPr>
            <a:noAutofit/>
          </a:bodyPr>
          <a:lstStyle/>
          <a:p>
            <a:pPr marL="0" indent="0" algn="just">
              <a:buNone/>
            </a:pPr>
            <a:r>
              <a:rPr lang="it-IT" sz="2400" dirty="0">
                <a:ea typeface="ＭＳ Ｐゴシック" panose="020B0600070205080204" pitchFamily="34" charset="-128"/>
                <a:cs typeface="Arial" panose="020B0604020202020204" pitchFamily="34" charset="0"/>
              </a:rPr>
              <a:t>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idea di una relazione causale tra atteggiamenti e comportamenti:</a:t>
            </a:r>
          </a:p>
          <a:p>
            <a:pPr marL="762000" lvl="1" algn="just">
              <a:buSzPct val="80000"/>
              <a:buFontTx/>
              <a:buChar char="•"/>
            </a:pPr>
            <a:r>
              <a:rPr lang="it-IT" dirty="0">
                <a:ea typeface="ＭＳ Ｐゴシック" panose="020B0600070205080204" pitchFamily="34" charset="-128"/>
                <a:cs typeface="Arial" panose="020B0604020202020204" pitchFamily="34" charset="0"/>
              </a:rPr>
              <a:t> Costruzione di molte scale di misura degli atteggiamenti</a:t>
            </a:r>
          </a:p>
          <a:p>
            <a:pPr marL="762000" lvl="1" algn="just">
              <a:buSzPct val="80000"/>
              <a:buNone/>
            </a:pPr>
            <a:endParaRPr lang="it-IT" dirty="0">
              <a:ea typeface="ＭＳ Ｐゴシック" panose="020B0600070205080204" pitchFamily="34" charset="-128"/>
              <a:cs typeface="Arial" panose="020B0604020202020204" pitchFamily="34" charset="0"/>
            </a:endParaRPr>
          </a:p>
          <a:p>
            <a:pPr marL="0" indent="0" algn="just">
              <a:buSzPct val="80000"/>
            </a:pPr>
            <a:r>
              <a:rPr lang="it-IT" sz="2400" dirty="0">
                <a:ea typeface="ＭＳ Ｐゴシック" panose="020B0600070205080204" pitchFamily="34" charset="-128"/>
                <a:cs typeface="Arial" panose="020B0604020202020204" pitchFamily="34" charset="0"/>
              </a:rPr>
              <a:t>Offrono la possibilità di tradurre un costrutto non osservabile </a:t>
            </a:r>
            <a:r>
              <a:rPr lang="it-IT" sz="2400" dirty="0" err="1">
                <a:ea typeface="ＭＳ Ｐゴシック" panose="020B0600070205080204" pitchFamily="34" charset="-128"/>
                <a:cs typeface="Arial" panose="020B0604020202020204" pitchFamily="34" charset="0"/>
              </a:rPr>
              <a:t>dall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esterno in qualcosa di quantificabile</a:t>
            </a:r>
          </a:p>
          <a:p>
            <a:pPr marL="762000" lvl="1" algn="just">
              <a:buSzPct val="80000"/>
              <a:buFontTx/>
              <a:buChar char="•"/>
            </a:pPr>
            <a:r>
              <a:rPr lang="it-IT" dirty="0">
                <a:ea typeface="ＭＳ Ｐゴシック" panose="020B0600070205080204" pitchFamily="34" charset="-128"/>
                <a:cs typeface="Arial" panose="020B0604020202020204" pitchFamily="34" charset="0"/>
              </a:rPr>
              <a:t>Identificando le relazioni tra costrutti psicologici (es. intelligenza, ansia, </a:t>
            </a:r>
            <a:r>
              <a:rPr lang="it-IT" dirty="0" err="1">
                <a:ea typeface="ＭＳ Ｐゴシック" panose="020B0600070205080204" pitchFamily="34" charset="-128"/>
                <a:cs typeface="Arial" panose="020B0604020202020204" pitchFamily="34" charset="0"/>
              </a:rPr>
              <a:t>ecc</a:t>
            </a:r>
            <a:r>
              <a:rPr lang="it-IT" dirty="0">
                <a:ea typeface="ＭＳ Ｐゴシック" panose="020B0600070205080204" pitchFamily="34" charset="-128"/>
                <a:cs typeface="Arial" panose="020B0604020202020204" pitchFamily="34" charset="0"/>
              </a:rPr>
              <a:t>) e verificando le relative ipotesi</a:t>
            </a:r>
          </a:p>
          <a:p>
            <a:pPr marL="762000" lvl="1" algn="just">
              <a:buSzPct val="80000"/>
              <a:buFontTx/>
              <a:buChar char="•"/>
            </a:pPr>
            <a:r>
              <a:rPr lang="it-IT" dirty="0">
                <a:ea typeface="ＭＳ Ｐゴシック" panose="020B0600070205080204" pitchFamily="34" charset="-128"/>
                <a:cs typeface="Arial" panose="020B0604020202020204" pitchFamily="34" charset="0"/>
              </a:rPr>
              <a:t>Consentendo di prevedere un atteggiamento a partire dalla conoscenza </a:t>
            </a:r>
            <a:r>
              <a:rPr lang="it-IT"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altro:</a:t>
            </a:r>
          </a:p>
          <a:p>
            <a:pPr marL="1162050" lvl="2" algn="just">
              <a:buSzPct val="80000"/>
              <a:buFontTx/>
              <a:buChar char="•"/>
            </a:pPr>
            <a:r>
              <a:rPr lang="it-IT" sz="2400" dirty="0" err="1">
                <a:ea typeface="ＭＳ Ｐゴシック" panose="020B0600070205080204" pitchFamily="34" charset="-128"/>
                <a:cs typeface="Arial" panose="020B0604020202020204" pitchFamily="34" charset="0"/>
              </a:rPr>
              <a:t>Biotec</a:t>
            </a:r>
            <a:r>
              <a:rPr lang="it-IT" sz="2400" dirty="0">
                <a:ea typeface="ＭＳ Ｐゴシック" panose="020B0600070205080204" pitchFamily="34" charset="-128"/>
                <a:cs typeface="Arial" panose="020B0604020202020204" pitchFamily="34" charset="0"/>
              </a:rPr>
              <a:t> e cibo </a:t>
            </a:r>
            <a:r>
              <a:rPr lang="it-IT" sz="2400" dirty="0" err="1">
                <a:ea typeface="ＭＳ Ｐゴシック" panose="020B0600070205080204" pitchFamily="34" charset="-128"/>
                <a:cs typeface="Arial" panose="020B0604020202020204" pitchFamily="34" charset="0"/>
              </a:rPr>
              <a:t>bio</a:t>
            </a:r>
            <a:endParaRPr lang="it-IT" sz="2400" dirty="0">
              <a:ea typeface="ＭＳ Ｐゴシック" panose="020B0600070205080204" pitchFamily="34" charset="-128"/>
              <a:cs typeface="Arial" panose="020B0604020202020204" pitchFamily="34" charset="0"/>
            </a:endParaRPr>
          </a:p>
          <a:p>
            <a:pPr marL="0" indent="0" algn="just">
              <a:buNone/>
            </a:pPr>
            <a:endParaRPr lang="it-IT" sz="2400" i="1" dirty="0">
              <a:solidFill>
                <a:schemeClr val="hlink"/>
              </a:solidFill>
              <a:ea typeface="ＭＳ Ｐゴシック" panose="020B0600070205080204" pitchFamily="34" charset="-128"/>
              <a:cs typeface="Arial" panose="020B0604020202020204" pitchFamily="34" charset="0"/>
            </a:endParaRPr>
          </a:p>
          <a:p>
            <a:pPr marL="0" indent="0" algn="just">
              <a:buNone/>
            </a:pPr>
            <a:r>
              <a:rPr lang="it-IT" sz="2400" dirty="0">
                <a:solidFill>
                  <a:schemeClr val="hlink"/>
                </a:solidFill>
                <a:ea typeface="ＭＳ Ｐゴシック" panose="020B0600070205080204" pitchFamily="34" charset="-128"/>
                <a:cs typeface="Arial" panose="020B0604020202020204" pitchFamily="34" charset="0"/>
              </a:rPr>
              <a:t>Critiche:</a:t>
            </a:r>
          </a:p>
          <a:p>
            <a:pPr marL="762000" lvl="1" algn="just">
              <a:buSzPct val="80000"/>
              <a:buFontTx/>
              <a:buChar char="•"/>
            </a:pPr>
            <a:r>
              <a:rPr lang="it-IT" dirty="0">
                <a:ea typeface="ＭＳ Ｐゴシック" panose="020B0600070205080204" pitchFamily="34" charset="-128"/>
                <a:cs typeface="Arial" panose="020B0604020202020204" pitchFamily="34" charset="0"/>
              </a:rPr>
              <a:t>Definizioni di atteggiamenti spesso non concordanti: </a:t>
            </a:r>
            <a:r>
              <a:rPr lang="it-IT" u="sng" dirty="0">
                <a:ea typeface="ＭＳ Ｐゴシック" panose="020B0600070205080204" pitchFamily="34" charset="-128"/>
                <a:cs typeface="Arial" panose="020B0604020202020204" pitchFamily="34" charset="0"/>
              </a:rPr>
              <a:t>oltre 500 definizioni operative di </a:t>
            </a:r>
            <a:r>
              <a:rPr lang="ja-JP" altLang="it-IT" u="sng" dirty="0">
                <a:ea typeface="ＭＳ Ｐゴシック" panose="020B0600070205080204" pitchFamily="34" charset="-128"/>
                <a:cs typeface="Arial" panose="020B0604020202020204" pitchFamily="34" charset="0"/>
              </a:rPr>
              <a:t>“</a:t>
            </a:r>
            <a:r>
              <a:rPr lang="it-IT" altLang="ja-JP" u="sng" dirty="0">
                <a:ea typeface="ＭＳ Ｐゴシック" panose="020B0600070205080204" pitchFamily="34" charset="-128"/>
                <a:cs typeface="Arial" panose="020B0604020202020204" pitchFamily="34" charset="0"/>
              </a:rPr>
              <a:t>atteggiamento</a:t>
            </a:r>
            <a:r>
              <a:rPr lang="ja-JP" altLang="it-IT" u="sng" dirty="0">
                <a:ea typeface="ＭＳ Ｐゴシック" panose="020B0600070205080204" pitchFamily="34" charset="-128"/>
                <a:cs typeface="Arial" panose="020B0604020202020204" pitchFamily="34" charset="0"/>
              </a:rPr>
              <a:t>”</a:t>
            </a:r>
            <a:endParaRPr lang="it-IT" altLang="ja-JP" u="sng" dirty="0">
              <a:ea typeface="ＭＳ Ｐゴシック" panose="020B0600070205080204" pitchFamily="34" charset="-128"/>
              <a:cs typeface="Arial" panose="020B0604020202020204" pitchFamily="34" charset="0"/>
            </a:endParaRPr>
          </a:p>
          <a:p>
            <a:pPr marL="762000" lvl="1" algn="just">
              <a:buSzPct val="80000"/>
              <a:buNone/>
            </a:pPr>
            <a:endParaRPr lang="it-IT" sz="2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28674"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7A5B2092-508D-4A34-98B8-950BAE666865}" type="slidenum">
              <a:rPr lang="it-IT" sz="1200">
                <a:solidFill>
                  <a:schemeClr val="tx1"/>
                </a:solidFill>
              </a:rPr>
              <a:pPr eaLnBrk="1" hangingPunct="1"/>
              <a:t>20</a:t>
            </a:fld>
            <a:endParaRPr lang="it-IT" sz="1200">
              <a:solidFill>
                <a:schemeClr val="tx1"/>
              </a:solidFill>
            </a:endParaRPr>
          </a:p>
        </p:txBody>
      </p:sp>
    </p:spTree>
    <p:extLst>
      <p:ext uri="{BB962C8B-B14F-4D97-AF65-F5344CB8AC3E}">
        <p14:creationId xmlns:p14="http://schemas.microsoft.com/office/powerpoint/2010/main" xmlns="" val="1985936030"/>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a:xfrm>
            <a:off x="1892300" y="706438"/>
            <a:ext cx="8229600" cy="715962"/>
          </a:xfrm>
        </p:spPr>
        <p:txBody>
          <a:bodyPr>
            <a:noAutofit/>
          </a:bodyPr>
          <a:lstStyle/>
          <a:p>
            <a:pPr algn="ctr" eaLnBrk="1" hangingPunct="1"/>
            <a:r>
              <a:rPr lang="it-IT" sz="4800" u="sng" dirty="0">
                <a:solidFill>
                  <a:srgbClr val="C00000"/>
                </a:solidFill>
              </a:rPr>
              <a:t>Il modello tripartito</a:t>
            </a:r>
          </a:p>
        </p:txBody>
      </p:sp>
      <p:graphicFrame>
        <p:nvGraphicFramePr>
          <p:cNvPr id="13409" name="Group 97"/>
          <p:cNvGraphicFramePr>
            <a:graphicFrameLocks noGrp="1"/>
          </p:cNvGraphicFramePr>
          <p:nvPr>
            <p:ph idx="1"/>
          </p:nvPr>
        </p:nvGraphicFramePr>
        <p:xfrm>
          <a:off x="736599" y="1600200"/>
          <a:ext cx="10693401" cy="4876800"/>
        </p:xfrm>
        <a:graphic>
          <a:graphicData uri="http://schemas.openxmlformats.org/drawingml/2006/table">
            <a:tbl>
              <a:tblPr/>
              <a:tblGrid>
                <a:gridCol w="3564467"/>
                <a:gridCol w="3564467"/>
                <a:gridCol w="3564467"/>
              </a:tblGrid>
              <a:tr h="10318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1" u="none" strike="noStrike" cap="none" normalizeH="0" baseline="0" dirty="0" smtClean="0">
                          <a:ln>
                            <a:noFill/>
                          </a:ln>
                          <a:solidFill>
                            <a:schemeClr val="tx1"/>
                          </a:solidFill>
                          <a:effectLst/>
                          <a:latin typeface="+mn-lt"/>
                        </a:rPr>
                        <a:t>Variabile osservabile</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1" u="none" strike="noStrike" cap="none" normalizeH="0" baseline="0" smtClean="0">
                          <a:ln>
                            <a:noFill/>
                          </a:ln>
                          <a:solidFill>
                            <a:schemeClr val="tx1"/>
                          </a:solidFill>
                          <a:effectLst/>
                          <a:latin typeface="+mn-lt"/>
                        </a:rPr>
                        <a:t>Variabile inferita</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1" u="none" strike="noStrike" cap="none" normalizeH="0" baseline="0" dirty="0" smtClean="0">
                          <a:ln>
                            <a:noFill/>
                          </a:ln>
                          <a:solidFill>
                            <a:schemeClr val="tx1"/>
                          </a:solidFill>
                          <a:effectLst/>
                          <a:latin typeface="+mn-lt"/>
                        </a:rPr>
                        <a:t>Variabile osservabile</a:t>
                      </a:r>
                    </a:p>
                  </a:txBody>
                  <a:tcPr horzOverflow="overflow">
                    <a:lnL>
                      <a:noFill/>
                    </a:lnL>
                    <a:lnR cap="flat">
                      <a:noFill/>
                    </a:lnR>
                    <a:lnT cap="flat">
                      <a:noFill/>
                    </a:lnT>
                    <a:lnB>
                      <a:noFill/>
                    </a:lnB>
                    <a:lnTlToBr>
                      <a:noFill/>
                    </a:lnTlToBr>
                    <a:lnBlToTr>
                      <a:noFill/>
                    </a:lnBlToTr>
                    <a:noFill/>
                  </a:tcPr>
                </a:tc>
              </a:tr>
              <a:tr h="38449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mn-lt"/>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mn-lt"/>
                        </a:rPr>
                        <a:t>Oggetto stimolo</a:t>
                      </a: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mn-lt"/>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4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it-IT" sz="2400" b="0" i="0" u="none" strike="noStrike" cap="none" normalizeH="0" baseline="0" dirty="0" smtClean="0">
                          <a:ln>
                            <a:noFill/>
                          </a:ln>
                          <a:solidFill>
                            <a:schemeClr val="tx1"/>
                          </a:solidFill>
                          <a:effectLst/>
                          <a:latin typeface="+mn-lt"/>
                        </a:rPr>
                        <a:t>   </a:t>
                      </a:r>
                      <a:r>
                        <a:rPr kumimoji="0" lang="it-IT" sz="2400" b="0" i="0" u="none" strike="noStrike" cap="none" normalizeH="0" baseline="0" dirty="0" smtClean="0">
                          <a:ln>
                            <a:noFill/>
                          </a:ln>
                          <a:solidFill>
                            <a:schemeClr val="tx1"/>
                          </a:solidFill>
                          <a:effectLst/>
                          <a:latin typeface="+mn-lt"/>
                        </a:rPr>
                        <a:t>      Atteggiamento</a:t>
                      </a:r>
                      <a:endParaRPr kumimoji="0" lang="it-IT" sz="2400" b="0" i="0" u="none" strike="noStrike" cap="none" normalizeH="0" baseline="0" dirty="0" smtClean="0">
                        <a:ln>
                          <a:noFill/>
                        </a:ln>
                        <a:solidFill>
                          <a:schemeClr val="tx1"/>
                        </a:solidFill>
                        <a:effectLst/>
                        <a:latin typeface="+mn-lt"/>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2400" b="0" i="0" u="none" strike="noStrike" cap="none" normalizeH="0" baseline="0" dirty="0" smtClean="0">
                          <a:ln>
                            <a:noFill/>
                          </a:ln>
                          <a:solidFill>
                            <a:schemeClr val="tx1"/>
                          </a:solidFill>
                          <a:effectLst/>
                          <a:latin typeface="+mn-lt"/>
                        </a:rPr>
                        <a:t>Risposte cognitive (credenze)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2400" b="0" i="0" u="none" strike="noStrike" cap="none" normalizeH="0" baseline="0" dirty="0" smtClean="0">
                          <a:ln>
                            <a:noFill/>
                          </a:ln>
                          <a:solidFill>
                            <a:schemeClr val="tx1"/>
                          </a:solidFill>
                          <a:effectLst/>
                          <a:latin typeface="+mn-lt"/>
                        </a:rPr>
                        <a:t>Risposte affettive (emozioni, stati d’animo</a:t>
                      </a:r>
                      <a:r>
                        <a:rPr kumimoji="0" lang="it-IT" sz="2400" b="0" i="0" u="none" strike="noStrike" cap="none" normalizeH="0" baseline="0" dirty="0" smtClean="0">
                          <a:ln>
                            <a:noFill/>
                          </a:ln>
                          <a:solidFill>
                            <a:schemeClr val="tx1"/>
                          </a:solidFill>
                          <a:effectLst/>
                          <a:latin typeface="+mn-lt"/>
                        </a:rPr>
                        <a:t>)</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it-IT" sz="2400" b="0" i="0" u="none" strike="noStrike" cap="none" normalizeH="0" baseline="0" dirty="0" smtClean="0">
                          <a:ln>
                            <a:noFill/>
                          </a:ln>
                          <a:solidFill>
                            <a:schemeClr val="tx1"/>
                          </a:solidFill>
                          <a:effectLst/>
                          <a:latin typeface="+mn-lt"/>
                        </a:rPr>
                        <a:t>Risposte </a:t>
                      </a:r>
                      <a:r>
                        <a:rPr kumimoji="0" lang="it-IT" sz="2400" b="0" i="0" u="none" strike="noStrike" cap="none" normalizeH="0" baseline="0" dirty="0" smtClean="0">
                          <a:ln>
                            <a:noFill/>
                          </a:ln>
                          <a:solidFill>
                            <a:schemeClr val="tx1"/>
                          </a:solidFill>
                          <a:effectLst/>
                          <a:latin typeface="+mn-lt"/>
                        </a:rPr>
                        <a:t>comportamentali (azioni manifeste, intenzioni)</a:t>
                      </a:r>
                    </a:p>
                  </a:txBody>
                  <a:tcPr horzOverflow="overflow">
                    <a:lnL>
                      <a:noFill/>
                    </a:lnL>
                    <a:lnR cap="flat">
                      <a:noFill/>
                    </a:lnR>
                    <a:lnT>
                      <a:noFill/>
                    </a:lnT>
                    <a:lnB cap="flat">
                      <a:noFill/>
                    </a:lnB>
                    <a:lnTlToBr>
                      <a:noFill/>
                    </a:lnTlToBr>
                    <a:lnBlToTr>
                      <a:noFill/>
                    </a:lnBlToTr>
                    <a:noFill/>
                  </a:tcPr>
                </a:tc>
              </a:tr>
            </a:tbl>
          </a:graphicData>
        </a:graphic>
      </p:graphicFrame>
      <p:sp>
        <p:nvSpPr>
          <p:cNvPr id="43010"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AE693E3-2DC1-473C-8BF5-1FE4D623AC21}" type="slidenum">
              <a:rPr lang="it-IT" sz="1400"/>
              <a:pPr>
                <a:spcBef>
                  <a:spcPct val="0"/>
                </a:spcBef>
                <a:buFontTx/>
                <a:buNone/>
              </a:pPr>
              <a:t>21</a:t>
            </a:fld>
            <a:endParaRPr lang="it-IT" sz="1400"/>
          </a:p>
        </p:txBody>
      </p:sp>
      <p:sp>
        <p:nvSpPr>
          <p:cNvPr id="43019" name="Line 60"/>
          <p:cNvSpPr>
            <a:spLocks noChangeShapeType="1"/>
          </p:cNvSpPr>
          <p:nvPr/>
        </p:nvSpPr>
        <p:spPr bwMode="auto">
          <a:xfrm>
            <a:off x="3683000" y="3797300"/>
            <a:ext cx="1231900" cy="12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43020" name="Freeform 61"/>
          <p:cNvSpPr>
            <a:spLocks/>
          </p:cNvSpPr>
          <p:nvPr/>
        </p:nvSpPr>
        <p:spPr bwMode="auto">
          <a:xfrm>
            <a:off x="7162800" y="2925764"/>
            <a:ext cx="546100" cy="808037"/>
          </a:xfrm>
          <a:custGeom>
            <a:avLst/>
            <a:gdLst>
              <a:gd name="T0" fmla="*/ 0 w 344"/>
              <a:gd name="T1" fmla="*/ 2147483646 h 509"/>
              <a:gd name="T2" fmla="*/ 2147483646 w 344"/>
              <a:gd name="T3" fmla="*/ 0 h 509"/>
              <a:gd name="T4" fmla="*/ 0 60000 65536"/>
              <a:gd name="T5" fmla="*/ 0 60000 65536"/>
            </a:gdLst>
            <a:ahLst/>
            <a:cxnLst>
              <a:cxn ang="T4">
                <a:pos x="T0" y="T1"/>
              </a:cxn>
              <a:cxn ang="T5">
                <a:pos x="T2" y="T3"/>
              </a:cxn>
            </a:cxnLst>
            <a:rect l="0" t="0" r="r" b="b"/>
            <a:pathLst>
              <a:path w="344" h="509">
                <a:moveTo>
                  <a:pt x="0" y="509"/>
                </a:moveTo>
                <a:lnTo>
                  <a:pt x="344"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43021" name="Line 62"/>
          <p:cNvSpPr>
            <a:spLocks noChangeShapeType="1"/>
          </p:cNvSpPr>
          <p:nvPr/>
        </p:nvSpPr>
        <p:spPr bwMode="auto">
          <a:xfrm>
            <a:off x="7162800" y="37338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43022" name="Line 63"/>
          <p:cNvSpPr>
            <a:spLocks noChangeShapeType="1"/>
          </p:cNvSpPr>
          <p:nvPr/>
        </p:nvSpPr>
        <p:spPr bwMode="auto">
          <a:xfrm>
            <a:off x="7162800" y="3733800"/>
            <a:ext cx="533400" cy="1066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xmlns="" val="3182626009"/>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609600" y="704088"/>
            <a:ext cx="10972800" cy="781812"/>
          </a:xfrm>
        </p:spPr>
        <p:txBody>
          <a:bodyPr>
            <a:normAutofit/>
          </a:bodyPr>
          <a:lstStyle/>
          <a:p>
            <a:pPr algn="ctr" eaLnBrk="1" hangingPunct="1"/>
            <a:r>
              <a:rPr lang="it-IT" sz="4800" u="sng" dirty="0" smtClean="0">
                <a:solidFill>
                  <a:srgbClr val="C00000"/>
                </a:solidFill>
              </a:rPr>
              <a:t>Atteggiamento </a:t>
            </a:r>
          </a:p>
        </p:txBody>
      </p:sp>
      <p:sp>
        <p:nvSpPr>
          <p:cNvPr id="45060" name="Rectangle 3"/>
          <p:cNvSpPr>
            <a:spLocks noGrp="1" noChangeArrowheads="1"/>
          </p:cNvSpPr>
          <p:nvPr>
            <p:ph idx="1"/>
          </p:nvPr>
        </p:nvSpPr>
        <p:spPr>
          <a:xfrm>
            <a:off x="647700" y="2362200"/>
            <a:ext cx="10845800" cy="3962400"/>
          </a:xfrm>
        </p:spPr>
        <p:txBody>
          <a:bodyPr/>
          <a:lstStyle/>
          <a:p>
            <a:pPr algn="just" eaLnBrk="1" hangingPunct="1"/>
            <a:r>
              <a:rPr lang="it-IT" dirty="0" smtClean="0"/>
              <a:t>“Tendenza a valutare un’entità con un certo grado di favore o di disfavore ordinariamente espressa con risposte </a:t>
            </a:r>
            <a:r>
              <a:rPr lang="it-IT" u="sng" dirty="0" smtClean="0"/>
              <a:t>cognitive</a:t>
            </a:r>
            <a:r>
              <a:rPr lang="it-IT" dirty="0" smtClean="0"/>
              <a:t>, </a:t>
            </a:r>
            <a:r>
              <a:rPr lang="it-IT" u="sng" dirty="0" smtClean="0"/>
              <a:t>affettive</a:t>
            </a:r>
            <a:r>
              <a:rPr lang="it-IT" dirty="0" smtClean="0"/>
              <a:t> e </a:t>
            </a:r>
            <a:r>
              <a:rPr lang="it-IT" u="sng" dirty="0" smtClean="0"/>
              <a:t>comportamentali</a:t>
            </a:r>
            <a:r>
              <a:rPr lang="it-IT" dirty="0" smtClean="0"/>
              <a:t>” (</a:t>
            </a:r>
            <a:r>
              <a:rPr lang="it-IT" dirty="0" err="1" smtClean="0"/>
              <a:t>Eagly</a:t>
            </a:r>
            <a:r>
              <a:rPr lang="it-IT" dirty="0" smtClean="0"/>
              <a:t> e </a:t>
            </a:r>
            <a:r>
              <a:rPr lang="it-IT" dirty="0" err="1" smtClean="0"/>
              <a:t>Chiken</a:t>
            </a:r>
            <a:r>
              <a:rPr lang="it-IT" dirty="0" smtClean="0"/>
              <a:t>, 1993)</a:t>
            </a:r>
          </a:p>
          <a:p>
            <a:pPr eaLnBrk="1" hangingPunct="1"/>
            <a:endParaRPr lang="it-IT" dirty="0" smtClean="0"/>
          </a:p>
          <a:p>
            <a:pPr eaLnBrk="1" hangingPunct="1"/>
            <a:r>
              <a:rPr lang="it-IT" dirty="0" smtClean="0"/>
              <a:t>L’atteggiamento come costrutto ipotetico o variabile interveniente</a:t>
            </a:r>
          </a:p>
        </p:txBody>
      </p:sp>
      <p:sp>
        <p:nvSpPr>
          <p:cNvPr id="45058"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BD79E37-16F7-40ED-A89E-A9353047EAA7}" type="slidenum">
              <a:rPr lang="it-IT" sz="1400"/>
              <a:pPr>
                <a:spcBef>
                  <a:spcPct val="0"/>
                </a:spcBef>
                <a:buFontTx/>
                <a:buNone/>
              </a:pPr>
              <a:t>22</a:t>
            </a:fld>
            <a:endParaRPr lang="it-IT" sz="1400"/>
          </a:p>
        </p:txBody>
      </p:sp>
    </p:spTree>
    <p:extLst>
      <p:ext uri="{BB962C8B-B14F-4D97-AF65-F5344CB8AC3E}">
        <p14:creationId xmlns:p14="http://schemas.microsoft.com/office/powerpoint/2010/main" xmlns="" val="1996723569"/>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9" name="Rectangle 2"/>
          <p:cNvSpPr>
            <a:spLocks noGrp="1" noChangeArrowheads="1"/>
          </p:cNvSpPr>
          <p:nvPr>
            <p:ph idx="1"/>
          </p:nvPr>
        </p:nvSpPr>
        <p:spPr>
          <a:xfrm>
            <a:off x="698500" y="901700"/>
            <a:ext cx="10715960" cy="5626100"/>
          </a:xfrm>
          <a:noFill/>
        </p:spPr>
        <p:txBody>
          <a:bodyPr>
            <a:noAutofit/>
          </a:bodyPr>
          <a:lstStyle/>
          <a:p>
            <a:pPr marL="95250" indent="-95250" algn="just">
              <a:lnSpc>
                <a:spcPct val="90000"/>
              </a:lnSpc>
              <a:buNone/>
            </a:pPr>
            <a:r>
              <a:rPr lang="it-IT" sz="2400" dirty="0" err="1">
                <a:ea typeface="ＭＳ Ｐゴシック" panose="020B0600070205080204" pitchFamily="34" charset="-128"/>
                <a:cs typeface="Arial" panose="020B0604020202020204" pitchFamily="34" charset="0"/>
              </a:rPr>
              <a:t>Rosemberg</a:t>
            </a:r>
            <a:r>
              <a:rPr lang="it-IT" sz="2400" dirty="0">
                <a:ea typeface="ＭＳ Ｐゴシック" panose="020B0600070205080204" pitchFamily="34" charset="-128"/>
                <a:cs typeface="Arial" panose="020B0604020202020204" pitchFamily="34" charset="0"/>
              </a:rPr>
              <a:t> e </a:t>
            </a:r>
            <a:r>
              <a:rPr lang="it-IT" sz="2400" dirty="0" err="1">
                <a:ea typeface="ＭＳ Ｐゴシック" panose="020B0600070205080204" pitchFamily="34" charset="-128"/>
                <a:cs typeface="Arial" panose="020B0604020202020204" pitchFamily="34" charset="0"/>
              </a:rPr>
              <a:t>Hovland</a:t>
            </a:r>
            <a:r>
              <a:rPr lang="it-IT" sz="2400" dirty="0">
                <a:ea typeface="ＭＳ Ｐゴシック" panose="020B0600070205080204" pitchFamily="34" charset="-128"/>
                <a:cs typeface="Arial" panose="020B0604020202020204" pitchFamily="34" charset="0"/>
              </a:rPr>
              <a:t> (1960): </a:t>
            </a:r>
            <a:r>
              <a:rPr lang="it-IT" sz="2400" dirty="0">
                <a:solidFill>
                  <a:schemeClr val="hlink"/>
                </a:solidFill>
                <a:ea typeface="ＭＳ Ｐゴシック" panose="020B0600070205080204" pitchFamily="34" charset="-128"/>
                <a:cs typeface="Arial" panose="020B0604020202020204" pitchFamily="34" charset="0"/>
              </a:rPr>
              <a:t>modello tripartito</a:t>
            </a:r>
          </a:p>
          <a:p>
            <a:pPr marL="95250" indent="-95250" algn="just">
              <a:lnSpc>
                <a:spcPct val="90000"/>
              </a:lnSpc>
              <a:buNone/>
            </a:pPr>
            <a:r>
              <a:rPr lang="it-IT" sz="2400" dirty="0">
                <a:ea typeface="ＭＳ Ｐゴシック" panose="020B0600070205080204" pitchFamily="34" charset="-128"/>
                <a:cs typeface="Arial" panose="020B0604020202020204" pitchFamily="34" charset="0"/>
              </a:rPr>
              <a:t>	Gli atteggiamenti sono un costrutto psicologico costituito da 3 componenti:</a:t>
            </a:r>
          </a:p>
          <a:p>
            <a:pPr marL="571500" lvl="1" indent="-190500" algn="just">
              <a:lnSpc>
                <a:spcPct val="90000"/>
              </a:lnSpc>
              <a:buSzPct val="80000"/>
            </a:pPr>
            <a:r>
              <a:rPr lang="it-IT" dirty="0">
                <a:solidFill>
                  <a:schemeClr val="hlink"/>
                </a:solidFill>
                <a:ea typeface="ＭＳ Ｐゴシック" panose="020B0600070205080204" pitchFamily="34" charset="-128"/>
                <a:cs typeface="Arial" panose="020B0604020202020204" pitchFamily="34" charset="0"/>
              </a:rPr>
              <a:t>Componente cognitiva: </a:t>
            </a:r>
            <a:r>
              <a:rPr lang="it-IT" dirty="0">
                <a:ea typeface="ＭＳ Ｐゴシック" panose="020B0600070205080204" pitchFamily="34" charset="-128"/>
                <a:cs typeface="Arial" panose="020B0604020202020204" pitchFamily="34" charset="0"/>
              </a:rPr>
              <a:t>informazioni e credenze verso un oggetto</a:t>
            </a:r>
          </a:p>
          <a:p>
            <a:pPr marL="571500" lvl="1" indent="-190500" algn="just">
              <a:lnSpc>
                <a:spcPct val="90000"/>
              </a:lnSpc>
              <a:buSzPct val="80000"/>
            </a:pPr>
            <a:r>
              <a:rPr lang="it-IT" dirty="0">
                <a:solidFill>
                  <a:schemeClr val="hlink"/>
                </a:solidFill>
                <a:ea typeface="ＭＳ Ｐゴシック" panose="020B0600070205080204" pitchFamily="34" charset="-128"/>
                <a:cs typeface="Arial" panose="020B0604020202020204" pitchFamily="34" charset="0"/>
              </a:rPr>
              <a:t>Componente affettiva:</a:t>
            </a:r>
            <a:r>
              <a:rPr lang="it-IT" dirty="0">
                <a:ea typeface="ＭＳ Ｐゴシック" panose="020B0600070205080204" pitchFamily="34" charset="-128"/>
                <a:cs typeface="Arial" panose="020B0604020202020204" pitchFamily="34" charset="0"/>
              </a:rPr>
              <a:t> reazione emotiva verso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oggetto</a:t>
            </a:r>
          </a:p>
          <a:p>
            <a:pPr marL="571500" lvl="1" indent="-190500" algn="just">
              <a:lnSpc>
                <a:spcPct val="90000"/>
              </a:lnSpc>
              <a:buSzPct val="80000"/>
            </a:pPr>
            <a:r>
              <a:rPr lang="it-IT" dirty="0">
                <a:solidFill>
                  <a:schemeClr val="hlink"/>
                </a:solidFill>
                <a:ea typeface="ＭＳ Ｐゴシック" panose="020B0600070205080204" pitchFamily="34" charset="-128"/>
                <a:cs typeface="Arial" panose="020B0604020202020204" pitchFamily="34" charset="0"/>
              </a:rPr>
              <a:t>Componente comportamentale: </a:t>
            </a:r>
            <a:r>
              <a:rPr lang="it-IT" dirty="0">
                <a:ea typeface="ＭＳ Ｐゴシック" panose="020B0600070205080204" pitchFamily="34" charset="-128"/>
                <a:cs typeface="Arial" panose="020B0604020202020204" pitchFamily="34" charset="0"/>
              </a:rPr>
              <a:t>azioni di avvicinamento o allontanamento </a:t>
            </a:r>
            <a:r>
              <a:rPr lang="it-IT" dirty="0" err="1">
                <a:ea typeface="ＭＳ Ｐゴシック" panose="020B0600070205080204" pitchFamily="34" charset="-128"/>
                <a:cs typeface="Arial" panose="020B0604020202020204" pitchFamily="34" charset="0"/>
              </a:rPr>
              <a:t>dall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oggetto</a:t>
            </a:r>
          </a:p>
          <a:p>
            <a:pPr marL="95250" indent="-95250" algn="just">
              <a:lnSpc>
                <a:spcPct val="90000"/>
              </a:lnSpc>
              <a:buNone/>
            </a:pPr>
            <a:r>
              <a:rPr lang="it-IT" sz="2400" dirty="0">
                <a:solidFill>
                  <a:schemeClr val="hlink"/>
                </a:solidFill>
                <a:ea typeface="ＭＳ Ｐゴシック" panose="020B0600070205080204" pitchFamily="34" charset="-128"/>
                <a:cs typeface="Arial" panose="020B0604020202020204" pitchFamily="34" charset="0"/>
              </a:rPr>
              <a:t>Critiche:</a:t>
            </a:r>
          </a:p>
          <a:p>
            <a:pPr marL="571500" lvl="1" indent="-190500" algn="just">
              <a:lnSpc>
                <a:spcPct val="90000"/>
              </a:lnSpc>
              <a:buSzPct val="80000"/>
            </a:pPr>
            <a:r>
              <a:rPr lang="it-IT" dirty="0">
                <a:ea typeface="ＭＳ Ｐゴシック" panose="020B0600070205080204" pitchFamily="34" charset="-128"/>
                <a:cs typeface="Arial" panose="020B0604020202020204" pitchFamily="34" charset="0"/>
              </a:rPr>
              <a:t>La ricerca ha studiato soprattutto la componente valutativa </a:t>
            </a:r>
          </a:p>
          <a:p>
            <a:pPr marL="571500" lvl="1" indent="-190500" algn="just">
              <a:lnSpc>
                <a:spcPct val="90000"/>
              </a:lnSpc>
              <a:buNone/>
            </a:pPr>
            <a:endParaRPr lang="it-IT" dirty="0">
              <a:ea typeface="ＭＳ Ｐゴシック" panose="020B0600070205080204" pitchFamily="34" charset="-128"/>
              <a:cs typeface="Arial" panose="020B0604020202020204" pitchFamily="34" charset="0"/>
            </a:endParaRPr>
          </a:p>
          <a:p>
            <a:pPr marL="95250" indent="-95250" algn="just">
              <a:lnSpc>
                <a:spcPct val="90000"/>
              </a:lnSpc>
              <a:buNone/>
            </a:pPr>
            <a:r>
              <a:rPr lang="it-IT" sz="2400" dirty="0">
                <a:ea typeface="ＭＳ Ｐゴシック" panose="020B0600070205080204" pitchFamily="34" charset="-128"/>
                <a:cs typeface="Arial" panose="020B0604020202020204" pitchFamily="34" charset="0"/>
              </a:rPr>
              <a:t>Social </a:t>
            </a:r>
            <a:r>
              <a:rPr lang="it-IT" sz="2400" dirty="0" err="1">
                <a:ea typeface="ＭＳ Ｐゴシック" panose="020B0600070205080204" pitchFamily="34" charset="-128"/>
                <a:cs typeface="Arial" panose="020B0604020202020204" pitchFamily="34" charset="0"/>
              </a:rPr>
              <a:t>cognition</a:t>
            </a:r>
            <a:r>
              <a:rPr lang="it-IT" sz="2400" dirty="0">
                <a:ea typeface="ＭＳ Ｐゴシック" panose="020B0600070205080204" pitchFamily="34" charset="-128"/>
                <a:cs typeface="Arial" panose="020B0604020202020204" pitchFamily="34" charset="0"/>
              </a:rPr>
              <a:t> (Fazio, 1986):</a:t>
            </a:r>
          </a:p>
          <a:p>
            <a:pPr marL="571500" lvl="1" indent="-190500" algn="just">
              <a:lnSpc>
                <a:spcPct val="90000"/>
              </a:lnSpc>
              <a:buSzPct val="80000"/>
            </a:pPr>
            <a:r>
              <a:rPr lang="it-IT" dirty="0">
                <a:solidFill>
                  <a:schemeClr val="hlink"/>
                </a:solidFill>
                <a:ea typeface="ＭＳ Ｐゴシック" panose="020B0600070205080204" pitchFamily="34" charset="-128"/>
                <a:cs typeface="Arial" panose="020B0604020202020204" pitchFamily="34" charset="0"/>
              </a:rPr>
              <a:t>Atteggiamento =</a:t>
            </a:r>
            <a:r>
              <a:rPr lang="it-IT" dirty="0">
                <a:ea typeface="ＭＳ Ｐゴシック" panose="020B0600070205080204" pitchFamily="34" charset="-128"/>
                <a:cs typeface="Arial" panose="020B0604020202020204" pitchFamily="34" charset="0"/>
              </a:rPr>
              <a:t> </a:t>
            </a:r>
            <a:r>
              <a:rPr lang="it-IT" b="1" dirty="0">
                <a:ea typeface="ＭＳ Ｐゴシック" panose="020B0600070205080204" pitchFamily="34" charset="-128"/>
                <a:cs typeface="Arial" panose="020B0604020202020204" pitchFamily="34" charset="0"/>
              </a:rPr>
              <a:t>struttura cognitiva </a:t>
            </a:r>
            <a:r>
              <a:rPr lang="it-IT" dirty="0">
                <a:ea typeface="ＭＳ Ｐゴシック" panose="020B0600070205080204" pitchFamily="34" charset="-128"/>
                <a:cs typeface="Arial" panose="020B0604020202020204" pitchFamily="34" charset="0"/>
              </a:rPr>
              <a:t>costituita </a:t>
            </a:r>
            <a:r>
              <a:rPr lang="it-IT" dirty="0" err="1">
                <a:ea typeface="ＭＳ Ｐゴシック" panose="020B0600070205080204" pitchFamily="34" charset="-128"/>
                <a:cs typeface="Arial" panose="020B0604020202020204" pitchFamily="34" charset="0"/>
              </a:rPr>
              <a:t>dall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associazione in memoria tra la rappresentazione </a:t>
            </a:r>
            <a:r>
              <a:rPr lang="it-IT" altLang="ja-JP"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oggetto e la sua </a:t>
            </a:r>
            <a:r>
              <a:rPr lang="it-IT" altLang="ja-JP" b="1" dirty="0">
                <a:ea typeface="ＭＳ Ｐゴシック" panose="020B0600070205080204" pitchFamily="34" charset="-128"/>
                <a:cs typeface="Arial" panose="020B0604020202020204" pitchFamily="34" charset="0"/>
              </a:rPr>
              <a:t>valutazione</a:t>
            </a:r>
          </a:p>
          <a:p>
            <a:pPr marL="571500" lvl="1" indent="-190500" algn="just">
              <a:lnSpc>
                <a:spcPct val="90000"/>
              </a:lnSpc>
              <a:buSzPct val="80000"/>
            </a:pPr>
            <a:r>
              <a:rPr lang="it-IT" dirty="0">
                <a:ea typeface="ＭＳ Ｐゴシック" panose="020B0600070205080204" pitchFamily="34" charset="-128"/>
                <a:cs typeface="Arial" panose="020B0604020202020204" pitchFamily="34" charset="0"/>
              </a:rPr>
              <a:t>Questa definizione </a:t>
            </a:r>
            <a:r>
              <a:rPr lang="it-IT" u="sng" dirty="0">
                <a:ea typeface="ＭＳ Ｐゴシック" panose="020B0600070205080204" pitchFamily="34" charset="-128"/>
                <a:cs typeface="Arial" panose="020B0604020202020204" pitchFamily="34" charset="0"/>
              </a:rPr>
              <a:t>non è in contrapposizione</a:t>
            </a:r>
            <a:r>
              <a:rPr lang="it-IT" dirty="0">
                <a:ea typeface="ＭＳ Ｐゴシック" panose="020B0600070205080204" pitchFamily="34" charset="-128"/>
                <a:cs typeface="Arial" panose="020B0604020202020204" pitchFamily="34" charset="0"/>
              </a:rPr>
              <a:t> con il modello tripartito</a:t>
            </a:r>
          </a:p>
        </p:txBody>
      </p:sp>
      <p:sp>
        <p:nvSpPr>
          <p:cNvPr id="2969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6686E41-14B4-4066-8EF9-9AB832056CDD}" type="slidenum">
              <a:rPr lang="it-IT" sz="1200">
                <a:solidFill>
                  <a:schemeClr val="tx1"/>
                </a:solidFill>
              </a:rPr>
              <a:pPr eaLnBrk="1" hangingPunct="1"/>
              <a:t>23</a:t>
            </a:fld>
            <a:endParaRPr lang="it-IT" sz="1200">
              <a:solidFill>
                <a:schemeClr val="tx1"/>
              </a:solidFill>
            </a:endParaRPr>
          </a:p>
        </p:txBody>
      </p:sp>
    </p:spTree>
    <p:extLst>
      <p:ext uri="{BB962C8B-B14F-4D97-AF65-F5344CB8AC3E}">
        <p14:creationId xmlns:p14="http://schemas.microsoft.com/office/powerpoint/2010/main" xmlns="" val="4167009044"/>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660400" y="952500"/>
            <a:ext cx="10922000" cy="5333999"/>
          </a:xfrm>
          <a:noFill/>
        </p:spPr>
        <p:txBody>
          <a:bodyPr>
            <a:noAutofit/>
          </a:bodyPr>
          <a:lstStyle/>
          <a:p>
            <a:pPr algn="just" eaLnBrk="1" hangingPunct="1">
              <a:buFontTx/>
              <a:buNone/>
            </a:pPr>
            <a:r>
              <a:rPr lang="it-IT" sz="2400" dirty="0">
                <a:ea typeface="ＭＳ Ｐゴシック" panose="020B0600070205080204" pitchFamily="34" charset="-128"/>
                <a:cs typeface="Arial" panose="020B0604020202020204" pitchFamily="34" charset="0"/>
              </a:rPr>
              <a:t>Atteggiamento = struttura cognitiva caratterizzata da:</a:t>
            </a:r>
          </a:p>
          <a:p>
            <a:pPr lvl="1" eaLnBrk="1" hangingPunct="1"/>
            <a:r>
              <a:rPr lang="it-IT" dirty="0">
                <a:solidFill>
                  <a:schemeClr val="hlink"/>
                </a:solidFill>
                <a:ea typeface="ＭＳ Ｐゴシック" panose="020B0600070205080204" pitchFamily="34" charset="-128"/>
                <a:cs typeface="Arial" panose="020B0604020202020204" pitchFamily="34" charset="0"/>
              </a:rPr>
              <a:t>Disponibilità: </a:t>
            </a:r>
            <a:r>
              <a:rPr lang="it-IT" dirty="0">
                <a:ea typeface="ＭＳ Ｐゴシック" panose="020B0600070205080204" pitchFamily="34" charset="-128"/>
                <a:cs typeface="Arial" panose="020B0604020202020204" pitchFamily="34" charset="0"/>
              </a:rPr>
              <a:t>associazione tra oggetto e valutazione immagazzinata nella memoria a lungo termine</a:t>
            </a:r>
          </a:p>
          <a:p>
            <a:pPr lvl="1" algn="just" eaLnBrk="1" hangingPunct="1"/>
            <a:r>
              <a:rPr lang="it-IT" dirty="0">
                <a:solidFill>
                  <a:schemeClr val="hlink"/>
                </a:solidFill>
                <a:ea typeface="ＭＳ Ｐゴシック" panose="020B0600070205080204" pitchFamily="34" charset="-128"/>
                <a:cs typeface="Arial" panose="020B0604020202020204" pitchFamily="34" charset="0"/>
              </a:rPr>
              <a:t>Accessibilità:</a:t>
            </a:r>
            <a:r>
              <a:rPr lang="it-IT" dirty="0">
                <a:ea typeface="ＭＳ Ｐゴシック" panose="020B0600070205080204" pitchFamily="34" charset="-128"/>
                <a:cs typeface="Arial" panose="020B0604020202020204" pitchFamily="34" charset="0"/>
              </a:rPr>
              <a:t> tempo e sforzo richiesti per il recupero mnestico di tale struttura</a:t>
            </a:r>
          </a:p>
          <a:p>
            <a:pPr algn="just" eaLnBrk="1" hangingPunct="1">
              <a:buFontTx/>
              <a:buNone/>
            </a:pPr>
            <a:r>
              <a:rPr lang="it-IT" sz="2400" dirty="0">
                <a:ea typeface="ＭＳ Ｐゴシック" panose="020B0600070205080204" pitchFamily="34" charset="-128"/>
                <a:cs typeface="Arial" panose="020B0604020202020204" pitchFamily="34" charset="0"/>
              </a:rPr>
              <a:t>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atteggiamento, </a:t>
            </a:r>
            <a:r>
              <a:rPr lang="it-IT" altLang="ja-JP" sz="2400" b="1" dirty="0">
                <a:ea typeface="ＭＳ Ｐゴシック" panose="020B0600070205080204" pitchFamily="34" charset="-128"/>
                <a:cs typeface="Arial" panose="020B0604020202020204" pitchFamily="34" charset="0"/>
              </a:rPr>
              <a:t>come la altre strutture cognitive</a:t>
            </a:r>
            <a:r>
              <a:rPr lang="it-IT" altLang="ja-JP" sz="2400" dirty="0">
                <a:ea typeface="ＭＳ Ｐゴシック" panose="020B0600070205080204" pitchFamily="34" charset="-128"/>
                <a:cs typeface="Arial" panose="020B0604020202020204" pitchFamily="34" charset="0"/>
              </a:rPr>
              <a:t>, ha la funzione di:</a:t>
            </a:r>
          </a:p>
          <a:p>
            <a:pPr lvl="1" algn="just" eaLnBrk="1" hangingPunct="1"/>
            <a:r>
              <a:rPr lang="it-IT" dirty="0">
                <a:ea typeface="ＭＳ Ｐゴシック" panose="020B0600070205080204" pitchFamily="34" charset="-128"/>
                <a:cs typeface="Arial" panose="020B0604020202020204" pitchFamily="34" charset="0"/>
              </a:rPr>
              <a:t>Organizzare e favorire la codifica delle informazioni in  entrata e il loro ricordo</a:t>
            </a:r>
          </a:p>
          <a:p>
            <a:pPr lvl="1" algn="just" eaLnBrk="1" hangingPunct="1"/>
            <a:r>
              <a:rPr lang="it-IT" dirty="0">
                <a:ea typeface="ＭＳ Ｐゴシック" panose="020B0600070205080204" pitchFamily="34" charset="-128"/>
                <a:cs typeface="Arial" panose="020B0604020202020204" pitchFamily="34" charset="0"/>
              </a:rPr>
              <a:t>Suonano alla </a:t>
            </a:r>
            <a:r>
              <a:rPr lang="it-IT" dirty="0" err="1">
                <a:ea typeface="ＭＳ Ｐゴシック" panose="020B0600070205080204" pitchFamily="34" charset="-128"/>
                <a:cs typeface="Arial" panose="020B0604020202020204" pitchFamily="34" charset="0"/>
              </a:rPr>
              <a:t>porta</a:t>
            </a:r>
            <a:r>
              <a:rPr lang="it-IT" dirty="0" err="1" smtClean="0">
                <a:ea typeface="ＭＳ Ｐゴシック" panose="020B0600070205080204" pitchFamily="34" charset="-128"/>
                <a:cs typeface="Arial" panose="020B0604020202020204" pitchFamily="34" charset="0"/>
              </a:rPr>
              <a:t>…</a:t>
            </a:r>
            <a:endParaRPr lang="it-IT" dirty="0" smtClean="0">
              <a:ea typeface="ＭＳ Ｐゴシック" panose="020B0600070205080204" pitchFamily="34" charset="-128"/>
              <a:cs typeface="Arial" panose="020B0604020202020204" pitchFamily="34" charset="0"/>
            </a:endParaRPr>
          </a:p>
          <a:p>
            <a:pPr lvl="1" algn="just" eaLnBrk="1" hangingPunct="1"/>
            <a:endParaRPr lang="it-IT" dirty="0">
              <a:ea typeface="ＭＳ Ｐゴシック" panose="020B0600070205080204" pitchFamily="34" charset="-128"/>
              <a:cs typeface="Arial" panose="020B0604020202020204" pitchFamily="34" charset="0"/>
            </a:endParaRPr>
          </a:p>
          <a:p>
            <a:pPr algn="just" eaLnBrk="1" hangingPunct="1">
              <a:buFontTx/>
              <a:buNone/>
            </a:pPr>
            <a:r>
              <a:rPr lang="it-IT" sz="2400" dirty="0">
                <a:solidFill>
                  <a:schemeClr val="hlink"/>
                </a:solidFill>
                <a:ea typeface="ＭＳ Ｐゴシック" panose="020B0600070205080204" pitchFamily="34" charset="-128"/>
                <a:cs typeface="Arial" panose="020B0604020202020204" pitchFamily="34" charset="0"/>
              </a:rPr>
              <a:t>Aspetti innovativi:</a:t>
            </a:r>
          </a:p>
          <a:p>
            <a:pPr lvl="1" algn="just" eaLnBrk="1" hangingPunct="1"/>
            <a:r>
              <a:rPr lang="it-IT" dirty="0">
                <a:ea typeface="ＭＳ Ｐゴシック" panose="020B0600070205080204" pitchFamily="34" charset="-128"/>
                <a:cs typeface="Arial" panose="020B0604020202020204" pitchFamily="34" charset="0"/>
              </a:rPr>
              <a:t>Introduce il concetto di </a:t>
            </a:r>
            <a:r>
              <a:rPr lang="ja-JP" altLang="it-IT" dirty="0">
                <a:solidFill>
                  <a:schemeClr val="hlink"/>
                </a:solidFill>
                <a:ea typeface="ＭＳ Ｐゴシック" panose="020B0600070205080204" pitchFamily="34" charset="-128"/>
                <a:cs typeface="Arial" panose="020B0604020202020204" pitchFamily="34" charset="0"/>
              </a:rPr>
              <a:t>“</a:t>
            </a:r>
            <a:r>
              <a:rPr lang="it-IT" altLang="ja-JP" dirty="0">
                <a:solidFill>
                  <a:schemeClr val="hlink"/>
                </a:solidFill>
                <a:ea typeface="ＭＳ Ｐゴシック" panose="020B0600070205080204" pitchFamily="34" charset="-128"/>
                <a:cs typeface="Arial" panose="020B0604020202020204" pitchFamily="34" charset="0"/>
              </a:rPr>
              <a:t>forza </a:t>
            </a:r>
            <a:r>
              <a:rPr lang="it-IT" altLang="ja-JP" dirty="0" err="1">
                <a:solidFill>
                  <a:schemeClr val="hlink"/>
                </a:solidFill>
                <a:ea typeface="ＭＳ Ｐゴシック" panose="020B0600070205080204" pitchFamily="34" charset="-128"/>
                <a:cs typeface="Arial" panose="020B0604020202020204" pitchFamily="34" charset="0"/>
              </a:rPr>
              <a:t>dell</a:t>
            </a:r>
            <a:r>
              <a:rPr lang="ja-JP" altLang="it-IT" dirty="0">
                <a:solidFill>
                  <a:schemeClr val="hlink"/>
                </a:solidFill>
                <a:ea typeface="ＭＳ Ｐゴシック" panose="020B0600070205080204" pitchFamily="34" charset="-128"/>
                <a:cs typeface="Arial" panose="020B0604020202020204" pitchFamily="34" charset="0"/>
              </a:rPr>
              <a:t>’</a:t>
            </a:r>
            <a:r>
              <a:rPr lang="it-IT" altLang="ja-JP" dirty="0">
                <a:solidFill>
                  <a:schemeClr val="hlink"/>
                </a:solidFill>
                <a:ea typeface="ＭＳ Ｐゴシック" panose="020B0600070205080204" pitchFamily="34" charset="-128"/>
                <a:cs typeface="Arial" panose="020B0604020202020204" pitchFamily="34" charset="0"/>
              </a:rPr>
              <a:t>associazione tra oggetto e valutazione</a:t>
            </a:r>
            <a:r>
              <a:rPr lang="ja-JP" altLang="it-IT" dirty="0">
                <a:solidFill>
                  <a:schemeClr val="hlink"/>
                </a:solidFill>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 misurato attraverso il tempo di latenza: tempo che occorre </a:t>
            </a:r>
            <a:r>
              <a:rPr lang="it-IT" altLang="ja-JP" dirty="0" err="1">
                <a:ea typeface="ＭＳ Ｐゴシック" panose="020B0600070205080204" pitchFamily="34" charset="-128"/>
                <a:cs typeface="Arial" panose="020B0604020202020204" pitchFamily="34" charset="0"/>
              </a:rPr>
              <a:t>all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individuo per formulare la valutazione dal momento in cui appare lo stimolo</a:t>
            </a:r>
            <a:endParaRPr lang="it-IT" dirty="0">
              <a:ea typeface="ＭＳ Ｐゴシック" panose="020B0600070205080204" pitchFamily="34" charset="-128"/>
              <a:cs typeface="Arial" panose="020B0604020202020204" pitchFamily="34" charset="0"/>
            </a:endParaRPr>
          </a:p>
        </p:txBody>
      </p:sp>
      <p:sp>
        <p:nvSpPr>
          <p:cNvPr id="3072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8258D9E3-CD3B-4622-A876-C78E2544A4AF}" type="slidenum">
              <a:rPr lang="it-IT" sz="1200">
                <a:solidFill>
                  <a:schemeClr val="tx1"/>
                </a:solidFill>
              </a:rPr>
              <a:pPr eaLnBrk="1" hangingPunct="1"/>
              <a:t>24</a:t>
            </a:fld>
            <a:endParaRPr lang="it-IT" sz="1200">
              <a:solidFill>
                <a:schemeClr val="tx1"/>
              </a:solidFill>
            </a:endParaRPr>
          </a:p>
        </p:txBody>
      </p:sp>
    </p:spTree>
    <p:extLst>
      <p:ext uri="{BB962C8B-B14F-4D97-AF65-F5344CB8AC3E}">
        <p14:creationId xmlns:p14="http://schemas.microsoft.com/office/powerpoint/2010/main" xmlns="" val="3952055322"/>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idx="1"/>
          </p:nvPr>
        </p:nvSpPr>
        <p:spPr>
          <a:xfrm>
            <a:off x="596900" y="1219200"/>
            <a:ext cx="11010900" cy="4737100"/>
          </a:xfrm>
        </p:spPr>
        <p:txBody>
          <a:bodyPr>
            <a:normAutofit/>
          </a:bodyPr>
          <a:lstStyle/>
          <a:p>
            <a:pPr marL="0" indent="0" algn="just">
              <a:buNone/>
            </a:pPr>
            <a:r>
              <a:rPr lang="it-IT" sz="2400" dirty="0">
                <a:ea typeface="ＭＳ Ｐゴシック" panose="020B0600070205080204" pitchFamily="34" charset="-128"/>
                <a:cs typeface="Arial" panose="020B0604020202020204" pitchFamily="34" charset="0"/>
              </a:rPr>
              <a:t>Esempio:</a:t>
            </a:r>
          </a:p>
          <a:p>
            <a:pPr marL="0" indent="0" algn="just">
              <a:buNone/>
            </a:pPr>
            <a:endParaRPr lang="it-IT" sz="2400" i="1" dirty="0">
              <a:solidFill>
                <a:schemeClr val="hlink"/>
              </a:solidFill>
              <a:ea typeface="ＭＳ Ｐゴシック" panose="020B0600070205080204" pitchFamily="34" charset="-128"/>
              <a:cs typeface="Arial" panose="020B0604020202020204" pitchFamily="34" charset="0"/>
            </a:endParaRPr>
          </a:p>
          <a:p>
            <a:pPr marL="666750" lvl="1" indent="-190500" algn="just"/>
            <a:r>
              <a:rPr lang="it-IT" dirty="0">
                <a:solidFill>
                  <a:schemeClr val="hlink"/>
                </a:solidFill>
                <a:ea typeface="ＭＳ Ｐゴシック" panose="020B0600070205080204" pitchFamily="34" charset="-128"/>
                <a:cs typeface="Arial" panose="020B0604020202020204" pitchFamily="34" charset="0"/>
              </a:rPr>
              <a:t>Quando il legame è forte: </a:t>
            </a:r>
            <a:r>
              <a:rPr lang="it-IT" dirty="0">
                <a:ea typeface="ＭＳ Ｐゴシック" panose="020B0600070205080204" pitchFamily="34" charset="-128"/>
                <a:cs typeface="Arial" panose="020B0604020202020204" pitchFamily="34" charset="0"/>
              </a:rPr>
              <a:t>attivazione automatica della struttura  </a:t>
            </a:r>
            <a:r>
              <a:rPr lang="it-IT" dirty="0" smtClean="0">
                <a:ea typeface="ＭＳ Ｐゴシック" panose="020B0600070205080204" pitchFamily="34" charset="-128"/>
                <a:cs typeface="Arial" panose="020B0604020202020204" pitchFamily="34" charset="0"/>
              </a:rPr>
              <a:t>cognitiva</a:t>
            </a:r>
          </a:p>
          <a:p>
            <a:pPr marL="666750" lvl="1" indent="-190500" algn="just"/>
            <a:endParaRPr lang="it-IT" dirty="0">
              <a:ea typeface="ＭＳ Ｐゴシック" panose="020B0600070205080204" pitchFamily="34" charset="-128"/>
              <a:cs typeface="Arial" panose="020B0604020202020204" pitchFamily="34" charset="0"/>
            </a:endParaRPr>
          </a:p>
          <a:p>
            <a:pPr marL="666750" lvl="1" indent="-190500" algn="just"/>
            <a:r>
              <a:rPr lang="it-IT" dirty="0">
                <a:solidFill>
                  <a:schemeClr val="hlink"/>
                </a:solidFill>
                <a:ea typeface="ＭＳ Ｐゴシック" panose="020B0600070205080204" pitchFamily="34" charset="-128"/>
                <a:cs typeface="Arial" panose="020B0604020202020204" pitchFamily="34" charset="0"/>
              </a:rPr>
              <a:t>Quando il legame è debole: </a:t>
            </a:r>
            <a:r>
              <a:rPr lang="it-IT" dirty="0">
                <a:ea typeface="ＭＳ Ｐゴシック" panose="020B0600070205080204" pitchFamily="34" charset="-128"/>
                <a:cs typeface="Arial" panose="020B0604020202020204" pitchFamily="34" charset="0"/>
              </a:rPr>
              <a:t>elaborazione consapevole per recuperare tale </a:t>
            </a:r>
            <a:r>
              <a:rPr lang="it-IT" dirty="0" smtClean="0">
                <a:ea typeface="ＭＳ Ｐゴシック" panose="020B0600070205080204" pitchFamily="34" charset="-128"/>
                <a:cs typeface="Arial" panose="020B0604020202020204" pitchFamily="34" charset="0"/>
              </a:rPr>
              <a:t>struttura</a:t>
            </a:r>
          </a:p>
          <a:p>
            <a:pPr marL="666750" lvl="1" indent="-190500" algn="just"/>
            <a:endParaRPr lang="it-IT" dirty="0">
              <a:ea typeface="ＭＳ Ｐゴシック" panose="020B0600070205080204" pitchFamily="34" charset="-128"/>
              <a:cs typeface="Arial" panose="020B0604020202020204" pitchFamily="34" charset="0"/>
            </a:endParaRPr>
          </a:p>
          <a:p>
            <a:pPr marL="666750" lvl="1" indent="-190500" algn="just"/>
            <a:r>
              <a:rPr lang="it-IT" dirty="0">
                <a:solidFill>
                  <a:schemeClr val="hlink"/>
                </a:solidFill>
                <a:ea typeface="ＭＳ Ｐゴシック" panose="020B0600070205080204" pitchFamily="34" charset="-128"/>
                <a:cs typeface="Arial" panose="020B0604020202020204" pitchFamily="34" charset="0"/>
              </a:rPr>
              <a:t>Quando il legame è molto debole: </a:t>
            </a:r>
            <a:r>
              <a:rPr lang="it-IT" dirty="0">
                <a:ea typeface="ＭＳ Ｐゴシック" panose="020B0600070205080204" pitchFamily="34" charset="-128"/>
                <a:cs typeface="Arial" panose="020B0604020202020204" pitchFamily="34" charset="0"/>
              </a:rPr>
              <a:t>incapacità di recuperare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associazione e formulazione della valutazione nel momento stesso</a:t>
            </a:r>
            <a:endParaRPr lang="it-IT" dirty="0">
              <a:ea typeface="ＭＳ Ｐゴシック" panose="020B0600070205080204" pitchFamily="34" charset="-128"/>
              <a:cs typeface="Arial" panose="020B0604020202020204" pitchFamily="34" charset="0"/>
            </a:endParaRPr>
          </a:p>
        </p:txBody>
      </p:sp>
      <p:sp>
        <p:nvSpPr>
          <p:cNvPr id="31746"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4F97D62-88B8-466B-B33D-A207E98EAC76}" type="slidenum">
              <a:rPr lang="it-IT" sz="1200">
                <a:solidFill>
                  <a:schemeClr val="tx1"/>
                </a:solidFill>
              </a:rPr>
              <a:pPr eaLnBrk="1" hangingPunct="1"/>
              <a:t>25</a:t>
            </a:fld>
            <a:endParaRPr lang="it-IT" sz="1200">
              <a:solidFill>
                <a:schemeClr val="tx1"/>
              </a:solidFill>
            </a:endParaRPr>
          </a:p>
        </p:txBody>
      </p:sp>
    </p:spTree>
    <p:extLst>
      <p:ext uri="{BB962C8B-B14F-4D97-AF65-F5344CB8AC3E}">
        <p14:creationId xmlns:p14="http://schemas.microsoft.com/office/powerpoint/2010/main" xmlns="" val="3829295276"/>
      </p:ext>
    </p:extLst>
  </p:cSld>
  <p:clrMapOvr>
    <a:masterClrMapping/>
  </p:clrMapOvr>
  <p:transition>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635000" y="901700"/>
            <a:ext cx="10998199" cy="5524500"/>
          </a:xfrm>
        </p:spPr>
        <p:txBody>
          <a:bodyPr>
            <a:noAutofit/>
          </a:bodyPr>
          <a:lstStyle/>
          <a:p>
            <a:pPr marL="0" indent="0" algn="just">
              <a:buNone/>
            </a:pPr>
            <a:r>
              <a:rPr lang="it-IT" sz="2400" dirty="0">
                <a:solidFill>
                  <a:schemeClr val="hlink"/>
                </a:solidFill>
                <a:ea typeface="ＭＳ Ｐゴシック" panose="020B0600070205080204" pitchFamily="34" charset="-128"/>
                <a:cs typeface="Arial" panose="020B0604020202020204" pitchFamily="34" charset="0"/>
              </a:rPr>
              <a:t>Come si formano gli atteggiamenti? </a:t>
            </a:r>
            <a:r>
              <a:rPr lang="it-IT" sz="2400" dirty="0">
                <a:ea typeface="ＭＳ Ｐゴシック" panose="020B0600070205080204" pitchFamily="34" charset="-128"/>
                <a:cs typeface="Arial" panose="020B0604020202020204" pitchFamily="34" charset="0"/>
              </a:rPr>
              <a:t>Quattro modalità:</a:t>
            </a:r>
          </a:p>
          <a:p>
            <a:pPr marL="933450" lvl="1" indent="-457200" algn="just">
              <a:buSzPct val="75000"/>
              <a:buFont typeface="Verdana" panose="020B0604030504040204" pitchFamily="34" charset="0"/>
              <a:buAutoNum type="arabicPeriod"/>
            </a:pPr>
            <a:r>
              <a:rPr lang="it-IT" dirty="0">
                <a:solidFill>
                  <a:schemeClr val="hlink"/>
                </a:solidFill>
                <a:ea typeface="ＭＳ Ｐゴシック" panose="020B0600070205080204" pitchFamily="34" charset="-128"/>
                <a:cs typeface="Arial" panose="020B0604020202020204" pitchFamily="34" charset="0"/>
              </a:rPr>
              <a:t>Esperienza diretta</a:t>
            </a:r>
          </a:p>
          <a:p>
            <a:pPr marL="933450" lvl="1" indent="-457200" algn="just">
              <a:buSzPct val="75000"/>
              <a:buFont typeface="Verdana" panose="020B0604030504040204" pitchFamily="34" charset="0"/>
              <a:buAutoNum type="arabicPeriod"/>
            </a:pPr>
            <a:r>
              <a:rPr lang="it-IT" dirty="0">
                <a:solidFill>
                  <a:schemeClr val="hlink"/>
                </a:solidFill>
                <a:ea typeface="ＭＳ Ｐゴシック" panose="020B0600070205080204" pitchFamily="34" charset="-128"/>
                <a:cs typeface="Arial" panose="020B0604020202020204" pitchFamily="34" charset="0"/>
              </a:rPr>
              <a:t>Osservazione della esperienza altrui</a:t>
            </a:r>
          </a:p>
          <a:p>
            <a:pPr marL="933450" lvl="1" indent="-457200" algn="just">
              <a:buSzPct val="75000"/>
              <a:buFont typeface="Verdana" panose="020B0604030504040204" pitchFamily="34" charset="0"/>
              <a:buAutoNum type="arabicPeriod"/>
            </a:pPr>
            <a:r>
              <a:rPr lang="it-IT" dirty="0">
                <a:solidFill>
                  <a:schemeClr val="hlink"/>
                </a:solidFill>
                <a:ea typeface="ＭＳ Ｐゴシック" panose="020B0600070205080204" pitchFamily="34" charset="-128"/>
                <a:cs typeface="Arial" panose="020B0604020202020204" pitchFamily="34" charset="0"/>
              </a:rPr>
              <a:t>Comunicazione</a:t>
            </a:r>
          </a:p>
          <a:p>
            <a:pPr marL="933450" lvl="1" indent="-457200" algn="just">
              <a:buSzPct val="75000"/>
              <a:buFont typeface="Verdana" panose="020B0604030504040204" pitchFamily="34" charset="0"/>
              <a:buAutoNum type="arabicPeriod"/>
            </a:pPr>
            <a:r>
              <a:rPr lang="it-IT" dirty="0">
                <a:solidFill>
                  <a:schemeClr val="hlink"/>
                </a:solidFill>
                <a:ea typeface="ＭＳ Ｐゴシック" panose="020B0600070205080204" pitchFamily="34" charset="-128"/>
                <a:cs typeface="Arial" panose="020B0604020202020204" pitchFamily="34" charset="0"/>
              </a:rPr>
              <a:t>Condizionamento classico e </a:t>
            </a:r>
            <a:r>
              <a:rPr lang="it-IT" dirty="0" smtClean="0">
                <a:solidFill>
                  <a:schemeClr val="hlink"/>
                </a:solidFill>
                <a:ea typeface="ＭＳ Ｐゴシック" panose="020B0600070205080204" pitchFamily="34" charset="-128"/>
                <a:cs typeface="Arial" panose="020B0604020202020204" pitchFamily="34" charset="0"/>
              </a:rPr>
              <a:t>operante</a:t>
            </a:r>
          </a:p>
          <a:p>
            <a:pPr marL="933450" lvl="1" indent="-457200" algn="just">
              <a:buSzPct val="75000"/>
              <a:buNone/>
            </a:pPr>
            <a:endParaRPr lang="it-IT" dirty="0">
              <a:solidFill>
                <a:schemeClr val="hlink"/>
              </a:solidFill>
              <a:ea typeface="ＭＳ Ｐゴシック" panose="020B0600070205080204" pitchFamily="34" charset="-128"/>
              <a:cs typeface="Arial" panose="020B0604020202020204" pitchFamily="34" charset="0"/>
            </a:endParaRPr>
          </a:p>
          <a:p>
            <a:pPr marL="0" indent="0" algn="just">
              <a:buSzPct val="75000"/>
            </a:pPr>
            <a:r>
              <a:rPr lang="it-IT" sz="2400" dirty="0">
                <a:solidFill>
                  <a:schemeClr val="hlink"/>
                </a:solidFill>
                <a:ea typeface="ＭＳ Ｐゴシック" panose="020B0600070205080204" pitchFamily="34" charset="-128"/>
                <a:cs typeface="Arial" panose="020B0604020202020204" pitchFamily="34" charset="0"/>
              </a:rPr>
              <a:t>Mera esposizione (</a:t>
            </a:r>
            <a:r>
              <a:rPr lang="it-IT" sz="2400" dirty="0" err="1">
                <a:solidFill>
                  <a:schemeClr val="hlink"/>
                </a:solidFill>
                <a:ea typeface="ＭＳ Ｐゴシック" panose="020B0600070205080204" pitchFamily="34" charset="-128"/>
                <a:cs typeface="Arial" panose="020B0604020202020204" pitchFamily="34" charset="0"/>
              </a:rPr>
              <a:t>Zajonc</a:t>
            </a:r>
            <a:r>
              <a:rPr lang="it-IT" sz="2400" dirty="0">
                <a:solidFill>
                  <a:schemeClr val="hlink"/>
                </a:solidFill>
                <a:ea typeface="ＭＳ Ｐゴシック" panose="020B0600070205080204" pitchFamily="34" charset="-128"/>
                <a:cs typeface="Arial" panose="020B0604020202020204" pitchFamily="34" charset="0"/>
              </a:rPr>
              <a:t>, 1968): </a:t>
            </a:r>
            <a:r>
              <a:rPr lang="it-IT" sz="2400" dirty="0">
                <a:ea typeface="ＭＳ Ｐゴシック" panose="020B0600070205080204" pitchFamily="34" charset="-128"/>
                <a:cs typeface="Arial" panose="020B0604020202020204" pitchFamily="34" charset="0"/>
              </a:rPr>
              <a:t>valutazione della piacevolezza di stimoli neutri: aumenta </a:t>
            </a:r>
            <a:r>
              <a:rPr lang="it-IT" sz="2400" dirty="0" err="1">
                <a:ea typeface="ＭＳ Ｐゴシック" panose="020B0600070205080204" pitchFamily="34" charset="-128"/>
                <a:cs typeface="Arial" panose="020B0604020202020204" pitchFamily="34" charset="0"/>
              </a:rPr>
              <a:t>all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aumentare </a:t>
            </a:r>
            <a:r>
              <a:rPr lang="it-IT" altLang="ja-JP" sz="2400" dirty="0" err="1">
                <a:ea typeface="ＭＳ Ｐゴシック" panose="020B0600070205080204" pitchFamily="34" charset="-128"/>
                <a:cs typeface="Arial" panose="020B0604020202020204" pitchFamily="34" charset="0"/>
              </a:rPr>
              <a:t>dell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esposizione</a:t>
            </a:r>
          </a:p>
          <a:p>
            <a:pPr marL="933450" lvl="1" indent="-457200" algn="just">
              <a:buSzPct val="75000"/>
            </a:pP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 </a:t>
            </a:r>
            <a:r>
              <a:rPr lang="en-US" altLang="ja-JP" dirty="0">
                <a:ea typeface="ＭＳ Ｐゴシック" panose="020B0600070205080204" pitchFamily="34" charset="-128"/>
                <a:cs typeface="Arial" panose="020B0604020202020204" pitchFamily="34" charset="0"/>
              </a:rPr>
              <a:t>…mere repeated exposure of the individual to a stimulus is a sufficient condition for the enhancement of  his attitude toward it. By </a:t>
            </a:r>
            <a:r>
              <a:rPr lang="en-US" altLang="en-US" dirty="0">
                <a:ea typeface="ＭＳ Ｐゴシック" panose="020B0600070205080204" pitchFamily="34" charset="-128"/>
                <a:cs typeface="Arial" panose="020B0604020202020204" pitchFamily="34" charset="0"/>
              </a:rPr>
              <a:t>“</a:t>
            </a:r>
            <a:r>
              <a:rPr lang="en-US" altLang="ja-JP" dirty="0">
                <a:ea typeface="ＭＳ Ｐゴシック" panose="020B0600070205080204" pitchFamily="34" charset="-128"/>
                <a:cs typeface="Arial" panose="020B0604020202020204" pitchFamily="34" charset="0"/>
              </a:rPr>
              <a:t>mere exposure</a:t>
            </a:r>
            <a:r>
              <a:rPr lang="en-US" altLang="en-US" dirty="0">
                <a:ea typeface="ＭＳ Ｐゴシック" panose="020B0600070205080204" pitchFamily="34" charset="-128"/>
                <a:cs typeface="Arial" panose="020B0604020202020204" pitchFamily="34" charset="0"/>
              </a:rPr>
              <a:t>”</a:t>
            </a:r>
            <a:r>
              <a:rPr lang="en-US" altLang="ja-JP" dirty="0">
                <a:ea typeface="ＭＳ Ｐゴシック" panose="020B0600070205080204" pitchFamily="34" charset="-128"/>
                <a:cs typeface="Arial" panose="020B0604020202020204" pitchFamily="34" charset="0"/>
              </a:rPr>
              <a:t> is meant a condition in which just makes the given stimulus accessible to the individual</a:t>
            </a:r>
            <a:r>
              <a:rPr lang="en-US" altLang="en-US" dirty="0">
                <a:ea typeface="ＭＳ Ｐゴシック" panose="020B0600070205080204" pitchFamily="34" charset="-128"/>
                <a:cs typeface="Arial" panose="020B0604020202020204" pitchFamily="34" charset="0"/>
              </a:rPr>
              <a:t>’</a:t>
            </a:r>
            <a:r>
              <a:rPr lang="en-US" altLang="ja-JP" dirty="0">
                <a:ea typeface="ＭＳ Ｐゴシック" panose="020B0600070205080204" pitchFamily="34" charset="-128"/>
                <a:cs typeface="Arial" panose="020B0604020202020204" pitchFamily="34" charset="0"/>
              </a:rPr>
              <a:t>s perception</a:t>
            </a:r>
            <a:r>
              <a:rPr lang="ja-JP" altLang="it-IT" dirty="0">
                <a:ea typeface="ＭＳ Ｐゴシック" panose="020B0600070205080204" pitchFamily="34" charset="-128"/>
                <a:cs typeface="Arial" panose="020B0604020202020204" pitchFamily="34" charset="0"/>
              </a:rPr>
              <a:t>”</a:t>
            </a:r>
            <a:endParaRPr lang="it-IT" altLang="ja-JP" dirty="0">
              <a:ea typeface="ＭＳ Ｐゴシック" panose="020B0600070205080204" pitchFamily="34" charset="-128"/>
              <a:cs typeface="Arial" panose="020B0604020202020204" pitchFamily="34" charset="0"/>
            </a:endParaRPr>
          </a:p>
          <a:p>
            <a:pPr marL="933450" lvl="1" indent="-457200" algn="just">
              <a:buSzPct val="75000"/>
            </a:pPr>
            <a:r>
              <a:rPr lang="it-IT" dirty="0">
                <a:ea typeface="ＭＳ Ｐゴシック" panose="020B0600070205080204" pitchFamily="34" charset="-128"/>
                <a:cs typeface="Arial" panose="020B0604020202020204" pitchFamily="34" charset="0"/>
              </a:rPr>
              <a:t>Non si tratta di una esposizione ad un</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informazione relativa </a:t>
            </a:r>
            <a:r>
              <a:rPr lang="it-IT" altLang="ja-JP" dirty="0" err="1">
                <a:ea typeface="ＭＳ Ｐゴシック" panose="020B0600070205080204" pitchFamily="34" charset="-128"/>
                <a:cs typeface="Arial" panose="020B0604020202020204" pitchFamily="34" charset="0"/>
              </a:rPr>
              <a:t>all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oggetto attitudinale ma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esposizione reiterata </a:t>
            </a:r>
            <a:r>
              <a:rPr lang="it-IT" altLang="ja-JP"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oggetto</a:t>
            </a:r>
            <a:endParaRPr lang="it-IT" dirty="0">
              <a:ea typeface="ＭＳ Ｐゴシック" panose="020B0600070205080204" pitchFamily="34" charset="-128"/>
              <a:cs typeface="Arial" panose="020B0604020202020204" pitchFamily="34" charset="0"/>
            </a:endParaRPr>
          </a:p>
        </p:txBody>
      </p:sp>
      <p:sp>
        <p:nvSpPr>
          <p:cNvPr id="32770"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5C68926-EF3A-4C78-A5B5-EF394DF2126A}" type="slidenum">
              <a:rPr lang="it-IT" sz="1200">
                <a:solidFill>
                  <a:schemeClr val="tx1"/>
                </a:solidFill>
              </a:rPr>
              <a:pPr eaLnBrk="1" hangingPunct="1"/>
              <a:t>26</a:t>
            </a:fld>
            <a:endParaRPr lang="it-IT" sz="1200">
              <a:solidFill>
                <a:schemeClr val="tx1"/>
              </a:solidFill>
            </a:endParaRPr>
          </a:p>
        </p:txBody>
      </p:sp>
    </p:spTree>
    <p:extLst>
      <p:ext uri="{BB962C8B-B14F-4D97-AF65-F5344CB8AC3E}">
        <p14:creationId xmlns:p14="http://schemas.microsoft.com/office/powerpoint/2010/main" xmlns="" val="440923450"/>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egnaposto contenuto 2"/>
          <p:cNvSpPr>
            <a:spLocks noGrp="1"/>
          </p:cNvSpPr>
          <p:nvPr>
            <p:ph idx="1"/>
          </p:nvPr>
        </p:nvSpPr>
        <p:spPr>
          <a:xfrm>
            <a:off x="723900" y="863600"/>
            <a:ext cx="10664802" cy="5524499"/>
          </a:xfrm>
        </p:spPr>
        <p:txBody>
          <a:bodyPr>
            <a:noAutofit/>
          </a:bodyPr>
          <a:lstStyle/>
          <a:p>
            <a:r>
              <a:rPr lang="it-IT" sz="2400" dirty="0" err="1" smtClean="0">
                <a:ea typeface="ＭＳ Ｐゴシック" panose="020B0600070205080204" pitchFamily="34" charset="-128"/>
                <a:cs typeface="Arial" panose="020B0604020202020204" pitchFamily="34" charset="0"/>
              </a:rPr>
              <a:t>Zajonc</a:t>
            </a:r>
            <a:r>
              <a:rPr lang="it-IT" sz="2400" dirty="0" smtClean="0">
                <a:ea typeface="ＭＳ Ｐゴシック" panose="020B0600070205080204" pitchFamily="34" charset="-128"/>
                <a:cs typeface="Arial" panose="020B0604020202020204" pitchFamily="34" charset="0"/>
              </a:rPr>
              <a:t> conduce tre diversi </a:t>
            </a:r>
            <a:r>
              <a:rPr lang="it-IT" sz="2400" dirty="0" smtClean="0">
                <a:ea typeface="ＭＳ Ｐゴシック" panose="020B0600070205080204" pitchFamily="34" charset="-128"/>
                <a:cs typeface="Arial" panose="020B0604020202020204" pitchFamily="34" charset="0"/>
              </a:rPr>
              <a:t>esperimenti</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In ciascun esperimento vi è una classe specifica di stimoli</a:t>
            </a:r>
          </a:p>
          <a:p>
            <a:pPr lvl="1"/>
            <a:r>
              <a:rPr lang="it-IT" dirty="0" smtClean="0">
                <a:ea typeface="ＭＳ Ｐゴシック" panose="020B0600070205080204" pitchFamily="34" charset="-128"/>
                <a:cs typeface="Arial" panose="020B0604020202020204" pitchFamily="34" charset="0"/>
              </a:rPr>
              <a:t>Nel primo gruppo = fotografie</a:t>
            </a:r>
          </a:p>
          <a:p>
            <a:pPr lvl="1"/>
            <a:r>
              <a:rPr lang="it-IT" dirty="0" smtClean="0">
                <a:ea typeface="ＭＳ Ｐゴシック" panose="020B0600070205080204" pitchFamily="34" charset="-128"/>
                <a:cs typeface="Arial" panose="020B0604020202020204" pitchFamily="34" charset="0"/>
              </a:rPr>
              <a:t>Nel secondo gruppo = parole senza senso (</a:t>
            </a:r>
            <a:r>
              <a:rPr lang="it-IT" dirty="0" err="1" smtClean="0">
                <a:ea typeface="ＭＳ Ｐゴシック" panose="020B0600070205080204" pitchFamily="34" charset="-128"/>
                <a:cs typeface="Arial" panose="020B0604020202020204" pitchFamily="34" charset="0"/>
              </a:rPr>
              <a:t>Biwejni</a:t>
            </a:r>
            <a:r>
              <a:rPr lang="it-IT" dirty="0" smtClean="0">
                <a:ea typeface="ＭＳ Ｐゴシック" panose="020B0600070205080204" pitchFamily="34" charset="-128"/>
                <a:cs typeface="Arial" panose="020B0604020202020204" pitchFamily="34" charset="0"/>
              </a:rPr>
              <a:t>)</a:t>
            </a:r>
          </a:p>
          <a:p>
            <a:pPr lvl="1"/>
            <a:r>
              <a:rPr lang="it-IT" dirty="0" smtClean="0">
                <a:ea typeface="ＭＳ Ｐゴシック" panose="020B0600070205080204" pitchFamily="34" charset="-128"/>
                <a:cs typeface="Arial" panose="020B0604020202020204" pitchFamily="34" charset="0"/>
              </a:rPr>
              <a:t>Nel terzo gruppo = caratteri </a:t>
            </a:r>
            <a:r>
              <a:rPr lang="it-IT" dirty="0" smtClean="0">
                <a:ea typeface="ＭＳ Ｐゴシック" panose="020B0600070205080204" pitchFamily="34" charset="-128"/>
                <a:cs typeface="Arial" panose="020B0604020202020204" pitchFamily="34" charset="0"/>
              </a:rPr>
              <a:t>cinesi</a:t>
            </a:r>
          </a:p>
          <a:p>
            <a:pPr lvl="1"/>
            <a:endParaRPr lang="it-IT"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Ciascun studio usa 12 stimoli</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Ai partecipanti viene detto</a:t>
            </a:r>
          </a:p>
          <a:p>
            <a:pPr lvl="1"/>
            <a:r>
              <a:rPr lang="it-IT" dirty="0" smtClean="0">
                <a:ea typeface="ＭＳ Ｐゴシック" panose="020B0600070205080204" pitchFamily="34" charset="-128"/>
                <a:cs typeface="Arial" panose="020B0604020202020204" pitchFamily="34" charset="0"/>
              </a:rPr>
              <a:t>Nel gruppo fotografie = compito di memoria</a:t>
            </a:r>
          </a:p>
          <a:p>
            <a:pPr lvl="1"/>
            <a:r>
              <a:rPr lang="it-IT" dirty="0" smtClean="0">
                <a:ea typeface="ＭＳ Ｐゴシック" panose="020B0600070205080204" pitchFamily="34" charset="-128"/>
                <a:cs typeface="Arial" panose="020B0604020202020204" pitchFamily="34" charset="0"/>
              </a:rPr>
              <a:t>Nel gruppo parole senza senso = pronuncia</a:t>
            </a:r>
          </a:p>
          <a:p>
            <a:pPr lvl="1"/>
            <a:r>
              <a:rPr lang="it-IT" dirty="0" smtClean="0">
                <a:ea typeface="ＭＳ Ｐゴシック" panose="020B0600070205080204" pitchFamily="34" charset="-128"/>
                <a:cs typeface="Arial" panose="020B0604020202020204" pitchFamily="34" charset="0"/>
              </a:rPr>
              <a:t>Nel gruppo caratteri cinesi = apprendere nuovi simboli</a:t>
            </a: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3795"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2A998D32-B3C2-4DF2-B42E-6DB676CDCFA0}" type="slidenum">
              <a:rPr lang="it-IT" sz="1200">
                <a:solidFill>
                  <a:schemeClr val="tx1"/>
                </a:solidFill>
              </a:rPr>
              <a:pPr eaLnBrk="1" hangingPunct="1"/>
              <a:t>27</a:t>
            </a:fld>
            <a:endParaRPr lang="it-IT" sz="1200">
              <a:solidFill>
                <a:schemeClr val="tx1"/>
              </a:solidFill>
            </a:endParaRPr>
          </a:p>
        </p:txBody>
      </p:sp>
    </p:spTree>
    <p:extLst>
      <p:ext uri="{BB962C8B-B14F-4D97-AF65-F5344CB8AC3E}">
        <p14:creationId xmlns:p14="http://schemas.microsoft.com/office/powerpoint/2010/main" xmlns="" val="889681691"/>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contenuto 2"/>
          <p:cNvSpPr>
            <a:spLocks noGrp="1"/>
          </p:cNvSpPr>
          <p:nvPr>
            <p:ph idx="1"/>
          </p:nvPr>
        </p:nvSpPr>
        <p:spPr>
          <a:xfrm>
            <a:off x="750994" y="907244"/>
            <a:ext cx="10704405" cy="5315755"/>
          </a:xfrm>
        </p:spPr>
        <p:txBody>
          <a:bodyPr>
            <a:noAutofit/>
          </a:bodyPr>
          <a:lstStyle/>
          <a:p>
            <a:r>
              <a:rPr lang="it-IT" sz="2400" dirty="0" smtClean="0">
                <a:ea typeface="ＭＳ Ｐゴシック" panose="020B0600070205080204" pitchFamily="34" charset="-128"/>
                <a:cs typeface="Arial" panose="020B0604020202020204" pitchFamily="34" charset="0"/>
              </a:rPr>
              <a:t>Ciascun stimolo viene presentato per 2 </a:t>
            </a:r>
            <a:r>
              <a:rPr lang="it-IT" sz="2400" dirty="0" smtClean="0">
                <a:ea typeface="ＭＳ Ｐゴシック" panose="020B0600070205080204" pitchFamily="34" charset="-128"/>
                <a:cs typeface="Arial" panose="020B0604020202020204" pitchFamily="34" charset="0"/>
              </a:rPr>
              <a:t>secondi</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Gli stimoli possono essere presentati</a:t>
            </a:r>
          </a:p>
          <a:p>
            <a:pPr lvl="1"/>
            <a:r>
              <a:rPr lang="it-IT" dirty="0" smtClean="0">
                <a:ea typeface="ＭＳ Ｐゴシック" panose="020B0600070205080204" pitchFamily="34" charset="-128"/>
                <a:cs typeface="Arial" panose="020B0604020202020204" pitchFamily="34" charset="0"/>
              </a:rPr>
              <a:t>25 volte</a:t>
            </a:r>
          </a:p>
          <a:p>
            <a:pPr lvl="1"/>
            <a:r>
              <a:rPr lang="it-IT" dirty="0" smtClean="0">
                <a:ea typeface="ＭＳ Ｐゴシック" panose="020B0600070205080204" pitchFamily="34" charset="-128"/>
                <a:cs typeface="Arial" panose="020B0604020202020204" pitchFamily="34" charset="0"/>
              </a:rPr>
              <a:t>10 volte</a:t>
            </a:r>
          </a:p>
          <a:p>
            <a:pPr lvl="1"/>
            <a:r>
              <a:rPr lang="it-IT" dirty="0" smtClean="0">
                <a:ea typeface="ＭＳ Ｐゴシック" panose="020B0600070205080204" pitchFamily="34" charset="-128"/>
                <a:cs typeface="Arial" panose="020B0604020202020204" pitchFamily="34" charset="0"/>
              </a:rPr>
              <a:t>5 volte</a:t>
            </a:r>
          </a:p>
          <a:p>
            <a:pPr lvl="1"/>
            <a:r>
              <a:rPr lang="it-IT" dirty="0" smtClean="0">
                <a:ea typeface="ＭＳ Ｐゴシック" panose="020B0600070205080204" pitchFamily="34" charset="-128"/>
                <a:cs typeface="Arial" panose="020B0604020202020204" pitchFamily="34" charset="0"/>
              </a:rPr>
              <a:t>2 volte</a:t>
            </a:r>
          </a:p>
          <a:p>
            <a:pPr lvl="1"/>
            <a:r>
              <a:rPr lang="it-IT" dirty="0" smtClean="0">
                <a:ea typeface="ＭＳ Ｐゴシック" panose="020B0600070205080204" pitchFamily="34" charset="-128"/>
                <a:cs typeface="Arial" panose="020B0604020202020204" pitchFamily="34" charset="0"/>
              </a:rPr>
              <a:t>1 volta</a:t>
            </a:r>
          </a:p>
          <a:p>
            <a:pPr lvl="1"/>
            <a:r>
              <a:rPr lang="it-IT" dirty="0" smtClean="0">
                <a:ea typeface="ＭＳ Ｐゴシック" panose="020B0600070205080204" pitchFamily="34" charset="-128"/>
                <a:cs typeface="Arial" panose="020B0604020202020204" pitchFamily="34" charset="0"/>
              </a:rPr>
              <a:t>Mai</a:t>
            </a:r>
          </a:p>
          <a:p>
            <a:pPr lvl="1"/>
            <a:endParaRPr lang="it-IT"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Alla fine delle esperimento i partecipanti devono indicare per ciascun stimolo (anche quello che non è mai stato presentato) il loro grado di piacere su di una scala</a:t>
            </a: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4819"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729C194-6F4C-4C37-BBC8-A163F9F183CB}" type="slidenum">
              <a:rPr lang="it-IT" sz="1200">
                <a:solidFill>
                  <a:schemeClr val="tx1"/>
                </a:solidFill>
              </a:rPr>
              <a:pPr eaLnBrk="1" hangingPunct="1"/>
              <a:t>28</a:t>
            </a:fld>
            <a:endParaRPr lang="it-IT" sz="1200">
              <a:solidFill>
                <a:schemeClr val="tx1"/>
              </a:solidFill>
            </a:endParaRPr>
          </a:p>
        </p:txBody>
      </p:sp>
    </p:spTree>
    <p:extLst>
      <p:ext uri="{BB962C8B-B14F-4D97-AF65-F5344CB8AC3E}">
        <p14:creationId xmlns:p14="http://schemas.microsoft.com/office/powerpoint/2010/main" xmlns="" val="3840191329"/>
      </p:ext>
    </p:extLst>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Object 4"/>
          <p:cNvGraphicFramePr>
            <a:graphicFrameLocks noGrp="1" noChangeAspect="1"/>
          </p:cNvGraphicFramePr>
          <p:nvPr>
            <p:ph idx="1"/>
          </p:nvPr>
        </p:nvGraphicFramePr>
        <p:xfrm>
          <a:off x="3000376" y="1844675"/>
          <a:ext cx="6697663" cy="4503738"/>
        </p:xfrm>
        <a:graphic>
          <a:graphicData uri="http://schemas.openxmlformats.org/presentationml/2006/ole">
            <p:oleObj spid="_x0000_s1036" name="Grafico" r:id="rId3" imgW="5581650" imgH="3752850" progId="MSGraph.Chart.8">
              <p:embed followColorScheme="full"/>
            </p:oleObj>
          </a:graphicData>
        </a:graphic>
      </p:graphicFrame>
      <p:sp>
        <p:nvSpPr>
          <p:cNvPr id="3584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995148D-73F4-4E73-8D6A-EEBF7495C1D0}" type="slidenum">
              <a:rPr lang="it-IT" sz="1200">
                <a:solidFill>
                  <a:schemeClr val="tx1"/>
                </a:solidFill>
              </a:rPr>
              <a:pPr eaLnBrk="1" hangingPunct="1"/>
              <a:t>29</a:t>
            </a:fld>
            <a:endParaRPr lang="it-IT" sz="1200">
              <a:solidFill>
                <a:schemeClr val="tx1"/>
              </a:solidFill>
            </a:endParaRPr>
          </a:p>
        </p:txBody>
      </p:sp>
      <p:sp>
        <p:nvSpPr>
          <p:cNvPr id="35844" name="Rettangolo 5"/>
          <p:cNvSpPr>
            <a:spLocks noChangeArrowheads="1"/>
          </p:cNvSpPr>
          <p:nvPr/>
        </p:nvSpPr>
        <p:spPr bwMode="auto">
          <a:xfrm>
            <a:off x="1936751" y="1341438"/>
            <a:ext cx="1315296"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buFont typeface="Wingdings" panose="05000000000000000000" pitchFamily="2" charset="2"/>
              <a:buNone/>
            </a:pPr>
            <a:r>
              <a:rPr lang="it-IT" sz="2400" b="1" dirty="0">
                <a:latin typeface="+mn-lt"/>
              </a:rPr>
              <a:t>Risultati</a:t>
            </a:r>
            <a:r>
              <a:rPr lang="it-IT" sz="2400" dirty="0">
                <a:latin typeface="+mn-lt"/>
              </a:rPr>
              <a:t>:</a:t>
            </a:r>
          </a:p>
        </p:txBody>
      </p:sp>
    </p:spTree>
    <p:extLst>
      <p:ext uri="{BB962C8B-B14F-4D97-AF65-F5344CB8AC3E}">
        <p14:creationId xmlns:p14="http://schemas.microsoft.com/office/powerpoint/2010/main" xmlns="" val="337350361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A4EEA94-0FFF-4351-8862-F8958CC70032}" type="slidenum">
              <a:rPr lang="it-IT" sz="1400"/>
              <a:pPr>
                <a:spcBef>
                  <a:spcPct val="0"/>
                </a:spcBef>
                <a:buFontTx/>
                <a:buNone/>
              </a:pPr>
              <a:t>3</a:t>
            </a:fld>
            <a:endParaRPr lang="it-IT" sz="1400"/>
          </a:p>
        </p:txBody>
      </p:sp>
      <p:pic>
        <p:nvPicPr>
          <p:cNvPr id="8195" name="Picture 4" descr="beato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43200" y="228600"/>
            <a:ext cx="6667500" cy="5524500"/>
          </a:xfrm>
          <a:prstGeom prst="rect">
            <a:avLst/>
          </a:prstGeom>
          <a:noFill/>
          <a:ln w="88900">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
        <p:nvSpPr>
          <p:cNvPr id="8196" name="Text Box 5"/>
          <p:cNvSpPr txBox="1">
            <a:spLocks noChangeArrowheads="1"/>
          </p:cNvSpPr>
          <p:nvPr/>
        </p:nvSpPr>
        <p:spPr bwMode="auto">
          <a:xfrm>
            <a:off x="0" y="6172201"/>
            <a:ext cx="121920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sz="1800" dirty="0">
                <a:latin typeface="+mn-lt"/>
              </a:rPr>
              <a:t>Beato Angelico (1395-1455), </a:t>
            </a:r>
            <a:r>
              <a:rPr lang="it-IT" sz="1800" i="1" dirty="0">
                <a:latin typeface="+mn-lt"/>
              </a:rPr>
              <a:t>Annunciazione</a:t>
            </a:r>
            <a:r>
              <a:rPr lang="it-IT" sz="1800" dirty="0">
                <a:latin typeface="+mn-lt"/>
              </a:rPr>
              <a:t>. Museo Diocesano di Cortona</a:t>
            </a:r>
          </a:p>
        </p:txBody>
      </p:sp>
    </p:spTree>
    <p:extLst>
      <p:ext uri="{BB962C8B-B14F-4D97-AF65-F5344CB8AC3E}">
        <p14:creationId xmlns:p14="http://schemas.microsoft.com/office/powerpoint/2010/main" xmlns="" val="2662111637"/>
      </p:ext>
    </p:extLst>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egnaposto contenuto 2"/>
          <p:cNvSpPr>
            <a:spLocks noGrp="1"/>
          </p:cNvSpPr>
          <p:nvPr>
            <p:ph idx="1"/>
          </p:nvPr>
        </p:nvSpPr>
        <p:spPr>
          <a:xfrm>
            <a:off x="797260" y="1193800"/>
            <a:ext cx="10645440" cy="5080000"/>
          </a:xfrm>
        </p:spPr>
        <p:txBody>
          <a:bodyPr>
            <a:noAutofit/>
          </a:bodyPr>
          <a:lstStyle/>
          <a:p>
            <a:r>
              <a:rPr lang="it-IT" sz="2400" dirty="0" smtClean="0">
                <a:ea typeface="ＭＳ Ｐゴシック" panose="020B0600070205080204" pitchFamily="34" charset="-128"/>
                <a:cs typeface="Arial" panose="020B0604020202020204" pitchFamily="34" charset="0"/>
              </a:rPr>
              <a:t>I tre studi riportano risultati molto </a:t>
            </a:r>
            <a:r>
              <a:rPr lang="it-IT" sz="2400" dirty="0" smtClean="0">
                <a:ea typeface="ＭＳ Ｐゴシック" panose="020B0600070205080204" pitchFamily="34" charset="-128"/>
                <a:cs typeface="Arial" panose="020B0604020202020204" pitchFamily="34" charset="0"/>
              </a:rPr>
              <a:t>simili</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Il grado di piacevolezza percepita dello stimolo aumenta con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aumentare della frequenza </a:t>
            </a:r>
            <a:r>
              <a:rPr lang="it-IT" altLang="ja-JP" sz="2400" dirty="0" err="1" smtClean="0">
                <a:ea typeface="ＭＳ Ｐゴシック" panose="020B0600070205080204" pitchFamily="34" charset="-128"/>
                <a:cs typeface="Arial" panose="020B0604020202020204" pitchFamily="34" charset="0"/>
              </a:rPr>
              <a:t>dell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esposizione</a:t>
            </a:r>
          </a:p>
          <a:p>
            <a:endParaRPr lang="it-IT" altLang="ja-JP"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Questo fenomeno però non sussiste se la frequenza di esposizione è elevata</a:t>
            </a:r>
          </a:p>
          <a:p>
            <a:pPr lvl="1"/>
            <a:r>
              <a:rPr lang="it-IT" dirty="0" smtClean="0">
                <a:ea typeface="ＭＳ Ｐゴシック" panose="020B0600070205080204" pitchFamily="34" charset="-128"/>
                <a:cs typeface="Arial" panose="020B0604020202020204" pitchFamily="34" charset="0"/>
              </a:rPr>
              <a:t>la mera esposizione aumenta la piacevolezza </a:t>
            </a:r>
            <a:r>
              <a:rPr lang="it-IT" dirty="0" err="1" smtClean="0">
                <a:ea typeface="ＭＳ Ｐゴシック" panose="020B0600070205080204" pitchFamily="34" charset="-128"/>
                <a:cs typeface="Arial" panose="020B0604020202020204" pitchFamily="34" charset="0"/>
              </a:rPr>
              <a:t>dell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oggetto fino a quando la mera esposizione non aumenta la familiarità con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oggetto</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Quando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oggetto diventa familiare, allora non si ottiene più un incremento </a:t>
            </a:r>
            <a:r>
              <a:rPr lang="it-IT" altLang="ja-JP" sz="2400" dirty="0" err="1" smtClean="0">
                <a:ea typeface="ＭＳ Ｐゴシック" panose="020B0600070205080204" pitchFamily="34" charset="-128"/>
                <a:cs typeface="Arial" panose="020B0604020202020204" pitchFamily="34" charset="0"/>
              </a:rPr>
              <a:t>dell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atteggiamento </a:t>
            </a: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7"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747D6855-C740-4247-8161-7B1A3CBCC4F6}" type="slidenum">
              <a:rPr lang="it-IT" sz="1200">
                <a:solidFill>
                  <a:schemeClr val="tx1"/>
                </a:solidFill>
              </a:rPr>
              <a:pPr eaLnBrk="1" hangingPunct="1"/>
              <a:t>30</a:t>
            </a:fld>
            <a:endParaRPr lang="it-IT" sz="1200">
              <a:solidFill>
                <a:schemeClr val="tx1"/>
              </a:solidFill>
            </a:endParaRPr>
          </a:p>
        </p:txBody>
      </p:sp>
    </p:spTree>
    <p:extLst>
      <p:ext uri="{BB962C8B-B14F-4D97-AF65-F5344CB8AC3E}">
        <p14:creationId xmlns:p14="http://schemas.microsoft.com/office/powerpoint/2010/main" xmlns="" val="250319865"/>
      </p:ext>
    </p:extLst>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idx="1"/>
          </p:nvPr>
        </p:nvSpPr>
        <p:spPr>
          <a:xfrm>
            <a:off x="644860" y="942840"/>
            <a:ext cx="10962940" cy="5267459"/>
          </a:xfrm>
        </p:spPr>
        <p:txBody>
          <a:bodyPr>
            <a:noAutofit/>
          </a:bodyPr>
          <a:lstStyle/>
          <a:p>
            <a:pPr marL="933450" lvl="1" indent="-457200" algn="just">
              <a:buSzPct val="75000"/>
              <a:buNone/>
            </a:pPr>
            <a:endParaRPr lang="it-IT" sz="2200"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a:p>
            <a:pPr marL="933450" lvl="1" indent="-457200" algn="just">
              <a:buSzPct val="75000"/>
            </a:pPr>
            <a:r>
              <a:rPr lang="it-IT" dirty="0" smtClean="0">
                <a:ea typeface="ＭＳ Ｐゴシック" panose="020B0600070205080204" pitchFamily="34" charset="-128"/>
                <a:cs typeface="Arial" panose="020B0604020202020204" pitchFamily="34" charset="0"/>
              </a:rPr>
              <a:t>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aumentata piacevolezza non è basata su processi di elaborazione cognitiva: </a:t>
            </a:r>
          </a:p>
          <a:p>
            <a:pPr marL="1066800" lvl="2" indent="-190500" algn="just">
              <a:buSzPct val="75000"/>
            </a:pPr>
            <a:r>
              <a:rPr lang="it-IT" sz="2400" dirty="0" smtClean="0">
                <a:ea typeface="ＭＳ Ｐゴシック" panose="020B0600070205080204" pitchFamily="34" charset="-128"/>
                <a:cs typeface="Arial" panose="020B0604020202020204" pitchFamily="34" charset="0"/>
              </a:rPr>
              <a:t>si manifesta anche se gli stimoli sono presentati al tachistoscopio così velocemente da non essere percepiti consapevolmente </a:t>
            </a:r>
          </a:p>
          <a:p>
            <a:pPr marL="1066800" lvl="2" indent="-190500" algn="just">
              <a:buSzPct val="75000"/>
              <a:buNone/>
            </a:pPr>
            <a:endParaRPr lang="it-IT" sz="2400" dirty="0" smtClean="0">
              <a:ea typeface="ＭＳ Ｐゴシック" panose="020B0600070205080204" pitchFamily="34" charset="-128"/>
              <a:cs typeface="Arial" panose="020B0604020202020204" pitchFamily="34" charset="0"/>
            </a:endParaRPr>
          </a:p>
          <a:p>
            <a:pPr marL="933450" lvl="1" indent="-457200" algn="just">
              <a:buSzPct val="75000"/>
            </a:pPr>
            <a:r>
              <a:rPr lang="it-IT" dirty="0" smtClean="0">
                <a:ea typeface="ＭＳ Ｐゴシック" panose="020B0600070205080204" pitchFamily="34" charset="-128"/>
                <a:cs typeface="Arial" panose="020B0604020202020204" pitchFamily="34" charset="0"/>
              </a:rPr>
              <a:t>Ma la sovraesposizione genera noia e se la prima esperienza è negativa la mera esposizione intensifica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effetto, non lo modifica</a:t>
            </a:r>
            <a:endParaRPr lang="it-IT" dirty="0" smtClean="0">
              <a:ea typeface="ＭＳ Ｐゴシック" panose="020B0600070205080204" pitchFamily="34" charset="-128"/>
              <a:cs typeface="Arial" panose="020B0604020202020204" pitchFamily="34" charset="0"/>
            </a:endParaRPr>
          </a:p>
        </p:txBody>
      </p:sp>
      <p:sp>
        <p:nvSpPr>
          <p:cNvPr id="37890"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36B2C1A3-2BCC-4E11-B857-82FA5AE0F9C7}" type="slidenum">
              <a:rPr lang="it-IT" sz="1200">
                <a:solidFill>
                  <a:schemeClr val="tx1"/>
                </a:solidFill>
              </a:rPr>
              <a:pPr eaLnBrk="1" hangingPunct="1"/>
              <a:t>31</a:t>
            </a:fld>
            <a:endParaRPr lang="it-IT" sz="1200">
              <a:solidFill>
                <a:schemeClr val="tx1"/>
              </a:solidFill>
            </a:endParaRPr>
          </a:p>
        </p:txBody>
      </p:sp>
    </p:spTree>
    <p:extLst>
      <p:ext uri="{BB962C8B-B14F-4D97-AF65-F5344CB8AC3E}">
        <p14:creationId xmlns:p14="http://schemas.microsoft.com/office/powerpoint/2010/main" xmlns="" val="20560128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2">
                                            <p:txEl>
                                              <p:pRg st="1" end="1"/>
                                            </p:txEl>
                                          </p:spTgt>
                                        </p:tgtEl>
                                        <p:attrNameLst>
                                          <p:attrName>style.visibility</p:attrName>
                                        </p:attrNameLst>
                                      </p:cBhvr>
                                      <p:to>
                                        <p:strVal val="visible"/>
                                      </p:to>
                                    </p:set>
                                    <p:anim calcmode="lin" valueType="num">
                                      <p:cBhvr additive="base">
                                        <p:cTn id="7" dur="500" fill="hold"/>
                                        <p:tgtEl>
                                          <p:spTgt spid="1536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2">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anim calcmode="lin" valueType="num">
                                      <p:cBhvr additive="base">
                                        <p:cTn id="11" dur="500" fill="hold"/>
                                        <p:tgtEl>
                                          <p:spTgt spid="15362">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536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362">
                                            <p:txEl>
                                              <p:pRg st="4" end="4"/>
                                            </p:txEl>
                                          </p:spTgt>
                                        </p:tgtEl>
                                        <p:attrNameLst>
                                          <p:attrName>style.visibility</p:attrName>
                                        </p:attrNameLst>
                                      </p:cBhvr>
                                      <p:to>
                                        <p:strVal val="visible"/>
                                      </p:to>
                                    </p:set>
                                    <p:anim calcmode="lin" valueType="num">
                                      <p:cBhvr additive="base">
                                        <p:cTn id="17" dur="500" fill="hold"/>
                                        <p:tgtEl>
                                          <p:spTgt spid="1536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bldLvl="2"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2"/>
          <p:cNvSpPr>
            <a:spLocks noGrp="1" noChangeArrowheads="1"/>
          </p:cNvSpPr>
          <p:nvPr>
            <p:ph idx="1"/>
          </p:nvPr>
        </p:nvSpPr>
        <p:spPr>
          <a:xfrm>
            <a:off x="800100" y="914400"/>
            <a:ext cx="10528300" cy="5461000"/>
          </a:xfrm>
        </p:spPr>
        <p:txBody>
          <a:bodyPr>
            <a:noAutofit/>
          </a:bodyPr>
          <a:lstStyle/>
          <a:p>
            <a:pPr marL="190500" indent="-190500" algn="just">
              <a:lnSpc>
                <a:spcPct val="90000"/>
              </a:lnSpc>
              <a:buClr>
                <a:schemeClr val="hlink"/>
              </a:buClr>
              <a:buSzPct val="95000"/>
            </a:pPr>
            <a:r>
              <a:rPr lang="it-IT" sz="2400" dirty="0">
                <a:solidFill>
                  <a:schemeClr val="hlink"/>
                </a:solidFill>
                <a:ea typeface="ＭＳ Ｐゴシック" panose="020B0600070205080204" pitchFamily="34" charset="-128"/>
                <a:cs typeface="Arial" panose="020B0604020202020204" pitchFamily="34" charset="0"/>
              </a:rPr>
              <a:t>Esperienza diretta</a:t>
            </a:r>
          </a:p>
          <a:p>
            <a:pPr marL="190500" indent="-190500" algn="just">
              <a:lnSpc>
                <a:spcPct val="90000"/>
              </a:lnSpc>
              <a:buSzPct val="55000"/>
              <a:buFont typeface="Wingdings" panose="05000000000000000000" pitchFamily="2" charset="2"/>
              <a:buChar char="§"/>
            </a:pPr>
            <a:r>
              <a:rPr lang="it-IT" sz="2400" dirty="0">
                <a:ea typeface="ＭＳ Ｐゴシック" panose="020B0600070205080204" pitchFamily="34" charset="-128"/>
                <a:cs typeface="Arial" panose="020B0604020202020204" pitchFamily="34" charset="0"/>
              </a:rPr>
              <a:t>Porta a una forte associazione in memoria tra la rappresentazione </a:t>
            </a:r>
            <a:r>
              <a:rPr lang="it-IT" sz="2400" dirty="0" err="1">
                <a:ea typeface="ＭＳ Ｐゴシック" panose="020B0600070205080204" pitchFamily="34" charset="-128"/>
                <a:cs typeface="Arial" panose="020B0604020202020204" pitchFamily="34" charset="0"/>
              </a:rPr>
              <a:t>dell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oggetto e la sua valutazione</a:t>
            </a:r>
          </a:p>
          <a:p>
            <a:pPr marL="190500" indent="-190500" algn="just">
              <a:lnSpc>
                <a:spcPct val="90000"/>
              </a:lnSpc>
              <a:buSzPct val="55000"/>
              <a:buFont typeface="Wingdings" panose="05000000000000000000" pitchFamily="2" charset="2"/>
              <a:buChar char="§"/>
            </a:pPr>
            <a:r>
              <a:rPr lang="it-IT" sz="2400" dirty="0">
                <a:ea typeface="ＭＳ Ｐゴシック" panose="020B0600070205080204" pitchFamily="34" charset="-128"/>
                <a:cs typeface="Arial" panose="020B0604020202020204" pitchFamily="34" charset="0"/>
              </a:rPr>
              <a:t>Il ripetersi </a:t>
            </a:r>
            <a:r>
              <a:rPr lang="it-IT" sz="2400" dirty="0" err="1">
                <a:ea typeface="ＭＳ Ｐゴシック" panose="020B0600070205080204" pitchFamily="34" charset="-128"/>
                <a:cs typeface="Arial" panose="020B0604020202020204" pitchFamily="34" charset="0"/>
              </a:rPr>
              <a:t>dell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esposizione rende 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associazione automatica (</a:t>
            </a:r>
            <a:r>
              <a:rPr lang="it-IT" altLang="ja-JP" sz="2400" dirty="0" err="1">
                <a:ea typeface="ＭＳ Ｐゴシック" panose="020B0600070205080204" pitchFamily="34" charset="-128"/>
                <a:cs typeface="Arial" panose="020B0604020202020204" pitchFamily="34" charset="0"/>
              </a:rPr>
              <a:t>memory</a:t>
            </a:r>
            <a:r>
              <a:rPr lang="it-IT" altLang="ja-JP" sz="2400" dirty="0">
                <a:ea typeface="ＭＳ Ｐゴシック" panose="020B0600070205080204" pitchFamily="34" charset="-128"/>
                <a:cs typeface="Arial" panose="020B0604020202020204" pitchFamily="34" charset="0"/>
              </a:rPr>
              <a:t> </a:t>
            </a:r>
            <a:r>
              <a:rPr lang="it-IT" altLang="ja-JP" sz="2400" dirty="0" err="1">
                <a:ea typeface="ＭＳ Ｐゴシック" panose="020B0600070205080204" pitchFamily="34" charset="-128"/>
                <a:cs typeface="Arial" panose="020B0604020202020204" pitchFamily="34" charset="0"/>
              </a:rPr>
              <a:t>based</a:t>
            </a:r>
            <a:r>
              <a:rPr lang="it-IT" altLang="ja-JP" sz="2400" dirty="0">
                <a:ea typeface="ＭＳ Ｐゴシック" panose="020B0600070205080204" pitchFamily="34" charset="-128"/>
                <a:cs typeface="Arial" panose="020B0604020202020204" pitchFamily="34" charset="0"/>
              </a:rPr>
              <a:t>)</a:t>
            </a:r>
            <a:r>
              <a:rPr lang="it-IT" altLang="ja-JP" sz="2400" b="1" dirty="0">
                <a:ea typeface="ＭＳ Ｐゴシック" panose="020B0600070205080204" pitchFamily="34" charset="-128"/>
                <a:cs typeface="Arial" panose="020B0604020202020204" pitchFamily="34" charset="0"/>
              </a:rPr>
              <a:t> più resistente al cambiamento</a:t>
            </a:r>
            <a:endParaRPr lang="it-IT" altLang="ja-JP" sz="2400" dirty="0">
              <a:ea typeface="ＭＳ Ｐゴシック" panose="020B0600070205080204" pitchFamily="34" charset="-128"/>
              <a:cs typeface="Arial" panose="020B0604020202020204" pitchFamily="34" charset="0"/>
            </a:endParaRPr>
          </a:p>
          <a:p>
            <a:pPr marL="190500" indent="-190500" algn="just">
              <a:lnSpc>
                <a:spcPct val="90000"/>
              </a:lnSpc>
              <a:buSzPct val="55000"/>
              <a:buFont typeface="Wingdings" panose="05000000000000000000" pitchFamily="2" charset="2"/>
              <a:buChar char="§"/>
            </a:pPr>
            <a:r>
              <a:rPr lang="it-IT" sz="2400" dirty="0">
                <a:ea typeface="ＭＳ Ｐゴシック" panose="020B0600070205080204" pitchFamily="34" charset="-128"/>
                <a:cs typeface="Arial" panose="020B0604020202020204" pitchFamily="34" charset="0"/>
              </a:rPr>
              <a:t>Atteggiamento : più informazioni</a:t>
            </a:r>
          </a:p>
          <a:p>
            <a:pPr marL="190500" indent="-190500" algn="just">
              <a:lnSpc>
                <a:spcPct val="90000"/>
              </a:lnSpc>
            </a:pPr>
            <a:r>
              <a:rPr lang="it-IT" sz="2400" dirty="0">
                <a:solidFill>
                  <a:schemeClr val="hlink"/>
                </a:solidFill>
                <a:ea typeface="ＭＳ Ｐゴシック" panose="020B0600070205080204" pitchFamily="34" charset="-128"/>
                <a:cs typeface="Arial" panose="020B0604020202020204" pitchFamily="34" charset="0"/>
              </a:rPr>
              <a:t>Osservazione </a:t>
            </a:r>
            <a:r>
              <a:rPr lang="it-IT" sz="2400" dirty="0" err="1">
                <a:solidFill>
                  <a:schemeClr val="hlink"/>
                </a:solidFill>
                <a:ea typeface="ＭＳ Ｐゴシック" panose="020B0600070205080204" pitchFamily="34" charset="-128"/>
                <a:cs typeface="Arial" panose="020B0604020202020204" pitchFamily="34" charset="0"/>
              </a:rPr>
              <a:t>dell</a:t>
            </a:r>
            <a:r>
              <a:rPr lang="ja-JP" altLang="it-IT" sz="2400" dirty="0">
                <a:solidFill>
                  <a:schemeClr val="hlink"/>
                </a:solidFill>
                <a:ea typeface="ＭＳ Ｐゴシック" panose="020B0600070205080204" pitchFamily="34" charset="-128"/>
                <a:cs typeface="Arial" panose="020B0604020202020204" pitchFamily="34" charset="0"/>
              </a:rPr>
              <a:t>’</a:t>
            </a:r>
            <a:r>
              <a:rPr lang="it-IT" altLang="ja-JP" sz="2400" dirty="0">
                <a:solidFill>
                  <a:schemeClr val="hlink"/>
                </a:solidFill>
                <a:ea typeface="ＭＳ Ｐゴシック" panose="020B0600070205080204" pitchFamily="34" charset="-128"/>
                <a:cs typeface="Arial" panose="020B0604020202020204" pitchFamily="34" charset="0"/>
              </a:rPr>
              <a:t>esperienza altrui</a:t>
            </a:r>
          </a:p>
          <a:p>
            <a:pPr marL="1123950" lvl="1" indent="-171450" algn="just">
              <a:lnSpc>
                <a:spcPct val="90000"/>
              </a:lnSpc>
              <a:buSzPct val="55000"/>
              <a:buFont typeface="Wingdings" panose="05000000000000000000" pitchFamily="2" charset="2"/>
              <a:buChar char="§"/>
            </a:pPr>
            <a:r>
              <a:rPr lang="it-IT" dirty="0">
                <a:ea typeface="ＭＳ Ｐゴシック" panose="020B0600070205080204" pitchFamily="34" charset="-128"/>
                <a:cs typeface="Arial" panose="020B0604020202020204" pitchFamily="34" charset="0"/>
              </a:rPr>
              <a:t>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associazione tra la rappresentazione </a:t>
            </a:r>
            <a:r>
              <a:rPr lang="it-IT" altLang="ja-JP" dirty="0" err="1">
                <a:ea typeface="ＭＳ Ｐゴシック" panose="020B0600070205080204" pitchFamily="34" charset="-128"/>
                <a:cs typeface="Arial" panose="020B0604020202020204" pitchFamily="34" charset="0"/>
              </a:rPr>
              <a:t>dell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oggetto e la sua valutazione è meno forte</a:t>
            </a:r>
          </a:p>
          <a:p>
            <a:pPr marL="1123950" lvl="1" indent="-171450" algn="just">
              <a:lnSpc>
                <a:spcPct val="90000"/>
              </a:lnSpc>
              <a:buSzPct val="55000"/>
              <a:buFont typeface="Wingdings" panose="05000000000000000000" pitchFamily="2" charset="2"/>
              <a:buChar char="§"/>
            </a:pPr>
            <a:r>
              <a:rPr lang="it-IT" dirty="0">
                <a:ea typeface="ＭＳ Ｐゴシック" panose="020B0600070205080204" pitchFamily="34" charset="-128"/>
                <a:cs typeface="Arial" panose="020B0604020202020204" pitchFamily="34" charset="0"/>
              </a:rPr>
              <a:t>Atteggiamento meno resistente al cambiamento</a:t>
            </a:r>
          </a:p>
          <a:p>
            <a:pPr marL="190500" indent="-190500" algn="just">
              <a:lnSpc>
                <a:spcPct val="90000"/>
              </a:lnSpc>
              <a:buClr>
                <a:schemeClr val="hlink"/>
              </a:buClr>
              <a:buSzPct val="95000"/>
            </a:pPr>
            <a:r>
              <a:rPr lang="it-IT" sz="2400" dirty="0">
                <a:solidFill>
                  <a:schemeClr val="hlink"/>
                </a:solidFill>
                <a:ea typeface="ＭＳ Ｐゴシック" panose="020B0600070205080204" pitchFamily="34" charset="-128"/>
                <a:cs typeface="Arial" panose="020B0604020202020204" pitchFamily="34" charset="0"/>
              </a:rPr>
              <a:t>Comunicazione</a:t>
            </a:r>
            <a:r>
              <a:rPr lang="it-IT" sz="2400" dirty="0">
                <a:ea typeface="ＭＳ Ｐゴシック" panose="020B0600070205080204" pitchFamily="34" charset="-128"/>
                <a:cs typeface="Arial" panose="020B0604020202020204" pitchFamily="34" charset="0"/>
              </a:rPr>
              <a:t> </a:t>
            </a:r>
          </a:p>
          <a:p>
            <a:pPr marL="1123950" lvl="1" indent="-171450" algn="just">
              <a:lnSpc>
                <a:spcPct val="90000"/>
              </a:lnSpc>
              <a:buSzPct val="55000"/>
              <a:buFont typeface="Wingdings" panose="05000000000000000000" pitchFamily="2" charset="2"/>
              <a:buChar char="§"/>
            </a:pPr>
            <a:r>
              <a:rPr lang="it-IT" dirty="0">
                <a:ea typeface="ＭＳ Ｐゴシック" panose="020B0600070205080204" pitchFamily="34" charset="-128"/>
                <a:cs typeface="Arial" panose="020B0604020202020204" pitchFamily="34" charset="0"/>
              </a:rPr>
              <a:t>Associazione tra rappresentazione e oggetto molto debole, difficile recupero dalla memoria</a:t>
            </a:r>
          </a:p>
          <a:p>
            <a:pPr marL="1123950" lvl="1" indent="-171450" algn="just">
              <a:lnSpc>
                <a:spcPct val="90000"/>
              </a:lnSpc>
              <a:buSzPct val="55000"/>
              <a:buFont typeface="Wingdings" panose="05000000000000000000" pitchFamily="2" charset="2"/>
              <a:buChar char="§"/>
            </a:pPr>
            <a:r>
              <a:rPr lang="it-IT" dirty="0">
                <a:ea typeface="ＭＳ Ｐゴシック" panose="020B0600070205080204" pitchFamily="34" charset="-128"/>
                <a:cs typeface="Arial" panose="020B0604020202020204" pitchFamily="34" charset="0"/>
              </a:rPr>
              <a:t>Atteggiamento molto meno resistente al cambiamento </a:t>
            </a:r>
          </a:p>
        </p:txBody>
      </p:sp>
      <p:sp>
        <p:nvSpPr>
          <p:cNvPr id="38914"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F2CC24AA-D33A-452D-A94C-498E63697BD1}" type="slidenum">
              <a:rPr lang="it-IT" sz="1200">
                <a:solidFill>
                  <a:schemeClr val="tx1"/>
                </a:solidFill>
              </a:rPr>
              <a:pPr eaLnBrk="1" hangingPunct="1"/>
              <a:t>32</a:t>
            </a:fld>
            <a:endParaRPr lang="it-IT" sz="1200">
              <a:solidFill>
                <a:schemeClr val="tx1"/>
              </a:solidFill>
            </a:endParaRPr>
          </a:p>
        </p:txBody>
      </p:sp>
    </p:spTree>
    <p:extLst>
      <p:ext uri="{BB962C8B-B14F-4D97-AF65-F5344CB8AC3E}">
        <p14:creationId xmlns:p14="http://schemas.microsoft.com/office/powerpoint/2010/main" xmlns="" val="3401633274"/>
      </p:ext>
    </p:extLst>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2"/>
          <p:cNvSpPr>
            <a:spLocks noGrp="1" noChangeArrowheads="1"/>
          </p:cNvSpPr>
          <p:nvPr>
            <p:ph idx="1"/>
          </p:nvPr>
        </p:nvSpPr>
        <p:spPr>
          <a:xfrm>
            <a:off x="800100" y="927100"/>
            <a:ext cx="10642600" cy="5461000"/>
          </a:xfrm>
        </p:spPr>
        <p:txBody>
          <a:bodyPr>
            <a:normAutofit/>
          </a:bodyPr>
          <a:lstStyle/>
          <a:p>
            <a:pPr marL="190500" indent="-190500" algn="just">
              <a:lnSpc>
                <a:spcPct val="90000"/>
              </a:lnSpc>
              <a:buClr>
                <a:schemeClr val="hlink"/>
              </a:buClr>
              <a:buSzPct val="95000"/>
              <a:buNone/>
            </a:pPr>
            <a:r>
              <a:rPr lang="it-IT" sz="2400" dirty="0" smtClean="0">
                <a:solidFill>
                  <a:schemeClr val="hlink"/>
                </a:solidFill>
                <a:ea typeface="ＭＳ Ｐゴシック" panose="020B0600070205080204" pitchFamily="34" charset="-128"/>
                <a:cs typeface="Arial" panose="020B0604020202020204" pitchFamily="34" charset="0"/>
              </a:rPr>
              <a:t>Le </a:t>
            </a:r>
            <a:r>
              <a:rPr lang="it-IT" sz="2400" dirty="0">
                <a:solidFill>
                  <a:schemeClr val="hlink"/>
                </a:solidFill>
                <a:ea typeface="ＭＳ Ｐゴシック" panose="020B0600070205080204" pitchFamily="34" charset="-128"/>
                <a:cs typeface="Arial" panose="020B0604020202020204" pitchFamily="34" charset="0"/>
              </a:rPr>
              <a:t>due forme di apprendimento di atteggiamenti per associazione:</a:t>
            </a:r>
          </a:p>
          <a:p>
            <a:pPr marL="190500" indent="-190500" algn="just">
              <a:lnSpc>
                <a:spcPct val="90000"/>
              </a:lnSpc>
              <a:buClr>
                <a:schemeClr val="hlink"/>
              </a:buClr>
              <a:buSzPct val="95000"/>
              <a:buNone/>
            </a:pPr>
            <a:endParaRPr lang="it-IT" sz="2400" dirty="0">
              <a:solidFill>
                <a:schemeClr val="hlink"/>
              </a:solidFill>
              <a:ea typeface="ＭＳ Ｐゴシック" panose="020B0600070205080204" pitchFamily="34" charset="-128"/>
              <a:cs typeface="Arial" panose="020B0604020202020204" pitchFamily="34" charset="0"/>
            </a:endParaRPr>
          </a:p>
          <a:p>
            <a:pPr marL="190500" indent="-190500" algn="just">
              <a:lnSpc>
                <a:spcPct val="90000"/>
              </a:lnSpc>
              <a:buClr>
                <a:schemeClr val="hlink"/>
              </a:buClr>
              <a:buSzPct val="95000"/>
            </a:pPr>
            <a:r>
              <a:rPr lang="it-IT" sz="2400" dirty="0">
                <a:solidFill>
                  <a:schemeClr val="hlink"/>
                </a:solidFill>
                <a:ea typeface="ＭＳ Ｐゴシック" panose="020B0600070205080204" pitchFamily="34" charset="-128"/>
                <a:cs typeface="Arial" panose="020B0604020202020204" pitchFamily="34" charset="0"/>
              </a:rPr>
              <a:t>Condizionamento classico</a:t>
            </a:r>
          </a:p>
          <a:p>
            <a:pPr marL="190500" indent="-190500" algn="just">
              <a:lnSpc>
                <a:spcPct val="90000"/>
              </a:lnSpc>
              <a:buSzPct val="55000"/>
              <a:buFont typeface="Wingdings" panose="05000000000000000000" pitchFamily="2" charset="2"/>
              <a:buChar char="§"/>
            </a:pPr>
            <a:r>
              <a:rPr lang="it-IT" sz="2400" dirty="0">
                <a:ea typeface="ＭＳ Ｐゴシック" panose="020B0600070205080204" pitchFamily="34" charset="-128"/>
                <a:cs typeface="Arial" panose="020B0604020202020204" pitchFamily="34" charset="0"/>
              </a:rPr>
              <a:t>Uno stimolo neutro diventa capace di evocare risposta positiva o negativa essendo stato ripetutamente associato a qualcosa che suscita risposta positiva o negativa:</a:t>
            </a:r>
          </a:p>
          <a:p>
            <a:pPr marL="1123950" lvl="1" indent="-171450" algn="just">
              <a:lnSpc>
                <a:spcPct val="90000"/>
              </a:lnSpc>
              <a:buSzPct val="55000"/>
              <a:buFont typeface="Wingdings" panose="05000000000000000000" pitchFamily="2" charset="2"/>
              <a:buChar char="§"/>
            </a:pPr>
            <a:r>
              <a:rPr lang="it-IT" dirty="0">
                <a:ea typeface="ＭＳ Ｐゴシック" panose="020B0600070205080204" pitchFamily="34" charset="-128"/>
                <a:cs typeface="Arial" panose="020B0604020202020204" pitchFamily="34" charset="0"/>
              </a:rPr>
              <a:t>Parole associate a stimoli sgradevoli (es. suoni striduli</a:t>
            </a:r>
            <a:r>
              <a:rPr lang="it-IT" dirty="0" smtClean="0">
                <a:ea typeface="ＭＳ Ｐゴシック" panose="020B0600070205080204" pitchFamily="34" charset="-128"/>
                <a:cs typeface="Arial" panose="020B0604020202020204" pitchFamily="34" charset="0"/>
              </a:rPr>
              <a:t>)</a:t>
            </a:r>
          </a:p>
          <a:p>
            <a:pPr marL="1123950" lvl="1" indent="-171450" algn="just">
              <a:lnSpc>
                <a:spcPct val="90000"/>
              </a:lnSpc>
              <a:buSzPct val="55000"/>
              <a:buFont typeface="Wingdings" panose="05000000000000000000" pitchFamily="2" charset="2"/>
              <a:buChar char="§"/>
            </a:pPr>
            <a:endParaRPr lang="it-IT" dirty="0">
              <a:ea typeface="ＭＳ Ｐゴシック" panose="020B0600070205080204" pitchFamily="34" charset="-128"/>
              <a:cs typeface="Arial" panose="020B0604020202020204" pitchFamily="34" charset="0"/>
            </a:endParaRPr>
          </a:p>
          <a:p>
            <a:pPr marL="190500" indent="-190500" algn="just">
              <a:lnSpc>
                <a:spcPct val="90000"/>
              </a:lnSpc>
            </a:pPr>
            <a:r>
              <a:rPr lang="it-IT" sz="2400" dirty="0">
                <a:solidFill>
                  <a:schemeClr val="hlink"/>
                </a:solidFill>
                <a:ea typeface="ＭＳ Ｐゴシック" panose="020B0600070205080204" pitchFamily="34" charset="-128"/>
                <a:cs typeface="Arial" panose="020B0604020202020204" pitchFamily="34" charset="0"/>
              </a:rPr>
              <a:t>Condizionamento operante</a:t>
            </a:r>
          </a:p>
          <a:p>
            <a:pPr marL="190500" indent="-190500" algn="just">
              <a:lnSpc>
                <a:spcPct val="90000"/>
              </a:lnSpc>
              <a:buSzPct val="55000"/>
              <a:buFont typeface="Wingdings" panose="05000000000000000000" pitchFamily="2" charset="2"/>
              <a:buChar char="§"/>
            </a:pPr>
            <a:r>
              <a:rPr lang="it-IT" sz="2400" dirty="0">
                <a:ea typeface="ＭＳ Ｐゴシック" panose="020B0600070205080204" pitchFamily="34" charset="-128"/>
                <a:cs typeface="Arial" panose="020B0604020202020204" pitchFamily="34" charset="0"/>
              </a:rPr>
              <a:t>Se un comportamento ottiene una ricompensa aumentano le probabilità che venga ripetuto, se viene punito la probabilità diminuisce</a:t>
            </a:r>
          </a:p>
          <a:p>
            <a:pPr marL="1123950" lvl="1" indent="-171450" algn="just">
              <a:lnSpc>
                <a:spcPct val="90000"/>
              </a:lnSpc>
              <a:buSzPct val="55000"/>
              <a:buFont typeface="Wingdings" panose="05000000000000000000" pitchFamily="2" charset="2"/>
              <a:buChar char="§"/>
            </a:pPr>
            <a:r>
              <a:rPr lang="it-IT" dirty="0">
                <a:ea typeface="ＭＳ Ｐゴシック" panose="020B0600070205080204" pitchFamily="34" charset="-128"/>
                <a:cs typeface="Arial" panose="020B0604020202020204" pitchFamily="34" charset="0"/>
              </a:rPr>
              <a:t>Se una persona viene ricompensata per sostenere posizioni contrarie al proprio atteggiamento tende a prodursi uno spostamento verso la posizione non condivisa</a:t>
            </a:r>
          </a:p>
        </p:txBody>
      </p:sp>
      <p:sp>
        <p:nvSpPr>
          <p:cNvPr id="3993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7DC172A2-7ECB-4A2C-82BA-455C56361C98}" type="slidenum">
              <a:rPr lang="it-IT" sz="1200">
                <a:solidFill>
                  <a:schemeClr val="tx1"/>
                </a:solidFill>
              </a:rPr>
              <a:pPr eaLnBrk="1" hangingPunct="1"/>
              <a:t>33</a:t>
            </a:fld>
            <a:endParaRPr lang="it-IT" sz="1200">
              <a:solidFill>
                <a:schemeClr val="tx1"/>
              </a:solidFill>
            </a:endParaRPr>
          </a:p>
        </p:txBody>
      </p:sp>
    </p:spTree>
    <p:extLst>
      <p:ext uri="{BB962C8B-B14F-4D97-AF65-F5344CB8AC3E}">
        <p14:creationId xmlns:p14="http://schemas.microsoft.com/office/powerpoint/2010/main" xmlns="" val="1749936691"/>
      </p:ext>
    </p:extLst>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609600" y="704088"/>
            <a:ext cx="10972800" cy="870712"/>
          </a:xfrm>
        </p:spPr>
        <p:txBody>
          <a:bodyPr/>
          <a:lstStyle/>
          <a:p>
            <a:pPr algn="ctr" eaLnBrk="1" hangingPunct="1"/>
            <a:r>
              <a:rPr lang="it-IT" sz="4800" u="sng" dirty="0" smtClean="0">
                <a:solidFill>
                  <a:srgbClr val="C00000"/>
                </a:solidFill>
              </a:rPr>
              <a:t>Atteggiamento</a:t>
            </a:r>
          </a:p>
        </p:txBody>
      </p:sp>
      <p:sp>
        <p:nvSpPr>
          <p:cNvPr id="47108" name="Rectangle 3"/>
          <p:cNvSpPr>
            <a:spLocks noGrp="1" noChangeArrowheads="1"/>
          </p:cNvSpPr>
          <p:nvPr>
            <p:ph idx="1"/>
          </p:nvPr>
        </p:nvSpPr>
        <p:spPr>
          <a:xfrm>
            <a:off x="901700" y="1778000"/>
            <a:ext cx="10782300" cy="4348164"/>
          </a:xfrm>
        </p:spPr>
        <p:txBody>
          <a:bodyPr>
            <a:normAutofit/>
          </a:bodyPr>
          <a:lstStyle/>
          <a:p>
            <a:pPr eaLnBrk="1" hangingPunct="1">
              <a:lnSpc>
                <a:spcPct val="90000"/>
              </a:lnSpc>
            </a:pPr>
            <a:r>
              <a:rPr lang="it-IT" sz="2600" dirty="0"/>
              <a:t>Il problema della </a:t>
            </a:r>
            <a:r>
              <a:rPr lang="it-IT" sz="2600" i="1" dirty="0" err="1"/>
              <a:t>consistency</a:t>
            </a:r>
            <a:r>
              <a:rPr lang="it-IT" sz="2600" i="1" dirty="0"/>
              <a:t> </a:t>
            </a:r>
            <a:r>
              <a:rPr lang="it-IT" sz="2600" dirty="0"/>
              <a:t>(costanza, coerenza) tra gli affetti, cognizioni, COMPORTAMENTI</a:t>
            </a:r>
          </a:p>
          <a:p>
            <a:pPr eaLnBrk="1" hangingPunct="1">
              <a:lnSpc>
                <a:spcPct val="90000"/>
              </a:lnSpc>
              <a:buNone/>
            </a:pPr>
            <a:endParaRPr lang="it-IT" sz="2600" dirty="0"/>
          </a:p>
          <a:p>
            <a:pPr algn="ctr" eaLnBrk="1" hangingPunct="1">
              <a:lnSpc>
                <a:spcPct val="90000"/>
              </a:lnSpc>
              <a:buFontTx/>
              <a:buNone/>
            </a:pPr>
            <a:r>
              <a:rPr lang="it-IT" sz="2600" dirty="0"/>
              <a:t>CAMBIAMENTO </a:t>
            </a:r>
            <a:r>
              <a:rPr lang="it-IT" sz="2600" dirty="0" err="1"/>
              <a:t>DI</a:t>
            </a:r>
            <a:r>
              <a:rPr lang="it-IT" sz="2600" dirty="0"/>
              <a:t> ATTEGGIAMENTO</a:t>
            </a:r>
          </a:p>
          <a:p>
            <a:pPr algn="ctr" eaLnBrk="1" hangingPunct="1">
              <a:lnSpc>
                <a:spcPct val="90000"/>
              </a:lnSpc>
              <a:buFontTx/>
              <a:buNone/>
            </a:pPr>
            <a:endParaRPr lang="it-IT" sz="2600" dirty="0"/>
          </a:p>
          <a:p>
            <a:pPr algn="ctr" eaLnBrk="1" hangingPunct="1">
              <a:lnSpc>
                <a:spcPct val="90000"/>
              </a:lnSpc>
              <a:buFontTx/>
              <a:buNone/>
            </a:pPr>
            <a:endParaRPr lang="it-IT" sz="2600" dirty="0"/>
          </a:p>
          <a:p>
            <a:pPr algn="ctr" eaLnBrk="1" hangingPunct="1">
              <a:lnSpc>
                <a:spcPct val="90000"/>
              </a:lnSpc>
              <a:buFontTx/>
              <a:buNone/>
            </a:pPr>
            <a:r>
              <a:rPr lang="it-IT" sz="2600" dirty="0"/>
              <a:t>CAMBIAMENTO </a:t>
            </a:r>
            <a:r>
              <a:rPr lang="it-IT" sz="2600" dirty="0" err="1"/>
              <a:t>DI</a:t>
            </a:r>
            <a:r>
              <a:rPr lang="it-IT" sz="2600" dirty="0"/>
              <a:t> COMPORTAMENTO</a:t>
            </a:r>
          </a:p>
          <a:p>
            <a:pPr algn="ctr" eaLnBrk="1" hangingPunct="1">
              <a:lnSpc>
                <a:spcPct val="90000"/>
              </a:lnSpc>
              <a:buFontTx/>
              <a:buNone/>
            </a:pPr>
            <a:endParaRPr lang="it-IT" sz="2600" dirty="0"/>
          </a:p>
          <a:p>
            <a:pPr eaLnBrk="1" hangingPunct="1">
              <a:lnSpc>
                <a:spcPct val="90000"/>
              </a:lnSpc>
            </a:pPr>
            <a:r>
              <a:rPr lang="it-IT" sz="2600" dirty="0"/>
              <a:t>Campi di applicazione</a:t>
            </a:r>
          </a:p>
          <a:p>
            <a:pPr eaLnBrk="1" hangingPunct="1">
              <a:lnSpc>
                <a:spcPct val="90000"/>
              </a:lnSpc>
            </a:pPr>
            <a:r>
              <a:rPr lang="it-IT" sz="2600" dirty="0"/>
              <a:t>Il ruolo dei mass media</a:t>
            </a:r>
          </a:p>
        </p:txBody>
      </p:sp>
      <p:sp>
        <p:nvSpPr>
          <p:cNvPr id="47106"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BB5CAEF-5D5F-4197-9DDE-2B80DB3B082C}" type="slidenum">
              <a:rPr lang="it-IT" sz="1400"/>
              <a:pPr>
                <a:spcBef>
                  <a:spcPct val="0"/>
                </a:spcBef>
                <a:buFontTx/>
                <a:buNone/>
              </a:pPr>
              <a:t>34</a:t>
            </a:fld>
            <a:endParaRPr lang="it-IT" sz="1400"/>
          </a:p>
        </p:txBody>
      </p:sp>
      <p:sp>
        <p:nvSpPr>
          <p:cNvPr id="47109" name="AutoShape 4"/>
          <p:cNvSpPr>
            <a:spLocks noChangeArrowheads="1"/>
          </p:cNvSpPr>
          <p:nvPr/>
        </p:nvSpPr>
        <p:spPr bwMode="auto">
          <a:xfrm>
            <a:off x="5867400" y="3505200"/>
            <a:ext cx="457200" cy="762000"/>
          </a:xfrm>
          <a:prstGeom prst="upDownArrow">
            <a:avLst>
              <a:gd name="adj1" fmla="val 50000"/>
              <a:gd name="adj2" fmla="val 33333"/>
            </a:avLst>
          </a:prstGeom>
          <a:solidFill>
            <a:srgbClr val="C00000">
              <a:alpha val="47842"/>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sz="1800"/>
          </a:p>
        </p:txBody>
      </p:sp>
    </p:spTree>
    <p:extLst>
      <p:ext uri="{BB962C8B-B14F-4D97-AF65-F5344CB8AC3E}">
        <p14:creationId xmlns:p14="http://schemas.microsoft.com/office/powerpoint/2010/main" xmlns="" val="3366313657"/>
      </p:ext>
    </p:extLst>
  </p:cSld>
  <p:clrMapOvr>
    <a:masterClrMapping/>
  </p:clrMapOvr>
  <p:transition>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2"/>
          <p:cNvSpPr>
            <a:spLocks noGrp="1" noChangeArrowheads="1"/>
          </p:cNvSpPr>
          <p:nvPr>
            <p:ph idx="1"/>
          </p:nvPr>
        </p:nvSpPr>
        <p:spPr>
          <a:xfrm>
            <a:off x="774700" y="914400"/>
            <a:ext cx="10591800" cy="5334000"/>
          </a:xfrm>
          <a:noFill/>
        </p:spPr>
        <p:txBody>
          <a:bodyPr>
            <a:normAutofit/>
          </a:bodyPr>
          <a:lstStyle/>
          <a:p>
            <a:pPr marL="457200" indent="-457200" algn="ctr">
              <a:lnSpc>
                <a:spcPct val="90000"/>
              </a:lnSpc>
              <a:buNone/>
            </a:pPr>
            <a:r>
              <a:rPr lang="it-IT" sz="4800" u="sng" dirty="0" smtClean="0">
                <a:solidFill>
                  <a:schemeClr val="hlink"/>
                </a:solidFill>
                <a:ea typeface="ＭＳ Ｐゴシック" panose="020B0600070205080204" pitchFamily="34" charset="-128"/>
                <a:cs typeface="Arial" panose="020B0604020202020204" pitchFamily="34" charset="0"/>
              </a:rPr>
              <a:t>Come si misurano gli atteggiamenti?</a:t>
            </a:r>
          </a:p>
          <a:p>
            <a:pPr marL="457200" indent="-457200" algn="just">
              <a:lnSpc>
                <a:spcPct val="90000"/>
              </a:lnSpc>
              <a:buNone/>
            </a:pPr>
            <a:endParaRPr lang="it-IT" sz="2200" dirty="0">
              <a:solidFill>
                <a:schemeClr val="hlink"/>
              </a:solidFill>
              <a:ea typeface="ＭＳ Ｐゴシック" panose="020B0600070205080204" pitchFamily="34" charset="-128"/>
              <a:cs typeface="Arial" panose="020B0604020202020204" pitchFamily="34" charset="0"/>
            </a:endParaRPr>
          </a:p>
          <a:p>
            <a:pPr marL="457200" indent="-457200" algn="just">
              <a:lnSpc>
                <a:spcPct val="90000"/>
              </a:lnSpc>
              <a:buNone/>
            </a:pPr>
            <a:r>
              <a:rPr lang="it-IT" dirty="0">
                <a:solidFill>
                  <a:schemeClr val="hlink"/>
                </a:solidFill>
                <a:ea typeface="ＭＳ Ｐゴシック" panose="020B0600070205080204" pitchFamily="34" charset="-128"/>
                <a:cs typeface="Arial" panose="020B0604020202020204" pitchFamily="34" charset="0"/>
              </a:rPr>
              <a:t>Atteggiamenti:</a:t>
            </a:r>
          </a:p>
          <a:p>
            <a:pPr marL="914400" lvl="1" indent="-342900">
              <a:lnSpc>
                <a:spcPct val="90000"/>
              </a:lnSpc>
            </a:pPr>
            <a:r>
              <a:rPr lang="it-IT" sz="2600" dirty="0">
                <a:ea typeface="ＭＳ Ｐゴシック" panose="020B0600070205080204" pitchFamily="34" charset="-128"/>
                <a:cs typeface="Arial" panose="020B0604020202020204" pitchFamily="34" charset="0"/>
              </a:rPr>
              <a:t>Costrutti non osservabili (come gli altri costrutti psicologici)</a:t>
            </a:r>
          </a:p>
          <a:p>
            <a:pPr marL="914400" lvl="1" indent="-342900">
              <a:lnSpc>
                <a:spcPct val="90000"/>
              </a:lnSpc>
            </a:pPr>
            <a:r>
              <a:rPr lang="it-IT" sz="2600" dirty="0">
                <a:ea typeface="ＭＳ Ｐゴシック" panose="020B0600070205080204" pitchFamily="34" charset="-128"/>
                <a:cs typeface="Arial" panose="020B0604020202020204" pitchFamily="34" charset="0"/>
              </a:rPr>
              <a:t>Inferibili da alcuni indicatori (risposte manifeste e comportamenti)</a:t>
            </a:r>
          </a:p>
          <a:p>
            <a:pPr marL="914400" lvl="1" indent="-342900" algn="just">
              <a:lnSpc>
                <a:spcPct val="90000"/>
              </a:lnSpc>
              <a:buNone/>
            </a:pPr>
            <a:endParaRPr lang="it-IT" sz="2600" dirty="0" smtClean="0">
              <a:ea typeface="ＭＳ Ｐゴシック" panose="020B0600070205080204" pitchFamily="34" charset="-128"/>
              <a:cs typeface="Arial" panose="020B0604020202020204" pitchFamily="34" charset="0"/>
            </a:endParaRPr>
          </a:p>
          <a:p>
            <a:pPr marL="914400" lvl="1" indent="-342900" algn="just">
              <a:lnSpc>
                <a:spcPct val="90000"/>
              </a:lnSpc>
              <a:buNone/>
            </a:pPr>
            <a:endParaRPr lang="it-IT" sz="2600" dirty="0">
              <a:ea typeface="ＭＳ Ｐゴシック" panose="020B0600070205080204" pitchFamily="34" charset="-128"/>
              <a:cs typeface="Arial" panose="020B0604020202020204" pitchFamily="34" charset="0"/>
            </a:endParaRPr>
          </a:p>
          <a:p>
            <a:pPr marL="457200" indent="-457200" algn="just">
              <a:lnSpc>
                <a:spcPct val="90000"/>
              </a:lnSpc>
              <a:buNone/>
            </a:pPr>
            <a:r>
              <a:rPr lang="it-IT" dirty="0">
                <a:solidFill>
                  <a:schemeClr val="hlink"/>
                </a:solidFill>
                <a:ea typeface="ＭＳ Ｐゴシック" panose="020B0600070205080204" pitchFamily="34" charset="-128"/>
                <a:cs typeface="Arial" panose="020B0604020202020204" pitchFamily="34" charset="0"/>
              </a:rPr>
              <a:t>1) Le scale permettono di misurare:</a:t>
            </a:r>
          </a:p>
          <a:p>
            <a:pPr marL="914400" lvl="1" indent="-342900" algn="just">
              <a:lnSpc>
                <a:spcPct val="90000"/>
              </a:lnSpc>
            </a:pPr>
            <a:r>
              <a:rPr lang="it-IT" sz="2600" dirty="0">
                <a:ea typeface="ＭＳ Ｐゴシック" panose="020B0600070205080204" pitchFamily="34" charset="-128"/>
                <a:cs typeface="Arial" panose="020B0604020202020204" pitchFamily="34" charset="0"/>
              </a:rPr>
              <a:t>La natura e l</a:t>
            </a:r>
            <a:r>
              <a:rPr lang="ja-JP" altLang="it-IT" sz="2600" dirty="0">
                <a:ea typeface="ＭＳ Ｐゴシック" panose="020B0600070205080204" pitchFamily="34" charset="-128"/>
                <a:cs typeface="Arial" panose="020B0604020202020204" pitchFamily="34" charset="0"/>
              </a:rPr>
              <a:t>’</a:t>
            </a:r>
            <a:r>
              <a:rPr lang="it-IT" altLang="ja-JP" sz="2600" dirty="0">
                <a:ea typeface="ＭＳ Ｐゴシック" panose="020B0600070205080204" pitchFamily="34" charset="-128"/>
                <a:cs typeface="Arial" panose="020B0604020202020204" pitchFamily="34" charset="0"/>
              </a:rPr>
              <a:t>intensità delle opinioni</a:t>
            </a:r>
          </a:p>
          <a:p>
            <a:pPr marL="914400" lvl="1" indent="-342900" algn="just">
              <a:lnSpc>
                <a:spcPct val="90000"/>
              </a:lnSpc>
            </a:pPr>
            <a:r>
              <a:rPr lang="it-IT" sz="2600" dirty="0">
                <a:ea typeface="ＭＳ Ｐゴシック" panose="020B0600070205080204" pitchFamily="34" charset="-128"/>
                <a:cs typeface="Arial" panose="020B0604020202020204" pitchFamily="34" charset="0"/>
              </a:rPr>
              <a:t>La frequenza dei comportamenti</a:t>
            </a:r>
          </a:p>
          <a:p>
            <a:pPr marL="457200" indent="-457200" algn="just">
              <a:lnSpc>
                <a:spcPct val="90000"/>
              </a:lnSpc>
              <a:buNone/>
            </a:pPr>
            <a:endParaRPr lang="it-IT" sz="2200"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096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62FEE54-20A0-4E59-93F2-577764C5D20B}" type="slidenum">
              <a:rPr lang="it-IT" sz="1200">
                <a:solidFill>
                  <a:schemeClr val="tx1"/>
                </a:solidFill>
              </a:rPr>
              <a:pPr eaLnBrk="1" hangingPunct="1"/>
              <a:t>35</a:t>
            </a:fld>
            <a:endParaRPr lang="it-IT" sz="1200">
              <a:solidFill>
                <a:schemeClr val="tx1"/>
              </a:solidFill>
            </a:endParaRPr>
          </a:p>
        </p:txBody>
      </p:sp>
    </p:spTree>
    <p:extLst>
      <p:ext uri="{BB962C8B-B14F-4D97-AF65-F5344CB8AC3E}">
        <p14:creationId xmlns:p14="http://schemas.microsoft.com/office/powerpoint/2010/main" xmlns="" val="1428837457"/>
      </p:ext>
    </p:extLst>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0" y="704088"/>
            <a:ext cx="12192000" cy="845312"/>
          </a:xfrm>
        </p:spPr>
        <p:txBody>
          <a:bodyPr>
            <a:noAutofit/>
          </a:bodyPr>
          <a:lstStyle/>
          <a:p>
            <a:pPr algn="ctr" eaLnBrk="1" hangingPunct="1"/>
            <a:r>
              <a:rPr lang="it-IT" sz="4800" u="sng" dirty="0">
                <a:solidFill>
                  <a:srgbClr val="C00000"/>
                </a:solidFill>
              </a:rPr>
              <a:t>La misura degli atteggiamenti, misure dirette</a:t>
            </a:r>
          </a:p>
        </p:txBody>
      </p:sp>
      <p:sp>
        <p:nvSpPr>
          <p:cNvPr id="49156" name="Rectangle 3"/>
          <p:cNvSpPr>
            <a:spLocks noGrp="1" noChangeArrowheads="1"/>
          </p:cNvSpPr>
          <p:nvPr>
            <p:ph idx="1"/>
          </p:nvPr>
        </p:nvSpPr>
        <p:spPr/>
        <p:txBody>
          <a:bodyPr>
            <a:normAutofit/>
          </a:bodyPr>
          <a:lstStyle/>
          <a:p>
            <a:pPr eaLnBrk="1" hangingPunct="1"/>
            <a:r>
              <a:rPr lang="it-IT" dirty="0" smtClean="0"/>
              <a:t>Le scale di atteggiamento:</a:t>
            </a:r>
          </a:p>
          <a:p>
            <a:pPr lvl="1" eaLnBrk="1" hangingPunct="1"/>
            <a:r>
              <a:rPr lang="it-IT" sz="2600" i="1" dirty="0"/>
              <a:t>Scala ad intervalli equivalenti di </a:t>
            </a:r>
            <a:r>
              <a:rPr lang="it-IT" sz="2600" i="1" dirty="0" err="1"/>
              <a:t>Thurstone</a:t>
            </a:r>
            <a:r>
              <a:rPr lang="it-IT" sz="2600" i="1" dirty="0"/>
              <a:t>,</a:t>
            </a:r>
          </a:p>
          <a:p>
            <a:pPr lvl="1" eaLnBrk="1" hangingPunct="1"/>
            <a:r>
              <a:rPr lang="it-IT" sz="2600" i="1" dirty="0"/>
              <a:t>Scala </a:t>
            </a:r>
            <a:r>
              <a:rPr lang="it-IT" sz="2600" i="1" dirty="0" err="1"/>
              <a:t>sommativa</a:t>
            </a:r>
            <a:r>
              <a:rPr lang="it-IT" sz="2600" i="1" dirty="0"/>
              <a:t> di </a:t>
            </a:r>
            <a:r>
              <a:rPr lang="it-IT" sz="2600" i="1" dirty="0" err="1"/>
              <a:t>Lickert</a:t>
            </a:r>
            <a:r>
              <a:rPr lang="it-IT" sz="2600" i="1" dirty="0"/>
              <a:t>,</a:t>
            </a:r>
          </a:p>
          <a:p>
            <a:pPr lvl="1" eaLnBrk="1" hangingPunct="1">
              <a:buFontTx/>
              <a:buNone/>
            </a:pPr>
            <a:endParaRPr lang="it-IT" sz="2600" dirty="0"/>
          </a:p>
          <a:p>
            <a:pPr eaLnBrk="1" hangingPunct="1"/>
            <a:r>
              <a:rPr lang="it-IT" i="1" dirty="0" smtClean="0"/>
              <a:t>Differenziale semantico (</a:t>
            </a:r>
            <a:r>
              <a:rPr lang="it-IT" i="1" dirty="0" err="1" smtClean="0"/>
              <a:t>Osgood</a:t>
            </a:r>
            <a:r>
              <a:rPr lang="it-IT" i="1" dirty="0" smtClean="0"/>
              <a:t>, </a:t>
            </a:r>
            <a:r>
              <a:rPr lang="it-IT" i="1" dirty="0" err="1" smtClean="0"/>
              <a:t>Suci</a:t>
            </a:r>
            <a:r>
              <a:rPr lang="it-IT" i="1" dirty="0" smtClean="0"/>
              <a:t> e </a:t>
            </a:r>
            <a:r>
              <a:rPr lang="it-IT" i="1" dirty="0" err="1" smtClean="0"/>
              <a:t>Tannenbaum</a:t>
            </a:r>
            <a:r>
              <a:rPr lang="it-IT" i="1" dirty="0" smtClean="0"/>
              <a:t>)</a:t>
            </a:r>
          </a:p>
          <a:p>
            <a:pPr eaLnBrk="1" hangingPunct="1"/>
            <a:r>
              <a:rPr lang="it-IT" i="1" dirty="0"/>
              <a:t>Cfr. </a:t>
            </a:r>
            <a:r>
              <a:rPr lang="it-IT" i="1" dirty="0" err="1"/>
              <a:t>Amerio</a:t>
            </a:r>
            <a:r>
              <a:rPr lang="it-IT" i="1" dirty="0"/>
              <a:t> par 2.3 </a:t>
            </a:r>
            <a:r>
              <a:rPr lang="it-IT" i="1" dirty="0" err="1"/>
              <a:t>pp</a:t>
            </a:r>
            <a:r>
              <a:rPr lang="it-IT" i="1" dirty="0"/>
              <a:t> 300 ss</a:t>
            </a:r>
          </a:p>
        </p:txBody>
      </p:sp>
      <p:sp>
        <p:nvSpPr>
          <p:cNvPr id="49154"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631E34-6073-4C10-B62A-73474E633975}" type="slidenum">
              <a:rPr lang="it-IT" sz="1400"/>
              <a:pPr>
                <a:spcBef>
                  <a:spcPct val="0"/>
                </a:spcBef>
                <a:buFontTx/>
                <a:buNone/>
              </a:pPr>
              <a:t>36</a:t>
            </a:fld>
            <a:endParaRPr lang="it-IT" sz="1400"/>
          </a:p>
        </p:txBody>
      </p:sp>
    </p:spTree>
    <p:extLst>
      <p:ext uri="{BB962C8B-B14F-4D97-AF65-F5344CB8AC3E}">
        <p14:creationId xmlns:p14="http://schemas.microsoft.com/office/powerpoint/2010/main" xmlns="" val="3029245562"/>
      </p:ext>
    </p:extLst>
  </p:cSld>
  <p:clrMapOvr>
    <a:masterClrMapping/>
  </p:clrMapOvr>
  <p:transition>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contenuto 2"/>
          <p:cNvSpPr>
            <a:spLocks noGrp="1"/>
          </p:cNvSpPr>
          <p:nvPr>
            <p:ph idx="1"/>
          </p:nvPr>
        </p:nvSpPr>
        <p:spPr>
          <a:xfrm>
            <a:off x="952500" y="765175"/>
            <a:ext cx="10414000" cy="5543550"/>
          </a:xfrm>
        </p:spPr>
        <p:txBody>
          <a:bodyPr>
            <a:normAutofit/>
          </a:bodyPr>
          <a:lstStyle/>
          <a:p>
            <a:pPr marL="457200" indent="-457200" algn="just">
              <a:lnSpc>
                <a:spcPct val="90000"/>
              </a:lnSpc>
              <a:buNone/>
            </a:pPr>
            <a:endParaRPr lang="it-IT" dirty="0">
              <a:solidFill>
                <a:schemeClr val="hlink"/>
              </a:solidFill>
              <a:ea typeface="ＭＳ Ｐゴシック" panose="020B0600070205080204" pitchFamily="34" charset="-128"/>
              <a:cs typeface="Arial" panose="020B0604020202020204" pitchFamily="34" charset="0"/>
            </a:endParaRPr>
          </a:p>
          <a:p>
            <a:pPr marL="457200" indent="-457200" algn="just">
              <a:lnSpc>
                <a:spcPct val="90000"/>
              </a:lnSpc>
              <a:buNone/>
            </a:pPr>
            <a:r>
              <a:rPr lang="it-IT" dirty="0">
                <a:solidFill>
                  <a:schemeClr val="hlink"/>
                </a:solidFill>
                <a:ea typeface="ＭＳ Ｐゴシック" panose="020B0600070205080204" pitchFamily="34" charset="-128"/>
                <a:cs typeface="Arial" panose="020B0604020202020204" pitchFamily="34" charset="0"/>
              </a:rPr>
              <a:t>Prime scale </a:t>
            </a:r>
            <a:r>
              <a:rPr lang="it-IT" dirty="0" err="1">
                <a:solidFill>
                  <a:schemeClr val="hlink"/>
                </a:solidFill>
                <a:ea typeface="ＭＳ Ｐゴシック" panose="020B0600070205080204" pitchFamily="34" charset="-128"/>
                <a:cs typeface="Arial" panose="020B0604020202020204" pitchFamily="34" charset="0"/>
              </a:rPr>
              <a:t>Thurstone</a:t>
            </a:r>
            <a:r>
              <a:rPr lang="it-IT" dirty="0">
                <a:solidFill>
                  <a:schemeClr val="hlink"/>
                </a:solidFill>
                <a:ea typeface="ＭＳ Ｐゴシック" panose="020B0600070205080204" pitchFamily="34" charset="-128"/>
                <a:cs typeface="Arial" panose="020B0604020202020204" pitchFamily="34" charset="0"/>
              </a:rPr>
              <a:t> e </a:t>
            </a:r>
            <a:r>
              <a:rPr lang="it-IT" dirty="0" err="1">
                <a:solidFill>
                  <a:schemeClr val="hlink"/>
                </a:solidFill>
                <a:ea typeface="ＭＳ Ｐゴシック" panose="020B0600070205080204" pitchFamily="34" charset="-128"/>
                <a:cs typeface="Arial" panose="020B0604020202020204" pitchFamily="34" charset="0"/>
              </a:rPr>
              <a:t>Chave</a:t>
            </a:r>
            <a:r>
              <a:rPr lang="it-IT" dirty="0">
                <a:solidFill>
                  <a:schemeClr val="hlink"/>
                </a:solidFill>
                <a:ea typeface="ＭＳ Ｐゴシック" panose="020B0600070205080204" pitchFamily="34" charset="-128"/>
                <a:cs typeface="Arial" panose="020B0604020202020204" pitchFamily="34" charset="0"/>
              </a:rPr>
              <a:t> (1929) e </a:t>
            </a:r>
            <a:r>
              <a:rPr lang="it-IT" dirty="0" err="1">
                <a:solidFill>
                  <a:schemeClr val="hlink"/>
                </a:solidFill>
                <a:ea typeface="ＭＳ Ｐゴシック" panose="020B0600070205080204" pitchFamily="34" charset="-128"/>
                <a:cs typeface="Arial" panose="020B0604020202020204" pitchFamily="34" charset="0"/>
              </a:rPr>
              <a:t>Guttman</a:t>
            </a:r>
            <a:r>
              <a:rPr lang="it-IT" dirty="0">
                <a:solidFill>
                  <a:schemeClr val="hlink"/>
                </a:solidFill>
                <a:ea typeface="ＭＳ Ｐゴシック" panose="020B0600070205080204" pitchFamily="34" charset="-128"/>
                <a:cs typeface="Arial" panose="020B0604020202020204" pitchFamily="34" charset="0"/>
              </a:rPr>
              <a:t> (1941</a:t>
            </a:r>
            <a:r>
              <a:rPr lang="it-IT" dirty="0" smtClean="0">
                <a:solidFill>
                  <a:schemeClr val="hlink"/>
                </a:solidFill>
                <a:ea typeface="ＭＳ Ｐゴシック" panose="020B0600070205080204" pitchFamily="34" charset="-128"/>
                <a:cs typeface="Arial" panose="020B0604020202020204" pitchFamily="34" charset="0"/>
              </a:rPr>
              <a:t>)</a:t>
            </a:r>
          </a:p>
          <a:p>
            <a:pPr marL="457200" indent="-457200" algn="just">
              <a:lnSpc>
                <a:spcPct val="90000"/>
              </a:lnSpc>
              <a:buNone/>
            </a:pPr>
            <a:endParaRPr lang="it-IT" dirty="0">
              <a:solidFill>
                <a:schemeClr val="hlink"/>
              </a:solidFill>
              <a:ea typeface="ＭＳ Ｐゴシック" panose="020B0600070205080204" pitchFamily="34" charset="-128"/>
              <a:cs typeface="Arial" panose="020B0604020202020204" pitchFamily="34" charset="0"/>
            </a:endParaRPr>
          </a:p>
          <a:p>
            <a:pPr marL="457200" indent="-457200" algn="just">
              <a:lnSpc>
                <a:spcPct val="90000"/>
              </a:lnSpc>
              <a:buNone/>
            </a:pPr>
            <a:r>
              <a:rPr lang="it-IT" dirty="0">
                <a:ea typeface="ＭＳ Ｐゴシック" panose="020B0600070205080204" pitchFamily="34" charset="-128"/>
                <a:cs typeface="Arial" panose="020B0604020202020204" pitchFamily="34" charset="0"/>
              </a:rPr>
              <a:t>La costruzione di queste scale prevedeva la presenza di giudici: </a:t>
            </a:r>
          </a:p>
          <a:p>
            <a:pPr marL="914400" lvl="1" indent="-342900" algn="just">
              <a:lnSpc>
                <a:spcPct val="90000"/>
              </a:lnSpc>
              <a:buSzPct val="80000"/>
              <a:buFontTx/>
              <a:buChar char="•"/>
            </a:pPr>
            <a:r>
              <a:rPr lang="it-IT" sz="2600" dirty="0">
                <a:ea typeface="ＭＳ Ｐゴシック" panose="020B0600070205080204" pitchFamily="34" charset="-128"/>
                <a:cs typeface="Arial" panose="020B0604020202020204" pitchFamily="34" charset="0"/>
              </a:rPr>
              <a:t>Per valutare gli item da includere o meno nella scala</a:t>
            </a:r>
          </a:p>
          <a:p>
            <a:pPr marL="914400" lvl="1" indent="-342900" algn="just">
              <a:lnSpc>
                <a:spcPct val="90000"/>
              </a:lnSpc>
              <a:buSzPct val="80000"/>
              <a:buFontTx/>
              <a:buChar char="•"/>
            </a:pPr>
            <a:r>
              <a:rPr lang="it-IT" sz="2600" dirty="0">
                <a:ea typeface="ＭＳ Ｐゴシック" panose="020B0600070205080204" pitchFamily="34" charset="-128"/>
                <a:cs typeface="Arial" panose="020B0604020202020204" pitchFamily="34" charset="0"/>
              </a:rPr>
              <a:t>Per il calcolo scalare di ogni item</a:t>
            </a:r>
          </a:p>
          <a:p>
            <a:pPr marL="457200" indent="-457200" algn="just">
              <a:lnSpc>
                <a:spcPct val="90000"/>
              </a:lnSpc>
              <a:buSzPct val="80000"/>
            </a:pPr>
            <a:endParaRPr lang="it-IT" dirty="0">
              <a:ea typeface="ＭＳ Ｐゴシック" panose="020B0600070205080204" pitchFamily="34" charset="-128"/>
              <a:cs typeface="Arial" panose="020B0604020202020204" pitchFamily="34" charset="0"/>
            </a:endParaRPr>
          </a:p>
          <a:p>
            <a:pPr marL="457200" indent="-457200" algn="just">
              <a:lnSpc>
                <a:spcPct val="90000"/>
              </a:lnSpc>
              <a:buSzPct val="80000"/>
            </a:pPr>
            <a:r>
              <a:rPr lang="it-IT" dirty="0" smtClean="0">
                <a:ea typeface="ＭＳ Ｐゴシック" panose="020B0600070205080204" pitchFamily="34" charset="-128"/>
                <a:cs typeface="Arial" panose="020B0604020202020204" pitchFamily="34" charset="0"/>
              </a:rPr>
              <a:t>Sottoponendo uno stimolo a giudizi ripetuti, si ottengono variazioni casuali, ma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insieme delle risposte si distribuirà normalmente: </a:t>
            </a:r>
          </a:p>
          <a:p>
            <a:pPr marL="914400" lvl="1" indent="-342900" algn="just">
              <a:lnSpc>
                <a:spcPct val="90000"/>
              </a:lnSpc>
              <a:buSzPct val="80000"/>
            </a:pPr>
            <a:r>
              <a:rPr lang="it-IT" sz="2600" dirty="0" smtClean="0">
                <a:ea typeface="ＭＳ Ｐゴシック" panose="020B0600070205080204" pitchFamily="34" charset="-128"/>
                <a:cs typeface="Arial" panose="020B0604020202020204" pitchFamily="34" charset="0"/>
              </a:rPr>
              <a:t>l</a:t>
            </a:r>
            <a:r>
              <a:rPr lang="ja-JP" altLang="it-IT" sz="2600" dirty="0" smtClean="0">
                <a:ea typeface="ＭＳ Ｐゴシック" panose="020B0600070205080204" pitchFamily="34" charset="-128"/>
                <a:cs typeface="Arial" panose="020B0604020202020204" pitchFamily="34" charset="0"/>
              </a:rPr>
              <a:t>’</a:t>
            </a:r>
            <a:r>
              <a:rPr lang="it-IT" altLang="ja-JP" sz="2600" dirty="0" smtClean="0">
                <a:ea typeface="ＭＳ Ｐゴシック" panose="020B0600070205080204" pitchFamily="34" charset="-128"/>
                <a:cs typeface="Arial" panose="020B0604020202020204" pitchFamily="34" charset="0"/>
              </a:rPr>
              <a:t>indice di tendenza centrale come valore scalare dello stimolo giudicato</a:t>
            </a:r>
          </a:p>
          <a:p>
            <a:pPr marL="457200" indent="-457200"/>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1987"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D68CC08-3BFB-4F50-86A7-76EBC8133E93}" type="slidenum">
              <a:rPr lang="it-IT" sz="1200">
                <a:solidFill>
                  <a:schemeClr val="tx1"/>
                </a:solidFill>
              </a:rPr>
              <a:pPr eaLnBrk="1" hangingPunct="1"/>
              <a:t>37</a:t>
            </a:fld>
            <a:endParaRPr lang="it-IT" sz="1200">
              <a:solidFill>
                <a:schemeClr val="tx1"/>
              </a:solidFill>
            </a:endParaRPr>
          </a:p>
        </p:txBody>
      </p:sp>
    </p:spTree>
    <p:extLst>
      <p:ext uri="{BB962C8B-B14F-4D97-AF65-F5344CB8AC3E}">
        <p14:creationId xmlns:p14="http://schemas.microsoft.com/office/powerpoint/2010/main" xmlns="" val="1463352920"/>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contenuto 2"/>
          <p:cNvSpPr>
            <a:spLocks noGrp="1"/>
          </p:cNvSpPr>
          <p:nvPr>
            <p:ph idx="1"/>
          </p:nvPr>
        </p:nvSpPr>
        <p:spPr>
          <a:xfrm>
            <a:off x="774700" y="825500"/>
            <a:ext cx="10769600" cy="5461001"/>
          </a:xfrm>
        </p:spPr>
        <p:txBody>
          <a:bodyPr>
            <a:noAutofit/>
          </a:bodyPr>
          <a:lstStyle/>
          <a:p>
            <a:pPr marL="457200" indent="-457200" algn="just">
              <a:lnSpc>
                <a:spcPct val="90000"/>
              </a:lnSpc>
              <a:buNone/>
            </a:pPr>
            <a:r>
              <a:rPr lang="it-IT" dirty="0" smtClean="0">
                <a:solidFill>
                  <a:schemeClr val="hlink"/>
                </a:solidFill>
                <a:ea typeface="ＭＳ Ｐゴシック" panose="020B0600070205080204" pitchFamily="34" charset="-128"/>
                <a:cs typeface="Arial" panose="020B0604020202020204" pitchFamily="34" charset="0"/>
              </a:rPr>
              <a:t>Prime </a:t>
            </a:r>
            <a:r>
              <a:rPr lang="it-IT" dirty="0">
                <a:solidFill>
                  <a:schemeClr val="hlink"/>
                </a:solidFill>
                <a:ea typeface="ＭＳ Ｐゴシック" panose="020B0600070205080204" pitchFamily="34" charset="-128"/>
                <a:cs typeface="Arial" panose="020B0604020202020204" pitchFamily="34" charset="0"/>
              </a:rPr>
              <a:t>scale </a:t>
            </a:r>
            <a:r>
              <a:rPr lang="it-IT" dirty="0" err="1">
                <a:solidFill>
                  <a:schemeClr val="hlink"/>
                </a:solidFill>
                <a:ea typeface="ＭＳ Ｐゴシック" panose="020B0600070205080204" pitchFamily="34" charset="-128"/>
                <a:cs typeface="Arial" panose="020B0604020202020204" pitchFamily="34" charset="0"/>
              </a:rPr>
              <a:t>Thurstone</a:t>
            </a:r>
            <a:r>
              <a:rPr lang="it-IT" dirty="0">
                <a:solidFill>
                  <a:schemeClr val="hlink"/>
                </a:solidFill>
                <a:ea typeface="ＭＳ Ｐゴシック" panose="020B0600070205080204" pitchFamily="34" charset="-128"/>
                <a:cs typeface="Arial" panose="020B0604020202020204" pitchFamily="34" charset="0"/>
              </a:rPr>
              <a:t> e </a:t>
            </a:r>
            <a:r>
              <a:rPr lang="it-IT" dirty="0" err="1">
                <a:solidFill>
                  <a:schemeClr val="hlink"/>
                </a:solidFill>
                <a:ea typeface="ＭＳ Ｐゴシック" panose="020B0600070205080204" pitchFamily="34" charset="-128"/>
                <a:cs typeface="Arial" panose="020B0604020202020204" pitchFamily="34" charset="0"/>
              </a:rPr>
              <a:t>Chave</a:t>
            </a:r>
            <a:r>
              <a:rPr lang="it-IT" dirty="0">
                <a:solidFill>
                  <a:schemeClr val="hlink"/>
                </a:solidFill>
                <a:ea typeface="ＭＳ Ｐゴシック" panose="020B0600070205080204" pitchFamily="34" charset="-128"/>
                <a:cs typeface="Arial" panose="020B0604020202020204" pitchFamily="34" charset="0"/>
              </a:rPr>
              <a:t> (1929) e </a:t>
            </a:r>
            <a:r>
              <a:rPr lang="it-IT" dirty="0" err="1">
                <a:solidFill>
                  <a:schemeClr val="hlink"/>
                </a:solidFill>
                <a:ea typeface="ＭＳ Ｐゴシック" panose="020B0600070205080204" pitchFamily="34" charset="-128"/>
                <a:cs typeface="Arial" panose="020B0604020202020204" pitchFamily="34" charset="0"/>
              </a:rPr>
              <a:t>Guttman</a:t>
            </a:r>
            <a:r>
              <a:rPr lang="it-IT" dirty="0">
                <a:solidFill>
                  <a:schemeClr val="hlink"/>
                </a:solidFill>
                <a:ea typeface="ＭＳ Ｐゴシック" panose="020B0600070205080204" pitchFamily="34" charset="-128"/>
                <a:cs typeface="Arial" panose="020B0604020202020204" pitchFamily="34" charset="0"/>
              </a:rPr>
              <a:t> (1941</a:t>
            </a:r>
            <a:r>
              <a:rPr lang="it-IT" dirty="0" smtClean="0">
                <a:solidFill>
                  <a:schemeClr val="hlink"/>
                </a:solidFill>
                <a:ea typeface="ＭＳ Ｐゴシック" panose="020B0600070205080204" pitchFamily="34" charset="-128"/>
                <a:cs typeface="Arial" panose="020B0604020202020204" pitchFamily="34" charset="0"/>
              </a:rPr>
              <a:t>)</a:t>
            </a:r>
          </a:p>
          <a:p>
            <a:pPr marL="457200" indent="-457200" algn="just">
              <a:lnSpc>
                <a:spcPct val="90000"/>
              </a:lnSpc>
              <a:buNone/>
            </a:pPr>
            <a:endParaRPr lang="it-IT" dirty="0" smtClean="0">
              <a:solidFill>
                <a:schemeClr val="hlink"/>
              </a:solidFill>
              <a:ea typeface="ＭＳ Ｐゴシック" panose="020B0600070205080204" pitchFamily="34" charset="-128"/>
              <a:cs typeface="Arial" panose="020B0604020202020204" pitchFamily="34" charset="0"/>
            </a:endParaRPr>
          </a:p>
          <a:p>
            <a:pPr marL="457200" indent="-457200" algn="just">
              <a:lnSpc>
                <a:spcPct val="90000"/>
              </a:lnSpc>
              <a:buNone/>
            </a:pPr>
            <a:endParaRPr lang="it-IT" dirty="0">
              <a:solidFill>
                <a:schemeClr val="hlink"/>
              </a:solidFill>
              <a:ea typeface="ＭＳ Ｐゴシック" panose="020B0600070205080204" pitchFamily="34" charset="-128"/>
              <a:cs typeface="Arial" panose="020B0604020202020204" pitchFamily="34" charset="0"/>
            </a:endParaRPr>
          </a:p>
          <a:p>
            <a:pPr marL="457200" indent="-457200"/>
            <a:r>
              <a:rPr lang="it-IT" sz="2400" dirty="0">
                <a:ea typeface="ＭＳ Ｐゴシック" panose="020B0600070205080204" pitchFamily="34" charset="-128"/>
                <a:cs typeface="Arial" panose="020B0604020202020204" pitchFamily="34" charset="0"/>
              </a:rPr>
              <a:t>Esempio: Metta una X accanto alle affermazioni con cui si trova d</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accordo:</a:t>
            </a:r>
          </a:p>
          <a:p>
            <a:pPr marL="457200" indent="-457200"/>
            <a:r>
              <a:rPr lang="it-IT" sz="2400" dirty="0">
                <a:ea typeface="ＭＳ Ｐゴシック" panose="020B0600070205080204" pitchFamily="34" charset="-128"/>
                <a:cs typeface="Arial" panose="020B0604020202020204" pitchFamily="34" charset="0"/>
              </a:rPr>
              <a:t>a) Mi piace frequentare la Chiesa per lo spirito di amicizia che vi trovo (v.s. 3.3)</a:t>
            </a:r>
          </a:p>
          <a:p>
            <a:pPr marL="457200" indent="-457200"/>
            <a:r>
              <a:rPr lang="it-IT" sz="2400" dirty="0">
                <a:ea typeface="ＭＳ Ｐゴシック" panose="020B0600070205080204" pitchFamily="34" charset="-128"/>
                <a:cs typeface="Arial" panose="020B0604020202020204" pitchFamily="34" charset="0"/>
              </a:rPr>
              <a:t>b) Andare a messa mi aiuta a vivere meglio durante la settimana (v.s. 1.7)</a:t>
            </a:r>
          </a:p>
          <a:p>
            <a:pPr marL="457200" indent="-457200"/>
            <a:r>
              <a:rPr lang="it-IT" sz="2400" dirty="0">
                <a:ea typeface="ＭＳ Ｐゴシック" panose="020B0600070205080204" pitchFamily="34" charset="-128"/>
                <a:cs typeface="Arial" panose="020B0604020202020204" pitchFamily="34" charset="0"/>
              </a:rPr>
              <a:t>c) Penso che tutte le chiese siano nemiche della verità e della scienza (v.s. 10.7)</a:t>
            </a:r>
          </a:p>
          <a:p>
            <a:pPr marL="457200" indent="-457200"/>
            <a:r>
              <a:rPr lang="it-IT" sz="2400" dirty="0">
                <a:ea typeface="ＭＳ Ｐゴシック" panose="020B0600070205080204" pitchFamily="34" charset="-128"/>
                <a:cs typeface="Arial" panose="020B0604020202020204" pitchFamily="34" charset="0"/>
              </a:rPr>
              <a:t>d) Credo a quello che la chiesa insegna ma ho le mie riserve mentali (v.s. 4.5)</a:t>
            </a:r>
          </a:p>
          <a:p>
            <a:pPr marL="457200" indent="-457200" algn="just">
              <a:lnSpc>
                <a:spcPct val="90000"/>
              </a:lnSpc>
              <a:buNone/>
            </a:pPr>
            <a:endParaRPr lang="it-IT" i="1" dirty="0">
              <a:solidFill>
                <a:schemeClr val="hlink"/>
              </a:solidFill>
              <a:ea typeface="ＭＳ Ｐゴシック" panose="020B0600070205080204" pitchFamily="34" charset="-128"/>
              <a:cs typeface="Arial" panose="020B0604020202020204" pitchFamily="34" charset="0"/>
            </a:endParaRPr>
          </a:p>
          <a:p>
            <a:pPr marL="457200" indent="-457200" algn="just">
              <a:lnSpc>
                <a:spcPct val="90000"/>
              </a:lnSpc>
              <a:buNone/>
            </a:pPr>
            <a:endParaRPr lang="it-IT" dirty="0" smtClean="0">
              <a:solidFill>
                <a:schemeClr val="hlink"/>
              </a:solidFill>
              <a:ea typeface="ＭＳ Ｐゴシック" panose="020B0600070205080204" pitchFamily="34" charset="-128"/>
              <a:cs typeface="Arial" panose="020B0604020202020204" pitchFamily="34" charset="0"/>
            </a:endParaRPr>
          </a:p>
          <a:p>
            <a:pPr marL="457200" indent="-457200" algn="just">
              <a:lnSpc>
                <a:spcPct val="90000"/>
              </a:lnSpc>
              <a:buNone/>
            </a:pPr>
            <a:endParaRPr lang="it-IT" dirty="0" smtClean="0">
              <a:solidFill>
                <a:schemeClr val="hlink"/>
              </a:solidFill>
              <a:ea typeface="ＭＳ Ｐゴシック" panose="020B0600070205080204" pitchFamily="34" charset="-128"/>
              <a:cs typeface="Arial" panose="020B0604020202020204" pitchFamily="34" charset="0"/>
            </a:endParaRPr>
          </a:p>
          <a:p>
            <a:pPr marL="457200" indent="-457200" algn="just">
              <a:lnSpc>
                <a:spcPct val="90000"/>
              </a:lnSpc>
              <a:buNone/>
            </a:pPr>
            <a:r>
              <a:rPr lang="it-IT" dirty="0" smtClean="0">
                <a:solidFill>
                  <a:schemeClr val="hlink"/>
                </a:solidFill>
                <a:ea typeface="ＭＳ Ｐゴシック" panose="020B0600070205080204" pitchFamily="34" charset="-128"/>
                <a:cs typeface="Arial" panose="020B0604020202020204" pitchFamily="34" charset="0"/>
              </a:rPr>
              <a:t>Critiche</a:t>
            </a:r>
            <a:r>
              <a:rPr lang="it-IT" dirty="0">
                <a:solidFill>
                  <a:schemeClr val="hlink"/>
                </a:solidFill>
                <a:ea typeface="ＭＳ Ｐゴシック" panose="020B0600070205080204" pitchFamily="34" charset="-128"/>
                <a:cs typeface="Arial" panose="020B0604020202020204" pitchFamily="34" charset="0"/>
              </a:rPr>
              <a:t>: </a:t>
            </a:r>
            <a:r>
              <a:rPr lang="it-IT" dirty="0">
                <a:ea typeface="ＭＳ Ｐゴシック" panose="020B0600070205080204" pitchFamily="34" charset="-128"/>
                <a:cs typeface="Arial" panose="020B0604020202020204" pitchFamily="34" charset="0"/>
              </a:rPr>
              <a:t>lungo e dispendioso lavoro di preparazione</a:t>
            </a:r>
          </a:p>
          <a:p>
            <a:pPr marL="457200" indent="-457200"/>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3011"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6804CF91-9358-4F06-82C6-8FFC3DCDB406}" type="slidenum">
              <a:rPr lang="it-IT" sz="1200">
                <a:solidFill>
                  <a:schemeClr val="tx1"/>
                </a:solidFill>
              </a:rPr>
              <a:pPr eaLnBrk="1" hangingPunct="1"/>
              <a:t>38</a:t>
            </a:fld>
            <a:endParaRPr lang="it-IT" sz="1200">
              <a:solidFill>
                <a:schemeClr val="tx1"/>
              </a:solidFill>
            </a:endParaRPr>
          </a:p>
        </p:txBody>
      </p:sp>
    </p:spTree>
    <p:extLst>
      <p:ext uri="{BB962C8B-B14F-4D97-AF65-F5344CB8AC3E}">
        <p14:creationId xmlns:p14="http://schemas.microsoft.com/office/powerpoint/2010/main" xmlns="" val="2362515611"/>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5" name="Rectangle 2"/>
          <p:cNvSpPr>
            <a:spLocks noGrp="1" noChangeArrowheads="1"/>
          </p:cNvSpPr>
          <p:nvPr>
            <p:ph idx="1"/>
          </p:nvPr>
        </p:nvSpPr>
        <p:spPr>
          <a:xfrm>
            <a:off x="749300" y="929782"/>
            <a:ext cx="10668000" cy="5305917"/>
          </a:xfrm>
          <a:noFill/>
        </p:spPr>
        <p:txBody>
          <a:bodyPr>
            <a:noAutofit/>
          </a:bodyPr>
          <a:lstStyle/>
          <a:p>
            <a:pPr marL="285750" indent="-285750" algn="just">
              <a:buClr>
                <a:schemeClr val="hlink"/>
              </a:buClr>
              <a:buSzPct val="90000"/>
              <a:buNone/>
            </a:pPr>
            <a:r>
              <a:rPr lang="it-IT" dirty="0">
                <a:solidFill>
                  <a:schemeClr val="hlink"/>
                </a:solidFill>
                <a:ea typeface="ＭＳ Ｐゴシック" panose="020B0600070205080204" pitchFamily="34" charset="-128"/>
                <a:cs typeface="Arial" panose="020B0604020202020204" pitchFamily="34" charset="0"/>
              </a:rPr>
              <a:t>Scala </a:t>
            </a:r>
            <a:r>
              <a:rPr lang="it-IT" dirty="0" err="1">
                <a:solidFill>
                  <a:schemeClr val="hlink"/>
                </a:solidFill>
                <a:ea typeface="ＭＳ Ｐゴシック" panose="020B0600070205080204" pitchFamily="34" charset="-128"/>
                <a:cs typeface="Arial" panose="020B0604020202020204" pitchFamily="34" charset="0"/>
              </a:rPr>
              <a:t>Likert</a:t>
            </a:r>
            <a:r>
              <a:rPr lang="it-IT" dirty="0">
                <a:solidFill>
                  <a:schemeClr val="hlink"/>
                </a:solidFill>
                <a:ea typeface="ＭＳ Ｐゴシック" panose="020B0600070205080204" pitchFamily="34" charset="-128"/>
                <a:cs typeface="Arial" panose="020B0604020202020204" pitchFamily="34" charset="0"/>
              </a:rPr>
              <a:t> (</a:t>
            </a:r>
            <a:r>
              <a:rPr lang="it-IT" dirty="0" err="1">
                <a:solidFill>
                  <a:schemeClr val="hlink"/>
                </a:solidFill>
                <a:ea typeface="ＭＳ Ｐゴシック" panose="020B0600070205080204" pitchFamily="34" charset="-128"/>
                <a:cs typeface="Arial" panose="020B0604020202020204" pitchFamily="34" charset="0"/>
              </a:rPr>
              <a:t>Likert</a:t>
            </a:r>
            <a:r>
              <a:rPr lang="it-IT" dirty="0">
                <a:solidFill>
                  <a:schemeClr val="hlink"/>
                </a:solidFill>
                <a:ea typeface="ＭＳ Ｐゴシック" panose="020B0600070205080204" pitchFamily="34" charset="-128"/>
                <a:cs typeface="Arial" panose="020B0604020202020204" pitchFamily="34" charset="0"/>
              </a:rPr>
              <a:t>, 1932):</a:t>
            </a:r>
          </a:p>
          <a:p>
            <a:pPr marL="285750" indent="-285750" algn="just">
              <a:buClr>
                <a:schemeClr val="hlink"/>
              </a:buClr>
              <a:buSzPct val="80000"/>
            </a:pPr>
            <a:r>
              <a:rPr lang="it-IT" dirty="0">
                <a:ea typeface="ＭＳ Ｐゴシック" panose="020B0600070205080204" pitchFamily="34" charset="-128"/>
                <a:cs typeface="Arial" panose="020B0604020202020204" pitchFamily="34" charset="0"/>
              </a:rPr>
              <a:t>è costituita da item (affermazioni </a:t>
            </a:r>
            <a:r>
              <a:rPr lang="it-IT" b="1" dirty="0">
                <a:ea typeface="ＭＳ Ｐゴシック" panose="020B0600070205080204" pitchFamily="34" charset="-128"/>
                <a:cs typeface="Arial" panose="020B0604020202020204" pitchFamily="34" charset="0"/>
              </a:rPr>
              <a:t>favorevoli o sfavorevoli</a:t>
            </a:r>
            <a:r>
              <a:rPr lang="it-IT" dirty="0">
                <a:ea typeface="ＭＳ Ｐゴシック" panose="020B0600070205080204" pitchFamily="34" charset="-128"/>
                <a:cs typeface="Arial" panose="020B0604020202020204" pitchFamily="34" charset="0"/>
              </a:rPr>
              <a:t>) che coprono gli </a:t>
            </a:r>
            <a:r>
              <a:rPr lang="it-IT" b="1" dirty="0">
                <a:ea typeface="ＭＳ Ｐゴシック" panose="020B0600070205080204" pitchFamily="34" charset="-128"/>
                <a:cs typeface="Arial" panose="020B0604020202020204" pitchFamily="34" charset="0"/>
              </a:rPr>
              <a:t>aspetti rilevanti </a:t>
            </a:r>
            <a:r>
              <a:rPr lang="it-IT" b="1" dirty="0" err="1">
                <a:ea typeface="ＭＳ Ｐゴシック" panose="020B0600070205080204" pitchFamily="34" charset="-128"/>
                <a:cs typeface="Arial" panose="020B0604020202020204" pitchFamily="34" charset="0"/>
              </a:rPr>
              <a:t>nell</a:t>
            </a:r>
            <a:r>
              <a:rPr lang="ja-JP" altLang="it-IT" b="1" dirty="0">
                <a:ea typeface="ＭＳ Ｐゴシック" panose="020B0600070205080204" pitchFamily="34" charset="-128"/>
                <a:cs typeface="Arial" panose="020B0604020202020204" pitchFamily="34" charset="0"/>
              </a:rPr>
              <a:t>’</a:t>
            </a:r>
            <a:r>
              <a:rPr lang="it-IT" altLang="ja-JP" b="1" dirty="0">
                <a:ea typeface="ＭＳ Ｐゴシック" panose="020B0600070205080204" pitchFamily="34" charset="-128"/>
                <a:cs typeface="Arial" panose="020B0604020202020204" pitchFamily="34" charset="0"/>
              </a:rPr>
              <a:t>area semantica </a:t>
            </a:r>
            <a:r>
              <a:rPr lang="it-IT" altLang="ja-JP" b="1" dirty="0" err="1">
                <a:ea typeface="ＭＳ Ｐゴシック" panose="020B0600070205080204" pitchFamily="34" charset="-128"/>
                <a:cs typeface="Arial" panose="020B0604020202020204" pitchFamily="34" charset="0"/>
              </a:rPr>
              <a:t>dell</a:t>
            </a:r>
            <a:r>
              <a:rPr lang="ja-JP" altLang="it-IT" b="1" dirty="0">
                <a:ea typeface="ＭＳ Ｐゴシック" panose="020B0600070205080204" pitchFamily="34" charset="-128"/>
                <a:cs typeface="Arial" panose="020B0604020202020204" pitchFamily="34" charset="0"/>
              </a:rPr>
              <a:t>’</a:t>
            </a:r>
            <a:r>
              <a:rPr lang="it-IT" altLang="ja-JP" b="1" dirty="0">
                <a:ea typeface="ＭＳ Ｐゴシック" panose="020B0600070205080204" pitchFamily="34" charset="-128"/>
                <a:cs typeface="Arial" panose="020B0604020202020204" pitchFamily="34" charset="0"/>
              </a:rPr>
              <a:t>oggetto</a:t>
            </a:r>
            <a:r>
              <a:rPr lang="it-IT" altLang="ja-JP" dirty="0">
                <a:ea typeface="ＭＳ Ｐゴシック" panose="020B0600070205080204" pitchFamily="34" charset="-128"/>
                <a:cs typeface="Arial" panose="020B0604020202020204" pitchFamily="34" charset="0"/>
              </a:rPr>
              <a:t> studiato relativi a credenze, emozioni e comportamenti</a:t>
            </a:r>
          </a:p>
          <a:p>
            <a:pPr marL="285750" indent="-285750" algn="just">
              <a:buClr>
                <a:schemeClr val="hlink"/>
              </a:buClr>
              <a:buSzPct val="80000"/>
              <a:buNone/>
            </a:pPr>
            <a:endParaRPr lang="it-IT" dirty="0">
              <a:ea typeface="ＭＳ Ｐゴシック" panose="020B0600070205080204" pitchFamily="34" charset="-128"/>
              <a:cs typeface="Arial" panose="020B0604020202020204" pitchFamily="34" charset="0"/>
            </a:endParaRPr>
          </a:p>
          <a:p>
            <a:pPr marL="285750" indent="-285750" algn="just">
              <a:buClr>
                <a:schemeClr val="hlink"/>
              </a:buClr>
              <a:buSzPct val="80000"/>
            </a:pPr>
            <a:r>
              <a:rPr lang="it-IT" dirty="0">
                <a:ea typeface="ＭＳ Ｐゴシック" panose="020B0600070205080204" pitchFamily="34" charset="-128"/>
                <a:cs typeface="Arial" panose="020B0604020202020204" pitchFamily="34" charset="0"/>
              </a:rPr>
              <a:t>i soggetti devono indicare su una scala di risposta il grado di accordo o disaccordo con le </a:t>
            </a:r>
            <a:r>
              <a:rPr lang="it-IT" dirty="0" smtClean="0">
                <a:ea typeface="ＭＳ Ｐゴシック" panose="020B0600070205080204" pitchFamily="34" charset="-128"/>
                <a:cs typeface="Arial" panose="020B0604020202020204" pitchFamily="34" charset="0"/>
              </a:rPr>
              <a:t>affermazioni</a:t>
            </a:r>
            <a:endParaRPr lang="it-IT" i="1" dirty="0">
              <a:solidFill>
                <a:schemeClr val="hlink"/>
              </a:solidFill>
              <a:ea typeface="ＭＳ Ｐゴシック" panose="020B0600070205080204" pitchFamily="34" charset="-128"/>
              <a:cs typeface="Arial" panose="020B0604020202020204" pitchFamily="34" charset="0"/>
            </a:endParaRPr>
          </a:p>
          <a:p>
            <a:pPr marL="285750" indent="-285750" algn="ctr">
              <a:buClr>
                <a:schemeClr val="hlink"/>
              </a:buClr>
              <a:buSzPct val="80000"/>
              <a:buNone/>
            </a:pPr>
            <a:r>
              <a:rPr lang="it-IT" dirty="0">
                <a:solidFill>
                  <a:schemeClr val="hlink"/>
                </a:solidFill>
                <a:ea typeface="ＭＳ Ｐゴシック" panose="020B0600070205080204" pitchFamily="34" charset="-128"/>
                <a:cs typeface="Arial" panose="020B0604020202020204" pitchFamily="34" charset="0"/>
              </a:rPr>
              <a:t>Esempio: La mia famiglia dovrebbe eliminare la carne dalla  dieta</a:t>
            </a:r>
          </a:p>
          <a:p>
            <a:pPr marL="285750" indent="-285750" algn="ctr">
              <a:buNone/>
            </a:pPr>
            <a:r>
              <a:rPr lang="it-IT" dirty="0">
                <a:ea typeface="ＭＳ Ｐゴシック" panose="020B0600070205080204" pitchFamily="34" charset="-128"/>
                <a:cs typeface="Arial" panose="020B0604020202020204" pitchFamily="34" charset="0"/>
              </a:rPr>
              <a:t>Totale disaccordo    1    2    3    4   5    6    7    Pieno accordo</a:t>
            </a:r>
          </a:p>
          <a:p>
            <a:pPr marL="285750" indent="-285750" algn="just">
              <a:buNone/>
            </a:pPr>
            <a:endParaRPr lang="it-IT" dirty="0">
              <a:ea typeface="ＭＳ Ｐゴシック" panose="020B0600070205080204" pitchFamily="34" charset="-128"/>
              <a:cs typeface="Arial" panose="020B0604020202020204" pitchFamily="34" charset="0"/>
            </a:endParaRPr>
          </a:p>
          <a:p>
            <a:pPr marL="285750" indent="-285750" algn="just">
              <a:buClr>
                <a:schemeClr val="hlink"/>
              </a:buClr>
              <a:buSzPct val="80000"/>
            </a:pPr>
            <a:r>
              <a:rPr lang="it-IT" dirty="0">
                <a:ea typeface="ＭＳ Ｐゴシック" panose="020B0600070205080204" pitchFamily="34" charset="-128"/>
                <a:cs typeface="Arial" panose="020B0604020202020204" pitchFamily="34" charset="0"/>
              </a:rPr>
              <a:t>Consente di effettuare operazioni statistiche come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aggregazione delle risposte sullo stesso oggetto, il calcolo della media</a:t>
            </a:r>
          </a:p>
          <a:p>
            <a:pPr marL="285750" indent="-285750" algn="just">
              <a:buNone/>
            </a:pPr>
            <a:endParaRPr lang="it-IT" sz="2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4034"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5298E4EF-12C9-4035-9F5E-FB6ABD8BD85F}" type="slidenum">
              <a:rPr lang="it-IT" sz="1200">
                <a:solidFill>
                  <a:schemeClr val="tx1"/>
                </a:solidFill>
              </a:rPr>
              <a:pPr eaLnBrk="1" hangingPunct="1"/>
              <a:t>39</a:t>
            </a:fld>
            <a:endParaRPr lang="it-IT" sz="1200">
              <a:solidFill>
                <a:schemeClr val="tx1"/>
              </a:solidFill>
            </a:endParaRPr>
          </a:p>
        </p:txBody>
      </p:sp>
    </p:spTree>
    <p:extLst>
      <p:ext uri="{BB962C8B-B14F-4D97-AF65-F5344CB8AC3E}">
        <p14:creationId xmlns:p14="http://schemas.microsoft.com/office/powerpoint/2010/main" xmlns="" val="4229022451"/>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314432-8D14-4960-BFFF-AD2628C39FD5}" type="slidenum">
              <a:rPr lang="it-IT" sz="1400"/>
              <a:pPr>
                <a:spcBef>
                  <a:spcPct val="0"/>
                </a:spcBef>
                <a:buFontTx/>
                <a:buNone/>
              </a:pPr>
              <a:t>4</a:t>
            </a:fld>
            <a:endParaRPr lang="it-IT" sz="1400"/>
          </a:p>
        </p:txBody>
      </p:sp>
      <p:pic>
        <p:nvPicPr>
          <p:cNvPr id="10243" name="Picture 4" descr="beato01"/>
          <p:cNvPicPr>
            <a:picLocks noChangeAspect="1" noChangeArrowheads="1"/>
          </p:cNvPicPr>
          <p:nvPr/>
        </p:nvPicPr>
        <p:blipFill>
          <a:blip r:embed="rId3">
            <a:extLst>
              <a:ext uri="{28A0092B-C50C-407E-A947-70E740481C1C}">
                <a14:useLocalDpi xmlns:a14="http://schemas.microsoft.com/office/drawing/2010/main" xmlns="" val="0"/>
              </a:ext>
            </a:extLst>
          </a:blip>
          <a:srcRect l="31694" t="19679" r="39738" b="26587"/>
          <a:stretch>
            <a:fillRect/>
          </a:stretch>
        </p:blipFill>
        <p:spPr bwMode="auto">
          <a:xfrm>
            <a:off x="2133600" y="752476"/>
            <a:ext cx="3429000" cy="5343525"/>
          </a:xfrm>
          <a:prstGeom prst="rect">
            <a:avLst/>
          </a:prstGeom>
          <a:noFill/>
          <a:ln w="88900">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10244" name="Picture 5" descr="beato01"/>
          <p:cNvPicPr>
            <a:picLocks noChangeAspect="1" noChangeArrowheads="1"/>
          </p:cNvPicPr>
          <p:nvPr/>
        </p:nvPicPr>
        <p:blipFill>
          <a:blip r:embed="rId3">
            <a:extLst>
              <a:ext uri="{28A0092B-C50C-407E-A947-70E740481C1C}">
                <a14:useLocalDpi xmlns:a14="http://schemas.microsoft.com/office/drawing/2010/main" xmlns="" val="0"/>
              </a:ext>
            </a:extLst>
          </a:blip>
          <a:srcRect l="69435" t="29324" b="25154"/>
          <a:stretch>
            <a:fillRect/>
          </a:stretch>
        </p:blipFill>
        <p:spPr bwMode="auto">
          <a:xfrm>
            <a:off x="6388100" y="1143001"/>
            <a:ext cx="3670300" cy="4530725"/>
          </a:xfrm>
          <a:prstGeom prst="rect">
            <a:avLst/>
          </a:prstGeom>
          <a:noFill/>
          <a:ln w="88900">
            <a:solidFill>
              <a:srgbClr val="C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23960717"/>
      </p:ext>
    </p:extLst>
  </p:cSld>
  <p:clrMapOvr>
    <a:masterClrMapping/>
  </p:clrMapOvr>
  <p:transition>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81B2B88-7971-498B-BBB7-35A9BD7956FB}" type="slidenum">
              <a:rPr lang="it-IT" sz="1400"/>
              <a:pPr>
                <a:spcBef>
                  <a:spcPct val="0"/>
                </a:spcBef>
                <a:buFontTx/>
                <a:buNone/>
              </a:pPr>
              <a:t>40</a:t>
            </a:fld>
            <a:endParaRPr lang="it-IT" sz="1400"/>
          </a:p>
        </p:txBody>
      </p:sp>
      <p:pic>
        <p:nvPicPr>
          <p:cNvPr id="51203" name="Picture 4" descr="scan0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86000" y="1371600"/>
            <a:ext cx="7524750" cy="4897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4" name="Text Box 5"/>
          <p:cNvSpPr txBox="1">
            <a:spLocks noChangeArrowheads="1"/>
          </p:cNvSpPr>
          <p:nvPr/>
        </p:nvSpPr>
        <p:spPr bwMode="auto">
          <a:xfrm>
            <a:off x="647700" y="927101"/>
            <a:ext cx="107950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sz="2600" dirty="0">
                <a:latin typeface="+mn-lt"/>
              </a:rPr>
              <a:t>La tabella mostra un esempio di scale </a:t>
            </a:r>
            <a:r>
              <a:rPr lang="it-IT" sz="2600" dirty="0" err="1">
                <a:latin typeface="+mn-lt"/>
              </a:rPr>
              <a:t>Thurstone</a:t>
            </a:r>
            <a:r>
              <a:rPr lang="it-IT" sz="2600" dirty="0">
                <a:latin typeface="+mn-lt"/>
              </a:rPr>
              <a:t> [</a:t>
            </a:r>
            <a:r>
              <a:rPr lang="it-IT" sz="2600" dirty="0" err="1">
                <a:latin typeface="+mn-lt"/>
              </a:rPr>
              <a:t>Thurstone</a:t>
            </a:r>
            <a:r>
              <a:rPr lang="it-IT" sz="2600" dirty="0">
                <a:latin typeface="+mn-lt"/>
              </a:rPr>
              <a:t> e </a:t>
            </a:r>
            <a:r>
              <a:rPr lang="it-IT" sz="2600" dirty="0" err="1">
                <a:latin typeface="+mn-lt"/>
              </a:rPr>
              <a:t>Chave</a:t>
            </a:r>
            <a:r>
              <a:rPr lang="it-IT" sz="2600" dirty="0">
                <a:latin typeface="+mn-lt"/>
              </a:rPr>
              <a:t> 1929]</a:t>
            </a:r>
          </a:p>
        </p:txBody>
      </p:sp>
    </p:spTree>
    <p:extLst>
      <p:ext uri="{BB962C8B-B14F-4D97-AF65-F5344CB8AC3E}">
        <p14:creationId xmlns:p14="http://schemas.microsoft.com/office/powerpoint/2010/main" xmlns="" val="1943824949"/>
      </p:ext>
    </p:extLst>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9" name="Rectangle 2"/>
          <p:cNvSpPr>
            <a:spLocks noGrp="1" noChangeArrowheads="1"/>
          </p:cNvSpPr>
          <p:nvPr>
            <p:ph idx="1"/>
          </p:nvPr>
        </p:nvSpPr>
        <p:spPr>
          <a:xfrm>
            <a:off x="750994" y="932355"/>
            <a:ext cx="10742505" cy="3777622"/>
          </a:xfrm>
          <a:noFill/>
        </p:spPr>
        <p:txBody>
          <a:bodyPr>
            <a:normAutofit/>
          </a:bodyPr>
          <a:lstStyle/>
          <a:p>
            <a:pPr algn="just" eaLnBrk="1" hangingPunct="1">
              <a:lnSpc>
                <a:spcPct val="90000"/>
              </a:lnSpc>
              <a:buFontTx/>
              <a:buNone/>
            </a:pPr>
            <a:r>
              <a:rPr lang="it-IT" dirty="0" smtClean="0">
                <a:solidFill>
                  <a:schemeClr val="hlink"/>
                </a:solidFill>
                <a:ea typeface="ＭＳ Ｐゴシック" panose="020B0600070205080204" pitchFamily="34" charset="-128"/>
                <a:cs typeface="Arial" panose="020B0604020202020204" pitchFamily="34" charset="0"/>
              </a:rPr>
              <a:t>Differenziale semantico (</a:t>
            </a:r>
            <a:r>
              <a:rPr lang="it-IT" dirty="0" err="1" smtClean="0">
                <a:solidFill>
                  <a:schemeClr val="hlink"/>
                </a:solidFill>
                <a:ea typeface="ＭＳ Ｐゴシック" panose="020B0600070205080204" pitchFamily="34" charset="-128"/>
                <a:cs typeface="Arial" panose="020B0604020202020204" pitchFamily="34" charset="0"/>
              </a:rPr>
              <a:t>Osgood</a:t>
            </a:r>
            <a:r>
              <a:rPr lang="it-IT" dirty="0" smtClean="0">
                <a:solidFill>
                  <a:schemeClr val="hlink"/>
                </a:solidFill>
                <a:ea typeface="ＭＳ Ｐゴシック" panose="020B0600070205080204" pitchFamily="34" charset="-128"/>
                <a:cs typeface="Arial" panose="020B0604020202020204" pitchFamily="34" charset="0"/>
              </a:rPr>
              <a:t>, </a:t>
            </a:r>
            <a:r>
              <a:rPr lang="it-IT" dirty="0" err="1" smtClean="0">
                <a:solidFill>
                  <a:schemeClr val="hlink"/>
                </a:solidFill>
                <a:ea typeface="ＭＳ Ｐゴシック" panose="020B0600070205080204" pitchFamily="34" charset="-128"/>
                <a:cs typeface="Arial" panose="020B0604020202020204" pitchFamily="34" charset="0"/>
              </a:rPr>
              <a:t>Suci</a:t>
            </a:r>
            <a:r>
              <a:rPr lang="it-IT" dirty="0" smtClean="0">
                <a:solidFill>
                  <a:schemeClr val="hlink"/>
                </a:solidFill>
                <a:ea typeface="ＭＳ Ｐゴシック" panose="020B0600070205080204" pitchFamily="34" charset="-128"/>
                <a:cs typeface="Arial" panose="020B0604020202020204" pitchFamily="34" charset="0"/>
              </a:rPr>
              <a:t> e </a:t>
            </a:r>
            <a:r>
              <a:rPr lang="it-IT" dirty="0" err="1" smtClean="0">
                <a:solidFill>
                  <a:schemeClr val="hlink"/>
                </a:solidFill>
                <a:ea typeface="ＭＳ Ｐゴシック" panose="020B0600070205080204" pitchFamily="34" charset="-128"/>
                <a:cs typeface="Arial" panose="020B0604020202020204" pitchFamily="34" charset="0"/>
              </a:rPr>
              <a:t>Tanenbaum</a:t>
            </a:r>
            <a:r>
              <a:rPr lang="it-IT" dirty="0" smtClean="0">
                <a:solidFill>
                  <a:schemeClr val="hlink"/>
                </a:solidFill>
                <a:ea typeface="ＭＳ Ｐゴシック" panose="020B0600070205080204" pitchFamily="34" charset="-128"/>
                <a:cs typeface="Arial" panose="020B0604020202020204" pitchFamily="34" charset="0"/>
              </a:rPr>
              <a:t>, 1957):</a:t>
            </a:r>
            <a:endParaRPr lang="it-IT" dirty="0" smtClean="0">
              <a:ea typeface="ＭＳ Ｐゴシック" panose="020B0600070205080204" pitchFamily="34" charset="-128"/>
              <a:cs typeface="Arial" panose="020B0604020202020204" pitchFamily="34" charset="0"/>
            </a:endParaRPr>
          </a:p>
          <a:p>
            <a:pPr algn="just" eaLnBrk="1" hangingPunct="1">
              <a:lnSpc>
                <a:spcPct val="90000"/>
              </a:lnSpc>
              <a:buClr>
                <a:schemeClr val="hlink"/>
              </a:buClr>
              <a:buSzPct val="80000"/>
            </a:pPr>
            <a:r>
              <a:rPr lang="it-IT" dirty="0" smtClean="0">
                <a:ea typeface="ＭＳ Ｐゴシック" panose="020B0600070205080204" pitchFamily="34" charset="-128"/>
                <a:cs typeface="Arial" panose="020B0604020202020204" pitchFamily="34" charset="0"/>
              </a:rPr>
              <a:t>insieme di coppie di aggettivi bipolari separati (in genere) da 5/7 spazi che rappresentano una gradazione da uno </a:t>
            </a:r>
            <a:r>
              <a:rPr lang="it-IT" dirty="0" err="1" smtClean="0">
                <a:ea typeface="ＭＳ Ｐゴシック" panose="020B0600070205080204" pitchFamily="34" charset="-128"/>
                <a:cs typeface="Arial" panose="020B0604020202020204" pitchFamily="34" charset="0"/>
              </a:rPr>
              <a:t>all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altro</a:t>
            </a:r>
          </a:p>
          <a:p>
            <a:pPr algn="just" eaLnBrk="1" hangingPunct="1">
              <a:lnSpc>
                <a:spcPct val="90000"/>
              </a:lnSpc>
              <a:buClr>
                <a:schemeClr val="hlink"/>
              </a:buClr>
              <a:buSzPct val="80000"/>
            </a:pPr>
            <a:r>
              <a:rPr lang="it-IT" dirty="0" smtClean="0">
                <a:ea typeface="ＭＳ Ｐゴシック" panose="020B0600070205080204" pitchFamily="34" charset="-128"/>
                <a:cs typeface="Arial" panose="020B0604020202020204" pitchFamily="34" charset="0"/>
              </a:rPr>
              <a:t>oggetto di atteggiamento posto </a:t>
            </a:r>
            <a:r>
              <a:rPr lang="it-IT" dirty="0" err="1" smtClean="0">
                <a:ea typeface="ＭＳ Ｐゴシック" panose="020B0600070205080204" pitchFamily="34" charset="-128"/>
                <a:cs typeface="Arial" panose="020B0604020202020204" pitchFamily="34" charset="0"/>
              </a:rPr>
              <a:t>all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inizio del questionario</a:t>
            </a:r>
          </a:p>
          <a:p>
            <a:pPr algn="just" eaLnBrk="1" hangingPunct="1">
              <a:lnSpc>
                <a:spcPct val="90000"/>
              </a:lnSpc>
              <a:buClr>
                <a:schemeClr val="hlink"/>
              </a:buClr>
              <a:buSzPct val="80000"/>
            </a:pPr>
            <a:endParaRPr lang="it-IT" dirty="0" smtClean="0">
              <a:ea typeface="ＭＳ Ｐゴシック" panose="020B0600070205080204" pitchFamily="34" charset="-128"/>
              <a:cs typeface="Arial" panose="020B0604020202020204" pitchFamily="34" charset="0"/>
            </a:endParaRPr>
          </a:p>
          <a:p>
            <a:pPr eaLnBrk="1" hangingPunct="1">
              <a:lnSpc>
                <a:spcPct val="90000"/>
              </a:lnSpc>
              <a:buFontTx/>
              <a:buNone/>
            </a:pPr>
            <a:r>
              <a:rPr lang="it-IT" dirty="0" smtClean="0">
                <a:solidFill>
                  <a:schemeClr val="hlink"/>
                </a:solidFill>
                <a:ea typeface="ＭＳ Ｐゴシック" panose="020B0600070205080204" pitchFamily="34" charset="-128"/>
                <a:cs typeface="Arial" panose="020B0604020202020204" pitchFamily="34" charset="0"/>
              </a:rPr>
              <a:t>Esempio: Come giudica il </a:t>
            </a:r>
            <a:r>
              <a:rPr lang="it-IT" b="1" dirty="0" smtClean="0">
                <a:solidFill>
                  <a:schemeClr val="hlink"/>
                </a:solidFill>
                <a:ea typeface="ＭＳ Ｐゴシック" panose="020B0600070205080204" pitchFamily="34" charset="-128"/>
                <a:cs typeface="Arial" panose="020B0604020202020204" pitchFamily="34" charset="0"/>
              </a:rPr>
              <a:t>conformismo</a:t>
            </a:r>
            <a:r>
              <a:rPr lang="it-IT" dirty="0" smtClean="0">
                <a:solidFill>
                  <a:schemeClr val="hlink"/>
                </a:solidFill>
                <a:ea typeface="ＭＳ Ｐゴシック" panose="020B0600070205080204" pitchFamily="34" charset="-128"/>
                <a:cs typeface="Arial" panose="020B0604020202020204" pitchFamily="34" charset="0"/>
              </a:rPr>
              <a:t>?</a:t>
            </a:r>
          </a:p>
          <a:p>
            <a:pPr algn="ctr" eaLnBrk="1" hangingPunct="1">
              <a:lnSpc>
                <a:spcPct val="90000"/>
              </a:lnSpc>
              <a:buFontTx/>
              <a:buNone/>
            </a:pPr>
            <a:r>
              <a:rPr lang="it-IT" b="1" dirty="0" smtClean="0">
                <a:ea typeface="ＭＳ Ｐゴシック" panose="020B0600070205080204" pitchFamily="34" charset="-128"/>
                <a:cs typeface="Arial" panose="020B0604020202020204" pitchFamily="34" charset="0"/>
              </a:rPr>
              <a:t>Buono      ___     ___     ___     ___     ___      ___    ___ Cattivo</a:t>
            </a:r>
          </a:p>
          <a:p>
            <a:pPr algn="ctr" eaLnBrk="1" hangingPunct="1">
              <a:lnSpc>
                <a:spcPct val="90000"/>
              </a:lnSpc>
              <a:buFontTx/>
              <a:buNone/>
            </a:pPr>
            <a:r>
              <a:rPr lang="it-IT" b="1" dirty="0" smtClean="0">
                <a:ea typeface="ＭＳ Ｐゴシック" panose="020B0600070205080204" pitchFamily="34" charset="-128"/>
                <a:cs typeface="Arial" panose="020B0604020202020204" pitchFamily="34" charset="0"/>
              </a:rPr>
              <a:t>	Stabile     ___     ___     ___     ___     ___      ___     ___  Instabile</a:t>
            </a:r>
          </a:p>
          <a:p>
            <a:pPr algn="ctr" eaLnBrk="1" hangingPunct="1">
              <a:lnSpc>
                <a:spcPct val="90000"/>
              </a:lnSpc>
              <a:buFontTx/>
              <a:buNone/>
            </a:pPr>
            <a:endParaRPr lang="it-IT" sz="2200" b="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505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3357CB96-230E-452B-AD49-E0ECEB82DB9A}" type="slidenum">
              <a:rPr lang="it-IT" sz="1200">
                <a:solidFill>
                  <a:schemeClr val="tx1"/>
                </a:solidFill>
              </a:rPr>
              <a:pPr eaLnBrk="1" hangingPunct="1"/>
              <a:t>41</a:t>
            </a:fld>
            <a:endParaRPr lang="it-IT" sz="1200">
              <a:solidFill>
                <a:schemeClr val="tx1"/>
              </a:solidFill>
            </a:endParaRPr>
          </a:p>
        </p:txBody>
      </p:sp>
      <p:sp>
        <p:nvSpPr>
          <p:cNvPr id="45060" name="Rettangolo 3"/>
          <p:cNvSpPr>
            <a:spLocks noChangeArrowheads="1"/>
          </p:cNvSpPr>
          <p:nvPr/>
        </p:nvSpPr>
        <p:spPr bwMode="auto">
          <a:xfrm>
            <a:off x="765400" y="4764324"/>
            <a:ext cx="10855100" cy="1692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just" eaLnBrk="1" hangingPunct="1">
              <a:buClrTx/>
              <a:buSzTx/>
              <a:buFont typeface="Wingdings" panose="05000000000000000000" pitchFamily="2" charset="2"/>
              <a:buNone/>
            </a:pPr>
            <a:r>
              <a:rPr lang="it-IT" sz="2600" i="1" dirty="0">
                <a:solidFill>
                  <a:srgbClr val="C00000"/>
                </a:solidFill>
                <a:latin typeface="+mn-lt"/>
              </a:rPr>
              <a:t>Critiche </a:t>
            </a:r>
            <a:r>
              <a:rPr lang="it-IT" sz="2600" dirty="0">
                <a:solidFill>
                  <a:srgbClr val="C00000"/>
                </a:solidFill>
                <a:latin typeface="+mn-lt"/>
              </a:rPr>
              <a:t>alla validità delle scale</a:t>
            </a:r>
            <a:r>
              <a:rPr lang="it-IT" sz="2600" dirty="0">
                <a:solidFill>
                  <a:schemeClr val="tx1"/>
                </a:solidFill>
                <a:latin typeface="+mn-lt"/>
              </a:rPr>
              <a:t>: le risposte sono sotto il controllo dei soggetti. Problema legato a:</a:t>
            </a:r>
          </a:p>
          <a:p>
            <a:pPr marL="901700" indent="0" algn="just" eaLnBrk="1" hangingPunct="1">
              <a:buClrTx/>
              <a:buSzTx/>
              <a:buFont typeface="Arial" pitchFamily="34" charset="0"/>
              <a:buChar char="•"/>
            </a:pPr>
            <a:r>
              <a:rPr lang="it-IT" sz="2600" dirty="0">
                <a:solidFill>
                  <a:schemeClr val="tx1"/>
                </a:solidFill>
                <a:latin typeface="+mn-lt"/>
              </a:rPr>
              <a:t>	</a:t>
            </a:r>
            <a:r>
              <a:rPr lang="it-IT" sz="2600" dirty="0" smtClean="0">
                <a:solidFill>
                  <a:schemeClr val="tx1"/>
                </a:solidFill>
                <a:latin typeface="+mn-lt"/>
              </a:rPr>
              <a:t>desiderabilità </a:t>
            </a:r>
            <a:r>
              <a:rPr lang="it-IT" sz="2600" dirty="0">
                <a:solidFill>
                  <a:schemeClr val="tx1"/>
                </a:solidFill>
                <a:latin typeface="+mn-lt"/>
              </a:rPr>
              <a:t>sociale </a:t>
            </a:r>
          </a:p>
          <a:p>
            <a:pPr marL="901700" indent="0" algn="just" eaLnBrk="1" hangingPunct="1">
              <a:buClrTx/>
              <a:buSzTx/>
              <a:buFont typeface="Arial" pitchFamily="34" charset="0"/>
              <a:buChar char="•"/>
            </a:pPr>
            <a:r>
              <a:rPr lang="it-IT" sz="2600" dirty="0">
                <a:solidFill>
                  <a:schemeClr val="tx1"/>
                </a:solidFill>
                <a:latin typeface="+mn-lt"/>
              </a:rPr>
              <a:t>	</a:t>
            </a:r>
            <a:r>
              <a:rPr lang="it-IT" sz="2600" dirty="0" smtClean="0">
                <a:solidFill>
                  <a:schemeClr val="tx1"/>
                </a:solidFill>
                <a:latin typeface="+mn-lt"/>
              </a:rPr>
              <a:t>accondiscendenza </a:t>
            </a:r>
            <a:r>
              <a:rPr lang="it-IT" sz="2600" dirty="0">
                <a:solidFill>
                  <a:schemeClr val="tx1"/>
                </a:solidFill>
                <a:latin typeface="+mn-lt"/>
              </a:rPr>
              <a:t>verso lo sperimentatore </a:t>
            </a:r>
          </a:p>
        </p:txBody>
      </p:sp>
    </p:spTree>
    <p:extLst>
      <p:ext uri="{BB962C8B-B14F-4D97-AF65-F5344CB8AC3E}">
        <p14:creationId xmlns:p14="http://schemas.microsoft.com/office/powerpoint/2010/main" xmlns="" val="920820246"/>
      </p:ext>
    </p:extLst>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9A6D49-5C30-4CB4-A020-8E89DC0101CE}" type="slidenum">
              <a:rPr lang="it-IT" sz="1400"/>
              <a:pPr>
                <a:spcBef>
                  <a:spcPct val="0"/>
                </a:spcBef>
                <a:buFontTx/>
                <a:buNone/>
              </a:pPr>
              <a:t>42</a:t>
            </a:fld>
            <a:endParaRPr lang="it-IT" sz="1400"/>
          </a:p>
        </p:txBody>
      </p:sp>
      <p:pic>
        <p:nvPicPr>
          <p:cNvPr id="53251" name="Picture 4" descr="scan0003"/>
          <p:cNvPicPr>
            <a:picLocks noChangeAspect="1" noChangeArrowheads="1"/>
          </p:cNvPicPr>
          <p:nvPr/>
        </p:nvPicPr>
        <p:blipFill>
          <a:blip r:embed="rId3">
            <a:lum bright="12000" contrast="12000"/>
            <a:extLst>
              <a:ext uri="{28A0092B-C50C-407E-A947-70E740481C1C}">
                <a14:useLocalDpi xmlns:a14="http://schemas.microsoft.com/office/drawing/2010/main" xmlns="" val="0"/>
              </a:ext>
            </a:extLst>
          </a:blip>
          <a:srcRect/>
          <a:stretch>
            <a:fillRect/>
          </a:stretch>
        </p:blipFill>
        <p:spPr bwMode="auto">
          <a:xfrm>
            <a:off x="2133600" y="1752601"/>
            <a:ext cx="7545388" cy="2335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2" name="Text Box 5"/>
          <p:cNvSpPr txBox="1">
            <a:spLocks noChangeArrowheads="1"/>
          </p:cNvSpPr>
          <p:nvPr/>
        </p:nvSpPr>
        <p:spPr bwMode="auto">
          <a:xfrm>
            <a:off x="1016000" y="869950"/>
            <a:ext cx="8775700" cy="4924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sz="2600" dirty="0">
                <a:latin typeface="+mn-lt"/>
              </a:rPr>
              <a:t>La tabella mostra un esempio di differenziale semantico</a:t>
            </a:r>
          </a:p>
        </p:txBody>
      </p:sp>
    </p:spTree>
    <p:extLst>
      <p:ext uri="{BB962C8B-B14F-4D97-AF65-F5344CB8AC3E}">
        <p14:creationId xmlns:p14="http://schemas.microsoft.com/office/powerpoint/2010/main" xmlns="" val="231287622"/>
      </p:ext>
    </p:extLst>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a:xfrm>
            <a:off x="609600" y="704088"/>
            <a:ext cx="10972800" cy="553212"/>
          </a:xfrm>
        </p:spPr>
        <p:txBody>
          <a:bodyPr>
            <a:normAutofit/>
          </a:bodyPr>
          <a:lstStyle/>
          <a:p>
            <a:pPr algn="ctr" eaLnBrk="1" hangingPunct="1"/>
            <a:r>
              <a:rPr lang="it-IT" sz="2600" dirty="0"/>
              <a:t>Scala pregiudizio manifesto/latente</a:t>
            </a:r>
          </a:p>
        </p:txBody>
      </p:sp>
      <p:pic>
        <p:nvPicPr>
          <p:cNvPr id="55300" name="Picture 4" descr="scan0002"/>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l="46103" t="14897" r="16225" b="54182"/>
          <a:stretch>
            <a:fillRect/>
          </a:stretch>
        </p:blipFill>
        <p:spPr>
          <a:xfrm rot="16260000">
            <a:off x="3832226" y="228601"/>
            <a:ext cx="4525962" cy="7513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5298"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2C6F09C-D316-4CB6-88BC-D10B9A94918B}" type="slidenum">
              <a:rPr lang="it-IT" sz="1400"/>
              <a:pPr>
                <a:spcBef>
                  <a:spcPct val="0"/>
                </a:spcBef>
                <a:buFontTx/>
                <a:buNone/>
              </a:pPr>
              <a:t>43</a:t>
            </a:fld>
            <a:endParaRPr lang="it-IT" sz="1400"/>
          </a:p>
        </p:txBody>
      </p:sp>
    </p:spTree>
    <p:extLst>
      <p:ext uri="{BB962C8B-B14F-4D97-AF65-F5344CB8AC3E}">
        <p14:creationId xmlns:p14="http://schemas.microsoft.com/office/powerpoint/2010/main" xmlns="" val="3638836892"/>
      </p:ext>
    </p:extLst>
  </p:cSld>
  <p:clrMapOvr>
    <a:masterClrMapping/>
  </p:clrMapOvr>
  <p:transition>
    <p:dissolv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a:xfrm>
            <a:off x="609600" y="704088"/>
            <a:ext cx="10972800" cy="400812"/>
          </a:xfrm>
        </p:spPr>
        <p:txBody>
          <a:bodyPr>
            <a:noAutofit/>
          </a:bodyPr>
          <a:lstStyle/>
          <a:p>
            <a:pPr algn="ctr" eaLnBrk="1" hangingPunct="1"/>
            <a:r>
              <a:rPr lang="it-IT" sz="2400" dirty="0"/>
              <a:t>Scala pregiudizio manifesto/latente</a:t>
            </a:r>
          </a:p>
        </p:txBody>
      </p:sp>
      <p:sp>
        <p:nvSpPr>
          <p:cNvPr id="57346"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60302A-8F26-4F5F-9EA3-E30E955394DA}" type="slidenum">
              <a:rPr lang="it-IT" sz="1400"/>
              <a:pPr>
                <a:spcBef>
                  <a:spcPct val="0"/>
                </a:spcBef>
                <a:buFontTx/>
                <a:buNone/>
              </a:pPr>
              <a:t>44</a:t>
            </a:fld>
            <a:endParaRPr lang="it-IT" sz="1400"/>
          </a:p>
        </p:txBody>
      </p:sp>
      <p:sp>
        <p:nvSpPr>
          <p:cNvPr id="57348" name="Rectangle 4"/>
          <p:cNvSpPr>
            <a:spLocks noChangeArrowheads="1"/>
          </p:cNvSpPr>
          <p:nvPr/>
        </p:nvSpPr>
        <p:spPr bwMode="auto">
          <a:xfrm>
            <a:off x="1981200" y="-76200"/>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it-IT" sz="4400">
              <a:solidFill>
                <a:schemeClr val="tx2"/>
              </a:solidFill>
            </a:endParaRPr>
          </a:p>
        </p:txBody>
      </p:sp>
      <p:pic>
        <p:nvPicPr>
          <p:cNvPr id="57349" name="Picture 5" descr="scan0002"/>
          <p:cNvPicPr>
            <a:picLocks noChangeAspect="1" noChangeArrowheads="1"/>
          </p:cNvPicPr>
          <p:nvPr/>
        </p:nvPicPr>
        <p:blipFill>
          <a:blip r:embed="rId3">
            <a:extLst>
              <a:ext uri="{28A0092B-C50C-407E-A947-70E740481C1C}">
                <a14:useLocalDpi xmlns:a14="http://schemas.microsoft.com/office/drawing/2010/main" xmlns="" val="0"/>
              </a:ext>
            </a:extLst>
          </a:blip>
          <a:srcRect l="10895" t="15573" r="54051" b="54774"/>
          <a:stretch>
            <a:fillRect/>
          </a:stretch>
        </p:blipFill>
        <p:spPr bwMode="auto">
          <a:xfrm rot="-5340000">
            <a:off x="3791744" y="305597"/>
            <a:ext cx="4587875" cy="6440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50" name="Rectangle 6"/>
          <p:cNvSpPr>
            <a:spLocks noChangeArrowheads="1"/>
          </p:cNvSpPr>
          <p:nvPr/>
        </p:nvSpPr>
        <p:spPr bwMode="auto">
          <a:xfrm>
            <a:off x="431800" y="5860825"/>
            <a:ext cx="112776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1800" dirty="0">
                <a:latin typeface="+mn-lt"/>
              </a:rPr>
              <a:t>Tratto da L. Arcuri, S. </a:t>
            </a:r>
            <a:r>
              <a:rPr lang="it-IT" sz="1800" dirty="0" err="1">
                <a:latin typeface="+mn-lt"/>
              </a:rPr>
              <a:t>Boca</a:t>
            </a:r>
            <a:r>
              <a:rPr lang="it-IT" sz="1800" dirty="0">
                <a:latin typeface="+mn-lt"/>
              </a:rPr>
              <a:t> (1996) </a:t>
            </a:r>
            <a:r>
              <a:rPr lang="it-IT" sz="1800" i="1" dirty="0">
                <a:latin typeface="+mn-lt"/>
              </a:rPr>
              <a:t>“Pregiudizio e affiliazione politica: destra e sinistra di fronte all’immigrazione del terzo mondo”</a:t>
            </a:r>
            <a:r>
              <a:rPr lang="it-IT" sz="1800" dirty="0">
                <a:latin typeface="+mn-lt"/>
              </a:rPr>
              <a:t> in </a:t>
            </a:r>
            <a:r>
              <a:rPr lang="it-IT" sz="1800" dirty="0" err="1">
                <a:latin typeface="+mn-lt"/>
              </a:rPr>
              <a:t>Legrenzi</a:t>
            </a:r>
            <a:r>
              <a:rPr lang="it-IT" sz="1800" dirty="0">
                <a:latin typeface="+mn-lt"/>
              </a:rPr>
              <a:t>, P., </a:t>
            </a:r>
            <a:r>
              <a:rPr lang="it-IT" sz="1800" dirty="0" err="1">
                <a:latin typeface="+mn-lt"/>
              </a:rPr>
              <a:t>Girotto</a:t>
            </a:r>
            <a:r>
              <a:rPr lang="it-IT" sz="1800" dirty="0">
                <a:latin typeface="+mn-lt"/>
              </a:rPr>
              <a:t>, V., (a cura di),</a:t>
            </a:r>
            <a:r>
              <a:rPr lang="it-IT" sz="1800" i="1" dirty="0">
                <a:latin typeface="+mn-lt"/>
              </a:rPr>
              <a:t> “Politica e psicologia”, Cortina, </a:t>
            </a:r>
            <a:r>
              <a:rPr lang="it-IT" sz="1800" dirty="0">
                <a:latin typeface="+mn-lt"/>
              </a:rPr>
              <a:t>p. 262</a:t>
            </a:r>
          </a:p>
        </p:txBody>
      </p:sp>
    </p:spTree>
    <p:extLst>
      <p:ext uri="{BB962C8B-B14F-4D97-AF65-F5344CB8AC3E}">
        <p14:creationId xmlns:p14="http://schemas.microsoft.com/office/powerpoint/2010/main" xmlns="" val="3785565036"/>
      </p:ext>
    </p:extLst>
  </p:cSld>
  <p:clrMapOvr>
    <a:masterClrMapping/>
  </p:clrMapOvr>
  <p:transition>
    <p:dissolv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a:xfrm>
            <a:off x="698500" y="970788"/>
            <a:ext cx="10972800" cy="1721612"/>
          </a:xfrm>
        </p:spPr>
        <p:txBody>
          <a:bodyPr>
            <a:normAutofit fontScale="90000"/>
          </a:bodyPr>
          <a:lstStyle/>
          <a:p>
            <a:pPr algn="ctr" eaLnBrk="1" hangingPunct="1"/>
            <a:r>
              <a:rPr lang="it-IT" sz="4800" u="sng" dirty="0">
                <a:solidFill>
                  <a:srgbClr val="C00000"/>
                </a:solidFill>
              </a:rPr>
              <a:t>Sviluppi attuali nella misurazione degli atteggiamenti</a:t>
            </a:r>
            <a:r>
              <a:rPr lang="it-IT" sz="4000" dirty="0"/>
              <a:t/>
            </a:r>
            <a:br>
              <a:rPr lang="it-IT" sz="4000" dirty="0"/>
            </a:br>
            <a:endParaRPr lang="it-IT" sz="4000" dirty="0"/>
          </a:p>
        </p:txBody>
      </p:sp>
      <p:sp>
        <p:nvSpPr>
          <p:cNvPr id="59396" name="Rectangle 3"/>
          <p:cNvSpPr>
            <a:spLocks noGrp="1" noChangeArrowheads="1"/>
          </p:cNvSpPr>
          <p:nvPr>
            <p:ph idx="1"/>
          </p:nvPr>
        </p:nvSpPr>
        <p:spPr>
          <a:xfrm>
            <a:off x="584200" y="2590800"/>
            <a:ext cx="10972800" cy="4051300"/>
          </a:xfrm>
        </p:spPr>
        <p:txBody>
          <a:bodyPr/>
          <a:lstStyle/>
          <a:p>
            <a:pPr eaLnBrk="1" hangingPunct="1"/>
            <a:r>
              <a:rPr lang="it-IT" dirty="0" smtClean="0"/>
              <a:t>Atteggiamenti come struttura </a:t>
            </a:r>
            <a:r>
              <a:rPr lang="it-IT" dirty="0" smtClean="0"/>
              <a:t>cognitiva</a:t>
            </a:r>
          </a:p>
          <a:p>
            <a:pPr eaLnBrk="1" hangingPunct="1"/>
            <a:endParaRPr lang="it-IT" dirty="0" smtClean="0"/>
          </a:p>
          <a:p>
            <a:pPr eaLnBrk="1" hangingPunct="1"/>
            <a:r>
              <a:rPr lang="it-IT" dirty="0" err="1" smtClean="0"/>
              <a:t>Implicit</a:t>
            </a:r>
            <a:r>
              <a:rPr lang="it-IT" dirty="0" smtClean="0"/>
              <a:t> </a:t>
            </a:r>
            <a:r>
              <a:rPr lang="it-IT" dirty="0" err="1" smtClean="0"/>
              <a:t>Association</a:t>
            </a:r>
            <a:r>
              <a:rPr lang="it-IT" dirty="0" smtClean="0"/>
              <a:t> Test (IAT)</a:t>
            </a:r>
          </a:p>
        </p:txBody>
      </p:sp>
      <p:sp>
        <p:nvSpPr>
          <p:cNvPr id="59394"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045A683-A9CB-4AC1-A4C6-F6F16201E0FC}" type="slidenum">
              <a:rPr lang="it-IT" sz="1400"/>
              <a:pPr>
                <a:spcBef>
                  <a:spcPct val="0"/>
                </a:spcBef>
                <a:buFontTx/>
                <a:buNone/>
              </a:pPr>
              <a:t>45</a:t>
            </a:fld>
            <a:endParaRPr lang="it-IT" sz="1400"/>
          </a:p>
        </p:txBody>
      </p:sp>
    </p:spTree>
    <p:extLst>
      <p:ext uri="{BB962C8B-B14F-4D97-AF65-F5344CB8AC3E}">
        <p14:creationId xmlns:p14="http://schemas.microsoft.com/office/powerpoint/2010/main" xmlns="" val="2214072840"/>
      </p:ext>
    </p:extLst>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2"/>
          <p:cNvSpPr>
            <a:spLocks noGrp="1" noChangeArrowheads="1"/>
          </p:cNvSpPr>
          <p:nvPr>
            <p:ph idx="1"/>
          </p:nvPr>
        </p:nvSpPr>
        <p:spPr>
          <a:xfrm>
            <a:off x="749300" y="1549399"/>
            <a:ext cx="10629900" cy="4978401"/>
          </a:xfrm>
          <a:noFill/>
        </p:spPr>
        <p:txBody>
          <a:bodyPr>
            <a:noAutofit/>
          </a:bodyPr>
          <a:lstStyle/>
          <a:p>
            <a:pPr marL="285750" indent="-285750" algn="just">
              <a:lnSpc>
                <a:spcPct val="90000"/>
              </a:lnSpc>
              <a:buNone/>
            </a:pPr>
            <a:r>
              <a:rPr lang="it-IT" sz="2200" dirty="0">
                <a:solidFill>
                  <a:schemeClr val="hlink"/>
                </a:solidFill>
                <a:latin typeface="Arial" panose="020B0604020202020204" pitchFamily="34" charset="0"/>
                <a:ea typeface="ＭＳ Ｐゴシック" panose="020B0600070205080204" pitchFamily="34" charset="-128"/>
                <a:cs typeface="Arial" panose="020B0604020202020204" pitchFamily="34" charset="0"/>
              </a:rPr>
              <a:t>	</a:t>
            </a:r>
            <a:r>
              <a:rPr lang="it-IT" sz="2400" dirty="0">
                <a:solidFill>
                  <a:schemeClr val="hlink"/>
                </a:solidFill>
                <a:ea typeface="ＭＳ Ｐゴシック" panose="020B0600070205080204" pitchFamily="34" charset="-128"/>
                <a:cs typeface="Arial" panose="020B0604020202020204" pitchFamily="34" charset="0"/>
              </a:rPr>
              <a:t>Tecnica della </a:t>
            </a:r>
            <a:r>
              <a:rPr lang="it-IT" sz="2400" dirty="0" err="1">
                <a:solidFill>
                  <a:schemeClr val="hlink"/>
                </a:solidFill>
                <a:ea typeface="ＭＳ Ｐゴシック" panose="020B0600070205080204" pitchFamily="34" charset="-128"/>
                <a:cs typeface="Arial" panose="020B0604020202020204" pitchFamily="34" charset="0"/>
              </a:rPr>
              <a:t>Bogus</a:t>
            </a:r>
            <a:r>
              <a:rPr lang="it-IT" sz="2400" dirty="0">
                <a:solidFill>
                  <a:schemeClr val="hlink"/>
                </a:solidFill>
                <a:ea typeface="ＭＳ Ｐゴシック" panose="020B0600070205080204" pitchFamily="34" charset="-128"/>
                <a:cs typeface="Arial" panose="020B0604020202020204" pitchFamily="34" charset="0"/>
              </a:rPr>
              <a:t> pipeline: </a:t>
            </a:r>
            <a:r>
              <a:rPr lang="it-IT" sz="2400" dirty="0">
                <a:ea typeface="ＭＳ Ｐゴシック" panose="020B0600070205080204" pitchFamily="34" charset="-128"/>
                <a:cs typeface="Arial" panose="020B0604020202020204" pitchFamily="34" charset="0"/>
              </a:rPr>
              <a:t>un elettromiografo </a:t>
            </a:r>
            <a:r>
              <a:rPr lang="it-IT" sz="2400" dirty="0" err="1">
                <a:ea typeface="ＭＳ Ｐゴシック" panose="020B0600070205080204" pitchFamily="34" charset="-128"/>
                <a:cs typeface="Arial" panose="020B0604020202020204" pitchFamily="34" charset="0"/>
              </a:rPr>
              <a:t>dall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aspetto sofisticato, che registra i movimenti muscolari.</a:t>
            </a:r>
          </a:p>
          <a:p>
            <a:pPr marL="285750" indent="-285750" algn="just">
              <a:lnSpc>
                <a:spcPct val="90000"/>
              </a:lnSpc>
              <a:buNone/>
            </a:pPr>
            <a:r>
              <a:rPr lang="it-IT" sz="2400" dirty="0">
                <a:ea typeface="ＭＳ Ｐゴシック" panose="020B0600070205080204" pitchFamily="34" charset="-128"/>
                <a:cs typeface="Arial" panose="020B0604020202020204" pitchFamily="34" charset="0"/>
              </a:rPr>
              <a:t>	Ai soggetti si dice che la macchina coglie i sentimenti più profondi rivelando 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atteggiamento</a:t>
            </a:r>
          </a:p>
          <a:p>
            <a:pPr marL="285750" indent="-285750" algn="just">
              <a:lnSpc>
                <a:spcPct val="90000"/>
              </a:lnSpc>
              <a:buNone/>
            </a:pPr>
            <a:endParaRPr lang="it-IT" sz="2400" dirty="0">
              <a:ea typeface="ＭＳ Ｐゴシック" panose="020B0600070205080204" pitchFamily="34" charset="-128"/>
              <a:cs typeface="Arial" panose="020B0604020202020204" pitchFamily="34" charset="0"/>
            </a:endParaRPr>
          </a:p>
          <a:p>
            <a:pPr marL="285750" indent="-285750" algn="just">
              <a:lnSpc>
                <a:spcPct val="90000"/>
              </a:lnSpc>
              <a:buNone/>
            </a:pPr>
            <a:r>
              <a:rPr lang="it-IT" sz="2400" dirty="0">
                <a:solidFill>
                  <a:schemeClr val="hlink"/>
                </a:solidFill>
                <a:ea typeface="ＭＳ Ｐゴシック" panose="020B0600070205080204" pitchFamily="34" charset="-128"/>
                <a:cs typeface="Arial" panose="020B0604020202020204" pitchFamily="34" charset="0"/>
              </a:rPr>
              <a:t>	Misure meno dirette di misurazione:</a:t>
            </a:r>
          </a:p>
          <a:p>
            <a:pPr marL="285750" indent="-285750" algn="just">
              <a:lnSpc>
                <a:spcPct val="90000"/>
              </a:lnSpc>
              <a:buClr>
                <a:schemeClr val="hlink"/>
              </a:buClr>
              <a:buSzPct val="80000"/>
            </a:pPr>
            <a:r>
              <a:rPr lang="it-IT" sz="2400" dirty="0">
                <a:ea typeface="ＭＳ Ｐゴシック" panose="020B0600070205080204" pitchFamily="34" charset="-128"/>
                <a:cs typeface="Arial" panose="020B0604020202020204" pitchFamily="34" charset="0"/>
              </a:rPr>
              <a:t>Risposta elettrogalvanica: capacità della pelle di condurre elettricità:</a:t>
            </a:r>
          </a:p>
          <a:p>
            <a:pPr marL="685800" lvl="1" algn="just">
              <a:lnSpc>
                <a:spcPct val="90000"/>
              </a:lnSpc>
              <a:buSzPct val="80000"/>
            </a:pPr>
            <a:r>
              <a:rPr lang="it-IT" dirty="0">
                <a:ea typeface="ＭＳ Ｐゴシック" panose="020B0600070205080204" pitchFamily="34" charset="-128"/>
                <a:cs typeface="Arial" panose="020B0604020202020204" pitchFamily="34" charset="0"/>
              </a:rPr>
              <a:t>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emozione provoca sudore alle mani, che conducono di più</a:t>
            </a:r>
          </a:p>
          <a:p>
            <a:pPr marL="285750" indent="-285750" algn="just">
              <a:lnSpc>
                <a:spcPct val="90000"/>
              </a:lnSpc>
              <a:buClr>
                <a:schemeClr val="hlink"/>
              </a:buClr>
              <a:buSzPct val="80000"/>
            </a:pPr>
            <a:r>
              <a:rPr lang="it-IT" sz="2400" dirty="0">
                <a:ea typeface="ＭＳ Ｐゴシック" panose="020B0600070205080204" pitchFamily="34" charset="-128"/>
                <a:cs typeface="Arial" panose="020B0604020202020204" pitchFamily="34" charset="0"/>
              </a:rPr>
              <a:t>Attività dei muscoli del viso: più intensa se opinione simile alla propria</a:t>
            </a:r>
          </a:p>
          <a:p>
            <a:pPr marL="285750" indent="-285750" algn="just">
              <a:lnSpc>
                <a:spcPct val="90000"/>
              </a:lnSpc>
              <a:buClr>
                <a:schemeClr val="hlink"/>
              </a:buClr>
              <a:buSzPct val="80000"/>
            </a:pPr>
            <a:r>
              <a:rPr lang="it-IT" sz="2400" dirty="0">
                <a:ea typeface="ＭＳ Ｐゴシック" panose="020B0600070205080204" pitchFamily="34" charset="-128"/>
                <a:cs typeface="Arial" panose="020B0604020202020204" pitchFamily="34" charset="0"/>
              </a:rPr>
              <a:t>Metodo della scelta sbagliata: domande accompagnate da alternative di risposta esagerate per eccesso o difetto:</a:t>
            </a:r>
          </a:p>
          <a:p>
            <a:pPr marL="685800" lvl="1" algn="just">
              <a:lnSpc>
                <a:spcPct val="90000"/>
              </a:lnSpc>
              <a:buSzPct val="80000"/>
            </a:pPr>
            <a:r>
              <a:rPr lang="it-IT" dirty="0">
                <a:ea typeface="ＭＳ Ｐゴシック" panose="020B0600070205080204" pitchFamily="34" charset="-128"/>
                <a:cs typeface="Arial" panose="020B0604020202020204" pitchFamily="34" charset="0"/>
              </a:rPr>
              <a:t>Ore per scioperi sindacali lo scorso anno</a:t>
            </a:r>
          </a:p>
        </p:txBody>
      </p:sp>
      <p:sp>
        <p:nvSpPr>
          <p:cNvPr id="4608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43030CDC-FE30-4F52-9825-3C3A9AE07C21}" type="slidenum">
              <a:rPr lang="it-IT" sz="1200">
                <a:solidFill>
                  <a:schemeClr val="tx1"/>
                </a:solidFill>
              </a:rPr>
              <a:pPr eaLnBrk="1" hangingPunct="1"/>
              <a:t>46</a:t>
            </a:fld>
            <a:endParaRPr lang="it-IT" sz="1200">
              <a:solidFill>
                <a:schemeClr val="tx1"/>
              </a:solidFill>
            </a:endParaRPr>
          </a:p>
        </p:txBody>
      </p:sp>
      <p:sp>
        <p:nvSpPr>
          <p:cNvPr id="4" name="Rectangle 2"/>
          <p:cNvSpPr>
            <a:spLocks noGrp="1" noChangeArrowheads="1"/>
          </p:cNvSpPr>
          <p:nvPr>
            <p:ph type="title"/>
          </p:nvPr>
        </p:nvSpPr>
        <p:spPr>
          <a:xfrm>
            <a:off x="0" y="704088"/>
            <a:ext cx="12192000" cy="845312"/>
          </a:xfrm>
        </p:spPr>
        <p:txBody>
          <a:bodyPr>
            <a:noAutofit/>
          </a:bodyPr>
          <a:lstStyle/>
          <a:p>
            <a:pPr algn="ctr" eaLnBrk="1" hangingPunct="1"/>
            <a:r>
              <a:rPr lang="it-IT" sz="4800" u="sng" dirty="0">
                <a:solidFill>
                  <a:srgbClr val="C00000"/>
                </a:solidFill>
              </a:rPr>
              <a:t>La misura degli </a:t>
            </a:r>
            <a:r>
              <a:rPr lang="it-IT" sz="4800" u="sng" dirty="0" smtClean="0">
                <a:solidFill>
                  <a:srgbClr val="C00000"/>
                </a:solidFill>
              </a:rPr>
              <a:t>atteggiamenti, tecniche indirette</a:t>
            </a:r>
            <a:endParaRPr lang="it-IT" sz="4800" u="sng" dirty="0">
              <a:solidFill>
                <a:srgbClr val="C00000"/>
              </a:solidFill>
            </a:endParaRPr>
          </a:p>
        </p:txBody>
      </p:sp>
    </p:spTree>
    <p:extLst>
      <p:ext uri="{BB962C8B-B14F-4D97-AF65-F5344CB8AC3E}">
        <p14:creationId xmlns:p14="http://schemas.microsoft.com/office/powerpoint/2010/main" xmlns="" val="323543760"/>
      </p:ext>
    </p:extLst>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contenuto 2"/>
          <p:cNvSpPr>
            <a:spLocks noGrp="1"/>
          </p:cNvSpPr>
          <p:nvPr>
            <p:ph idx="1"/>
          </p:nvPr>
        </p:nvSpPr>
        <p:spPr>
          <a:xfrm>
            <a:off x="808886" y="916724"/>
            <a:ext cx="10633813" cy="5496776"/>
          </a:xfrm>
        </p:spPr>
        <p:txBody>
          <a:bodyPr>
            <a:noAutofit/>
          </a:bodyPr>
          <a:lstStyle/>
          <a:p>
            <a:pPr marL="285750" indent="-285750" algn="just">
              <a:lnSpc>
                <a:spcPct val="90000"/>
              </a:lnSpc>
              <a:buNone/>
            </a:pPr>
            <a:r>
              <a:rPr lang="it-IT" sz="2400" dirty="0" smtClean="0">
                <a:solidFill>
                  <a:schemeClr val="hlink"/>
                </a:solidFill>
                <a:ea typeface="ＭＳ Ｐゴシック" panose="020B0600070205080204" pitchFamily="34" charset="-128"/>
                <a:cs typeface="Arial" panose="020B0604020202020204" pitchFamily="34" charset="0"/>
              </a:rPr>
              <a:t>Vantaggi:</a:t>
            </a:r>
          </a:p>
          <a:p>
            <a:pPr marL="285750" indent="-285750" algn="just">
              <a:lnSpc>
                <a:spcPct val="90000"/>
              </a:lnSpc>
              <a:buClr>
                <a:schemeClr val="hlink"/>
              </a:buClr>
              <a:buSzPct val="90000"/>
            </a:pPr>
            <a:r>
              <a:rPr lang="it-IT" sz="2400" dirty="0" smtClean="0">
                <a:ea typeface="ＭＳ Ｐゴシック" panose="020B0600070205080204" pitchFamily="34" charset="-128"/>
                <a:cs typeface="Arial" panose="020B0604020202020204" pitchFamily="34" charset="0"/>
              </a:rPr>
              <a:t>Risposte non influenzate dalla desiderabilità sociale </a:t>
            </a:r>
          </a:p>
          <a:p>
            <a:pPr marL="285750" indent="-285750" algn="just">
              <a:lnSpc>
                <a:spcPct val="90000"/>
              </a:lnSpc>
              <a:buNone/>
            </a:pPr>
            <a:r>
              <a:rPr lang="it-IT" sz="2400" i="1" dirty="0" smtClean="0">
                <a:solidFill>
                  <a:schemeClr val="hlink"/>
                </a:solidFill>
                <a:ea typeface="ＭＳ Ｐゴシック" panose="020B0600070205080204" pitchFamily="34" charset="-128"/>
                <a:cs typeface="Arial" panose="020B0604020202020204" pitchFamily="34" charset="0"/>
              </a:rPr>
              <a:t>Critiche:</a:t>
            </a:r>
          </a:p>
          <a:p>
            <a:pPr marL="285750" indent="-285750" algn="just">
              <a:lnSpc>
                <a:spcPct val="90000"/>
              </a:lnSpc>
              <a:buClr>
                <a:schemeClr val="hlink"/>
              </a:buClr>
              <a:buSzPct val="80000"/>
            </a:pPr>
            <a:r>
              <a:rPr lang="it-IT" sz="2400" dirty="0" smtClean="0">
                <a:ea typeface="ＭＳ Ｐゴシック" panose="020B0600070205080204" pitchFamily="34" charset="-128"/>
                <a:cs typeface="Arial" panose="020B0604020202020204" pitchFamily="34" charset="0"/>
              </a:rPr>
              <a:t>Metodologie troppo intrusive</a:t>
            </a:r>
          </a:p>
          <a:p>
            <a:pPr marL="285750" indent="-285750" algn="just">
              <a:lnSpc>
                <a:spcPct val="90000"/>
              </a:lnSpc>
              <a:buClr>
                <a:schemeClr val="hlink"/>
              </a:buClr>
              <a:buSzPct val="80000"/>
            </a:pPr>
            <a:r>
              <a:rPr lang="it-IT" sz="2400" dirty="0" smtClean="0">
                <a:ea typeface="ＭＳ Ｐゴシック" panose="020B0600070205080204" pitchFamily="34" charset="-128"/>
                <a:cs typeface="Arial" panose="020B0604020202020204" pitchFamily="34" charset="0"/>
              </a:rPr>
              <a:t>Le misurazioni fisiologiche misurano la reazione emotiva allo stimolo e in particolare la componente di attivazione (</a:t>
            </a:r>
            <a:r>
              <a:rPr lang="it-IT" sz="2400" i="1" dirty="0" err="1" smtClean="0">
                <a:ea typeface="ＭＳ Ｐゴシック" panose="020B0600070205080204" pitchFamily="34" charset="-128"/>
                <a:cs typeface="Arial" panose="020B0604020202020204" pitchFamily="34" charset="0"/>
              </a:rPr>
              <a:t>arousal</a:t>
            </a:r>
            <a:r>
              <a:rPr lang="it-IT" sz="2400" dirty="0" smtClean="0">
                <a:ea typeface="ＭＳ Ｐゴシック" panose="020B0600070205080204" pitchFamily="34" charset="-128"/>
                <a:cs typeface="Arial" panose="020B0604020202020204" pitchFamily="34" charset="0"/>
              </a:rPr>
              <a:t>)</a:t>
            </a:r>
          </a:p>
          <a:p>
            <a:pPr marL="285750" indent="-285750" algn="just">
              <a:lnSpc>
                <a:spcPct val="90000"/>
              </a:lnSpc>
              <a:buClr>
                <a:schemeClr val="hlink"/>
              </a:buClr>
              <a:buSzPct val="80000"/>
            </a:pPr>
            <a:r>
              <a:rPr lang="it-IT" sz="2400" dirty="0" smtClean="0">
                <a:ea typeface="ＭＳ Ｐゴシック" panose="020B0600070205080204" pitchFamily="34" charset="-128"/>
                <a:cs typeface="Arial" panose="020B0604020202020204" pitchFamily="34" charset="0"/>
              </a:rPr>
              <a:t>Problema della risposta </a:t>
            </a:r>
            <a:r>
              <a:rPr lang="it-IT" sz="2400" dirty="0" err="1" smtClean="0">
                <a:ea typeface="ＭＳ Ｐゴシック" panose="020B0600070205080204" pitchFamily="34" charset="-128"/>
                <a:cs typeface="Arial" panose="020B0604020202020204" pitchFamily="34" charset="0"/>
              </a:rPr>
              <a:t>elettrogavanica</a:t>
            </a:r>
            <a:r>
              <a:rPr lang="it-IT" sz="2400" dirty="0" smtClean="0">
                <a:ea typeface="ＭＳ Ｐゴシック" panose="020B0600070205080204" pitchFamily="34" charset="-128"/>
                <a:cs typeface="Arial" panose="020B0604020202020204" pitchFamily="34" charset="0"/>
              </a:rPr>
              <a:t>: misura anche la reazione a oggetti nuovi o sorprendenti</a:t>
            </a:r>
          </a:p>
          <a:p>
            <a:pPr marL="285750" indent="-285750" algn="just">
              <a:lnSpc>
                <a:spcPct val="90000"/>
              </a:lnSpc>
              <a:buClr>
                <a:schemeClr val="hlink"/>
              </a:buClr>
              <a:buSzPct val="80000"/>
              <a:buNone/>
            </a:pPr>
            <a:endParaRPr lang="it-IT" sz="2400" dirty="0" smtClean="0">
              <a:ea typeface="ＭＳ Ｐゴシック" panose="020B0600070205080204" pitchFamily="34" charset="-128"/>
              <a:cs typeface="Arial" panose="020B0604020202020204" pitchFamily="34" charset="0"/>
            </a:endParaRPr>
          </a:p>
          <a:p>
            <a:pPr marL="285750" indent="-285750" algn="just">
              <a:lnSpc>
                <a:spcPct val="90000"/>
              </a:lnSpc>
              <a:buNone/>
            </a:pPr>
            <a:r>
              <a:rPr lang="it-IT" sz="2400" dirty="0" smtClean="0">
                <a:solidFill>
                  <a:schemeClr val="hlink"/>
                </a:solidFill>
                <a:ea typeface="ＭＳ Ｐゴシック" panose="020B0600070205080204" pitchFamily="34" charset="-128"/>
                <a:cs typeface="Arial" panose="020B0604020202020204" pitchFamily="34" charset="0"/>
              </a:rPr>
              <a:t>Tempo </a:t>
            </a:r>
            <a:r>
              <a:rPr lang="it-IT" sz="2400" dirty="0" smtClean="0">
                <a:solidFill>
                  <a:schemeClr val="hlink"/>
                </a:solidFill>
                <a:ea typeface="ＭＳ Ｐゴシック" panose="020B0600070205080204" pitchFamily="34" charset="-128"/>
                <a:cs typeface="Arial" panose="020B0604020202020204" pitchFamily="34" charset="0"/>
              </a:rPr>
              <a:t>di latenza nella espressione della risposta:</a:t>
            </a:r>
          </a:p>
          <a:p>
            <a:pPr marL="285750" indent="-285750" algn="just">
              <a:lnSpc>
                <a:spcPct val="90000"/>
              </a:lnSpc>
              <a:buClr>
                <a:schemeClr val="hlink"/>
              </a:buClr>
              <a:buSzPct val="80000"/>
            </a:pPr>
            <a:r>
              <a:rPr lang="it-IT" sz="2400" dirty="0" smtClean="0">
                <a:ea typeface="ＭＳ Ｐゴシック" panose="020B0600070205080204" pitchFamily="34" charset="-128"/>
                <a:cs typeface="Arial" panose="020B0604020202020204" pitchFamily="34" charset="0"/>
              </a:rPr>
              <a:t>Utilizzo di un software che permette di calcolare il tempo tra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apparizione dello stimolo sullo schermo del computer e la pressione esercitata dal soggetto su appositi tasti per la risposta</a:t>
            </a:r>
          </a:p>
          <a:p>
            <a:pPr marL="285750" indent="-285750"/>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7107"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7E731906-834B-4D69-9277-08FD9CC7EC50}" type="slidenum">
              <a:rPr lang="it-IT" sz="1200">
                <a:solidFill>
                  <a:schemeClr val="tx1"/>
                </a:solidFill>
              </a:rPr>
              <a:pPr eaLnBrk="1" hangingPunct="1"/>
              <a:t>47</a:t>
            </a:fld>
            <a:endParaRPr lang="it-IT" sz="1200">
              <a:solidFill>
                <a:schemeClr val="tx1"/>
              </a:solidFill>
            </a:endParaRPr>
          </a:p>
        </p:txBody>
      </p:sp>
    </p:spTree>
    <p:extLst>
      <p:ext uri="{BB962C8B-B14F-4D97-AF65-F5344CB8AC3E}">
        <p14:creationId xmlns:p14="http://schemas.microsoft.com/office/powerpoint/2010/main" xmlns="" val="3684770568"/>
      </p:ext>
    </p:extLst>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a:xfrm>
            <a:off x="609600" y="704088"/>
            <a:ext cx="10972800" cy="883412"/>
          </a:xfrm>
        </p:spPr>
        <p:txBody>
          <a:bodyPr>
            <a:normAutofit/>
          </a:bodyPr>
          <a:lstStyle/>
          <a:p>
            <a:pPr algn="ctr" eaLnBrk="1" hangingPunct="1"/>
            <a:r>
              <a:rPr lang="it-IT" sz="4800" u="sng" dirty="0">
                <a:solidFill>
                  <a:srgbClr val="C00000"/>
                </a:solidFill>
              </a:rPr>
              <a:t>Cambiamento degli atteggiamenti</a:t>
            </a:r>
          </a:p>
        </p:txBody>
      </p:sp>
      <p:sp>
        <p:nvSpPr>
          <p:cNvPr id="61444" name="Rectangle 3"/>
          <p:cNvSpPr>
            <a:spLocks noGrp="1" noChangeArrowheads="1"/>
          </p:cNvSpPr>
          <p:nvPr>
            <p:ph idx="1"/>
          </p:nvPr>
        </p:nvSpPr>
        <p:spPr>
          <a:xfrm>
            <a:off x="952500" y="1854200"/>
            <a:ext cx="10414000" cy="4775200"/>
          </a:xfrm>
          <a:noFill/>
        </p:spPr>
        <p:txBody>
          <a:bodyPr>
            <a:normAutofit/>
          </a:bodyPr>
          <a:lstStyle/>
          <a:p>
            <a:pPr marL="609600" indent="-609600">
              <a:lnSpc>
                <a:spcPct val="80000"/>
              </a:lnSpc>
              <a:buFontTx/>
              <a:buAutoNum type="arabicPeriod"/>
            </a:pPr>
            <a:r>
              <a:rPr lang="it-IT" sz="2400" dirty="0">
                <a:cs typeface="Arial" panose="020B0604020202020204" pitchFamily="34" charset="0"/>
              </a:rPr>
              <a:t>La Fonte</a:t>
            </a:r>
          </a:p>
          <a:p>
            <a:pPr marL="990600" lvl="1" indent="-533400">
              <a:lnSpc>
                <a:spcPct val="80000"/>
              </a:lnSpc>
              <a:buFontTx/>
              <a:buAutoNum type="alphaLcParenR"/>
            </a:pPr>
            <a:r>
              <a:rPr lang="it-IT" dirty="0">
                <a:cs typeface="Arial" panose="020B0604020202020204" pitchFamily="34" charset="0"/>
              </a:rPr>
              <a:t>Credibilità/Fiducia</a:t>
            </a:r>
          </a:p>
          <a:p>
            <a:pPr marL="990600" lvl="1" indent="-533400">
              <a:lnSpc>
                <a:spcPct val="80000"/>
              </a:lnSpc>
              <a:buFontTx/>
              <a:buAutoNum type="alphaLcParenR"/>
            </a:pPr>
            <a:r>
              <a:rPr lang="it-IT" dirty="0">
                <a:cs typeface="Arial" panose="020B0604020202020204" pitchFamily="34" charset="0"/>
              </a:rPr>
              <a:t>Attrazione</a:t>
            </a:r>
          </a:p>
          <a:p>
            <a:pPr marL="990600" lvl="1" indent="-533400">
              <a:lnSpc>
                <a:spcPct val="80000"/>
              </a:lnSpc>
              <a:buFontTx/>
              <a:buAutoNum type="alphaLcParenR"/>
            </a:pPr>
            <a:endParaRPr lang="it-IT" dirty="0">
              <a:cs typeface="Arial" panose="020B0604020202020204" pitchFamily="34" charset="0"/>
            </a:endParaRPr>
          </a:p>
          <a:p>
            <a:pPr marL="609600" indent="-609600">
              <a:lnSpc>
                <a:spcPct val="80000"/>
              </a:lnSpc>
              <a:buFontTx/>
              <a:buAutoNum type="arabicPeriod"/>
            </a:pPr>
            <a:r>
              <a:rPr lang="it-IT" sz="2400" dirty="0">
                <a:cs typeface="Arial" panose="020B0604020202020204" pitchFamily="34" charset="0"/>
              </a:rPr>
              <a:t>Il messaggio</a:t>
            </a:r>
          </a:p>
          <a:p>
            <a:pPr marL="990600" lvl="1" indent="-533400">
              <a:lnSpc>
                <a:spcPct val="80000"/>
              </a:lnSpc>
              <a:buFontTx/>
              <a:buAutoNum type="alphaLcParenR"/>
            </a:pPr>
            <a:r>
              <a:rPr lang="it-IT" dirty="0">
                <a:cs typeface="Arial" panose="020B0604020202020204" pitchFamily="34" charset="0"/>
              </a:rPr>
              <a:t>La forma del messaggio: es. argomentazione unilaterale o bilaterale? Conclusione implicita o esplicita/effetti d’ordine</a:t>
            </a:r>
          </a:p>
          <a:p>
            <a:pPr marL="609600" indent="-609600">
              <a:lnSpc>
                <a:spcPct val="80000"/>
              </a:lnSpc>
              <a:buNone/>
            </a:pPr>
            <a:endParaRPr lang="it-IT" sz="2400" i="1" u="sng" dirty="0">
              <a:cs typeface="Arial" panose="020B0604020202020204" pitchFamily="34" charset="0"/>
            </a:endParaRPr>
          </a:p>
          <a:p>
            <a:pPr marL="609600" indent="-609600">
              <a:lnSpc>
                <a:spcPct val="80000"/>
              </a:lnSpc>
              <a:buNone/>
            </a:pPr>
            <a:r>
              <a:rPr lang="it-IT" sz="2400" i="1" u="sng" dirty="0">
                <a:cs typeface="Arial" panose="020B0604020202020204" pitchFamily="34" charset="0"/>
              </a:rPr>
              <a:t>Gli stili argomentativi</a:t>
            </a:r>
          </a:p>
          <a:p>
            <a:pPr marL="609600" indent="-609600">
              <a:lnSpc>
                <a:spcPct val="80000"/>
              </a:lnSpc>
              <a:buFontTx/>
              <a:buAutoNum type="arabicPeriod" startAt="3"/>
            </a:pPr>
            <a:r>
              <a:rPr lang="it-IT" sz="2400" dirty="0">
                <a:cs typeface="Arial" panose="020B0604020202020204" pitchFamily="34" charset="0"/>
              </a:rPr>
              <a:t>Il contenuto del messaggio</a:t>
            </a:r>
          </a:p>
          <a:p>
            <a:pPr marL="609600" indent="-609600">
              <a:lnSpc>
                <a:spcPct val="80000"/>
              </a:lnSpc>
              <a:buNone/>
            </a:pPr>
            <a:r>
              <a:rPr lang="it-IT" sz="2400" dirty="0" smtClean="0">
                <a:cs typeface="Arial" panose="020B0604020202020204" pitchFamily="34" charset="0"/>
              </a:rPr>
              <a:t>			Fa </a:t>
            </a:r>
            <a:r>
              <a:rPr lang="it-IT" sz="2400" dirty="0">
                <a:cs typeface="Arial" panose="020B0604020202020204" pitchFamily="34" charset="0"/>
              </a:rPr>
              <a:t>bene la paura?</a:t>
            </a:r>
          </a:p>
          <a:p>
            <a:pPr marL="609600" indent="-609600">
              <a:lnSpc>
                <a:spcPct val="80000"/>
              </a:lnSpc>
              <a:buNone/>
            </a:pPr>
            <a:endParaRPr lang="it-IT" sz="2200" dirty="0">
              <a:latin typeface="Arial" panose="020B0604020202020204" pitchFamily="34" charset="0"/>
              <a:cs typeface="Arial" panose="020B0604020202020204" pitchFamily="34" charset="0"/>
            </a:endParaRPr>
          </a:p>
        </p:txBody>
      </p:sp>
      <p:sp>
        <p:nvSpPr>
          <p:cNvPr id="61442"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BD56343-0A3A-40AC-ADE2-38F424A7AFD2}" type="slidenum">
              <a:rPr lang="it-IT" sz="1400"/>
              <a:pPr>
                <a:spcBef>
                  <a:spcPct val="0"/>
                </a:spcBef>
                <a:buFontTx/>
                <a:buNone/>
              </a:pPr>
              <a:t>48</a:t>
            </a:fld>
            <a:endParaRPr lang="it-IT" sz="1400"/>
          </a:p>
        </p:txBody>
      </p:sp>
    </p:spTree>
    <p:extLst>
      <p:ext uri="{BB962C8B-B14F-4D97-AF65-F5344CB8AC3E}">
        <p14:creationId xmlns:p14="http://schemas.microsoft.com/office/powerpoint/2010/main" xmlns="" val="240998277"/>
      </p:ext>
    </p:extLst>
  </p:cSld>
  <p:clrMapOvr>
    <a:masterClrMapping/>
  </p:clrMapOvr>
  <p:transition>
    <p:dissolv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66A8F6F-84C4-4DC8-BA70-9AA27DC84B99}" type="slidenum">
              <a:rPr lang="it-IT" sz="1400"/>
              <a:pPr>
                <a:spcBef>
                  <a:spcPct val="0"/>
                </a:spcBef>
                <a:buFontTx/>
                <a:buNone/>
              </a:pPr>
              <a:t>49</a:t>
            </a:fld>
            <a:endParaRPr lang="it-IT" sz="1400"/>
          </a:p>
        </p:txBody>
      </p:sp>
      <p:sp>
        <p:nvSpPr>
          <p:cNvPr id="63491" name="Rectangle 4"/>
          <p:cNvSpPr>
            <a:spLocks noChangeArrowheads="1"/>
          </p:cNvSpPr>
          <p:nvPr/>
        </p:nvSpPr>
        <p:spPr bwMode="auto">
          <a:xfrm>
            <a:off x="2057400" y="2362200"/>
            <a:ext cx="1981200" cy="838200"/>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2400" dirty="0">
                <a:latin typeface="+mn-lt"/>
              </a:rPr>
              <a:t>Fonte/Sorgente</a:t>
            </a:r>
          </a:p>
        </p:txBody>
      </p:sp>
      <p:sp>
        <p:nvSpPr>
          <p:cNvPr id="63492" name="Rectangle 5"/>
          <p:cNvSpPr>
            <a:spLocks noChangeArrowheads="1"/>
          </p:cNvSpPr>
          <p:nvPr/>
        </p:nvSpPr>
        <p:spPr bwMode="auto">
          <a:xfrm>
            <a:off x="5410200" y="2362200"/>
            <a:ext cx="1600200" cy="838200"/>
          </a:xfrm>
          <a:prstGeom prst="rect">
            <a:avLst/>
          </a:prstGeom>
          <a:solidFill>
            <a:schemeClr val="folHlink">
              <a:alpha val="52156"/>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sz="2400" dirty="0">
                <a:latin typeface="+mn-lt"/>
              </a:rPr>
              <a:t>Messaggio</a:t>
            </a:r>
          </a:p>
        </p:txBody>
      </p:sp>
      <p:sp>
        <p:nvSpPr>
          <p:cNvPr id="63493" name="Rectangle 6"/>
          <p:cNvSpPr>
            <a:spLocks noChangeArrowheads="1"/>
          </p:cNvSpPr>
          <p:nvPr/>
        </p:nvSpPr>
        <p:spPr bwMode="auto">
          <a:xfrm>
            <a:off x="8382000" y="2362200"/>
            <a:ext cx="1676400" cy="838200"/>
          </a:xfrm>
          <a:prstGeom prst="rect">
            <a:avLst/>
          </a:prstGeom>
          <a:solidFill>
            <a:srgbClr val="FF0000">
              <a:alpha val="45097"/>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sz="2400" dirty="0">
                <a:latin typeface="+mn-lt"/>
              </a:rPr>
              <a:t>Ricevente</a:t>
            </a:r>
          </a:p>
        </p:txBody>
      </p:sp>
      <p:sp>
        <p:nvSpPr>
          <p:cNvPr id="63494" name="Freeform 7"/>
          <p:cNvSpPr>
            <a:spLocks/>
          </p:cNvSpPr>
          <p:nvPr/>
        </p:nvSpPr>
        <p:spPr bwMode="auto">
          <a:xfrm>
            <a:off x="4038600" y="2733676"/>
            <a:ext cx="1371600" cy="9525"/>
          </a:xfrm>
          <a:custGeom>
            <a:avLst/>
            <a:gdLst>
              <a:gd name="T0" fmla="*/ 0 w 864"/>
              <a:gd name="T1" fmla="*/ 2147483646 h 6"/>
              <a:gd name="T2" fmla="*/ 2147483646 w 864"/>
              <a:gd name="T3" fmla="*/ 0 h 6"/>
              <a:gd name="T4" fmla="*/ 0 60000 65536"/>
              <a:gd name="T5" fmla="*/ 0 60000 65536"/>
            </a:gdLst>
            <a:ahLst/>
            <a:cxnLst>
              <a:cxn ang="T4">
                <a:pos x="T0" y="T1"/>
              </a:cxn>
              <a:cxn ang="T5">
                <a:pos x="T2" y="T3"/>
              </a:cxn>
            </a:cxnLst>
            <a:rect l="0" t="0" r="r" b="b"/>
            <a:pathLst>
              <a:path w="864" h="6">
                <a:moveTo>
                  <a:pt x="0" y="6"/>
                </a:moveTo>
                <a:lnTo>
                  <a:pt x="864"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3495" name="Freeform 8"/>
          <p:cNvSpPr>
            <a:spLocks/>
          </p:cNvSpPr>
          <p:nvPr/>
        </p:nvSpPr>
        <p:spPr bwMode="auto">
          <a:xfrm>
            <a:off x="7010400" y="2743201"/>
            <a:ext cx="1371600" cy="9525"/>
          </a:xfrm>
          <a:custGeom>
            <a:avLst/>
            <a:gdLst>
              <a:gd name="T0" fmla="*/ 0 w 864"/>
              <a:gd name="T1" fmla="*/ 2147483646 h 6"/>
              <a:gd name="T2" fmla="*/ 2147483646 w 864"/>
              <a:gd name="T3" fmla="*/ 0 h 6"/>
              <a:gd name="T4" fmla="*/ 0 60000 65536"/>
              <a:gd name="T5" fmla="*/ 0 60000 65536"/>
            </a:gdLst>
            <a:ahLst/>
            <a:cxnLst>
              <a:cxn ang="T4">
                <a:pos x="T0" y="T1"/>
              </a:cxn>
              <a:cxn ang="T5">
                <a:pos x="T2" y="T3"/>
              </a:cxn>
            </a:cxnLst>
            <a:rect l="0" t="0" r="r" b="b"/>
            <a:pathLst>
              <a:path w="864" h="6">
                <a:moveTo>
                  <a:pt x="0" y="6"/>
                </a:moveTo>
                <a:lnTo>
                  <a:pt x="864" y="0"/>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3496" name="Text Box 9"/>
          <p:cNvSpPr txBox="1">
            <a:spLocks noChangeArrowheads="1"/>
          </p:cNvSpPr>
          <p:nvPr/>
        </p:nvSpPr>
        <p:spPr bwMode="auto">
          <a:xfrm>
            <a:off x="4114800" y="2362200"/>
            <a:ext cx="1219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it-IT" sz="2400" dirty="0">
                <a:latin typeface="+mn-lt"/>
              </a:rPr>
              <a:t>Canale</a:t>
            </a:r>
          </a:p>
        </p:txBody>
      </p:sp>
      <p:sp>
        <p:nvSpPr>
          <p:cNvPr id="63497" name="Text Box 10"/>
          <p:cNvSpPr txBox="1">
            <a:spLocks noChangeArrowheads="1"/>
          </p:cNvSpPr>
          <p:nvPr/>
        </p:nvSpPr>
        <p:spPr bwMode="auto">
          <a:xfrm>
            <a:off x="7086600" y="2362200"/>
            <a:ext cx="121920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sz="2400" dirty="0">
                <a:latin typeface="+mn-lt"/>
              </a:rPr>
              <a:t>Canale</a:t>
            </a:r>
          </a:p>
        </p:txBody>
      </p:sp>
      <p:sp>
        <p:nvSpPr>
          <p:cNvPr id="63498" name="Text Box 11"/>
          <p:cNvSpPr txBox="1">
            <a:spLocks noChangeArrowheads="1"/>
          </p:cNvSpPr>
          <p:nvPr/>
        </p:nvSpPr>
        <p:spPr bwMode="auto">
          <a:xfrm>
            <a:off x="3276600" y="4648200"/>
            <a:ext cx="5867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None/>
            </a:pPr>
            <a:r>
              <a:rPr lang="it-IT" sz="2400" dirty="0">
                <a:latin typeface="+mn-lt"/>
              </a:rPr>
              <a:t>Schema di comunicazione</a:t>
            </a:r>
          </a:p>
        </p:txBody>
      </p:sp>
    </p:spTree>
    <p:extLst>
      <p:ext uri="{BB962C8B-B14F-4D97-AF65-F5344CB8AC3E}">
        <p14:creationId xmlns:p14="http://schemas.microsoft.com/office/powerpoint/2010/main" xmlns="" val="360287898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pPr algn="ctr" eaLnBrk="1" hangingPunct="1"/>
            <a:r>
              <a:rPr lang="it-IT" sz="4800" u="sng" dirty="0" smtClean="0">
                <a:solidFill>
                  <a:srgbClr val="C00000"/>
                </a:solidFill>
              </a:rPr>
              <a:t>Gli atteggiamenti</a:t>
            </a:r>
          </a:p>
        </p:txBody>
      </p:sp>
      <p:sp>
        <p:nvSpPr>
          <p:cNvPr id="12292" name="Rectangle 3"/>
          <p:cNvSpPr>
            <a:spLocks noGrp="1" noChangeArrowheads="1"/>
          </p:cNvSpPr>
          <p:nvPr>
            <p:ph idx="1"/>
          </p:nvPr>
        </p:nvSpPr>
        <p:spPr>
          <a:xfrm>
            <a:off x="609600" y="2171700"/>
            <a:ext cx="10972800" cy="4152900"/>
          </a:xfrm>
        </p:spPr>
        <p:txBody>
          <a:bodyPr>
            <a:normAutofit/>
          </a:bodyPr>
          <a:lstStyle/>
          <a:p>
            <a:pPr algn="just" eaLnBrk="1" hangingPunct="1"/>
            <a:r>
              <a:rPr lang="it-IT" dirty="0" smtClean="0">
                <a:cs typeface="Arial" panose="020B0604020202020204" pitchFamily="34" charset="0"/>
              </a:rPr>
              <a:t>Disposizione che indica uno stato interno prevalentemente emotivo e che fa prevedere un comportamento</a:t>
            </a:r>
          </a:p>
          <a:p>
            <a:pPr algn="just" eaLnBrk="1" hangingPunct="1"/>
            <a:endParaRPr lang="it-IT" dirty="0" smtClean="0">
              <a:cs typeface="Arial" panose="020B0604020202020204" pitchFamily="34" charset="0"/>
            </a:endParaRPr>
          </a:p>
          <a:p>
            <a:pPr algn="just" eaLnBrk="1" hangingPunct="1"/>
            <a:r>
              <a:rPr lang="it-IT" dirty="0" smtClean="0">
                <a:cs typeface="Arial" panose="020B0604020202020204" pitchFamily="34" charset="0"/>
              </a:rPr>
              <a:t>L’</a:t>
            </a:r>
            <a:r>
              <a:rPr lang="it-IT" dirty="0" err="1" smtClean="0">
                <a:cs typeface="Arial" panose="020B0604020202020204" pitchFamily="34" charset="0"/>
              </a:rPr>
              <a:t>attitude</a:t>
            </a:r>
            <a:r>
              <a:rPr lang="it-IT" dirty="0" smtClean="0">
                <a:cs typeface="Arial" panose="020B0604020202020204" pitchFamily="34" charset="0"/>
              </a:rPr>
              <a:t> in Darwin (1872): </a:t>
            </a:r>
            <a:r>
              <a:rPr lang="it-IT" i="1" dirty="0" smtClean="0">
                <a:cs typeface="Arial" panose="020B0604020202020204" pitchFamily="34" charset="0"/>
              </a:rPr>
              <a:t>L’espressione delle emozioni nell’uomo e negli animali</a:t>
            </a:r>
            <a:endParaRPr lang="it-IT" dirty="0" smtClean="0">
              <a:cs typeface="Arial" panose="020B0604020202020204" pitchFamily="34" charset="0"/>
            </a:endParaRPr>
          </a:p>
        </p:txBody>
      </p:sp>
      <p:sp>
        <p:nvSpPr>
          <p:cNvPr id="12290"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60E46DA-637F-4AF7-A698-9893E2AEB217}" type="slidenum">
              <a:rPr lang="it-IT" sz="1400"/>
              <a:pPr>
                <a:spcBef>
                  <a:spcPct val="0"/>
                </a:spcBef>
                <a:buFontTx/>
                <a:buNone/>
              </a:pPr>
              <a:t>5</a:t>
            </a:fld>
            <a:endParaRPr lang="it-IT" sz="1400"/>
          </a:p>
        </p:txBody>
      </p:sp>
    </p:spTree>
    <p:extLst>
      <p:ext uri="{BB962C8B-B14F-4D97-AF65-F5344CB8AC3E}">
        <p14:creationId xmlns:p14="http://schemas.microsoft.com/office/powerpoint/2010/main" xmlns="" val="2253530991"/>
      </p:ext>
    </p:extLst>
  </p:cSld>
  <p:clrMapOvr>
    <a:masterClrMapping/>
  </p:clrMapOvr>
  <p:transition>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normAutofit/>
          </a:bodyPr>
          <a:lstStyle/>
          <a:p>
            <a:pPr eaLnBrk="1" hangingPunct="1"/>
            <a:r>
              <a:rPr lang="it-IT" sz="4800" dirty="0" smtClean="0">
                <a:solidFill>
                  <a:schemeClr val="tx1"/>
                </a:solidFill>
              </a:rPr>
              <a:t>Sleeper </a:t>
            </a:r>
            <a:r>
              <a:rPr lang="it-IT" sz="4800" dirty="0" err="1" smtClean="0">
                <a:solidFill>
                  <a:schemeClr val="tx1"/>
                </a:solidFill>
              </a:rPr>
              <a:t>effect</a:t>
            </a:r>
            <a:endParaRPr lang="it-IT" sz="4800" dirty="0" smtClean="0">
              <a:solidFill>
                <a:schemeClr val="tx1"/>
              </a:solidFill>
            </a:endParaRPr>
          </a:p>
        </p:txBody>
      </p:sp>
      <p:pic>
        <p:nvPicPr>
          <p:cNvPr id="65540" name="Picture 4" descr="hov1_0005"/>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l="3619" t="32095" r="44958" b="45836"/>
          <a:stretch>
            <a:fillRect/>
          </a:stretch>
        </p:blipFill>
        <p:spPr>
          <a:xfrm>
            <a:off x="4343400" y="1219201"/>
            <a:ext cx="3581400" cy="5064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5538"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FC35305-3BB5-4164-8C4E-BB3BD9A6722A}" type="slidenum">
              <a:rPr lang="it-IT" sz="1400"/>
              <a:pPr>
                <a:spcBef>
                  <a:spcPct val="0"/>
                </a:spcBef>
                <a:buFontTx/>
                <a:buNone/>
              </a:pPr>
              <a:t>50</a:t>
            </a:fld>
            <a:endParaRPr lang="it-IT" sz="1400"/>
          </a:p>
        </p:txBody>
      </p:sp>
    </p:spTree>
    <p:extLst>
      <p:ext uri="{BB962C8B-B14F-4D97-AF65-F5344CB8AC3E}">
        <p14:creationId xmlns:p14="http://schemas.microsoft.com/office/powerpoint/2010/main" xmlns="" val="2098426731"/>
      </p:ext>
    </p:extLst>
  </p:cSld>
  <p:clrMapOvr>
    <a:masterClrMapping/>
  </p:clrMapOvr>
  <p:transition>
    <p:dissolv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9A6C49A-C1AC-4A4F-AAD2-6859E9F3D80F}" type="slidenum">
              <a:rPr lang="it-IT" sz="1400"/>
              <a:pPr>
                <a:spcBef>
                  <a:spcPct val="0"/>
                </a:spcBef>
                <a:buFontTx/>
                <a:buNone/>
              </a:pPr>
              <a:t>51</a:t>
            </a:fld>
            <a:endParaRPr lang="it-IT" sz="1400"/>
          </a:p>
        </p:txBody>
      </p:sp>
      <p:sp>
        <p:nvSpPr>
          <p:cNvPr id="66563" name="Rectangle 4"/>
          <p:cNvSpPr>
            <a:spLocks noChangeArrowheads="1"/>
          </p:cNvSpPr>
          <p:nvPr/>
        </p:nvSpPr>
        <p:spPr bwMode="auto">
          <a:xfrm>
            <a:off x="2286000" y="762000"/>
            <a:ext cx="2971800" cy="15240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2400" dirty="0">
                <a:latin typeface="+mn-lt"/>
              </a:rPr>
              <a:t>Problema</a:t>
            </a:r>
          </a:p>
          <a:p>
            <a:pPr algn="ctr" eaLnBrk="1" hangingPunct="1">
              <a:spcBef>
                <a:spcPct val="0"/>
              </a:spcBef>
              <a:buFontTx/>
              <a:buNone/>
            </a:pPr>
            <a:r>
              <a:rPr lang="it-IT" sz="2400" dirty="0">
                <a:latin typeface="+mn-lt"/>
              </a:rPr>
              <a:t>Domanda</a:t>
            </a:r>
          </a:p>
        </p:txBody>
      </p:sp>
      <p:sp>
        <p:nvSpPr>
          <p:cNvPr id="66564" name="Text Box 5"/>
          <p:cNvSpPr txBox="1">
            <a:spLocks noChangeArrowheads="1"/>
          </p:cNvSpPr>
          <p:nvPr/>
        </p:nvSpPr>
        <p:spPr bwMode="auto">
          <a:xfrm>
            <a:off x="1981200" y="3429001"/>
            <a:ext cx="3886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it-IT" sz="1800"/>
          </a:p>
        </p:txBody>
      </p:sp>
      <p:sp>
        <p:nvSpPr>
          <p:cNvPr id="66565" name="Rectangle 6"/>
          <p:cNvSpPr>
            <a:spLocks noChangeArrowheads="1"/>
          </p:cNvSpPr>
          <p:nvPr/>
        </p:nvSpPr>
        <p:spPr bwMode="auto">
          <a:xfrm>
            <a:off x="3352800" y="5105400"/>
            <a:ext cx="838200" cy="8382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2400" dirty="0"/>
              <a:t>RA</a:t>
            </a:r>
          </a:p>
        </p:txBody>
      </p:sp>
      <p:sp>
        <p:nvSpPr>
          <p:cNvPr id="66566" name="Rectangle 7"/>
          <p:cNvSpPr>
            <a:spLocks noChangeArrowheads="1"/>
          </p:cNvSpPr>
          <p:nvPr/>
        </p:nvSpPr>
        <p:spPr bwMode="auto">
          <a:xfrm>
            <a:off x="2590800" y="3276600"/>
            <a:ext cx="2438400" cy="8382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2400" dirty="0"/>
              <a:t>Altra persona</a:t>
            </a:r>
          </a:p>
          <a:p>
            <a:pPr algn="ctr" eaLnBrk="1" hangingPunct="1">
              <a:spcBef>
                <a:spcPct val="0"/>
              </a:spcBef>
              <a:buFontTx/>
              <a:buNone/>
            </a:pPr>
            <a:r>
              <a:rPr lang="it-IT" sz="2400" dirty="0"/>
              <a:t>Fonte</a:t>
            </a:r>
          </a:p>
        </p:txBody>
      </p:sp>
      <p:sp>
        <p:nvSpPr>
          <p:cNvPr id="66567" name="Rectangle 8"/>
          <p:cNvSpPr>
            <a:spLocks noChangeArrowheads="1"/>
          </p:cNvSpPr>
          <p:nvPr/>
        </p:nvSpPr>
        <p:spPr bwMode="auto">
          <a:xfrm>
            <a:off x="7162800" y="1066800"/>
            <a:ext cx="1447800" cy="9144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2400" dirty="0"/>
              <a:t>Soggetto</a:t>
            </a:r>
          </a:p>
        </p:txBody>
      </p:sp>
      <p:sp>
        <p:nvSpPr>
          <p:cNvPr id="66568" name="Line 9"/>
          <p:cNvSpPr>
            <a:spLocks noChangeShapeType="1"/>
          </p:cNvSpPr>
          <p:nvPr/>
        </p:nvSpPr>
        <p:spPr bwMode="auto">
          <a:xfrm>
            <a:off x="3810000" y="22860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6569" name="Line 10"/>
          <p:cNvSpPr>
            <a:spLocks noChangeShapeType="1"/>
          </p:cNvSpPr>
          <p:nvPr/>
        </p:nvSpPr>
        <p:spPr bwMode="auto">
          <a:xfrm>
            <a:off x="3810000" y="41148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6570" name="Line 12"/>
          <p:cNvSpPr>
            <a:spLocks noChangeShapeType="1"/>
          </p:cNvSpPr>
          <p:nvPr/>
        </p:nvSpPr>
        <p:spPr bwMode="auto">
          <a:xfrm>
            <a:off x="5257800" y="15240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6571" name="Line 13"/>
          <p:cNvSpPr>
            <a:spLocks noChangeShapeType="1"/>
          </p:cNvSpPr>
          <p:nvPr/>
        </p:nvSpPr>
        <p:spPr bwMode="auto">
          <a:xfrm flipV="1">
            <a:off x="4191000" y="1981200"/>
            <a:ext cx="3733800" cy="3581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6572" name="Text Box 14"/>
          <p:cNvSpPr txBox="1">
            <a:spLocks noChangeArrowheads="1"/>
          </p:cNvSpPr>
          <p:nvPr/>
        </p:nvSpPr>
        <p:spPr bwMode="auto">
          <a:xfrm rot="-2600953">
            <a:off x="4148138" y="3733800"/>
            <a:ext cx="39290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400"/>
              <a:t>Comunicazione persuasiva</a:t>
            </a:r>
          </a:p>
        </p:txBody>
      </p:sp>
      <p:sp>
        <p:nvSpPr>
          <p:cNvPr id="66573" name="Line 15"/>
          <p:cNvSpPr>
            <a:spLocks noChangeShapeType="1"/>
          </p:cNvSpPr>
          <p:nvPr/>
        </p:nvSpPr>
        <p:spPr bwMode="auto">
          <a:xfrm>
            <a:off x="8610600" y="1524000"/>
            <a:ext cx="990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6574" name="Line 16"/>
          <p:cNvSpPr>
            <a:spLocks noChangeShapeType="1"/>
          </p:cNvSpPr>
          <p:nvPr/>
        </p:nvSpPr>
        <p:spPr bwMode="auto">
          <a:xfrm>
            <a:off x="8305800" y="1981200"/>
            <a:ext cx="129540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66575" name="Text Box 17"/>
          <p:cNvSpPr txBox="1">
            <a:spLocks noChangeArrowheads="1"/>
          </p:cNvSpPr>
          <p:nvPr/>
        </p:nvSpPr>
        <p:spPr bwMode="auto">
          <a:xfrm>
            <a:off x="9740900" y="12319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400" dirty="0"/>
              <a:t>R1</a:t>
            </a:r>
          </a:p>
        </p:txBody>
      </p:sp>
      <p:sp>
        <p:nvSpPr>
          <p:cNvPr id="66576" name="Text Box 18"/>
          <p:cNvSpPr txBox="1">
            <a:spLocks noChangeArrowheads="1"/>
          </p:cNvSpPr>
          <p:nvPr/>
        </p:nvSpPr>
        <p:spPr bwMode="auto">
          <a:xfrm>
            <a:off x="9753600" y="2895600"/>
            <a:ext cx="685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400" dirty="0"/>
              <a:t>R2</a:t>
            </a:r>
          </a:p>
        </p:txBody>
      </p:sp>
      <p:sp>
        <p:nvSpPr>
          <p:cNvPr id="66577" name="Text Box 19"/>
          <p:cNvSpPr txBox="1">
            <a:spLocks noChangeArrowheads="1"/>
          </p:cNvSpPr>
          <p:nvPr/>
        </p:nvSpPr>
        <p:spPr bwMode="auto">
          <a:xfrm>
            <a:off x="622300" y="6262688"/>
            <a:ext cx="10655300" cy="641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800" dirty="0">
                <a:latin typeface="+mn-lt"/>
              </a:rPr>
              <a:t>Schema descrittivo d’una situazione sperimentale (G de </a:t>
            </a:r>
            <a:r>
              <a:rPr lang="it-IT" sz="1800" dirty="0" err="1">
                <a:latin typeface="+mn-lt"/>
              </a:rPr>
              <a:t>Monmolin</a:t>
            </a:r>
            <a:r>
              <a:rPr lang="it-IT" sz="1800" dirty="0">
                <a:latin typeface="+mn-lt"/>
              </a:rPr>
              <a:t> in S </a:t>
            </a:r>
            <a:r>
              <a:rPr lang="it-IT" sz="1800" dirty="0" err="1">
                <a:latin typeface="+mn-lt"/>
              </a:rPr>
              <a:t>Mscovici</a:t>
            </a:r>
            <a:r>
              <a:rPr lang="it-IT" sz="1800" dirty="0">
                <a:latin typeface="+mn-lt"/>
              </a:rPr>
              <a:t> “Psicologia Sociale”, Roma, </a:t>
            </a:r>
            <a:r>
              <a:rPr lang="it-IT" sz="1800" dirty="0" err="1">
                <a:latin typeface="+mn-lt"/>
              </a:rPr>
              <a:t>Borla</a:t>
            </a:r>
            <a:r>
              <a:rPr lang="it-IT" sz="1800" dirty="0">
                <a:latin typeface="+mn-lt"/>
              </a:rPr>
              <a:t> editore, </a:t>
            </a:r>
            <a:r>
              <a:rPr lang="it-IT" sz="1800" dirty="0" smtClean="0">
                <a:latin typeface="+mn-lt"/>
              </a:rPr>
              <a:t>1988)</a:t>
            </a:r>
            <a:endParaRPr lang="it-IT" sz="1800" dirty="0">
              <a:latin typeface="+mn-lt"/>
            </a:endParaRPr>
          </a:p>
        </p:txBody>
      </p:sp>
      <p:sp>
        <p:nvSpPr>
          <p:cNvPr id="66578" name="Text Box 21"/>
          <p:cNvSpPr txBox="1">
            <a:spLocks noChangeArrowheads="1"/>
          </p:cNvSpPr>
          <p:nvPr/>
        </p:nvSpPr>
        <p:spPr bwMode="auto">
          <a:xfrm>
            <a:off x="6096000" y="1219201"/>
            <a:ext cx="457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800" dirty="0"/>
              <a:t>1</a:t>
            </a:r>
          </a:p>
        </p:txBody>
      </p:sp>
      <p:sp>
        <p:nvSpPr>
          <p:cNvPr id="66579" name="Text Box 22"/>
          <p:cNvSpPr txBox="1">
            <a:spLocks noChangeArrowheads="1"/>
          </p:cNvSpPr>
          <p:nvPr/>
        </p:nvSpPr>
        <p:spPr bwMode="auto">
          <a:xfrm>
            <a:off x="8915400" y="1219201"/>
            <a:ext cx="457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800"/>
              <a:t>1</a:t>
            </a:r>
          </a:p>
        </p:txBody>
      </p:sp>
      <p:sp>
        <p:nvSpPr>
          <p:cNvPr id="66580" name="Text Box 23"/>
          <p:cNvSpPr txBox="1">
            <a:spLocks noChangeArrowheads="1"/>
          </p:cNvSpPr>
          <p:nvPr/>
        </p:nvSpPr>
        <p:spPr bwMode="auto">
          <a:xfrm>
            <a:off x="3733800" y="2605088"/>
            <a:ext cx="457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800"/>
              <a:t>2</a:t>
            </a:r>
          </a:p>
        </p:txBody>
      </p:sp>
      <p:sp>
        <p:nvSpPr>
          <p:cNvPr id="66581" name="Text Box 24"/>
          <p:cNvSpPr txBox="1">
            <a:spLocks noChangeArrowheads="1"/>
          </p:cNvSpPr>
          <p:nvPr/>
        </p:nvSpPr>
        <p:spPr bwMode="auto">
          <a:xfrm>
            <a:off x="3733800" y="4343401"/>
            <a:ext cx="457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800"/>
              <a:t>2</a:t>
            </a:r>
          </a:p>
        </p:txBody>
      </p:sp>
      <p:sp>
        <p:nvSpPr>
          <p:cNvPr id="66582" name="Text Box 25"/>
          <p:cNvSpPr txBox="1">
            <a:spLocks noChangeArrowheads="1"/>
          </p:cNvSpPr>
          <p:nvPr/>
        </p:nvSpPr>
        <p:spPr bwMode="auto">
          <a:xfrm rot="-2592250">
            <a:off x="5867400" y="3367088"/>
            <a:ext cx="45720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800"/>
              <a:t>3</a:t>
            </a:r>
          </a:p>
        </p:txBody>
      </p:sp>
      <p:sp>
        <p:nvSpPr>
          <p:cNvPr id="66583" name="Text Box 26"/>
          <p:cNvSpPr txBox="1">
            <a:spLocks noChangeArrowheads="1"/>
          </p:cNvSpPr>
          <p:nvPr/>
        </p:nvSpPr>
        <p:spPr bwMode="auto">
          <a:xfrm rot="2448945">
            <a:off x="9067800" y="2514601"/>
            <a:ext cx="457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1800"/>
              <a:t>4</a:t>
            </a:r>
          </a:p>
        </p:txBody>
      </p:sp>
    </p:spTree>
    <p:extLst>
      <p:ext uri="{BB962C8B-B14F-4D97-AF65-F5344CB8AC3E}">
        <p14:creationId xmlns:p14="http://schemas.microsoft.com/office/powerpoint/2010/main" xmlns="" val="4079946154"/>
      </p:ext>
    </p:extLst>
  </p:cSld>
  <p:clrMapOvr>
    <a:masterClrMapping/>
  </p:clrMapOvr>
  <p:transition>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AEC890-560D-4B4D-B077-2B2C6DA76BD1}" type="slidenum">
              <a:rPr lang="it-IT" sz="1400"/>
              <a:pPr>
                <a:spcBef>
                  <a:spcPct val="0"/>
                </a:spcBef>
                <a:buFontTx/>
                <a:buNone/>
              </a:pPr>
              <a:t>52</a:t>
            </a:fld>
            <a:endParaRPr lang="it-IT" sz="1400"/>
          </a:p>
        </p:txBody>
      </p:sp>
      <p:pic>
        <p:nvPicPr>
          <p:cNvPr id="68611" name="Picture 4" descr="comunicazione"/>
          <p:cNvPicPr>
            <a:picLocks noChangeAspect="1" noChangeArrowheads="1"/>
          </p:cNvPicPr>
          <p:nvPr/>
        </p:nvPicPr>
        <p:blipFill>
          <a:blip r:embed="rId3">
            <a:extLst>
              <a:ext uri="{28A0092B-C50C-407E-A947-70E740481C1C}">
                <a14:useLocalDpi xmlns:a14="http://schemas.microsoft.com/office/drawing/2010/main" xmlns="" val="0"/>
              </a:ext>
            </a:extLst>
          </a:blip>
          <a:srcRect t="14624" r="16095" b="50282"/>
          <a:stretch>
            <a:fillRect/>
          </a:stretch>
        </p:blipFill>
        <p:spPr bwMode="auto">
          <a:xfrm>
            <a:off x="2209800" y="1219200"/>
            <a:ext cx="7545388" cy="3810000"/>
          </a:xfrm>
          <a:prstGeom prst="rect">
            <a:avLst/>
          </a:prstGeom>
          <a:noFill/>
          <a:ln w="635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68612" name="Text Box 5"/>
          <p:cNvSpPr txBox="1">
            <a:spLocks noChangeArrowheads="1"/>
          </p:cNvSpPr>
          <p:nvPr/>
        </p:nvSpPr>
        <p:spPr bwMode="auto">
          <a:xfrm>
            <a:off x="2209800" y="5715000"/>
            <a:ext cx="6477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400" dirty="0" err="1">
                <a:latin typeface="+mn-lt"/>
              </a:rPr>
              <a:t>Shannon</a:t>
            </a:r>
            <a:r>
              <a:rPr lang="it-IT" sz="2400" dirty="0">
                <a:latin typeface="+mn-lt"/>
              </a:rPr>
              <a:t> – </a:t>
            </a:r>
            <a:r>
              <a:rPr lang="it-IT" sz="2400" dirty="0" err="1">
                <a:latin typeface="+mn-lt"/>
              </a:rPr>
              <a:t>Weaver</a:t>
            </a:r>
            <a:r>
              <a:rPr lang="it-IT" sz="2400" dirty="0">
                <a:latin typeface="+mn-lt"/>
              </a:rPr>
              <a:t>, 1949</a:t>
            </a:r>
          </a:p>
        </p:txBody>
      </p:sp>
    </p:spTree>
    <p:extLst>
      <p:ext uri="{BB962C8B-B14F-4D97-AF65-F5344CB8AC3E}">
        <p14:creationId xmlns:p14="http://schemas.microsoft.com/office/powerpoint/2010/main" xmlns="" val="3824974207"/>
      </p:ext>
    </p:extLst>
  </p:cSld>
  <p:clrMapOvr>
    <a:masterClrMapping/>
  </p:clrMapOvr>
  <p:transition>
    <p:dissolv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69D30A7-8DC1-44C5-9A3E-2C2660EAE77A}" type="slidenum">
              <a:rPr lang="it-IT" sz="1400"/>
              <a:pPr>
                <a:spcBef>
                  <a:spcPct val="0"/>
                </a:spcBef>
                <a:buFontTx/>
                <a:buNone/>
              </a:pPr>
              <a:t>53</a:t>
            </a:fld>
            <a:endParaRPr lang="it-IT" sz="1400"/>
          </a:p>
        </p:txBody>
      </p:sp>
      <p:pic>
        <p:nvPicPr>
          <p:cNvPr id="70659" name="Picture 4" descr="comunicazione"/>
          <p:cNvPicPr>
            <a:picLocks noChangeAspect="1" noChangeArrowheads="1"/>
          </p:cNvPicPr>
          <p:nvPr/>
        </p:nvPicPr>
        <p:blipFill>
          <a:blip r:embed="rId3">
            <a:extLst>
              <a:ext uri="{28A0092B-C50C-407E-A947-70E740481C1C}">
                <a14:useLocalDpi xmlns:a14="http://schemas.microsoft.com/office/drawing/2010/main" xmlns="" val="0"/>
              </a:ext>
            </a:extLst>
          </a:blip>
          <a:srcRect t="55898" r="8525"/>
          <a:stretch>
            <a:fillRect/>
          </a:stretch>
        </p:blipFill>
        <p:spPr bwMode="auto">
          <a:xfrm>
            <a:off x="1981200" y="469900"/>
            <a:ext cx="8218488" cy="4787900"/>
          </a:xfrm>
          <a:prstGeom prst="rect">
            <a:avLst/>
          </a:prstGeom>
          <a:noFill/>
          <a:ln w="635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
        <p:nvSpPr>
          <p:cNvPr id="70660" name="Text Box 5"/>
          <p:cNvSpPr txBox="1">
            <a:spLocks noChangeArrowheads="1"/>
          </p:cNvSpPr>
          <p:nvPr/>
        </p:nvSpPr>
        <p:spPr bwMode="auto">
          <a:xfrm>
            <a:off x="1943100" y="5715000"/>
            <a:ext cx="67437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400" dirty="0">
                <a:latin typeface="+mn-lt"/>
              </a:rPr>
              <a:t>Eco – Fabbri e altri, 1965</a:t>
            </a:r>
          </a:p>
        </p:txBody>
      </p:sp>
    </p:spTree>
    <p:extLst>
      <p:ext uri="{BB962C8B-B14F-4D97-AF65-F5344CB8AC3E}">
        <p14:creationId xmlns:p14="http://schemas.microsoft.com/office/powerpoint/2010/main" xmlns="" val="2958108411"/>
      </p:ext>
    </p:extLst>
  </p:cSld>
  <p:clrMapOvr>
    <a:masterClrMapping/>
  </p:clrMapOvr>
  <p:transition>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609600" y="704088"/>
            <a:ext cx="10972800" cy="921512"/>
          </a:xfrm>
        </p:spPr>
        <p:txBody>
          <a:bodyPr>
            <a:normAutofit/>
          </a:bodyPr>
          <a:lstStyle/>
          <a:p>
            <a:pPr algn="ctr" eaLnBrk="1" hangingPunct="1"/>
            <a:r>
              <a:rPr lang="it-IT" sz="4800" u="sng" dirty="0" smtClean="0">
                <a:solidFill>
                  <a:srgbClr val="C00000"/>
                </a:solidFill>
              </a:rPr>
              <a:t>Gli atteggiamenti</a:t>
            </a:r>
          </a:p>
        </p:txBody>
      </p:sp>
      <p:sp>
        <p:nvSpPr>
          <p:cNvPr id="72708" name="Rectangle 3"/>
          <p:cNvSpPr>
            <a:spLocks noGrp="1" noChangeArrowheads="1"/>
          </p:cNvSpPr>
          <p:nvPr>
            <p:ph idx="1"/>
          </p:nvPr>
        </p:nvSpPr>
        <p:spPr>
          <a:xfrm>
            <a:off x="609600" y="2400300"/>
            <a:ext cx="10972800" cy="3924300"/>
          </a:xfrm>
        </p:spPr>
        <p:txBody>
          <a:bodyPr>
            <a:normAutofit/>
          </a:bodyPr>
          <a:lstStyle/>
          <a:p>
            <a:pPr algn="ctr" eaLnBrk="1" hangingPunct="1">
              <a:buNone/>
            </a:pPr>
            <a:r>
              <a:rPr lang="it-IT" sz="2400" dirty="0" smtClean="0">
                <a:cs typeface="Arial" panose="020B0604020202020204" pitchFamily="34" charset="0"/>
              </a:rPr>
              <a:t>La crisi degli atteggiamenti: la loro scarsa capacità predittiva dei comportamenti</a:t>
            </a:r>
          </a:p>
          <a:p>
            <a:pPr eaLnBrk="1" hangingPunct="1"/>
            <a:endParaRPr lang="it-IT" sz="2400" dirty="0" smtClean="0">
              <a:cs typeface="Arial" panose="020B0604020202020204" pitchFamily="34" charset="0"/>
            </a:endParaRPr>
          </a:p>
          <a:p>
            <a:pPr eaLnBrk="1" hangingPunct="1"/>
            <a:endParaRPr lang="it-IT" sz="2400" dirty="0" smtClean="0">
              <a:cs typeface="Arial" panose="020B0604020202020204" pitchFamily="34" charset="0"/>
            </a:endParaRPr>
          </a:p>
          <a:p>
            <a:pPr eaLnBrk="1" hangingPunct="1"/>
            <a:endParaRPr lang="it-IT" sz="2400" dirty="0" smtClean="0">
              <a:cs typeface="Arial" panose="020B0604020202020204" pitchFamily="34" charset="0"/>
            </a:endParaRPr>
          </a:p>
          <a:p>
            <a:pPr algn="ctr" eaLnBrk="1" hangingPunct="1">
              <a:buNone/>
            </a:pPr>
            <a:r>
              <a:rPr lang="it-IT" sz="2400" dirty="0" smtClean="0">
                <a:cs typeface="Arial" panose="020B0604020202020204" pitchFamily="34" charset="0"/>
              </a:rPr>
              <a:t> La problematica relazione tra atteggiamenti e comportamenti</a:t>
            </a:r>
          </a:p>
        </p:txBody>
      </p:sp>
      <p:sp>
        <p:nvSpPr>
          <p:cNvPr id="72706"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A74BAE2-DB58-4B37-A64A-481642CE0CC1}" type="slidenum">
              <a:rPr lang="it-IT" sz="1400"/>
              <a:pPr>
                <a:spcBef>
                  <a:spcPct val="0"/>
                </a:spcBef>
                <a:buFontTx/>
                <a:buNone/>
              </a:pPr>
              <a:t>54</a:t>
            </a:fld>
            <a:endParaRPr lang="it-IT" sz="1400"/>
          </a:p>
        </p:txBody>
      </p:sp>
      <p:sp>
        <p:nvSpPr>
          <p:cNvPr id="72709" name="AutoShape 6"/>
          <p:cNvSpPr>
            <a:spLocks noChangeArrowheads="1"/>
          </p:cNvSpPr>
          <p:nvPr/>
        </p:nvSpPr>
        <p:spPr bwMode="auto">
          <a:xfrm>
            <a:off x="5803900" y="3091403"/>
            <a:ext cx="485775" cy="976313"/>
          </a:xfrm>
          <a:prstGeom prst="downArrow">
            <a:avLst>
              <a:gd name="adj1" fmla="val 50000"/>
              <a:gd name="adj2" fmla="val 50245"/>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it-IT" sz="1800"/>
          </a:p>
        </p:txBody>
      </p:sp>
    </p:spTree>
    <p:extLst>
      <p:ext uri="{BB962C8B-B14F-4D97-AF65-F5344CB8AC3E}">
        <p14:creationId xmlns:p14="http://schemas.microsoft.com/office/powerpoint/2010/main" xmlns="" val="338861986"/>
      </p:ext>
    </p:extLst>
  </p:cSld>
  <p:clrMapOvr>
    <a:masterClrMapping/>
  </p:clrMapOvr>
  <p:transition>
    <p:dissolv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2"/>
          <p:cNvSpPr>
            <a:spLocks noGrp="1" noChangeArrowheads="1"/>
          </p:cNvSpPr>
          <p:nvPr>
            <p:ph idx="1"/>
          </p:nvPr>
        </p:nvSpPr>
        <p:spPr>
          <a:xfrm>
            <a:off x="660400" y="635000"/>
            <a:ext cx="10731500" cy="5495437"/>
          </a:xfrm>
        </p:spPr>
        <p:txBody>
          <a:bodyPr>
            <a:noAutofit/>
          </a:bodyPr>
          <a:lstStyle/>
          <a:p>
            <a:pPr marL="0" indent="0" algn="ctr">
              <a:lnSpc>
                <a:spcPct val="90000"/>
              </a:lnSpc>
              <a:buNone/>
            </a:pPr>
            <a:r>
              <a:rPr lang="it-IT" sz="4800" u="sng" dirty="0">
                <a:solidFill>
                  <a:schemeClr val="hlink"/>
                </a:solidFill>
                <a:ea typeface="ＭＳ Ｐゴシック" panose="020B0600070205080204" pitchFamily="34" charset="-128"/>
                <a:cs typeface="Arial" panose="020B0604020202020204" pitchFamily="34" charset="0"/>
              </a:rPr>
              <a:t>Prevedere il comportamento </a:t>
            </a:r>
            <a:r>
              <a:rPr lang="it-IT" sz="4800" u="sng" dirty="0" err="1">
                <a:solidFill>
                  <a:schemeClr val="hlink"/>
                </a:solidFill>
                <a:ea typeface="ＭＳ Ｐゴシック" panose="020B0600070205080204" pitchFamily="34" charset="-128"/>
                <a:cs typeface="Arial" panose="020B0604020202020204" pitchFamily="34" charset="0"/>
              </a:rPr>
              <a:t>dall</a:t>
            </a:r>
            <a:r>
              <a:rPr lang="ja-JP" altLang="it-IT" sz="4800" u="sng" dirty="0">
                <a:solidFill>
                  <a:schemeClr val="hlink"/>
                </a:solidFill>
                <a:ea typeface="ＭＳ Ｐゴシック" panose="020B0600070205080204" pitchFamily="34" charset="-128"/>
                <a:cs typeface="Arial" panose="020B0604020202020204" pitchFamily="34" charset="0"/>
              </a:rPr>
              <a:t>’</a:t>
            </a:r>
            <a:r>
              <a:rPr lang="it-IT" altLang="ja-JP" sz="4800" u="sng" dirty="0">
                <a:solidFill>
                  <a:schemeClr val="hlink"/>
                </a:solidFill>
                <a:ea typeface="ＭＳ Ｐゴシック" panose="020B0600070205080204" pitchFamily="34" charset="-128"/>
                <a:cs typeface="Arial" panose="020B0604020202020204" pitchFamily="34" charset="0"/>
              </a:rPr>
              <a:t>atteggiamento</a:t>
            </a:r>
          </a:p>
          <a:p>
            <a:pPr marL="0" indent="0" algn="just">
              <a:lnSpc>
                <a:spcPct val="90000"/>
              </a:lnSpc>
              <a:buNone/>
            </a:pPr>
            <a:endParaRPr lang="it-IT" sz="2200" dirty="0">
              <a:solidFill>
                <a:schemeClr val="hlink"/>
              </a:solidFill>
              <a:ea typeface="ＭＳ Ｐゴシック" panose="020B0600070205080204" pitchFamily="34" charset="-128"/>
              <a:cs typeface="Arial" panose="020B0604020202020204" pitchFamily="34" charset="0"/>
            </a:endParaRPr>
          </a:p>
          <a:p>
            <a:pPr marL="0" indent="0" algn="just">
              <a:lnSpc>
                <a:spcPct val="90000"/>
              </a:lnSpc>
              <a:buNone/>
            </a:pPr>
            <a:r>
              <a:rPr lang="it-IT" sz="2400" dirty="0">
                <a:solidFill>
                  <a:schemeClr val="hlink"/>
                </a:solidFill>
                <a:ea typeface="ＭＳ Ｐゴシック" panose="020B0600070205080204" pitchFamily="34" charset="-128"/>
                <a:cs typeface="Arial" panose="020B0604020202020204" pitchFamily="34" charset="0"/>
              </a:rPr>
              <a:t>Prima ricerca sul tema: La </a:t>
            </a:r>
            <a:r>
              <a:rPr lang="it-IT" sz="2400" dirty="0" err="1">
                <a:solidFill>
                  <a:schemeClr val="hlink"/>
                </a:solidFill>
                <a:ea typeface="ＭＳ Ｐゴシック" panose="020B0600070205080204" pitchFamily="34" charset="-128"/>
                <a:cs typeface="Arial" panose="020B0604020202020204" pitchFamily="34" charset="0"/>
              </a:rPr>
              <a:t>Piere</a:t>
            </a:r>
            <a:r>
              <a:rPr lang="it-IT" sz="2400" dirty="0">
                <a:solidFill>
                  <a:schemeClr val="hlink"/>
                </a:solidFill>
                <a:ea typeface="ＭＳ Ｐゴシック" panose="020B0600070205080204" pitchFamily="34" charset="-128"/>
                <a:cs typeface="Arial" panose="020B0604020202020204" pitchFamily="34" charset="0"/>
              </a:rPr>
              <a:t> (1934) </a:t>
            </a:r>
          </a:p>
          <a:p>
            <a:pPr marL="0" indent="0"/>
            <a:r>
              <a:rPr lang="it-IT" sz="2400" dirty="0" smtClean="0">
                <a:ea typeface="ＭＳ Ｐゴシック" panose="020B0600070205080204" pitchFamily="34" charset="-128"/>
                <a:cs typeface="Arial" panose="020B0604020202020204" pitchFamily="34" charset="0"/>
              </a:rPr>
              <a:t>Chiede a coppia di cinesi di presentarsi in hotel (66) e ristoranti (184) degli USA. </a:t>
            </a:r>
          </a:p>
          <a:p>
            <a:pPr lvl="1"/>
            <a:r>
              <a:rPr lang="it-IT" dirty="0" smtClean="0">
                <a:ea typeface="ＭＳ Ｐゴシック" panose="020B0600070205080204" pitchFamily="34" charset="-128"/>
                <a:cs typeface="Arial" panose="020B0604020202020204" pitchFamily="34" charset="0"/>
              </a:rPr>
              <a:t>1 solo rifiuto </a:t>
            </a:r>
          </a:p>
          <a:p>
            <a:pPr marL="0" indent="0"/>
            <a:r>
              <a:rPr lang="it-IT" sz="2400" dirty="0" smtClean="0">
                <a:ea typeface="ＭＳ Ｐゴシック" panose="020B0600070205080204" pitchFamily="34" charset="-128"/>
                <a:cs typeface="Arial" panose="020B0604020202020204" pitchFamily="34" charset="0"/>
              </a:rPr>
              <a:t>Dopo 6 mesi questionario in tutti gli esercizi visitati: </a:t>
            </a:r>
          </a:p>
          <a:p>
            <a:pPr lvl="1"/>
            <a:r>
              <a:rPr lang="it-IT" dirty="0" smtClean="0">
                <a:ea typeface="ＭＳ Ｐゴシック" panose="020B0600070205080204" pitchFamily="34" charset="-128"/>
                <a:cs typeface="Arial" panose="020B0604020202020204" pitchFamily="34" charset="0"/>
              </a:rPr>
              <a:t>risponde il 50%</a:t>
            </a:r>
          </a:p>
          <a:p>
            <a:pPr marL="0" indent="0"/>
            <a:r>
              <a:rPr lang="it-IT" sz="2400" dirty="0" smtClean="0">
                <a:ea typeface="ＭＳ Ｐゴシック" panose="020B0600070205080204" pitchFamily="34" charset="-128"/>
                <a:cs typeface="Arial" panose="020B0604020202020204" pitchFamily="34" charset="0"/>
              </a:rPr>
              <a:t>Tra le domande: </a:t>
            </a:r>
            <a:r>
              <a:rPr lang="ja-JP" altLang="it-IT" sz="2400" dirty="0" smtClean="0">
                <a:ea typeface="ＭＳ Ｐゴシック" panose="020B0600070205080204" pitchFamily="34" charset="-128"/>
                <a:cs typeface="Arial" panose="020B0604020202020204" pitchFamily="34" charset="0"/>
              </a:rPr>
              <a:t>“</a:t>
            </a:r>
            <a:r>
              <a:rPr lang="en-US" altLang="ja-JP" sz="2400" dirty="0" smtClean="0">
                <a:ea typeface="ＭＳ Ｐゴシック" panose="020B0600070205080204" pitchFamily="34" charset="-128"/>
                <a:cs typeface="Arial" panose="020B0604020202020204" pitchFamily="34" charset="0"/>
              </a:rPr>
              <a:t>'Will you accept members of the Chinese race as guests in your establishment?</a:t>
            </a:r>
            <a:r>
              <a:rPr lang="en-US" altLang="en-US" sz="2400" dirty="0" smtClean="0">
                <a:ea typeface="ＭＳ Ｐゴシック" panose="020B0600070205080204" pitchFamily="34" charset="-128"/>
                <a:cs typeface="Arial" panose="020B0604020202020204" pitchFamily="34" charset="0"/>
              </a:rPr>
              <a:t>‘”</a:t>
            </a:r>
            <a:endParaRPr lang="it-IT" altLang="ja-JP" sz="2400" dirty="0" smtClean="0">
              <a:ea typeface="ＭＳ Ｐゴシック" panose="020B0600070205080204" pitchFamily="34" charset="-128"/>
              <a:cs typeface="Arial" panose="020B0604020202020204" pitchFamily="34" charset="0"/>
            </a:endParaRPr>
          </a:p>
          <a:p>
            <a:pPr marL="0" indent="0"/>
            <a:r>
              <a:rPr lang="it-IT" sz="2400" dirty="0" smtClean="0">
                <a:ea typeface="ＭＳ Ｐゴシック" panose="020B0600070205080204" pitchFamily="34" charset="-128"/>
                <a:cs typeface="Arial" panose="020B0604020202020204" pitchFamily="34" charset="0"/>
              </a:rPr>
              <a:t>Oltre il 90% degli intervistati risponde: </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No</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 </a:t>
            </a:r>
          </a:p>
          <a:p>
            <a:pPr lvl="1"/>
            <a:r>
              <a:rPr lang="it-IT" dirty="0" smtClean="0">
                <a:ea typeface="ＭＳ Ｐゴシック" panose="020B0600070205080204" pitchFamily="34" charset="-128"/>
                <a:cs typeface="Arial" panose="020B0604020202020204" pitchFamily="34" charset="0"/>
              </a:rPr>
              <a:t>Gli altri: </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Non sono sicuro, dipende dalle circostanze</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 </a:t>
            </a:r>
          </a:p>
          <a:p>
            <a:pPr lvl="1"/>
            <a:r>
              <a:rPr lang="it-IT" dirty="0" smtClean="0">
                <a:ea typeface="ＭＳ Ｐゴシック" panose="020B0600070205080204" pitchFamily="34" charset="-128"/>
                <a:cs typeface="Arial" panose="020B0604020202020204" pitchFamily="34" charset="0"/>
              </a:rPr>
              <a:t>1 solo sì</a:t>
            </a:r>
          </a:p>
          <a:p>
            <a:pPr marL="0" indent="0" algn="just">
              <a:lnSpc>
                <a:spcPct val="90000"/>
              </a:lnSpc>
              <a:buNone/>
            </a:pPr>
            <a:endParaRPr lang="it-IT" sz="2200" dirty="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8130"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5D1C0900-14AC-4C2C-9FF9-BBF8D6DD572E}" type="slidenum">
              <a:rPr lang="it-IT" sz="1200">
                <a:solidFill>
                  <a:schemeClr val="tx1"/>
                </a:solidFill>
              </a:rPr>
              <a:pPr eaLnBrk="1" hangingPunct="1"/>
              <a:t>55</a:t>
            </a:fld>
            <a:endParaRPr lang="it-IT" sz="1200">
              <a:solidFill>
                <a:schemeClr val="tx1"/>
              </a:solidFill>
            </a:endParaRPr>
          </a:p>
        </p:txBody>
      </p:sp>
    </p:spTree>
    <p:extLst>
      <p:ext uri="{BB962C8B-B14F-4D97-AF65-F5344CB8AC3E}">
        <p14:creationId xmlns:p14="http://schemas.microsoft.com/office/powerpoint/2010/main" xmlns="" val="1153178748"/>
      </p:ext>
    </p:extLst>
  </p:cSld>
  <p:clrMapOvr>
    <a:masterClrMapping/>
  </p:clrMapOvr>
  <p:transition>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contenuto 2"/>
          <p:cNvSpPr>
            <a:spLocks noGrp="1"/>
          </p:cNvSpPr>
          <p:nvPr>
            <p:ph idx="1"/>
          </p:nvPr>
        </p:nvSpPr>
        <p:spPr>
          <a:xfrm>
            <a:off x="770608" y="955182"/>
            <a:ext cx="10646692" cy="5153517"/>
          </a:xfrm>
        </p:spPr>
        <p:txBody>
          <a:bodyPr>
            <a:noAutofit/>
          </a:bodyPr>
          <a:lstStyle/>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Una norma di anti-discriminazione aveva inibito il comportamento </a:t>
            </a:r>
            <a:r>
              <a:rPr lang="it-IT" sz="2400" dirty="0" smtClean="0">
                <a:ea typeface="ＭＳ Ｐゴシック" panose="020B0600070205080204" pitchFamily="34" charset="-128"/>
                <a:cs typeface="Arial" panose="020B0604020202020204" pitchFamily="34" charset="0"/>
              </a:rPr>
              <a:t>discriminatorio</a:t>
            </a:r>
          </a:p>
          <a:p>
            <a:endParaRPr lang="it-IT" sz="2400" dirty="0" smtClean="0">
              <a:ea typeface="ＭＳ Ｐゴシック" panose="020B0600070205080204" pitchFamily="34" charset="-128"/>
              <a:cs typeface="Arial" panose="020B0604020202020204" pitchFamily="34" charset="0"/>
            </a:endParaRPr>
          </a:p>
          <a:p>
            <a:r>
              <a:rPr lang="it-IT" sz="2400" dirty="0" err="1" smtClean="0">
                <a:ea typeface="ＭＳ Ｐゴシック" panose="020B0600070205080204" pitchFamily="34" charset="-128"/>
                <a:cs typeface="Arial" panose="020B0604020202020204" pitchFamily="34" charset="0"/>
              </a:rPr>
              <a:t>Corey</a:t>
            </a:r>
            <a:r>
              <a:rPr lang="it-IT" sz="2400" dirty="0" smtClean="0">
                <a:ea typeface="ＭＳ Ｐゴシック" panose="020B0600070205080204" pitchFamily="34" charset="-128"/>
                <a:cs typeface="Arial" panose="020B0604020202020204" pitchFamily="34" charset="0"/>
              </a:rPr>
              <a:t> (1937): atteggiamenti </a:t>
            </a:r>
            <a:r>
              <a:rPr lang="it-IT" sz="2400" dirty="0" err="1" smtClean="0">
                <a:ea typeface="ＭＳ Ｐゴシック" panose="020B0600070205080204" pitchFamily="34" charset="-128"/>
                <a:cs typeface="Arial" panose="020B0604020202020204" pitchFamily="34" charset="0"/>
              </a:rPr>
              <a:t>sull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imbrogliare durante un esame vs comportamento effettivo</a:t>
            </a:r>
          </a:p>
          <a:p>
            <a:pPr lvl="1"/>
            <a:r>
              <a:rPr lang="it-IT" dirty="0" smtClean="0">
                <a:ea typeface="ＭＳ Ｐゴシック" panose="020B0600070205080204" pitchFamily="34" charset="-128"/>
                <a:cs typeface="Arial" panose="020B0604020202020204" pitchFamily="34" charset="0"/>
              </a:rPr>
              <a:t>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atteggiamento non predice il comportamento, la difficoltà del compito sì.</a:t>
            </a:r>
          </a:p>
          <a:p>
            <a:endParaRPr lang="it-IT" sz="2400" dirty="0" smtClean="0">
              <a:ea typeface="ＭＳ Ｐゴシック" panose="020B0600070205080204" pitchFamily="34" charset="-128"/>
              <a:cs typeface="Arial" panose="020B0604020202020204" pitchFamily="34" charset="0"/>
            </a:endParaRPr>
          </a:p>
          <a:p>
            <a:endParaRPr lang="it-IT" sz="2400" dirty="0" smtClean="0">
              <a:ea typeface="ＭＳ Ｐゴシック" panose="020B0600070205080204" pitchFamily="34" charset="-128"/>
              <a:cs typeface="Arial" panose="020B0604020202020204" pitchFamily="34" charset="0"/>
            </a:endParaRPr>
          </a:p>
          <a:p>
            <a:pPr lvl="1" algn="just" eaLnBrk="1" hangingPunct="1">
              <a:lnSpc>
                <a:spcPct val="90000"/>
              </a:lnSpc>
            </a:pPr>
            <a:r>
              <a:rPr lang="it-IT" dirty="0">
                <a:ea typeface="ＭＳ Ｐゴシック" panose="020B0600070205080204" pitchFamily="34" charset="-128"/>
                <a:cs typeface="Arial" panose="020B0604020202020204" pitchFamily="34" charset="0"/>
              </a:rPr>
              <a:t>Non è sempre possibile prevedere i comportamenti dagli atteggiamenti</a:t>
            </a:r>
          </a:p>
          <a:p>
            <a:pPr lvl="1" algn="just" eaLnBrk="1" hangingPunct="1">
              <a:lnSpc>
                <a:spcPct val="90000"/>
              </a:lnSpc>
            </a:pPr>
            <a:r>
              <a:rPr lang="it-IT" dirty="0">
                <a:ea typeface="ＭＳ Ｐゴシック" panose="020B0600070205080204" pitchFamily="34" charset="-128"/>
                <a:cs typeface="Arial" panose="020B0604020202020204" pitchFamily="34" charset="0"/>
              </a:rPr>
              <a:t>Alcuni proposero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abbandono dello studio degli atteggiamenti</a:t>
            </a:r>
          </a:p>
          <a:p>
            <a:pPr lvl="1" algn="just" eaLnBrk="1" hangingPunct="1">
              <a:lnSpc>
                <a:spcPct val="90000"/>
              </a:lnSpc>
            </a:pPr>
            <a:r>
              <a:rPr lang="it-IT" dirty="0">
                <a:ea typeface="ＭＳ Ｐゴシック" panose="020B0600070205080204" pitchFamily="34" charset="-128"/>
                <a:cs typeface="Arial" panose="020B0604020202020204" pitchFamily="34" charset="0"/>
              </a:rPr>
              <a:t>Altri hanno cercato di rilevare le lacune metodologiche nelle ricerche sul rapporto tra atteggiamenti e comportamenti</a:t>
            </a: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49155"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5E11A1D3-CC38-4FB2-B383-759556010DC2}" type="slidenum">
              <a:rPr lang="it-IT" sz="1200">
                <a:solidFill>
                  <a:schemeClr val="tx1"/>
                </a:solidFill>
              </a:rPr>
              <a:pPr eaLnBrk="1" hangingPunct="1"/>
              <a:t>56</a:t>
            </a:fld>
            <a:endParaRPr lang="it-IT" sz="1200">
              <a:solidFill>
                <a:schemeClr val="tx1"/>
              </a:solidFill>
            </a:endParaRPr>
          </a:p>
        </p:txBody>
      </p:sp>
    </p:spTree>
    <p:extLst>
      <p:ext uri="{BB962C8B-B14F-4D97-AF65-F5344CB8AC3E}">
        <p14:creationId xmlns:p14="http://schemas.microsoft.com/office/powerpoint/2010/main" xmlns="" val="2653795166"/>
      </p:ext>
    </p:extLst>
  </p:cSld>
  <p:clrMapOvr>
    <a:masterClrMapping/>
  </p:clrMapOvr>
  <p:transition>
    <p:dissolv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contenuto 2"/>
          <p:cNvSpPr>
            <a:spLocks noGrp="1"/>
          </p:cNvSpPr>
          <p:nvPr>
            <p:ph idx="1"/>
          </p:nvPr>
        </p:nvSpPr>
        <p:spPr>
          <a:xfrm>
            <a:off x="609600" y="1003300"/>
            <a:ext cx="10972800" cy="5321300"/>
          </a:xfrm>
        </p:spPr>
        <p:txBody>
          <a:bodyPr>
            <a:normAutofit/>
          </a:bodyPr>
          <a:lstStyle/>
          <a:p>
            <a:r>
              <a:rPr lang="it-IT" sz="2400" dirty="0" err="1" smtClean="0">
                <a:ea typeface="ＭＳ Ｐゴシック" panose="020B0600070205080204" pitchFamily="34" charset="-128"/>
                <a:cs typeface="Arial" panose="020B0604020202020204" pitchFamily="34" charset="0"/>
              </a:rPr>
              <a:t>Fishbein</a:t>
            </a:r>
            <a:r>
              <a:rPr lang="it-IT" sz="2400" dirty="0" smtClean="0">
                <a:ea typeface="ＭＳ Ｐゴシック" panose="020B0600070205080204" pitchFamily="34" charset="-128"/>
                <a:cs typeface="Arial" panose="020B0604020202020204" pitchFamily="34" charset="0"/>
              </a:rPr>
              <a:t> e </a:t>
            </a:r>
            <a:r>
              <a:rPr lang="it-IT" sz="2400" dirty="0" err="1" smtClean="0">
                <a:ea typeface="ＭＳ Ｐゴシック" panose="020B0600070205080204" pitchFamily="34" charset="-128"/>
                <a:cs typeface="Arial" panose="020B0604020202020204" pitchFamily="34" charset="0"/>
              </a:rPr>
              <a:t>Azjen</a:t>
            </a:r>
            <a:r>
              <a:rPr lang="it-IT" sz="2400" dirty="0" smtClean="0">
                <a:ea typeface="ＭＳ Ｐゴシック" panose="020B0600070205080204" pitchFamily="34" charset="-128"/>
                <a:cs typeface="Arial" panose="020B0604020202020204" pitchFamily="34" charset="0"/>
              </a:rPr>
              <a:t> (1974): c</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è spesso  una differenza nel livello di generalità/specificità tra atteggiamenti e comportamenti misurati</a:t>
            </a:r>
            <a:r>
              <a:rPr lang="it-IT" altLang="ja-JP" sz="2400" dirty="0" smtClean="0">
                <a:ea typeface="ＭＳ Ｐゴシック" panose="020B0600070205080204" pitchFamily="34" charset="-128"/>
                <a:cs typeface="Arial" panose="020B0604020202020204" pitchFamily="34" charset="0"/>
              </a:rPr>
              <a:t>:</a:t>
            </a:r>
          </a:p>
          <a:p>
            <a:pPr>
              <a:buNone/>
            </a:pPr>
            <a:endParaRPr lang="it-IT" altLang="ja-JP" sz="2400" dirty="0" smtClean="0">
              <a:ea typeface="ＭＳ Ｐゴシック" panose="020B0600070205080204" pitchFamily="34" charset="-128"/>
              <a:cs typeface="Arial" panose="020B0604020202020204" pitchFamily="34" charset="0"/>
            </a:endParaRPr>
          </a:p>
          <a:p>
            <a:pPr lvl="1"/>
            <a:r>
              <a:rPr lang="it-IT" dirty="0" smtClean="0">
                <a:ea typeface="ＭＳ Ｐゴシック" panose="020B0600070205080204" pitchFamily="34" charset="-128"/>
                <a:cs typeface="Arial" panose="020B0604020202020204" pitchFamily="34" charset="0"/>
              </a:rPr>
              <a:t>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atteggiamento rilevato è di carattere generale: </a:t>
            </a:r>
          </a:p>
          <a:p>
            <a:pPr marL="1435100" lvl="2" indent="-246063"/>
            <a:r>
              <a:rPr lang="it-IT" sz="2400" dirty="0" smtClean="0">
                <a:ea typeface="ＭＳ Ｐゴシック" panose="020B0600070205080204" pitchFamily="34" charset="-128"/>
                <a:cs typeface="Arial" panose="020B0604020202020204" pitchFamily="34" charset="0"/>
              </a:rPr>
              <a:t>es. atteggiamento verso la </a:t>
            </a:r>
            <a:r>
              <a:rPr lang="it-IT" sz="2400" dirty="0" smtClean="0">
                <a:ea typeface="ＭＳ Ｐゴシック" panose="020B0600070205080204" pitchFamily="34" charset="-128"/>
                <a:cs typeface="Arial" panose="020B0604020202020204" pitchFamily="34" charset="0"/>
              </a:rPr>
              <a:t>religione</a:t>
            </a:r>
          </a:p>
          <a:p>
            <a:pPr lvl="2"/>
            <a:endParaRPr lang="it-IT" sz="2400" dirty="0" smtClean="0">
              <a:ea typeface="ＭＳ Ｐゴシック" panose="020B0600070205080204" pitchFamily="34" charset="-128"/>
              <a:cs typeface="Arial" panose="020B0604020202020204" pitchFamily="34" charset="0"/>
            </a:endParaRPr>
          </a:p>
          <a:p>
            <a:pPr lvl="1"/>
            <a:r>
              <a:rPr lang="it-IT" dirty="0" smtClean="0">
                <a:ea typeface="ＭＳ Ｐゴシック" panose="020B0600070205080204" pitchFamily="34" charset="-128"/>
                <a:cs typeface="Arial" panose="020B0604020202020204" pitchFamily="34" charset="0"/>
              </a:rPr>
              <a:t>mentre il comportamento atteso è molto specifico: </a:t>
            </a:r>
          </a:p>
          <a:p>
            <a:pPr marL="1435100" lvl="2" indent="-246063"/>
            <a:r>
              <a:rPr lang="it-IT" sz="2400" dirty="0" smtClean="0">
                <a:ea typeface="ＭＳ Ｐゴシック" panose="020B0600070205080204" pitchFamily="34" charset="-128"/>
                <a:cs typeface="Arial" panose="020B0604020202020204" pitchFamily="34" charset="0"/>
              </a:rPr>
              <a:t>es. andare a messa la domenica</a:t>
            </a:r>
          </a:p>
          <a:p>
            <a:pPr lvl="1">
              <a:buFont typeface="Times" panose="02020603050405020304" pitchFamily="18" charset="0"/>
              <a:buNone/>
            </a:pPr>
            <a:endParaRPr lang="it-IT" sz="2200" dirty="0">
              <a:latin typeface="Arial" panose="020B0604020202020204" pitchFamily="34" charset="0"/>
              <a:ea typeface="ＭＳ Ｐゴシック" panose="020B0600070205080204" pitchFamily="34" charset="-128"/>
              <a:cs typeface="Arial" panose="020B0604020202020204" pitchFamily="34" charset="0"/>
            </a:endParaRP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0179"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96C0B76-55FA-4F65-BF21-7E1B594FCA78}" type="slidenum">
              <a:rPr lang="it-IT" sz="1200">
                <a:solidFill>
                  <a:schemeClr val="tx1"/>
                </a:solidFill>
              </a:rPr>
              <a:pPr eaLnBrk="1" hangingPunct="1"/>
              <a:t>57</a:t>
            </a:fld>
            <a:endParaRPr lang="it-IT" sz="1200">
              <a:solidFill>
                <a:schemeClr val="tx1"/>
              </a:solidFill>
            </a:endParaRPr>
          </a:p>
        </p:txBody>
      </p:sp>
    </p:spTree>
    <p:extLst>
      <p:ext uri="{BB962C8B-B14F-4D97-AF65-F5344CB8AC3E}">
        <p14:creationId xmlns:p14="http://schemas.microsoft.com/office/powerpoint/2010/main" xmlns="" val="188609540"/>
      </p:ext>
    </p:extLst>
  </p:cSld>
  <p:clrMapOvr>
    <a:masterClrMapping/>
  </p:clrMapOvr>
  <p:transition>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contenuto 2"/>
          <p:cNvSpPr>
            <a:spLocks noGrp="1"/>
          </p:cNvSpPr>
          <p:nvPr>
            <p:ph idx="1"/>
          </p:nvPr>
        </p:nvSpPr>
        <p:spPr>
          <a:xfrm>
            <a:off x="746102" y="975932"/>
            <a:ext cx="10772798" cy="5272468"/>
          </a:xfrm>
        </p:spPr>
        <p:txBody>
          <a:bodyPr>
            <a:noAutofit/>
          </a:bodyPr>
          <a:lstStyle/>
          <a:p>
            <a:pPr>
              <a:buFontTx/>
              <a:buNone/>
            </a:pPr>
            <a:r>
              <a:rPr lang="it-IT" sz="2400" dirty="0" smtClean="0">
                <a:solidFill>
                  <a:srgbClr val="C00000"/>
                </a:solidFill>
                <a:ea typeface="ＭＳ Ｐゴシック" panose="020B0600070205080204" pitchFamily="34" charset="-128"/>
                <a:cs typeface="Arial" panose="020B0604020202020204" pitchFamily="34" charset="0"/>
              </a:rPr>
              <a:t>Ricerca </a:t>
            </a:r>
            <a:r>
              <a:rPr lang="it-IT" sz="2400" dirty="0" err="1" smtClean="0">
                <a:solidFill>
                  <a:srgbClr val="C00000"/>
                </a:solidFill>
                <a:ea typeface="ＭＳ Ｐゴシック" panose="020B0600070205080204" pitchFamily="34" charset="-128"/>
                <a:cs typeface="Arial" panose="020B0604020202020204" pitchFamily="34" charset="0"/>
              </a:rPr>
              <a:t>sull</a:t>
            </a:r>
            <a:r>
              <a:rPr lang="ja-JP" altLang="it-IT" sz="2400" dirty="0" smtClean="0">
                <a:solidFill>
                  <a:srgbClr val="C00000"/>
                </a:solidFill>
                <a:ea typeface="ＭＳ Ｐゴシック" panose="020B0600070205080204" pitchFamily="34" charset="-128"/>
                <a:cs typeface="Arial" panose="020B0604020202020204" pitchFamily="34" charset="0"/>
              </a:rPr>
              <a:t>’</a:t>
            </a:r>
            <a:r>
              <a:rPr lang="it-IT" altLang="ja-JP" sz="2400" dirty="0" smtClean="0">
                <a:solidFill>
                  <a:srgbClr val="C00000"/>
                </a:solidFill>
                <a:ea typeface="ＭＳ Ｐゴシック" panose="020B0600070205080204" pitchFamily="34" charset="-128"/>
                <a:cs typeface="Arial" panose="020B0604020202020204" pitchFamily="34" charset="0"/>
              </a:rPr>
              <a:t>uso della pillola anticoncezionale</a:t>
            </a:r>
            <a:r>
              <a:rPr lang="it-IT" altLang="ja-JP" sz="2400" dirty="0" smtClean="0">
                <a:solidFill>
                  <a:srgbClr val="FFC000"/>
                </a:solidFill>
                <a:ea typeface="ＭＳ Ｐゴシック" panose="020B0600070205080204" pitchFamily="34" charset="-128"/>
                <a:cs typeface="Arial" panose="020B0604020202020204" pitchFamily="34" charset="0"/>
              </a:rPr>
              <a:t> </a:t>
            </a:r>
            <a:r>
              <a:rPr lang="it-IT" altLang="ja-JP" sz="2400" dirty="0" smtClean="0">
                <a:ea typeface="ＭＳ Ｐゴシック" panose="020B0600070205080204" pitchFamily="34" charset="-128"/>
                <a:cs typeface="Arial" panose="020B0604020202020204" pitchFamily="34" charset="0"/>
              </a:rPr>
              <a:t>(Davidson e </a:t>
            </a:r>
            <a:r>
              <a:rPr lang="it-IT" altLang="ja-JP" sz="2400" dirty="0" err="1" smtClean="0">
                <a:ea typeface="ＭＳ Ｐゴシック" panose="020B0600070205080204" pitchFamily="34" charset="-128"/>
                <a:cs typeface="Arial" panose="020B0604020202020204" pitchFamily="34" charset="0"/>
              </a:rPr>
              <a:t>Jaccard</a:t>
            </a:r>
            <a:r>
              <a:rPr lang="it-IT" altLang="ja-JP" sz="2400" dirty="0" smtClean="0">
                <a:ea typeface="ＭＳ Ｐゴシック" panose="020B0600070205080204" pitchFamily="34" charset="-128"/>
                <a:cs typeface="Arial" panose="020B0604020202020204" pitchFamily="34" charset="0"/>
              </a:rPr>
              <a:t> 1979)</a:t>
            </a:r>
          </a:p>
          <a:p>
            <a:pPr>
              <a:buFontTx/>
              <a:buNone/>
            </a:pPr>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Rilevarono in un campione di donne atteggiamenti :</a:t>
            </a:r>
          </a:p>
          <a:p>
            <a:pPr lvl="1"/>
            <a:r>
              <a:rPr lang="it-IT" dirty="0" smtClean="0">
                <a:ea typeface="ＭＳ Ｐゴシック" panose="020B0600070205080204" pitchFamily="34" charset="-128"/>
                <a:cs typeface="Arial" panose="020B0604020202020204" pitchFamily="34" charset="0"/>
              </a:rPr>
              <a:t>generali: verso il controllo delle nascite</a:t>
            </a:r>
          </a:p>
          <a:p>
            <a:pPr lvl="1"/>
            <a:r>
              <a:rPr lang="it-IT" dirty="0" smtClean="0">
                <a:ea typeface="ＭＳ Ｐゴシック" panose="020B0600070205080204" pitchFamily="34" charset="-128"/>
                <a:cs typeface="Arial" panose="020B0604020202020204" pitchFamily="34" charset="0"/>
              </a:rPr>
              <a:t>specifici: verso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uso della pillola per un periodo limitato di </a:t>
            </a:r>
            <a:r>
              <a:rPr lang="it-IT" altLang="ja-JP" dirty="0" smtClean="0">
                <a:ea typeface="ＭＳ Ｐゴシック" panose="020B0600070205080204" pitchFamily="34" charset="-128"/>
                <a:cs typeface="Arial" panose="020B0604020202020204" pitchFamily="34" charset="0"/>
              </a:rPr>
              <a:t>tempo</a:t>
            </a:r>
          </a:p>
          <a:p>
            <a:pPr lvl="1"/>
            <a:endParaRPr lang="it-IT" altLang="ja-JP"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Dopo 2 anni le ricontattarono: uso della pillola nel tempo </a:t>
            </a:r>
            <a:r>
              <a:rPr lang="it-IT" sz="2400" dirty="0" smtClean="0">
                <a:ea typeface="ＭＳ Ｐゴシック" panose="020B0600070205080204" pitchFamily="34" charset="-128"/>
                <a:cs typeface="Arial" panose="020B0604020202020204" pitchFamily="34" charset="0"/>
              </a:rPr>
              <a:t>intercorso</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atteggiamento specifico, ma non quello generale, fu un buon </a:t>
            </a:r>
            <a:r>
              <a:rPr lang="it-IT" altLang="ja-JP" sz="2400" dirty="0" err="1" smtClean="0">
                <a:ea typeface="ＭＳ Ｐゴシック" panose="020B0600070205080204" pitchFamily="34" charset="-128"/>
                <a:cs typeface="Arial" panose="020B0604020202020204" pitchFamily="34" charset="0"/>
              </a:rPr>
              <a:t>predittore</a:t>
            </a:r>
            <a:r>
              <a:rPr lang="it-IT" altLang="ja-JP" sz="2400" dirty="0" smtClean="0">
                <a:ea typeface="ＭＳ Ｐゴシック" panose="020B0600070205080204" pitchFamily="34" charset="-128"/>
                <a:cs typeface="Arial" panose="020B0604020202020204" pitchFamily="34" charset="0"/>
              </a:rPr>
              <a:t> del comportamento.</a:t>
            </a: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1203"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09EDC89-43A0-4501-9F48-2EFA378173A3}" type="slidenum">
              <a:rPr lang="it-IT" sz="1200">
                <a:solidFill>
                  <a:schemeClr val="tx1"/>
                </a:solidFill>
              </a:rPr>
              <a:pPr eaLnBrk="1" hangingPunct="1"/>
              <a:t>58</a:t>
            </a:fld>
            <a:endParaRPr lang="it-IT" sz="1200">
              <a:solidFill>
                <a:schemeClr val="tx1"/>
              </a:solidFill>
            </a:endParaRPr>
          </a:p>
        </p:txBody>
      </p:sp>
    </p:spTree>
    <p:extLst>
      <p:ext uri="{BB962C8B-B14F-4D97-AF65-F5344CB8AC3E}">
        <p14:creationId xmlns:p14="http://schemas.microsoft.com/office/powerpoint/2010/main" xmlns="" val="1131936629"/>
      </p:ext>
    </p:extLst>
  </p:cSld>
  <p:clrMapOvr>
    <a:masterClrMapping/>
  </p:clrMapOvr>
  <p:transition>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2"/>
          <p:cNvSpPr>
            <a:spLocks noGrp="1" noChangeArrowheads="1"/>
          </p:cNvSpPr>
          <p:nvPr>
            <p:ph idx="1"/>
          </p:nvPr>
        </p:nvSpPr>
        <p:spPr>
          <a:xfrm>
            <a:off x="1676400" y="1066800"/>
            <a:ext cx="8839200" cy="3429000"/>
          </a:xfrm>
          <a:noFill/>
        </p:spPr>
        <p:txBody>
          <a:bodyPr/>
          <a:lstStyle/>
          <a:p>
            <a:pPr algn="ctr" eaLnBrk="1" hangingPunct="1">
              <a:buFontTx/>
              <a:buNone/>
            </a:pPr>
            <a:r>
              <a:rPr lang="it-IT" b="1" dirty="0" smtClean="0">
                <a:solidFill>
                  <a:schemeClr val="hlink"/>
                </a:solidFill>
                <a:ea typeface="ＭＳ Ｐゴシック" panose="020B0600070205080204" pitchFamily="34" charset="-128"/>
              </a:rPr>
              <a:t>Teoria </a:t>
            </a:r>
            <a:r>
              <a:rPr lang="it-IT" b="1" dirty="0" err="1" smtClean="0">
                <a:solidFill>
                  <a:schemeClr val="hlink"/>
                </a:solidFill>
                <a:ea typeface="ＭＳ Ｐゴシック" panose="020B0600070205080204" pitchFamily="34" charset="-128"/>
              </a:rPr>
              <a:t>dell</a:t>
            </a:r>
            <a:r>
              <a:rPr lang="ja-JP" altLang="it-IT" b="1" dirty="0" smtClean="0">
                <a:solidFill>
                  <a:schemeClr val="hlink"/>
                </a:solidFill>
                <a:ea typeface="ＭＳ Ｐゴシック" panose="020B0600070205080204" pitchFamily="34" charset="-128"/>
              </a:rPr>
              <a:t>’</a:t>
            </a:r>
            <a:r>
              <a:rPr lang="it-IT" altLang="ja-JP" b="1" dirty="0" smtClean="0">
                <a:solidFill>
                  <a:schemeClr val="hlink"/>
                </a:solidFill>
                <a:ea typeface="ＭＳ Ｐゴシック" panose="020B0600070205080204" pitchFamily="34" charset="-128"/>
              </a:rPr>
              <a:t>Azione Ragionata </a:t>
            </a:r>
            <a:r>
              <a:rPr lang="it-IT" altLang="ja-JP" dirty="0" smtClean="0">
                <a:ea typeface="ＭＳ Ｐゴシック" panose="020B0600070205080204" pitchFamily="34" charset="-128"/>
              </a:rPr>
              <a:t>(</a:t>
            </a:r>
            <a:r>
              <a:rPr lang="it-IT" altLang="ja-JP" dirty="0" err="1" smtClean="0">
                <a:ea typeface="ＭＳ Ｐゴシック" panose="020B0600070205080204" pitchFamily="34" charset="-128"/>
              </a:rPr>
              <a:t>Fishbein</a:t>
            </a:r>
            <a:r>
              <a:rPr lang="it-IT" altLang="ja-JP" dirty="0" smtClean="0">
                <a:ea typeface="ＭＳ Ｐゴシック" panose="020B0600070205080204" pitchFamily="34" charset="-128"/>
              </a:rPr>
              <a:t> e </a:t>
            </a:r>
            <a:r>
              <a:rPr lang="it-IT" altLang="ja-JP" dirty="0" err="1" smtClean="0">
                <a:ea typeface="ＭＳ Ｐゴシック" panose="020B0600070205080204" pitchFamily="34" charset="-128"/>
              </a:rPr>
              <a:t>Ajzen</a:t>
            </a:r>
            <a:r>
              <a:rPr lang="it-IT" altLang="ja-JP" dirty="0" smtClean="0">
                <a:ea typeface="ＭＳ Ｐゴシック" panose="020B0600070205080204" pitchFamily="34" charset="-128"/>
              </a:rPr>
              <a:t>, 1975)</a:t>
            </a:r>
            <a:endParaRPr lang="it-IT" dirty="0" smtClean="0">
              <a:ea typeface="ＭＳ Ｐゴシック" panose="020B0600070205080204" pitchFamily="34" charset="-128"/>
            </a:endParaRPr>
          </a:p>
        </p:txBody>
      </p:sp>
      <p:sp>
        <p:nvSpPr>
          <p:cNvPr id="52226"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2250A17-9049-4467-A170-4230C60790B7}" type="slidenum">
              <a:rPr lang="it-IT" sz="1200">
                <a:solidFill>
                  <a:schemeClr val="tx1"/>
                </a:solidFill>
              </a:rPr>
              <a:pPr eaLnBrk="1" hangingPunct="1"/>
              <a:t>59</a:t>
            </a:fld>
            <a:endParaRPr lang="it-IT" sz="1200">
              <a:solidFill>
                <a:schemeClr val="tx1"/>
              </a:solidFill>
            </a:endParaRPr>
          </a:p>
        </p:txBody>
      </p:sp>
      <p:sp>
        <p:nvSpPr>
          <p:cNvPr id="52228" name="Rectangle 3"/>
          <p:cNvSpPr>
            <a:spLocks noChangeArrowheads="1"/>
          </p:cNvSpPr>
          <p:nvPr/>
        </p:nvSpPr>
        <p:spPr bwMode="auto">
          <a:xfrm>
            <a:off x="1677989" y="1677988"/>
            <a:ext cx="2206625" cy="970138"/>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just" eaLnBrk="1" hangingPunct="1">
              <a:spcBef>
                <a:spcPct val="50000"/>
              </a:spcBef>
              <a:buClrTx/>
              <a:buSzTx/>
              <a:buFontTx/>
              <a:buNone/>
            </a:pPr>
            <a:r>
              <a:rPr lang="it-IT" sz="1900" b="1">
                <a:solidFill>
                  <a:schemeClr val="tx1"/>
                </a:solidFill>
              </a:rPr>
              <a:t>Credenze circa le conseguenze del comportamento</a:t>
            </a:r>
          </a:p>
        </p:txBody>
      </p:sp>
      <p:sp>
        <p:nvSpPr>
          <p:cNvPr id="52229" name="Rectangle 4"/>
          <p:cNvSpPr>
            <a:spLocks noChangeArrowheads="1"/>
          </p:cNvSpPr>
          <p:nvPr/>
        </p:nvSpPr>
        <p:spPr bwMode="auto">
          <a:xfrm>
            <a:off x="4343400" y="1677988"/>
            <a:ext cx="2133600" cy="970138"/>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eaLnBrk="1" hangingPunct="1">
              <a:spcBef>
                <a:spcPct val="50000"/>
              </a:spcBef>
              <a:buClrTx/>
              <a:buSzTx/>
              <a:buFontTx/>
              <a:buNone/>
            </a:pPr>
            <a:r>
              <a:rPr lang="it-IT" sz="1900" b="1">
                <a:solidFill>
                  <a:schemeClr val="tx1"/>
                </a:solidFill>
              </a:rPr>
              <a:t>Atteggiamento (valutazione del comportamento)</a:t>
            </a:r>
            <a:endParaRPr lang="it-IT" sz="1800" b="1">
              <a:solidFill>
                <a:schemeClr val="tx1"/>
              </a:solidFill>
            </a:endParaRPr>
          </a:p>
        </p:txBody>
      </p:sp>
      <p:sp>
        <p:nvSpPr>
          <p:cNvPr id="52230" name="Line 5"/>
          <p:cNvSpPr>
            <a:spLocks noChangeShapeType="1"/>
          </p:cNvSpPr>
          <p:nvPr/>
        </p:nvSpPr>
        <p:spPr bwMode="auto">
          <a:xfrm>
            <a:off x="3886200" y="2133600"/>
            <a:ext cx="3810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52231" name="Rectangle 6"/>
          <p:cNvSpPr>
            <a:spLocks noChangeArrowheads="1"/>
          </p:cNvSpPr>
          <p:nvPr/>
        </p:nvSpPr>
        <p:spPr bwMode="auto">
          <a:xfrm>
            <a:off x="1524001" y="4286251"/>
            <a:ext cx="2206625" cy="677751"/>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just" eaLnBrk="1" hangingPunct="1">
              <a:spcBef>
                <a:spcPct val="50000"/>
              </a:spcBef>
              <a:buClrTx/>
              <a:buSzTx/>
              <a:buFontTx/>
              <a:buNone/>
            </a:pPr>
            <a:r>
              <a:rPr lang="it-IT" sz="1900" b="1">
                <a:solidFill>
                  <a:schemeClr val="tx1"/>
                </a:solidFill>
              </a:rPr>
              <a:t>Credenze circa le norme sociali</a:t>
            </a:r>
            <a:endParaRPr lang="it-IT" sz="1900">
              <a:solidFill>
                <a:schemeClr val="tx1"/>
              </a:solidFill>
            </a:endParaRPr>
          </a:p>
        </p:txBody>
      </p:sp>
      <p:sp>
        <p:nvSpPr>
          <p:cNvPr id="52232" name="Rectangle 7"/>
          <p:cNvSpPr>
            <a:spLocks noChangeArrowheads="1"/>
          </p:cNvSpPr>
          <p:nvPr/>
        </p:nvSpPr>
        <p:spPr bwMode="auto">
          <a:xfrm>
            <a:off x="4452938" y="4286250"/>
            <a:ext cx="2284412" cy="970138"/>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just" eaLnBrk="1" hangingPunct="1">
              <a:spcBef>
                <a:spcPct val="50000"/>
              </a:spcBef>
              <a:buClrTx/>
              <a:buSzTx/>
              <a:buFontTx/>
              <a:buNone/>
            </a:pPr>
            <a:r>
              <a:rPr lang="it-IT" sz="1900" b="1">
                <a:solidFill>
                  <a:schemeClr val="tx1"/>
                </a:solidFill>
              </a:rPr>
              <a:t>Percezione delle aspettative degli </a:t>
            </a:r>
            <a:r>
              <a:rPr lang="ja-JP" altLang="it-IT" sz="1900" b="1">
                <a:solidFill>
                  <a:schemeClr val="tx1"/>
                </a:solidFill>
              </a:rPr>
              <a:t>“</a:t>
            </a:r>
            <a:r>
              <a:rPr lang="it-IT" altLang="ja-JP" sz="1900" b="1">
                <a:solidFill>
                  <a:schemeClr val="tx1"/>
                </a:solidFill>
              </a:rPr>
              <a:t>altri significativi</a:t>
            </a:r>
            <a:r>
              <a:rPr lang="ja-JP" altLang="it-IT" sz="1900" b="1">
                <a:solidFill>
                  <a:schemeClr val="tx1"/>
                </a:solidFill>
              </a:rPr>
              <a:t>”</a:t>
            </a:r>
            <a:endParaRPr lang="it-IT" sz="1900" b="1">
              <a:solidFill>
                <a:schemeClr val="tx1"/>
              </a:solidFill>
            </a:endParaRPr>
          </a:p>
        </p:txBody>
      </p:sp>
      <p:sp>
        <p:nvSpPr>
          <p:cNvPr id="52233" name="Line 8"/>
          <p:cNvSpPr>
            <a:spLocks noChangeShapeType="1"/>
          </p:cNvSpPr>
          <p:nvPr/>
        </p:nvSpPr>
        <p:spPr bwMode="auto">
          <a:xfrm>
            <a:off x="3881438" y="4572000"/>
            <a:ext cx="4572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52234" name="Line 9"/>
          <p:cNvSpPr>
            <a:spLocks noChangeShapeType="1"/>
          </p:cNvSpPr>
          <p:nvPr/>
        </p:nvSpPr>
        <p:spPr bwMode="auto">
          <a:xfrm flipV="1">
            <a:off x="6297612" y="3505200"/>
            <a:ext cx="1093787" cy="671513"/>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52235" name="Line 10"/>
          <p:cNvSpPr>
            <a:spLocks noChangeShapeType="1"/>
          </p:cNvSpPr>
          <p:nvPr/>
        </p:nvSpPr>
        <p:spPr bwMode="auto">
          <a:xfrm>
            <a:off x="6464300" y="2120900"/>
            <a:ext cx="952500" cy="8636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52236" name="Rectangle 11"/>
          <p:cNvSpPr>
            <a:spLocks noChangeArrowheads="1"/>
          </p:cNvSpPr>
          <p:nvPr/>
        </p:nvSpPr>
        <p:spPr bwMode="auto">
          <a:xfrm>
            <a:off x="6810375" y="3071814"/>
            <a:ext cx="1393010" cy="385363"/>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buClrTx/>
              <a:buSzTx/>
              <a:buFontTx/>
              <a:buNone/>
            </a:pPr>
            <a:r>
              <a:rPr lang="it-IT" sz="1900" b="1">
                <a:solidFill>
                  <a:schemeClr val="tx1"/>
                </a:solidFill>
              </a:rPr>
              <a:t>intenzione</a:t>
            </a:r>
            <a:endParaRPr lang="it-IT" sz="1900">
              <a:solidFill>
                <a:schemeClr val="tx1"/>
              </a:solidFill>
            </a:endParaRPr>
          </a:p>
        </p:txBody>
      </p:sp>
      <p:sp>
        <p:nvSpPr>
          <p:cNvPr id="52237" name="Rectangle 12"/>
          <p:cNvSpPr>
            <a:spLocks noChangeArrowheads="1"/>
          </p:cNvSpPr>
          <p:nvPr/>
        </p:nvSpPr>
        <p:spPr bwMode="auto">
          <a:xfrm>
            <a:off x="8643939" y="3000376"/>
            <a:ext cx="2031005" cy="385363"/>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buClrTx/>
              <a:buSzTx/>
              <a:buFontTx/>
              <a:buNone/>
            </a:pPr>
            <a:r>
              <a:rPr lang="it-IT" sz="1900" b="1">
                <a:solidFill>
                  <a:schemeClr val="tx1"/>
                </a:solidFill>
              </a:rPr>
              <a:t>comportamento</a:t>
            </a:r>
            <a:endParaRPr lang="it-IT" sz="1900">
              <a:solidFill>
                <a:schemeClr val="tx1"/>
              </a:solidFill>
            </a:endParaRPr>
          </a:p>
        </p:txBody>
      </p:sp>
      <p:sp>
        <p:nvSpPr>
          <p:cNvPr id="52238" name="Line 13"/>
          <p:cNvSpPr>
            <a:spLocks noChangeShapeType="1"/>
          </p:cNvSpPr>
          <p:nvPr/>
        </p:nvSpPr>
        <p:spPr bwMode="auto">
          <a:xfrm>
            <a:off x="8167688" y="3214688"/>
            <a:ext cx="381000" cy="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52239" name="CasellaDiTesto 15"/>
          <p:cNvSpPr txBox="1">
            <a:spLocks noChangeArrowheads="1"/>
          </p:cNvSpPr>
          <p:nvPr/>
        </p:nvSpPr>
        <p:spPr bwMode="auto">
          <a:xfrm>
            <a:off x="2952751" y="2857500"/>
            <a:ext cx="2786063" cy="1261884"/>
          </a:xfrm>
          <a:prstGeom prst="rect">
            <a:avLst/>
          </a:prstGeom>
          <a:noFill/>
          <a:ln w="317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eaLnBrk="1" hangingPunct="1">
              <a:buFont typeface="Wingdings" panose="05000000000000000000" pitchFamily="2" charset="2"/>
              <a:buNone/>
            </a:pPr>
            <a:r>
              <a:rPr lang="it-IT" sz="1900" b="1" dirty="0">
                <a:solidFill>
                  <a:schemeClr val="tx1"/>
                </a:solidFill>
              </a:rPr>
              <a:t>Importanza attribuita alle conseguenze del comportamento e alle norme sociali</a:t>
            </a:r>
          </a:p>
        </p:txBody>
      </p:sp>
      <p:sp>
        <p:nvSpPr>
          <p:cNvPr id="52240" name="Line 13"/>
          <p:cNvSpPr>
            <a:spLocks noChangeShapeType="1"/>
          </p:cNvSpPr>
          <p:nvPr/>
        </p:nvSpPr>
        <p:spPr bwMode="auto">
          <a:xfrm>
            <a:off x="5816600" y="3289298"/>
            <a:ext cx="914400" cy="1"/>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74688546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0" y="6172200"/>
            <a:ext cx="12192000" cy="457200"/>
          </a:xfrm>
        </p:spPr>
        <p:txBody>
          <a:bodyPr>
            <a:normAutofit/>
          </a:bodyPr>
          <a:lstStyle/>
          <a:p>
            <a:pPr algn="ctr" eaLnBrk="1" hangingPunct="1"/>
            <a:r>
              <a:rPr lang="it-IT" sz="1800" dirty="0">
                <a:solidFill>
                  <a:schemeClr val="tx1"/>
                </a:solidFill>
              </a:rPr>
              <a:t>Fonte Darwin (1872): </a:t>
            </a:r>
            <a:r>
              <a:rPr lang="it-IT" sz="1800" i="1" dirty="0">
                <a:solidFill>
                  <a:schemeClr val="tx1"/>
                </a:solidFill>
              </a:rPr>
              <a:t>L’espressione delle emozioni nell’uomo e negli animali p. 91-94</a:t>
            </a:r>
            <a:endParaRPr lang="it-IT" sz="1800" dirty="0">
              <a:solidFill>
                <a:schemeClr val="tx1"/>
              </a:solidFill>
            </a:endParaRPr>
          </a:p>
        </p:txBody>
      </p:sp>
      <p:sp>
        <p:nvSpPr>
          <p:cNvPr id="14340" name="Rectangle 3"/>
          <p:cNvSpPr>
            <a:spLocks noGrp="1" noChangeArrowheads="1"/>
          </p:cNvSpPr>
          <p:nvPr>
            <p:ph idx="1"/>
          </p:nvPr>
        </p:nvSpPr>
        <p:spPr>
          <a:xfrm>
            <a:off x="0" y="838201"/>
            <a:ext cx="11988800" cy="2133599"/>
          </a:xfrm>
        </p:spPr>
        <p:txBody>
          <a:bodyPr/>
          <a:lstStyle/>
          <a:p>
            <a:pPr algn="ctr" eaLnBrk="1" hangingPunct="1">
              <a:buFontTx/>
              <a:buNone/>
            </a:pPr>
            <a:r>
              <a:rPr lang="it-IT" dirty="0" smtClean="0"/>
              <a:t>	</a:t>
            </a:r>
            <a:r>
              <a:rPr lang="it-IT" sz="2400" i="1" dirty="0" smtClean="0"/>
              <a:t>[…] Un cane, quando si avvicina ad un altro cane o a un uomo che non conosce con una </a:t>
            </a:r>
            <a:r>
              <a:rPr lang="it-IT" sz="2400" b="1" i="1" dirty="0" smtClean="0"/>
              <a:t>disposizione mentale</a:t>
            </a:r>
            <a:r>
              <a:rPr lang="it-IT" sz="2400" i="1" dirty="0" smtClean="0"/>
              <a:t> di ostilità e di ferocia, cammina diritto e rigido, con la testa leggermente sollevata o non molto abbassata, e la coda eretta e immobile; il suo pelo si rizza, specialmente sul collo e sulla schiena; le orecchie sono tese in avanti e gli occhi guardano fisso (si vedano le figure 5 e 7).</a:t>
            </a:r>
            <a:endParaRPr lang="it-IT" i="1" dirty="0" smtClean="0"/>
          </a:p>
        </p:txBody>
      </p:sp>
      <p:sp>
        <p:nvSpPr>
          <p:cNvPr id="14338"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A573A99-B5B0-454F-BBC3-F431C3D29290}" type="slidenum">
              <a:rPr lang="it-IT" sz="1400"/>
              <a:pPr>
                <a:spcBef>
                  <a:spcPct val="0"/>
                </a:spcBef>
                <a:buFontTx/>
                <a:buNone/>
              </a:pPr>
              <a:t>6</a:t>
            </a:fld>
            <a:endParaRPr lang="it-IT" sz="1400"/>
          </a:p>
        </p:txBody>
      </p:sp>
      <p:pic>
        <p:nvPicPr>
          <p:cNvPr id="5" name="Picture 4" descr="cani3"/>
          <p:cNvPicPr>
            <a:picLocks noChangeAspect="1" noChangeArrowheads="1"/>
          </p:cNvPicPr>
          <p:nvPr/>
        </p:nvPicPr>
        <p:blipFill>
          <a:blip r:embed="rId3">
            <a:extLst>
              <a:ext uri="{28A0092B-C50C-407E-A947-70E740481C1C}">
                <a14:useLocalDpi xmlns:a14="http://schemas.microsoft.com/office/drawing/2010/main" xmlns="" val="0"/>
              </a:ext>
            </a:extLst>
          </a:blip>
          <a:srcRect l="24467" t="5188" r="743" b="55002"/>
          <a:stretch>
            <a:fillRect/>
          </a:stretch>
        </p:blipFill>
        <p:spPr bwMode="auto">
          <a:xfrm>
            <a:off x="1303292" y="3463897"/>
            <a:ext cx="3537011" cy="2543318"/>
          </a:xfrm>
          <a:prstGeom prst="rect">
            <a:avLst/>
          </a:prstGeom>
          <a:solidFill>
            <a:schemeClr val="hlink"/>
          </a:solidFill>
          <a:ln w="76200">
            <a:solidFill>
              <a:schemeClr val="hlink"/>
            </a:solidFill>
            <a:miter lim="800000"/>
            <a:headEnd/>
            <a:tailEnd/>
          </a:ln>
        </p:spPr>
      </p:pic>
      <p:pic>
        <p:nvPicPr>
          <p:cNvPr id="6" name="Picture 7" descr="cani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1748" y="3374504"/>
            <a:ext cx="3620534" cy="2658230"/>
          </a:xfrm>
          <a:prstGeom prst="rect">
            <a:avLst/>
          </a:prstGeom>
          <a:noFill/>
          <a:ln w="762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7452119"/>
      </p:ext>
    </p:extLst>
  </p:cSld>
  <p:clrMapOvr>
    <a:masterClrMapping/>
  </p:clrMapOvr>
  <p:transition>
    <p:dissolv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9C0F858-E143-4F83-8CB1-2BAD23458851}" type="slidenum">
              <a:rPr lang="it-IT" sz="1400"/>
              <a:pPr>
                <a:spcBef>
                  <a:spcPct val="0"/>
                </a:spcBef>
                <a:buFontTx/>
                <a:buNone/>
              </a:pPr>
              <a:t>60</a:t>
            </a:fld>
            <a:endParaRPr lang="it-IT" sz="1400"/>
          </a:p>
        </p:txBody>
      </p:sp>
      <p:sp>
        <p:nvSpPr>
          <p:cNvPr id="78851" name="Rectangle 4"/>
          <p:cNvSpPr>
            <a:spLocks noChangeArrowheads="1"/>
          </p:cNvSpPr>
          <p:nvPr/>
        </p:nvSpPr>
        <p:spPr bwMode="auto">
          <a:xfrm>
            <a:off x="1955800" y="596900"/>
            <a:ext cx="1397000" cy="9271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2200" dirty="0" err="1">
                <a:latin typeface="+mn-lt"/>
              </a:rPr>
              <a:t>Behavioural</a:t>
            </a:r>
            <a:endParaRPr lang="it-IT" sz="2200" dirty="0">
              <a:latin typeface="+mn-lt"/>
            </a:endParaRPr>
          </a:p>
          <a:p>
            <a:pPr algn="ctr" eaLnBrk="1" hangingPunct="1">
              <a:spcBef>
                <a:spcPct val="0"/>
              </a:spcBef>
              <a:buFontTx/>
              <a:buNone/>
            </a:pPr>
            <a:r>
              <a:rPr lang="it-IT" sz="2200" dirty="0">
                <a:latin typeface="+mn-lt"/>
              </a:rPr>
              <a:t> </a:t>
            </a:r>
            <a:r>
              <a:rPr lang="it-IT" sz="2200" dirty="0" err="1">
                <a:latin typeface="+mn-lt"/>
              </a:rPr>
              <a:t>beliefs</a:t>
            </a:r>
            <a:endParaRPr lang="it-IT" sz="2200" dirty="0">
              <a:latin typeface="+mn-lt"/>
            </a:endParaRPr>
          </a:p>
        </p:txBody>
      </p:sp>
      <p:sp>
        <p:nvSpPr>
          <p:cNvPr id="78852" name="Rectangle 5"/>
          <p:cNvSpPr>
            <a:spLocks noChangeArrowheads="1"/>
          </p:cNvSpPr>
          <p:nvPr/>
        </p:nvSpPr>
        <p:spPr bwMode="auto">
          <a:xfrm>
            <a:off x="1905000" y="1828800"/>
            <a:ext cx="1447800" cy="8255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err="1">
                <a:latin typeface="+mn-lt"/>
              </a:rPr>
              <a:t>Outcome</a:t>
            </a:r>
            <a:r>
              <a:rPr lang="it-IT" sz="2200" dirty="0">
                <a:latin typeface="+mn-lt"/>
              </a:rPr>
              <a:t> </a:t>
            </a:r>
          </a:p>
          <a:p>
            <a:pPr algn="ctr">
              <a:spcBef>
                <a:spcPct val="0"/>
              </a:spcBef>
              <a:buNone/>
            </a:pPr>
            <a:r>
              <a:rPr lang="it-IT" sz="2200" dirty="0" err="1">
                <a:latin typeface="+mn-lt"/>
              </a:rPr>
              <a:t>evalutations</a:t>
            </a:r>
            <a:endParaRPr lang="it-IT" sz="2200" dirty="0">
              <a:latin typeface="+mn-lt"/>
            </a:endParaRPr>
          </a:p>
        </p:txBody>
      </p:sp>
      <p:sp>
        <p:nvSpPr>
          <p:cNvPr id="78853" name="Rectangle 6"/>
          <p:cNvSpPr>
            <a:spLocks noChangeArrowheads="1"/>
          </p:cNvSpPr>
          <p:nvPr/>
        </p:nvSpPr>
        <p:spPr bwMode="auto">
          <a:xfrm>
            <a:off x="1981200" y="5334000"/>
            <a:ext cx="1371600" cy="8382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err="1">
                <a:latin typeface="+mn-lt"/>
              </a:rPr>
              <a:t>Motivations</a:t>
            </a:r>
            <a:endParaRPr lang="it-IT" sz="2200" dirty="0">
              <a:latin typeface="+mn-lt"/>
            </a:endParaRPr>
          </a:p>
          <a:p>
            <a:pPr algn="ctr">
              <a:spcBef>
                <a:spcPct val="0"/>
              </a:spcBef>
              <a:buNone/>
            </a:pPr>
            <a:r>
              <a:rPr lang="it-IT" sz="2200" dirty="0" err="1">
                <a:latin typeface="+mn-lt"/>
              </a:rPr>
              <a:t>to</a:t>
            </a:r>
            <a:r>
              <a:rPr lang="it-IT" sz="2200" dirty="0">
                <a:latin typeface="+mn-lt"/>
              </a:rPr>
              <a:t> </a:t>
            </a:r>
            <a:r>
              <a:rPr lang="it-IT" sz="2200" dirty="0" err="1">
                <a:latin typeface="+mn-lt"/>
              </a:rPr>
              <a:t>comply</a:t>
            </a:r>
            <a:endParaRPr lang="it-IT" sz="2200" dirty="0">
              <a:latin typeface="+mn-lt"/>
            </a:endParaRPr>
          </a:p>
        </p:txBody>
      </p:sp>
      <p:sp>
        <p:nvSpPr>
          <p:cNvPr id="78854" name="Rectangle 7"/>
          <p:cNvSpPr>
            <a:spLocks noChangeArrowheads="1"/>
          </p:cNvSpPr>
          <p:nvPr/>
        </p:nvSpPr>
        <p:spPr bwMode="auto">
          <a:xfrm>
            <a:off x="1981200" y="4114800"/>
            <a:ext cx="1371600" cy="8382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a:latin typeface="+mn-lt"/>
              </a:rPr>
              <a:t>Normative</a:t>
            </a:r>
          </a:p>
          <a:p>
            <a:pPr algn="ctr">
              <a:spcBef>
                <a:spcPct val="0"/>
              </a:spcBef>
              <a:buNone/>
            </a:pPr>
            <a:r>
              <a:rPr lang="it-IT" sz="2200" dirty="0" err="1">
                <a:latin typeface="+mn-lt"/>
              </a:rPr>
              <a:t>beliefs</a:t>
            </a:r>
            <a:endParaRPr lang="it-IT" sz="2200" dirty="0">
              <a:latin typeface="+mn-lt"/>
            </a:endParaRPr>
          </a:p>
        </p:txBody>
      </p:sp>
      <p:sp>
        <p:nvSpPr>
          <p:cNvPr id="78855" name="Rectangle 8"/>
          <p:cNvSpPr>
            <a:spLocks noChangeArrowheads="1"/>
          </p:cNvSpPr>
          <p:nvPr/>
        </p:nvSpPr>
        <p:spPr bwMode="auto">
          <a:xfrm>
            <a:off x="4038600" y="1219200"/>
            <a:ext cx="2057400" cy="9144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err="1">
                <a:latin typeface="+mn-lt"/>
              </a:rPr>
              <a:t>Attitude</a:t>
            </a:r>
            <a:r>
              <a:rPr lang="it-IT" sz="2200" dirty="0">
                <a:latin typeface="+mn-lt"/>
              </a:rPr>
              <a:t> </a:t>
            </a:r>
            <a:r>
              <a:rPr lang="it-IT" sz="2200" dirty="0" err="1">
                <a:latin typeface="+mn-lt"/>
              </a:rPr>
              <a:t>towards</a:t>
            </a:r>
            <a:endParaRPr lang="it-IT" sz="2200" dirty="0">
              <a:latin typeface="+mn-lt"/>
            </a:endParaRPr>
          </a:p>
          <a:p>
            <a:pPr algn="ctr">
              <a:spcBef>
                <a:spcPct val="0"/>
              </a:spcBef>
              <a:buNone/>
            </a:pPr>
            <a:r>
              <a:rPr lang="it-IT" sz="2200" dirty="0">
                <a:latin typeface="+mn-lt"/>
              </a:rPr>
              <a:t>the </a:t>
            </a:r>
            <a:r>
              <a:rPr lang="it-IT" sz="2200" dirty="0" err="1">
                <a:latin typeface="+mn-lt"/>
              </a:rPr>
              <a:t>behaviour</a:t>
            </a:r>
            <a:r>
              <a:rPr lang="it-IT" sz="2200" dirty="0">
                <a:latin typeface="+mn-lt"/>
              </a:rPr>
              <a:t> </a:t>
            </a:r>
          </a:p>
        </p:txBody>
      </p:sp>
      <p:sp>
        <p:nvSpPr>
          <p:cNvPr id="78856" name="Rectangle 9"/>
          <p:cNvSpPr>
            <a:spLocks noChangeArrowheads="1"/>
          </p:cNvSpPr>
          <p:nvPr/>
        </p:nvSpPr>
        <p:spPr bwMode="auto">
          <a:xfrm>
            <a:off x="4038600" y="4648200"/>
            <a:ext cx="2057400" cy="9144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err="1">
                <a:latin typeface="+mn-lt"/>
              </a:rPr>
              <a:t>Subjective</a:t>
            </a:r>
            <a:r>
              <a:rPr lang="it-IT" sz="2200" dirty="0">
                <a:latin typeface="+mn-lt"/>
              </a:rPr>
              <a:t> </a:t>
            </a:r>
            <a:r>
              <a:rPr lang="it-IT" sz="2200" dirty="0" err="1">
                <a:latin typeface="+mn-lt"/>
              </a:rPr>
              <a:t>norm</a:t>
            </a:r>
            <a:endParaRPr lang="it-IT" sz="2200" dirty="0">
              <a:latin typeface="+mn-lt"/>
            </a:endParaRPr>
          </a:p>
        </p:txBody>
      </p:sp>
      <p:sp>
        <p:nvSpPr>
          <p:cNvPr id="78857" name="Rectangle 10"/>
          <p:cNvSpPr>
            <a:spLocks noChangeArrowheads="1"/>
          </p:cNvSpPr>
          <p:nvPr/>
        </p:nvSpPr>
        <p:spPr bwMode="auto">
          <a:xfrm>
            <a:off x="3695700" y="2794000"/>
            <a:ext cx="2298700" cy="10160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a:latin typeface="+mn-lt"/>
              </a:rPr>
              <a:t>Relative </a:t>
            </a:r>
            <a:r>
              <a:rPr lang="it-IT" sz="2200" dirty="0" err="1">
                <a:latin typeface="+mn-lt"/>
              </a:rPr>
              <a:t>importance</a:t>
            </a:r>
            <a:endParaRPr lang="it-IT" sz="2200" dirty="0">
              <a:latin typeface="+mn-lt"/>
            </a:endParaRPr>
          </a:p>
          <a:p>
            <a:pPr algn="ctr">
              <a:spcBef>
                <a:spcPct val="0"/>
              </a:spcBef>
              <a:buNone/>
            </a:pPr>
            <a:r>
              <a:rPr lang="it-IT" sz="2200" dirty="0" err="1">
                <a:latin typeface="+mn-lt"/>
              </a:rPr>
              <a:t>of</a:t>
            </a:r>
            <a:r>
              <a:rPr lang="it-IT" sz="2200" dirty="0">
                <a:latin typeface="+mn-lt"/>
              </a:rPr>
              <a:t> </a:t>
            </a:r>
            <a:r>
              <a:rPr lang="it-IT" sz="2200" dirty="0" err="1">
                <a:latin typeface="+mn-lt"/>
              </a:rPr>
              <a:t>attitudinal</a:t>
            </a:r>
            <a:r>
              <a:rPr lang="it-IT" sz="2200" dirty="0">
                <a:latin typeface="+mn-lt"/>
              </a:rPr>
              <a:t> and</a:t>
            </a:r>
          </a:p>
          <a:p>
            <a:pPr algn="ctr">
              <a:spcBef>
                <a:spcPct val="0"/>
              </a:spcBef>
              <a:buNone/>
            </a:pPr>
            <a:r>
              <a:rPr lang="it-IT" sz="2200" dirty="0">
                <a:latin typeface="+mn-lt"/>
              </a:rPr>
              <a:t> normative </a:t>
            </a:r>
            <a:r>
              <a:rPr lang="it-IT" sz="2200" dirty="0" err="1">
                <a:latin typeface="+mn-lt"/>
              </a:rPr>
              <a:t>factors</a:t>
            </a:r>
            <a:endParaRPr lang="it-IT" sz="2200" dirty="0">
              <a:latin typeface="+mn-lt"/>
            </a:endParaRPr>
          </a:p>
        </p:txBody>
      </p:sp>
      <p:sp>
        <p:nvSpPr>
          <p:cNvPr id="78858" name="Rectangle 11"/>
          <p:cNvSpPr>
            <a:spLocks noChangeArrowheads="1"/>
          </p:cNvSpPr>
          <p:nvPr/>
        </p:nvSpPr>
        <p:spPr bwMode="auto">
          <a:xfrm>
            <a:off x="6858000" y="2971800"/>
            <a:ext cx="1371600" cy="8382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err="1">
                <a:latin typeface="+mn-lt"/>
              </a:rPr>
              <a:t>Intention</a:t>
            </a:r>
            <a:endParaRPr lang="it-IT" sz="2200" dirty="0">
              <a:latin typeface="+mn-lt"/>
            </a:endParaRPr>
          </a:p>
        </p:txBody>
      </p:sp>
      <p:sp>
        <p:nvSpPr>
          <p:cNvPr id="78859" name="Rectangle 12"/>
          <p:cNvSpPr>
            <a:spLocks noChangeArrowheads="1"/>
          </p:cNvSpPr>
          <p:nvPr/>
        </p:nvSpPr>
        <p:spPr bwMode="auto">
          <a:xfrm>
            <a:off x="8915400" y="2971800"/>
            <a:ext cx="1371600" cy="838200"/>
          </a:xfrm>
          <a:prstGeom prst="rect">
            <a:avLst/>
          </a:prstGeom>
          <a:solidFill>
            <a:schemeClr val="accent2">
              <a:lumMod val="60000"/>
              <a:lumOff val="40000"/>
            </a:scheme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200" dirty="0" err="1">
                <a:latin typeface="+mn-lt"/>
              </a:rPr>
              <a:t>Behaviour</a:t>
            </a:r>
            <a:r>
              <a:rPr lang="it-IT" sz="2200" dirty="0">
                <a:latin typeface="+mn-lt"/>
              </a:rPr>
              <a:t> </a:t>
            </a:r>
          </a:p>
        </p:txBody>
      </p:sp>
      <p:sp>
        <p:nvSpPr>
          <p:cNvPr id="78860" name="Line 13"/>
          <p:cNvSpPr>
            <a:spLocks noChangeShapeType="1"/>
          </p:cNvSpPr>
          <p:nvPr/>
        </p:nvSpPr>
        <p:spPr bwMode="auto">
          <a:xfrm>
            <a:off x="3352800" y="11430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1" name="Line 14"/>
          <p:cNvSpPr>
            <a:spLocks noChangeShapeType="1"/>
          </p:cNvSpPr>
          <p:nvPr/>
        </p:nvSpPr>
        <p:spPr bwMode="auto">
          <a:xfrm flipV="1">
            <a:off x="3352800" y="18288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2" name="Line 15"/>
          <p:cNvSpPr>
            <a:spLocks noChangeShapeType="1"/>
          </p:cNvSpPr>
          <p:nvPr/>
        </p:nvSpPr>
        <p:spPr bwMode="auto">
          <a:xfrm>
            <a:off x="3352800" y="44958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3" name="Line 16"/>
          <p:cNvSpPr>
            <a:spLocks noChangeShapeType="1"/>
          </p:cNvSpPr>
          <p:nvPr/>
        </p:nvSpPr>
        <p:spPr bwMode="auto">
          <a:xfrm flipV="1">
            <a:off x="3352800" y="5334000"/>
            <a:ext cx="6858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4" name="Line 17"/>
          <p:cNvSpPr>
            <a:spLocks noChangeShapeType="1"/>
          </p:cNvSpPr>
          <p:nvPr/>
        </p:nvSpPr>
        <p:spPr bwMode="auto">
          <a:xfrm>
            <a:off x="6096000" y="2133600"/>
            <a:ext cx="762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5" name="Line 18"/>
          <p:cNvSpPr>
            <a:spLocks noChangeShapeType="1"/>
          </p:cNvSpPr>
          <p:nvPr/>
        </p:nvSpPr>
        <p:spPr bwMode="auto">
          <a:xfrm flipV="1">
            <a:off x="6096000" y="3810000"/>
            <a:ext cx="762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6" name="Line 19"/>
          <p:cNvSpPr>
            <a:spLocks noChangeShapeType="1"/>
          </p:cNvSpPr>
          <p:nvPr/>
        </p:nvSpPr>
        <p:spPr bwMode="auto">
          <a:xfrm flipV="1">
            <a:off x="5994400" y="2514600"/>
            <a:ext cx="482600" cy="4953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7" name="Line 20"/>
          <p:cNvSpPr>
            <a:spLocks noChangeShapeType="1"/>
          </p:cNvSpPr>
          <p:nvPr/>
        </p:nvSpPr>
        <p:spPr bwMode="auto">
          <a:xfrm>
            <a:off x="5994400" y="3708400"/>
            <a:ext cx="482600" cy="482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8" name="Line 21"/>
          <p:cNvSpPr>
            <a:spLocks noChangeShapeType="1"/>
          </p:cNvSpPr>
          <p:nvPr/>
        </p:nvSpPr>
        <p:spPr bwMode="auto">
          <a:xfrm>
            <a:off x="8229600" y="3429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78869" name="Text Box 22"/>
          <p:cNvSpPr txBox="1">
            <a:spLocks noChangeArrowheads="1"/>
          </p:cNvSpPr>
          <p:nvPr/>
        </p:nvSpPr>
        <p:spPr bwMode="auto">
          <a:xfrm>
            <a:off x="6578600" y="812800"/>
            <a:ext cx="46482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800" b="1" dirty="0">
                <a:solidFill>
                  <a:srgbClr val="C00000"/>
                </a:solidFill>
                <a:latin typeface="+mn-lt"/>
              </a:rPr>
              <a:t>The </a:t>
            </a:r>
            <a:r>
              <a:rPr lang="it-IT" sz="2800" b="1" dirty="0" err="1">
                <a:solidFill>
                  <a:srgbClr val="C00000"/>
                </a:solidFill>
                <a:latin typeface="+mn-lt"/>
              </a:rPr>
              <a:t>theory</a:t>
            </a:r>
            <a:r>
              <a:rPr lang="it-IT" sz="2800" b="1" dirty="0">
                <a:solidFill>
                  <a:srgbClr val="C00000"/>
                </a:solidFill>
                <a:latin typeface="+mn-lt"/>
              </a:rPr>
              <a:t> </a:t>
            </a:r>
            <a:r>
              <a:rPr lang="it-IT" sz="2800" b="1" dirty="0" err="1">
                <a:solidFill>
                  <a:srgbClr val="C00000"/>
                </a:solidFill>
                <a:latin typeface="+mn-lt"/>
              </a:rPr>
              <a:t>of</a:t>
            </a:r>
            <a:r>
              <a:rPr lang="it-IT" sz="2800" b="1" dirty="0">
                <a:solidFill>
                  <a:srgbClr val="C00000"/>
                </a:solidFill>
                <a:latin typeface="+mn-lt"/>
              </a:rPr>
              <a:t> </a:t>
            </a:r>
            <a:r>
              <a:rPr lang="it-IT" sz="2800" b="1" dirty="0" err="1">
                <a:solidFill>
                  <a:srgbClr val="C00000"/>
                </a:solidFill>
                <a:latin typeface="+mn-lt"/>
              </a:rPr>
              <a:t>reasoned</a:t>
            </a:r>
            <a:r>
              <a:rPr lang="it-IT" sz="2800" b="1" dirty="0">
                <a:solidFill>
                  <a:srgbClr val="C00000"/>
                </a:solidFill>
                <a:latin typeface="+mn-lt"/>
              </a:rPr>
              <a:t> </a:t>
            </a:r>
            <a:r>
              <a:rPr lang="it-IT" sz="2800" b="1" dirty="0" err="1">
                <a:solidFill>
                  <a:srgbClr val="C00000"/>
                </a:solidFill>
                <a:latin typeface="+mn-lt"/>
              </a:rPr>
              <a:t>action</a:t>
            </a:r>
            <a:r>
              <a:rPr lang="it-IT" sz="2800" b="1" dirty="0">
                <a:solidFill>
                  <a:srgbClr val="C00000"/>
                </a:solidFill>
                <a:latin typeface="+mn-lt"/>
              </a:rPr>
              <a:t> (</a:t>
            </a:r>
            <a:r>
              <a:rPr lang="it-IT" sz="2800" b="1" dirty="0" err="1">
                <a:solidFill>
                  <a:srgbClr val="C00000"/>
                </a:solidFill>
                <a:latin typeface="+mn-lt"/>
              </a:rPr>
              <a:t>Fishbein</a:t>
            </a:r>
            <a:r>
              <a:rPr lang="it-IT" sz="2800" b="1" dirty="0">
                <a:solidFill>
                  <a:srgbClr val="C00000"/>
                </a:solidFill>
                <a:latin typeface="+mn-lt"/>
              </a:rPr>
              <a:t> &amp; </a:t>
            </a:r>
            <a:r>
              <a:rPr lang="it-IT" sz="2800" b="1" dirty="0" err="1">
                <a:solidFill>
                  <a:srgbClr val="C00000"/>
                </a:solidFill>
                <a:latin typeface="+mn-lt"/>
              </a:rPr>
              <a:t>Ajzen</a:t>
            </a:r>
            <a:r>
              <a:rPr lang="it-IT" sz="2800" b="1" dirty="0">
                <a:solidFill>
                  <a:srgbClr val="C00000"/>
                </a:solidFill>
                <a:latin typeface="+mn-lt"/>
              </a:rPr>
              <a:t>,1975)</a:t>
            </a:r>
          </a:p>
        </p:txBody>
      </p:sp>
    </p:spTree>
    <p:extLst>
      <p:ext uri="{BB962C8B-B14F-4D97-AF65-F5344CB8AC3E}">
        <p14:creationId xmlns:p14="http://schemas.microsoft.com/office/powerpoint/2010/main" xmlns="" val="422437927"/>
      </p:ext>
    </p:extLst>
  </p:cSld>
  <p:clrMapOvr>
    <a:masterClrMapping/>
  </p:clrMapOvr>
  <p:transition>
    <p:dissolv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egnaposto numero diapositiva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E8A970-891F-45DE-9497-BA5B665C5577}" type="slidenum">
              <a:rPr lang="it-IT" sz="1400"/>
              <a:pPr>
                <a:spcBef>
                  <a:spcPct val="0"/>
                </a:spcBef>
                <a:buFontTx/>
                <a:buNone/>
              </a:pPr>
              <a:t>61</a:t>
            </a:fld>
            <a:endParaRPr lang="it-IT" sz="1400"/>
          </a:p>
        </p:txBody>
      </p:sp>
      <p:sp>
        <p:nvSpPr>
          <p:cNvPr id="80899" name="AutoShape 4"/>
          <p:cNvSpPr>
            <a:spLocks noChangeArrowheads="1"/>
          </p:cNvSpPr>
          <p:nvPr/>
        </p:nvSpPr>
        <p:spPr bwMode="auto">
          <a:xfrm>
            <a:off x="1752600" y="609600"/>
            <a:ext cx="3276600" cy="990600"/>
          </a:xfrm>
          <a:prstGeom prst="roundRect">
            <a:avLst>
              <a:gd name="adj" fmla="val 16667"/>
            </a:avLst>
          </a:prstGeom>
          <a:solidFill>
            <a:schemeClr val="accent2">
              <a:lumMod val="60000"/>
              <a:lumOff val="40000"/>
            </a:scheme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it-IT" sz="2400" dirty="0" err="1">
                <a:latin typeface="+mn-lt"/>
              </a:rPr>
              <a:t>Attitude</a:t>
            </a:r>
            <a:r>
              <a:rPr lang="it-IT" sz="2400" dirty="0">
                <a:latin typeface="+mn-lt"/>
              </a:rPr>
              <a:t> </a:t>
            </a:r>
            <a:r>
              <a:rPr lang="it-IT" sz="2400" dirty="0" err="1">
                <a:latin typeface="+mn-lt"/>
              </a:rPr>
              <a:t>to</a:t>
            </a:r>
            <a:r>
              <a:rPr lang="it-IT" sz="2400" dirty="0">
                <a:latin typeface="+mn-lt"/>
              </a:rPr>
              <a:t> </a:t>
            </a:r>
            <a:r>
              <a:rPr lang="it-IT" sz="2400" dirty="0" err="1">
                <a:latin typeface="+mn-lt"/>
              </a:rPr>
              <a:t>behaviour</a:t>
            </a:r>
            <a:endParaRPr lang="it-IT" sz="2400" dirty="0">
              <a:latin typeface="+mn-lt"/>
            </a:endParaRPr>
          </a:p>
        </p:txBody>
      </p:sp>
      <p:sp>
        <p:nvSpPr>
          <p:cNvPr id="80900" name="AutoShape 5"/>
          <p:cNvSpPr>
            <a:spLocks noChangeArrowheads="1"/>
          </p:cNvSpPr>
          <p:nvPr/>
        </p:nvSpPr>
        <p:spPr bwMode="auto">
          <a:xfrm>
            <a:off x="1752600" y="2971800"/>
            <a:ext cx="2667000" cy="990600"/>
          </a:xfrm>
          <a:prstGeom prst="roundRect">
            <a:avLst>
              <a:gd name="adj" fmla="val 16667"/>
            </a:avLst>
          </a:prstGeom>
          <a:solidFill>
            <a:schemeClr val="accent2">
              <a:lumMod val="60000"/>
              <a:lumOff val="40000"/>
            </a:scheme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400" dirty="0" err="1">
                <a:latin typeface="+mn-lt"/>
              </a:rPr>
              <a:t>Subjective</a:t>
            </a:r>
            <a:r>
              <a:rPr lang="it-IT" sz="2400" dirty="0">
                <a:latin typeface="+mn-lt"/>
              </a:rPr>
              <a:t> </a:t>
            </a:r>
            <a:r>
              <a:rPr lang="it-IT" sz="2400" dirty="0" err="1">
                <a:latin typeface="+mn-lt"/>
              </a:rPr>
              <a:t>norm</a:t>
            </a:r>
            <a:endParaRPr lang="it-IT" sz="2400" dirty="0">
              <a:latin typeface="+mn-lt"/>
            </a:endParaRPr>
          </a:p>
        </p:txBody>
      </p:sp>
      <p:sp>
        <p:nvSpPr>
          <p:cNvPr id="80901" name="AutoShape 6"/>
          <p:cNvSpPr>
            <a:spLocks noChangeArrowheads="1"/>
          </p:cNvSpPr>
          <p:nvPr/>
        </p:nvSpPr>
        <p:spPr bwMode="auto">
          <a:xfrm>
            <a:off x="1752600" y="5181600"/>
            <a:ext cx="3886200" cy="990600"/>
          </a:xfrm>
          <a:prstGeom prst="roundRect">
            <a:avLst>
              <a:gd name="adj" fmla="val 16667"/>
            </a:avLst>
          </a:prstGeom>
          <a:solidFill>
            <a:schemeClr val="accent2">
              <a:lumMod val="60000"/>
              <a:lumOff val="40000"/>
            </a:scheme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400" dirty="0" err="1">
                <a:latin typeface="+mn-lt"/>
              </a:rPr>
              <a:t>Perceived</a:t>
            </a:r>
            <a:r>
              <a:rPr lang="it-IT" sz="2400" dirty="0">
                <a:latin typeface="+mn-lt"/>
              </a:rPr>
              <a:t> </a:t>
            </a:r>
            <a:r>
              <a:rPr lang="it-IT" sz="2400" dirty="0" err="1">
                <a:latin typeface="+mn-lt"/>
              </a:rPr>
              <a:t>behavioral</a:t>
            </a:r>
            <a:r>
              <a:rPr lang="it-IT" sz="2400" dirty="0">
                <a:latin typeface="+mn-lt"/>
              </a:rPr>
              <a:t> </a:t>
            </a:r>
            <a:r>
              <a:rPr lang="it-IT" sz="2400" dirty="0" err="1">
                <a:latin typeface="+mn-lt"/>
              </a:rPr>
              <a:t>control</a:t>
            </a:r>
            <a:endParaRPr lang="it-IT" sz="2400" dirty="0">
              <a:latin typeface="+mn-lt"/>
            </a:endParaRPr>
          </a:p>
        </p:txBody>
      </p:sp>
      <p:sp>
        <p:nvSpPr>
          <p:cNvPr id="80902" name="AutoShape 8"/>
          <p:cNvSpPr>
            <a:spLocks noChangeArrowheads="1"/>
          </p:cNvSpPr>
          <p:nvPr/>
        </p:nvSpPr>
        <p:spPr bwMode="auto">
          <a:xfrm>
            <a:off x="5181600" y="2971800"/>
            <a:ext cx="2971800" cy="990600"/>
          </a:xfrm>
          <a:prstGeom prst="roundRect">
            <a:avLst>
              <a:gd name="adj" fmla="val 16667"/>
            </a:avLst>
          </a:prstGeom>
          <a:solidFill>
            <a:schemeClr val="accent2">
              <a:lumMod val="60000"/>
              <a:lumOff val="40000"/>
            </a:scheme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400" dirty="0" err="1">
                <a:latin typeface="+mn-lt"/>
              </a:rPr>
              <a:t>Behavioral</a:t>
            </a:r>
            <a:r>
              <a:rPr lang="it-IT" sz="2400" dirty="0">
                <a:latin typeface="+mn-lt"/>
              </a:rPr>
              <a:t> </a:t>
            </a:r>
            <a:r>
              <a:rPr lang="it-IT" sz="2400" dirty="0" err="1">
                <a:latin typeface="+mn-lt"/>
              </a:rPr>
              <a:t>intention</a:t>
            </a:r>
            <a:endParaRPr lang="it-IT" sz="2400" dirty="0">
              <a:latin typeface="+mn-lt"/>
            </a:endParaRPr>
          </a:p>
        </p:txBody>
      </p:sp>
      <p:sp>
        <p:nvSpPr>
          <p:cNvPr id="80903" name="AutoShape 9"/>
          <p:cNvSpPr>
            <a:spLocks noChangeArrowheads="1"/>
          </p:cNvSpPr>
          <p:nvPr/>
        </p:nvSpPr>
        <p:spPr bwMode="auto">
          <a:xfrm>
            <a:off x="8839200" y="2971800"/>
            <a:ext cx="1676400" cy="990600"/>
          </a:xfrm>
          <a:prstGeom prst="roundRect">
            <a:avLst>
              <a:gd name="adj" fmla="val 16667"/>
            </a:avLst>
          </a:prstGeom>
          <a:solidFill>
            <a:schemeClr val="accent2">
              <a:lumMod val="60000"/>
              <a:lumOff val="40000"/>
            </a:scheme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None/>
            </a:pPr>
            <a:r>
              <a:rPr lang="it-IT" sz="2400" dirty="0" err="1">
                <a:latin typeface="+mn-lt"/>
              </a:rPr>
              <a:t>Behaviour</a:t>
            </a:r>
            <a:endParaRPr lang="it-IT" sz="2400" dirty="0">
              <a:latin typeface="+mn-lt"/>
            </a:endParaRPr>
          </a:p>
        </p:txBody>
      </p:sp>
      <p:sp>
        <p:nvSpPr>
          <p:cNvPr id="80904" name="Freeform 10"/>
          <p:cNvSpPr>
            <a:spLocks/>
          </p:cNvSpPr>
          <p:nvPr/>
        </p:nvSpPr>
        <p:spPr bwMode="auto">
          <a:xfrm>
            <a:off x="4419600" y="3429001"/>
            <a:ext cx="762000" cy="3175"/>
          </a:xfrm>
          <a:custGeom>
            <a:avLst/>
            <a:gdLst>
              <a:gd name="T0" fmla="*/ 0 w 480"/>
              <a:gd name="T1" fmla="*/ 0 h 2"/>
              <a:gd name="T2" fmla="*/ 2147483646 w 480"/>
              <a:gd name="T3" fmla="*/ 2147483646 h 2"/>
              <a:gd name="T4" fmla="*/ 0 60000 65536"/>
              <a:gd name="T5" fmla="*/ 0 60000 65536"/>
            </a:gdLst>
            <a:ahLst/>
            <a:cxnLst>
              <a:cxn ang="T4">
                <a:pos x="T0" y="T1"/>
              </a:cxn>
              <a:cxn ang="T5">
                <a:pos x="T2" y="T3"/>
              </a:cxn>
            </a:cxnLst>
            <a:rect l="0" t="0" r="r" b="b"/>
            <a:pathLst>
              <a:path w="480" h="2">
                <a:moveTo>
                  <a:pt x="0" y="0"/>
                </a:moveTo>
                <a:lnTo>
                  <a:pt x="480" y="2"/>
                </a:lnTo>
              </a:path>
            </a:pathLst>
          </a:custGeom>
          <a:noFill/>
          <a:ln w="9525">
            <a:solidFill>
              <a:schemeClr val="tx1"/>
            </a:solidFill>
            <a:round/>
            <a:headEnd type="none" w="med" len="med"/>
            <a:tailEnd type="triangl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80905" name="Line 11"/>
          <p:cNvSpPr>
            <a:spLocks noChangeShapeType="1"/>
          </p:cNvSpPr>
          <p:nvPr/>
        </p:nvSpPr>
        <p:spPr bwMode="auto">
          <a:xfrm>
            <a:off x="8153400" y="3429000"/>
            <a:ext cx="685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80906" name="Line 12"/>
          <p:cNvSpPr>
            <a:spLocks noChangeShapeType="1"/>
          </p:cNvSpPr>
          <p:nvPr/>
        </p:nvSpPr>
        <p:spPr bwMode="auto">
          <a:xfrm>
            <a:off x="5029200" y="990600"/>
            <a:ext cx="2209800" cy="1981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80907" name="Line 13"/>
          <p:cNvSpPr>
            <a:spLocks noChangeShapeType="1"/>
          </p:cNvSpPr>
          <p:nvPr/>
        </p:nvSpPr>
        <p:spPr bwMode="auto">
          <a:xfrm flipV="1">
            <a:off x="5638800" y="3962400"/>
            <a:ext cx="1524000" cy="152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80908" name="Line 14"/>
          <p:cNvSpPr>
            <a:spLocks noChangeShapeType="1"/>
          </p:cNvSpPr>
          <p:nvPr/>
        </p:nvSpPr>
        <p:spPr bwMode="auto">
          <a:xfrm flipV="1">
            <a:off x="5638800" y="3962400"/>
            <a:ext cx="3581400" cy="190500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it-IT"/>
          </a:p>
        </p:txBody>
      </p:sp>
      <p:sp>
        <p:nvSpPr>
          <p:cNvPr id="80909" name="Text Box 16"/>
          <p:cNvSpPr txBox="1">
            <a:spLocks noChangeArrowheads="1"/>
          </p:cNvSpPr>
          <p:nvPr/>
        </p:nvSpPr>
        <p:spPr bwMode="auto">
          <a:xfrm>
            <a:off x="6858000" y="723901"/>
            <a:ext cx="3810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it-IT" sz="2800" b="1" dirty="0">
                <a:solidFill>
                  <a:srgbClr val="C00000"/>
                </a:solidFill>
                <a:latin typeface="+mn-lt"/>
              </a:rPr>
              <a:t>The </a:t>
            </a:r>
            <a:r>
              <a:rPr lang="it-IT" sz="2800" b="1" dirty="0" err="1">
                <a:solidFill>
                  <a:srgbClr val="C00000"/>
                </a:solidFill>
                <a:latin typeface="+mn-lt"/>
              </a:rPr>
              <a:t>theory</a:t>
            </a:r>
            <a:r>
              <a:rPr lang="it-IT" sz="2800" b="1" dirty="0">
                <a:solidFill>
                  <a:srgbClr val="C00000"/>
                </a:solidFill>
                <a:latin typeface="+mn-lt"/>
              </a:rPr>
              <a:t> </a:t>
            </a:r>
            <a:r>
              <a:rPr lang="it-IT" sz="2800" b="1" dirty="0" err="1">
                <a:solidFill>
                  <a:srgbClr val="C00000"/>
                </a:solidFill>
                <a:latin typeface="+mn-lt"/>
              </a:rPr>
              <a:t>of</a:t>
            </a:r>
            <a:r>
              <a:rPr lang="it-IT" sz="2800" b="1" dirty="0">
                <a:solidFill>
                  <a:srgbClr val="C00000"/>
                </a:solidFill>
                <a:latin typeface="+mn-lt"/>
              </a:rPr>
              <a:t> </a:t>
            </a:r>
            <a:r>
              <a:rPr lang="it-IT" sz="2800" b="1" dirty="0" err="1">
                <a:solidFill>
                  <a:srgbClr val="C00000"/>
                </a:solidFill>
                <a:latin typeface="+mn-lt"/>
              </a:rPr>
              <a:t>planned</a:t>
            </a:r>
            <a:r>
              <a:rPr lang="it-IT" sz="2800" b="1" dirty="0">
                <a:solidFill>
                  <a:srgbClr val="C00000"/>
                </a:solidFill>
                <a:latin typeface="+mn-lt"/>
              </a:rPr>
              <a:t> </a:t>
            </a:r>
            <a:r>
              <a:rPr lang="it-IT" sz="2800" b="1" dirty="0" err="1">
                <a:solidFill>
                  <a:srgbClr val="C00000"/>
                </a:solidFill>
                <a:latin typeface="+mn-lt"/>
              </a:rPr>
              <a:t>behaviour</a:t>
            </a:r>
            <a:r>
              <a:rPr lang="it-IT" sz="2800" b="1" dirty="0">
                <a:solidFill>
                  <a:srgbClr val="C00000"/>
                </a:solidFill>
                <a:latin typeface="+mn-lt"/>
              </a:rPr>
              <a:t> (</a:t>
            </a:r>
            <a:r>
              <a:rPr lang="it-IT" sz="2800" b="1" dirty="0" err="1">
                <a:solidFill>
                  <a:srgbClr val="C00000"/>
                </a:solidFill>
                <a:latin typeface="+mn-lt"/>
              </a:rPr>
              <a:t>Ajzen</a:t>
            </a:r>
            <a:r>
              <a:rPr lang="it-IT" sz="2800" b="1" dirty="0">
                <a:solidFill>
                  <a:srgbClr val="C00000"/>
                </a:solidFill>
                <a:latin typeface="+mn-lt"/>
              </a:rPr>
              <a:t>,1988)</a:t>
            </a:r>
          </a:p>
        </p:txBody>
      </p:sp>
    </p:spTree>
    <p:extLst>
      <p:ext uri="{BB962C8B-B14F-4D97-AF65-F5344CB8AC3E}">
        <p14:creationId xmlns:p14="http://schemas.microsoft.com/office/powerpoint/2010/main" xmlns="" val="854898346"/>
      </p:ext>
    </p:extLst>
  </p:cSld>
  <p:clrMapOvr>
    <a:masterClrMapping/>
  </p:clrMapOvr>
  <p:transition>
    <p:dissolv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03364" y="2005013"/>
            <a:ext cx="9134475" cy="4095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03388" y="912814"/>
            <a:ext cx="2006600" cy="674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egnaposto numero diapositiva 3"/>
          <p:cNvSpPr>
            <a:spLocks noGrp="1"/>
          </p:cNvSpPr>
          <p:nvPr>
            <p:ph type="sldNum" sz="quarter" idx="12"/>
          </p:nvPr>
        </p:nvSpPr>
        <p:spPr/>
        <p:txBody>
          <a:bodyPr/>
          <a:lstStyle/>
          <a:p>
            <a:fld id="{D57F1E4F-1CFF-5643-939E-217C01CDF565}" type="slidenum">
              <a:rPr lang="en-US" smtClean="0"/>
              <a:pPr/>
              <a:t>62</a:t>
            </a:fld>
            <a:endParaRPr lang="en-US" dirty="0"/>
          </a:p>
        </p:txBody>
      </p:sp>
    </p:spTree>
    <p:extLst>
      <p:ext uri="{BB962C8B-B14F-4D97-AF65-F5344CB8AC3E}">
        <p14:creationId xmlns:p14="http://schemas.microsoft.com/office/powerpoint/2010/main" xmlns="" val="2634906073"/>
      </p:ext>
    </p:extLst>
  </p:cSld>
  <p:clrMapOvr>
    <a:masterClrMapping/>
  </p:clrMapOvr>
  <p:transition>
    <p:dissolv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contenuto 2"/>
          <p:cNvSpPr>
            <a:spLocks noGrp="1"/>
          </p:cNvSpPr>
          <p:nvPr>
            <p:ph idx="1"/>
          </p:nvPr>
        </p:nvSpPr>
        <p:spPr>
          <a:xfrm>
            <a:off x="787400" y="724168"/>
            <a:ext cx="10680700" cy="5492750"/>
          </a:xfrm>
        </p:spPr>
        <p:txBody>
          <a:bodyPr>
            <a:noAutofit/>
          </a:bodyPr>
          <a:lstStyle/>
          <a:p>
            <a:pPr marL="0" indent="0">
              <a:spcBef>
                <a:spcPct val="0"/>
              </a:spcBef>
            </a:pPr>
            <a:r>
              <a:rPr lang="it-IT" sz="2200" dirty="0">
                <a:ea typeface="ＭＳ Ｐゴシック" panose="020B0600070205080204" pitchFamily="34" charset="-128"/>
                <a:cs typeface="Arial" panose="020B0604020202020204" pitchFamily="34" charset="0"/>
              </a:rPr>
              <a:t>Quanto è probabile che il bagno schiuma </a:t>
            </a:r>
            <a:r>
              <a:rPr lang="it-IT" sz="2200" dirty="0" smtClean="0">
                <a:ea typeface="ＭＳ Ｐゴシック" panose="020B0600070205080204" pitchFamily="34" charset="-128"/>
                <a:cs typeface="Arial" panose="020B0604020202020204" pitchFamily="34" charset="0"/>
              </a:rPr>
              <a:t>X </a:t>
            </a:r>
            <a:r>
              <a:rPr lang="it-IT" sz="2200" dirty="0">
                <a:ea typeface="ＭＳ Ｐゴシック" panose="020B0600070205080204" pitchFamily="34" charset="-128"/>
                <a:cs typeface="Arial" panose="020B0604020202020204" pitchFamily="34" charset="0"/>
              </a:rPr>
              <a:t>abbia un profumo </a:t>
            </a:r>
            <a:r>
              <a:rPr lang="it-IT" sz="2200" dirty="0" smtClean="0">
                <a:ea typeface="ＭＳ Ｐゴシック" panose="020B0600070205080204" pitchFamily="34" charset="-128"/>
                <a:cs typeface="Arial" panose="020B0604020202020204" pitchFamily="34" charset="0"/>
              </a:rPr>
              <a:t>gradevole?</a:t>
            </a:r>
            <a:endParaRPr lang="it-IT" sz="2200" dirty="0">
              <a:ea typeface="ＭＳ Ｐゴシック" panose="020B0600070205080204" pitchFamily="34" charset="-128"/>
              <a:cs typeface="Arial" panose="020B0604020202020204" pitchFamily="34" charset="0"/>
            </a:endParaRPr>
          </a:p>
          <a:p>
            <a:pPr marL="0" indent="0">
              <a:spcBef>
                <a:spcPct val="0"/>
              </a:spcBef>
              <a:buNone/>
            </a:pPr>
            <a:r>
              <a:rPr lang="it-IT" sz="2200" dirty="0">
                <a:ea typeface="ＭＳ Ｐゴシック" panose="020B0600070205080204" pitchFamily="34" charset="-128"/>
                <a:cs typeface="Arial" panose="020B0604020202020204" pitchFamily="34" charset="0"/>
              </a:rPr>
              <a:t>	Molto improbabile </a:t>
            </a:r>
            <a:r>
              <a:rPr lang="it-IT" sz="2200" dirty="0" smtClean="0">
                <a:ea typeface="ＭＳ Ｐゴシック" panose="020B0600070205080204" pitchFamily="34" charset="-128"/>
                <a:cs typeface="Arial" panose="020B0604020202020204" pitchFamily="34" charset="0"/>
              </a:rPr>
              <a:t> 1    </a:t>
            </a:r>
            <a:r>
              <a:rPr lang="it-IT" sz="2200" dirty="0">
                <a:ea typeface="ＭＳ Ｐゴシック" panose="020B0600070205080204" pitchFamily="34" charset="-128"/>
                <a:cs typeface="Arial" panose="020B0604020202020204" pitchFamily="34" charset="0"/>
              </a:rPr>
              <a:t>2    3    4   5    6    7    Del tutto probabile</a:t>
            </a:r>
          </a:p>
          <a:p>
            <a:pPr marL="0" indent="0">
              <a:spcBef>
                <a:spcPct val="0"/>
              </a:spcBef>
              <a:buNone/>
            </a:pPr>
            <a:r>
              <a:rPr lang="it-IT" sz="2200" dirty="0">
                <a:ea typeface="ＭＳ Ｐゴシック" panose="020B0600070205080204" pitchFamily="34" charset="-128"/>
                <a:cs typeface="Arial" panose="020B0604020202020204" pitchFamily="34" charset="0"/>
              </a:rPr>
              <a:t> </a:t>
            </a:r>
          </a:p>
          <a:p>
            <a:pPr marL="0" indent="0">
              <a:spcBef>
                <a:spcPct val="0"/>
              </a:spcBef>
            </a:pPr>
            <a:r>
              <a:rPr lang="it-IT" sz="2200" dirty="0">
                <a:ea typeface="ＭＳ Ｐゴシック" panose="020B0600070205080204" pitchFamily="34" charset="-128"/>
                <a:cs typeface="Arial" panose="020B0604020202020204" pitchFamily="34" charset="0"/>
              </a:rPr>
              <a:t>Quanto ritiene importanti le conseguenze di acquistare il bagnoschiuma X? </a:t>
            </a:r>
          </a:p>
          <a:p>
            <a:pPr marL="0" indent="0">
              <a:spcBef>
                <a:spcPct val="0"/>
              </a:spcBef>
              <a:buNone/>
            </a:pPr>
            <a:r>
              <a:rPr lang="it-IT" sz="2200" dirty="0">
                <a:ea typeface="ＭＳ Ｐゴシック" panose="020B0600070205080204" pitchFamily="34" charset="-128"/>
                <a:cs typeface="Arial" panose="020B0604020202020204" pitchFamily="34" charset="0"/>
              </a:rPr>
              <a:t>	Per nulla  1    2    3    4   5    6    7    Moltissimo</a:t>
            </a:r>
          </a:p>
          <a:p>
            <a:pPr marL="0" indent="0">
              <a:buNone/>
            </a:pPr>
            <a:endParaRPr lang="it-IT" sz="2200" dirty="0">
              <a:ea typeface="ＭＳ Ｐゴシック" panose="020B0600070205080204" pitchFamily="34" charset="-128"/>
              <a:cs typeface="Arial" panose="020B0604020202020204" pitchFamily="34" charset="0"/>
            </a:endParaRPr>
          </a:p>
          <a:p>
            <a:pPr marL="0" indent="0"/>
            <a:r>
              <a:rPr lang="it-IT" sz="2200" dirty="0">
                <a:ea typeface="ＭＳ Ｐゴシック" panose="020B0600070205080204" pitchFamily="34" charset="-128"/>
                <a:cs typeface="Arial" panose="020B0604020202020204" pitchFamily="34" charset="0"/>
              </a:rPr>
              <a:t>Quanto l</a:t>
            </a:r>
            <a:r>
              <a:rPr lang="ja-JP" altLang="it-IT" sz="2200" dirty="0">
                <a:ea typeface="ＭＳ Ｐゴシック" panose="020B0600070205080204" pitchFamily="34" charset="-128"/>
                <a:cs typeface="Arial" panose="020B0604020202020204" pitchFamily="34" charset="0"/>
              </a:rPr>
              <a:t>’</a:t>
            </a:r>
            <a:r>
              <a:rPr lang="it-IT" altLang="ja-JP" sz="2200" dirty="0">
                <a:ea typeface="ＭＳ Ｐゴシック" panose="020B0600070205080204" pitchFamily="34" charset="-128"/>
                <a:cs typeface="Arial" panose="020B0604020202020204" pitchFamily="34" charset="0"/>
              </a:rPr>
              <a:t>acquisto del bagnoschiuma X verrebbe approvato </a:t>
            </a:r>
            <a:r>
              <a:rPr lang="it-IT" altLang="ja-JP" sz="2200" dirty="0" smtClean="0">
                <a:ea typeface="ＭＳ Ｐゴシック" panose="020B0600070205080204" pitchFamily="34" charset="-128"/>
                <a:cs typeface="Arial" panose="020B0604020202020204" pitchFamily="34" charset="0"/>
              </a:rPr>
              <a:t>da</a:t>
            </a:r>
            <a:r>
              <a:rPr lang="it-IT" sz="2200" dirty="0" smtClean="0">
                <a:ea typeface="ＭＳ Ｐゴシック" panose="020B0600070205080204" pitchFamily="34" charset="-128"/>
                <a:cs typeface="Arial" panose="020B0604020202020204" pitchFamily="34" charset="0"/>
              </a:rPr>
              <a:t>i </a:t>
            </a:r>
            <a:r>
              <a:rPr lang="it-IT" sz="2200" dirty="0">
                <a:ea typeface="ＭＳ Ｐゴシック" panose="020B0600070205080204" pitchFamily="34" charset="-128"/>
                <a:cs typeface="Arial" panose="020B0604020202020204" pitchFamily="34" charset="0"/>
              </a:rPr>
              <a:t>suoi </a:t>
            </a:r>
            <a:r>
              <a:rPr lang="it-IT" sz="2200" dirty="0" smtClean="0">
                <a:ea typeface="ＭＳ Ｐゴシック" panose="020B0600070205080204" pitchFamily="34" charset="-128"/>
                <a:cs typeface="Arial" panose="020B0604020202020204" pitchFamily="34" charset="0"/>
              </a:rPr>
              <a:t>familiari?</a:t>
            </a:r>
            <a:endParaRPr lang="it-IT" sz="2200" dirty="0">
              <a:ea typeface="ＭＳ Ｐゴシック" panose="020B0600070205080204" pitchFamily="34" charset="-128"/>
              <a:cs typeface="Arial" panose="020B0604020202020204" pitchFamily="34" charset="0"/>
            </a:endParaRPr>
          </a:p>
          <a:p>
            <a:pPr marL="0" indent="0">
              <a:buNone/>
            </a:pPr>
            <a:r>
              <a:rPr lang="it-IT" sz="2200" dirty="0">
                <a:ea typeface="ＭＳ Ｐゴシック" panose="020B0600070205080204" pitchFamily="34" charset="-128"/>
                <a:cs typeface="Arial" panose="020B0604020202020204" pitchFamily="34" charset="0"/>
              </a:rPr>
              <a:t>	</a:t>
            </a:r>
            <a:r>
              <a:rPr lang="it-IT" sz="2200" dirty="0" smtClean="0">
                <a:ea typeface="ＭＳ Ｐゴシック" panose="020B0600070205080204" pitchFamily="34" charset="-128"/>
                <a:cs typeface="Arial" panose="020B0604020202020204" pitchFamily="34" charset="0"/>
              </a:rPr>
              <a:t>Per </a:t>
            </a:r>
            <a:r>
              <a:rPr lang="it-IT" sz="2200" dirty="0">
                <a:ea typeface="ＭＳ Ｐゴシック" panose="020B0600070205080204" pitchFamily="34" charset="-128"/>
                <a:cs typeface="Arial" panose="020B0604020202020204" pitchFamily="34" charset="0"/>
              </a:rPr>
              <a:t>nulla  1    2    3    4   5    6    7    </a:t>
            </a:r>
            <a:r>
              <a:rPr lang="it-IT" sz="2200" dirty="0" smtClean="0">
                <a:ea typeface="ＭＳ Ｐゴシック" panose="020B0600070205080204" pitchFamily="34" charset="-128"/>
                <a:cs typeface="Arial" panose="020B0604020202020204" pitchFamily="34" charset="0"/>
              </a:rPr>
              <a:t>Moltissimo</a:t>
            </a:r>
          </a:p>
          <a:p>
            <a:pPr marL="0" indent="0">
              <a:buNone/>
            </a:pPr>
            <a:endParaRPr lang="it-IT" sz="2200" dirty="0">
              <a:ea typeface="ＭＳ Ｐゴシック" panose="020B0600070205080204" pitchFamily="34" charset="-128"/>
              <a:cs typeface="Arial" panose="020B0604020202020204" pitchFamily="34" charset="0"/>
            </a:endParaRPr>
          </a:p>
          <a:p>
            <a:pPr marL="0" indent="0"/>
            <a:r>
              <a:rPr lang="it-IT" sz="2200" dirty="0">
                <a:ea typeface="ＭＳ Ｐゴシック" panose="020B0600070205080204" pitchFamily="34" charset="-128"/>
                <a:cs typeface="Arial" panose="020B0604020202020204" pitchFamily="34" charset="0"/>
              </a:rPr>
              <a:t>Quanto è importante che l</a:t>
            </a:r>
            <a:r>
              <a:rPr lang="ja-JP" altLang="it-IT" sz="2200" dirty="0">
                <a:ea typeface="ＭＳ Ｐゴシック" panose="020B0600070205080204" pitchFamily="34" charset="-128"/>
                <a:cs typeface="Arial" panose="020B0604020202020204" pitchFamily="34" charset="0"/>
              </a:rPr>
              <a:t>’</a:t>
            </a:r>
            <a:r>
              <a:rPr lang="it-IT" altLang="ja-JP" sz="2200" dirty="0">
                <a:ea typeface="ＭＳ Ｐゴシック" panose="020B0600070205080204" pitchFamily="34" charset="-128"/>
                <a:cs typeface="Arial" panose="020B0604020202020204" pitchFamily="34" charset="0"/>
              </a:rPr>
              <a:t>acquisto del bagnoschiuma X sia approvato </a:t>
            </a:r>
            <a:r>
              <a:rPr lang="it-IT" altLang="ja-JP" sz="2200" dirty="0" smtClean="0">
                <a:ea typeface="ＭＳ Ｐゴシック" panose="020B0600070205080204" pitchFamily="34" charset="-128"/>
                <a:cs typeface="Arial" panose="020B0604020202020204" pitchFamily="34" charset="0"/>
              </a:rPr>
              <a:t>da</a:t>
            </a:r>
            <a:r>
              <a:rPr lang="it-IT" sz="2200" dirty="0" smtClean="0">
                <a:ea typeface="ＭＳ Ｐゴシック" panose="020B0600070205080204" pitchFamily="34" charset="-128"/>
                <a:cs typeface="Arial" panose="020B0604020202020204" pitchFamily="34" charset="0"/>
              </a:rPr>
              <a:t>i </a:t>
            </a:r>
            <a:r>
              <a:rPr lang="it-IT" sz="2200" dirty="0">
                <a:ea typeface="ＭＳ Ｐゴシック" panose="020B0600070205080204" pitchFamily="34" charset="-128"/>
                <a:cs typeface="Arial" panose="020B0604020202020204" pitchFamily="34" charset="0"/>
              </a:rPr>
              <a:t>suoi </a:t>
            </a:r>
            <a:r>
              <a:rPr lang="it-IT" sz="2200" dirty="0" smtClean="0">
                <a:ea typeface="ＭＳ Ｐゴシック" panose="020B0600070205080204" pitchFamily="34" charset="-128"/>
                <a:cs typeface="Arial" panose="020B0604020202020204" pitchFamily="34" charset="0"/>
              </a:rPr>
              <a:t>familiari? </a:t>
            </a:r>
            <a:endParaRPr lang="it-IT" sz="2200" dirty="0">
              <a:ea typeface="ＭＳ Ｐゴシック" panose="020B0600070205080204" pitchFamily="34" charset="-128"/>
              <a:cs typeface="Arial" panose="020B0604020202020204" pitchFamily="34" charset="0"/>
            </a:endParaRPr>
          </a:p>
          <a:p>
            <a:pPr marL="0" indent="0">
              <a:buNone/>
            </a:pPr>
            <a:r>
              <a:rPr lang="it-IT" sz="2200" dirty="0">
                <a:ea typeface="ＭＳ Ｐゴシック" panose="020B0600070205080204" pitchFamily="34" charset="-128"/>
                <a:cs typeface="Arial" panose="020B0604020202020204" pitchFamily="34" charset="0"/>
              </a:rPr>
              <a:t>	</a:t>
            </a:r>
            <a:r>
              <a:rPr lang="it-IT" sz="2200" dirty="0" smtClean="0">
                <a:ea typeface="ＭＳ Ｐゴシック" panose="020B0600070205080204" pitchFamily="34" charset="-128"/>
                <a:cs typeface="Arial" panose="020B0604020202020204" pitchFamily="34" charset="0"/>
              </a:rPr>
              <a:t>Per </a:t>
            </a:r>
            <a:r>
              <a:rPr lang="it-IT" sz="2200" dirty="0">
                <a:ea typeface="ＭＳ Ｐゴシック" panose="020B0600070205080204" pitchFamily="34" charset="-128"/>
                <a:cs typeface="Arial" panose="020B0604020202020204" pitchFamily="34" charset="0"/>
              </a:rPr>
              <a:t>nulla  1    2    3    4   5    6    7    Moltissimo</a:t>
            </a:r>
          </a:p>
          <a:p>
            <a:pPr marL="0" indent="0">
              <a:buNone/>
            </a:pPr>
            <a:endParaRPr lang="it-IT" sz="2200" dirty="0">
              <a:ea typeface="ＭＳ Ｐゴシック" panose="020B0600070205080204" pitchFamily="34" charset="-128"/>
              <a:cs typeface="Arial" panose="020B0604020202020204" pitchFamily="34" charset="0"/>
            </a:endParaRPr>
          </a:p>
          <a:p>
            <a:pPr marL="0" indent="0"/>
            <a:r>
              <a:rPr lang="it-IT" sz="2200" dirty="0">
                <a:ea typeface="ＭＳ Ｐゴシック" panose="020B0600070205080204" pitchFamily="34" charset="-128"/>
                <a:cs typeface="Arial" panose="020B0604020202020204" pitchFamily="34" charset="0"/>
              </a:rPr>
              <a:t>Quanto è probabile che lei acquisti il  bagnoschiuma X?		</a:t>
            </a:r>
            <a:endParaRPr lang="it-IT" sz="2200" dirty="0" smtClean="0">
              <a:ea typeface="ＭＳ Ｐゴシック" panose="020B0600070205080204" pitchFamily="34" charset="-128"/>
              <a:cs typeface="Arial" panose="020B0604020202020204" pitchFamily="34" charset="0"/>
            </a:endParaRPr>
          </a:p>
          <a:p>
            <a:pPr marL="0" indent="0">
              <a:buNone/>
            </a:pPr>
            <a:r>
              <a:rPr lang="it-IT" sz="2200" dirty="0" smtClean="0">
                <a:ea typeface="ＭＳ Ｐゴシック" panose="020B0600070205080204" pitchFamily="34" charset="-128"/>
                <a:cs typeface="Arial" panose="020B0604020202020204" pitchFamily="34" charset="0"/>
              </a:rPr>
              <a:t>	</a:t>
            </a:r>
            <a:r>
              <a:rPr lang="it-IT" sz="2200" dirty="0" smtClean="0">
                <a:ea typeface="ＭＳ Ｐゴシック" panose="020B0600070205080204" pitchFamily="34" charset="-128"/>
                <a:cs typeface="Arial" panose="020B0604020202020204" pitchFamily="34" charset="0"/>
              </a:rPr>
              <a:t>Per </a:t>
            </a:r>
            <a:r>
              <a:rPr lang="it-IT" sz="2200" dirty="0">
                <a:ea typeface="ＭＳ Ｐゴシック" panose="020B0600070205080204" pitchFamily="34" charset="-128"/>
                <a:cs typeface="Arial" panose="020B0604020202020204" pitchFamily="34" charset="0"/>
              </a:rPr>
              <a:t>nulla  1    2    3    4   5    6    7    </a:t>
            </a:r>
            <a:r>
              <a:rPr lang="it-IT" sz="2200" dirty="0" smtClean="0">
                <a:ea typeface="ＭＳ Ｐゴシック" panose="020B0600070205080204" pitchFamily="34" charset="-128"/>
                <a:cs typeface="Arial" panose="020B0604020202020204" pitchFamily="34" charset="0"/>
              </a:rPr>
              <a:t>Moltissimo</a:t>
            </a:r>
            <a:r>
              <a:rPr lang="it-IT" sz="2200" dirty="0">
                <a:ea typeface="ＭＳ Ｐゴシック" panose="020B0600070205080204" pitchFamily="34" charset="-128"/>
                <a:cs typeface="Arial" panose="020B0604020202020204" pitchFamily="34" charset="0"/>
              </a:rPr>
              <a:t>	</a:t>
            </a:r>
            <a:r>
              <a:rPr lang="it-IT" sz="2000" dirty="0">
                <a:ea typeface="ＭＳ Ｐゴシック" panose="020B0600070205080204" pitchFamily="34" charset="-128"/>
                <a:cs typeface="Arial" panose="020B0604020202020204" pitchFamily="34" charset="0"/>
              </a:rPr>
              <a:t>				</a:t>
            </a:r>
          </a:p>
        </p:txBody>
      </p:sp>
      <p:sp>
        <p:nvSpPr>
          <p:cNvPr id="54275"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438973B3-13EE-4AE7-9D99-5758104C869C}" type="slidenum">
              <a:rPr lang="it-IT" sz="1200">
                <a:solidFill>
                  <a:schemeClr val="tx1"/>
                </a:solidFill>
              </a:rPr>
              <a:pPr eaLnBrk="1" hangingPunct="1"/>
              <a:t>63</a:t>
            </a:fld>
            <a:endParaRPr lang="it-IT" sz="1200">
              <a:solidFill>
                <a:schemeClr val="tx1"/>
              </a:solidFill>
            </a:endParaRPr>
          </a:p>
        </p:txBody>
      </p:sp>
    </p:spTree>
    <p:extLst>
      <p:ext uri="{BB962C8B-B14F-4D97-AF65-F5344CB8AC3E}">
        <p14:creationId xmlns:p14="http://schemas.microsoft.com/office/powerpoint/2010/main" xmlns="" val="3067790315"/>
      </p:ext>
    </p:extLst>
  </p:cSld>
  <p:clrMapOvr>
    <a:masterClrMapping/>
  </p:clrMapOvr>
  <p:transition>
    <p:dissolv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24CC929A-70D4-49C6-917E-DA0D98118CF1}" type="slidenum">
              <a:rPr lang="it-IT" sz="1200">
                <a:solidFill>
                  <a:schemeClr val="tx1"/>
                </a:solidFill>
              </a:rPr>
              <a:pPr eaLnBrk="1" hangingPunct="1"/>
              <a:t>64</a:t>
            </a:fld>
            <a:endParaRPr lang="it-IT" sz="1200">
              <a:solidFill>
                <a:schemeClr val="tx1"/>
              </a:solidFill>
            </a:endParaRPr>
          </a:p>
        </p:txBody>
      </p:sp>
      <p:sp>
        <p:nvSpPr>
          <p:cNvPr id="55299" name="Rettangolo 16"/>
          <p:cNvSpPr>
            <a:spLocks noChangeArrowheads="1"/>
          </p:cNvSpPr>
          <p:nvPr/>
        </p:nvSpPr>
        <p:spPr bwMode="auto">
          <a:xfrm>
            <a:off x="596900" y="939800"/>
            <a:ext cx="11214100" cy="6001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190500" indent="-190500" eaLnBrk="0" hangingPunct="0">
              <a:defRPr sz="2100">
                <a:solidFill>
                  <a:schemeClr val="hlink"/>
                </a:solidFill>
                <a:latin typeface="Arial" panose="020B0604020202020204" pitchFamily="34" charset="0"/>
                <a:ea typeface="ＭＳ Ｐゴシック" panose="020B0600070205080204" pitchFamily="34" charset="-128"/>
              </a:defRPr>
            </a:lvl1pPr>
            <a:lvl2pPr marL="647700" indent="-19050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just" eaLnBrk="1" hangingPunct="1">
              <a:spcBef>
                <a:spcPct val="50000"/>
              </a:spcBef>
              <a:buClrTx/>
              <a:buSzTx/>
              <a:buFontTx/>
              <a:buNone/>
            </a:pPr>
            <a:r>
              <a:rPr lang="it-IT" sz="2400" i="1" dirty="0">
                <a:latin typeface="+mn-lt"/>
              </a:rPr>
              <a:t>Discreto potere predittivo in diversi ambiti: </a:t>
            </a:r>
            <a:r>
              <a:rPr lang="it-IT" sz="2400" dirty="0">
                <a:solidFill>
                  <a:schemeClr val="tx1"/>
                </a:solidFill>
                <a:latin typeface="+mn-lt"/>
              </a:rPr>
              <a:t>donare il sangue, voto, pianificazione famigliare, fumo di marijuana, decisione di abortire</a:t>
            </a:r>
          </a:p>
          <a:p>
            <a:pPr algn="just" eaLnBrk="1" hangingPunct="1">
              <a:spcBef>
                <a:spcPct val="50000"/>
              </a:spcBef>
              <a:buClr>
                <a:srgbClr val="FF0000"/>
              </a:buClr>
              <a:buSzTx/>
            </a:pPr>
            <a:r>
              <a:rPr lang="it-IT" sz="2400" dirty="0">
                <a:solidFill>
                  <a:schemeClr val="tx1"/>
                </a:solidFill>
                <a:latin typeface="+mn-lt"/>
              </a:rPr>
              <a:t>Il peso delle variabili cambia al variare </a:t>
            </a:r>
            <a:r>
              <a:rPr lang="it-IT" sz="2400" dirty="0" err="1">
                <a:solidFill>
                  <a:schemeClr val="tx1"/>
                </a:solidFill>
                <a:latin typeface="+mn-lt"/>
              </a:rPr>
              <a:t>dell</a:t>
            </a:r>
            <a:r>
              <a:rPr lang="ja-JP" altLang="it-IT" sz="2400" dirty="0">
                <a:solidFill>
                  <a:schemeClr val="tx1"/>
                </a:solidFill>
                <a:latin typeface="+mn-lt"/>
              </a:rPr>
              <a:t>’</a:t>
            </a:r>
            <a:r>
              <a:rPr lang="it-IT" altLang="ja-JP" sz="2400" dirty="0">
                <a:solidFill>
                  <a:schemeClr val="tx1"/>
                </a:solidFill>
                <a:latin typeface="+mn-lt"/>
              </a:rPr>
              <a:t>atteggiamento indagato o di altre condizioni: </a:t>
            </a:r>
          </a:p>
          <a:p>
            <a:pPr lvl="1" algn="just" eaLnBrk="1" hangingPunct="1">
              <a:spcBef>
                <a:spcPct val="50000"/>
              </a:spcBef>
              <a:buClr>
                <a:srgbClr val="C00000"/>
              </a:buClr>
              <a:buSzTx/>
              <a:buFont typeface="Wingdings" panose="05000000000000000000" pitchFamily="2" charset="2"/>
              <a:buChar char="§"/>
            </a:pPr>
            <a:r>
              <a:rPr lang="it-IT" sz="2400" dirty="0">
                <a:solidFill>
                  <a:schemeClr val="tx1"/>
                </a:solidFill>
                <a:latin typeface="+mn-lt"/>
              </a:rPr>
              <a:t>nel decidere di smettere di fumare: più rilevanti le credenze sul comportamento  che le norme sociali</a:t>
            </a:r>
          </a:p>
          <a:p>
            <a:pPr lvl="1" algn="just" eaLnBrk="1" hangingPunct="1">
              <a:spcBef>
                <a:spcPct val="50000"/>
              </a:spcBef>
              <a:buClr>
                <a:srgbClr val="C00000"/>
              </a:buClr>
              <a:buSzTx/>
              <a:buFont typeface="Wingdings" panose="05000000000000000000" pitchFamily="2" charset="2"/>
              <a:buChar char="§"/>
            </a:pPr>
            <a:r>
              <a:rPr lang="it-IT" sz="2400" dirty="0">
                <a:solidFill>
                  <a:schemeClr val="tx1"/>
                </a:solidFill>
                <a:latin typeface="+mn-lt"/>
              </a:rPr>
              <a:t>Nella contraccezione: donne non sposate (credenze su comportamento) ≠ sposate (norme sociali) </a:t>
            </a:r>
          </a:p>
          <a:p>
            <a:pPr algn="just" eaLnBrk="1" hangingPunct="1">
              <a:spcBef>
                <a:spcPct val="50000"/>
              </a:spcBef>
              <a:buClrTx/>
              <a:buSzTx/>
              <a:buFontTx/>
              <a:buNone/>
            </a:pPr>
            <a:r>
              <a:rPr lang="it-IT" sz="2400" i="1" dirty="0">
                <a:latin typeface="+mn-lt"/>
              </a:rPr>
              <a:t>Critiche:</a:t>
            </a:r>
            <a:endParaRPr lang="it-IT" sz="2400" dirty="0">
              <a:latin typeface="+mn-lt"/>
            </a:endParaRPr>
          </a:p>
          <a:p>
            <a:pPr algn="just" eaLnBrk="1" hangingPunct="1">
              <a:spcBef>
                <a:spcPct val="50000"/>
              </a:spcBef>
              <a:buClr>
                <a:schemeClr val="hlink"/>
              </a:buClr>
              <a:buSzPct val="80000"/>
              <a:buFontTx/>
              <a:buChar char="•"/>
            </a:pPr>
            <a:r>
              <a:rPr lang="it-IT" sz="2400" dirty="0">
                <a:solidFill>
                  <a:schemeClr val="tx1"/>
                </a:solidFill>
                <a:latin typeface="+mn-lt"/>
              </a:rPr>
              <a:t>Il comportamento sembra sotto il completo controllo </a:t>
            </a:r>
            <a:r>
              <a:rPr lang="it-IT" sz="2400" dirty="0" err="1">
                <a:solidFill>
                  <a:schemeClr val="tx1"/>
                </a:solidFill>
                <a:latin typeface="+mn-lt"/>
              </a:rPr>
              <a:t>dell</a:t>
            </a:r>
            <a:r>
              <a:rPr lang="ja-JP" altLang="it-IT" sz="2400" dirty="0">
                <a:solidFill>
                  <a:schemeClr val="tx1"/>
                </a:solidFill>
                <a:latin typeface="+mn-lt"/>
              </a:rPr>
              <a:t>’</a:t>
            </a:r>
            <a:r>
              <a:rPr lang="it-IT" altLang="ja-JP" sz="2400" dirty="0">
                <a:solidFill>
                  <a:schemeClr val="tx1"/>
                </a:solidFill>
                <a:latin typeface="+mn-lt"/>
              </a:rPr>
              <a:t>individuo ma non è così </a:t>
            </a:r>
            <a:r>
              <a:rPr lang="it-IT" altLang="ja-JP" sz="2400" dirty="0" smtClean="0">
                <a:solidFill>
                  <a:schemeClr val="tx1"/>
                </a:solidFill>
                <a:latin typeface="+mn-lt"/>
              </a:rPr>
              <a:t>per i:</a:t>
            </a:r>
            <a:endParaRPr lang="it-IT" altLang="ja-JP" sz="2400" dirty="0">
              <a:solidFill>
                <a:schemeClr val="tx1"/>
              </a:solidFill>
              <a:latin typeface="+mn-lt"/>
            </a:endParaRPr>
          </a:p>
          <a:p>
            <a:pPr lvl="1" algn="just" eaLnBrk="1" hangingPunct="1">
              <a:spcBef>
                <a:spcPct val="50000"/>
              </a:spcBef>
              <a:buClr>
                <a:schemeClr val="hlink"/>
              </a:buClr>
              <a:buSzPct val="80000"/>
              <a:buFont typeface="Wingdings" panose="05000000000000000000" pitchFamily="2" charset="2"/>
              <a:buChar char="§"/>
            </a:pPr>
            <a:r>
              <a:rPr lang="it-IT" sz="2400" dirty="0">
                <a:solidFill>
                  <a:schemeClr val="tx1"/>
                </a:solidFill>
                <a:latin typeface="+mn-lt"/>
              </a:rPr>
              <a:t> Comportamenti che derivano </a:t>
            </a:r>
            <a:r>
              <a:rPr lang="it-IT" sz="2400" dirty="0" err="1">
                <a:solidFill>
                  <a:schemeClr val="tx1"/>
                </a:solidFill>
                <a:latin typeface="+mn-lt"/>
              </a:rPr>
              <a:t>dall</a:t>
            </a:r>
            <a:r>
              <a:rPr lang="ja-JP" altLang="it-IT" sz="2400" dirty="0">
                <a:solidFill>
                  <a:schemeClr val="tx1"/>
                </a:solidFill>
                <a:latin typeface="+mn-lt"/>
              </a:rPr>
              <a:t>’</a:t>
            </a:r>
            <a:r>
              <a:rPr lang="it-IT" altLang="ja-JP" sz="2400" dirty="0">
                <a:solidFill>
                  <a:schemeClr val="tx1"/>
                </a:solidFill>
                <a:latin typeface="+mn-lt"/>
              </a:rPr>
              <a:t>abitudine (es. mangiare carne)</a:t>
            </a:r>
          </a:p>
          <a:p>
            <a:pPr lvl="1" algn="just" eaLnBrk="1" hangingPunct="1">
              <a:spcBef>
                <a:spcPct val="50000"/>
              </a:spcBef>
              <a:buClr>
                <a:schemeClr val="hlink"/>
              </a:buClr>
              <a:buSzPct val="80000"/>
              <a:buFont typeface="Wingdings" panose="05000000000000000000" pitchFamily="2" charset="2"/>
              <a:buChar char="§"/>
            </a:pPr>
            <a:r>
              <a:rPr lang="it-IT" sz="2400" dirty="0">
                <a:solidFill>
                  <a:schemeClr val="tx1"/>
                </a:solidFill>
                <a:latin typeface="+mn-lt"/>
              </a:rPr>
              <a:t> Comportamenti che sono frutto di dipendenza (es. fumare)</a:t>
            </a:r>
          </a:p>
          <a:p>
            <a:pPr lvl="1" algn="just" eaLnBrk="1" hangingPunct="1">
              <a:spcBef>
                <a:spcPct val="50000"/>
              </a:spcBef>
              <a:buClr>
                <a:schemeClr val="hlink"/>
              </a:buClr>
              <a:buSzPct val="80000"/>
              <a:buFont typeface="Wingdings" panose="05000000000000000000" pitchFamily="2" charset="2"/>
              <a:buChar char="§"/>
            </a:pPr>
            <a:r>
              <a:rPr lang="it-IT" sz="2400" dirty="0">
                <a:solidFill>
                  <a:schemeClr val="tx1"/>
                </a:solidFill>
                <a:latin typeface="+mn-lt"/>
              </a:rPr>
              <a:t> Comportamenti che derivano da stati emotivi (es. piangere)</a:t>
            </a:r>
          </a:p>
        </p:txBody>
      </p:sp>
    </p:spTree>
    <p:extLst>
      <p:ext uri="{BB962C8B-B14F-4D97-AF65-F5344CB8AC3E}">
        <p14:creationId xmlns:p14="http://schemas.microsoft.com/office/powerpoint/2010/main" xmlns="" val="1570516147"/>
      </p:ext>
    </p:extLst>
  </p:cSld>
  <p:clrMapOvr>
    <a:masterClrMapping/>
  </p:clrMapOvr>
  <p:transition>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a:xfrm>
            <a:off x="673100" y="914399"/>
            <a:ext cx="10769600" cy="5295901"/>
          </a:xfrm>
          <a:noFill/>
        </p:spPr>
        <p:txBody>
          <a:bodyPr>
            <a:noAutofit/>
          </a:bodyPr>
          <a:lstStyle/>
          <a:p>
            <a:pPr marL="0" indent="0">
              <a:buNone/>
            </a:pPr>
            <a:r>
              <a:rPr lang="it-IT" sz="2400" dirty="0" err="1">
                <a:ea typeface="ＭＳ Ｐゴシック" panose="020B0600070205080204" pitchFamily="34" charset="-128"/>
                <a:cs typeface="Arial" panose="020B0604020202020204" pitchFamily="34" charset="0"/>
              </a:rPr>
              <a:t>Ajzen</a:t>
            </a:r>
            <a:r>
              <a:rPr lang="it-IT" sz="2400" dirty="0">
                <a:ea typeface="ＭＳ Ｐゴシック" panose="020B0600070205080204" pitchFamily="34" charset="-128"/>
                <a:cs typeface="Arial" panose="020B0604020202020204" pitchFamily="34" charset="0"/>
              </a:rPr>
              <a:t> (1988) ha riformulato la teoria introducendo come </a:t>
            </a:r>
            <a:r>
              <a:rPr lang="it-IT" sz="2400" u="sng" dirty="0">
                <a:ea typeface="ＭＳ Ｐゴシック" panose="020B0600070205080204" pitchFamily="34" charset="-128"/>
                <a:cs typeface="Arial" panose="020B0604020202020204" pitchFamily="34" charset="0"/>
              </a:rPr>
              <a:t>fattore causale </a:t>
            </a:r>
            <a:r>
              <a:rPr lang="it-IT" sz="2400" dirty="0">
                <a:ea typeface="ＭＳ Ｐゴシック" panose="020B0600070205080204" pitchFamily="34" charset="-128"/>
                <a:cs typeface="Arial" panose="020B0604020202020204" pitchFamily="34" charset="0"/>
              </a:rPr>
              <a:t>insieme agli atteggiamenti verso il comportamento e alla pressione sociale:</a:t>
            </a:r>
          </a:p>
          <a:p>
            <a:pPr marL="762000" lvl="1">
              <a:buSzPct val="80000"/>
              <a:buFont typeface="Wingdings" panose="05000000000000000000" pitchFamily="2" charset="2"/>
              <a:buChar char="§"/>
            </a:pPr>
            <a:r>
              <a:rPr lang="it-IT" dirty="0">
                <a:solidFill>
                  <a:schemeClr val="hlink"/>
                </a:solidFill>
                <a:ea typeface="ＭＳ Ｐゴシック" panose="020B0600070205080204" pitchFamily="34" charset="-128"/>
                <a:cs typeface="Arial" panose="020B0604020202020204" pitchFamily="34" charset="0"/>
              </a:rPr>
              <a:t>La percezione del controllo sul comportamento </a:t>
            </a:r>
            <a:r>
              <a:rPr lang="it-IT" dirty="0">
                <a:ea typeface="ＭＳ Ｐゴシック" panose="020B0600070205080204" pitchFamily="34" charset="-128"/>
                <a:cs typeface="Arial" panose="020B0604020202020204" pitchFamily="34" charset="0"/>
              </a:rPr>
              <a:t>(credenze sul controllo e senso di controllo): </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la credenza di  una persona di quanto è probabile che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esecuzione del comportamento si riveli facile o difficile</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 </a:t>
            </a:r>
          </a:p>
          <a:p>
            <a:pPr marL="762000" lvl="1">
              <a:buSzPct val="80000"/>
              <a:buFont typeface="Wingdings" panose="05000000000000000000" pitchFamily="2" charset="2"/>
              <a:buChar char="§"/>
            </a:pPr>
            <a:r>
              <a:rPr lang="it-IT" dirty="0">
                <a:solidFill>
                  <a:srgbClr val="C00000"/>
                </a:solidFill>
                <a:ea typeface="ＭＳ Ｐゴシック" panose="020B0600070205080204" pitchFamily="34" charset="-128"/>
                <a:cs typeface="Arial" panose="020B0604020202020204" pitchFamily="34" charset="0"/>
              </a:rPr>
              <a:t>Il comportamento passato</a:t>
            </a:r>
            <a:r>
              <a:rPr lang="it-IT" dirty="0">
                <a:ea typeface="ＭＳ Ｐゴシック" panose="020B0600070205080204" pitchFamily="34" charset="-128"/>
                <a:cs typeface="Arial" panose="020B0604020202020204" pitchFamily="34" charset="0"/>
              </a:rPr>
              <a:t>: influenza </a:t>
            </a:r>
            <a:r>
              <a:rPr lang="it-IT" b="1" dirty="0">
                <a:ea typeface="ＭＳ Ｐゴシック" panose="020B0600070205080204" pitchFamily="34" charset="-128"/>
                <a:cs typeface="Arial" panose="020B0604020202020204" pitchFamily="34" charset="0"/>
              </a:rPr>
              <a:t>direttamente</a:t>
            </a:r>
            <a:r>
              <a:rPr lang="it-IT" dirty="0">
                <a:ea typeface="ＭＳ Ｐゴシック" panose="020B0600070205080204" pitchFamily="34" charset="-128"/>
                <a:cs typeface="Arial" panose="020B0604020202020204" pitchFamily="34" charset="0"/>
              </a:rPr>
              <a:t>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intenzione comportamentale</a:t>
            </a:r>
          </a:p>
          <a:p>
            <a:pPr marL="0" indent="0">
              <a:buNone/>
            </a:pPr>
            <a:r>
              <a:rPr lang="it-IT" sz="2400" i="1" dirty="0">
                <a:solidFill>
                  <a:schemeClr val="hlink"/>
                </a:solidFill>
                <a:ea typeface="ＭＳ Ｐゴシック" panose="020B0600070205080204" pitchFamily="34" charset="-128"/>
                <a:cs typeface="Arial" panose="020B0604020202020204" pitchFamily="34" charset="0"/>
              </a:rPr>
              <a:t>Critiche:</a:t>
            </a:r>
          </a:p>
          <a:p>
            <a:pPr marL="0" indent="0">
              <a:buNone/>
            </a:pPr>
            <a:r>
              <a:rPr lang="it-IT" sz="2400" dirty="0">
                <a:ea typeface="ＭＳ Ｐゴシック" panose="020B0600070205080204" pitchFamily="34" charset="-128"/>
                <a:cs typeface="Arial" panose="020B0604020202020204" pitchFamily="34" charset="0"/>
              </a:rPr>
              <a:t>Secondo Fazio: </a:t>
            </a:r>
          </a:p>
          <a:p>
            <a:pPr marL="762000" lvl="1">
              <a:buSzPct val="80000"/>
              <a:buFontTx/>
              <a:buChar char="•"/>
            </a:pPr>
            <a:r>
              <a:rPr lang="it-IT" dirty="0">
                <a:ea typeface="ＭＳ Ｐゴシック" panose="020B0600070205080204" pitchFamily="34" charset="-128"/>
                <a:cs typeface="Arial" panose="020B0604020202020204" pitchFamily="34" charset="0"/>
              </a:rPr>
              <a:t>Il modello si applica solo quando l</a:t>
            </a:r>
            <a:r>
              <a:rPr lang="ja-JP" altLang="it-IT" dirty="0">
                <a:ea typeface="ＭＳ Ｐゴシック" panose="020B0600070205080204" pitchFamily="34" charset="-128"/>
                <a:cs typeface="Arial" panose="020B0604020202020204" pitchFamily="34" charset="0"/>
              </a:rPr>
              <a:t>’</a:t>
            </a:r>
            <a:r>
              <a:rPr lang="it-IT" altLang="ja-JP" dirty="0">
                <a:ea typeface="ＭＳ Ｐゴシック" panose="020B0600070205080204" pitchFamily="34" charset="-128"/>
                <a:cs typeface="Arial" panose="020B0604020202020204" pitchFamily="34" charset="0"/>
              </a:rPr>
              <a:t>associazione tra </a:t>
            </a:r>
            <a:r>
              <a:rPr lang="it-IT" altLang="ja-JP" dirty="0" smtClean="0">
                <a:ea typeface="ＭＳ Ｐゴシック" panose="020B0600070205080204" pitchFamily="34" charset="-128"/>
                <a:cs typeface="Arial" panose="020B0604020202020204" pitchFamily="34" charset="0"/>
              </a:rPr>
              <a:t>oggetto </a:t>
            </a:r>
            <a:r>
              <a:rPr lang="it-IT" altLang="ja-JP" dirty="0">
                <a:ea typeface="ＭＳ Ｐゴシック" panose="020B0600070205080204" pitchFamily="34" charset="-128"/>
                <a:cs typeface="Arial" panose="020B0604020202020204" pitchFamily="34" charset="0"/>
              </a:rPr>
              <a:t>e valutazione è debole o non disponibile:</a:t>
            </a:r>
          </a:p>
          <a:p>
            <a:pPr marL="1162050" lvl="2">
              <a:buSzPct val="80000"/>
              <a:buFontTx/>
              <a:buChar char="•"/>
            </a:pPr>
            <a:r>
              <a:rPr lang="it-IT" sz="2400" dirty="0">
                <a:ea typeface="ＭＳ Ｐゴシック" panose="020B0600070205080204" pitchFamily="34" charset="-128"/>
                <a:cs typeface="Arial" panose="020B0604020202020204" pitchFamily="34" charset="0"/>
              </a:rPr>
              <a:t>Quando è forte 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atteggiamento si attiva automaticamente e guida il comportamento</a:t>
            </a:r>
          </a:p>
          <a:p>
            <a:pPr marL="0" indent="0" algn="just">
              <a:buNone/>
            </a:pPr>
            <a:r>
              <a:rPr lang="it-IT" sz="2400" dirty="0">
                <a:solidFill>
                  <a:schemeClr val="hlink"/>
                </a:solidFill>
                <a:ea typeface="ＭＳ Ｐゴシック" panose="020B0600070205080204" pitchFamily="34" charset="-128"/>
                <a:cs typeface="Arial" panose="020B0604020202020204" pitchFamily="34" charset="0"/>
              </a:rPr>
              <a:t> </a:t>
            </a:r>
          </a:p>
        </p:txBody>
      </p:sp>
      <p:sp>
        <p:nvSpPr>
          <p:cNvPr id="5632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B03C75A-B86E-41D2-BC02-04E19FBCF7D1}" type="slidenum">
              <a:rPr lang="it-IT" sz="1200">
                <a:solidFill>
                  <a:schemeClr val="tx1"/>
                </a:solidFill>
              </a:rPr>
              <a:pPr eaLnBrk="1" hangingPunct="1"/>
              <a:t>65</a:t>
            </a:fld>
            <a:endParaRPr lang="it-IT" sz="1200">
              <a:solidFill>
                <a:schemeClr val="tx1"/>
              </a:solidFill>
            </a:endParaRPr>
          </a:p>
        </p:txBody>
      </p:sp>
    </p:spTree>
    <p:extLst>
      <p:ext uri="{BB962C8B-B14F-4D97-AF65-F5344CB8AC3E}">
        <p14:creationId xmlns:p14="http://schemas.microsoft.com/office/powerpoint/2010/main" xmlns="" val="2093754863"/>
      </p:ext>
    </p:extLst>
  </p:cSld>
  <p:clrMapOvr>
    <a:masterClrMapping/>
  </p:clrMapOvr>
  <p:transition>
    <p:dissolv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contenuto 2"/>
          <p:cNvSpPr>
            <a:spLocks noGrp="1"/>
          </p:cNvSpPr>
          <p:nvPr>
            <p:ph idx="1"/>
          </p:nvPr>
        </p:nvSpPr>
        <p:spPr>
          <a:xfrm>
            <a:off x="762001" y="939800"/>
            <a:ext cx="10807700" cy="5270500"/>
          </a:xfrm>
        </p:spPr>
        <p:txBody>
          <a:bodyPr>
            <a:normAutofit/>
          </a:bodyPr>
          <a:lstStyle/>
          <a:p>
            <a:pPr algn="ctr">
              <a:buFontTx/>
              <a:buNone/>
            </a:pPr>
            <a:r>
              <a:rPr lang="it-IT" sz="2800" b="1" dirty="0" smtClean="0">
                <a:solidFill>
                  <a:srgbClr val="C00000"/>
                </a:solidFill>
                <a:ea typeface="ＭＳ Ｐゴシック" panose="020B0600070205080204" pitchFamily="34" charset="-128"/>
                <a:cs typeface="Arial" panose="020B0604020202020204" pitchFamily="34" charset="0"/>
              </a:rPr>
              <a:t>Modello MODE  </a:t>
            </a:r>
            <a:r>
              <a:rPr lang="it-IT" sz="2800" dirty="0" smtClean="0">
                <a:ea typeface="ＭＳ Ｐゴシック" panose="020B0600070205080204" pitchFamily="34" charset="-128"/>
                <a:cs typeface="Arial" panose="020B0604020202020204" pitchFamily="34" charset="0"/>
              </a:rPr>
              <a:t>(</a:t>
            </a:r>
            <a:r>
              <a:rPr lang="it-IT" sz="2800" dirty="0" err="1" smtClean="0">
                <a:ea typeface="ＭＳ Ｐゴシック" panose="020B0600070205080204" pitchFamily="34" charset="-128"/>
                <a:cs typeface="Arial" panose="020B0604020202020204" pitchFamily="34" charset="0"/>
              </a:rPr>
              <a:t>Motivation</a:t>
            </a:r>
            <a:r>
              <a:rPr lang="it-IT" sz="2800" dirty="0" smtClean="0">
                <a:ea typeface="ＭＳ Ｐゴシック" panose="020B0600070205080204" pitchFamily="34" charset="-128"/>
                <a:cs typeface="Arial" panose="020B0604020202020204" pitchFamily="34" charset="0"/>
              </a:rPr>
              <a:t> and </a:t>
            </a:r>
            <a:r>
              <a:rPr lang="it-IT" sz="2800" dirty="0" err="1" smtClean="0">
                <a:ea typeface="ＭＳ Ｐゴシック" panose="020B0600070205080204" pitchFamily="34" charset="-128"/>
                <a:cs typeface="Arial" panose="020B0604020202020204" pitchFamily="34" charset="0"/>
              </a:rPr>
              <a:t>Opportunity</a:t>
            </a:r>
            <a:r>
              <a:rPr lang="it-IT" sz="2800" dirty="0" smtClean="0">
                <a:ea typeface="ＭＳ Ｐゴシック" panose="020B0600070205080204" pitchFamily="34" charset="-128"/>
                <a:cs typeface="Arial" panose="020B0604020202020204" pitchFamily="34" charset="0"/>
              </a:rPr>
              <a:t> </a:t>
            </a:r>
            <a:r>
              <a:rPr lang="it-IT" sz="2800" dirty="0" err="1" smtClean="0">
                <a:ea typeface="ＭＳ Ｐゴシック" panose="020B0600070205080204" pitchFamily="34" charset="-128"/>
                <a:cs typeface="Arial" panose="020B0604020202020204" pitchFamily="34" charset="0"/>
              </a:rPr>
              <a:t>as</a:t>
            </a:r>
            <a:r>
              <a:rPr lang="it-IT" sz="2800" dirty="0" smtClean="0">
                <a:ea typeface="ＭＳ Ｐゴシック" panose="020B0600070205080204" pitchFamily="34" charset="-128"/>
                <a:cs typeface="Arial" panose="020B0604020202020204" pitchFamily="34" charset="0"/>
              </a:rPr>
              <a:t> </a:t>
            </a:r>
            <a:r>
              <a:rPr lang="it-IT" sz="2800" dirty="0" err="1" smtClean="0">
                <a:ea typeface="ＭＳ Ｐゴシック" panose="020B0600070205080204" pitchFamily="34" charset="-128"/>
                <a:cs typeface="Arial" panose="020B0604020202020204" pitchFamily="34" charset="0"/>
              </a:rPr>
              <a:t>Determinants</a:t>
            </a:r>
            <a:r>
              <a:rPr lang="it-IT" sz="2800" dirty="0" smtClean="0">
                <a:ea typeface="ＭＳ Ｐゴシック" panose="020B0600070205080204" pitchFamily="34" charset="-128"/>
                <a:cs typeface="Arial" panose="020B0604020202020204" pitchFamily="34" charset="0"/>
              </a:rPr>
              <a:t>)</a:t>
            </a:r>
          </a:p>
          <a:p>
            <a:pPr algn="ctr">
              <a:buFontTx/>
              <a:buNone/>
            </a:pPr>
            <a:r>
              <a:rPr lang="it-IT" sz="2400" dirty="0" smtClean="0">
                <a:ea typeface="ＭＳ Ｐゴシック" panose="020B0600070205080204" pitchFamily="34" charset="-128"/>
                <a:cs typeface="Arial" panose="020B0604020202020204" pitchFamily="34" charset="0"/>
              </a:rPr>
              <a:t>Fazio </a:t>
            </a:r>
            <a:r>
              <a:rPr lang="it-IT" sz="2400" dirty="0" smtClean="0">
                <a:ea typeface="ＭＳ Ｐゴシック" panose="020B0600070205080204" pitchFamily="34" charset="-128"/>
                <a:cs typeface="Arial" panose="020B0604020202020204" pitchFamily="34" charset="0"/>
              </a:rPr>
              <a:t>[1986; 1990; 1995]</a:t>
            </a:r>
          </a:p>
          <a:p>
            <a:pPr>
              <a:buFontTx/>
              <a:buNone/>
            </a:pPr>
            <a:endParaRPr lang="it-IT" sz="2400" dirty="0" smtClean="0">
              <a:ea typeface="ＭＳ Ｐゴシック" panose="020B0600070205080204" pitchFamily="34" charset="-128"/>
              <a:cs typeface="Arial" panose="020B0604020202020204" pitchFamily="34" charset="0"/>
            </a:endParaRPr>
          </a:p>
          <a:p>
            <a:r>
              <a:rPr lang="it-IT" sz="2400" b="1" dirty="0" smtClean="0">
                <a:ea typeface="ＭＳ Ｐゴシック" panose="020B0600070205080204" pitchFamily="34" charset="-128"/>
                <a:cs typeface="Arial" panose="020B0604020202020204" pitchFamily="34" charset="0"/>
              </a:rPr>
              <a:t>Due percorsi differenti </a:t>
            </a:r>
            <a:r>
              <a:rPr lang="it-IT" sz="2400" dirty="0" smtClean="0">
                <a:ea typeface="ＭＳ Ｐゴシック" panose="020B0600070205080204" pitchFamily="34" charset="-128"/>
                <a:cs typeface="Arial" panose="020B0604020202020204" pitchFamily="34" charset="0"/>
              </a:rPr>
              <a:t>collegano atteggiamento e comportamento:</a:t>
            </a:r>
          </a:p>
          <a:p>
            <a:pPr lvl="1"/>
            <a:r>
              <a:rPr lang="it-IT" dirty="0" smtClean="0">
                <a:ea typeface="ＭＳ Ｐゴシック" panose="020B0600070205080204" pitchFamily="34" charset="-128"/>
                <a:cs typeface="Arial" panose="020B0604020202020204" pitchFamily="34" charset="0"/>
              </a:rPr>
              <a:t>Modalità di elaborazione </a:t>
            </a:r>
            <a:r>
              <a:rPr lang="it-IT" b="1" dirty="0" smtClean="0">
                <a:ea typeface="ＭＳ Ｐゴシック" panose="020B0600070205080204" pitchFamily="34" charset="-128"/>
                <a:cs typeface="Arial" panose="020B0604020202020204" pitchFamily="34" charset="0"/>
              </a:rPr>
              <a:t>volontaria</a:t>
            </a:r>
            <a:r>
              <a:rPr lang="it-IT" dirty="0" smtClean="0">
                <a:ea typeface="ＭＳ Ｐゴシック" panose="020B0600070205080204" pitchFamily="34" charset="-128"/>
                <a:cs typeface="Arial" panose="020B0604020202020204" pitchFamily="34" charset="0"/>
              </a:rPr>
              <a:t> </a:t>
            </a:r>
          </a:p>
          <a:p>
            <a:pPr lvl="1"/>
            <a:r>
              <a:rPr lang="it-IT" dirty="0" smtClean="0">
                <a:ea typeface="ＭＳ Ｐゴシック" panose="020B0600070205080204" pitchFamily="34" charset="-128"/>
                <a:cs typeface="Arial" panose="020B0604020202020204" pitchFamily="34" charset="0"/>
              </a:rPr>
              <a:t>Modalità di elaborazione</a:t>
            </a:r>
            <a:r>
              <a:rPr lang="it-IT" b="1" dirty="0" smtClean="0">
                <a:ea typeface="ＭＳ Ｐゴシック" panose="020B0600070205080204" pitchFamily="34" charset="-128"/>
                <a:cs typeface="Arial" panose="020B0604020202020204" pitchFamily="34" charset="0"/>
              </a:rPr>
              <a:t> spontanea</a:t>
            </a:r>
            <a:r>
              <a:rPr lang="it-IT" dirty="0" smtClean="0">
                <a:ea typeface="ＭＳ Ｐゴシック" panose="020B0600070205080204" pitchFamily="34" charset="-128"/>
                <a:cs typeface="Arial" panose="020B0604020202020204" pitchFamily="34" charset="0"/>
              </a:rPr>
              <a:t> </a:t>
            </a:r>
          </a:p>
          <a:p>
            <a:endParaRPr lang="it-IT" sz="2200" dirty="0">
              <a:solidFill>
                <a:srgbClr val="FFFF00"/>
              </a:solidFill>
              <a:latin typeface="Arial" panose="020B0604020202020204" pitchFamily="34" charset="0"/>
              <a:ea typeface="ＭＳ Ｐゴシック" panose="020B0600070205080204" pitchFamily="34" charset="-128"/>
              <a:cs typeface="Arial" panose="020B0604020202020204" pitchFamily="34" charset="0"/>
            </a:endParaRPr>
          </a:p>
          <a:p>
            <a:pPr>
              <a:buFontTx/>
              <a:buNone/>
            </a:pPr>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7347"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AAAA2F1-AE89-46C9-BA48-EF79B012304A}" type="slidenum">
              <a:rPr lang="it-IT" sz="1200">
                <a:solidFill>
                  <a:schemeClr val="tx1"/>
                </a:solidFill>
              </a:rPr>
              <a:pPr eaLnBrk="1" hangingPunct="1"/>
              <a:t>66</a:t>
            </a:fld>
            <a:endParaRPr lang="it-IT" sz="1200">
              <a:solidFill>
                <a:schemeClr val="tx1"/>
              </a:solidFill>
            </a:endParaRPr>
          </a:p>
        </p:txBody>
      </p:sp>
    </p:spTree>
    <p:extLst>
      <p:ext uri="{BB962C8B-B14F-4D97-AF65-F5344CB8AC3E}">
        <p14:creationId xmlns:p14="http://schemas.microsoft.com/office/powerpoint/2010/main" xmlns="" val="1666899336"/>
      </p:ext>
    </p:extLst>
  </p:cSld>
  <p:clrMapOvr>
    <a:masterClrMapping/>
  </p:clrMapOvr>
  <p:transition>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contenuto 2"/>
          <p:cNvSpPr>
            <a:spLocks noGrp="1"/>
          </p:cNvSpPr>
          <p:nvPr>
            <p:ph idx="1"/>
          </p:nvPr>
        </p:nvSpPr>
        <p:spPr>
          <a:xfrm>
            <a:off x="787400" y="965200"/>
            <a:ext cx="10720495" cy="5232400"/>
          </a:xfrm>
        </p:spPr>
        <p:txBody>
          <a:bodyPr>
            <a:noAutofit/>
          </a:bodyPr>
          <a:lstStyle/>
          <a:p>
            <a:pPr algn="ctr">
              <a:buFontTx/>
              <a:buNone/>
            </a:pPr>
            <a:r>
              <a:rPr lang="it-IT" sz="2800" b="1" dirty="0" smtClean="0">
                <a:solidFill>
                  <a:srgbClr val="C00000"/>
                </a:solidFill>
                <a:ea typeface="ＭＳ Ｐゴシック" panose="020B0600070205080204" pitchFamily="34" charset="-128"/>
                <a:cs typeface="Arial" panose="020B0604020202020204" pitchFamily="34" charset="0"/>
              </a:rPr>
              <a:t>Modello MODE  </a:t>
            </a:r>
            <a:r>
              <a:rPr lang="it-IT" sz="2800" dirty="0" smtClean="0">
                <a:ea typeface="ＭＳ Ｐゴシック" panose="020B0600070205080204" pitchFamily="34" charset="-128"/>
                <a:cs typeface="Arial" panose="020B0604020202020204" pitchFamily="34" charset="0"/>
              </a:rPr>
              <a:t>(</a:t>
            </a:r>
            <a:r>
              <a:rPr lang="it-IT" sz="2800" dirty="0" err="1" smtClean="0">
                <a:ea typeface="ＭＳ Ｐゴシック" panose="020B0600070205080204" pitchFamily="34" charset="-128"/>
                <a:cs typeface="Arial" panose="020B0604020202020204" pitchFamily="34" charset="0"/>
              </a:rPr>
              <a:t>Motivation</a:t>
            </a:r>
            <a:r>
              <a:rPr lang="it-IT" sz="2800" dirty="0" smtClean="0">
                <a:ea typeface="ＭＳ Ｐゴシック" panose="020B0600070205080204" pitchFamily="34" charset="-128"/>
                <a:cs typeface="Arial" panose="020B0604020202020204" pitchFamily="34" charset="0"/>
              </a:rPr>
              <a:t> and </a:t>
            </a:r>
            <a:r>
              <a:rPr lang="it-IT" sz="2800" dirty="0" err="1" smtClean="0">
                <a:ea typeface="ＭＳ Ｐゴシック" panose="020B0600070205080204" pitchFamily="34" charset="-128"/>
                <a:cs typeface="Arial" panose="020B0604020202020204" pitchFamily="34" charset="0"/>
              </a:rPr>
              <a:t>Opportunity</a:t>
            </a:r>
            <a:r>
              <a:rPr lang="it-IT" sz="2800" dirty="0" smtClean="0">
                <a:ea typeface="ＭＳ Ｐゴシック" panose="020B0600070205080204" pitchFamily="34" charset="-128"/>
                <a:cs typeface="Arial" panose="020B0604020202020204" pitchFamily="34" charset="0"/>
              </a:rPr>
              <a:t> </a:t>
            </a:r>
            <a:r>
              <a:rPr lang="it-IT" sz="2800" dirty="0" err="1" smtClean="0">
                <a:ea typeface="ＭＳ Ｐゴシック" panose="020B0600070205080204" pitchFamily="34" charset="-128"/>
                <a:cs typeface="Arial" panose="020B0604020202020204" pitchFamily="34" charset="0"/>
              </a:rPr>
              <a:t>as</a:t>
            </a:r>
            <a:r>
              <a:rPr lang="it-IT" sz="2800" dirty="0" smtClean="0">
                <a:ea typeface="ＭＳ Ｐゴシック" panose="020B0600070205080204" pitchFamily="34" charset="-128"/>
                <a:cs typeface="Arial" panose="020B0604020202020204" pitchFamily="34" charset="0"/>
              </a:rPr>
              <a:t> </a:t>
            </a:r>
            <a:r>
              <a:rPr lang="it-IT" sz="2800" dirty="0" err="1" smtClean="0">
                <a:ea typeface="ＭＳ Ｐゴシック" panose="020B0600070205080204" pitchFamily="34" charset="-128"/>
                <a:cs typeface="Arial" panose="020B0604020202020204" pitchFamily="34" charset="0"/>
              </a:rPr>
              <a:t>Determinants</a:t>
            </a:r>
            <a:r>
              <a:rPr lang="it-IT" sz="2800" dirty="0" smtClean="0">
                <a:ea typeface="ＭＳ Ｐゴシック" panose="020B0600070205080204" pitchFamily="34" charset="-128"/>
                <a:cs typeface="Arial" panose="020B0604020202020204" pitchFamily="34" charset="0"/>
              </a:rPr>
              <a:t>)</a:t>
            </a:r>
          </a:p>
          <a:p>
            <a:pPr>
              <a:buFontTx/>
              <a:buNone/>
            </a:pPr>
            <a:r>
              <a:rPr lang="it-IT" sz="2400" dirty="0" smtClean="0">
                <a:ea typeface="ＭＳ Ｐゴシック" panose="020B0600070205080204" pitchFamily="34" charset="-128"/>
                <a:cs typeface="Arial" panose="020B0604020202020204" pitchFamily="34" charset="0"/>
              </a:rPr>
              <a:t>				</a:t>
            </a:r>
          </a:p>
          <a:p>
            <a:r>
              <a:rPr lang="it-IT" sz="2400" dirty="0" smtClean="0">
                <a:ea typeface="ＭＳ Ｐゴシック" panose="020B0600070205080204" pitchFamily="34" charset="-128"/>
                <a:cs typeface="Arial" panose="020B0604020202020204" pitchFamily="34" charset="0"/>
              </a:rPr>
              <a:t>Modalità di elaborazione </a:t>
            </a:r>
            <a:r>
              <a:rPr lang="it-IT" sz="2400" b="1" dirty="0" smtClean="0">
                <a:ea typeface="ＭＳ Ｐゴシック" panose="020B0600070205080204" pitchFamily="34" charset="-128"/>
                <a:cs typeface="Arial" panose="020B0604020202020204" pitchFamily="34" charset="0"/>
              </a:rPr>
              <a:t>volontaria</a:t>
            </a:r>
            <a:r>
              <a:rPr lang="it-IT" sz="2400" dirty="0" smtClean="0">
                <a:ea typeface="ＭＳ Ｐゴシック" panose="020B0600070205080204" pitchFamily="34" charset="-128"/>
                <a:cs typeface="Arial" panose="020B0604020202020204" pitchFamily="34" charset="0"/>
              </a:rPr>
              <a:t> : </a:t>
            </a:r>
          </a:p>
          <a:p>
            <a:pPr lvl="1"/>
            <a:r>
              <a:rPr lang="it-IT" dirty="0" smtClean="0">
                <a:ea typeface="ＭＳ Ｐゴシック" panose="020B0600070205080204" pitchFamily="34" charset="-128"/>
                <a:cs typeface="Arial" panose="020B0604020202020204" pitchFamily="34" charset="0"/>
              </a:rPr>
              <a:t>analizza costi e benefici di un comportamento </a:t>
            </a:r>
          </a:p>
          <a:p>
            <a:pPr lvl="1"/>
            <a:r>
              <a:rPr lang="it-IT" dirty="0" smtClean="0">
                <a:ea typeface="ＭＳ Ｐゴシック" panose="020B0600070205080204" pitchFamily="34" charset="-128"/>
                <a:cs typeface="Arial" panose="020B0604020202020204" pitchFamily="34" charset="0"/>
              </a:rPr>
              <a:t>può  riflettere su qual è il proprio atteggiamento verso quella particolare azione</a:t>
            </a:r>
          </a:p>
          <a:p>
            <a:pPr lvl="1"/>
            <a:endParaRPr lang="it-IT"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Necessarie motivazioni  (in particolare timore </a:t>
            </a:r>
            <a:r>
              <a:rPr lang="it-IT" sz="2400" dirty="0" err="1" smtClean="0">
                <a:ea typeface="ＭＳ Ｐゴシック" panose="020B0600070205080204" pitchFamily="34" charset="-128"/>
                <a:cs typeface="Arial" panose="020B0604020202020204" pitchFamily="34" charset="0"/>
              </a:rPr>
              <a:t>dell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errore) e opportunità</a:t>
            </a:r>
          </a:p>
          <a:p>
            <a:pPr>
              <a:buFontTx/>
              <a:buNone/>
            </a:pPr>
            <a:endParaRPr lang="it-IT" sz="2400" dirty="0" smtClean="0">
              <a:ea typeface="ＭＳ Ｐゴシック" panose="020B0600070205080204" pitchFamily="34" charset="-128"/>
              <a:cs typeface="Arial" panose="020B0604020202020204" pitchFamily="34" charset="0"/>
            </a:endParaRPr>
          </a:p>
        </p:txBody>
      </p:sp>
      <p:sp>
        <p:nvSpPr>
          <p:cNvPr id="58371"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CDB4A484-7C47-476A-971E-54AB1283800A}" type="slidenum">
              <a:rPr lang="it-IT" sz="1200">
                <a:solidFill>
                  <a:schemeClr val="tx1"/>
                </a:solidFill>
              </a:rPr>
              <a:pPr eaLnBrk="1" hangingPunct="1"/>
              <a:t>67</a:t>
            </a:fld>
            <a:endParaRPr lang="it-IT" sz="1200">
              <a:solidFill>
                <a:schemeClr val="tx1"/>
              </a:solidFill>
            </a:endParaRPr>
          </a:p>
        </p:txBody>
      </p:sp>
    </p:spTree>
    <p:extLst>
      <p:ext uri="{BB962C8B-B14F-4D97-AF65-F5344CB8AC3E}">
        <p14:creationId xmlns:p14="http://schemas.microsoft.com/office/powerpoint/2010/main" xmlns="" val="1985612328"/>
      </p:ext>
    </p:extLst>
  </p:cSld>
  <p:clrMapOvr>
    <a:masterClrMapping/>
  </p:clrMapOvr>
  <p:transition>
    <p:dissolv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contenuto 2"/>
          <p:cNvSpPr>
            <a:spLocks noGrp="1"/>
          </p:cNvSpPr>
          <p:nvPr>
            <p:ph idx="1"/>
          </p:nvPr>
        </p:nvSpPr>
        <p:spPr>
          <a:xfrm>
            <a:off x="809244" y="906708"/>
            <a:ext cx="10658856" cy="5328991"/>
          </a:xfrm>
        </p:spPr>
        <p:txBody>
          <a:bodyPr>
            <a:noAutofit/>
          </a:bodyPr>
          <a:lstStyle/>
          <a:p>
            <a:pPr algn="ctr">
              <a:buFontTx/>
              <a:buNone/>
            </a:pPr>
            <a:r>
              <a:rPr lang="it-IT" sz="2800" b="1" dirty="0" smtClean="0">
                <a:solidFill>
                  <a:srgbClr val="C00000"/>
                </a:solidFill>
                <a:ea typeface="ＭＳ Ｐゴシック" panose="020B0600070205080204" pitchFamily="34" charset="-128"/>
                <a:cs typeface="Arial" panose="020B0604020202020204" pitchFamily="34" charset="0"/>
              </a:rPr>
              <a:t>Modello MODE  </a:t>
            </a:r>
            <a:r>
              <a:rPr lang="it-IT" sz="2800" dirty="0" smtClean="0">
                <a:ea typeface="ＭＳ Ｐゴシック" panose="020B0600070205080204" pitchFamily="34" charset="-128"/>
                <a:cs typeface="Arial" panose="020B0604020202020204" pitchFamily="34" charset="0"/>
              </a:rPr>
              <a:t>(</a:t>
            </a:r>
            <a:r>
              <a:rPr lang="it-IT" sz="2800" dirty="0" err="1" smtClean="0">
                <a:ea typeface="ＭＳ Ｐゴシック" panose="020B0600070205080204" pitchFamily="34" charset="-128"/>
                <a:cs typeface="Arial" panose="020B0604020202020204" pitchFamily="34" charset="0"/>
              </a:rPr>
              <a:t>Motivation</a:t>
            </a:r>
            <a:r>
              <a:rPr lang="it-IT" sz="2800" dirty="0" smtClean="0">
                <a:ea typeface="ＭＳ Ｐゴシック" panose="020B0600070205080204" pitchFamily="34" charset="-128"/>
                <a:cs typeface="Arial" panose="020B0604020202020204" pitchFamily="34" charset="0"/>
              </a:rPr>
              <a:t> and </a:t>
            </a:r>
            <a:r>
              <a:rPr lang="it-IT" sz="2800" dirty="0" err="1" smtClean="0">
                <a:ea typeface="ＭＳ Ｐゴシック" panose="020B0600070205080204" pitchFamily="34" charset="-128"/>
                <a:cs typeface="Arial" panose="020B0604020202020204" pitchFamily="34" charset="0"/>
              </a:rPr>
              <a:t>Opportunity</a:t>
            </a:r>
            <a:r>
              <a:rPr lang="it-IT" sz="2800" dirty="0" smtClean="0">
                <a:ea typeface="ＭＳ Ｐゴシック" panose="020B0600070205080204" pitchFamily="34" charset="-128"/>
                <a:cs typeface="Arial" panose="020B0604020202020204" pitchFamily="34" charset="0"/>
              </a:rPr>
              <a:t> </a:t>
            </a:r>
            <a:r>
              <a:rPr lang="it-IT" sz="2800" dirty="0" err="1" smtClean="0">
                <a:ea typeface="ＭＳ Ｐゴシック" panose="020B0600070205080204" pitchFamily="34" charset="-128"/>
                <a:cs typeface="Arial" panose="020B0604020202020204" pitchFamily="34" charset="0"/>
              </a:rPr>
              <a:t>as</a:t>
            </a:r>
            <a:r>
              <a:rPr lang="it-IT" sz="2800" dirty="0" smtClean="0">
                <a:ea typeface="ＭＳ Ｐゴシック" panose="020B0600070205080204" pitchFamily="34" charset="-128"/>
                <a:cs typeface="Arial" panose="020B0604020202020204" pitchFamily="34" charset="0"/>
              </a:rPr>
              <a:t> </a:t>
            </a:r>
            <a:r>
              <a:rPr lang="it-IT" sz="2800" dirty="0" err="1" smtClean="0">
                <a:ea typeface="ＭＳ Ｐゴシック" panose="020B0600070205080204" pitchFamily="34" charset="-128"/>
                <a:cs typeface="Arial" panose="020B0604020202020204" pitchFamily="34" charset="0"/>
              </a:rPr>
              <a:t>Determinants</a:t>
            </a:r>
            <a:r>
              <a:rPr lang="it-IT" sz="2800" dirty="0" smtClean="0">
                <a:ea typeface="ＭＳ Ｐゴシック" panose="020B0600070205080204" pitchFamily="34" charset="-128"/>
                <a:cs typeface="Arial" panose="020B0604020202020204" pitchFamily="34" charset="0"/>
              </a:rPr>
              <a:t>)</a:t>
            </a:r>
          </a:p>
          <a:p>
            <a:pPr>
              <a:buFontTx/>
              <a:buNone/>
            </a:pPr>
            <a:r>
              <a:rPr lang="it-IT" sz="2200" dirty="0" smtClean="0">
                <a:ea typeface="ＭＳ Ｐゴシック" panose="020B0600070205080204" pitchFamily="34" charset="-128"/>
                <a:cs typeface="Arial" panose="020B0604020202020204" pitchFamily="34" charset="0"/>
              </a:rPr>
              <a:t>				</a:t>
            </a:r>
          </a:p>
          <a:p>
            <a:r>
              <a:rPr lang="it-IT" sz="2400" dirty="0" smtClean="0">
                <a:ea typeface="ＭＳ Ｐゴシック" panose="020B0600070205080204" pitchFamily="34" charset="-128"/>
                <a:cs typeface="Arial" panose="020B0604020202020204" pitchFamily="34" charset="0"/>
              </a:rPr>
              <a:t>Modalità di elaborazione</a:t>
            </a:r>
            <a:r>
              <a:rPr lang="it-IT" sz="2400" b="1" dirty="0" smtClean="0">
                <a:ea typeface="ＭＳ Ｐゴシック" panose="020B0600070205080204" pitchFamily="34" charset="-128"/>
                <a:cs typeface="Arial" panose="020B0604020202020204" pitchFamily="34" charset="0"/>
              </a:rPr>
              <a:t> spontanea</a:t>
            </a:r>
            <a:r>
              <a:rPr lang="it-IT" sz="2400" dirty="0" smtClean="0">
                <a:ea typeface="ＭＳ Ｐゴシック" panose="020B0600070205080204" pitchFamily="34" charset="-128"/>
                <a:cs typeface="Arial" panose="020B0604020202020204" pitchFamily="34" charset="0"/>
              </a:rPr>
              <a:t>: </a:t>
            </a:r>
          </a:p>
          <a:p>
            <a:pPr lvl="1"/>
            <a:r>
              <a:rPr lang="it-IT" dirty="0" smtClean="0">
                <a:ea typeface="ＭＳ Ｐゴシック" panose="020B0600070205080204" pitchFamily="34" charset="-128"/>
                <a:cs typeface="Arial" panose="020B0604020202020204" pitchFamily="34" charset="0"/>
              </a:rPr>
              <a:t>gli atteggiamenti possono guidare il comportamento senza che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individuo consideri gli atteggiamenti relativi </a:t>
            </a:r>
          </a:p>
          <a:p>
            <a:pPr lvl="1"/>
            <a:r>
              <a:rPr lang="it-IT" dirty="0" smtClean="0">
                <a:ea typeface="ＭＳ Ｐゴシック" panose="020B0600070205080204" pitchFamily="34" charset="-128"/>
                <a:cs typeface="Arial" panose="020B0604020202020204" pitchFamily="34" charset="0"/>
              </a:rPr>
              <a:t>e senza che abbia consapevolezza di come questi stiano influenzando il comportamento</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Variabile cruciale: la disponibilità </a:t>
            </a:r>
            <a:r>
              <a:rPr lang="it-IT" sz="2400" dirty="0" err="1" smtClean="0">
                <a:ea typeface="ＭＳ Ｐゴシック" panose="020B0600070205080204" pitchFamily="34" charset="-128"/>
                <a:cs typeface="Arial" panose="020B0604020202020204" pitchFamily="34" charset="0"/>
              </a:rPr>
              <a:t>dell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atteggiamento</a:t>
            </a:r>
          </a:p>
          <a:p>
            <a:endParaRPr lang="it-IT" sz="2400" dirty="0" smtClean="0">
              <a:solidFill>
                <a:srgbClr val="FFFF00"/>
              </a:solidFill>
              <a:ea typeface="ＭＳ Ｐゴシック" panose="020B0600070205080204" pitchFamily="34" charset="-128"/>
              <a:cs typeface="Arial" panose="020B0604020202020204" pitchFamily="34" charset="0"/>
            </a:endParaRPr>
          </a:p>
          <a:p>
            <a:r>
              <a:rPr lang="it-IT" sz="2400" dirty="0" smtClean="0">
                <a:solidFill>
                  <a:srgbClr val="C00000"/>
                </a:solidFill>
                <a:ea typeface="ＭＳ Ｐゴシック" panose="020B0600070205080204" pitchFamily="34" charset="-128"/>
                <a:cs typeface="Arial" panose="020B0604020202020204" pitchFamily="34" charset="0"/>
              </a:rPr>
              <a:t>Ricerca sul comportamento di voto</a:t>
            </a:r>
            <a:r>
              <a:rPr lang="it-IT" sz="2400" dirty="0" smtClean="0">
                <a:ea typeface="ＭＳ Ｐゴシック" panose="020B0600070205080204" pitchFamily="34" charset="-128"/>
                <a:cs typeface="Arial" panose="020B0604020202020204" pitchFamily="34" charset="0"/>
              </a:rPr>
              <a:t>: miglior </a:t>
            </a:r>
            <a:r>
              <a:rPr lang="it-IT" sz="2400" dirty="0" err="1" smtClean="0">
                <a:ea typeface="ＭＳ Ｐゴシック" panose="020B0600070205080204" pitchFamily="34" charset="-128"/>
                <a:cs typeface="Arial" panose="020B0604020202020204" pitchFamily="34" charset="0"/>
              </a:rPr>
              <a:t>predittore</a:t>
            </a:r>
            <a:r>
              <a:rPr lang="it-IT" sz="2400" dirty="0" smtClean="0">
                <a:ea typeface="ＭＳ Ｐゴシック" panose="020B0600070205080204" pitchFamily="34" charset="-128"/>
                <a:cs typeface="Arial" panose="020B0604020202020204" pitchFamily="34" charset="0"/>
              </a:rPr>
              <a:t> del comportamento elettorale: la velocità di emissione del giudizio sul candidato (Fazio e Williams, 1986)</a:t>
            </a:r>
          </a:p>
          <a:p>
            <a:pPr>
              <a:buFontTx/>
              <a:buNone/>
            </a:pPr>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59395"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B23AFDE-A9C6-4FCA-96FB-089556365F65}" type="slidenum">
              <a:rPr lang="it-IT" sz="1200">
                <a:solidFill>
                  <a:schemeClr val="tx1"/>
                </a:solidFill>
              </a:rPr>
              <a:pPr eaLnBrk="1" hangingPunct="1"/>
              <a:t>68</a:t>
            </a:fld>
            <a:endParaRPr lang="it-IT" sz="1200">
              <a:solidFill>
                <a:schemeClr val="tx1"/>
              </a:solidFill>
            </a:endParaRPr>
          </a:p>
        </p:txBody>
      </p:sp>
    </p:spTree>
    <p:extLst>
      <p:ext uri="{BB962C8B-B14F-4D97-AF65-F5344CB8AC3E}">
        <p14:creationId xmlns:p14="http://schemas.microsoft.com/office/powerpoint/2010/main" xmlns="" val="200473046"/>
      </p:ext>
    </p:extLst>
  </p:cSld>
  <p:clrMapOvr>
    <a:masterClrMapping/>
  </p:clrMapOvr>
  <p:transition>
    <p:dissolv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876300" y="1066800"/>
            <a:ext cx="10464800" cy="5257800"/>
          </a:xfrm>
        </p:spPr>
        <p:txBody>
          <a:bodyPr>
            <a:noAutofit/>
          </a:bodyPr>
          <a:lstStyle/>
          <a:p>
            <a:pPr marL="0" indent="0" algn="ctr">
              <a:buNone/>
            </a:pPr>
            <a:r>
              <a:rPr lang="it-IT" sz="4800" u="sng" dirty="0" smtClean="0">
                <a:solidFill>
                  <a:schemeClr val="hlink"/>
                </a:solidFill>
                <a:ea typeface="ＭＳ Ｐゴシック" panose="020B0600070205080204" pitchFamily="34" charset="-128"/>
                <a:cs typeface="Arial" panose="020B0604020202020204" pitchFamily="34" charset="0"/>
              </a:rPr>
              <a:t>Il cambiamento degli atteggiamenti</a:t>
            </a:r>
          </a:p>
          <a:p>
            <a:pPr marL="0" indent="0"/>
            <a:endParaRPr lang="it-IT" sz="2200" dirty="0" smtClean="0">
              <a:ea typeface="ＭＳ Ｐゴシック" panose="020B0600070205080204" pitchFamily="34" charset="-128"/>
              <a:cs typeface="Arial" panose="020B0604020202020204" pitchFamily="34" charset="0"/>
            </a:endParaRPr>
          </a:p>
          <a:p>
            <a:pPr marL="0" indent="0"/>
            <a:r>
              <a:rPr lang="it-IT" sz="2400" dirty="0" smtClean="0">
                <a:ea typeface="ＭＳ Ｐゴシック" panose="020B0600070205080204" pitchFamily="34" charset="-128"/>
                <a:cs typeface="Arial" panose="020B0604020202020204" pitchFamily="34" charset="0"/>
              </a:rPr>
              <a:t>Forte resistenza al cambiamento </a:t>
            </a:r>
            <a:endParaRPr lang="it-IT" sz="2400" dirty="0" smtClean="0">
              <a:ea typeface="ＭＳ Ｐゴシック" panose="020B0600070205080204" pitchFamily="34" charset="-128"/>
              <a:cs typeface="Arial" panose="020B0604020202020204" pitchFamily="34" charset="0"/>
            </a:endParaRPr>
          </a:p>
          <a:p>
            <a:pPr marL="0" indent="0"/>
            <a:endParaRPr lang="it-IT" sz="2400" dirty="0" smtClean="0">
              <a:ea typeface="ＭＳ Ｐゴシック" panose="020B0600070205080204" pitchFamily="34" charset="-128"/>
              <a:cs typeface="Arial" panose="020B0604020202020204" pitchFamily="34" charset="0"/>
            </a:endParaRPr>
          </a:p>
          <a:p>
            <a:pPr lvl="1"/>
            <a:r>
              <a:rPr lang="it-IT" dirty="0" smtClean="0">
                <a:ea typeface="ＭＳ Ｐゴシック" panose="020B0600070205080204" pitchFamily="34" charset="-128"/>
                <a:cs typeface="Arial" panose="020B0604020202020204" pitchFamily="34" charset="0"/>
              </a:rPr>
              <a:t>ciò che è familiare suscita reazioni positive che giustificano la </a:t>
            </a:r>
            <a:r>
              <a:rPr lang="it-IT" dirty="0" smtClean="0">
                <a:ea typeface="ＭＳ Ｐゴシック" panose="020B0600070205080204" pitchFamily="34" charset="-128"/>
                <a:cs typeface="Arial" panose="020B0604020202020204" pitchFamily="34" charset="0"/>
              </a:rPr>
              <a:t>conservazione</a:t>
            </a:r>
          </a:p>
          <a:p>
            <a:pPr lvl="1"/>
            <a:endParaRPr lang="it-IT" dirty="0" smtClean="0">
              <a:ea typeface="ＭＳ Ｐゴシック" panose="020B0600070205080204" pitchFamily="34" charset="-128"/>
              <a:cs typeface="Arial" panose="020B0604020202020204" pitchFamily="34" charset="0"/>
            </a:endParaRPr>
          </a:p>
          <a:p>
            <a:pPr lvl="1"/>
            <a:r>
              <a:rPr lang="it-IT" dirty="0" smtClean="0">
                <a:ea typeface="ＭＳ Ｐゴシック" panose="020B0600070205080204" pitchFamily="34" charset="-128"/>
                <a:cs typeface="Arial" panose="020B0604020202020204" pitchFamily="34" charset="0"/>
              </a:rPr>
              <a:t>gli atteggiamenti pre-esistenti influenzano la valutazione di nuovi </a:t>
            </a:r>
            <a:r>
              <a:rPr lang="it-IT" dirty="0" smtClean="0">
                <a:ea typeface="ＭＳ Ｐゴシック" panose="020B0600070205080204" pitchFamily="34" charset="-128"/>
                <a:cs typeface="Arial" panose="020B0604020202020204" pitchFamily="34" charset="0"/>
              </a:rPr>
              <a:t>eventi</a:t>
            </a:r>
          </a:p>
          <a:p>
            <a:pPr lvl="1"/>
            <a:endParaRPr lang="it-IT" dirty="0" smtClean="0">
              <a:ea typeface="ＭＳ Ｐゴシック" panose="020B0600070205080204" pitchFamily="34" charset="-128"/>
              <a:cs typeface="Arial" panose="020B0604020202020204" pitchFamily="34" charset="0"/>
            </a:endParaRPr>
          </a:p>
          <a:p>
            <a:pPr lvl="1"/>
            <a:r>
              <a:rPr lang="it-IT" dirty="0" smtClean="0">
                <a:ea typeface="ＭＳ Ｐゴシック" panose="020B0600070205080204" pitchFamily="34" charset="-128"/>
                <a:cs typeface="Arial" panose="020B0604020202020204" pitchFamily="34" charset="0"/>
              </a:rPr>
              <a:t>gli atteggiamenti sono inseriti in un sistema interconnesso</a:t>
            </a:r>
            <a:endParaRPr lang="it-IT" dirty="0" smtClean="0">
              <a:solidFill>
                <a:schemeClr val="hlink"/>
              </a:solidFill>
              <a:ea typeface="ＭＳ Ｐゴシック" panose="020B0600070205080204" pitchFamily="34" charset="-128"/>
              <a:cs typeface="Arial" panose="020B0604020202020204" pitchFamily="34" charset="0"/>
            </a:endParaRPr>
          </a:p>
          <a:p>
            <a:pPr marL="0" indent="0" algn="just">
              <a:lnSpc>
                <a:spcPct val="90000"/>
              </a:lnSpc>
              <a:buSzPct val="90000"/>
              <a:buNone/>
            </a:pPr>
            <a:endParaRPr lang="it-IT" sz="2200" dirty="0">
              <a:solidFill>
                <a:schemeClr val="hlink"/>
              </a:solidFill>
              <a:ea typeface="ＭＳ Ｐゴシック" panose="020B0600070205080204" pitchFamily="34" charset="-128"/>
              <a:cs typeface="Arial" panose="020B0604020202020204" pitchFamily="34" charset="0"/>
            </a:endParaRPr>
          </a:p>
        </p:txBody>
      </p:sp>
      <p:sp>
        <p:nvSpPr>
          <p:cNvPr id="6041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4AE27A9-D0FB-49B3-8DD8-35CF249A47CC}" type="slidenum">
              <a:rPr lang="it-IT" sz="1200">
                <a:solidFill>
                  <a:schemeClr val="tx1"/>
                </a:solidFill>
              </a:rPr>
              <a:pPr eaLnBrk="1" hangingPunct="1"/>
              <a:t>69</a:t>
            </a:fld>
            <a:endParaRPr lang="it-IT" sz="1200">
              <a:solidFill>
                <a:schemeClr val="tx1"/>
              </a:solidFill>
            </a:endParaRPr>
          </a:p>
        </p:txBody>
      </p:sp>
    </p:spTree>
    <p:extLst>
      <p:ext uri="{BB962C8B-B14F-4D97-AF65-F5344CB8AC3E}">
        <p14:creationId xmlns:p14="http://schemas.microsoft.com/office/powerpoint/2010/main" xmlns="" val="217184606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842">
                                            <p:txEl>
                                              <p:pRg st="0" end="0"/>
                                            </p:txEl>
                                          </p:spTgt>
                                        </p:tgtEl>
                                        <p:attrNameLst>
                                          <p:attrName>style.visibility</p:attrName>
                                        </p:attrNameLst>
                                      </p:cBhvr>
                                      <p:to>
                                        <p:strVal val="visible"/>
                                      </p:to>
                                    </p:set>
                                    <p:anim calcmode="lin" valueType="num">
                                      <p:cBhvr additive="base">
                                        <p:cTn id="7" dur="500" fill="hold"/>
                                        <p:tgtEl>
                                          <p:spTgt spid="3584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584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842">
                                            <p:txEl>
                                              <p:pRg st="2" end="2"/>
                                            </p:txEl>
                                          </p:spTgt>
                                        </p:tgtEl>
                                        <p:attrNameLst>
                                          <p:attrName>style.visibility</p:attrName>
                                        </p:attrNameLst>
                                      </p:cBhvr>
                                      <p:to>
                                        <p:strVal val="visible"/>
                                      </p:to>
                                    </p:set>
                                    <p:anim calcmode="lin" valueType="num">
                                      <p:cBhvr additive="base">
                                        <p:cTn id="13" dur="500" fill="hold"/>
                                        <p:tgtEl>
                                          <p:spTgt spid="3584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8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2">
                                            <p:txEl>
                                              <p:pRg st="4" end="4"/>
                                            </p:txEl>
                                          </p:spTgt>
                                        </p:tgtEl>
                                        <p:attrNameLst>
                                          <p:attrName>style.visibility</p:attrName>
                                        </p:attrNameLst>
                                      </p:cBhvr>
                                      <p:to>
                                        <p:strVal val="visible"/>
                                      </p:to>
                                    </p:set>
                                    <p:anim calcmode="lin" valueType="num">
                                      <p:cBhvr additive="base">
                                        <p:cTn id="19" dur="500" fill="hold"/>
                                        <p:tgtEl>
                                          <p:spTgt spid="3584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2">
                                            <p:txEl>
                                              <p:pRg st="6" end="6"/>
                                            </p:txEl>
                                          </p:spTgt>
                                        </p:tgtEl>
                                        <p:attrNameLst>
                                          <p:attrName>style.visibility</p:attrName>
                                        </p:attrNameLst>
                                      </p:cBhvr>
                                      <p:to>
                                        <p:strVal val="visible"/>
                                      </p:to>
                                    </p:set>
                                    <p:anim calcmode="lin" valueType="num">
                                      <p:cBhvr additive="base">
                                        <p:cTn id="25" dur="500" fill="hold"/>
                                        <p:tgtEl>
                                          <p:spTgt spid="3584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2">
                                            <p:txEl>
                                              <p:pRg st="8" end="8"/>
                                            </p:txEl>
                                          </p:spTgt>
                                        </p:tgtEl>
                                        <p:attrNameLst>
                                          <p:attrName>style.visibility</p:attrName>
                                        </p:attrNameLst>
                                      </p:cBhvr>
                                      <p:to>
                                        <p:strVal val="visible"/>
                                      </p:to>
                                    </p:set>
                                    <p:anim calcmode="lin" valueType="num">
                                      <p:cBhvr additive="base">
                                        <p:cTn id="31" dur="500" fill="hold"/>
                                        <p:tgtEl>
                                          <p:spTgt spid="3584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0" y="6172200"/>
            <a:ext cx="12192000" cy="457200"/>
          </a:xfrm>
        </p:spPr>
        <p:txBody>
          <a:bodyPr>
            <a:normAutofit/>
          </a:bodyPr>
          <a:lstStyle/>
          <a:p>
            <a:pPr algn="ctr" eaLnBrk="1" hangingPunct="1"/>
            <a:r>
              <a:rPr lang="it-IT" sz="1800" dirty="0">
                <a:solidFill>
                  <a:schemeClr val="tx1"/>
                </a:solidFill>
              </a:rPr>
              <a:t>Fonte Darwin (1872): </a:t>
            </a:r>
            <a:r>
              <a:rPr lang="it-IT" sz="1800" i="1" dirty="0">
                <a:solidFill>
                  <a:schemeClr val="tx1"/>
                </a:solidFill>
              </a:rPr>
              <a:t>L’espressione delle emozioni nell’uomo e negli animali p. 91-94</a:t>
            </a:r>
          </a:p>
        </p:txBody>
      </p:sp>
      <p:sp>
        <p:nvSpPr>
          <p:cNvPr id="18436" name="Rectangle 3"/>
          <p:cNvSpPr>
            <a:spLocks noGrp="1" noChangeArrowheads="1"/>
          </p:cNvSpPr>
          <p:nvPr>
            <p:ph idx="1"/>
          </p:nvPr>
        </p:nvSpPr>
        <p:spPr>
          <a:xfrm>
            <a:off x="0" y="1128574"/>
            <a:ext cx="11899900" cy="3303726"/>
          </a:xfrm>
        </p:spPr>
        <p:txBody>
          <a:bodyPr>
            <a:noAutofit/>
          </a:bodyPr>
          <a:lstStyle/>
          <a:p>
            <a:pPr algn="ctr" eaLnBrk="1" hangingPunct="1">
              <a:buFontTx/>
              <a:buNone/>
            </a:pPr>
            <a:r>
              <a:rPr lang="it-IT" sz="2400" i="1" dirty="0" smtClean="0">
                <a:cs typeface="Arial" panose="020B0604020202020204" pitchFamily="34" charset="0"/>
              </a:rPr>
              <a:t>Queste caratteristiche, come verrà spiegato più avanti, derivano dall’</a:t>
            </a:r>
            <a:r>
              <a:rPr lang="it-IT" sz="2400" b="1" i="1" dirty="0" smtClean="0">
                <a:cs typeface="Arial" panose="020B0604020202020204" pitchFamily="34" charset="0"/>
              </a:rPr>
              <a:t>intenzione </a:t>
            </a:r>
            <a:r>
              <a:rPr lang="it-IT" sz="2400" i="1" dirty="0" smtClean="0">
                <a:cs typeface="Arial" panose="020B0604020202020204" pitchFamily="34" charset="0"/>
              </a:rPr>
              <a:t>del cane di attaccare il nemico e quindi sono per buona parte comprensibili. Quando si prepara a balzare sull’avversario ringhiando selvaggiamente, i suoi canini si scoprono e le orecchie sono spinte con forza all’indietro contro la testa...</a:t>
            </a:r>
          </a:p>
          <a:p>
            <a:pPr algn="ctr">
              <a:buNone/>
            </a:pPr>
            <a:r>
              <a:rPr lang="it-IT" sz="2400" i="1" dirty="0">
                <a:cs typeface="Arial" panose="020B0604020202020204" pitchFamily="34" charset="0"/>
              </a:rPr>
              <a:t>Supponiamo ora che all'improvviso il cane scopra che l'uomo al quale si sta avvicinando non è un estraneo, ma il suo padrone; e osserviamo come capovolge completamente e istantaneamente il suo comportamento. </a:t>
            </a:r>
            <a:endParaRPr lang="it-IT" sz="2400" i="1" dirty="0" smtClean="0">
              <a:cs typeface="Arial" panose="020B0604020202020204" pitchFamily="34" charset="0"/>
            </a:endParaRPr>
          </a:p>
          <a:p>
            <a:pPr algn="ctr">
              <a:buNone/>
            </a:pPr>
            <a:r>
              <a:rPr lang="it-IT" sz="2400" i="1" dirty="0">
                <a:cs typeface="Arial" panose="020B0604020202020204" pitchFamily="34" charset="0"/>
              </a:rPr>
              <a:t>Invece di camminare diritto, inarca il corpo verso il basso facendo movimenti flessuosi o addirittura si accuccia; la coda, invece di rimanere rigida e sollevata, viene abbassata e agitata a destra e a sinistra; da un momento all'altro i peli non sono più arruffati, le orecchie sono abbassate e portate all'indietro, ma non pressate contro la testa, e le labbra, non più contratte, pendono. Come conseguenza dello spostamento all'indietro delle orecchie, le palpebre si allungano e gli occhi non appaiono più rotondi e con lo sguardo fisso. </a:t>
            </a:r>
          </a:p>
          <a:p>
            <a:pPr algn="ctr">
              <a:buNone/>
            </a:pPr>
            <a:endParaRPr lang="it-IT" sz="2000" i="1" dirty="0">
              <a:latin typeface="Arial" panose="020B0604020202020204" pitchFamily="34" charset="0"/>
              <a:cs typeface="Arial" panose="020B0604020202020204" pitchFamily="34" charset="0"/>
            </a:endParaRPr>
          </a:p>
          <a:p>
            <a:pPr algn="ctr" eaLnBrk="1" hangingPunct="1">
              <a:buFontTx/>
              <a:buNone/>
            </a:pPr>
            <a:endParaRPr lang="it-IT" sz="2000" i="1" dirty="0" smtClean="0">
              <a:latin typeface="Arial" panose="020B0604020202020204" pitchFamily="34" charset="0"/>
              <a:cs typeface="Arial" panose="020B0604020202020204" pitchFamily="34" charset="0"/>
            </a:endParaRPr>
          </a:p>
        </p:txBody>
      </p:sp>
      <p:sp>
        <p:nvSpPr>
          <p:cNvPr id="18434"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5D99576-46E9-4C44-9703-0BD2FBE24F17}" type="slidenum">
              <a:rPr lang="it-IT" sz="1400"/>
              <a:pPr>
                <a:spcBef>
                  <a:spcPct val="0"/>
                </a:spcBef>
                <a:buFontTx/>
                <a:buNone/>
              </a:pPr>
              <a:t>7</a:t>
            </a:fld>
            <a:endParaRPr lang="it-IT" sz="1400"/>
          </a:p>
        </p:txBody>
      </p:sp>
    </p:spTree>
    <p:extLst>
      <p:ext uri="{BB962C8B-B14F-4D97-AF65-F5344CB8AC3E}">
        <p14:creationId xmlns:p14="http://schemas.microsoft.com/office/powerpoint/2010/main" xmlns="" val="2752977354"/>
      </p:ext>
    </p:extLst>
  </p:cSld>
  <p:clrMapOvr>
    <a:masterClrMapping/>
  </p:clrMapOvr>
  <p:transition>
    <p:dissolv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876300" y="889000"/>
            <a:ext cx="10401300" cy="5740399"/>
          </a:xfrm>
        </p:spPr>
        <p:txBody>
          <a:bodyPr>
            <a:noAutofit/>
          </a:bodyPr>
          <a:lstStyle/>
          <a:p>
            <a:pPr marL="381000" indent="-381000" algn="just">
              <a:lnSpc>
                <a:spcPct val="90000"/>
              </a:lnSpc>
              <a:buSzPct val="90000"/>
              <a:buFont typeface="Wingdings" panose="05000000000000000000" pitchFamily="2" charset="2"/>
              <a:buChar char="Ø"/>
            </a:pPr>
            <a:r>
              <a:rPr lang="it-IT" sz="2800" b="1" u="sng" dirty="0">
                <a:solidFill>
                  <a:schemeClr val="hlink"/>
                </a:solidFill>
                <a:ea typeface="ＭＳ Ｐゴシック" panose="020B0600070205080204" pitchFamily="34" charset="-128"/>
                <a:cs typeface="Arial" panose="020B0604020202020204" pitchFamily="34" charset="0"/>
              </a:rPr>
              <a:t>Dissonanza cognitiva (</a:t>
            </a:r>
            <a:r>
              <a:rPr lang="it-IT" sz="2800" b="1" u="sng" dirty="0" err="1">
                <a:solidFill>
                  <a:schemeClr val="hlink"/>
                </a:solidFill>
                <a:ea typeface="ＭＳ Ｐゴシック" panose="020B0600070205080204" pitchFamily="34" charset="-128"/>
                <a:cs typeface="Arial" panose="020B0604020202020204" pitchFamily="34" charset="0"/>
              </a:rPr>
              <a:t>Festinger</a:t>
            </a:r>
            <a:r>
              <a:rPr lang="it-IT" sz="2800" b="1" u="sng" dirty="0">
                <a:solidFill>
                  <a:schemeClr val="hlink"/>
                </a:solidFill>
                <a:ea typeface="ＭＳ Ｐゴシック" panose="020B0600070205080204" pitchFamily="34" charset="-128"/>
                <a:cs typeface="Arial" panose="020B0604020202020204" pitchFamily="34" charset="0"/>
              </a:rPr>
              <a:t>, 1957)</a:t>
            </a:r>
          </a:p>
          <a:p>
            <a:pPr marL="838200" lvl="1" indent="-342900" algn="just">
              <a:lnSpc>
                <a:spcPct val="90000"/>
              </a:lnSpc>
            </a:pPr>
            <a:r>
              <a:rPr lang="it-IT" dirty="0">
                <a:ea typeface="ＭＳ Ｐゴシック" panose="020B0600070205080204" pitchFamily="34" charset="-128"/>
                <a:cs typeface="Arial" panose="020B0604020202020204" pitchFamily="34" charset="0"/>
              </a:rPr>
              <a:t>Bisogno di mantenere coerenza tra le proprie cognizioni (credenze e valori) e/o comportamenti</a:t>
            </a:r>
          </a:p>
          <a:p>
            <a:pPr marL="838200" lvl="1" indent="-342900" algn="just">
              <a:lnSpc>
                <a:spcPct val="90000"/>
              </a:lnSpc>
            </a:pPr>
            <a:r>
              <a:rPr lang="it-IT" dirty="0">
                <a:ea typeface="ＭＳ Ｐゴシック" panose="020B0600070205080204" pitchFamily="34" charset="-128"/>
                <a:cs typeface="Arial" panose="020B0604020202020204" pitchFamily="34" charset="0"/>
              </a:rPr>
              <a:t>Processo di natura motivazionale: ridurre dissonanza</a:t>
            </a:r>
          </a:p>
          <a:p>
            <a:pPr marL="838200" lvl="1" indent="-342900" algn="just">
              <a:lnSpc>
                <a:spcPct val="90000"/>
              </a:lnSpc>
            </a:pPr>
            <a:r>
              <a:rPr lang="it-IT" dirty="0">
                <a:ea typeface="ＭＳ Ｐゴシック" panose="020B0600070205080204" pitchFamily="34" charset="-128"/>
                <a:cs typeface="Arial" panose="020B0604020202020204" pitchFamily="34" charset="0"/>
              </a:rPr>
              <a:t>L'entità dipende da proporzione di elementi dissonanti e loro rilevanza</a:t>
            </a:r>
          </a:p>
          <a:p>
            <a:pPr marL="838200" lvl="1" indent="-342900" algn="just">
              <a:lnSpc>
                <a:spcPct val="90000"/>
              </a:lnSpc>
            </a:pPr>
            <a:endParaRPr lang="it-IT" dirty="0">
              <a:ea typeface="ＭＳ Ｐゴシック" panose="020B0600070205080204" pitchFamily="34" charset="-128"/>
              <a:cs typeface="Arial" panose="020B0604020202020204" pitchFamily="34" charset="0"/>
            </a:endParaRPr>
          </a:p>
          <a:p>
            <a:pPr marL="381000" indent="-381000" algn="just">
              <a:lnSpc>
                <a:spcPct val="90000"/>
              </a:lnSpc>
              <a:buNone/>
            </a:pPr>
            <a:r>
              <a:rPr lang="it-IT" sz="2400" i="1" dirty="0">
                <a:solidFill>
                  <a:schemeClr val="hlink"/>
                </a:solidFill>
                <a:ea typeface="ＭＳ Ｐゴシック" panose="020B0600070205080204" pitchFamily="34" charset="-128"/>
                <a:cs typeface="Arial" panose="020B0604020202020204" pitchFamily="34" charset="0"/>
              </a:rPr>
              <a:t>Esempio</a:t>
            </a:r>
            <a:r>
              <a:rPr lang="it-IT" sz="2400" dirty="0">
                <a:solidFill>
                  <a:schemeClr val="hlink"/>
                </a:solidFill>
                <a:ea typeface="ＭＳ Ｐゴシック" panose="020B0600070205080204" pitchFamily="34" charset="-128"/>
                <a:cs typeface="Arial" panose="020B0604020202020204" pitchFamily="34" charset="0"/>
              </a:rPr>
              <a:t>:  </a:t>
            </a:r>
            <a:r>
              <a:rPr lang="it-IT" sz="2400" dirty="0" smtClean="0">
                <a:solidFill>
                  <a:schemeClr val="hlink"/>
                </a:solidFill>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 </a:t>
            </a:r>
            <a:r>
              <a:rPr lang="it-IT" sz="2400" dirty="0">
                <a:ea typeface="ＭＳ Ｐゴシック" panose="020B0600070205080204" pitchFamily="34" charset="-128"/>
                <a:cs typeface="Arial" panose="020B0604020202020204" pitchFamily="34" charset="0"/>
              </a:rPr>
              <a:t>credo che mettere il casco sia utile</a:t>
            </a:r>
          </a:p>
          <a:p>
            <a:pPr marL="838200" lvl="1" indent="-342900" algn="just">
              <a:lnSpc>
                <a:spcPct val="90000"/>
              </a:lnSpc>
              <a:buNone/>
            </a:pPr>
            <a:r>
              <a:rPr lang="it-IT" dirty="0">
                <a:ea typeface="ＭＳ Ｐゴシック" panose="020B0600070205080204" pitchFamily="34" charset="-128"/>
                <a:cs typeface="Arial" panose="020B0604020202020204" pitchFamily="34" charset="0"/>
              </a:rPr>
              <a:t>           </a:t>
            </a:r>
            <a:r>
              <a:rPr lang="it-IT" dirty="0">
                <a:solidFill>
                  <a:schemeClr val="hlink"/>
                </a:solidFill>
                <a:ea typeface="ＭＳ Ｐゴシック" panose="020B0600070205080204" pitchFamily="34" charset="-128"/>
                <a:cs typeface="Arial" panose="020B0604020202020204" pitchFamily="34" charset="0"/>
              </a:rPr>
              <a:t>-  </a:t>
            </a:r>
            <a:r>
              <a:rPr lang="it-IT" dirty="0">
                <a:ea typeface="ＭＳ Ｐゴシック" panose="020B0600070205080204" pitchFamily="34" charset="-128"/>
                <a:cs typeface="Arial" panose="020B0604020202020204" pitchFamily="34" charset="0"/>
              </a:rPr>
              <a:t>a volte non indosso il casco </a:t>
            </a:r>
          </a:p>
        </p:txBody>
      </p:sp>
      <p:sp>
        <p:nvSpPr>
          <p:cNvPr id="6144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BE96319-6E91-45FB-9765-D529368306EB}" type="slidenum">
              <a:rPr lang="it-IT" sz="1200">
                <a:solidFill>
                  <a:schemeClr val="tx1"/>
                </a:solidFill>
              </a:rPr>
              <a:pPr eaLnBrk="1" hangingPunct="1"/>
              <a:t>70</a:t>
            </a:fld>
            <a:endParaRPr lang="it-IT" sz="1200">
              <a:solidFill>
                <a:schemeClr val="tx1"/>
              </a:solidFill>
            </a:endParaRPr>
          </a:p>
        </p:txBody>
      </p:sp>
      <p:sp>
        <p:nvSpPr>
          <p:cNvPr id="35843" name="Rectangle 3"/>
          <p:cNvSpPr>
            <a:spLocks noChangeArrowheads="1"/>
          </p:cNvSpPr>
          <p:nvPr/>
        </p:nvSpPr>
        <p:spPr bwMode="auto">
          <a:xfrm>
            <a:off x="1524001" y="4429126"/>
            <a:ext cx="2130425" cy="462307"/>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400" dirty="0">
                <a:solidFill>
                  <a:schemeClr val="tx1"/>
                </a:solidFill>
                <a:latin typeface="+mn-lt"/>
              </a:rPr>
              <a:t>Cognizione</a:t>
            </a:r>
          </a:p>
        </p:txBody>
      </p:sp>
      <p:sp>
        <p:nvSpPr>
          <p:cNvPr id="35844" name="Line 4"/>
          <p:cNvSpPr>
            <a:spLocks noChangeShapeType="1"/>
          </p:cNvSpPr>
          <p:nvPr/>
        </p:nvSpPr>
        <p:spPr bwMode="auto">
          <a:xfrm>
            <a:off x="3675062" y="4572000"/>
            <a:ext cx="503237" cy="330200"/>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35845" name="Rectangle 5"/>
          <p:cNvSpPr>
            <a:spLocks noChangeArrowheads="1"/>
          </p:cNvSpPr>
          <p:nvPr/>
        </p:nvSpPr>
        <p:spPr bwMode="auto">
          <a:xfrm>
            <a:off x="4179889" y="4651375"/>
            <a:ext cx="1749425" cy="754695"/>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just" eaLnBrk="1" hangingPunct="1">
              <a:spcBef>
                <a:spcPct val="50000"/>
              </a:spcBef>
              <a:buClrTx/>
              <a:buSzTx/>
              <a:buFontTx/>
              <a:buNone/>
            </a:pPr>
            <a:endParaRPr lang="it-IT" sz="100" dirty="0"/>
          </a:p>
          <a:p>
            <a:pPr algn="ctr" eaLnBrk="1" hangingPunct="1">
              <a:spcBef>
                <a:spcPct val="50000"/>
              </a:spcBef>
              <a:buClrTx/>
              <a:buSzTx/>
              <a:buFontTx/>
              <a:buNone/>
            </a:pPr>
            <a:r>
              <a:rPr lang="it-IT" sz="2400" b="1" dirty="0">
                <a:solidFill>
                  <a:schemeClr val="tx1"/>
                </a:solidFill>
                <a:latin typeface="+mn-lt"/>
              </a:rPr>
              <a:t>Dissonanza</a:t>
            </a:r>
            <a:endParaRPr lang="it-IT" sz="2000" dirty="0">
              <a:solidFill>
                <a:schemeClr val="tx1"/>
              </a:solidFill>
              <a:latin typeface="+mn-lt"/>
            </a:endParaRPr>
          </a:p>
          <a:p>
            <a:pPr algn="just" eaLnBrk="1" hangingPunct="1">
              <a:spcBef>
                <a:spcPct val="50000"/>
              </a:spcBef>
              <a:buClrTx/>
              <a:buSzTx/>
              <a:buFontTx/>
              <a:buNone/>
            </a:pPr>
            <a:r>
              <a:rPr lang="it-IT" sz="200" dirty="0"/>
              <a:t>3</a:t>
            </a:r>
          </a:p>
          <a:p>
            <a:pPr algn="just" eaLnBrk="1" hangingPunct="1">
              <a:spcBef>
                <a:spcPct val="50000"/>
              </a:spcBef>
              <a:buClrTx/>
              <a:buSzTx/>
              <a:buFontTx/>
              <a:buNone/>
            </a:pPr>
            <a:endParaRPr lang="it-IT" sz="200" dirty="0"/>
          </a:p>
        </p:txBody>
      </p:sp>
      <p:sp>
        <p:nvSpPr>
          <p:cNvPr id="35846" name="Line 6"/>
          <p:cNvSpPr>
            <a:spLocks noChangeShapeType="1"/>
          </p:cNvSpPr>
          <p:nvPr/>
        </p:nvSpPr>
        <p:spPr bwMode="auto">
          <a:xfrm>
            <a:off x="5945188" y="5056188"/>
            <a:ext cx="381000" cy="0"/>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35847" name="Rectangle 7"/>
          <p:cNvSpPr>
            <a:spLocks noChangeArrowheads="1"/>
          </p:cNvSpPr>
          <p:nvPr/>
        </p:nvSpPr>
        <p:spPr bwMode="auto">
          <a:xfrm>
            <a:off x="8142288" y="4456113"/>
            <a:ext cx="2513012" cy="1200971"/>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pPr>
            <a:r>
              <a:rPr lang="it-IT" sz="2400" dirty="0">
                <a:solidFill>
                  <a:schemeClr val="tx1"/>
                </a:solidFill>
                <a:latin typeface="+mn-lt"/>
              </a:rPr>
              <a:t>Desiderio di riportare l</a:t>
            </a:r>
            <a:r>
              <a:rPr lang="ja-JP" altLang="it-IT" sz="2400" dirty="0">
                <a:solidFill>
                  <a:schemeClr val="tx1"/>
                </a:solidFill>
                <a:latin typeface="+mn-lt"/>
              </a:rPr>
              <a:t>’</a:t>
            </a:r>
            <a:r>
              <a:rPr lang="it-IT" altLang="ja-JP" sz="2400" dirty="0">
                <a:solidFill>
                  <a:schemeClr val="tx1"/>
                </a:solidFill>
                <a:latin typeface="+mn-lt"/>
              </a:rPr>
              <a:t>equilibrio</a:t>
            </a:r>
            <a:endParaRPr lang="it-IT" sz="2400" dirty="0">
              <a:solidFill>
                <a:schemeClr val="tx1"/>
              </a:solidFill>
              <a:latin typeface="+mn-lt"/>
            </a:endParaRPr>
          </a:p>
        </p:txBody>
      </p:sp>
      <p:sp>
        <p:nvSpPr>
          <p:cNvPr id="35848" name="Rectangle 8"/>
          <p:cNvSpPr>
            <a:spLocks noChangeArrowheads="1"/>
          </p:cNvSpPr>
          <p:nvPr/>
        </p:nvSpPr>
        <p:spPr bwMode="auto">
          <a:xfrm>
            <a:off x="6310314" y="4633913"/>
            <a:ext cx="1444625" cy="754695"/>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just" eaLnBrk="1" hangingPunct="1">
              <a:spcBef>
                <a:spcPct val="50000"/>
              </a:spcBef>
              <a:buClrTx/>
              <a:buSzTx/>
              <a:buFontTx/>
              <a:buNone/>
            </a:pPr>
            <a:endParaRPr lang="it-IT" sz="100" dirty="0"/>
          </a:p>
          <a:p>
            <a:pPr algn="ctr" eaLnBrk="1" hangingPunct="1">
              <a:spcBef>
                <a:spcPct val="50000"/>
              </a:spcBef>
              <a:buClrTx/>
              <a:buSzTx/>
              <a:buFontTx/>
              <a:buNone/>
            </a:pPr>
            <a:r>
              <a:rPr lang="it-IT" sz="2400" b="1" dirty="0">
                <a:solidFill>
                  <a:schemeClr val="tx1"/>
                </a:solidFill>
                <a:latin typeface="+mn-lt"/>
              </a:rPr>
              <a:t>Disagio</a:t>
            </a:r>
          </a:p>
          <a:p>
            <a:pPr algn="just" eaLnBrk="1" hangingPunct="1">
              <a:spcBef>
                <a:spcPct val="50000"/>
              </a:spcBef>
              <a:buClrTx/>
              <a:buSzTx/>
              <a:buFontTx/>
              <a:buNone/>
            </a:pPr>
            <a:r>
              <a:rPr lang="it-IT" sz="200" dirty="0"/>
              <a:t>3</a:t>
            </a:r>
          </a:p>
          <a:p>
            <a:pPr algn="just" eaLnBrk="1" hangingPunct="1">
              <a:spcBef>
                <a:spcPct val="50000"/>
              </a:spcBef>
              <a:buClrTx/>
              <a:buSzTx/>
              <a:buFontTx/>
              <a:buNone/>
            </a:pPr>
            <a:endParaRPr lang="it-IT" sz="200" dirty="0"/>
          </a:p>
        </p:txBody>
      </p:sp>
      <p:sp>
        <p:nvSpPr>
          <p:cNvPr id="35849" name="Line 9"/>
          <p:cNvSpPr>
            <a:spLocks noChangeShapeType="1"/>
          </p:cNvSpPr>
          <p:nvPr/>
        </p:nvSpPr>
        <p:spPr bwMode="auto">
          <a:xfrm>
            <a:off x="7751763" y="5076825"/>
            <a:ext cx="381000" cy="0"/>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
        <p:nvSpPr>
          <p:cNvPr id="35852" name="Rectangle 12"/>
          <p:cNvSpPr>
            <a:spLocks noChangeArrowheads="1"/>
          </p:cNvSpPr>
          <p:nvPr/>
        </p:nvSpPr>
        <p:spPr bwMode="auto">
          <a:xfrm>
            <a:off x="1397001" y="5357814"/>
            <a:ext cx="2257426" cy="462307"/>
          </a:xfrm>
          <a:prstGeom prst="rect">
            <a:avLst/>
          </a:prstGeom>
          <a:noFill/>
          <a:ln w="127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square" lIns="92075" tIns="46038" rIns="92075" bIns="46038">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400" dirty="0">
                <a:solidFill>
                  <a:schemeClr val="tx1"/>
                </a:solidFill>
                <a:latin typeface="+mn-lt"/>
              </a:rPr>
              <a:t>Comportamento</a:t>
            </a:r>
          </a:p>
        </p:txBody>
      </p:sp>
      <p:sp>
        <p:nvSpPr>
          <p:cNvPr id="35853" name="Line 13"/>
          <p:cNvSpPr>
            <a:spLocks noChangeShapeType="1"/>
          </p:cNvSpPr>
          <p:nvPr/>
        </p:nvSpPr>
        <p:spPr bwMode="auto">
          <a:xfrm flipV="1">
            <a:off x="3683000" y="5181600"/>
            <a:ext cx="457200" cy="381000"/>
          </a:xfrm>
          <a:prstGeom prst="line">
            <a:avLst/>
          </a:prstGeom>
          <a:noFill/>
          <a:ln w="12700">
            <a:solidFill>
              <a:schemeClr val="hlink"/>
            </a:solidFill>
            <a:round/>
            <a:headEnd type="none" w="sm" len="sm"/>
            <a:tailEnd type="stealth" w="med" len="med"/>
          </a:ln>
          <a:extLst>
            <a:ext uri="{909E8E84-426E-40DD-AFC4-6F175D3DCCD1}">
              <a14:hiddenFill xmlns:a14="http://schemas.microsoft.com/office/drawing/2010/main" xmlns="">
                <a:noFill/>
              </a14:hiddenFill>
            </a:ext>
          </a:extLst>
        </p:spPr>
        <p:txBody>
          <a:bodyPr/>
          <a:lstStyle/>
          <a:p>
            <a:endParaRPr lang="it-IT"/>
          </a:p>
        </p:txBody>
      </p:sp>
    </p:spTree>
    <p:extLst>
      <p:ext uri="{BB962C8B-B14F-4D97-AF65-F5344CB8AC3E}">
        <p14:creationId xmlns:p14="http://schemas.microsoft.com/office/powerpoint/2010/main" xmlns="" val="195813186"/>
      </p:ext>
    </p:extLst>
  </p:cSld>
  <p:clrMapOvr>
    <a:masterClrMapping/>
  </p:clrMapOvr>
  <p:transition>
    <p:dissolv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1027"/>
          <p:cNvSpPr>
            <a:spLocks noGrp="1" noChangeArrowheads="1"/>
          </p:cNvSpPr>
          <p:nvPr>
            <p:ph idx="1"/>
          </p:nvPr>
        </p:nvSpPr>
        <p:spPr>
          <a:xfrm>
            <a:off x="787400" y="927100"/>
            <a:ext cx="10655300" cy="5295900"/>
          </a:xfrm>
        </p:spPr>
        <p:txBody>
          <a:bodyPr>
            <a:noAutofit/>
          </a:bodyPr>
          <a:lstStyle/>
          <a:p>
            <a:pPr eaLnBrk="1" hangingPunct="1">
              <a:lnSpc>
                <a:spcPct val="90000"/>
              </a:lnSpc>
              <a:spcBef>
                <a:spcPct val="50000"/>
              </a:spcBef>
              <a:buFontTx/>
              <a:buNone/>
            </a:pPr>
            <a:r>
              <a:rPr lang="it-IT" u="sng" dirty="0" smtClean="0">
                <a:solidFill>
                  <a:srgbClr val="C00000"/>
                </a:solidFill>
                <a:ea typeface="ＭＳ Ｐゴシック" panose="020B0600070205080204" pitchFamily="34" charset="-128"/>
                <a:cs typeface="Arial" panose="020B0604020202020204" pitchFamily="34" charset="0"/>
              </a:rPr>
              <a:t>Strategie per ristabilire l</a:t>
            </a:r>
            <a:r>
              <a:rPr lang="ja-JP" altLang="it-IT" u="sng" dirty="0" smtClean="0">
                <a:solidFill>
                  <a:srgbClr val="C00000"/>
                </a:solidFill>
                <a:ea typeface="ＭＳ Ｐゴシック" panose="020B0600070205080204" pitchFamily="34" charset="-128"/>
                <a:cs typeface="Arial" panose="020B0604020202020204" pitchFamily="34" charset="0"/>
              </a:rPr>
              <a:t>’</a:t>
            </a:r>
            <a:r>
              <a:rPr lang="it-IT" altLang="ja-JP" u="sng" dirty="0" smtClean="0">
                <a:solidFill>
                  <a:srgbClr val="C00000"/>
                </a:solidFill>
                <a:ea typeface="ＭＳ Ｐゴシック" panose="020B0600070205080204" pitchFamily="34" charset="-128"/>
                <a:cs typeface="Arial" panose="020B0604020202020204" pitchFamily="34" charset="0"/>
              </a:rPr>
              <a:t>equilibrio</a:t>
            </a:r>
            <a:r>
              <a:rPr lang="it-IT" altLang="ja-JP" u="sng" dirty="0" smtClean="0">
                <a:solidFill>
                  <a:srgbClr val="C00000"/>
                </a:solidFill>
                <a:ea typeface="ＭＳ Ｐゴシック" panose="020B0600070205080204" pitchFamily="34" charset="-128"/>
                <a:cs typeface="Arial" panose="020B0604020202020204" pitchFamily="34" charset="0"/>
              </a:rPr>
              <a:t>:</a:t>
            </a:r>
          </a:p>
          <a:p>
            <a:pPr eaLnBrk="1" hangingPunct="1">
              <a:lnSpc>
                <a:spcPct val="90000"/>
              </a:lnSpc>
              <a:spcBef>
                <a:spcPct val="50000"/>
              </a:spcBef>
              <a:buFontTx/>
              <a:buNone/>
            </a:pPr>
            <a:endParaRPr lang="it-IT" altLang="ja-JP" dirty="0" smtClean="0">
              <a:solidFill>
                <a:srgbClr val="C00000"/>
              </a:solidFill>
              <a:ea typeface="ＭＳ Ｐゴシック" panose="020B0600070205080204" pitchFamily="34" charset="-128"/>
              <a:cs typeface="Arial" panose="020B0604020202020204" pitchFamily="34" charset="0"/>
            </a:endParaRPr>
          </a:p>
          <a:p>
            <a:pPr eaLnBrk="1" hangingPunct="1">
              <a:lnSpc>
                <a:spcPct val="90000"/>
              </a:lnSpc>
              <a:spcBef>
                <a:spcPct val="50000"/>
              </a:spcBef>
              <a:buClr>
                <a:schemeClr val="hlink"/>
              </a:buClr>
              <a:buSzPct val="90000"/>
            </a:pPr>
            <a:r>
              <a:rPr lang="it-IT" sz="2400" dirty="0" smtClean="0">
                <a:ea typeface="ＭＳ Ｐゴシック" panose="020B0600070205080204" pitchFamily="34" charset="-128"/>
                <a:cs typeface="Arial" panose="020B0604020202020204" pitchFamily="34" charset="0"/>
              </a:rPr>
              <a:t>Modificazione </a:t>
            </a:r>
            <a:r>
              <a:rPr lang="it-IT" sz="2400" dirty="0" err="1" smtClean="0">
                <a:ea typeface="ＭＳ Ｐゴシック" panose="020B0600070205080204" pitchFamily="34" charset="-128"/>
                <a:cs typeface="Arial" panose="020B0604020202020204" pitchFamily="34" charset="0"/>
              </a:rPr>
              <a:t>dell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elemento dissonante meno resistente al cambiamento</a:t>
            </a:r>
          </a:p>
          <a:p>
            <a:pPr eaLnBrk="1" hangingPunct="1">
              <a:lnSpc>
                <a:spcPct val="90000"/>
              </a:lnSpc>
              <a:spcBef>
                <a:spcPct val="50000"/>
              </a:spcBef>
              <a:buFontTx/>
              <a:buNone/>
            </a:pPr>
            <a:r>
              <a:rPr lang="it-IT" sz="2400" i="1" dirty="0" smtClean="0">
                <a:solidFill>
                  <a:schemeClr val="hlink"/>
                </a:solidFill>
                <a:ea typeface="ＭＳ Ｐゴシック" panose="020B0600070205080204" pitchFamily="34" charset="-128"/>
                <a:cs typeface="Arial" panose="020B0604020202020204" pitchFamily="34" charset="0"/>
              </a:rPr>
              <a:t>Esempio: il cambiamento del comportamento</a:t>
            </a:r>
          </a:p>
          <a:p>
            <a:pPr lvl="2" eaLnBrk="1" hangingPunct="1">
              <a:lnSpc>
                <a:spcPct val="90000"/>
              </a:lnSpc>
              <a:spcBef>
                <a:spcPct val="50000"/>
              </a:spcBef>
            </a:pPr>
            <a:r>
              <a:rPr lang="it-IT" sz="2400" dirty="0" smtClean="0">
                <a:solidFill>
                  <a:schemeClr val="hlink"/>
                </a:solidFill>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il soggetto modifica il comportamento e utilizza sempre il casco</a:t>
            </a:r>
          </a:p>
          <a:p>
            <a:pPr eaLnBrk="1" hangingPunct="1">
              <a:lnSpc>
                <a:spcPct val="90000"/>
              </a:lnSpc>
              <a:spcBef>
                <a:spcPct val="50000"/>
              </a:spcBef>
              <a:buFontTx/>
              <a:buNone/>
            </a:pPr>
            <a:endParaRPr lang="it-IT" sz="2400" dirty="0" smtClean="0">
              <a:ea typeface="ＭＳ Ｐゴシック" panose="020B0600070205080204" pitchFamily="34" charset="-128"/>
              <a:cs typeface="Arial" panose="020B0604020202020204" pitchFamily="34" charset="0"/>
            </a:endParaRPr>
          </a:p>
          <a:p>
            <a:pPr eaLnBrk="1" hangingPunct="1">
              <a:buClr>
                <a:schemeClr val="hlink"/>
              </a:buClr>
              <a:buSzPct val="90000"/>
            </a:pPr>
            <a:r>
              <a:rPr lang="it-IT" sz="2400" dirty="0" smtClean="0">
                <a:ea typeface="ＭＳ Ｐゴシック" panose="020B0600070205080204" pitchFamily="34" charset="-128"/>
                <a:cs typeface="Arial" panose="020B0604020202020204" pitchFamily="34" charset="0"/>
              </a:rPr>
              <a:t>Cambiamento della credenza relativa </a:t>
            </a:r>
            <a:r>
              <a:rPr lang="it-IT" sz="2400" dirty="0" err="1" smtClean="0">
                <a:ea typeface="ＭＳ Ｐゴシック" panose="020B0600070205080204" pitchFamily="34" charset="-128"/>
                <a:cs typeface="Arial" panose="020B0604020202020204" pitchFamily="34" charset="0"/>
              </a:rPr>
              <a:t>all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utilità del casco attraverso la percezione selettiva delle informazioni</a:t>
            </a:r>
          </a:p>
          <a:p>
            <a:pPr eaLnBrk="1" hangingPunct="1">
              <a:buFontTx/>
              <a:buNone/>
            </a:pPr>
            <a:r>
              <a:rPr lang="it-IT" sz="2400" i="1" dirty="0" smtClean="0">
                <a:solidFill>
                  <a:schemeClr val="hlink"/>
                </a:solidFill>
                <a:ea typeface="ＭＳ Ｐゴシック" panose="020B0600070205080204" pitchFamily="34" charset="-128"/>
                <a:cs typeface="Arial" panose="020B0604020202020204" pitchFamily="34" charset="0"/>
              </a:rPr>
              <a:t>Esempio: il cambiamento di atteggiamento</a:t>
            </a:r>
          </a:p>
          <a:p>
            <a:pPr lvl="2" eaLnBrk="1" hangingPunct="1"/>
            <a:r>
              <a:rPr lang="it-IT" sz="2400" dirty="0" smtClean="0">
                <a:solidFill>
                  <a:schemeClr val="hlink"/>
                </a:solidFill>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il soggetto ricorda le informazioni che criticano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utilità del casco</a:t>
            </a:r>
          </a:p>
          <a:p>
            <a:pPr eaLnBrk="1" hangingPunct="1">
              <a:buFontTx/>
              <a:buNone/>
            </a:pPr>
            <a:endParaRPr lang="it-IT" sz="2400" dirty="0" smtClean="0">
              <a:ea typeface="ＭＳ Ｐゴシック" panose="020B0600070205080204" pitchFamily="34" charset="-128"/>
              <a:cs typeface="Arial" panose="020B0604020202020204" pitchFamily="34" charset="0"/>
            </a:endParaRPr>
          </a:p>
        </p:txBody>
      </p:sp>
      <p:sp>
        <p:nvSpPr>
          <p:cNvPr id="62466"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1487A271-F4BD-497F-A9DB-BB195EBE9E44}" type="slidenum">
              <a:rPr lang="it-IT" sz="1200">
                <a:solidFill>
                  <a:schemeClr val="tx1"/>
                </a:solidFill>
              </a:rPr>
              <a:pPr eaLnBrk="1" hangingPunct="1"/>
              <a:t>71</a:t>
            </a:fld>
            <a:endParaRPr lang="it-IT" sz="1200">
              <a:solidFill>
                <a:schemeClr val="tx1"/>
              </a:solidFill>
            </a:endParaRPr>
          </a:p>
        </p:txBody>
      </p:sp>
    </p:spTree>
    <p:extLst>
      <p:ext uri="{BB962C8B-B14F-4D97-AF65-F5344CB8AC3E}">
        <p14:creationId xmlns:p14="http://schemas.microsoft.com/office/powerpoint/2010/main" xmlns="" val="1830207944"/>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 fill="hold"/>
                                        <p:tgtEl>
                                          <p:spTgt spid="686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86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1">
                                            <p:txEl>
                                              <p:pRg st="2" end="2"/>
                                            </p:txEl>
                                          </p:spTgt>
                                        </p:tgtEl>
                                        <p:attrNameLst>
                                          <p:attrName>style.visibility</p:attrName>
                                        </p:attrNameLst>
                                      </p:cBhvr>
                                      <p:to>
                                        <p:strVal val="visible"/>
                                      </p:to>
                                    </p:set>
                                    <p:anim calcmode="lin" valueType="num">
                                      <p:cBhvr additive="base">
                                        <p:cTn id="13" dur="500" fill="hold"/>
                                        <p:tgtEl>
                                          <p:spTgt spid="6861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861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anim calcmode="lin" valueType="num">
                                      <p:cBhvr additive="base">
                                        <p:cTn id="19" dur="500" fill="hold"/>
                                        <p:tgtEl>
                                          <p:spTgt spid="68611">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861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anim calcmode="lin" valueType="num">
                                      <p:cBhvr additive="base">
                                        <p:cTn id="23" dur="500" fill="hold"/>
                                        <p:tgtEl>
                                          <p:spTgt spid="68611">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861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8611">
                                            <p:txEl>
                                              <p:pRg st="6" end="6"/>
                                            </p:txEl>
                                          </p:spTgt>
                                        </p:tgtEl>
                                        <p:attrNameLst>
                                          <p:attrName>style.visibility</p:attrName>
                                        </p:attrNameLst>
                                      </p:cBhvr>
                                      <p:to>
                                        <p:strVal val="visible"/>
                                      </p:to>
                                    </p:set>
                                    <p:anim calcmode="lin" valueType="num">
                                      <p:cBhvr additive="base">
                                        <p:cTn id="29" dur="500" fill="hold"/>
                                        <p:tgtEl>
                                          <p:spTgt spid="68611">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6861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8611">
                                            <p:txEl>
                                              <p:pRg st="7" end="7"/>
                                            </p:txEl>
                                          </p:spTgt>
                                        </p:tgtEl>
                                        <p:attrNameLst>
                                          <p:attrName>style.visibility</p:attrName>
                                        </p:attrNameLst>
                                      </p:cBhvr>
                                      <p:to>
                                        <p:strVal val="visible"/>
                                      </p:to>
                                    </p:set>
                                    <p:anim calcmode="lin" valueType="num">
                                      <p:cBhvr additive="base">
                                        <p:cTn id="35" dur="500" fill="hold"/>
                                        <p:tgtEl>
                                          <p:spTgt spid="68611">
                                            <p:txEl>
                                              <p:pRg st="7" end="7"/>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8611">
                                            <p:txEl>
                                              <p:pRg st="7" end="7"/>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68611">
                                            <p:txEl>
                                              <p:pRg st="8" end="8"/>
                                            </p:txEl>
                                          </p:spTgt>
                                        </p:tgtEl>
                                        <p:attrNameLst>
                                          <p:attrName>style.visibility</p:attrName>
                                        </p:attrNameLst>
                                      </p:cBhvr>
                                      <p:to>
                                        <p:strVal val="visible"/>
                                      </p:to>
                                    </p:set>
                                    <p:anim calcmode="lin" valueType="num">
                                      <p:cBhvr additive="base">
                                        <p:cTn id="39" dur="500" fill="hold"/>
                                        <p:tgtEl>
                                          <p:spTgt spid="68611">
                                            <p:txEl>
                                              <p:pRg st="8" end="8"/>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6861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contenuto 2"/>
          <p:cNvSpPr>
            <a:spLocks noGrp="1"/>
          </p:cNvSpPr>
          <p:nvPr>
            <p:ph idx="1"/>
          </p:nvPr>
        </p:nvSpPr>
        <p:spPr>
          <a:xfrm>
            <a:off x="776394" y="892220"/>
            <a:ext cx="10615505" cy="5673680"/>
          </a:xfrm>
        </p:spPr>
        <p:txBody>
          <a:bodyPr>
            <a:noAutofit/>
          </a:bodyPr>
          <a:lstStyle/>
          <a:p>
            <a:pPr>
              <a:buFontTx/>
              <a:buNone/>
            </a:pPr>
            <a:r>
              <a:rPr lang="it-IT" u="sng" dirty="0" smtClean="0">
                <a:solidFill>
                  <a:srgbClr val="C00000"/>
                </a:solidFill>
                <a:ea typeface="ＭＳ Ｐゴシック" panose="020B0600070205080204" pitchFamily="34" charset="-128"/>
                <a:cs typeface="Arial" panose="020B0604020202020204" pitchFamily="34" charset="0"/>
              </a:rPr>
              <a:t>La favoriscono:</a:t>
            </a:r>
          </a:p>
          <a:p>
            <a:r>
              <a:rPr lang="it-IT" sz="2400" u="sng" dirty="0">
                <a:ea typeface="ＭＳ Ｐゴシック" panose="020B0600070205080204" pitchFamily="34" charset="-128"/>
                <a:cs typeface="Arial" panose="020B0604020202020204" pitchFamily="34" charset="0"/>
              </a:rPr>
              <a:t>Situazioni post decisionali</a:t>
            </a:r>
          </a:p>
          <a:p>
            <a:pPr lvl="1">
              <a:buFont typeface="Times" panose="02020603050405020304" pitchFamily="18" charset="0"/>
              <a:buNone/>
            </a:pPr>
            <a:r>
              <a:rPr lang="it-IT" dirty="0">
                <a:ea typeface="ＭＳ Ｐゴシック" panose="020B0600070205080204" pitchFamily="34" charset="-128"/>
                <a:cs typeface="Arial" panose="020B0604020202020204" pitchFamily="34" charset="0"/>
              </a:rPr>
              <a:t>Strategie specifiche di riduzione:</a:t>
            </a:r>
          </a:p>
          <a:p>
            <a:pPr lvl="1"/>
            <a:r>
              <a:rPr lang="it-IT" dirty="0">
                <a:ea typeface="ＭＳ Ｐゴシック" panose="020B0600070205080204" pitchFamily="34" charset="-128"/>
                <a:cs typeface="Arial" panose="020B0604020202020204" pitchFamily="34" charset="0"/>
              </a:rPr>
              <a:t>nuova valutazione che rende più positiva l'alternativa scelta</a:t>
            </a:r>
          </a:p>
          <a:p>
            <a:pPr lvl="1"/>
            <a:r>
              <a:rPr lang="it-IT" dirty="0">
                <a:ea typeface="ＭＳ Ｐゴシック" panose="020B0600070205080204" pitchFamily="34" charset="-128"/>
                <a:cs typeface="Arial" panose="020B0604020202020204" pitchFamily="34" charset="0"/>
              </a:rPr>
              <a:t>ricordo selettivo degli aspetti positivi</a:t>
            </a:r>
          </a:p>
          <a:p>
            <a:pPr lvl="1"/>
            <a:r>
              <a:rPr lang="it-IT" dirty="0">
                <a:ea typeface="ＭＳ Ｐゴシック" panose="020B0600070205080204" pitchFamily="34" charset="-128"/>
                <a:cs typeface="Arial" panose="020B0604020202020204" pitchFamily="34" charset="0"/>
              </a:rPr>
              <a:t>negare la libertà di scelta</a:t>
            </a:r>
          </a:p>
          <a:p>
            <a:pPr lvl="1"/>
            <a:r>
              <a:rPr lang="it-IT" dirty="0">
                <a:ea typeface="ＭＳ Ｐゴシック" panose="020B0600070205080204" pitchFamily="34" charset="-128"/>
                <a:cs typeface="Arial" panose="020B0604020202020204" pitchFamily="34" charset="0"/>
              </a:rPr>
              <a:t>negare la prevedibilità delle conseguenze</a:t>
            </a:r>
          </a:p>
          <a:p>
            <a:r>
              <a:rPr lang="it-IT" sz="2400" u="sng" dirty="0">
                <a:ea typeface="ＭＳ Ｐゴシック" panose="020B0600070205080204" pitchFamily="34" charset="-128"/>
                <a:cs typeface="Arial" panose="020B0604020202020204" pitchFamily="34" charset="0"/>
              </a:rPr>
              <a:t>Giustificazione di uno sforzo</a:t>
            </a:r>
          </a:p>
          <a:p>
            <a:pPr lvl="1"/>
            <a:r>
              <a:rPr lang="it-IT" dirty="0">
                <a:ea typeface="ＭＳ Ｐゴシック" panose="020B0600070205080204" pitchFamily="34" charset="-128"/>
                <a:cs typeface="Arial" panose="020B0604020202020204" pitchFamily="34" charset="0"/>
              </a:rPr>
              <a:t>Giudizio più positivo di uno scopo se il suo raggiungimento ha richiesto molto impegno</a:t>
            </a:r>
          </a:p>
          <a:p>
            <a:r>
              <a:rPr lang="it-IT" sz="2400" u="sng" dirty="0">
                <a:ea typeface="ＭＳ Ｐゴシック" panose="020B0600070205080204" pitchFamily="34" charset="-128"/>
                <a:cs typeface="Arial" panose="020B0604020202020204" pitchFamily="34" charset="0"/>
              </a:rPr>
              <a:t>Situazioni di accordo forzato</a:t>
            </a:r>
          </a:p>
          <a:p>
            <a:pPr>
              <a:buClr>
                <a:srgbClr val="0070C0"/>
              </a:buClr>
              <a:buNone/>
            </a:pPr>
            <a:r>
              <a:rPr lang="it-IT" sz="2400" dirty="0" smtClean="0">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Quando</a:t>
            </a:r>
            <a:r>
              <a:rPr lang="it-IT" sz="2400" dirty="0">
                <a:ea typeface="ＭＳ Ｐゴシック" panose="020B0600070205080204" pitchFamily="34" charset="-128"/>
                <a:cs typeface="Arial" panose="020B0604020202020204" pitchFamily="34" charset="0"/>
              </a:rPr>
              <a:t>, indotti dalla situazione o da altri, si fa qualcosa che va contro le proprie convinzioni</a:t>
            </a:r>
            <a:endParaRPr lang="it-IT" sz="2400" u="sng" dirty="0">
              <a:ea typeface="ＭＳ Ｐゴシック" panose="020B0600070205080204" pitchFamily="34" charset="-128"/>
              <a:cs typeface="Arial" panose="020B0604020202020204" pitchFamily="34" charset="0"/>
            </a:endParaRPr>
          </a:p>
        </p:txBody>
      </p:sp>
      <p:sp>
        <p:nvSpPr>
          <p:cNvPr id="63491"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550D3D0F-5E2B-4BD6-B998-25D6E5D52A3C}" type="slidenum">
              <a:rPr lang="it-IT" sz="1200">
                <a:solidFill>
                  <a:schemeClr val="tx1"/>
                </a:solidFill>
              </a:rPr>
              <a:pPr eaLnBrk="1" hangingPunct="1"/>
              <a:t>72</a:t>
            </a:fld>
            <a:endParaRPr lang="it-IT" sz="1200">
              <a:solidFill>
                <a:schemeClr val="tx1"/>
              </a:solidFill>
            </a:endParaRPr>
          </a:p>
        </p:txBody>
      </p:sp>
    </p:spTree>
    <p:extLst>
      <p:ext uri="{BB962C8B-B14F-4D97-AF65-F5344CB8AC3E}">
        <p14:creationId xmlns:p14="http://schemas.microsoft.com/office/powerpoint/2010/main" xmlns="" val="3760124290"/>
      </p:ext>
    </p:extLst>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idx="1"/>
          </p:nvPr>
        </p:nvSpPr>
        <p:spPr>
          <a:xfrm>
            <a:off x="850900" y="901700"/>
            <a:ext cx="10693400" cy="5321300"/>
          </a:xfrm>
        </p:spPr>
        <p:txBody>
          <a:bodyPr>
            <a:normAutofit/>
          </a:bodyPr>
          <a:lstStyle/>
          <a:p>
            <a:pPr marL="95250" indent="-95250" algn="ctr">
              <a:buNone/>
            </a:pPr>
            <a:r>
              <a:rPr lang="it-IT" dirty="0">
                <a:solidFill>
                  <a:schemeClr val="hlink"/>
                </a:solidFill>
                <a:ea typeface="ＭＳ Ｐゴシック" panose="020B0600070205080204" pitchFamily="34" charset="-128"/>
                <a:cs typeface="Arial" panose="020B0604020202020204" pitchFamily="34" charset="0"/>
              </a:rPr>
              <a:t>Esperimento</a:t>
            </a:r>
            <a:r>
              <a:rPr lang="it-IT" dirty="0">
                <a:ea typeface="ＭＳ Ｐゴシック" panose="020B0600070205080204" pitchFamily="34" charset="-128"/>
                <a:cs typeface="Arial" panose="020B0604020202020204" pitchFamily="34" charset="0"/>
              </a:rPr>
              <a:t> di </a:t>
            </a:r>
            <a:r>
              <a:rPr lang="it-IT" dirty="0" err="1">
                <a:ea typeface="ＭＳ Ｐゴシック" panose="020B0600070205080204" pitchFamily="34" charset="-128"/>
                <a:cs typeface="Arial" panose="020B0604020202020204" pitchFamily="34" charset="0"/>
              </a:rPr>
              <a:t>Festinger</a:t>
            </a:r>
            <a:r>
              <a:rPr lang="it-IT" dirty="0">
                <a:ea typeface="ＭＳ Ｐゴシック" panose="020B0600070205080204" pitchFamily="34" charset="-128"/>
                <a:cs typeface="Arial" panose="020B0604020202020204" pitchFamily="34" charset="0"/>
              </a:rPr>
              <a:t> e </a:t>
            </a:r>
            <a:r>
              <a:rPr lang="it-IT" dirty="0" err="1">
                <a:ea typeface="ＭＳ Ｐゴシック" panose="020B0600070205080204" pitchFamily="34" charset="-128"/>
                <a:cs typeface="Arial" panose="020B0604020202020204" pitchFamily="34" charset="0"/>
              </a:rPr>
              <a:t>Carlsmith</a:t>
            </a:r>
            <a:r>
              <a:rPr lang="it-IT" dirty="0">
                <a:solidFill>
                  <a:schemeClr val="hlink"/>
                </a:solidFill>
                <a:ea typeface="ＭＳ Ｐゴシック" panose="020B0600070205080204" pitchFamily="34" charset="-128"/>
                <a:cs typeface="Arial" panose="020B0604020202020204" pitchFamily="34" charset="0"/>
              </a:rPr>
              <a:t> </a:t>
            </a:r>
            <a:r>
              <a:rPr lang="it-IT" dirty="0">
                <a:ea typeface="ＭＳ Ｐゴシック" panose="020B0600070205080204" pitchFamily="34" charset="-128"/>
                <a:cs typeface="Arial" panose="020B0604020202020204" pitchFamily="34" charset="0"/>
              </a:rPr>
              <a:t>(1959) </a:t>
            </a:r>
          </a:p>
          <a:p>
            <a:pPr marL="95250" indent="-95250" algn="ctr">
              <a:buNone/>
            </a:pPr>
            <a:r>
              <a:rPr lang="ja-JP" altLang="it-IT" dirty="0">
                <a:solidFill>
                  <a:schemeClr val="hlink"/>
                </a:solidFill>
                <a:ea typeface="ＭＳ Ｐゴシック" panose="020B0600070205080204" pitchFamily="34" charset="-128"/>
                <a:cs typeface="Arial" panose="020B0604020202020204" pitchFamily="34" charset="0"/>
              </a:rPr>
              <a:t>“</a:t>
            </a:r>
            <a:r>
              <a:rPr lang="it-IT" altLang="ja-JP" dirty="0">
                <a:solidFill>
                  <a:schemeClr val="hlink"/>
                </a:solidFill>
                <a:ea typeface="ＭＳ Ｐゴシック" panose="020B0600070205080204" pitchFamily="34" charset="-128"/>
                <a:cs typeface="Arial" panose="020B0604020202020204" pitchFamily="34" charset="0"/>
              </a:rPr>
              <a:t>20 $ per una menzogna</a:t>
            </a:r>
            <a:r>
              <a:rPr lang="ja-JP" altLang="it-IT" dirty="0">
                <a:solidFill>
                  <a:schemeClr val="hlink"/>
                </a:solidFill>
                <a:ea typeface="ＭＳ Ｐゴシック" panose="020B0600070205080204" pitchFamily="34" charset="-128"/>
                <a:cs typeface="Arial" panose="020B0604020202020204" pitchFamily="34" charset="0"/>
              </a:rPr>
              <a:t>”</a:t>
            </a:r>
            <a:endParaRPr lang="it-IT" altLang="ja-JP" dirty="0">
              <a:solidFill>
                <a:schemeClr val="hlink"/>
              </a:solidFill>
              <a:ea typeface="ＭＳ Ｐゴシック" panose="020B0600070205080204" pitchFamily="34" charset="-128"/>
              <a:cs typeface="Arial" panose="020B0604020202020204" pitchFamily="34" charset="0"/>
            </a:endParaRPr>
          </a:p>
          <a:p>
            <a:pPr marL="95250" indent="-95250" algn="just">
              <a:buNone/>
            </a:pPr>
            <a:endParaRPr lang="it-IT" sz="2400" dirty="0">
              <a:solidFill>
                <a:schemeClr val="hlink"/>
              </a:solidFill>
              <a:ea typeface="ＭＳ Ｐゴシック" panose="020B0600070205080204" pitchFamily="34" charset="-128"/>
              <a:cs typeface="Arial" panose="020B0604020202020204" pitchFamily="34" charset="0"/>
            </a:endParaRPr>
          </a:p>
          <a:p>
            <a:pPr marL="95250" indent="-95250" algn="just"/>
            <a:r>
              <a:rPr lang="it-IT" sz="2400" dirty="0">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I soggetti partecipavano a un esperimento molto </a:t>
            </a:r>
            <a:r>
              <a:rPr lang="it-IT" sz="2400" dirty="0" smtClean="0">
                <a:ea typeface="ＭＳ Ｐゴシック" panose="020B0600070205080204" pitchFamily="34" charset="-128"/>
                <a:cs typeface="Arial" panose="020B0604020202020204" pitchFamily="34" charset="0"/>
              </a:rPr>
              <a:t>noioso</a:t>
            </a:r>
          </a:p>
          <a:p>
            <a:pPr marL="95250" indent="-95250" algn="just"/>
            <a:endParaRPr lang="it-IT" sz="2400" dirty="0" smtClean="0">
              <a:ea typeface="ＭＳ Ｐゴシック" panose="020B0600070205080204" pitchFamily="34" charset="-128"/>
              <a:cs typeface="Arial" panose="020B0604020202020204" pitchFamily="34" charset="0"/>
            </a:endParaRPr>
          </a:p>
          <a:p>
            <a:pPr marL="95250" indent="-95250" algn="just"/>
            <a:r>
              <a:rPr lang="it-IT" sz="2400" dirty="0" smtClean="0">
                <a:ea typeface="ＭＳ Ｐゴシック" panose="020B0600070205080204" pitchFamily="34" charset="-128"/>
                <a:cs typeface="Arial" panose="020B0604020202020204" pitchFamily="34" charset="0"/>
              </a:rPr>
              <a:t> In seguito dovevano riferire ad altri soggetti che il compito era molto </a:t>
            </a:r>
            <a:r>
              <a:rPr lang="it-IT" sz="2400" dirty="0" smtClean="0">
                <a:ea typeface="ＭＳ Ｐゴシック" panose="020B0600070205080204" pitchFamily="34" charset="-128"/>
                <a:cs typeface="Arial" panose="020B0604020202020204" pitchFamily="34" charset="0"/>
              </a:rPr>
              <a:t>interessante</a:t>
            </a:r>
          </a:p>
          <a:p>
            <a:pPr marL="95250" indent="-95250" algn="just"/>
            <a:endParaRPr lang="it-IT" sz="2400" dirty="0" smtClean="0">
              <a:ea typeface="ＭＳ Ｐゴシック" panose="020B0600070205080204" pitchFamily="34" charset="-128"/>
              <a:cs typeface="Arial" panose="020B0604020202020204" pitchFamily="34" charset="0"/>
            </a:endParaRPr>
          </a:p>
          <a:p>
            <a:pPr marL="95250" indent="-95250" algn="just"/>
            <a:r>
              <a:rPr lang="it-IT" sz="2400" dirty="0" smtClean="0">
                <a:ea typeface="ＭＳ Ｐゴシック" panose="020B0600070205080204" pitchFamily="34" charset="-128"/>
                <a:cs typeface="Arial" panose="020B0604020202020204" pitchFamily="34" charset="0"/>
              </a:rPr>
              <a:t> I soggetti venivano pagati: o </a:t>
            </a:r>
            <a:r>
              <a:rPr lang="it-IT" sz="2400" dirty="0" smtClean="0">
                <a:solidFill>
                  <a:schemeClr val="hlink"/>
                </a:solidFill>
                <a:ea typeface="ＭＳ Ｐゴシック" panose="020B0600070205080204" pitchFamily="34" charset="-128"/>
                <a:cs typeface="Arial" panose="020B0604020202020204" pitchFamily="34" charset="0"/>
              </a:rPr>
              <a:t>20 dollari</a:t>
            </a:r>
            <a:r>
              <a:rPr lang="it-IT" sz="2400" dirty="0" smtClean="0">
                <a:ea typeface="ＭＳ Ｐゴシック" panose="020B0600070205080204" pitchFamily="34" charset="-128"/>
                <a:cs typeface="Arial" panose="020B0604020202020204" pitchFamily="34" charset="0"/>
              </a:rPr>
              <a:t> o </a:t>
            </a:r>
            <a:r>
              <a:rPr lang="it-IT" sz="2400" dirty="0" smtClean="0">
                <a:solidFill>
                  <a:schemeClr val="hlink"/>
                </a:solidFill>
                <a:ea typeface="ＭＳ Ｐゴシック" panose="020B0600070205080204" pitchFamily="34" charset="-128"/>
                <a:cs typeface="Arial" panose="020B0604020202020204" pitchFamily="34" charset="0"/>
              </a:rPr>
              <a:t>1 dollaro </a:t>
            </a:r>
            <a:r>
              <a:rPr lang="it-IT" sz="2400" dirty="0" smtClean="0">
                <a:ea typeface="ＭＳ Ｐゴシック" panose="020B0600070205080204" pitchFamily="34" charset="-128"/>
                <a:cs typeface="Arial" panose="020B0604020202020204" pitchFamily="34" charset="0"/>
              </a:rPr>
              <a:t>(</a:t>
            </a:r>
            <a:r>
              <a:rPr lang="it-IT" sz="2400" dirty="0" err="1" smtClean="0">
                <a:ea typeface="ＭＳ Ｐゴシック" panose="020B0600070205080204" pitchFamily="34" charset="-128"/>
                <a:cs typeface="Arial" panose="020B0604020202020204" pitchFamily="34" charset="0"/>
              </a:rPr>
              <a:t>var</a:t>
            </a:r>
            <a:r>
              <a:rPr lang="it-IT" sz="2400" dirty="0" smtClean="0">
                <a:ea typeface="ＭＳ Ｐゴシック" panose="020B0600070205080204" pitchFamily="34" charset="-128"/>
                <a:cs typeface="Arial" panose="020B0604020202020204" pitchFamily="34" charset="0"/>
              </a:rPr>
              <a:t>. indipendente</a:t>
            </a:r>
            <a:r>
              <a:rPr lang="it-IT" sz="2400" dirty="0" smtClean="0">
                <a:ea typeface="ＭＳ Ｐゴシック" panose="020B0600070205080204" pitchFamily="34" charset="-128"/>
                <a:cs typeface="Arial" panose="020B0604020202020204" pitchFamily="34" charset="0"/>
              </a:rPr>
              <a:t>)</a:t>
            </a:r>
          </a:p>
          <a:p>
            <a:pPr marL="95250" indent="-95250" algn="just"/>
            <a:endParaRPr lang="it-IT" sz="2400" dirty="0" smtClean="0">
              <a:ea typeface="ＭＳ Ｐゴシック" panose="020B0600070205080204" pitchFamily="34" charset="-128"/>
              <a:cs typeface="Arial" panose="020B0604020202020204" pitchFamily="34" charset="0"/>
            </a:endParaRPr>
          </a:p>
          <a:p>
            <a:pPr marL="95250" indent="-95250" algn="just"/>
            <a:r>
              <a:rPr lang="it-IT" sz="2400" dirty="0" smtClean="0">
                <a:ea typeface="ＭＳ Ｐゴシック" panose="020B0600070205080204" pitchFamily="34" charset="-128"/>
                <a:cs typeface="Arial" panose="020B0604020202020204" pitchFamily="34" charset="0"/>
              </a:rPr>
              <a:t> I soggetti dovevano valutare il compito attraverso un questionario (</a:t>
            </a:r>
            <a:r>
              <a:rPr lang="it-IT" sz="2400" dirty="0" err="1" smtClean="0">
                <a:ea typeface="ＭＳ Ｐゴシック" panose="020B0600070205080204" pitchFamily="34" charset="-128"/>
                <a:cs typeface="Arial" panose="020B0604020202020204" pitchFamily="34" charset="0"/>
              </a:rPr>
              <a:t>var</a:t>
            </a:r>
            <a:r>
              <a:rPr lang="it-IT" sz="2400" dirty="0" smtClean="0">
                <a:ea typeface="ＭＳ Ｐゴシック" panose="020B0600070205080204" pitchFamily="34" charset="-128"/>
                <a:cs typeface="Arial" panose="020B0604020202020204" pitchFamily="34" charset="0"/>
              </a:rPr>
              <a:t>. dipendente)</a:t>
            </a:r>
          </a:p>
          <a:p>
            <a:pPr marL="95250" indent="-95250">
              <a:buNone/>
            </a:pPr>
            <a:endParaRPr lang="it-IT" sz="2400" u="sng" dirty="0">
              <a:solidFill>
                <a:schemeClr val="hlink"/>
              </a:solidFill>
              <a:ea typeface="ＭＳ Ｐゴシック" panose="020B0600070205080204" pitchFamily="34" charset="-128"/>
              <a:cs typeface="Arial" panose="020B0604020202020204" pitchFamily="34" charset="0"/>
            </a:endParaRPr>
          </a:p>
        </p:txBody>
      </p:sp>
      <p:sp>
        <p:nvSpPr>
          <p:cNvPr id="64514"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736AEFF7-6E2D-4473-834B-6C67A425F3D9}" type="slidenum">
              <a:rPr lang="it-IT" sz="1200">
                <a:solidFill>
                  <a:schemeClr val="tx1"/>
                </a:solidFill>
              </a:rPr>
              <a:pPr eaLnBrk="1" hangingPunct="1"/>
              <a:t>73</a:t>
            </a:fld>
            <a:endParaRPr lang="it-IT" sz="1200">
              <a:solidFill>
                <a:schemeClr val="tx1"/>
              </a:solidFill>
            </a:endParaRPr>
          </a:p>
        </p:txBody>
      </p:sp>
    </p:spTree>
    <p:extLst>
      <p:ext uri="{BB962C8B-B14F-4D97-AF65-F5344CB8AC3E}">
        <p14:creationId xmlns:p14="http://schemas.microsoft.com/office/powerpoint/2010/main" xmlns="" val="1651452827"/>
      </p:ext>
    </p:extLst>
  </p:cSld>
  <p:clrMapOvr>
    <a:masterClrMapping/>
  </p:clrMapOvr>
  <p:transition>
    <p:dissolv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contenuto 2"/>
          <p:cNvSpPr>
            <a:spLocks noGrp="1"/>
          </p:cNvSpPr>
          <p:nvPr>
            <p:ph idx="1"/>
          </p:nvPr>
        </p:nvSpPr>
        <p:spPr>
          <a:xfrm>
            <a:off x="642412" y="1259541"/>
            <a:ext cx="10774887" cy="5114401"/>
          </a:xfrm>
        </p:spPr>
        <p:txBody>
          <a:bodyPr>
            <a:normAutofit/>
          </a:bodyPr>
          <a:lstStyle/>
          <a:p>
            <a:r>
              <a:rPr lang="it-IT" sz="2200" dirty="0" smtClean="0">
                <a:latin typeface="Arial" panose="020B0604020202020204" pitchFamily="34" charset="0"/>
                <a:ea typeface="ＭＳ Ｐゴシック" panose="020B0600070205080204" pitchFamily="34" charset="-128"/>
                <a:cs typeface="Arial" panose="020B0604020202020204" pitchFamily="34" charset="0"/>
              </a:rPr>
              <a:t>Ipotesi</a:t>
            </a:r>
            <a:r>
              <a:rPr lang="it-IT" sz="2200" dirty="0" smtClean="0">
                <a:latin typeface="Arial" panose="020B0604020202020204" pitchFamily="34" charset="0"/>
                <a:ea typeface="ＭＳ Ｐゴシック" panose="020B0600070205080204" pitchFamily="34" charset="-128"/>
                <a:cs typeface="Arial" panose="020B0604020202020204" pitchFamily="34" charset="0"/>
              </a:rPr>
              <a:t>:</a:t>
            </a: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it-IT" sz="2200" dirty="0" smtClean="0">
                <a:latin typeface="Arial" panose="020B0604020202020204" pitchFamily="34" charset="0"/>
                <a:ea typeface="ＭＳ Ｐゴシック" panose="020B0600070205080204" pitchFamily="34" charset="-128"/>
                <a:cs typeface="Arial" panose="020B0604020202020204" pitchFamily="34" charset="0"/>
              </a:rPr>
              <a:t>se la pressione ad accettare è forte (20 dollari), il comportamento contro-attitudinale sarà vissuto come giustificato</a:t>
            </a:r>
          </a:p>
          <a:p>
            <a:pPr lvl="2"/>
            <a:r>
              <a:rPr lang="it-IT" sz="2200" dirty="0" smtClean="0">
                <a:latin typeface="Arial" panose="020B0604020202020204" pitchFamily="34" charset="0"/>
                <a:ea typeface="ＭＳ Ｐゴシック" panose="020B0600070205080204" pitchFamily="34" charset="-128"/>
                <a:cs typeface="Arial" panose="020B0604020202020204" pitchFamily="34" charset="0"/>
              </a:rPr>
              <a:t>--&gt; poca dissonanza --&gt; poco cambiamento atteggiamento</a:t>
            </a:r>
          </a:p>
          <a:p>
            <a:pPr lvl="1"/>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a:p>
            <a:pPr lvl="1"/>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a:p>
            <a:pPr lvl="1"/>
            <a:r>
              <a:rPr lang="it-IT" sz="2200" dirty="0" smtClean="0">
                <a:latin typeface="Arial" panose="020B0604020202020204" pitchFamily="34" charset="0"/>
                <a:ea typeface="ＭＳ Ｐゴシック" panose="020B0600070205080204" pitchFamily="34" charset="-128"/>
                <a:cs typeface="Arial" panose="020B0604020202020204" pitchFamily="34" charset="0"/>
              </a:rPr>
              <a:t>se la pressione è debole (1 dollaro), la ricompensa non è più una giustificazione</a:t>
            </a:r>
          </a:p>
          <a:p>
            <a:pPr lvl="2"/>
            <a:r>
              <a:rPr lang="it-IT" sz="2200" dirty="0" smtClean="0">
                <a:latin typeface="Arial" panose="020B0604020202020204" pitchFamily="34" charset="0"/>
                <a:ea typeface="ＭＳ Ｐゴシック" panose="020B0600070205080204" pitchFamily="34" charset="-128"/>
                <a:cs typeface="Arial" panose="020B0604020202020204" pitchFamily="34" charset="0"/>
              </a:rPr>
              <a:t>--&gt; forte dissonanza --&gt; cambiamento di atteggiamento</a:t>
            </a:r>
          </a:p>
        </p:txBody>
      </p:sp>
      <p:sp>
        <p:nvSpPr>
          <p:cNvPr id="65539"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E9B6AEA8-51EE-472E-B9E6-97A65622A420}" type="slidenum">
              <a:rPr lang="it-IT" sz="1200">
                <a:solidFill>
                  <a:schemeClr val="tx1"/>
                </a:solidFill>
              </a:rPr>
              <a:pPr eaLnBrk="1" hangingPunct="1"/>
              <a:t>74</a:t>
            </a:fld>
            <a:endParaRPr lang="it-IT" sz="1200">
              <a:solidFill>
                <a:schemeClr val="tx1"/>
              </a:solidFill>
            </a:endParaRPr>
          </a:p>
        </p:txBody>
      </p:sp>
    </p:spTree>
    <p:extLst>
      <p:ext uri="{BB962C8B-B14F-4D97-AF65-F5344CB8AC3E}">
        <p14:creationId xmlns:p14="http://schemas.microsoft.com/office/powerpoint/2010/main" xmlns="" val="3712719586"/>
      </p:ext>
    </p:extLst>
  </p:cSld>
  <p:clrMapOvr>
    <a:masterClrMapping/>
  </p:clrMapOvr>
  <p:transition>
    <p:dissolv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numero diapositiva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DF32BFF-0636-4DD2-8F9A-F45A3D6E9C6F}" type="slidenum">
              <a:rPr lang="it-IT" sz="1200">
                <a:solidFill>
                  <a:schemeClr val="tx1"/>
                </a:solidFill>
              </a:rPr>
              <a:pPr eaLnBrk="1" hangingPunct="1"/>
              <a:t>75</a:t>
            </a:fld>
            <a:endParaRPr lang="it-IT" sz="1200">
              <a:solidFill>
                <a:schemeClr val="tx1"/>
              </a:solidFill>
            </a:endParaRPr>
          </a:p>
        </p:txBody>
      </p:sp>
      <p:sp>
        <p:nvSpPr>
          <p:cNvPr id="71682" name="Rectangle 2"/>
          <p:cNvSpPr>
            <a:spLocks noChangeArrowheads="1"/>
          </p:cNvSpPr>
          <p:nvPr/>
        </p:nvSpPr>
        <p:spPr bwMode="auto">
          <a:xfrm>
            <a:off x="901700" y="977900"/>
            <a:ext cx="10490200" cy="48782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eaLnBrk="1" hangingPunct="1">
              <a:spcBef>
                <a:spcPct val="50000"/>
              </a:spcBef>
              <a:buClrTx/>
              <a:buSzTx/>
              <a:buFontTx/>
              <a:buNone/>
            </a:pPr>
            <a:r>
              <a:rPr lang="it-IT" sz="2600" dirty="0">
                <a:latin typeface="+mn-lt"/>
                <a:cs typeface="Arial" panose="020B0604020202020204" pitchFamily="34" charset="0"/>
              </a:rPr>
              <a:t>Risultati confermano ipotesi</a:t>
            </a:r>
          </a:p>
          <a:p>
            <a:pPr algn="l" eaLnBrk="1" hangingPunct="1">
              <a:spcBef>
                <a:spcPct val="50000"/>
              </a:spcBef>
              <a:buClrTx/>
              <a:buSzTx/>
              <a:buFontTx/>
              <a:buNone/>
            </a:pPr>
            <a:endParaRPr lang="it-IT" sz="2200" dirty="0">
              <a:latin typeface="+mn-lt"/>
              <a:cs typeface="Arial" panose="020B0604020202020204" pitchFamily="34" charset="0"/>
            </a:endParaRPr>
          </a:p>
          <a:p>
            <a:pPr algn="l" eaLnBrk="1" hangingPunct="1">
              <a:spcBef>
                <a:spcPct val="50000"/>
              </a:spcBef>
              <a:buClrTx/>
              <a:buSzTx/>
              <a:buFontTx/>
              <a:buNone/>
            </a:pPr>
            <a:r>
              <a:rPr lang="it-IT" sz="2400" dirty="0">
                <a:latin typeface="+mn-lt"/>
                <a:cs typeface="Arial" panose="020B0604020202020204" pitchFamily="34" charset="0"/>
              </a:rPr>
              <a:t>Soggetti che hanno ricevuto 20 dollari: </a:t>
            </a:r>
          </a:p>
          <a:p>
            <a:pPr lvl="1" algn="l" eaLnBrk="1" hangingPunct="1">
              <a:spcBef>
                <a:spcPct val="50000"/>
              </a:spcBef>
              <a:buClr>
                <a:schemeClr val="hlink"/>
              </a:buClr>
              <a:buSzTx/>
              <a:buFont typeface="Times" panose="02020603050405020304" pitchFamily="18" charset="0"/>
              <a:buChar char="•"/>
            </a:pPr>
            <a:r>
              <a:rPr lang="it-IT" sz="2400" dirty="0">
                <a:solidFill>
                  <a:schemeClr val="tx1"/>
                </a:solidFill>
                <a:latin typeface="+mn-lt"/>
                <a:cs typeface="Arial" panose="020B0604020202020204" pitchFamily="34" charset="0"/>
              </a:rPr>
              <a:t>Il compito continua ad essere considerato noioso </a:t>
            </a:r>
          </a:p>
          <a:p>
            <a:pPr algn="l" eaLnBrk="1" hangingPunct="1">
              <a:spcBef>
                <a:spcPct val="50000"/>
              </a:spcBef>
              <a:buClrTx/>
              <a:buSzTx/>
              <a:buFontTx/>
              <a:buNone/>
            </a:pPr>
            <a:r>
              <a:rPr lang="it-IT" sz="2400" dirty="0">
                <a:latin typeface="+mn-lt"/>
                <a:cs typeface="Arial" panose="020B0604020202020204" pitchFamily="34" charset="0"/>
              </a:rPr>
              <a:t>Soggetti che hanno ricevuto 1 dollaro:</a:t>
            </a:r>
          </a:p>
          <a:p>
            <a:pPr lvl="1" algn="l" eaLnBrk="1" hangingPunct="1">
              <a:spcBef>
                <a:spcPct val="50000"/>
              </a:spcBef>
              <a:buClr>
                <a:schemeClr val="hlink"/>
              </a:buClr>
              <a:buSzTx/>
              <a:buFont typeface="Times" panose="02020603050405020304" pitchFamily="18" charset="0"/>
              <a:buChar char="•"/>
            </a:pPr>
            <a:r>
              <a:rPr lang="it-IT" sz="2400" dirty="0">
                <a:solidFill>
                  <a:schemeClr val="tx1"/>
                </a:solidFill>
                <a:latin typeface="+mn-lt"/>
                <a:cs typeface="Arial" panose="020B0604020202020204" pitchFamily="34" charset="0"/>
              </a:rPr>
              <a:t> Valutazione più positiva del compito</a:t>
            </a:r>
          </a:p>
          <a:p>
            <a:pPr lvl="1" algn="l" eaLnBrk="1" hangingPunct="1">
              <a:spcBef>
                <a:spcPct val="50000"/>
              </a:spcBef>
              <a:buClr>
                <a:schemeClr val="hlink"/>
              </a:buClr>
              <a:buSzTx/>
              <a:buFont typeface="Times" panose="02020603050405020304" pitchFamily="18" charset="0"/>
              <a:buChar char="•"/>
            </a:pPr>
            <a:endParaRPr lang="it-IT" sz="2400" dirty="0">
              <a:solidFill>
                <a:schemeClr val="tx1"/>
              </a:solidFill>
              <a:latin typeface="+mn-lt"/>
              <a:cs typeface="Arial" panose="020B0604020202020204" pitchFamily="34" charset="0"/>
            </a:endParaRPr>
          </a:p>
          <a:p>
            <a:pPr lvl="1" algn="l" eaLnBrk="1" hangingPunct="1">
              <a:spcBef>
                <a:spcPct val="50000"/>
              </a:spcBef>
              <a:buClr>
                <a:schemeClr val="hlink"/>
              </a:buClr>
              <a:buSzTx/>
              <a:buFont typeface="Wingdings" panose="05000000000000000000" pitchFamily="2" charset="2"/>
              <a:buNone/>
            </a:pPr>
            <a:endParaRPr lang="it-IT" sz="2400" dirty="0">
              <a:solidFill>
                <a:schemeClr val="tx1"/>
              </a:solidFill>
              <a:latin typeface="+mn-lt"/>
              <a:cs typeface="Arial" panose="020B0604020202020204" pitchFamily="34" charset="0"/>
            </a:endParaRPr>
          </a:p>
          <a:p>
            <a:pPr algn="l" eaLnBrk="1" hangingPunct="1">
              <a:spcBef>
                <a:spcPct val="50000"/>
              </a:spcBef>
              <a:buClrTx/>
              <a:buSzTx/>
              <a:buFontTx/>
              <a:buNone/>
            </a:pPr>
            <a:r>
              <a:rPr lang="it-IT" sz="2400" dirty="0">
                <a:latin typeface="+mn-lt"/>
                <a:cs typeface="Arial" panose="020B0604020202020204" pitchFamily="34" charset="0"/>
              </a:rPr>
              <a:t>I soggetti devono sentirsi liberi: altrimenti attribuzione causale esterna</a:t>
            </a:r>
          </a:p>
        </p:txBody>
      </p:sp>
    </p:spTree>
    <p:extLst>
      <p:ext uri="{BB962C8B-B14F-4D97-AF65-F5344CB8AC3E}">
        <p14:creationId xmlns:p14="http://schemas.microsoft.com/office/powerpoint/2010/main" xmlns="" val="1135483634"/>
      </p:ext>
    </p:extLst>
  </p:cSld>
  <p:clrMapOvr>
    <a:masterClrMapping/>
  </p:clrMapOvr>
  <p:transition>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838200" y="1003300"/>
            <a:ext cx="10630901" cy="5080000"/>
          </a:xfrm>
        </p:spPr>
        <p:txBody>
          <a:bodyPr>
            <a:normAutofit/>
          </a:bodyPr>
          <a:lstStyle/>
          <a:p>
            <a:pPr marL="0" indent="0" algn="just">
              <a:lnSpc>
                <a:spcPct val="90000"/>
              </a:lnSpc>
              <a:buSzPct val="90000"/>
              <a:buFont typeface="Wingdings" panose="05000000000000000000" pitchFamily="2" charset="2"/>
              <a:buChar char="Ø"/>
            </a:pPr>
            <a:r>
              <a:rPr lang="it-IT" sz="2800" b="1" u="sng" dirty="0">
                <a:solidFill>
                  <a:schemeClr val="hlink"/>
                </a:solidFill>
                <a:ea typeface="ＭＳ Ｐゴシック" panose="020B0600070205080204" pitchFamily="34" charset="-128"/>
                <a:cs typeface="Arial" panose="020B0604020202020204" pitchFamily="34" charset="0"/>
              </a:rPr>
              <a:t>Comunicazione persuasiva</a:t>
            </a:r>
          </a:p>
          <a:p>
            <a:pPr marL="0" indent="0" algn="just">
              <a:lnSpc>
                <a:spcPct val="90000"/>
              </a:lnSpc>
              <a:buSzPct val="90000"/>
              <a:buFont typeface="Wingdings" panose="05000000000000000000" pitchFamily="2" charset="2"/>
              <a:buChar char="Ø"/>
            </a:pPr>
            <a:endParaRPr lang="it-IT" sz="2200" dirty="0">
              <a:solidFill>
                <a:schemeClr val="hlink"/>
              </a:solidFill>
              <a:ea typeface="ＭＳ Ｐゴシック" panose="020B0600070205080204" pitchFamily="34" charset="-128"/>
              <a:cs typeface="Arial" panose="020B0604020202020204" pitchFamily="34" charset="0"/>
            </a:endParaRPr>
          </a:p>
          <a:p>
            <a:pPr marL="0" indent="0" algn="just">
              <a:lnSpc>
                <a:spcPct val="90000"/>
              </a:lnSpc>
            </a:pPr>
            <a:r>
              <a:rPr lang="it-IT" sz="2400" dirty="0">
                <a:solidFill>
                  <a:schemeClr val="hlink"/>
                </a:solidFill>
                <a:ea typeface="ＭＳ Ｐゴシック" panose="020B0600070205080204" pitchFamily="34" charset="-128"/>
                <a:cs typeface="Arial" panose="020B0604020202020204" pitchFamily="34" charset="0"/>
              </a:rPr>
              <a:t>Scuola di Yale (1942): </a:t>
            </a:r>
            <a:r>
              <a:rPr lang="it-IT" sz="2400" dirty="0">
                <a:ea typeface="ＭＳ Ｐゴシック" panose="020B0600070205080204" pitchFamily="34" charset="-128"/>
                <a:cs typeface="Arial" panose="020B0604020202020204" pitchFamily="34" charset="0"/>
              </a:rPr>
              <a:t>studio </a:t>
            </a:r>
            <a:r>
              <a:rPr lang="it-IT" sz="2400" b="1" dirty="0">
                <a:ea typeface="ＭＳ Ｐゴシック" panose="020B0600070205080204" pitchFamily="34" charset="-128"/>
                <a:cs typeface="Arial" panose="020B0604020202020204" pitchFamily="34" charset="0"/>
              </a:rPr>
              <a:t>sperimentale</a:t>
            </a:r>
            <a:r>
              <a:rPr lang="it-IT" sz="2400" dirty="0">
                <a:ea typeface="ＭＳ Ｐゴシック" panose="020B0600070205080204" pitchFamily="34" charset="-128"/>
                <a:cs typeface="Arial" panose="020B0604020202020204" pitchFamily="34" charset="0"/>
              </a:rPr>
              <a:t> sulle campagne persuasive utilizzate per ottenere il consenso dei cittadini alla partecipazione degli USA alla </a:t>
            </a:r>
            <a:r>
              <a:rPr lang="it-IT" sz="2400" dirty="0" smtClean="0">
                <a:ea typeface="ＭＳ Ｐゴシック" panose="020B0600070205080204" pitchFamily="34" charset="-128"/>
                <a:cs typeface="Arial" panose="020B0604020202020204" pitchFamily="34" charset="0"/>
              </a:rPr>
              <a:t>guerra</a:t>
            </a:r>
          </a:p>
          <a:p>
            <a:pPr marL="0" indent="0" algn="just">
              <a:lnSpc>
                <a:spcPct val="90000"/>
              </a:lnSpc>
            </a:pPr>
            <a:endParaRPr lang="it-IT" sz="2400" dirty="0">
              <a:ea typeface="ＭＳ Ｐゴシック" panose="020B0600070205080204" pitchFamily="34" charset="-128"/>
              <a:cs typeface="Arial" panose="020B0604020202020204" pitchFamily="34" charset="0"/>
            </a:endParaRPr>
          </a:p>
          <a:p>
            <a:pPr marL="765175" lvl="1" algn="just">
              <a:lnSpc>
                <a:spcPct val="90000"/>
              </a:lnSpc>
            </a:pPr>
            <a:r>
              <a:rPr lang="it-IT" dirty="0">
                <a:ea typeface="ＭＳ Ｐゴシック" panose="020B0600070205080204" pitchFamily="34" charset="-128"/>
                <a:cs typeface="Arial" panose="020B0604020202020204" pitchFamily="34" charset="0"/>
              </a:rPr>
              <a:t>analizza le caratteristiche della fonte, del messaggio e del ricevente</a:t>
            </a:r>
          </a:p>
          <a:p>
            <a:pPr marL="765175" lvl="1" algn="just">
              <a:lnSpc>
                <a:spcPct val="90000"/>
              </a:lnSpc>
            </a:pPr>
            <a:r>
              <a:rPr lang="it-IT" dirty="0">
                <a:ea typeface="ＭＳ Ｐゴシック" panose="020B0600070205080204" pitchFamily="34" charset="-128"/>
                <a:cs typeface="Arial" panose="020B0604020202020204" pitchFamily="34" charset="0"/>
              </a:rPr>
              <a:t>ricerche dai risultati frammentari</a:t>
            </a:r>
          </a:p>
          <a:p>
            <a:pPr marL="765175" lvl="1" algn="just">
              <a:lnSpc>
                <a:spcPct val="90000"/>
              </a:lnSpc>
            </a:pPr>
            <a:r>
              <a:rPr lang="it-IT" dirty="0">
                <a:ea typeface="ＭＳ Ｐゴシック" panose="020B0600070205080204" pitchFamily="34" charset="-128"/>
                <a:cs typeface="Arial" panose="020B0604020202020204" pitchFamily="34" charset="0"/>
              </a:rPr>
              <a:t>non elabora una teoria generale in grado di spiegare e di fare previsioni sui cambiamenti di atteggiamenti in seguito ad una comunicazione persuasiva</a:t>
            </a:r>
          </a:p>
          <a:p>
            <a:endParaRPr lang="it-IT" dirty="0">
              <a:latin typeface="Arial" panose="020B0604020202020204" pitchFamily="34" charset="0"/>
              <a:cs typeface="Arial" panose="020B0604020202020204" pitchFamily="34" charset="0"/>
            </a:endParaRPr>
          </a:p>
        </p:txBody>
      </p:sp>
      <p:sp>
        <p:nvSpPr>
          <p:cNvPr id="67587"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7AFE0467-9238-41EF-86ED-7A9B3FC3EF69}" type="slidenum">
              <a:rPr lang="it-IT" sz="1200">
                <a:solidFill>
                  <a:schemeClr val="tx1"/>
                </a:solidFill>
              </a:rPr>
              <a:pPr eaLnBrk="1" hangingPunct="1"/>
              <a:t>76</a:t>
            </a:fld>
            <a:endParaRPr lang="it-IT" sz="1200">
              <a:solidFill>
                <a:schemeClr val="tx1"/>
              </a:solidFill>
            </a:endParaRPr>
          </a:p>
        </p:txBody>
      </p:sp>
    </p:spTree>
    <p:extLst>
      <p:ext uri="{BB962C8B-B14F-4D97-AF65-F5344CB8AC3E}">
        <p14:creationId xmlns:p14="http://schemas.microsoft.com/office/powerpoint/2010/main" xmlns="" val="298862206"/>
      </p:ext>
    </p:extLst>
  </p:cSld>
  <p:clrMapOvr>
    <a:masterClrMapping/>
  </p:clrMapOvr>
  <p:transition>
    <p:dissolv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ttangolo 4"/>
          <p:cNvSpPr>
            <a:spLocks noChangeArrowheads="1"/>
          </p:cNvSpPr>
          <p:nvPr/>
        </p:nvSpPr>
        <p:spPr bwMode="auto">
          <a:xfrm>
            <a:off x="762000" y="2184400"/>
            <a:ext cx="10845800" cy="312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50000"/>
              </a:spcBef>
              <a:buClrTx/>
              <a:buSzTx/>
              <a:buFontTx/>
              <a:buNone/>
            </a:pPr>
            <a:r>
              <a:rPr lang="it-IT" sz="2600" u="sng" dirty="0">
                <a:solidFill>
                  <a:srgbClr val="C00000"/>
                </a:solidFill>
                <a:latin typeface="+mn-lt"/>
              </a:rPr>
              <a:t>La credibilità del </a:t>
            </a:r>
            <a:r>
              <a:rPr lang="it-IT" sz="2600" u="sng" dirty="0" smtClean="0">
                <a:solidFill>
                  <a:srgbClr val="C00000"/>
                </a:solidFill>
                <a:latin typeface="+mn-lt"/>
              </a:rPr>
              <a:t>comunicatore</a:t>
            </a:r>
          </a:p>
          <a:p>
            <a:pPr algn="ctr">
              <a:lnSpc>
                <a:spcPct val="100000"/>
              </a:lnSpc>
              <a:spcBef>
                <a:spcPct val="50000"/>
              </a:spcBef>
              <a:buClrTx/>
              <a:buSzTx/>
              <a:buFontTx/>
              <a:buNone/>
            </a:pPr>
            <a:endParaRPr lang="it-IT" sz="2600" u="sng" dirty="0">
              <a:solidFill>
                <a:srgbClr val="C00000"/>
              </a:solidFill>
              <a:latin typeface="+mn-lt"/>
            </a:endParaRPr>
          </a:p>
          <a:p>
            <a:pPr algn="l">
              <a:lnSpc>
                <a:spcPct val="100000"/>
              </a:lnSpc>
              <a:spcBef>
                <a:spcPct val="50000"/>
              </a:spcBef>
              <a:buClrTx/>
              <a:buSzTx/>
              <a:buFont typeface="Wingdings" pitchFamily="2" charset="2"/>
              <a:buChar char="§"/>
            </a:pPr>
            <a:r>
              <a:rPr lang="it-IT" sz="2400" dirty="0">
                <a:solidFill>
                  <a:srgbClr val="C00000"/>
                </a:solidFill>
                <a:latin typeface="+mn-lt"/>
              </a:rPr>
              <a:t>Credibilità</a:t>
            </a:r>
            <a:r>
              <a:rPr lang="it-IT" sz="2400" dirty="0">
                <a:solidFill>
                  <a:srgbClr val="FFFFFF"/>
                </a:solidFill>
                <a:latin typeface="+mn-lt"/>
              </a:rPr>
              <a:t> </a:t>
            </a:r>
            <a:r>
              <a:rPr lang="it-IT" sz="2400" dirty="0">
                <a:solidFill>
                  <a:schemeClr val="tx1"/>
                </a:solidFill>
                <a:latin typeface="+mn-lt"/>
              </a:rPr>
              <a:t>= caratteristica che il ricevente attribuisce alla fonte quando ritiene che questa </a:t>
            </a:r>
          </a:p>
          <a:p>
            <a:pPr lvl="1" algn="l">
              <a:lnSpc>
                <a:spcPct val="100000"/>
              </a:lnSpc>
              <a:spcBef>
                <a:spcPct val="50000"/>
              </a:spcBef>
              <a:buClrTx/>
              <a:buSzTx/>
              <a:buFont typeface="Arial" pitchFamily="34" charset="0"/>
              <a:buChar char="•"/>
            </a:pPr>
            <a:r>
              <a:rPr lang="it-IT" sz="2400" dirty="0">
                <a:solidFill>
                  <a:schemeClr val="tx1"/>
                </a:solidFill>
                <a:latin typeface="+mn-lt"/>
              </a:rPr>
              <a:t>abbia una conoscenza approfondita (</a:t>
            </a:r>
            <a:r>
              <a:rPr lang="it-IT" sz="2400" i="1" dirty="0">
                <a:solidFill>
                  <a:srgbClr val="C00000"/>
                </a:solidFill>
                <a:latin typeface="+mn-lt"/>
              </a:rPr>
              <a:t>expertise</a:t>
            </a:r>
            <a:r>
              <a:rPr lang="it-IT" sz="2400" dirty="0">
                <a:solidFill>
                  <a:schemeClr val="tx1"/>
                </a:solidFill>
                <a:latin typeface="+mn-lt"/>
              </a:rPr>
              <a:t>) di un dato tema </a:t>
            </a:r>
          </a:p>
          <a:p>
            <a:pPr lvl="1" algn="l">
              <a:lnSpc>
                <a:spcPct val="100000"/>
              </a:lnSpc>
              <a:spcBef>
                <a:spcPct val="50000"/>
              </a:spcBef>
              <a:buClrTx/>
              <a:buSzTx/>
              <a:buFont typeface="Arial" pitchFamily="34" charset="0"/>
              <a:buChar char="•"/>
            </a:pPr>
            <a:r>
              <a:rPr lang="it-IT" sz="2400" dirty="0">
                <a:solidFill>
                  <a:schemeClr val="tx1"/>
                </a:solidFill>
                <a:latin typeface="+mn-lt"/>
              </a:rPr>
              <a:t> e sia </a:t>
            </a:r>
            <a:r>
              <a:rPr lang="it-IT" sz="2400" i="1" dirty="0">
                <a:solidFill>
                  <a:srgbClr val="C00000"/>
                </a:solidFill>
                <a:latin typeface="+mn-lt"/>
              </a:rPr>
              <a:t>affidabile</a:t>
            </a:r>
            <a:r>
              <a:rPr lang="it-IT" sz="2400" i="1" dirty="0">
                <a:solidFill>
                  <a:schemeClr val="tx1"/>
                </a:solidFill>
                <a:latin typeface="+mn-lt"/>
              </a:rPr>
              <a:t>,</a:t>
            </a:r>
            <a:r>
              <a:rPr lang="it-IT" sz="2400" dirty="0">
                <a:solidFill>
                  <a:schemeClr val="tx1"/>
                </a:solidFill>
                <a:latin typeface="+mn-lt"/>
              </a:rPr>
              <a:t> in quanto veritiera sul tema in questione. </a:t>
            </a:r>
          </a:p>
        </p:txBody>
      </p:sp>
      <p:sp>
        <p:nvSpPr>
          <p:cNvPr id="68611" name="CasellaDiTesto 4"/>
          <p:cNvSpPr txBox="1">
            <a:spLocks noChangeArrowheads="1"/>
          </p:cNvSpPr>
          <p:nvPr/>
        </p:nvSpPr>
        <p:spPr bwMode="auto">
          <a:xfrm>
            <a:off x="1231900" y="952501"/>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SzTx/>
              <a:buFontTx/>
              <a:buNone/>
            </a:pPr>
            <a:r>
              <a:rPr lang="it-IT" sz="2800" b="1" dirty="0">
                <a:solidFill>
                  <a:srgbClr val="C00000"/>
                </a:solidFill>
                <a:latin typeface="+mn-lt"/>
              </a:rPr>
              <a:t>Le ricerche della scuola di Yale: alcuni esempi</a:t>
            </a:r>
          </a:p>
        </p:txBody>
      </p:sp>
      <p:sp>
        <p:nvSpPr>
          <p:cNvPr id="4" name="Segnaposto numero diapositiva 3"/>
          <p:cNvSpPr>
            <a:spLocks noGrp="1"/>
          </p:cNvSpPr>
          <p:nvPr>
            <p:ph type="sldNum" sz="quarter" idx="12"/>
          </p:nvPr>
        </p:nvSpPr>
        <p:spPr/>
        <p:txBody>
          <a:bodyPr/>
          <a:lstStyle/>
          <a:p>
            <a:fld id="{D57F1E4F-1CFF-5643-939E-217C01CDF565}" type="slidenum">
              <a:rPr lang="en-US" smtClean="0"/>
              <a:pPr/>
              <a:t>77</a:t>
            </a:fld>
            <a:endParaRPr lang="en-US" dirty="0"/>
          </a:p>
        </p:txBody>
      </p:sp>
    </p:spTree>
    <p:extLst>
      <p:ext uri="{BB962C8B-B14F-4D97-AF65-F5344CB8AC3E}">
        <p14:creationId xmlns:p14="http://schemas.microsoft.com/office/powerpoint/2010/main" xmlns="" val="613053519"/>
      </p:ext>
    </p:extLst>
  </p:cSld>
  <p:clrMapOvr>
    <a:masterClrMapping/>
  </p:clrMapOvr>
  <p:transition>
    <p:dissolv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793750" y="1730374"/>
            <a:ext cx="10572750" cy="4047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50000"/>
              </a:spcBef>
              <a:buClrTx/>
              <a:buSzTx/>
              <a:buFontTx/>
              <a:buNone/>
            </a:pPr>
            <a:r>
              <a:rPr lang="it-IT" sz="2600" u="sng" dirty="0">
                <a:solidFill>
                  <a:srgbClr val="C00000"/>
                </a:solidFill>
                <a:latin typeface="+mn-lt"/>
              </a:rPr>
              <a:t>1951 Esperimenti di </a:t>
            </a:r>
            <a:r>
              <a:rPr lang="it-IT" sz="2600" u="sng" dirty="0" err="1">
                <a:solidFill>
                  <a:srgbClr val="C00000"/>
                </a:solidFill>
                <a:latin typeface="+mn-lt"/>
              </a:rPr>
              <a:t>Hovland</a:t>
            </a:r>
            <a:r>
              <a:rPr lang="it-IT" sz="2600" u="sng" dirty="0">
                <a:solidFill>
                  <a:srgbClr val="C00000"/>
                </a:solidFill>
                <a:latin typeface="+mn-lt"/>
              </a:rPr>
              <a:t> e Weiss</a:t>
            </a:r>
            <a:r>
              <a:rPr lang="it-IT" sz="2600" u="sng" dirty="0" smtClean="0">
                <a:solidFill>
                  <a:srgbClr val="C00000"/>
                </a:solidFill>
                <a:latin typeface="+mn-lt"/>
              </a:rPr>
              <a:t>:</a:t>
            </a:r>
          </a:p>
          <a:p>
            <a:pPr algn="ctr">
              <a:lnSpc>
                <a:spcPct val="100000"/>
              </a:lnSpc>
              <a:spcBef>
                <a:spcPct val="50000"/>
              </a:spcBef>
              <a:buClrTx/>
              <a:buSzTx/>
              <a:buFontTx/>
              <a:buNone/>
            </a:pPr>
            <a:endParaRPr lang="it-IT" sz="2600" u="sng" dirty="0">
              <a:solidFill>
                <a:srgbClr val="C00000"/>
              </a:solidFill>
              <a:latin typeface="+mn-lt"/>
            </a:endParaRPr>
          </a:p>
          <a:p>
            <a:pPr algn="l">
              <a:lnSpc>
                <a:spcPct val="100000"/>
              </a:lnSpc>
              <a:spcBef>
                <a:spcPct val="50000"/>
              </a:spcBef>
              <a:buClrTx/>
              <a:buSzTx/>
              <a:buFontTx/>
              <a:buChar char="•"/>
            </a:pPr>
            <a:r>
              <a:rPr lang="it-IT" sz="2600" dirty="0">
                <a:solidFill>
                  <a:schemeClr val="tx1"/>
                </a:solidFill>
                <a:latin typeface="+mn-lt"/>
              </a:rPr>
              <a:t> 4 messaggi diversi, 4 gruppi di soggetti </a:t>
            </a:r>
          </a:p>
          <a:p>
            <a:pPr algn="l">
              <a:lnSpc>
                <a:spcPct val="100000"/>
              </a:lnSpc>
              <a:spcBef>
                <a:spcPct val="50000"/>
              </a:spcBef>
              <a:buClrTx/>
              <a:buSzTx/>
              <a:buFontTx/>
              <a:buChar char="•"/>
            </a:pPr>
            <a:r>
              <a:rPr lang="it-IT" sz="2600" dirty="0">
                <a:solidFill>
                  <a:schemeClr val="tx1"/>
                </a:solidFill>
                <a:latin typeface="+mn-lt"/>
              </a:rPr>
              <a:t> Variabili indipendenti:</a:t>
            </a:r>
          </a:p>
          <a:p>
            <a:pPr algn="l">
              <a:lnSpc>
                <a:spcPct val="100000"/>
              </a:lnSpc>
              <a:spcBef>
                <a:spcPct val="50000"/>
              </a:spcBef>
              <a:buClrTx/>
              <a:buSzTx/>
              <a:buFontTx/>
              <a:buNone/>
            </a:pPr>
            <a:r>
              <a:rPr lang="it-IT" sz="2600" dirty="0">
                <a:solidFill>
                  <a:schemeClr val="tx1"/>
                </a:solidFill>
                <a:latin typeface="+mn-lt"/>
              </a:rPr>
              <a:t>  - opinione favorevole o sfavorevole</a:t>
            </a:r>
          </a:p>
          <a:p>
            <a:pPr algn="l">
              <a:lnSpc>
                <a:spcPct val="100000"/>
              </a:lnSpc>
              <a:spcBef>
                <a:spcPct val="50000"/>
              </a:spcBef>
              <a:buClrTx/>
              <a:buSzTx/>
              <a:buFontTx/>
              <a:buNone/>
            </a:pPr>
            <a:r>
              <a:rPr lang="it-IT" sz="2600" dirty="0">
                <a:solidFill>
                  <a:schemeClr val="tx1"/>
                </a:solidFill>
                <a:latin typeface="+mn-lt"/>
              </a:rPr>
              <a:t>  - fonte credibile o poco credibile</a:t>
            </a:r>
          </a:p>
          <a:p>
            <a:pPr algn="l">
              <a:lnSpc>
                <a:spcPct val="100000"/>
              </a:lnSpc>
              <a:spcBef>
                <a:spcPct val="50000"/>
              </a:spcBef>
              <a:buClrTx/>
              <a:buSzTx/>
              <a:buFontTx/>
              <a:buNone/>
            </a:pPr>
            <a:endParaRPr lang="it-IT" sz="2400" dirty="0">
              <a:solidFill>
                <a:schemeClr val="tx1"/>
              </a:solidFill>
            </a:endParaRPr>
          </a:p>
        </p:txBody>
      </p:sp>
      <p:sp>
        <p:nvSpPr>
          <p:cNvPr id="4" name="CasellaDiTesto 4"/>
          <p:cNvSpPr txBox="1">
            <a:spLocks noChangeArrowheads="1"/>
          </p:cNvSpPr>
          <p:nvPr/>
        </p:nvSpPr>
        <p:spPr bwMode="auto">
          <a:xfrm>
            <a:off x="1231900" y="952501"/>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SzTx/>
              <a:buFontTx/>
              <a:buNone/>
            </a:pPr>
            <a:r>
              <a:rPr lang="it-IT" sz="2800" b="1" dirty="0">
                <a:solidFill>
                  <a:srgbClr val="C00000"/>
                </a:solidFill>
                <a:latin typeface="+mn-lt"/>
              </a:rPr>
              <a:t>Le ricerche della scuola di Yale: alcuni esempi</a:t>
            </a:r>
          </a:p>
        </p:txBody>
      </p:sp>
      <p:sp>
        <p:nvSpPr>
          <p:cNvPr id="5" name="Segnaposto numero diapositiva 4"/>
          <p:cNvSpPr>
            <a:spLocks noGrp="1"/>
          </p:cNvSpPr>
          <p:nvPr>
            <p:ph type="sldNum" sz="quarter" idx="12"/>
          </p:nvPr>
        </p:nvSpPr>
        <p:spPr/>
        <p:txBody>
          <a:bodyPr/>
          <a:lstStyle/>
          <a:p>
            <a:fld id="{D57F1E4F-1CFF-5643-939E-217C01CDF565}" type="slidenum">
              <a:rPr lang="en-US" smtClean="0"/>
              <a:pPr/>
              <a:t>78</a:t>
            </a:fld>
            <a:endParaRPr lang="en-US" dirty="0"/>
          </a:p>
        </p:txBody>
      </p:sp>
    </p:spTree>
    <p:extLst>
      <p:ext uri="{BB962C8B-B14F-4D97-AF65-F5344CB8AC3E}">
        <p14:creationId xmlns:p14="http://schemas.microsoft.com/office/powerpoint/2010/main" xmlns="" val="1530859784"/>
      </p:ext>
    </p:extLst>
  </p:cSld>
  <p:clrMapOvr>
    <a:masterClrMapping/>
  </p:clrMapOvr>
  <p:transition>
    <p:dissolv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882650" y="1692276"/>
            <a:ext cx="10382250" cy="37856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50000"/>
              </a:spcBef>
              <a:buClrTx/>
              <a:buSzTx/>
              <a:buFontTx/>
              <a:buNone/>
            </a:pPr>
            <a:r>
              <a:rPr lang="it-IT" sz="2600" u="sng" dirty="0">
                <a:solidFill>
                  <a:srgbClr val="C00000"/>
                </a:solidFill>
                <a:latin typeface="+mn-lt"/>
              </a:rPr>
              <a:t>1951 Esperimenti di </a:t>
            </a:r>
            <a:r>
              <a:rPr lang="it-IT" sz="2600" u="sng" dirty="0" err="1">
                <a:solidFill>
                  <a:srgbClr val="C00000"/>
                </a:solidFill>
                <a:latin typeface="+mn-lt"/>
              </a:rPr>
              <a:t>Hovland</a:t>
            </a:r>
            <a:r>
              <a:rPr lang="it-IT" sz="2600" u="sng" dirty="0">
                <a:solidFill>
                  <a:srgbClr val="C00000"/>
                </a:solidFill>
                <a:latin typeface="+mn-lt"/>
              </a:rPr>
              <a:t> e Weiss:</a:t>
            </a:r>
          </a:p>
          <a:p>
            <a:pPr algn="l">
              <a:lnSpc>
                <a:spcPct val="100000"/>
              </a:lnSpc>
              <a:spcBef>
                <a:spcPct val="50000"/>
              </a:spcBef>
              <a:buClrTx/>
              <a:buSzTx/>
              <a:buFontTx/>
              <a:buNone/>
            </a:pPr>
            <a:endParaRPr lang="it-IT" sz="2400" b="1" dirty="0">
              <a:solidFill>
                <a:schemeClr val="tx1"/>
              </a:solidFill>
              <a:latin typeface="+mn-lt"/>
            </a:endParaRPr>
          </a:p>
          <a:p>
            <a:pPr algn="l">
              <a:lnSpc>
                <a:spcPct val="100000"/>
              </a:lnSpc>
              <a:spcBef>
                <a:spcPct val="50000"/>
              </a:spcBef>
              <a:buClrTx/>
              <a:buSzTx/>
              <a:buFontTx/>
              <a:buNone/>
            </a:pPr>
            <a:r>
              <a:rPr lang="it-IT" sz="2400" b="1" dirty="0">
                <a:solidFill>
                  <a:schemeClr val="tx1"/>
                </a:solidFill>
                <a:latin typeface="+mn-lt"/>
              </a:rPr>
              <a:t>Procedura</a:t>
            </a:r>
          </a:p>
          <a:p>
            <a:pPr algn="l">
              <a:lnSpc>
                <a:spcPct val="100000"/>
              </a:lnSpc>
              <a:spcBef>
                <a:spcPct val="50000"/>
              </a:spcBef>
              <a:buClrTx/>
              <a:buSzTx/>
              <a:buFontTx/>
              <a:buNone/>
            </a:pPr>
            <a:r>
              <a:rPr lang="it-IT" sz="2400" dirty="0">
                <a:solidFill>
                  <a:schemeClr val="tx1"/>
                </a:solidFill>
                <a:latin typeface="+mn-lt"/>
              </a:rPr>
              <a:t>1) somministrazione di un questionario </a:t>
            </a:r>
            <a:r>
              <a:rPr lang="it-IT" sz="2400" dirty="0" err="1">
                <a:solidFill>
                  <a:schemeClr val="tx1"/>
                </a:solidFill>
                <a:latin typeface="+mn-lt"/>
              </a:rPr>
              <a:t>sull</a:t>
            </a:r>
            <a:r>
              <a:rPr lang="ja-JP" altLang="it-IT" sz="2400" dirty="0">
                <a:solidFill>
                  <a:schemeClr val="tx1"/>
                </a:solidFill>
                <a:latin typeface="+mn-lt"/>
              </a:rPr>
              <a:t>’</a:t>
            </a:r>
            <a:r>
              <a:rPr lang="it-IT" altLang="ja-JP" sz="2400" dirty="0">
                <a:solidFill>
                  <a:schemeClr val="tx1"/>
                </a:solidFill>
                <a:latin typeface="+mn-lt"/>
              </a:rPr>
              <a:t>opinione circa il tema in questione</a:t>
            </a:r>
          </a:p>
          <a:p>
            <a:pPr algn="l">
              <a:lnSpc>
                <a:spcPct val="100000"/>
              </a:lnSpc>
              <a:spcBef>
                <a:spcPct val="50000"/>
              </a:spcBef>
              <a:buClrTx/>
              <a:buSzTx/>
              <a:buFontTx/>
              <a:buNone/>
            </a:pPr>
            <a:r>
              <a:rPr lang="it-IT" sz="2400" dirty="0">
                <a:solidFill>
                  <a:schemeClr val="tx1"/>
                </a:solidFill>
                <a:latin typeface="+mn-lt"/>
              </a:rPr>
              <a:t>2) rilevazione del giudizio di affidabilità di una lista di enti, giornali, persone... </a:t>
            </a:r>
          </a:p>
          <a:p>
            <a:pPr algn="l">
              <a:lnSpc>
                <a:spcPct val="100000"/>
              </a:lnSpc>
              <a:spcBef>
                <a:spcPct val="50000"/>
              </a:spcBef>
              <a:buClrTx/>
              <a:buSzTx/>
              <a:buFontTx/>
              <a:buNone/>
            </a:pPr>
            <a:r>
              <a:rPr lang="it-IT" sz="2400" dirty="0">
                <a:solidFill>
                  <a:schemeClr val="tx1"/>
                </a:solidFill>
                <a:latin typeface="+mn-lt"/>
              </a:rPr>
              <a:t>3) esposizione alla comunicazione persuasiva</a:t>
            </a:r>
          </a:p>
          <a:p>
            <a:pPr algn="l">
              <a:lnSpc>
                <a:spcPct val="100000"/>
              </a:lnSpc>
              <a:spcBef>
                <a:spcPct val="50000"/>
              </a:spcBef>
              <a:buClrTx/>
              <a:buSzTx/>
              <a:buFontTx/>
              <a:buNone/>
            </a:pPr>
            <a:r>
              <a:rPr lang="it-IT" sz="2400" dirty="0">
                <a:solidFill>
                  <a:schemeClr val="tx1"/>
                </a:solidFill>
                <a:latin typeface="+mn-lt"/>
              </a:rPr>
              <a:t>4) rilevazione </a:t>
            </a:r>
            <a:r>
              <a:rPr lang="it-IT" sz="2400" dirty="0" err="1">
                <a:solidFill>
                  <a:schemeClr val="tx1"/>
                </a:solidFill>
                <a:latin typeface="+mn-lt"/>
              </a:rPr>
              <a:t>dell</a:t>
            </a:r>
            <a:r>
              <a:rPr lang="ja-JP" altLang="it-IT" sz="2400" dirty="0">
                <a:solidFill>
                  <a:schemeClr val="tx1"/>
                </a:solidFill>
                <a:latin typeface="+mn-lt"/>
              </a:rPr>
              <a:t>’</a:t>
            </a:r>
            <a:r>
              <a:rPr lang="it-IT" altLang="ja-JP" sz="2400" dirty="0">
                <a:solidFill>
                  <a:schemeClr val="tx1"/>
                </a:solidFill>
                <a:latin typeface="+mn-lt"/>
              </a:rPr>
              <a:t>opinione dei soggetti</a:t>
            </a:r>
            <a:endParaRPr lang="it-IT" sz="2400" dirty="0">
              <a:solidFill>
                <a:schemeClr val="tx1"/>
              </a:solidFill>
              <a:latin typeface="+mn-lt"/>
            </a:endParaRPr>
          </a:p>
        </p:txBody>
      </p:sp>
      <p:sp>
        <p:nvSpPr>
          <p:cNvPr id="4" name="Segnaposto numero diapositiva 3"/>
          <p:cNvSpPr>
            <a:spLocks noGrp="1"/>
          </p:cNvSpPr>
          <p:nvPr>
            <p:ph type="sldNum" sz="quarter" idx="12"/>
          </p:nvPr>
        </p:nvSpPr>
        <p:spPr/>
        <p:txBody>
          <a:bodyPr/>
          <a:lstStyle/>
          <a:p>
            <a:fld id="{D57F1E4F-1CFF-5643-939E-217C01CDF565}" type="slidenum">
              <a:rPr lang="en-US" smtClean="0"/>
              <a:pPr/>
              <a:t>79</a:t>
            </a:fld>
            <a:endParaRPr lang="en-US" dirty="0"/>
          </a:p>
        </p:txBody>
      </p:sp>
      <p:sp>
        <p:nvSpPr>
          <p:cNvPr id="5" name="CasellaDiTesto 4"/>
          <p:cNvSpPr txBox="1">
            <a:spLocks noChangeArrowheads="1"/>
          </p:cNvSpPr>
          <p:nvPr/>
        </p:nvSpPr>
        <p:spPr bwMode="auto">
          <a:xfrm>
            <a:off x="1231900" y="952501"/>
            <a:ext cx="9144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SzTx/>
              <a:buFontTx/>
              <a:buNone/>
            </a:pPr>
            <a:r>
              <a:rPr lang="it-IT" sz="2800" b="1" dirty="0">
                <a:solidFill>
                  <a:srgbClr val="C00000"/>
                </a:solidFill>
                <a:latin typeface="+mn-lt"/>
              </a:rPr>
              <a:t>Le ricerche della scuola di Yale: alcuni esempi</a:t>
            </a:r>
          </a:p>
        </p:txBody>
      </p:sp>
    </p:spTree>
    <p:extLst>
      <p:ext uri="{BB962C8B-B14F-4D97-AF65-F5344CB8AC3E}">
        <p14:creationId xmlns:p14="http://schemas.microsoft.com/office/powerpoint/2010/main" xmlns="" val="3426495051"/>
      </p:ext>
    </p:extLst>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0" y="6172200"/>
            <a:ext cx="12192000" cy="457200"/>
          </a:xfrm>
        </p:spPr>
        <p:txBody>
          <a:bodyPr>
            <a:normAutofit/>
          </a:bodyPr>
          <a:lstStyle/>
          <a:p>
            <a:pPr algn="ctr" eaLnBrk="1" hangingPunct="1"/>
            <a:r>
              <a:rPr lang="it-IT" sz="1800" dirty="0">
                <a:solidFill>
                  <a:schemeClr val="tx1"/>
                </a:solidFill>
              </a:rPr>
              <a:t>Fonte Darwin (1872): </a:t>
            </a:r>
            <a:r>
              <a:rPr lang="it-IT" sz="1800" i="1" dirty="0">
                <a:solidFill>
                  <a:schemeClr val="tx1"/>
                </a:solidFill>
              </a:rPr>
              <a:t>L’espressione delle emozioni nell’uomo e negli animali p. 91-94</a:t>
            </a:r>
          </a:p>
        </p:txBody>
      </p:sp>
      <p:sp>
        <p:nvSpPr>
          <p:cNvPr id="24580" name="Rectangle 3"/>
          <p:cNvSpPr>
            <a:spLocks noGrp="1" noChangeArrowheads="1"/>
          </p:cNvSpPr>
          <p:nvPr>
            <p:ph idx="1"/>
          </p:nvPr>
        </p:nvSpPr>
        <p:spPr>
          <a:xfrm>
            <a:off x="0" y="1016000"/>
            <a:ext cx="11938000" cy="5080000"/>
          </a:xfrm>
        </p:spPr>
        <p:txBody>
          <a:bodyPr>
            <a:normAutofit/>
          </a:bodyPr>
          <a:lstStyle/>
          <a:p>
            <a:pPr algn="ctr" eaLnBrk="1" hangingPunct="1">
              <a:buFontTx/>
              <a:buNone/>
            </a:pPr>
            <a:r>
              <a:rPr lang="it-IT" sz="2200" dirty="0" smtClean="0">
                <a:latin typeface="Arial" panose="020B0604020202020204" pitchFamily="34" charset="0"/>
                <a:cs typeface="Arial" panose="020B0604020202020204" pitchFamily="34" charset="0"/>
              </a:rPr>
              <a:t>	</a:t>
            </a:r>
            <a:r>
              <a:rPr lang="it-IT" sz="2400" i="1" dirty="0">
                <a:cs typeface="Arial" panose="020B0604020202020204" pitchFamily="34" charset="0"/>
              </a:rPr>
              <a:t>Si dovrebbe aggiungere che l'animale in questo momento si trova in una condizione di grande eccitazione per la gioia, e quindi viene prodotta energia nervosa in eccesso, la quale determina naturalmente un particolare tipo di attività. </a:t>
            </a:r>
            <a:endParaRPr lang="it-IT" sz="2400" i="1" dirty="0" smtClean="0">
              <a:cs typeface="Arial" panose="020B0604020202020204" pitchFamily="34" charset="0"/>
            </a:endParaRPr>
          </a:p>
          <a:p>
            <a:pPr algn="ctr">
              <a:buNone/>
            </a:pPr>
            <a:r>
              <a:rPr lang="it-IT" sz="2400" dirty="0">
                <a:cs typeface="Arial" panose="020B0604020202020204" pitchFamily="34" charset="0"/>
              </a:rPr>
              <a:t>	</a:t>
            </a:r>
            <a:r>
              <a:rPr lang="it-IT" sz="2400" i="1" dirty="0">
                <a:cs typeface="Arial" panose="020B0604020202020204" pitchFamily="34" charset="0"/>
              </a:rPr>
              <a:t>Non uno dei movimenti descritti, che esprimono l'affetto con tanta chiarezza, è di qualche utilità per l'animale. Essi possono essere spiegati unicamente, per quanto riesco a capire, con il fatto che si tratta dei movimenti esattamente contrari, cioè in antitesi, rispetto all'atteggiamento e ai movimenti </a:t>
            </a:r>
            <a:r>
              <a:rPr lang="it-IT" sz="2400" i="1" dirty="0">
                <a:solidFill>
                  <a:srgbClr val="000000"/>
                </a:solidFill>
                <a:cs typeface="Arial" panose="020B0604020202020204" pitchFamily="34" charset="0"/>
              </a:rPr>
              <a:t>che, per cause comprensibili, sono adottati quando un cane si prepara a combattere, e che dunque esprimono la rabbia.</a:t>
            </a:r>
            <a:endParaRPr lang="it-IT" sz="2400" i="1" dirty="0">
              <a:cs typeface="Arial" panose="020B0604020202020204" pitchFamily="34" charset="0"/>
            </a:endParaRPr>
          </a:p>
          <a:p>
            <a:pPr eaLnBrk="1" hangingPunct="1">
              <a:buFontTx/>
              <a:buNone/>
            </a:pPr>
            <a:endParaRPr lang="it-IT" sz="2200" i="1" dirty="0">
              <a:latin typeface="Arial" panose="020B0604020202020204" pitchFamily="34" charset="0"/>
              <a:cs typeface="Arial" panose="020B0604020202020204" pitchFamily="34" charset="0"/>
            </a:endParaRPr>
          </a:p>
        </p:txBody>
      </p:sp>
      <p:sp>
        <p:nvSpPr>
          <p:cNvPr id="24578"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3881D7-CF02-441C-9886-679365474ABF}" type="slidenum">
              <a:rPr lang="it-IT" sz="1400"/>
              <a:pPr>
                <a:spcBef>
                  <a:spcPct val="0"/>
                </a:spcBef>
                <a:buFontTx/>
                <a:buNone/>
              </a:pPr>
              <a:t>8</a:t>
            </a:fld>
            <a:endParaRPr lang="it-IT" sz="1400"/>
          </a:p>
        </p:txBody>
      </p:sp>
    </p:spTree>
    <p:extLst>
      <p:ext uri="{BB962C8B-B14F-4D97-AF65-F5344CB8AC3E}">
        <p14:creationId xmlns:p14="http://schemas.microsoft.com/office/powerpoint/2010/main" xmlns="" val="4282526187"/>
      </p:ext>
    </p:extLst>
  </p:cSld>
  <p:clrMapOvr>
    <a:masterClrMapping/>
  </p:clrMapOvr>
  <p:transition>
    <p:dissolv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939801" y="874712"/>
            <a:ext cx="8664575" cy="39624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50000"/>
              </a:spcBef>
              <a:buClrTx/>
              <a:buSzTx/>
              <a:buFontTx/>
              <a:buNone/>
            </a:pPr>
            <a:r>
              <a:rPr lang="it-IT" sz="2200" dirty="0">
                <a:solidFill>
                  <a:srgbClr val="FFFFFF"/>
                </a:solidFill>
              </a:rPr>
              <a:t> </a:t>
            </a:r>
            <a:r>
              <a:rPr lang="it-IT" sz="2400" b="1" dirty="0">
                <a:solidFill>
                  <a:schemeClr val="tx1"/>
                </a:solidFill>
                <a:latin typeface="+mn-lt"/>
              </a:rPr>
              <a:t>Risultati:</a:t>
            </a:r>
          </a:p>
          <a:p>
            <a:pPr algn="l">
              <a:lnSpc>
                <a:spcPct val="100000"/>
              </a:lnSpc>
              <a:spcBef>
                <a:spcPct val="50000"/>
              </a:spcBef>
              <a:buClrTx/>
              <a:buSzTx/>
              <a:buFontTx/>
              <a:buNone/>
            </a:pPr>
            <a:endParaRPr lang="it-IT" sz="2200" dirty="0">
              <a:solidFill>
                <a:srgbClr val="FFFF00"/>
              </a:solidFill>
            </a:endParaRPr>
          </a:p>
          <a:p>
            <a:pPr algn="l">
              <a:lnSpc>
                <a:spcPct val="100000"/>
              </a:lnSpc>
              <a:spcBef>
                <a:spcPct val="50000"/>
              </a:spcBef>
              <a:buClrTx/>
              <a:buSzTx/>
              <a:buFontTx/>
              <a:buNone/>
            </a:pPr>
            <a:endParaRPr lang="it-IT" sz="2200" dirty="0">
              <a:solidFill>
                <a:srgbClr val="FFFFFF"/>
              </a:solidFill>
            </a:endParaRPr>
          </a:p>
          <a:p>
            <a:pPr algn="l">
              <a:lnSpc>
                <a:spcPct val="100000"/>
              </a:lnSpc>
              <a:spcBef>
                <a:spcPct val="50000"/>
              </a:spcBef>
              <a:buClrTx/>
              <a:buSzTx/>
              <a:buFontTx/>
              <a:buNone/>
            </a:pPr>
            <a:endParaRPr lang="it-IT" sz="2200" dirty="0">
              <a:solidFill>
                <a:srgbClr val="FFFFFF"/>
              </a:solidFill>
            </a:endParaRPr>
          </a:p>
          <a:p>
            <a:pPr algn="l">
              <a:lnSpc>
                <a:spcPct val="100000"/>
              </a:lnSpc>
              <a:spcBef>
                <a:spcPct val="50000"/>
              </a:spcBef>
              <a:buClrTx/>
              <a:buSzTx/>
              <a:buFontTx/>
              <a:buChar char="•"/>
            </a:pPr>
            <a:endParaRPr lang="it-IT" sz="2200" dirty="0">
              <a:solidFill>
                <a:srgbClr val="FFFFFF"/>
              </a:solidFill>
            </a:endParaRPr>
          </a:p>
          <a:p>
            <a:pPr algn="l">
              <a:lnSpc>
                <a:spcPct val="100000"/>
              </a:lnSpc>
              <a:spcBef>
                <a:spcPct val="50000"/>
              </a:spcBef>
              <a:buClrTx/>
              <a:buSzTx/>
              <a:buFontTx/>
              <a:buChar char="•"/>
            </a:pPr>
            <a:endParaRPr lang="it-IT" sz="2200" dirty="0">
              <a:solidFill>
                <a:srgbClr val="FFFFFF"/>
              </a:solidFill>
            </a:endParaRPr>
          </a:p>
          <a:p>
            <a:pPr algn="l">
              <a:lnSpc>
                <a:spcPct val="100000"/>
              </a:lnSpc>
              <a:spcBef>
                <a:spcPct val="50000"/>
              </a:spcBef>
              <a:buClrTx/>
              <a:buSzTx/>
              <a:buFontTx/>
              <a:buChar char="•"/>
            </a:pPr>
            <a:endParaRPr lang="it-IT" sz="2000" dirty="0">
              <a:solidFill>
                <a:srgbClr val="FFFFFF"/>
              </a:solidFill>
            </a:endParaRPr>
          </a:p>
          <a:p>
            <a:pPr algn="l">
              <a:lnSpc>
                <a:spcPct val="100000"/>
              </a:lnSpc>
              <a:spcBef>
                <a:spcPct val="50000"/>
              </a:spcBef>
              <a:buClrTx/>
              <a:buSzTx/>
              <a:buFontTx/>
              <a:buChar char="-"/>
            </a:pPr>
            <a:endParaRPr lang="it-IT" sz="2300" dirty="0">
              <a:solidFill>
                <a:srgbClr val="FFFFFF"/>
              </a:solidFill>
            </a:endParaRPr>
          </a:p>
        </p:txBody>
      </p:sp>
      <p:pic>
        <p:nvPicPr>
          <p:cNvPr id="71683" name="Picture 6" descr="04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927350" y="908051"/>
            <a:ext cx="6477000"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Segnaposto numero diapositiva 3"/>
          <p:cNvSpPr>
            <a:spLocks noGrp="1"/>
          </p:cNvSpPr>
          <p:nvPr>
            <p:ph type="sldNum" sz="quarter" idx="12"/>
          </p:nvPr>
        </p:nvSpPr>
        <p:spPr/>
        <p:txBody>
          <a:bodyPr/>
          <a:lstStyle/>
          <a:p>
            <a:fld id="{D57F1E4F-1CFF-5643-939E-217C01CDF565}" type="slidenum">
              <a:rPr lang="en-US" smtClean="0"/>
              <a:pPr/>
              <a:t>80</a:t>
            </a:fld>
            <a:endParaRPr lang="en-US" dirty="0"/>
          </a:p>
        </p:txBody>
      </p:sp>
    </p:spTree>
    <p:extLst>
      <p:ext uri="{BB962C8B-B14F-4D97-AF65-F5344CB8AC3E}">
        <p14:creationId xmlns:p14="http://schemas.microsoft.com/office/powerpoint/2010/main" xmlns="" val="3731842530"/>
      </p:ext>
    </p:extLst>
  </p:cSld>
  <p:clrMapOvr>
    <a:masterClrMapping/>
  </p:clrMapOvr>
  <p:transition>
    <p:dissolv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876300" y="879397"/>
            <a:ext cx="10528300" cy="5270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50000"/>
              </a:spcBef>
              <a:buClrTx/>
              <a:buSzTx/>
              <a:buFontTx/>
              <a:buNone/>
            </a:pPr>
            <a:r>
              <a:rPr lang="it-IT" sz="2400" dirty="0">
                <a:solidFill>
                  <a:srgbClr val="FF0000"/>
                </a:solidFill>
                <a:latin typeface="+mn-lt"/>
              </a:rPr>
              <a:t> </a:t>
            </a:r>
            <a:r>
              <a:rPr lang="it-IT" sz="2600" b="1" dirty="0">
                <a:solidFill>
                  <a:schemeClr val="tx1"/>
                </a:solidFill>
                <a:latin typeface="+mn-lt"/>
              </a:rPr>
              <a:t>Risultati:</a:t>
            </a:r>
          </a:p>
          <a:p>
            <a:pPr algn="l">
              <a:lnSpc>
                <a:spcPct val="100000"/>
              </a:lnSpc>
              <a:spcBef>
                <a:spcPct val="50000"/>
              </a:spcBef>
              <a:buClrTx/>
              <a:buSzTx/>
              <a:buFontTx/>
              <a:buChar char="•"/>
            </a:pPr>
            <a:r>
              <a:rPr lang="it-IT" sz="2400" dirty="0">
                <a:solidFill>
                  <a:schemeClr val="tx1"/>
                </a:solidFill>
                <a:latin typeface="+mn-lt"/>
              </a:rPr>
              <a:t>Seconda rilevazione (dopo 1 mese): </a:t>
            </a:r>
          </a:p>
          <a:p>
            <a:pPr algn="l">
              <a:lnSpc>
                <a:spcPct val="100000"/>
              </a:lnSpc>
              <a:spcBef>
                <a:spcPct val="50000"/>
              </a:spcBef>
              <a:buClrTx/>
              <a:buSzTx/>
              <a:buFontTx/>
              <a:buNone/>
            </a:pPr>
            <a:r>
              <a:rPr lang="it-IT" sz="2400" dirty="0">
                <a:solidFill>
                  <a:schemeClr val="tx1"/>
                </a:solidFill>
                <a:latin typeface="+mn-lt"/>
              </a:rPr>
              <a:t>- diminuisce la percentuale di persone che hanno cambiato opinione nel caso del messaggio di una fonte credibile</a:t>
            </a:r>
          </a:p>
          <a:p>
            <a:pPr algn="l">
              <a:lnSpc>
                <a:spcPct val="100000"/>
              </a:lnSpc>
              <a:spcBef>
                <a:spcPct val="50000"/>
              </a:spcBef>
              <a:buClrTx/>
              <a:buSzTx/>
              <a:buFontTx/>
              <a:buChar char="-"/>
            </a:pPr>
            <a:r>
              <a:rPr lang="it-IT" sz="2400" dirty="0">
                <a:solidFill>
                  <a:schemeClr val="tx1"/>
                </a:solidFill>
                <a:latin typeface="+mn-lt"/>
              </a:rPr>
              <a:t>aumenta la percentuale di persone che hanno cambiato opinione nel caso del messaggio di una fonte poco credibile</a:t>
            </a:r>
          </a:p>
          <a:p>
            <a:pPr algn="l">
              <a:lnSpc>
                <a:spcPct val="100000"/>
              </a:lnSpc>
              <a:spcBef>
                <a:spcPct val="50000"/>
              </a:spcBef>
              <a:buClrTx/>
              <a:buSzTx/>
              <a:buFont typeface="Wingdings" panose="05000000000000000000" pitchFamily="2" charset="2"/>
              <a:buNone/>
            </a:pPr>
            <a:endParaRPr lang="it-IT" sz="2400" dirty="0">
              <a:solidFill>
                <a:srgbClr val="FFFFFF"/>
              </a:solidFill>
              <a:latin typeface="+mn-lt"/>
            </a:endParaRPr>
          </a:p>
          <a:p>
            <a:pPr algn="l">
              <a:lnSpc>
                <a:spcPct val="100000"/>
              </a:lnSpc>
              <a:spcBef>
                <a:spcPct val="50000"/>
              </a:spcBef>
              <a:buClrTx/>
              <a:buSzTx/>
              <a:buFontTx/>
              <a:buChar char="-"/>
            </a:pPr>
            <a:r>
              <a:rPr lang="ja-JP" altLang="it-IT" sz="2400" dirty="0">
                <a:solidFill>
                  <a:schemeClr val="tx1"/>
                </a:solidFill>
                <a:latin typeface="+mn-lt"/>
              </a:rPr>
              <a:t>“</a:t>
            </a:r>
            <a:r>
              <a:rPr lang="it-IT" altLang="ja-JP" sz="2400" dirty="0">
                <a:solidFill>
                  <a:srgbClr val="C00000"/>
                </a:solidFill>
                <a:latin typeface="+mn-lt"/>
              </a:rPr>
              <a:t>Sleeper </a:t>
            </a:r>
            <a:r>
              <a:rPr lang="it-IT" altLang="ja-JP" sz="2400" dirty="0" err="1">
                <a:solidFill>
                  <a:srgbClr val="C00000"/>
                </a:solidFill>
                <a:latin typeface="+mn-lt"/>
              </a:rPr>
              <a:t>effect</a:t>
            </a:r>
            <a:r>
              <a:rPr lang="ja-JP" altLang="it-IT" sz="2400" dirty="0">
                <a:solidFill>
                  <a:schemeClr val="tx1"/>
                </a:solidFill>
                <a:latin typeface="+mn-lt"/>
              </a:rPr>
              <a:t>”</a:t>
            </a:r>
            <a:r>
              <a:rPr lang="it-IT" altLang="ja-JP" sz="2400" dirty="0">
                <a:solidFill>
                  <a:schemeClr val="tx1"/>
                </a:solidFill>
                <a:latin typeface="+mn-lt"/>
              </a:rPr>
              <a:t>: i soggetti con il passare del tempo tendono </a:t>
            </a:r>
            <a:r>
              <a:rPr lang="it-IT" altLang="ja-JP" sz="2400" dirty="0" smtClean="0">
                <a:solidFill>
                  <a:schemeClr val="tx1"/>
                </a:solidFill>
                <a:latin typeface="+mn-lt"/>
              </a:rPr>
              <a:t>a dimenticare la </a:t>
            </a:r>
            <a:r>
              <a:rPr lang="it-IT" altLang="ja-JP" sz="2400" dirty="0">
                <a:solidFill>
                  <a:schemeClr val="tx1"/>
                </a:solidFill>
                <a:latin typeface="+mn-lt"/>
              </a:rPr>
              <a:t>fonte del messaggio e a basare le proprie opinioni sulle argomentazioni con cui è sostenuto.</a:t>
            </a:r>
          </a:p>
          <a:p>
            <a:pPr algn="l">
              <a:lnSpc>
                <a:spcPct val="100000"/>
              </a:lnSpc>
              <a:spcBef>
                <a:spcPct val="50000"/>
              </a:spcBef>
              <a:buClrTx/>
              <a:buSzTx/>
              <a:buFontTx/>
              <a:buChar char="-"/>
            </a:pPr>
            <a:endParaRPr lang="it-IT" sz="2300" dirty="0">
              <a:solidFill>
                <a:schemeClr val="tx1"/>
              </a:solidFill>
            </a:endParaRPr>
          </a:p>
        </p:txBody>
      </p:sp>
      <p:sp>
        <p:nvSpPr>
          <p:cNvPr id="3" name="Segnaposto numero diapositiva 2"/>
          <p:cNvSpPr>
            <a:spLocks noGrp="1"/>
          </p:cNvSpPr>
          <p:nvPr>
            <p:ph type="sldNum" sz="quarter" idx="12"/>
          </p:nvPr>
        </p:nvSpPr>
        <p:spPr/>
        <p:txBody>
          <a:bodyPr/>
          <a:lstStyle/>
          <a:p>
            <a:fld id="{D57F1E4F-1CFF-5643-939E-217C01CDF565}" type="slidenum">
              <a:rPr lang="en-US" smtClean="0"/>
              <a:pPr/>
              <a:t>81</a:t>
            </a:fld>
            <a:endParaRPr lang="en-US" dirty="0"/>
          </a:p>
        </p:txBody>
      </p:sp>
    </p:spTree>
    <p:extLst>
      <p:ext uri="{BB962C8B-B14F-4D97-AF65-F5344CB8AC3E}">
        <p14:creationId xmlns:p14="http://schemas.microsoft.com/office/powerpoint/2010/main" xmlns="" val="2961391888"/>
      </p:ext>
    </p:extLst>
  </p:cSld>
  <p:clrMapOvr>
    <a:masterClrMapping/>
  </p:clrMapOvr>
  <p:transition>
    <p:dissolv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711200" y="1968500"/>
            <a:ext cx="10744200" cy="4708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50000"/>
              </a:spcBef>
              <a:buClrTx/>
              <a:buSzTx/>
              <a:buFontTx/>
              <a:buNone/>
            </a:pPr>
            <a:r>
              <a:rPr lang="it-IT" sz="2400" u="sng" dirty="0">
                <a:solidFill>
                  <a:srgbClr val="C00000"/>
                </a:solidFill>
                <a:latin typeface="+mn-lt"/>
              </a:rPr>
              <a:t>1953 </a:t>
            </a:r>
            <a:r>
              <a:rPr lang="it-IT" sz="2400" b="1" u="sng" dirty="0">
                <a:solidFill>
                  <a:srgbClr val="C00000"/>
                </a:solidFill>
                <a:latin typeface="+mn-lt"/>
              </a:rPr>
              <a:t>Esperimento di Janis e </a:t>
            </a:r>
            <a:r>
              <a:rPr lang="it-IT" sz="2400" b="1" u="sng" dirty="0" err="1">
                <a:solidFill>
                  <a:srgbClr val="C00000"/>
                </a:solidFill>
                <a:latin typeface="+mn-lt"/>
              </a:rPr>
              <a:t>Feshbach</a:t>
            </a:r>
            <a:endParaRPr lang="it-IT" sz="2400" b="1" u="sng" dirty="0">
              <a:solidFill>
                <a:srgbClr val="C00000"/>
              </a:solidFill>
              <a:latin typeface="+mn-lt"/>
            </a:endParaRPr>
          </a:p>
          <a:p>
            <a:pPr algn="l">
              <a:lnSpc>
                <a:spcPct val="100000"/>
              </a:lnSpc>
              <a:spcBef>
                <a:spcPct val="50000"/>
              </a:spcBef>
              <a:buClrTx/>
              <a:buSzTx/>
              <a:buFontTx/>
              <a:buNone/>
            </a:pPr>
            <a:r>
              <a:rPr lang="it-IT" sz="2400" b="1" dirty="0">
                <a:solidFill>
                  <a:schemeClr val="tx1"/>
                </a:solidFill>
                <a:latin typeface="+mn-lt"/>
              </a:rPr>
              <a:t>Tema</a:t>
            </a:r>
            <a:r>
              <a:rPr lang="it-IT" sz="2400" dirty="0">
                <a:solidFill>
                  <a:srgbClr val="FFFFFF"/>
                </a:solidFill>
                <a:latin typeface="+mn-lt"/>
              </a:rPr>
              <a:t>: </a:t>
            </a:r>
            <a:r>
              <a:rPr lang="it-IT" sz="2400" dirty="0">
                <a:solidFill>
                  <a:schemeClr val="tx1"/>
                </a:solidFill>
                <a:latin typeface="+mn-lt"/>
              </a:rPr>
              <a:t>igiene orale</a:t>
            </a:r>
          </a:p>
          <a:p>
            <a:pPr algn="l">
              <a:lnSpc>
                <a:spcPct val="100000"/>
              </a:lnSpc>
              <a:spcBef>
                <a:spcPct val="50000"/>
              </a:spcBef>
              <a:buClrTx/>
              <a:buSzTx/>
              <a:buFontTx/>
              <a:buChar char="•"/>
            </a:pPr>
            <a:r>
              <a:rPr lang="it-IT" sz="2400" dirty="0">
                <a:solidFill>
                  <a:schemeClr val="tx1"/>
                </a:solidFill>
                <a:latin typeface="+mn-lt"/>
              </a:rPr>
              <a:t> 3 messaggi con diversi livelli (debole, medio, forte) di intensità di appello alla paura</a:t>
            </a:r>
          </a:p>
          <a:p>
            <a:pPr algn="l">
              <a:lnSpc>
                <a:spcPct val="100000"/>
              </a:lnSpc>
              <a:spcBef>
                <a:spcPct val="50000"/>
              </a:spcBef>
              <a:buClrTx/>
              <a:buSzTx/>
              <a:buFontTx/>
              <a:buNone/>
            </a:pPr>
            <a:r>
              <a:rPr lang="it-IT" sz="2400" b="1" dirty="0">
                <a:solidFill>
                  <a:schemeClr val="tx1"/>
                </a:solidFill>
                <a:latin typeface="+mn-lt"/>
              </a:rPr>
              <a:t>Soggetti</a:t>
            </a:r>
            <a:r>
              <a:rPr lang="it-IT" sz="2400" dirty="0">
                <a:solidFill>
                  <a:srgbClr val="FFFFFF"/>
                </a:solidFill>
                <a:latin typeface="+mn-lt"/>
              </a:rPr>
              <a:t>: </a:t>
            </a:r>
            <a:r>
              <a:rPr lang="it-IT" sz="2400" dirty="0">
                <a:solidFill>
                  <a:schemeClr val="tx1"/>
                </a:solidFill>
                <a:latin typeface="+mn-lt"/>
              </a:rPr>
              <a:t>studenti di scuola superiore</a:t>
            </a:r>
          </a:p>
          <a:p>
            <a:pPr algn="l">
              <a:lnSpc>
                <a:spcPct val="100000"/>
              </a:lnSpc>
              <a:spcBef>
                <a:spcPct val="50000"/>
              </a:spcBef>
              <a:buClrTx/>
              <a:buSzTx/>
              <a:buFontTx/>
              <a:buNone/>
            </a:pPr>
            <a:r>
              <a:rPr lang="it-IT" sz="2400" b="1" dirty="0">
                <a:solidFill>
                  <a:schemeClr val="tx1"/>
                </a:solidFill>
                <a:latin typeface="+mn-lt"/>
              </a:rPr>
              <a:t>Risultati:</a:t>
            </a:r>
          </a:p>
          <a:p>
            <a:pPr algn="l">
              <a:lnSpc>
                <a:spcPct val="100000"/>
              </a:lnSpc>
              <a:spcBef>
                <a:spcPct val="50000"/>
              </a:spcBef>
              <a:buClrTx/>
              <a:buSzTx/>
              <a:buFontTx/>
              <a:buNone/>
            </a:pPr>
            <a:r>
              <a:rPr lang="it-IT" sz="2400" dirty="0">
                <a:solidFill>
                  <a:schemeClr val="tx1"/>
                </a:solidFill>
                <a:latin typeface="+mn-lt"/>
              </a:rPr>
              <a:t>- l</a:t>
            </a:r>
            <a:r>
              <a:rPr lang="ja-JP" altLang="it-IT" sz="2400" dirty="0">
                <a:solidFill>
                  <a:schemeClr val="tx1"/>
                </a:solidFill>
                <a:latin typeface="+mn-lt"/>
              </a:rPr>
              <a:t>’</a:t>
            </a:r>
            <a:r>
              <a:rPr lang="it-IT" altLang="ja-JP" sz="2400" dirty="0">
                <a:solidFill>
                  <a:schemeClr val="tx1"/>
                </a:solidFill>
                <a:latin typeface="+mn-lt"/>
              </a:rPr>
              <a:t>appello alla paura </a:t>
            </a:r>
            <a:r>
              <a:rPr lang="it-IT" altLang="ja-JP" sz="2400" dirty="0">
                <a:solidFill>
                  <a:srgbClr val="C00000"/>
                </a:solidFill>
                <a:latin typeface="+mn-lt"/>
              </a:rPr>
              <a:t>forte</a:t>
            </a:r>
            <a:r>
              <a:rPr lang="it-IT" altLang="ja-JP" sz="2400" dirty="0">
                <a:solidFill>
                  <a:srgbClr val="FFFFFF"/>
                </a:solidFill>
                <a:latin typeface="+mn-lt"/>
              </a:rPr>
              <a:t> </a:t>
            </a:r>
            <a:r>
              <a:rPr lang="it-IT" altLang="ja-JP" sz="2400" dirty="0">
                <a:solidFill>
                  <a:schemeClr val="tx1"/>
                </a:solidFill>
                <a:latin typeface="+mn-lt"/>
              </a:rPr>
              <a:t>induce la maggiore tensione emotiva</a:t>
            </a:r>
          </a:p>
          <a:p>
            <a:pPr algn="l">
              <a:lnSpc>
                <a:spcPct val="100000"/>
              </a:lnSpc>
              <a:spcBef>
                <a:spcPct val="50000"/>
              </a:spcBef>
              <a:buClrTx/>
              <a:buSzTx/>
              <a:buFontTx/>
              <a:buChar char="-"/>
            </a:pPr>
            <a:r>
              <a:rPr lang="it-IT" sz="2400" dirty="0">
                <a:solidFill>
                  <a:schemeClr val="tx1"/>
                </a:solidFill>
                <a:latin typeface="+mn-lt"/>
              </a:rPr>
              <a:t>l</a:t>
            </a:r>
            <a:r>
              <a:rPr lang="ja-JP" altLang="it-IT" sz="2400" dirty="0">
                <a:solidFill>
                  <a:schemeClr val="tx1"/>
                </a:solidFill>
                <a:latin typeface="+mn-lt"/>
              </a:rPr>
              <a:t>’</a:t>
            </a:r>
            <a:r>
              <a:rPr lang="it-IT" altLang="ja-JP" sz="2400" dirty="0">
                <a:solidFill>
                  <a:schemeClr val="tx1"/>
                </a:solidFill>
                <a:latin typeface="+mn-lt"/>
              </a:rPr>
              <a:t>appello alla paura</a:t>
            </a:r>
            <a:r>
              <a:rPr lang="it-IT" altLang="ja-JP" sz="2400" dirty="0">
                <a:solidFill>
                  <a:srgbClr val="FFFFFF"/>
                </a:solidFill>
                <a:latin typeface="+mn-lt"/>
              </a:rPr>
              <a:t> </a:t>
            </a:r>
            <a:r>
              <a:rPr lang="it-IT" altLang="ja-JP" sz="2400" dirty="0">
                <a:solidFill>
                  <a:srgbClr val="C00000"/>
                </a:solidFill>
                <a:latin typeface="+mn-lt"/>
              </a:rPr>
              <a:t>debole</a:t>
            </a:r>
            <a:r>
              <a:rPr lang="it-IT" altLang="ja-JP" sz="2400" dirty="0">
                <a:solidFill>
                  <a:srgbClr val="FFFFFF"/>
                </a:solidFill>
                <a:latin typeface="+mn-lt"/>
              </a:rPr>
              <a:t> </a:t>
            </a:r>
            <a:r>
              <a:rPr lang="it-IT" altLang="ja-JP" sz="2400" dirty="0">
                <a:solidFill>
                  <a:schemeClr val="tx1"/>
                </a:solidFill>
                <a:latin typeface="+mn-lt"/>
              </a:rPr>
              <a:t>influisce nel modo più forte sul comportamento nella direzione desiderata dal messaggio</a:t>
            </a:r>
          </a:p>
          <a:p>
            <a:pPr lvl="1" algn="l">
              <a:lnSpc>
                <a:spcPct val="100000"/>
              </a:lnSpc>
              <a:spcBef>
                <a:spcPct val="50000"/>
              </a:spcBef>
              <a:buClrTx/>
              <a:buSzTx/>
              <a:buFontTx/>
              <a:buChar char="-"/>
            </a:pPr>
            <a:r>
              <a:rPr lang="it-IT" sz="2400" dirty="0">
                <a:solidFill>
                  <a:schemeClr val="tx1"/>
                </a:solidFill>
                <a:latin typeface="+mn-lt"/>
                <a:sym typeface="Symbol" panose="05050102010706020507" pitchFamily="18" charset="2"/>
              </a:rPr>
              <a:t></a:t>
            </a:r>
            <a:r>
              <a:rPr lang="it-IT" sz="2400" dirty="0">
                <a:solidFill>
                  <a:srgbClr val="FFFFFF"/>
                </a:solidFill>
                <a:latin typeface="+mn-lt"/>
                <a:sym typeface="Symbol" panose="05050102010706020507" pitchFamily="18" charset="2"/>
              </a:rPr>
              <a:t> </a:t>
            </a:r>
            <a:r>
              <a:rPr lang="it-IT" sz="2400" dirty="0">
                <a:solidFill>
                  <a:srgbClr val="C00000"/>
                </a:solidFill>
                <a:latin typeface="+mn-lt"/>
                <a:sym typeface="Symbol" panose="05050102010706020507" pitchFamily="18" charset="2"/>
              </a:rPr>
              <a:t>il cambiamento è più stabile nel tempo</a:t>
            </a:r>
            <a:endParaRPr lang="it-IT" sz="2400" dirty="0">
              <a:solidFill>
                <a:srgbClr val="C00000"/>
              </a:solidFill>
              <a:latin typeface="+mn-lt"/>
            </a:endParaRPr>
          </a:p>
        </p:txBody>
      </p:sp>
      <p:sp>
        <p:nvSpPr>
          <p:cNvPr id="73731" name="Text Box 2"/>
          <p:cNvSpPr txBox="1">
            <a:spLocks noChangeArrowheads="1"/>
          </p:cNvSpPr>
          <p:nvPr/>
        </p:nvSpPr>
        <p:spPr bwMode="auto">
          <a:xfrm>
            <a:off x="1206500" y="850901"/>
            <a:ext cx="8763000" cy="10464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50000"/>
              </a:spcBef>
              <a:buClrTx/>
              <a:buSzTx/>
              <a:buFontTx/>
              <a:buNone/>
            </a:pPr>
            <a:r>
              <a:rPr lang="it-IT" sz="2600" u="sng" dirty="0">
                <a:solidFill>
                  <a:srgbClr val="C00000"/>
                </a:solidFill>
                <a:latin typeface="+mn-lt"/>
              </a:rPr>
              <a:t>Il messaggio</a:t>
            </a:r>
          </a:p>
          <a:p>
            <a:pPr algn="l">
              <a:lnSpc>
                <a:spcPct val="100000"/>
              </a:lnSpc>
              <a:spcBef>
                <a:spcPct val="50000"/>
              </a:spcBef>
              <a:buClrTx/>
              <a:buSzTx/>
              <a:buFontTx/>
              <a:buNone/>
            </a:pPr>
            <a:r>
              <a:rPr lang="it-IT" sz="2400" dirty="0">
                <a:solidFill>
                  <a:srgbClr val="C00000"/>
                </a:solidFill>
                <a:latin typeface="+mn-lt"/>
              </a:rPr>
              <a:t>L</a:t>
            </a:r>
            <a:r>
              <a:rPr lang="ja-JP" altLang="it-IT" sz="2400" dirty="0">
                <a:solidFill>
                  <a:srgbClr val="C00000"/>
                </a:solidFill>
                <a:latin typeface="+mn-lt"/>
              </a:rPr>
              <a:t>’”</a:t>
            </a:r>
            <a:r>
              <a:rPr lang="it-IT" altLang="ja-JP" sz="2400" i="1" dirty="0">
                <a:solidFill>
                  <a:srgbClr val="C00000"/>
                </a:solidFill>
                <a:latin typeface="+mn-lt"/>
              </a:rPr>
              <a:t>appello alla paura</a:t>
            </a:r>
            <a:r>
              <a:rPr lang="ja-JP" altLang="it-IT" sz="2400" dirty="0">
                <a:solidFill>
                  <a:srgbClr val="C00000"/>
                </a:solidFill>
                <a:latin typeface="+mn-lt"/>
              </a:rPr>
              <a:t>”</a:t>
            </a:r>
            <a:r>
              <a:rPr lang="it-IT" altLang="ja-JP" sz="2400" dirty="0">
                <a:solidFill>
                  <a:srgbClr val="C00000"/>
                </a:solidFill>
                <a:latin typeface="+mn-lt"/>
              </a:rPr>
              <a:t>:</a:t>
            </a:r>
            <a:endParaRPr lang="it-IT" sz="2400" dirty="0">
              <a:solidFill>
                <a:srgbClr val="C00000"/>
              </a:solidFill>
              <a:latin typeface="+mn-lt"/>
            </a:endParaRPr>
          </a:p>
        </p:txBody>
      </p:sp>
      <p:sp>
        <p:nvSpPr>
          <p:cNvPr id="4" name="Segnaposto numero diapositiva 3"/>
          <p:cNvSpPr>
            <a:spLocks noGrp="1"/>
          </p:cNvSpPr>
          <p:nvPr>
            <p:ph type="sldNum" sz="quarter" idx="12"/>
          </p:nvPr>
        </p:nvSpPr>
        <p:spPr/>
        <p:txBody>
          <a:bodyPr/>
          <a:lstStyle/>
          <a:p>
            <a:fld id="{D57F1E4F-1CFF-5643-939E-217C01CDF565}" type="slidenum">
              <a:rPr lang="en-US" smtClean="0"/>
              <a:pPr/>
              <a:t>82</a:t>
            </a:fld>
            <a:endParaRPr lang="en-US" dirty="0"/>
          </a:p>
        </p:txBody>
      </p:sp>
    </p:spTree>
    <p:extLst>
      <p:ext uri="{BB962C8B-B14F-4D97-AF65-F5344CB8AC3E}">
        <p14:creationId xmlns:p14="http://schemas.microsoft.com/office/powerpoint/2010/main" xmlns="" val="474208716"/>
      </p:ext>
    </p:extLst>
  </p:cSld>
  <p:clrMapOvr>
    <a:masterClrMapping/>
  </p:clrMapOvr>
  <p:transition>
    <p:dissolv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1701800" y="1879600"/>
            <a:ext cx="1524000" cy="838200"/>
          </a:xfrm>
          <a:prstGeom prst="rect">
            <a:avLst/>
          </a:prstGeom>
          <a:solidFill>
            <a:schemeClr val="accent2">
              <a:lumMod val="60000"/>
              <a:lumOff val="40000"/>
            </a:schemeClr>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SzTx/>
              <a:buFontTx/>
              <a:buNone/>
            </a:pPr>
            <a:r>
              <a:rPr lang="it-IT" sz="2400" dirty="0">
                <a:solidFill>
                  <a:schemeClr val="tx1"/>
                </a:solidFill>
                <a:latin typeface="+mn-lt"/>
              </a:rPr>
              <a:t>Minaccia</a:t>
            </a:r>
          </a:p>
          <a:p>
            <a:pPr algn="ctr">
              <a:lnSpc>
                <a:spcPct val="100000"/>
              </a:lnSpc>
              <a:spcBef>
                <a:spcPct val="0"/>
              </a:spcBef>
              <a:buClrTx/>
              <a:buSzTx/>
              <a:buFontTx/>
              <a:buNone/>
            </a:pPr>
            <a:r>
              <a:rPr lang="it-IT" sz="2400" dirty="0">
                <a:solidFill>
                  <a:schemeClr val="tx1"/>
                </a:solidFill>
                <a:latin typeface="+mn-lt"/>
              </a:rPr>
              <a:t> forte</a:t>
            </a:r>
          </a:p>
        </p:txBody>
      </p:sp>
      <p:sp>
        <p:nvSpPr>
          <p:cNvPr id="74755" name="Rectangle 4"/>
          <p:cNvSpPr>
            <a:spLocks noChangeArrowheads="1"/>
          </p:cNvSpPr>
          <p:nvPr/>
        </p:nvSpPr>
        <p:spPr bwMode="auto">
          <a:xfrm>
            <a:off x="4292600" y="1600200"/>
            <a:ext cx="2133600" cy="1447800"/>
          </a:xfrm>
          <a:prstGeom prst="rect">
            <a:avLst/>
          </a:prstGeom>
          <a:solidFill>
            <a:schemeClr val="accent2">
              <a:lumMod val="60000"/>
              <a:lumOff val="40000"/>
            </a:schemeClr>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spcBef>
                <a:spcPct val="0"/>
              </a:spcBef>
            </a:pPr>
            <a:r>
              <a:rPr lang="it-IT" sz="2400" dirty="0">
                <a:solidFill>
                  <a:schemeClr val="tx1"/>
                </a:solidFill>
                <a:latin typeface="+mn-lt"/>
              </a:rPr>
              <a:t>Alleviare subito</a:t>
            </a:r>
          </a:p>
          <a:p>
            <a:pPr algn="ctr">
              <a:spcBef>
                <a:spcPct val="0"/>
              </a:spcBef>
            </a:pPr>
            <a:r>
              <a:rPr lang="it-IT" sz="2400" dirty="0">
                <a:solidFill>
                  <a:schemeClr val="tx1"/>
                </a:solidFill>
                <a:latin typeface="+mn-lt"/>
              </a:rPr>
              <a:t> la tensione </a:t>
            </a:r>
          </a:p>
          <a:p>
            <a:pPr algn="ctr">
              <a:spcBef>
                <a:spcPct val="0"/>
              </a:spcBef>
            </a:pPr>
            <a:r>
              <a:rPr lang="it-IT" sz="2400" dirty="0">
                <a:solidFill>
                  <a:schemeClr val="tx1"/>
                </a:solidFill>
                <a:latin typeface="+mn-lt"/>
              </a:rPr>
              <a:t>minimizzando </a:t>
            </a:r>
          </a:p>
          <a:p>
            <a:pPr algn="ctr">
              <a:spcBef>
                <a:spcPct val="0"/>
              </a:spcBef>
            </a:pPr>
            <a:r>
              <a:rPr lang="it-IT" sz="2400" dirty="0">
                <a:solidFill>
                  <a:schemeClr val="tx1"/>
                </a:solidFill>
                <a:latin typeface="+mn-lt"/>
              </a:rPr>
              <a:t>la minaccia</a:t>
            </a:r>
          </a:p>
        </p:txBody>
      </p:sp>
      <p:sp>
        <p:nvSpPr>
          <p:cNvPr id="74756" name="Rectangle 5"/>
          <p:cNvSpPr>
            <a:spLocks noChangeArrowheads="1"/>
          </p:cNvSpPr>
          <p:nvPr/>
        </p:nvSpPr>
        <p:spPr bwMode="auto">
          <a:xfrm>
            <a:off x="7620000" y="1790700"/>
            <a:ext cx="2743200" cy="990600"/>
          </a:xfrm>
          <a:prstGeom prst="rect">
            <a:avLst/>
          </a:prstGeom>
          <a:solidFill>
            <a:schemeClr val="accent2">
              <a:lumMod val="60000"/>
              <a:lumOff val="40000"/>
            </a:schemeClr>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SzTx/>
              <a:buFontTx/>
              <a:buNone/>
            </a:pPr>
            <a:r>
              <a:rPr lang="it-IT" sz="2400" dirty="0">
                <a:solidFill>
                  <a:schemeClr val="tx1"/>
                </a:solidFill>
                <a:latin typeface="+mn-lt"/>
              </a:rPr>
              <a:t>La raccomandazione</a:t>
            </a:r>
          </a:p>
          <a:p>
            <a:pPr algn="ctr">
              <a:lnSpc>
                <a:spcPct val="100000"/>
              </a:lnSpc>
              <a:spcBef>
                <a:spcPct val="0"/>
              </a:spcBef>
              <a:buClrTx/>
              <a:buSzTx/>
              <a:buFontTx/>
              <a:buNone/>
            </a:pPr>
            <a:r>
              <a:rPr lang="it-IT" sz="2400" dirty="0">
                <a:solidFill>
                  <a:schemeClr val="tx1"/>
                </a:solidFill>
                <a:latin typeface="+mn-lt"/>
              </a:rPr>
              <a:t>viene ignorata</a:t>
            </a:r>
          </a:p>
        </p:txBody>
      </p:sp>
      <p:sp>
        <p:nvSpPr>
          <p:cNvPr id="74757" name="AutoShape 6"/>
          <p:cNvSpPr>
            <a:spLocks noChangeArrowheads="1"/>
          </p:cNvSpPr>
          <p:nvPr/>
        </p:nvSpPr>
        <p:spPr bwMode="auto">
          <a:xfrm>
            <a:off x="3454400" y="2133600"/>
            <a:ext cx="723900" cy="266700"/>
          </a:xfrm>
          <a:prstGeom prst="rightArrow">
            <a:avLst>
              <a:gd name="adj1" fmla="val 50000"/>
              <a:gd name="adj2" fmla="val 43750"/>
            </a:avLst>
          </a:prstGeom>
          <a:solidFill>
            <a:srgbClr val="C00000"/>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0"/>
              </a:spcBef>
              <a:buClrTx/>
              <a:buSzTx/>
              <a:buFontTx/>
              <a:buNone/>
            </a:pPr>
            <a:endParaRPr lang="en-US" sz="2200">
              <a:solidFill>
                <a:srgbClr val="FFFFFF"/>
              </a:solidFill>
            </a:endParaRPr>
          </a:p>
        </p:txBody>
      </p:sp>
      <p:sp>
        <p:nvSpPr>
          <p:cNvPr id="74759" name="Rectangle 9"/>
          <p:cNvSpPr>
            <a:spLocks noChangeArrowheads="1"/>
          </p:cNvSpPr>
          <p:nvPr/>
        </p:nvSpPr>
        <p:spPr bwMode="auto">
          <a:xfrm>
            <a:off x="1701800" y="4927600"/>
            <a:ext cx="1524000" cy="838200"/>
          </a:xfrm>
          <a:prstGeom prst="rect">
            <a:avLst/>
          </a:prstGeom>
          <a:solidFill>
            <a:schemeClr val="accent2">
              <a:lumMod val="60000"/>
              <a:lumOff val="40000"/>
            </a:schemeClr>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spcBef>
                <a:spcPct val="0"/>
              </a:spcBef>
            </a:pPr>
            <a:r>
              <a:rPr lang="it-IT" sz="2400" dirty="0">
                <a:solidFill>
                  <a:schemeClr val="tx1"/>
                </a:solidFill>
                <a:latin typeface="+mn-lt"/>
              </a:rPr>
              <a:t>Minaccia</a:t>
            </a:r>
          </a:p>
          <a:p>
            <a:pPr algn="ctr">
              <a:spcBef>
                <a:spcPct val="0"/>
              </a:spcBef>
            </a:pPr>
            <a:r>
              <a:rPr lang="it-IT" sz="2400" dirty="0">
                <a:solidFill>
                  <a:schemeClr val="tx1"/>
                </a:solidFill>
                <a:latin typeface="+mn-lt"/>
              </a:rPr>
              <a:t>debole</a:t>
            </a:r>
          </a:p>
        </p:txBody>
      </p:sp>
      <p:sp>
        <p:nvSpPr>
          <p:cNvPr id="74760" name="Rectangle 11"/>
          <p:cNvSpPr>
            <a:spLocks noChangeArrowheads="1"/>
          </p:cNvSpPr>
          <p:nvPr/>
        </p:nvSpPr>
        <p:spPr bwMode="auto">
          <a:xfrm>
            <a:off x="4279900" y="4800600"/>
            <a:ext cx="2133600" cy="1066800"/>
          </a:xfrm>
          <a:prstGeom prst="rect">
            <a:avLst/>
          </a:prstGeom>
          <a:solidFill>
            <a:schemeClr val="accent2">
              <a:lumMod val="60000"/>
              <a:lumOff val="40000"/>
            </a:schemeClr>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SzTx/>
              <a:buFontTx/>
              <a:buNone/>
            </a:pPr>
            <a:r>
              <a:rPr lang="it-IT" sz="2400" dirty="0">
                <a:solidFill>
                  <a:schemeClr val="tx1"/>
                </a:solidFill>
                <a:latin typeface="+mn-lt"/>
              </a:rPr>
              <a:t>Considerazione </a:t>
            </a:r>
          </a:p>
          <a:p>
            <a:pPr algn="ctr">
              <a:lnSpc>
                <a:spcPct val="100000"/>
              </a:lnSpc>
              <a:spcBef>
                <a:spcPct val="0"/>
              </a:spcBef>
              <a:buClrTx/>
              <a:buSzTx/>
              <a:buFontTx/>
              <a:buNone/>
            </a:pPr>
            <a:r>
              <a:rPr lang="it-IT" sz="2400" dirty="0">
                <a:solidFill>
                  <a:schemeClr val="tx1"/>
                </a:solidFill>
                <a:latin typeface="+mn-lt"/>
              </a:rPr>
              <a:t>del problema</a:t>
            </a:r>
          </a:p>
        </p:txBody>
      </p:sp>
      <p:sp>
        <p:nvSpPr>
          <p:cNvPr id="74761" name="Rectangle 12"/>
          <p:cNvSpPr>
            <a:spLocks noChangeArrowheads="1"/>
          </p:cNvSpPr>
          <p:nvPr/>
        </p:nvSpPr>
        <p:spPr bwMode="auto">
          <a:xfrm>
            <a:off x="7607300" y="4775200"/>
            <a:ext cx="2768600" cy="1066800"/>
          </a:xfrm>
          <a:prstGeom prst="rect">
            <a:avLst/>
          </a:prstGeom>
          <a:solidFill>
            <a:schemeClr val="accent2">
              <a:lumMod val="60000"/>
              <a:lumOff val="40000"/>
            </a:schemeClr>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ctr">
              <a:lnSpc>
                <a:spcPct val="100000"/>
              </a:lnSpc>
              <a:spcBef>
                <a:spcPct val="0"/>
              </a:spcBef>
              <a:buClrTx/>
              <a:buSzTx/>
              <a:buFontTx/>
              <a:buNone/>
            </a:pPr>
            <a:r>
              <a:rPr lang="it-IT" sz="2400" dirty="0">
                <a:solidFill>
                  <a:schemeClr val="tx1"/>
                </a:solidFill>
                <a:latin typeface="+mn-lt"/>
              </a:rPr>
              <a:t>Il soggetto presta </a:t>
            </a:r>
          </a:p>
          <a:p>
            <a:pPr algn="ctr">
              <a:lnSpc>
                <a:spcPct val="100000"/>
              </a:lnSpc>
              <a:spcBef>
                <a:spcPct val="0"/>
              </a:spcBef>
              <a:buClrTx/>
              <a:buSzTx/>
              <a:buFontTx/>
              <a:buNone/>
            </a:pPr>
            <a:r>
              <a:rPr lang="it-IT" sz="2400" dirty="0">
                <a:solidFill>
                  <a:schemeClr val="tx1"/>
                </a:solidFill>
                <a:latin typeface="+mn-lt"/>
              </a:rPr>
              <a:t>attenzione alla </a:t>
            </a:r>
          </a:p>
          <a:p>
            <a:pPr algn="ctr">
              <a:lnSpc>
                <a:spcPct val="100000"/>
              </a:lnSpc>
              <a:spcBef>
                <a:spcPct val="0"/>
              </a:spcBef>
              <a:buClrTx/>
              <a:buSzTx/>
              <a:buFontTx/>
              <a:buNone/>
            </a:pPr>
            <a:r>
              <a:rPr lang="it-IT" sz="2400" dirty="0">
                <a:solidFill>
                  <a:schemeClr val="tx1"/>
                </a:solidFill>
                <a:latin typeface="+mn-lt"/>
              </a:rPr>
              <a:t>raccomandazione</a:t>
            </a:r>
          </a:p>
        </p:txBody>
      </p:sp>
      <p:sp>
        <p:nvSpPr>
          <p:cNvPr id="74764" name="Text Box 15"/>
          <p:cNvSpPr txBox="1">
            <a:spLocks noChangeArrowheads="1"/>
          </p:cNvSpPr>
          <p:nvPr/>
        </p:nvSpPr>
        <p:spPr bwMode="auto">
          <a:xfrm>
            <a:off x="1676400" y="4495800"/>
            <a:ext cx="8763000" cy="4270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50000"/>
              </a:spcBef>
              <a:buClrTx/>
              <a:buSzTx/>
              <a:buFontTx/>
              <a:buNone/>
            </a:pPr>
            <a:endParaRPr lang="en-US" sz="2200">
              <a:solidFill>
                <a:srgbClr val="FFFFFF"/>
              </a:solidFill>
            </a:endParaRPr>
          </a:p>
        </p:txBody>
      </p:sp>
      <p:sp>
        <p:nvSpPr>
          <p:cNvPr id="13" name="Segnaposto numero diapositiva 12"/>
          <p:cNvSpPr>
            <a:spLocks noGrp="1"/>
          </p:cNvSpPr>
          <p:nvPr>
            <p:ph type="sldNum" sz="quarter" idx="12"/>
          </p:nvPr>
        </p:nvSpPr>
        <p:spPr/>
        <p:txBody>
          <a:bodyPr/>
          <a:lstStyle/>
          <a:p>
            <a:fld id="{D57F1E4F-1CFF-5643-939E-217C01CDF565}" type="slidenum">
              <a:rPr lang="en-US" smtClean="0"/>
              <a:pPr/>
              <a:t>83</a:t>
            </a:fld>
            <a:endParaRPr lang="en-US" dirty="0"/>
          </a:p>
        </p:txBody>
      </p:sp>
      <p:sp>
        <p:nvSpPr>
          <p:cNvPr id="14" name="AutoShape 6"/>
          <p:cNvSpPr>
            <a:spLocks noChangeArrowheads="1"/>
          </p:cNvSpPr>
          <p:nvPr/>
        </p:nvSpPr>
        <p:spPr bwMode="auto">
          <a:xfrm>
            <a:off x="3378200" y="5194300"/>
            <a:ext cx="723900" cy="266700"/>
          </a:xfrm>
          <a:prstGeom prst="rightArrow">
            <a:avLst>
              <a:gd name="adj1" fmla="val 50000"/>
              <a:gd name="adj2" fmla="val 43750"/>
            </a:avLst>
          </a:prstGeom>
          <a:solidFill>
            <a:srgbClr val="C00000"/>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0"/>
              </a:spcBef>
              <a:buClrTx/>
              <a:buSzTx/>
              <a:buFontTx/>
              <a:buNone/>
            </a:pPr>
            <a:endParaRPr lang="en-US" sz="2200">
              <a:solidFill>
                <a:srgbClr val="FFFFFF"/>
              </a:solidFill>
            </a:endParaRPr>
          </a:p>
        </p:txBody>
      </p:sp>
      <p:sp>
        <p:nvSpPr>
          <p:cNvPr id="15" name="AutoShape 6"/>
          <p:cNvSpPr>
            <a:spLocks noChangeArrowheads="1"/>
          </p:cNvSpPr>
          <p:nvPr/>
        </p:nvSpPr>
        <p:spPr bwMode="auto">
          <a:xfrm>
            <a:off x="6642100" y="2120900"/>
            <a:ext cx="723900" cy="266700"/>
          </a:xfrm>
          <a:prstGeom prst="rightArrow">
            <a:avLst>
              <a:gd name="adj1" fmla="val 50000"/>
              <a:gd name="adj2" fmla="val 43750"/>
            </a:avLst>
          </a:prstGeom>
          <a:solidFill>
            <a:srgbClr val="C00000"/>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0"/>
              </a:spcBef>
              <a:buClrTx/>
              <a:buSzTx/>
              <a:buFontTx/>
              <a:buNone/>
            </a:pPr>
            <a:endParaRPr lang="en-US" sz="2200">
              <a:solidFill>
                <a:srgbClr val="FFFFFF"/>
              </a:solidFill>
            </a:endParaRPr>
          </a:p>
        </p:txBody>
      </p:sp>
      <p:sp>
        <p:nvSpPr>
          <p:cNvPr id="16" name="AutoShape 6"/>
          <p:cNvSpPr>
            <a:spLocks noChangeArrowheads="1"/>
          </p:cNvSpPr>
          <p:nvPr/>
        </p:nvSpPr>
        <p:spPr bwMode="auto">
          <a:xfrm>
            <a:off x="6629400" y="5156200"/>
            <a:ext cx="723900" cy="266700"/>
          </a:xfrm>
          <a:prstGeom prst="rightArrow">
            <a:avLst>
              <a:gd name="adj1" fmla="val 50000"/>
              <a:gd name="adj2" fmla="val 43750"/>
            </a:avLst>
          </a:prstGeom>
          <a:solidFill>
            <a:srgbClr val="C00000"/>
          </a:solidFill>
          <a:ln w="9525">
            <a:solidFill>
              <a:srgbClr val="C00000"/>
            </a:solidFill>
            <a:miter lim="800000"/>
            <a:headEnd/>
            <a:tailEnd/>
          </a:ln>
        </p:spPr>
        <p:txBody>
          <a:bodyPr wrap="none" anchor="ct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0"/>
              </a:spcBef>
              <a:buClrTx/>
              <a:buSzTx/>
              <a:buFontTx/>
              <a:buNone/>
            </a:pPr>
            <a:endParaRPr lang="en-US" sz="2200">
              <a:solidFill>
                <a:srgbClr val="FFFFFF"/>
              </a:solidFill>
            </a:endParaRPr>
          </a:p>
        </p:txBody>
      </p:sp>
    </p:spTree>
    <p:extLst>
      <p:ext uri="{BB962C8B-B14F-4D97-AF65-F5344CB8AC3E}">
        <p14:creationId xmlns:p14="http://schemas.microsoft.com/office/powerpoint/2010/main" xmlns="" val="2896285051"/>
      </p:ext>
    </p:extLst>
  </p:cSld>
  <p:clrMapOvr>
    <a:masterClrMapping/>
  </p:clrMapOvr>
  <p:transition>
    <p:dissolv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3"/>
          <p:cNvSpPr txBox="1">
            <a:spLocks noChangeArrowheads="1"/>
          </p:cNvSpPr>
          <p:nvPr/>
        </p:nvSpPr>
        <p:spPr bwMode="auto">
          <a:xfrm>
            <a:off x="773960" y="931601"/>
            <a:ext cx="1063064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50000"/>
              </a:spcBef>
              <a:buClrTx/>
              <a:buSzTx/>
              <a:buFontTx/>
              <a:buNone/>
            </a:pPr>
            <a:r>
              <a:rPr lang="it-IT" sz="2400" b="1" i="1" dirty="0">
                <a:solidFill>
                  <a:schemeClr val="tx1"/>
                </a:solidFill>
                <a:latin typeface="+mn-lt"/>
              </a:rPr>
              <a:t>Conclusione implicita vs. esplicita</a:t>
            </a:r>
            <a:endParaRPr lang="it-IT" sz="2400" b="1" dirty="0">
              <a:solidFill>
                <a:schemeClr val="tx1"/>
              </a:solidFill>
              <a:latin typeface="+mn-lt"/>
            </a:endParaRPr>
          </a:p>
          <a:p>
            <a:pPr algn="l">
              <a:lnSpc>
                <a:spcPct val="100000"/>
              </a:lnSpc>
              <a:spcBef>
                <a:spcPct val="50000"/>
              </a:spcBef>
              <a:buClrTx/>
              <a:buSzTx/>
              <a:buFontTx/>
              <a:buChar char="•"/>
            </a:pPr>
            <a:r>
              <a:rPr lang="it-IT" sz="2400" dirty="0">
                <a:solidFill>
                  <a:schemeClr val="tx1"/>
                </a:solidFill>
                <a:latin typeface="+mn-lt"/>
              </a:rPr>
              <a:t> presentazione di 2 messaggi persuasivi identici: in uno era esplicitata la conclusione, </a:t>
            </a:r>
            <a:r>
              <a:rPr lang="it-IT" sz="2400" dirty="0" err="1">
                <a:solidFill>
                  <a:schemeClr val="tx1"/>
                </a:solidFill>
                <a:latin typeface="+mn-lt"/>
              </a:rPr>
              <a:t>nell</a:t>
            </a:r>
            <a:r>
              <a:rPr lang="ja-JP" altLang="it-IT" sz="2400" dirty="0">
                <a:solidFill>
                  <a:schemeClr val="tx1"/>
                </a:solidFill>
                <a:latin typeface="+mn-lt"/>
              </a:rPr>
              <a:t>’</a:t>
            </a:r>
            <a:r>
              <a:rPr lang="it-IT" altLang="ja-JP" sz="2400" dirty="0">
                <a:solidFill>
                  <a:schemeClr val="tx1"/>
                </a:solidFill>
                <a:latin typeface="+mn-lt"/>
              </a:rPr>
              <a:t>altro no;</a:t>
            </a:r>
          </a:p>
          <a:p>
            <a:pPr algn="l">
              <a:lnSpc>
                <a:spcPct val="100000"/>
              </a:lnSpc>
              <a:spcBef>
                <a:spcPct val="50000"/>
              </a:spcBef>
              <a:buClrTx/>
              <a:buSzTx/>
              <a:buFontTx/>
              <a:buChar char="•"/>
            </a:pPr>
            <a:r>
              <a:rPr lang="it-IT" sz="2400" dirty="0">
                <a:solidFill>
                  <a:schemeClr val="tx1"/>
                </a:solidFill>
                <a:latin typeface="+mn-lt"/>
              </a:rPr>
              <a:t> tema: desiderabilità della svalutazione della moneta americana</a:t>
            </a:r>
          </a:p>
          <a:p>
            <a:pPr algn="l">
              <a:lnSpc>
                <a:spcPct val="100000"/>
              </a:lnSpc>
              <a:spcBef>
                <a:spcPct val="50000"/>
              </a:spcBef>
              <a:buClrTx/>
              <a:buSzTx/>
              <a:buFontTx/>
              <a:buNone/>
            </a:pPr>
            <a:endParaRPr lang="it-IT" sz="2400" u="sng" dirty="0">
              <a:solidFill>
                <a:srgbClr val="FFFF00"/>
              </a:solidFill>
              <a:latin typeface="+mn-lt"/>
            </a:endParaRPr>
          </a:p>
          <a:p>
            <a:pPr algn="l">
              <a:lnSpc>
                <a:spcPct val="100000"/>
              </a:lnSpc>
              <a:spcBef>
                <a:spcPct val="50000"/>
              </a:spcBef>
              <a:buClrTx/>
              <a:buSzTx/>
              <a:buFontTx/>
              <a:buNone/>
            </a:pPr>
            <a:r>
              <a:rPr lang="it-IT" sz="2400" b="1" dirty="0">
                <a:solidFill>
                  <a:schemeClr val="tx1"/>
                </a:solidFill>
                <a:latin typeface="+mn-lt"/>
              </a:rPr>
              <a:t>Risultati:</a:t>
            </a:r>
          </a:p>
          <a:p>
            <a:pPr algn="l">
              <a:lnSpc>
                <a:spcPct val="100000"/>
              </a:lnSpc>
              <a:spcBef>
                <a:spcPct val="50000"/>
              </a:spcBef>
              <a:buClrTx/>
              <a:buSzTx/>
            </a:pPr>
            <a:r>
              <a:rPr lang="it-IT" sz="2400" dirty="0" smtClean="0">
                <a:solidFill>
                  <a:schemeClr val="tx1"/>
                </a:solidFill>
                <a:latin typeface="+mn-lt"/>
              </a:rPr>
              <a:t>Il messaggio </a:t>
            </a:r>
            <a:r>
              <a:rPr lang="it-IT" sz="2400" dirty="0">
                <a:solidFill>
                  <a:schemeClr val="tx1"/>
                </a:solidFill>
                <a:latin typeface="+mn-lt"/>
              </a:rPr>
              <a:t>con conclusione esplicita:</a:t>
            </a:r>
            <a:r>
              <a:rPr lang="it-IT" sz="2400" dirty="0">
                <a:solidFill>
                  <a:schemeClr val="tx1"/>
                </a:solidFill>
                <a:latin typeface="+mn-lt"/>
                <a:sym typeface="Symbol" panose="05050102010706020507" pitchFamily="18" charset="2"/>
              </a:rPr>
              <a:t> </a:t>
            </a:r>
          </a:p>
          <a:p>
            <a:pPr lvl="1" algn="l">
              <a:lnSpc>
                <a:spcPct val="100000"/>
              </a:lnSpc>
              <a:spcBef>
                <a:spcPct val="50000"/>
              </a:spcBef>
              <a:buClrTx/>
              <a:buSzTx/>
              <a:buFontTx/>
              <a:buChar char="-"/>
            </a:pPr>
            <a:r>
              <a:rPr lang="it-IT" sz="2400" dirty="0">
                <a:solidFill>
                  <a:schemeClr val="tx1"/>
                </a:solidFill>
                <a:latin typeface="+mn-lt"/>
                <a:sym typeface="Symbol" panose="05050102010706020507" pitchFamily="18" charset="2"/>
              </a:rPr>
              <a:t>induceva un cambiamento di opinione nella direzione del messaggio nel doppio dei soggetti </a:t>
            </a:r>
          </a:p>
          <a:p>
            <a:pPr lvl="1" algn="l">
              <a:lnSpc>
                <a:spcPct val="100000"/>
              </a:lnSpc>
              <a:spcBef>
                <a:spcPct val="50000"/>
              </a:spcBef>
              <a:buClrTx/>
              <a:buSzTx/>
              <a:buFontTx/>
              <a:buChar char="-"/>
            </a:pPr>
            <a:r>
              <a:rPr lang="it-IT" sz="2400" dirty="0">
                <a:solidFill>
                  <a:schemeClr val="tx1"/>
                </a:solidFill>
                <a:latin typeface="+mn-lt"/>
                <a:sym typeface="Symbol" panose="05050102010706020507" pitchFamily="18" charset="2"/>
              </a:rPr>
              <a:t>rispetto a ciò che accadeva per il messaggio con conclusione implicita.</a:t>
            </a:r>
          </a:p>
        </p:txBody>
      </p:sp>
      <p:sp>
        <p:nvSpPr>
          <p:cNvPr id="3" name="Segnaposto numero diapositiva 2"/>
          <p:cNvSpPr>
            <a:spLocks noGrp="1"/>
          </p:cNvSpPr>
          <p:nvPr>
            <p:ph type="sldNum" sz="quarter" idx="12"/>
          </p:nvPr>
        </p:nvSpPr>
        <p:spPr/>
        <p:txBody>
          <a:bodyPr/>
          <a:lstStyle/>
          <a:p>
            <a:fld id="{D57F1E4F-1CFF-5643-939E-217C01CDF565}" type="slidenum">
              <a:rPr lang="en-US" smtClean="0"/>
              <a:pPr/>
              <a:t>84</a:t>
            </a:fld>
            <a:endParaRPr lang="en-US" dirty="0"/>
          </a:p>
        </p:txBody>
      </p:sp>
    </p:spTree>
    <p:extLst>
      <p:ext uri="{BB962C8B-B14F-4D97-AF65-F5344CB8AC3E}">
        <p14:creationId xmlns:p14="http://schemas.microsoft.com/office/powerpoint/2010/main" xmlns="" val="2340111364"/>
      </p:ext>
    </p:extLst>
  </p:cSld>
  <p:clrMapOvr>
    <a:masterClrMapping/>
  </p:clrMapOvr>
  <p:transition>
    <p:dissolv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762000" y="1028700"/>
            <a:ext cx="10680700" cy="41549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50000"/>
              </a:spcBef>
              <a:buClrTx/>
              <a:buSzTx/>
              <a:buFontTx/>
              <a:buNone/>
            </a:pPr>
            <a:r>
              <a:rPr lang="it-IT" sz="2400" dirty="0">
                <a:solidFill>
                  <a:schemeClr val="tx1"/>
                </a:solidFill>
                <a:latin typeface="+mn-lt"/>
                <a:sym typeface="Symbol" panose="05050102010706020507" pitchFamily="18" charset="2"/>
              </a:rPr>
              <a:t>Quando la conclusione esplicita è meno </a:t>
            </a:r>
            <a:r>
              <a:rPr lang="it-IT" sz="2400" dirty="0" smtClean="0">
                <a:solidFill>
                  <a:schemeClr val="tx1"/>
                </a:solidFill>
                <a:latin typeface="+mn-lt"/>
                <a:sym typeface="Symbol" panose="05050102010706020507" pitchFamily="18" charset="2"/>
              </a:rPr>
              <a:t>efficace:</a:t>
            </a:r>
          </a:p>
          <a:p>
            <a:pPr algn="l">
              <a:lnSpc>
                <a:spcPct val="100000"/>
              </a:lnSpc>
              <a:spcBef>
                <a:spcPct val="50000"/>
              </a:spcBef>
              <a:buClrTx/>
              <a:buSzTx/>
              <a:buFontTx/>
              <a:buNone/>
            </a:pPr>
            <a:endParaRPr lang="it-IT" sz="2400" dirty="0">
              <a:solidFill>
                <a:schemeClr val="tx1"/>
              </a:solidFill>
              <a:latin typeface="+mn-lt"/>
              <a:sym typeface="Symbol" panose="05050102010706020507" pitchFamily="18" charset="2"/>
            </a:endParaRPr>
          </a:p>
          <a:p>
            <a:pPr algn="l">
              <a:lnSpc>
                <a:spcPct val="100000"/>
              </a:lnSpc>
              <a:spcBef>
                <a:spcPct val="50000"/>
              </a:spcBef>
              <a:buClrTx/>
              <a:buSzTx/>
              <a:buFontTx/>
              <a:buChar char="-"/>
            </a:pPr>
            <a:r>
              <a:rPr lang="it-IT" sz="2400" dirty="0" smtClean="0">
                <a:solidFill>
                  <a:schemeClr val="tx1"/>
                </a:solidFill>
                <a:latin typeface="+mn-lt"/>
                <a:sym typeface="Symbol" panose="05050102010706020507" pitchFamily="18" charset="2"/>
              </a:rPr>
              <a:t>audience </a:t>
            </a:r>
            <a:r>
              <a:rPr lang="it-IT" sz="2400" dirty="0">
                <a:solidFill>
                  <a:schemeClr val="tx1"/>
                </a:solidFill>
                <a:latin typeface="+mn-lt"/>
                <a:sym typeface="Symbol" panose="05050102010706020507" pitchFamily="18" charset="2"/>
              </a:rPr>
              <a:t>molto </a:t>
            </a:r>
            <a:r>
              <a:rPr lang="it-IT" sz="2400" dirty="0" smtClean="0">
                <a:solidFill>
                  <a:schemeClr val="tx1"/>
                </a:solidFill>
                <a:latin typeface="+mn-lt"/>
                <a:sym typeface="Symbol" panose="05050102010706020507" pitchFamily="18" charset="2"/>
              </a:rPr>
              <a:t>competente</a:t>
            </a:r>
          </a:p>
          <a:p>
            <a:pPr algn="l">
              <a:lnSpc>
                <a:spcPct val="100000"/>
              </a:lnSpc>
              <a:spcBef>
                <a:spcPct val="50000"/>
              </a:spcBef>
              <a:buClrTx/>
              <a:buSzTx/>
              <a:buFontTx/>
              <a:buChar char="-"/>
            </a:pPr>
            <a:endParaRPr lang="it-IT" sz="2400" dirty="0">
              <a:solidFill>
                <a:schemeClr val="tx1"/>
              </a:solidFill>
              <a:latin typeface="+mn-lt"/>
              <a:sym typeface="Symbol" panose="05050102010706020507" pitchFamily="18" charset="2"/>
            </a:endParaRPr>
          </a:p>
          <a:p>
            <a:pPr algn="l">
              <a:lnSpc>
                <a:spcPct val="100000"/>
              </a:lnSpc>
              <a:spcBef>
                <a:spcPct val="50000"/>
              </a:spcBef>
              <a:buClrTx/>
              <a:buSzTx/>
              <a:buFontTx/>
              <a:buChar char="-"/>
            </a:pPr>
            <a:r>
              <a:rPr lang="it-IT" sz="2400" dirty="0" smtClean="0">
                <a:solidFill>
                  <a:schemeClr val="tx1"/>
                </a:solidFill>
                <a:latin typeface="+mn-lt"/>
                <a:sym typeface="Symbol" panose="05050102010706020507" pitchFamily="18" charset="2"/>
              </a:rPr>
              <a:t>messaggio </a:t>
            </a:r>
            <a:r>
              <a:rPr lang="it-IT" sz="2400" dirty="0">
                <a:solidFill>
                  <a:schemeClr val="tx1"/>
                </a:solidFill>
                <a:latin typeface="+mn-lt"/>
                <a:sym typeface="Symbol" panose="05050102010706020507" pitchFamily="18" charset="2"/>
              </a:rPr>
              <a:t>con temi semplici: la conclusione è </a:t>
            </a:r>
            <a:r>
              <a:rPr lang="it-IT" sz="2400" dirty="0" smtClean="0">
                <a:solidFill>
                  <a:schemeClr val="tx1"/>
                </a:solidFill>
                <a:latin typeface="+mn-lt"/>
                <a:sym typeface="Symbol" panose="05050102010706020507" pitchFamily="18" charset="2"/>
              </a:rPr>
              <a:t>scontata</a:t>
            </a:r>
          </a:p>
          <a:p>
            <a:pPr algn="l">
              <a:lnSpc>
                <a:spcPct val="100000"/>
              </a:lnSpc>
              <a:spcBef>
                <a:spcPct val="50000"/>
              </a:spcBef>
              <a:buClrTx/>
              <a:buSzTx/>
              <a:buFontTx/>
              <a:buChar char="-"/>
            </a:pPr>
            <a:endParaRPr lang="it-IT" sz="2400" dirty="0">
              <a:solidFill>
                <a:schemeClr val="tx1"/>
              </a:solidFill>
              <a:latin typeface="+mn-lt"/>
              <a:sym typeface="Symbol" panose="05050102010706020507" pitchFamily="18" charset="2"/>
            </a:endParaRPr>
          </a:p>
          <a:p>
            <a:pPr algn="l">
              <a:lnSpc>
                <a:spcPct val="100000"/>
              </a:lnSpc>
              <a:spcBef>
                <a:spcPct val="50000"/>
              </a:spcBef>
              <a:buClrTx/>
              <a:buSzTx/>
              <a:buFontTx/>
              <a:buNone/>
            </a:pPr>
            <a:r>
              <a:rPr lang="it-IT" sz="2400" dirty="0">
                <a:solidFill>
                  <a:schemeClr val="tx1"/>
                </a:solidFill>
                <a:latin typeface="+mn-lt"/>
                <a:sym typeface="Symbol" panose="05050102010706020507" pitchFamily="18" charset="2"/>
              </a:rPr>
              <a:t>- forte coinvolgimento rispetto al tema: opinioni personali meno dipendenti dal parere </a:t>
            </a:r>
            <a:r>
              <a:rPr lang="it-IT" sz="2400" dirty="0" err="1">
                <a:solidFill>
                  <a:schemeClr val="tx1"/>
                </a:solidFill>
                <a:latin typeface="+mn-lt"/>
                <a:sym typeface="Symbol" panose="05050102010706020507" pitchFamily="18" charset="2"/>
              </a:rPr>
              <a:t>dell</a:t>
            </a:r>
            <a:r>
              <a:rPr lang="ja-JP" altLang="it-IT" sz="2400" dirty="0">
                <a:solidFill>
                  <a:schemeClr val="tx1"/>
                </a:solidFill>
                <a:latin typeface="+mn-lt"/>
                <a:sym typeface="Symbol" panose="05050102010706020507" pitchFamily="18" charset="2"/>
              </a:rPr>
              <a:t>’</a:t>
            </a:r>
            <a:r>
              <a:rPr lang="it-IT" altLang="ja-JP" sz="2400" dirty="0">
                <a:solidFill>
                  <a:schemeClr val="tx1"/>
                </a:solidFill>
                <a:latin typeface="+mn-lt"/>
                <a:sym typeface="Symbol" panose="05050102010706020507" pitchFamily="18" charset="2"/>
              </a:rPr>
              <a:t>esperto/più consolidate</a:t>
            </a:r>
            <a:endParaRPr lang="it-IT" sz="2400" dirty="0">
              <a:solidFill>
                <a:schemeClr val="tx1"/>
              </a:solidFill>
              <a:latin typeface="+mn-lt"/>
              <a:sym typeface="Symbol" panose="05050102010706020507" pitchFamily="18" charset="2"/>
            </a:endParaRPr>
          </a:p>
        </p:txBody>
      </p:sp>
      <p:sp>
        <p:nvSpPr>
          <p:cNvPr id="3" name="Segnaposto numero diapositiva 2"/>
          <p:cNvSpPr>
            <a:spLocks noGrp="1"/>
          </p:cNvSpPr>
          <p:nvPr>
            <p:ph type="sldNum" sz="quarter" idx="12"/>
          </p:nvPr>
        </p:nvSpPr>
        <p:spPr/>
        <p:txBody>
          <a:bodyPr/>
          <a:lstStyle/>
          <a:p>
            <a:fld id="{D57F1E4F-1CFF-5643-939E-217C01CDF565}" type="slidenum">
              <a:rPr lang="en-US" smtClean="0"/>
              <a:pPr/>
              <a:t>85</a:t>
            </a:fld>
            <a:endParaRPr lang="en-US" dirty="0"/>
          </a:p>
        </p:txBody>
      </p:sp>
    </p:spTree>
    <p:extLst>
      <p:ext uri="{BB962C8B-B14F-4D97-AF65-F5344CB8AC3E}">
        <p14:creationId xmlns:p14="http://schemas.microsoft.com/office/powerpoint/2010/main" xmlns="" val="2265692736"/>
      </p:ext>
    </p:extLst>
  </p:cSld>
  <p:clrMapOvr>
    <a:masterClrMapping/>
  </p:clrMapOvr>
  <p:transition>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914400" y="908050"/>
            <a:ext cx="10452100" cy="5632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a:lnSpc>
                <a:spcPct val="100000"/>
              </a:lnSpc>
              <a:spcBef>
                <a:spcPct val="50000"/>
              </a:spcBef>
              <a:buClrTx/>
              <a:buSzTx/>
              <a:buFontTx/>
              <a:buNone/>
            </a:pPr>
            <a:r>
              <a:rPr lang="it-IT" sz="2400" dirty="0">
                <a:solidFill>
                  <a:schemeClr val="tx1"/>
                </a:solidFill>
                <a:latin typeface="+mn-lt"/>
              </a:rPr>
              <a:t>Ordine di presentazione delle argomentazioni:</a:t>
            </a:r>
          </a:p>
          <a:p>
            <a:pPr algn="l">
              <a:lnSpc>
                <a:spcPct val="100000"/>
              </a:lnSpc>
              <a:spcBef>
                <a:spcPct val="50000"/>
              </a:spcBef>
              <a:buClrTx/>
              <a:buSzTx/>
              <a:buFontTx/>
              <a:buNone/>
            </a:pPr>
            <a:r>
              <a:rPr lang="it-IT" sz="2400" b="1" dirty="0">
                <a:solidFill>
                  <a:schemeClr val="tx1"/>
                </a:solidFill>
                <a:latin typeface="+mn-lt"/>
              </a:rPr>
              <a:t>Obiettivo: </a:t>
            </a:r>
            <a:r>
              <a:rPr lang="it-IT" sz="2400" dirty="0">
                <a:solidFill>
                  <a:schemeClr val="tx1"/>
                </a:solidFill>
                <a:latin typeface="+mn-lt"/>
              </a:rPr>
              <a:t>testare la validità del principio di </a:t>
            </a:r>
            <a:r>
              <a:rPr lang="it-IT" sz="2400" i="1" dirty="0" err="1">
                <a:solidFill>
                  <a:schemeClr val="tx1"/>
                </a:solidFill>
                <a:latin typeface="+mn-lt"/>
              </a:rPr>
              <a:t>primacy</a:t>
            </a:r>
            <a:r>
              <a:rPr lang="it-IT" sz="2400" dirty="0">
                <a:solidFill>
                  <a:schemeClr val="tx1"/>
                </a:solidFill>
                <a:latin typeface="+mn-lt"/>
              </a:rPr>
              <a:t> nella persuasione</a:t>
            </a:r>
          </a:p>
          <a:p>
            <a:pPr algn="l">
              <a:lnSpc>
                <a:spcPct val="100000"/>
              </a:lnSpc>
              <a:spcBef>
                <a:spcPct val="50000"/>
              </a:spcBef>
              <a:buClrTx/>
              <a:buSzTx/>
              <a:buFontTx/>
              <a:buNone/>
            </a:pPr>
            <a:r>
              <a:rPr lang="it-IT" sz="2400" dirty="0">
                <a:solidFill>
                  <a:srgbClr val="C00000"/>
                </a:solidFill>
                <a:latin typeface="+mn-lt"/>
              </a:rPr>
              <a:t>Principio di </a:t>
            </a:r>
            <a:r>
              <a:rPr lang="it-IT" sz="2400" dirty="0" err="1">
                <a:solidFill>
                  <a:srgbClr val="C00000"/>
                </a:solidFill>
                <a:latin typeface="+mn-lt"/>
              </a:rPr>
              <a:t>primacy</a:t>
            </a:r>
            <a:r>
              <a:rPr lang="it-IT" sz="2400" dirty="0">
                <a:solidFill>
                  <a:srgbClr val="C00000"/>
                </a:solidFill>
                <a:latin typeface="+mn-lt"/>
              </a:rPr>
              <a:t>: </a:t>
            </a:r>
            <a:r>
              <a:rPr lang="it-IT" sz="2400" dirty="0">
                <a:solidFill>
                  <a:schemeClr val="tx1"/>
                </a:solidFill>
                <a:latin typeface="+mn-lt"/>
              </a:rPr>
              <a:t>si riferisce al fatto che la </a:t>
            </a:r>
            <a:r>
              <a:rPr lang="it-IT" sz="2400" dirty="0">
                <a:solidFill>
                  <a:srgbClr val="C00000"/>
                </a:solidFill>
                <a:latin typeface="+mn-lt"/>
              </a:rPr>
              <a:t>prima argomentazione </a:t>
            </a:r>
            <a:r>
              <a:rPr lang="it-IT" sz="2400" dirty="0">
                <a:solidFill>
                  <a:schemeClr val="tx1"/>
                </a:solidFill>
                <a:latin typeface="+mn-lt"/>
              </a:rPr>
              <a:t>utilizzata in un messaggio per sostenere una data posizione ha </a:t>
            </a:r>
            <a:r>
              <a:rPr lang="it-IT" sz="2400" dirty="0">
                <a:solidFill>
                  <a:srgbClr val="C00000"/>
                </a:solidFill>
                <a:latin typeface="+mn-lt"/>
              </a:rPr>
              <a:t>più impatto </a:t>
            </a:r>
            <a:r>
              <a:rPr lang="it-IT" sz="2400" dirty="0">
                <a:solidFill>
                  <a:schemeClr val="tx1"/>
                </a:solidFill>
                <a:latin typeface="+mn-lt"/>
              </a:rPr>
              <a:t>sul ricevente di qualsiasi altra argomentazione presentata successivamente.</a:t>
            </a:r>
          </a:p>
          <a:p>
            <a:pPr algn="l">
              <a:lnSpc>
                <a:spcPct val="100000"/>
              </a:lnSpc>
              <a:spcBef>
                <a:spcPct val="50000"/>
              </a:spcBef>
              <a:buClrTx/>
              <a:buSzTx/>
              <a:buFontTx/>
              <a:buNone/>
            </a:pPr>
            <a:r>
              <a:rPr lang="it-IT" sz="2400" dirty="0">
                <a:solidFill>
                  <a:schemeClr val="tx1"/>
                </a:solidFill>
                <a:latin typeface="+mn-lt"/>
              </a:rPr>
              <a:t> </a:t>
            </a:r>
          </a:p>
          <a:p>
            <a:pPr algn="l">
              <a:lnSpc>
                <a:spcPct val="100000"/>
              </a:lnSpc>
              <a:spcBef>
                <a:spcPct val="50000"/>
              </a:spcBef>
              <a:buClrTx/>
              <a:buSzTx/>
              <a:buFontTx/>
              <a:buChar char="•"/>
            </a:pPr>
            <a:r>
              <a:rPr lang="it-IT" sz="2400" dirty="0">
                <a:solidFill>
                  <a:schemeClr val="tx1"/>
                </a:solidFill>
                <a:latin typeface="+mn-lt"/>
              </a:rPr>
              <a:t>1° gruppo di soggetti sperimentali: messaggio con argomentazione </a:t>
            </a:r>
            <a:r>
              <a:rPr lang="it-IT" sz="2400" i="1" dirty="0">
                <a:solidFill>
                  <a:schemeClr val="tx1"/>
                </a:solidFill>
                <a:latin typeface="+mn-lt"/>
              </a:rPr>
              <a:t>favorevole</a:t>
            </a:r>
            <a:r>
              <a:rPr lang="it-IT" sz="2400" dirty="0">
                <a:solidFill>
                  <a:schemeClr val="tx1"/>
                </a:solidFill>
                <a:latin typeface="+mn-lt"/>
              </a:rPr>
              <a:t> e poi </a:t>
            </a:r>
            <a:r>
              <a:rPr lang="it-IT" sz="2400" i="1" dirty="0">
                <a:solidFill>
                  <a:schemeClr val="tx1"/>
                </a:solidFill>
                <a:latin typeface="+mn-lt"/>
              </a:rPr>
              <a:t>contraria</a:t>
            </a:r>
            <a:endParaRPr lang="it-IT" sz="2400" dirty="0">
              <a:solidFill>
                <a:schemeClr val="tx1"/>
              </a:solidFill>
              <a:latin typeface="+mn-lt"/>
            </a:endParaRPr>
          </a:p>
          <a:p>
            <a:pPr algn="l">
              <a:lnSpc>
                <a:spcPct val="100000"/>
              </a:lnSpc>
              <a:spcBef>
                <a:spcPct val="50000"/>
              </a:spcBef>
              <a:buClrTx/>
              <a:buSzTx/>
              <a:buFontTx/>
              <a:buChar char="•"/>
            </a:pPr>
            <a:r>
              <a:rPr lang="it-IT" sz="2400" dirty="0">
                <a:solidFill>
                  <a:schemeClr val="tx1"/>
                </a:solidFill>
                <a:latin typeface="+mn-lt"/>
              </a:rPr>
              <a:t> 2° gruppo di soggetti sperimentali: messaggio con argomentazione </a:t>
            </a:r>
            <a:r>
              <a:rPr lang="it-IT" sz="2400" i="1" dirty="0">
                <a:solidFill>
                  <a:schemeClr val="tx1"/>
                </a:solidFill>
                <a:latin typeface="+mn-lt"/>
              </a:rPr>
              <a:t>contraria</a:t>
            </a:r>
            <a:r>
              <a:rPr lang="it-IT" sz="2400" dirty="0">
                <a:solidFill>
                  <a:schemeClr val="tx1"/>
                </a:solidFill>
                <a:latin typeface="+mn-lt"/>
              </a:rPr>
              <a:t> e poi </a:t>
            </a:r>
            <a:r>
              <a:rPr lang="it-IT" sz="2400" i="1" dirty="0">
                <a:solidFill>
                  <a:schemeClr val="tx1"/>
                </a:solidFill>
                <a:latin typeface="+mn-lt"/>
              </a:rPr>
              <a:t>favorevole</a:t>
            </a:r>
            <a:endParaRPr lang="it-IT" sz="2400" dirty="0">
              <a:solidFill>
                <a:schemeClr val="tx1"/>
              </a:solidFill>
              <a:latin typeface="+mn-lt"/>
            </a:endParaRPr>
          </a:p>
          <a:p>
            <a:pPr algn="l">
              <a:lnSpc>
                <a:spcPct val="100000"/>
              </a:lnSpc>
              <a:spcBef>
                <a:spcPct val="50000"/>
              </a:spcBef>
              <a:buClrTx/>
              <a:buSzTx/>
              <a:buFontTx/>
              <a:buNone/>
            </a:pPr>
            <a:r>
              <a:rPr lang="it-IT" sz="2400" b="1" dirty="0">
                <a:solidFill>
                  <a:schemeClr val="tx1"/>
                </a:solidFill>
                <a:latin typeface="+mn-lt"/>
              </a:rPr>
              <a:t>Risultati</a:t>
            </a:r>
            <a:r>
              <a:rPr lang="it-IT" sz="2400" dirty="0">
                <a:solidFill>
                  <a:schemeClr val="tx1"/>
                </a:solidFill>
                <a:latin typeface="+mn-lt"/>
              </a:rPr>
              <a:t>: la maggioranza dei soggetti risulta essere più influenzata </a:t>
            </a:r>
            <a:r>
              <a:rPr lang="it-IT" sz="2400" dirty="0" err="1">
                <a:solidFill>
                  <a:schemeClr val="tx1"/>
                </a:solidFill>
                <a:latin typeface="+mn-lt"/>
              </a:rPr>
              <a:t>dall</a:t>
            </a:r>
            <a:r>
              <a:rPr lang="ja-JP" altLang="it-IT" sz="2400" dirty="0">
                <a:solidFill>
                  <a:schemeClr val="tx1"/>
                </a:solidFill>
                <a:latin typeface="+mn-lt"/>
              </a:rPr>
              <a:t>’</a:t>
            </a:r>
            <a:r>
              <a:rPr lang="it-IT" altLang="ja-JP" sz="2400" dirty="0">
                <a:solidFill>
                  <a:schemeClr val="tx1"/>
                </a:solidFill>
                <a:latin typeface="+mn-lt"/>
              </a:rPr>
              <a:t>argomentazione presentata per ultima (</a:t>
            </a:r>
            <a:r>
              <a:rPr lang="it-IT" altLang="ja-JP" sz="2400" i="1" dirty="0">
                <a:solidFill>
                  <a:schemeClr val="tx1"/>
                </a:solidFill>
                <a:latin typeface="+mn-lt"/>
              </a:rPr>
              <a:t>effetto </a:t>
            </a:r>
            <a:r>
              <a:rPr lang="it-IT" altLang="ja-JP" sz="2400" i="1" dirty="0" err="1">
                <a:solidFill>
                  <a:schemeClr val="tx1"/>
                </a:solidFill>
                <a:latin typeface="+mn-lt"/>
              </a:rPr>
              <a:t>recency</a:t>
            </a:r>
            <a:r>
              <a:rPr lang="it-IT" altLang="ja-JP" sz="2400" dirty="0">
                <a:solidFill>
                  <a:schemeClr val="tx1"/>
                </a:solidFill>
                <a:latin typeface="+mn-lt"/>
              </a:rPr>
              <a:t>).</a:t>
            </a:r>
            <a:endParaRPr lang="it-IT" sz="2400" dirty="0">
              <a:solidFill>
                <a:schemeClr val="tx1"/>
              </a:solidFill>
              <a:latin typeface="+mn-lt"/>
            </a:endParaRPr>
          </a:p>
        </p:txBody>
      </p:sp>
      <p:sp>
        <p:nvSpPr>
          <p:cNvPr id="4" name="Segnaposto numero diapositiva 3"/>
          <p:cNvSpPr>
            <a:spLocks noGrp="1"/>
          </p:cNvSpPr>
          <p:nvPr>
            <p:ph type="sldNum" sz="quarter" idx="12"/>
          </p:nvPr>
        </p:nvSpPr>
        <p:spPr/>
        <p:txBody>
          <a:bodyPr/>
          <a:lstStyle/>
          <a:p>
            <a:fld id="{D57F1E4F-1CFF-5643-939E-217C01CDF565}" type="slidenum">
              <a:rPr lang="en-US" smtClean="0"/>
              <a:pPr/>
              <a:t>86</a:t>
            </a:fld>
            <a:endParaRPr lang="en-US" dirty="0"/>
          </a:p>
        </p:txBody>
      </p:sp>
    </p:spTree>
    <p:extLst>
      <p:ext uri="{BB962C8B-B14F-4D97-AF65-F5344CB8AC3E}">
        <p14:creationId xmlns:p14="http://schemas.microsoft.com/office/powerpoint/2010/main" xmlns="" val="83908165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fill="hold"/>
                                        <p:tgtEl>
                                          <p:spTgt spid="5837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83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 calcmode="lin" valueType="num">
                                      <p:cBhvr additive="base">
                                        <p:cTn id="13" dur="500" fill="hold"/>
                                        <p:tgtEl>
                                          <p:spTgt spid="58370">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837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8370">
                                            <p:txEl>
                                              <p:pRg st="2" end="2"/>
                                            </p:txEl>
                                          </p:spTgt>
                                        </p:tgtEl>
                                        <p:attrNameLst>
                                          <p:attrName>style.visibility</p:attrName>
                                        </p:attrNameLst>
                                      </p:cBhvr>
                                      <p:to>
                                        <p:strVal val="visible"/>
                                      </p:to>
                                    </p:set>
                                    <p:anim calcmode="lin" valueType="num">
                                      <p:cBhvr additive="base">
                                        <p:cTn id="19" dur="500" fill="hold"/>
                                        <p:tgtEl>
                                          <p:spTgt spid="58370">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8370">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58370">
                                            <p:txEl>
                                              <p:pRg st="3" end="3"/>
                                            </p:txEl>
                                          </p:spTgt>
                                        </p:tgtEl>
                                        <p:attrNameLst>
                                          <p:attrName>style.visibility</p:attrName>
                                        </p:attrNameLst>
                                      </p:cBhvr>
                                      <p:to>
                                        <p:strVal val="visible"/>
                                      </p:to>
                                    </p:set>
                                    <p:anim calcmode="lin" valueType="num">
                                      <p:cBhvr additive="base">
                                        <p:cTn id="25" dur="500" fill="hold"/>
                                        <p:tgtEl>
                                          <p:spTgt spid="58370">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837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58370">
                                            <p:txEl>
                                              <p:pRg st="4" end="4"/>
                                            </p:txEl>
                                          </p:spTgt>
                                        </p:tgtEl>
                                        <p:attrNameLst>
                                          <p:attrName>style.visibility</p:attrName>
                                        </p:attrNameLst>
                                      </p:cBhvr>
                                      <p:to>
                                        <p:strVal val="visible"/>
                                      </p:to>
                                    </p:set>
                                    <p:anim calcmode="lin" valueType="num">
                                      <p:cBhvr additive="base">
                                        <p:cTn id="31" dur="500" fill="hold"/>
                                        <p:tgtEl>
                                          <p:spTgt spid="58370">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8370">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58370">
                                            <p:txEl>
                                              <p:pRg st="5" end="5"/>
                                            </p:txEl>
                                          </p:spTgt>
                                        </p:tgtEl>
                                        <p:attrNameLst>
                                          <p:attrName>style.visibility</p:attrName>
                                        </p:attrNameLst>
                                      </p:cBhvr>
                                      <p:to>
                                        <p:strVal val="visible"/>
                                      </p:to>
                                    </p:set>
                                    <p:anim calcmode="lin" valueType="num">
                                      <p:cBhvr additive="base">
                                        <p:cTn id="37" dur="500" fill="hold"/>
                                        <p:tgtEl>
                                          <p:spTgt spid="58370">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8370">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58370">
                                            <p:txEl>
                                              <p:pRg st="6" end="6"/>
                                            </p:txEl>
                                          </p:spTgt>
                                        </p:tgtEl>
                                        <p:attrNameLst>
                                          <p:attrName>style.visibility</p:attrName>
                                        </p:attrNameLst>
                                      </p:cBhvr>
                                      <p:to>
                                        <p:strVal val="visible"/>
                                      </p:to>
                                    </p:set>
                                    <p:anim calcmode="lin" valueType="num">
                                      <p:cBhvr additive="base">
                                        <p:cTn id="43" dur="500" fill="hold"/>
                                        <p:tgtEl>
                                          <p:spTgt spid="58370">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8370">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egnaposto contenuto 2"/>
          <p:cNvSpPr>
            <a:spLocks noGrp="1"/>
          </p:cNvSpPr>
          <p:nvPr>
            <p:ph idx="1"/>
          </p:nvPr>
        </p:nvSpPr>
        <p:spPr>
          <a:xfrm>
            <a:off x="812800" y="939800"/>
            <a:ext cx="10709567" cy="5232400"/>
          </a:xfrm>
        </p:spPr>
        <p:txBody>
          <a:bodyPr>
            <a:noAutofit/>
          </a:bodyPr>
          <a:lstStyle/>
          <a:p>
            <a:pPr marL="0" indent="0" algn="just">
              <a:lnSpc>
                <a:spcPct val="90000"/>
              </a:lnSpc>
              <a:buNone/>
            </a:pPr>
            <a:endParaRPr lang="it-IT" sz="2200" dirty="0" smtClean="0">
              <a:solidFill>
                <a:schemeClr val="hlink"/>
              </a:solidFill>
              <a:latin typeface="Arial" panose="020B0604020202020204" pitchFamily="34" charset="0"/>
              <a:ea typeface="ＭＳ Ｐゴシック" panose="020B0600070205080204" pitchFamily="34" charset="-128"/>
              <a:cs typeface="Arial" panose="020B0604020202020204" pitchFamily="34" charset="0"/>
            </a:endParaRPr>
          </a:p>
          <a:p>
            <a:pPr marL="0" indent="0" algn="ctr">
              <a:lnSpc>
                <a:spcPct val="90000"/>
              </a:lnSpc>
              <a:buNone/>
            </a:pPr>
            <a:r>
              <a:rPr lang="it-IT" sz="2800" b="1" dirty="0" smtClean="0">
                <a:solidFill>
                  <a:schemeClr val="hlink"/>
                </a:solidFill>
                <a:ea typeface="ＭＳ Ｐゴシック" panose="020B0600070205080204" pitchFamily="34" charset="-128"/>
                <a:cs typeface="Arial" panose="020B0604020202020204" pitchFamily="34" charset="0"/>
              </a:rPr>
              <a:t>Anni </a:t>
            </a:r>
            <a:r>
              <a:rPr lang="ja-JP" altLang="it-IT" sz="2800" b="1" dirty="0" smtClean="0">
                <a:solidFill>
                  <a:schemeClr val="hlink"/>
                </a:solidFill>
                <a:ea typeface="ＭＳ Ｐゴシック" panose="020B0600070205080204" pitchFamily="34" charset="-128"/>
                <a:cs typeface="Arial" panose="020B0604020202020204" pitchFamily="34" charset="0"/>
              </a:rPr>
              <a:t>‘</a:t>
            </a:r>
            <a:r>
              <a:rPr lang="it-IT" altLang="ja-JP" sz="2800" b="1" dirty="0" smtClean="0">
                <a:solidFill>
                  <a:schemeClr val="hlink"/>
                </a:solidFill>
                <a:ea typeface="ＭＳ Ｐゴシック" panose="020B0600070205080204" pitchFamily="34" charset="-128"/>
                <a:cs typeface="Arial" panose="020B0604020202020204" pitchFamily="34" charset="0"/>
              </a:rPr>
              <a:t>80 elaborazione di modelli a due percorsi: </a:t>
            </a:r>
          </a:p>
          <a:p>
            <a:pPr marL="0" indent="0" algn="just">
              <a:lnSpc>
                <a:spcPct val="90000"/>
              </a:lnSpc>
              <a:buNone/>
            </a:pPr>
            <a:r>
              <a:rPr lang="it-IT" sz="2200" dirty="0" smtClean="0">
                <a:solidFill>
                  <a:schemeClr val="hlink"/>
                </a:solidFill>
                <a:ea typeface="ＭＳ Ｐゴシック" panose="020B0600070205080204" pitchFamily="34" charset="-128"/>
                <a:cs typeface="Arial" panose="020B0604020202020204" pitchFamily="34" charset="0"/>
              </a:rPr>
              <a:t>	</a:t>
            </a:r>
          </a:p>
          <a:p>
            <a:pPr marL="0" indent="0" algn="just">
              <a:lnSpc>
                <a:spcPct val="90000"/>
              </a:lnSpc>
              <a:buNone/>
            </a:pPr>
            <a:r>
              <a:rPr lang="it-IT" sz="2400" dirty="0" smtClean="0">
                <a:ea typeface="ＭＳ Ｐゴシック" panose="020B0600070205080204" pitchFamily="34" charset="-128"/>
                <a:cs typeface="Arial" panose="020B0604020202020204" pitchFamily="34" charset="0"/>
              </a:rPr>
              <a:t>Il cambiamento di atteggiamenti come esito di due processi di diversa natura:</a:t>
            </a:r>
          </a:p>
          <a:p>
            <a:pPr marL="0" indent="0" algn="just">
              <a:lnSpc>
                <a:spcPct val="90000"/>
              </a:lnSpc>
              <a:buNone/>
            </a:pPr>
            <a:endParaRPr lang="it-IT" sz="2400" dirty="0" smtClean="0">
              <a:ea typeface="ＭＳ Ｐゴシック" panose="020B0600070205080204" pitchFamily="34" charset="-128"/>
              <a:cs typeface="Arial" panose="020B0604020202020204" pitchFamily="34" charset="0"/>
            </a:endParaRPr>
          </a:p>
          <a:p>
            <a:pPr marL="0" indent="0" algn="just">
              <a:lnSpc>
                <a:spcPct val="90000"/>
              </a:lnSpc>
              <a:buNone/>
            </a:pPr>
            <a:r>
              <a:rPr lang="it-IT" sz="2400" dirty="0" smtClean="0">
                <a:solidFill>
                  <a:schemeClr val="hlink"/>
                </a:solidFill>
                <a:ea typeface="ＭＳ Ｐゴシック" panose="020B0600070205080204" pitchFamily="34" charset="-128"/>
                <a:cs typeface="Arial" panose="020B0604020202020204" pitchFamily="34" charset="0"/>
              </a:rPr>
              <a:t> I) </a:t>
            </a:r>
            <a:r>
              <a:rPr lang="it-IT" sz="2400" dirty="0" smtClean="0">
                <a:ea typeface="ＭＳ Ｐゴシック" panose="020B0600070205080204" pitchFamily="34" charset="-128"/>
                <a:cs typeface="Arial" panose="020B0604020202020204" pitchFamily="34" charset="0"/>
              </a:rPr>
              <a:t>Modello della probabilità di elaborazione (</a:t>
            </a:r>
            <a:r>
              <a:rPr lang="it-IT" sz="2400" dirty="0" err="1" smtClean="0">
                <a:ea typeface="ＭＳ Ｐゴシック" panose="020B0600070205080204" pitchFamily="34" charset="-128"/>
                <a:cs typeface="Arial" panose="020B0604020202020204" pitchFamily="34" charset="0"/>
              </a:rPr>
              <a:t>Petty</a:t>
            </a:r>
            <a:r>
              <a:rPr lang="it-IT" sz="2400" dirty="0" smtClean="0">
                <a:ea typeface="ＭＳ Ｐゴシック" panose="020B0600070205080204" pitchFamily="34" charset="-128"/>
                <a:cs typeface="Arial" panose="020B0604020202020204" pitchFamily="34" charset="0"/>
              </a:rPr>
              <a:t> e </a:t>
            </a:r>
            <a:r>
              <a:rPr lang="it-IT" sz="2400" dirty="0" err="1" smtClean="0">
                <a:ea typeface="ＭＳ Ｐゴシック" panose="020B0600070205080204" pitchFamily="34" charset="-128"/>
                <a:cs typeface="Arial" panose="020B0604020202020204" pitchFamily="34" charset="0"/>
              </a:rPr>
              <a:t>Cacioppo</a:t>
            </a:r>
            <a:r>
              <a:rPr lang="it-IT" sz="2400" dirty="0" smtClean="0">
                <a:ea typeface="ＭＳ Ｐゴシック" panose="020B0600070205080204" pitchFamily="34" charset="-128"/>
                <a:cs typeface="Arial" panose="020B0604020202020204" pitchFamily="34" charset="0"/>
              </a:rPr>
              <a:t>, 1981)</a:t>
            </a:r>
          </a:p>
          <a:p>
            <a:pPr marL="0" indent="0" algn="just">
              <a:lnSpc>
                <a:spcPct val="90000"/>
              </a:lnSpc>
              <a:buNone/>
            </a:pPr>
            <a:endParaRPr lang="it-IT" sz="2400" dirty="0" smtClean="0">
              <a:ea typeface="ＭＳ Ｐゴシック" panose="020B0600070205080204" pitchFamily="34" charset="-128"/>
              <a:cs typeface="Arial" panose="020B0604020202020204" pitchFamily="34" charset="0"/>
            </a:endParaRPr>
          </a:p>
          <a:p>
            <a:pPr marL="0" indent="0" algn="just">
              <a:lnSpc>
                <a:spcPct val="90000"/>
              </a:lnSpc>
              <a:buNone/>
            </a:pPr>
            <a:r>
              <a:rPr lang="it-IT" sz="2400" dirty="0" smtClean="0">
                <a:solidFill>
                  <a:schemeClr val="hlink"/>
                </a:solidFill>
                <a:ea typeface="ＭＳ Ｐゴシック" panose="020B0600070205080204" pitchFamily="34" charset="-128"/>
                <a:cs typeface="Arial" panose="020B0604020202020204" pitchFamily="34" charset="0"/>
              </a:rPr>
              <a:t> II) </a:t>
            </a:r>
            <a:r>
              <a:rPr lang="it-IT" sz="2400" dirty="0" smtClean="0">
                <a:ea typeface="ＭＳ Ｐゴシック" panose="020B0600070205080204" pitchFamily="34" charset="-128"/>
                <a:cs typeface="Arial" panose="020B0604020202020204" pitchFamily="34" charset="0"/>
              </a:rPr>
              <a:t>Modello euristico-sistematico (</a:t>
            </a:r>
            <a:r>
              <a:rPr lang="it-IT" sz="2400" dirty="0" err="1" smtClean="0">
                <a:ea typeface="ＭＳ Ｐゴシック" panose="020B0600070205080204" pitchFamily="34" charset="-128"/>
                <a:cs typeface="Arial" panose="020B0604020202020204" pitchFamily="34" charset="0"/>
              </a:rPr>
              <a:t>Chaiken</a:t>
            </a:r>
            <a:r>
              <a:rPr lang="it-IT" sz="2400" dirty="0" smtClean="0">
                <a:ea typeface="ＭＳ Ｐゴシック" panose="020B0600070205080204" pitchFamily="34" charset="-128"/>
                <a:cs typeface="Arial" panose="020B0604020202020204" pitchFamily="34" charset="0"/>
              </a:rPr>
              <a:t> 1980; </a:t>
            </a:r>
            <a:r>
              <a:rPr lang="it-IT" sz="2400" dirty="0" err="1" smtClean="0">
                <a:ea typeface="ＭＳ Ｐゴシック" panose="020B0600070205080204" pitchFamily="34" charset="-128"/>
                <a:cs typeface="Arial" panose="020B0604020202020204" pitchFamily="34" charset="0"/>
              </a:rPr>
              <a:t>Eagly</a:t>
            </a:r>
            <a:r>
              <a:rPr lang="it-IT" sz="2400" dirty="0" smtClean="0">
                <a:ea typeface="ＭＳ Ｐゴシック" panose="020B0600070205080204" pitchFamily="34" charset="-128"/>
                <a:cs typeface="Arial" panose="020B0604020202020204" pitchFamily="34" charset="0"/>
              </a:rPr>
              <a:t> e </a:t>
            </a:r>
            <a:r>
              <a:rPr lang="it-IT" sz="2400" dirty="0" err="1" smtClean="0">
                <a:ea typeface="ＭＳ Ｐゴシック" panose="020B0600070205080204" pitchFamily="34" charset="-128"/>
                <a:cs typeface="Arial" panose="020B0604020202020204" pitchFamily="34" charset="0"/>
              </a:rPr>
              <a:t>Chaiken</a:t>
            </a:r>
            <a:r>
              <a:rPr lang="it-IT" sz="2400" dirty="0" smtClean="0">
                <a:ea typeface="ＭＳ Ｐゴシック" panose="020B0600070205080204" pitchFamily="34" charset="-128"/>
                <a:cs typeface="Arial" panose="020B0604020202020204" pitchFamily="34" charset="0"/>
              </a:rPr>
              <a:t> 1984)</a:t>
            </a:r>
            <a:r>
              <a:rPr lang="it-IT" sz="2400" dirty="0" smtClean="0">
                <a:solidFill>
                  <a:schemeClr val="hlink"/>
                </a:solidFill>
                <a:ea typeface="ＭＳ Ｐゴシック" panose="020B0600070205080204" pitchFamily="34" charset="-128"/>
                <a:cs typeface="Arial" panose="020B0604020202020204" pitchFamily="34" charset="0"/>
              </a:rPr>
              <a:t> </a:t>
            </a:r>
          </a:p>
          <a:p>
            <a:pPr marL="0" indent="0"/>
            <a:endParaRPr lang="it-IT" sz="24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78851"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5016EC9-9CB1-4E86-BEB5-A58D8DE7DDB2}" type="slidenum">
              <a:rPr lang="it-IT" sz="1200">
                <a:solidFill>
                  <a:schemeClr val="tx1"/>
                </a:solidFill>
              </a:rPr>
              <a:pPr eaLnBrk="1" hangingPunct="1"/>
              <a:t>87</a:t>
            </a:fld>
            <a:endParaRPr lang="it-IT" sz="1200">
              <a:solidFill>
                <a:schemeClr val="tx1"/>
              </a:solidFill>
            </a:endParaRPr>
          </a:p>
        </p:txBody>
      </p:sp>
    </p:spTree>
    <p:extLst>
      <p:ext uri="{BB962C8B-B14F-4D97-AF65-F5344CB8AC3E}">
        <p14:creationId xmlns:p14="http://schemas.microsoft.com/office/powerpoint/2010/main" xmlns="" val="1583298928"/>
      </p:ext>
    </p:extLst>
  </p:cSld>
  <p:clrMapOvr>
    <a:masterClrMapping/>
  </p:clrMapOvr>
  <p:transition>
    <p:dissolv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5" name="Rectangle 2"/>
          <p:cNvSpPr>
            <a:spLocks noGrp="1" noChangeArrowheads="1"/>
          </p:cNvSpPr>
          <p:nvPr>
            <p:ph idx="1"/>
          </p:nvPr>
        </p:nvSpPr>
        <p:spPr>
          <a:xfrm>
            <a:off x="806388" y="905152"/>
            <a:ext cx="10623611" cy="5334000"/>
          </a:xfrm>
        </p:spPr>
        <p:txBody>
          <a:bodyPr>
            <a:noAutofit/>
          </a:bodyPr>
          <a:lstStyle/>
          <a:p>
            <a:pPr marL="0" indent="0" algn="just">
              <a:buNone/>
            </a:pPr>
            <a:r>
              <a:rPr lang="it-IT" sz="2100" b="1" dirty="0" smtClean="0">
                <a:solidFill>
                  <a:schemeClr val="hlink"/>
                </a:solidFill>
                <a:latin typeface="Arial" panose="020B0604020202020204" pitchFamily="34" charset="0"/>
                <a:ea typeface="ＭＳ Ｐゴシック" panose="020B0600070205080204" pitchFamily="34" charset="-128"/>
                <a:cs typeface="Arial" panose="020B0604020202020204" pitchFamily="34" charset="0"/>
              </a:rPr>
              <a:t>I</a:t>
            </a:r>
            <a:r>
              <a:rPr lang="it-IT" sz="2400" b="1" dirty="0" smtClean="0">
                <a:solidFill>
                  <a:schemeClr val="hlink"/>
                </a:solidFill>
                <a:ea typeface="ＭＳ Ｐゴシック" panose="020B0600070205080204" pitchFamily="34" charset="-128"/>
                <a:cs typeface="Arial" panose="020B0604020202020204" pitchFamily="34" charset="0"/>
              </a:rPr>
              <a:t>) Modello della probabilità di elaborazione: </a:t>
            </a:r>
          </a:p>
          <a:p>
            <a:pPr marL="0" indent="0" algn="just">
              <a:buNone/>
            </a:pPr>
            <a:r>
              <a:rPr lang="it-IT" sz="2400" dirty="0">
                <a:ea typeface="ＭＳ Ｐゴシック" panose="020B0600070205080204" pitchFamily="34" charset="-128"/>
                <a:cs typeface="Arial" panose="020B0604020202020204" pitchFamily="34" charset="0"/>
              </a:rPr>
              <a:t>Due processi di elaborazione dei messaggi</a:t>
            </a:r>
            <a:r>
              <a:rPr lang="it-IT" sz="2400" dirty="0" smtClean="0">
                <a:ea typeface="ＭＳ Ｐゴシック" panose="020B0600070205080204" pitchFamily="34" charset="-128"/>
                <a:cs typeface="Arial" panose="020B0604020202020204" pitchFamily="34" charset="0"/>
              </a:rPr>
              <a:t>:</a:t>
            </a:r>
            <a:endParaRPr lang="it-IT" sz="2400" dirty="0">
              <a:solidFill>
                <a:schemeClr val="hlink"/>
              </a:solidFill>
              <a:ea typeface="ＭＳ Ｐゴシック" panose="020B0600070205080204" pitchFamily="34" charset="-128"/>
              <a:cs typeface="Arial" panose="020B0604020202020204" pitchFamily="34" charset="0"/>
            </a:endParaRPr>
          </a:p>
          <a:p>
            <a:pPr marL="0" indent="0" algn="just">
              <a:buNone/>
            </a:pPr>
            <a:r>
              <a:rPr lang="it-IT" sz="2400" dirty="0">
                <a:solidFill>
                  <a:schemeClr val="hlink"/>
                </a:solidFill>
                <a:ea typeface="ＭＳ Ｐゴシック" panose="020B0600070205080204" pitchFamily="34" charset="-128"/>
                <a:cs typeface="Arial" panose="020B0604020202020204" pitchFamily="34" charset="0"/>
              </a:rPr>
              <a:t>a) Percorso centrale:</a:t>
            </a:r>
          </a:p>
          <a:p>
            <a:pPr marL="571500" lvl="1" algn="just"/>
            <a:r>
              <a:rPr lang="it-IT" dirty="0">
                <a:ea typeface="ＭＳ Ｐゴシック" panose="020B0600070205080204" pitchFamily="34" charset="-128"/>
                <a:cs typeface="Arial" panose="020B0604020202020204" pitchFamily="34" charset="0"/>
              </a:rPr>
              <a:t>elaborazione attenta delle argomentazioni e delle informazioni</a:t>
            </a:r>
          </a:p>
          <a:p>
            <a:pPr marL="571500" lvl="1" algn="just"/>
            <a:r>
              <a:rPr lang="it-IT" dirty="0">
                <a:ea typeface="ＭＳ Ｐゴシック" panose="020B0600070205080204" pitchFamily="34" charset="-128"/>
                <a:cs typeface="Arial" panose="020B0604020202020204" pitchFamily="34" charset="0"/>
              </a:rPr>
              <a:t>richiede risorse cognitive:</a:t>
            </a:r>
          </a:p>
          <a:p>
            <a:pPr marL="952500" lvl="2" indent="-190500" algn="just">
              <a:buClr>
                <a:schemeClr val="hlink"/>
              </a:buClr>
            </a:pPr>
            <a:r>
              <a:rPr lang="it-IT" sz="2400" dirty="0">
                <a:ea typeface="ＭＳ Ｐゴシック" panose="020B0600070205080204" pitchFamily="34" charset="-128"/>
                <a:cs typeface="Arial" panose="020B0604020202020204" pitchFamily="34" charset="0"/>
              </a:rPr>
              <a:t>focalizzazione </a:t>
            </a:r>
            <a:r>
              <a:rPr lang="it-IT" sz="2400" dirty="0" err="1">
                <a:ea typeface="ＭＳ Ｐゴシック" panose="020B0600070205080204" pitchFamily="34" charset="-128"/>
                <a:cs typeface="Arial" panose="020B0604020202020204" pitchFamily="34" charset="0"/>
              </a:rPr>
              <a:t>dell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attenzione</a:t>
            </a:r>
          </a:p>
          <a:p>
            <a:pPr marL="952500" lvl="2" indent="-190500" algn="just">
              <a:buClr>
                <a:schemeClr val="hlink"/>
              </a:buClr>
            </a:pPr>
            <a:r>
              <a:rPr lang="it-IT" sz="2400" dirty="0">
                <a:ea typeface="ＭＳ Ｐゴシック" panose="020B0600070205080204" pitchFamily="34" charset="-128"/>
                <a:cs typeface="Arial" panose="020B0604020202020204" pitchFamily="34" charset="0"/>
              </a:rPr>
              <a:t>comprensione delle argomentazioni</a:t>
            </a:r>
          </a:p>
          <a:p>
            <a:pPr marL="952500" lvl="2" indent="-190500" algn="just">
              <a:buClr>
                <a:schemeClr val="hlink"/>
              </a:buClr>
            </a:pPr>
            <a:r>
              <a:rPr lang="it-IT" sz="2400" dirty="0">
                <a:ea typeface="ＭＳ Ｐゴシック" panose="020B0600070205080204" pitchFamily="34" charset="-128"/>
                <a:cs typeface="Arial" panose="020B0604020202020204" pitchFamily="34" charset="0"/>
              </a:rPr>
              <a:t>confronto e integrazione fra informazioni e credenze possedute</a:t>
            </a:r>
          </a:p>
          <a:p>
            <a:pPr marL="571500" lvl="1">
              <a:buNone/>
            </a:pPr>
            <a:endParaRPr lang="it-IT" b="1" dirty="0">
              <a:ea typeface="ＭＳ Ｐゴシック" panose="020B0600070205080204" pitchFamily="34" charset="-128"/>
              <a:cs typeface="Arial" panose="020B0604020202020204" pitchFamily="34" charset="0"/>
            </a:endParaRPr>
          </a:p>
          <a:p>
            <a:pPr marL="0" indent="0" algn="just">
              <a:buNone/>
            </a:pPr>
            <a:r>
              <a:rPr lang="it-IT" sz="2400" dirty="0">
                <a:solidFill>
                  <a:schemeClr val="hlink"/>
                </a:solidFill>
                <a:ea typeface="ＭＳ Ｐゴシック" panose="020B0600070205080204" pitchFamily="34" charset="-128"/>
                <a:cs typeface="Arial" panose="020B0604020202020204" pitchFamily="34" charset="0"/>
              </a:rPr>
              <a:t>b) Percorso periferico: </a:t>
            </a:r>
          </a:p>
          <a:p>
            <a:pPr marL="571500" lvl="1"/>
            <a:r>
              <a:rPr lang="it-IT" dirty="0">
                <a:ea typeface="ＭＳ Ｐゴシック" panose="020B0600070205080204" pitchFamily="34" charset="-128"/>
                <a:cs typeface="Arial" panose="020B0604020202020204" pitchFamily="34" charset="0"/>
              </a:rPr>
              <a:t>Non basato sulle argomentazioni  ma su come vengono presentate e su elementi del contesto: </a:t>
            </a:r>
          </a:p>
          <a:p>
            <a:pPr marL="952500" lvl="2" indent="-190500" algn="just"/>
            <a:r>
              <a:rPr lang="it-IT" sz="2400" dirty="0">
                <a:ea typeface="ＭＳ Ｐゴシック" panose="020B0600070205080204" pitchFamily="34" charset="-128"/>
                <a:cs typeface="Arial" panose="020B0604020202020204" pitchFamily="34" charset="0"/>
              </a:rPr>
              <a:t>attrattività della fonte, musica, colori vivaci</a:t>
            </a:r>
          </a:p>
        </p:txBody>
      </p:sp>
      <p:sp>
        <p:nvSpPr>
          <p:cNvPr id="79874"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2FF3D7FF-7F6D-44AA-8966-129DE6A1FFBD}" type="slidenum">
              <a:rPr lang="it-IT" sz="1200">
                <a:solidFill>
                  <a:schemeClr val="tx1"/>
                </a:solidFill>
              </a:rPr>
              <a:pPr eaLnBrk="1" hangingPunct="1"/>
              <a:t>88</a:t>
            </a:fld>
            <a:endParaRPr lang="it-IT" sz="1200">
              <a:solidFill>
                <a:schemeClr val="tx1"/>
              </a:solidFill>
            </a:endParaRPr>
          </a:p>
        </p:txBody>
      </p:sp>
      <p:sp>
        <p:nvSpPr>
          <p:cNvPr id="79876" name="Rectangle 3"/>
          <p:cNvSpPr>
            <a:spLocks noChangeArrowheads="1"/>
          </p:cNvSpPr>
          <p:nvPr/>
        </p:nvSpPr>
        <p:spPr bwMode="auto">
          <a:xfrm>
            <a:off x="2209801" y="1671638"/>
            <a:ext cx="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endParaRPr 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xmlns="" val="4153774504"/>
      </p:ext>
    </p:extLst>
  </p:cSld>
  <p:clrMapOvr>
    <a:masterClrMapping/>
  </p:clrMapOvr>
  <p:transition>
    <p:dissolv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9" name="Rectangle 2"/>
          <p:cNvSpPr>
            <a:spLocks noGrp="1" noChangeArrowheads="1"/>
          </p:cNvSpPr>
          <p:nvPr>
            <p:ph idx="1"/>
          </p:nvPr>
        </p:nvSpPr>
        <p:spPr>
          <a:xfrm>
            <a:off x="749300" y="977900"/>
            <a:ext cx="10718800" cy="5181600"/>
          </a:xfrm>
          <a:noFill/>
        </p:spPr>
        <p:txBody>
          <a:bodyPr>
            <a:normAutofit/>
          </a:bodyPr>
          <a:lstStyle/>
          <a:p>
            <a:pPr marL="0" indent="0">
              <a:lnSpc>
                <a:spcPct val="90000"/>
              </a:lnSpc>
              <a:buNone/>
            </a:pPr>
            <a:r>
              <a:rPr lang="it-IT" sz="2400" dirty="0" smtClean="0">
                <a:solidFill>
                  <a:schemeClr val="hlink"/>
                </a:solidFill>
                <a:ea typeface="ＭＳ Ｐゴシック" panose="020B0600070205080204" pitchFamily="34" charset="-128"/>
                <a:cs typeface="Arial" panose="020B0604020202020204" pitchFamily="34" charset="0"/>
              </a:rPr>
              <a:t>Quali condizioni favoriscono il primo o il secondo percorso?</a:t>
            </a:r>
          </a:p>
          <a:p>
            <a:pPr marL="0" indent="0" algn="ctr">
              <a:lnSpc>
                <a:spcPct val="90000"/>
              </a:lnSpc>
              <a:buNone/>
            </a:pPr>
            <a:endParaRPr lang="it-IT" sz="2400" dirty="0" smtClean="0">
              <a:solidFill>
                <a:schemeClr val="hlink"/>
              </a:solidFill>
              <a:ea typeface="ＭＳ Ｐゴシック" panose="020B0600070205080204" pitchFamily="34" charset="-128"/>
              <a:cs typeface="Arial" panose="020B0604020202020204" pitchFamily="34" charset="0"/>
            </a:endParaRPr>
          </a:p>
          <a:p>
            <a:pPr marL="381000" lvl="1" indent="-190500" algn="just">
              <a:lnSpc>
                <a:spcPct val="90000"/>
              </a:lnSpc>
              <a:buSzPct val="50000"/>
              <a:buFont typeface="Wingdings" panose="05000000000000000000" pitchFamily="2" charset="2"/>
              <a:buChar char="l"/>
            </a:pPr>
            <a:r>
              <a:rPr lang="it-IT" dirty="0" smtClean="0">
                <a:solidFill>
                  <a:schemeClr val="hlink"/>
                </a:solidFill>
                <a:ea typeface="ＭＳ Ｐゴシック" panose="020B0600070205080204" pitchFamily="34" charset="-128"/>
                <a:cs typeface="Arial" panose="020B0604020202020204" pitchFamily="34" charset="0"/>
              </a:rPr>
              <a:t>Motivazione =</a:t>
            </a:r>
            <a:r>
              <a:rPr lang="it-IT" dirty="0" smtClean="0">
                <a:ea typeface="ＭＳ Ｐゴシック" panose="020B0600070205080204" pitchFamily="34" charset="-128"/>
                <a:cs typeface="Arial" panose="020B0604020202020204" pitchFamily="34" charset="0"/>
              </a:rPr>
              <a:t> rilevanza del messaggio per il ricevente</a:t>
            </a:r>
          </a:p>
          <a:p>
            <a:pPr marL="381000" lvl="1" indent="-190500" algn="just">
              <a:lnSpc>
                <a:spcPct val="90000"/>
              </a:lnSpc>
              <a:buSzPct val="50000"/>
              <a:buNone/>
            </a:pPr>
            <a:endParaRPr lang="it-IT" dirty="0" smtClean="0">
              <a:ea typeface="ＭＳ Ｐゴシック" panose="020B0600070205080204" pitchFamily="34" charset="-128"/>
              <a:cs typeface="Arial" panose="020B0604020202020204" pitchFamily="34" charset="0"/>
            </a:endParaRPr>
          </a:p>
          <a:p>
            <a:pPr marL="381000" lvl="1" indent="-190500" algn="just">
              <a:lnSpc>
                <a:spcPct val="90000"/>
              </a:lnSpc>
              <a:buSzPct val="50000"/>
              <a:buFont typeface="Wingdings" panose="05000000000000000000" pitchFamily="2" charset="2"/>
              <a:buChar char="l"/>
            </a:pPr>
            <a:r>
              <a:rPr lang="it-IT" dirty="0" smtClean="0">
                <a:solidFill>
                  <a:schemeClr val="hlink"/>
                </a:solidFill>
                <a:ea typeface="ＭＳ Ｐゴシック" panose="020B0600070205080204" pitchFamily="34" charset="-128"/>
                <a:cs typeface="Arial" panose="020B0604020202020204" pitchFamily="34" charset="0"/>
              </a:rPr>
              <a:t>Abilità cognitiva =</a:t>
            </a:r>
          </a:p>
          <a:p>
            <a:pPr marL="1181100" lvl="2" algn="just">
              <a:lnSpc>
                <a:spcPct val="90000"/>
              </a:lnSpc>
              <a:buClr>
                <a:schemeClr val="hlink"/>
              </a:buClr>
              <a:buSzPct val="50000"/>
            </a:pPr>
            <a:r>
              <a:rPr lang="it-IT" sz="2400" dirty="0" smtClean="0">
                <a:ea typeface="ＭＳ Ｐゴシック" panose="020B0600070205080204" pitchFamily="34" charset="-128"/>
                <a:cs typeface="Arial" panose="020B0604020202020204" pitchFamily="34" charset="0"/>
              </a:rPr>
              <a:t>capacità stabili</a:t>
            </a:r>
            <a:r>
              <a:rPr lang="it-IT" sz="2400" dirty="0" smtClean="0">
                <a:solidFill>
                  <a:schemeClr val="hlink"/>
                </a:solidFill>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intelligenza, competenze necessarie</a:t>
            </a:r>
          </a:p>
          <a:p>
            <a:pPr marL="1181100" lvl="2" algn="just">
              <a:lnSpc>
                <a:spcPct val="90000"/>
              </a:lnSpc>
              <a:buClr>
                <a:schemeClr val="hlink"/>
              </a:buClr>
              <a:buSzPct val="50000"/>
            </a:pPr>
            <a:r>
              <a:rPr lang="it-IT" sz="2400" dirty="0" smtClean="0">
                <a:ea typeface="ＭＳ Ｐゴシック" panose="020B0600070205080204" pitchFamily="34" charset="-128"/>
                <a:cs typeface="Arial" panose="020B0604020202020204" pitchFamily="34" charset="0"/>
              </a:rPr>
              <a:t>condizioni contingenti</a:t>
            </a:r>
            <a:r>
              <a:rPr lang="it-IT" sz="2400" dirty="0" smtClean="0">
                <a:solidFill>
                  <a:schemeClr val="hlink"/>
                </a:solidFill>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livello di allerta, carico cognitivo</a:t>
            </a:r>
          </a:p>
          <a:p>
            <a:pPr marL="381000" lvl="1" indent="-190500" algn="just">
              <a:lnSpc>
                <a:spcPct val="90000"/>
              </a:lnSpc>
              <a:buSzPct val="50000"/>
              <a:buFont typeface="Wingdings" panose="05000000000000000000" pitchFamily="2" charset="2"/>
              <a:buChar char="§"/>
            </a:pPr>
            <a:endParaRPr lang="it-IT" dirty="0">
              <a:ea typeface="ＭＳ Ｐゴシック" panose="020B0600070205080204" pitchFamily="34" charset="-128"/>
              <a:cs typeface="Arial" panose="020B0604020202020204" pitchFamily="34" charset="0"/>
            </a:endParaRPr>
          </a:p>
        </p:txBody>
      </p:sp>
      <p:sp>
        <p:nvSpPr>
          <p:cNvPr id="8089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FA8EF756-0B07-4BE6-A915-2608B9AB2B00}" type="slidenum">
              <a:rPr lang="it-IT" sz="1200">
                <a:solidFill>
                  <a:schemeClr val="tx1"/>
                </a:solidFill>
              </a:rPr>
              <a:pPr eaLnBrk="1" hangingPunct="1"/>
              <a:t>89</a:t>
            </a:fld>
            <a:endParaRPr lang="it-IT" sz="1200">
              <a:solidFill>
                <a:schemeClr val="tx1"/>
              </a:solidFill>
            </a:endParaRPr>
          </a:p>
        </p:txBody>
      </p:sp>
    </p:spTree>
    <p:extLst>
      <p:ext uri="{BB962C8B-B14F-4D97-AF65-F5344CB8AC3E}">
        <p14:creationId xmlns:p14="http://schemas.microsoft.com/office/powerpoint/2010/main" xmlns="" val="388575609"/>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0" y="6172200"/>
            <a:ext cx="12192000" cy="457200"/>
          </a:xfrm>
        </p:spPr>
        <p:txBody>
          <a:bodyPr>
            <a:normAutofit/>
          </a:bodyPr>
          <a:lstStyle/>
          <a:p>
            <a:pPr algn="ctr" eaLnBrk="1" hangingPunct="1"/>
            <a:r>
              <a:rPr lang="it-IT" sz="1800" dirty="0">
                <a:solidFill>
                  <a:schemeClr val="tx1"/>
                </a:solidFill>
              </a:rPr>
              <a:t>Fonte Darwin (1872): </a:t>
            </a:r>
            <a:r>
              <a:rPr lang="it-IT" sz="1800" i="1" dirty="0">
                <a:solidFill>
                  <a:schemeClr val="tx1"/>
                </a:solidFill>
              </a:rPr>
              <a:t>L’espressione delle emozioni nell’uomo e negli animali p. 91-94</a:t>
            </a:r>
          </a:p>
        </p:txBody>
      </p:sp>
      <p:sp>
        <p:nvSpPr>
          <p:cNvPr id="28676" name="Rectangle 3"/>
          <p:cNvSpPr>
            <a:spLocks noGrp="1" noChangeArrowheads="1"/>
          </p:cNvSpPr>
          <p:nvPr>
            <p:ph idx="1"/>
          </p:nvPr>
        </p:nvSpPr>
        <p:spPr>
          <a:xfrm>
            <a:off x="0" y="965200"/>
            <a:ext cx="12192000" cy="5130800"/>
          </a:xfrm>
        </p:spPr>
        <p:txBody>
          <a:bodyPr>
            <a:normAutofit/>
          </a:bodyPr>
          <a:lstStyle/>
          <a:p>
            <a:pPr algn="ctr" eaLnBrk="1" hangingPunct="1">
              <a:lnSpc>
                <a:spcPct val="80000"/>
              </a:lnSpc>
              <a:buFontTx/>
              <a:buNone/>
            </a:pPr>
            <a:r>
              <a:rPr lang="it-IT" sz="2200" dirty="0">
                <a:latin typeface="Arial" panose="020B0604020202020204" pitchFamily="34" charset="0"/>
                <a:cs typeface="Arial" panose="020B0604020202020204" pitchFamily="34" charset="0"/>
              </a:rPr>
              <a:t>	</a:t>
            </a:r>
            <a:r>
              <a:rPr lang="it-IT" sz="2400" i="1" dirty="0">
                <a:solidFill>
                  <a:srgbClr val="000000"/>
                </a:solidFill>
                <a:cs typeface="Arial" panose="020B0604020202020204" pitchFamily="34" charset="0"/>
              </a:rPr>
              <a:t>Chiedo al lettore di osservare i quattro disegni che illustrano quanto si è detto (</a:t>
            </a:r>
            <a:r>
              <a:rPr lang="it-IT" sz="2400" i="1" dirty="0">
                <a:solidFill>
                  <a:srgbClr val="000000"/>
                </a:solidFill>
                <a:ea typeface="Times New Roman" panose="02020603050405020304" pitchFamily="18" charset="0"/>
                <a:cs typeface="Arial" panose="020B0604020202020204" pitchFamily="34" charset="0"/>
              </a:rPr>
              <a:t>fig. </a:t>
            </a:r>
            <a:r>
              <a:rPr lang="it-IT" sz="2400" i="1" dirty="0">
                <a:solidFill>
                  <a:srgbClr val="000000"/>
                </a:solidFill>
                <a:cs typeface="Arial" panose="020B0604020202020204" pitchFamily="34" charset="0"/>
              </a:rPr>
              <a:t>5-8) e che sono stati posti in quest'ordine per richiamare alla mente il ricordo vivo dell'aspetto che assume un cane quando è in questi due stati mentali. È tuttavia quasi impossibile rappresentare l'affetto manifestato da un cane che fa le feste al suo padrone e scodinzola, perché l'espressione sta essenzialmente nei suoi continui movimenti flessuosi […]</a:t>
            </a:r>
            <a:endParaRPr lang="it-IT" i="1" dirty="0">
              <a:solidFill>
                <a:srgbClr val="000000"/>
              </a:solidFill>
              <a:cs typeface="Arial" panose="020B0604020202020204" pitchFamily="34" charset="0"/>
            </a:endParaRPr>
          </a:p>
        </p:txBody>
      </p:sp>
      <p:sp>
        <p:nvSpPr>
          <p:cNvPr id="28674" name="Segnaposto numero diapositiva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561E260-3C0B-4B55-BB7A-EB4F6FCD7D5F}" type="slidenum">
              <a:rPr lang="it-IT" sz="1400"/>
              <a:pPr>
                <a:spcBef>
                  <a:spcPct val="0"/>
                </a:spcBef>
                <a:buFontTx/>
                <a:buNone/>
              </a:pPr>
              <a:t>9</a:t>
            </a:fld>
            <a:endParaRPr lang="it-IT" sz="1400"/>
          </a:p>
        </p:txBody>
      </p:sp>
      <p:pic>
        <p:nvPicPr>
          <p:cNvPr id="5" name="Picture 4" descr="scan0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17423" y="3102811"/>
            <a:ext cx="2408571" cy="2780741"/>
          </a:xfrm>
          <a:prstGeom prst="rect">
            <a:avLst/>
          </a:prstGeom>
          <a:noFill/>
          <a:ln w="762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pic>
        <p:nvPicPr>
          <p:cNvPr id="6" name="Picture 7" descr="cani3"/>
          <p:cNvPicPr>
            <a:picLocks noChangeAspect="1" noChangeArrowheads="1"/>
          </p:cNvPicPr>
          <p:nvPr/>
        </p:nvPicPr>
        <p:blipFill>
          <a:blip r:embed="rId4">
            <a:extLst>
              <a:ext uri="{28A0092B-C50C-407E-A947-70E740481C1C}">
                <a14:useLocalDpi xmlns:a14="http://schemas.microsoft.com/office/drawing/2010/main" xmlns="" val="0"/>
              </a:ext>
            </a:extLst>
          </a:blip>
          <a:srcRect l="24467" t="48543" b="17281"/>
          <a:stretch>
            <a:fillRect/>
          </a:stretch>
        </p:blipFill>
        <p:spPr bwMode="auto">
          <a:xfrm>
            <a:off x="6155062" y="3099356"/>
            <a:ext cx="4391025" cy="2686050"/>
          </a:xfrm>
          <a:prstGeom prst="rect">
            <a:avLst/>
          </a:prstGeom>
          <a:noFill/>
          <a:ln w="76200">
            <a:solidFill>
              <a:schemeClr val="hlink"/>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8261900"/>
      </p:ext>
    </p:extLst>
  </p:cSld>
  <p:clrMapOvr>
    <a:masterClrMapping/>
  </p:clrMapOvr>
  <p:transition>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825500" y="939800"/>
            <a:ext cx="10706100" cy="5346699"/>
          </a:xfrm>
        </p:spPr>
        <p:txBody>
          <a:bodyPr>
            <a:normAutofit/>
          </a:bodyPr>
          <a:lstStyle/>
          <a:p>
            <a:pPr marL="0" indent="0" algn="ctr">
              <a:buNone/>
            </a:pPr>
            <a:r>
              <a:rPr lang="it-IT" dirty="0">
                <a:solidFill>
                  <a:schemeClr val="hlink"/>
                </a:solidFill>
                <a:ea typeface="ＭＳ Ｐゴシック" panose="020B0600070205080204" pitchFamily="34" charset="-128"/>
                <a:cs typeface="Arial" panose="020B0604020202020204" pitchFamily="34" charset="0"/>
              </a:rPr>
              <a:t>Esperimento</a:t>
            </a:r>
            <a:r>
              <a:rPr lang="it-IT" i="1" dirty="0">
                <a:solidFill>
                  <a:schemeClr val="hlink"/>
                </a:solidFill>
                <a:ea typeface="ＭＳ Ｐゴシック" panose="020B0600070205080204" pitchFamily="34" charset="-128"/>
                <a:cs typeface="Arial" panose="020B0604020202020204" pitchFamily="34" charset="0"/>
              </a:rPr>
              <a:t> </a:t>
            </a:r>
            <a:r>
              <a:rPr lang="it-IT" dirty="0">
                <a:solidFill>
                  <a:schemeClr val="hlink"/>
                </a:solidFill>
                <a:ea typeface="ＭＳ Ｐゴシック" panose="020B0600070205080204" pitchFamily="34" charset="-128"/>
                <a:cs typeface="Arial" panose="020B0604020202020204" pitchFamily="34" charset="0"/>
              </a:rPr>
              <a:t>di </a:t>
            </a:r>
            <a:r>
              <a:rPr lang="it-IT" dirty="0" err="1">
                <a:solidFill>
                  <a:schemeClr val="hlink"/>
                </a:solidFill>
                <a:ea typeface="ＭＳ Ｐゴシック" panose="020B0600070205080204" pitchFamily="34" charset="-128"/>
                <a:cs typeface="Arial" panose="020B0604020202020204" pitchFamily="34" charset="0"/>
              </a:rPr>
              <a:t>Petty</a:t>
            </a:r>
            <a:r>
              <a:rPr lang="it-IT" dirty="0">
                <a:solidFill>
                  <a:schemeClr val="hlink"/>
                </a:solidFill>
                <a:ea typeface="ＭＳ Ｐゴシック" panose="020B0600070205080204" pitchFamily="34" charset="-128"/>
                <a:cs typeface="Arial" panose="020B0604020202020204" pitchFamily="34" charset="0"/>
              </a:rPr>
              <a:t>, </a:t>
            </a:r>
            <a:r>
              <a:rPr lang="it-IT" dirty="0" err="1">
                <a:solidFill>
                  <a:schemeClr val="hlink"/>
                </a:solidFill>
                <a:ea typeface="ＭＳ Ｐゴシック" panose="020B0600070205080204" pitchFamily="34" charset="-128"/>
                <a:cs typeface="Arial" panose="020B0604020202020204" pitchFamily="34" charset="0"/>
              </a:rPr>
              <a:t>Cacioppo</a:t>
            </a:r>
            <a:r>
              <a:rPr lang="it-IT" dirty="0">
                <a:solidFill>
                  <a:schemeClr val="hlink"/>
                </a:solidFill>
                <a:ea typeface="ＭＳ Ｐゴシック" panose="020B0600070205080204" pitchFamily="34" charset="-128"/>
                <a:cs typeface="Arial" panose="020B0604020202020204" pitchFamily="34" charset="0"/>
              </a:rPr>
              <a:t> e Goldman (1981)</a:t>
            </a:r>
          </a:p>
          <a:p>
            <a:pPr marL="0" indent="0">
              <a:lnSpc>
                <a:spcPct val="90000"/>
              </a:lnSpc>
            </a:pPr>
            <a:endParaRPr lang="it-IT" sz="2400" dirty="0">
              <a:ea typeface="ＭＳ Ｐゴシック" panose="020B0600070205080204" pitchFamily="34" charset="-128"/>
              <a:cs typeface="Arial" panose="020B0604020202020204" pitchFamily="34" charset="0"/>
            </a:endParaRPr>
          </a:p>
          <a:p>
            <a:pPr marL="0" indent="0">
              <a:lnSpc>
                <a:spcPct val="90000"/>
              </a:lnSpc>
            </a:pPr>
            <a:r>
              <a:rPr lang="it-IT" sz="2400" dirty="0" smtClean="0">
                <a:ea typeface="ＭＳ Ｐゴシック" panose="020B0600070205080204" pitchFamily="34" charset="-128"/>
                <a:cs typeface="Arial" panose="020B0604020202020204" pitchFamily="34" charset="0"/>
              </a:rPr>
              <a:t>Presentarono un messaggio persuasivo riguardante lo sbarramento tra il biennio e il triennio a dei soggetti  che erano al secondo anno</a:t>
            </a:r>
          </a:p>
          <a:p>
            <a:pPr marL="0" indent="0">
              <a:lnSpc>
                <a:spcPct val="90000"/>
              </a:lnSpc>
            </a:pPr>
            <a:r>
              <a:rPr lang="it-IT" sz="2400" dirty="0" smtClean="0">
                <a:ea typeface="ＭＳ Ｐゴシック" panose="020B0600070205080204" pitchFamily="34" charset="-128"/>
                <a:cs typeface="Arial" panose="020B0604020202020204" pitchFamily="34" charset="0"/>
              </a:rPr>
              <a:t>Il messaggio poteva:</a:t>
            </a:r>
          </a:p>
          <a:p>
            <a:pPr lvl="1" eaLnBrk="1" hangingPunct="1">
              <a:lnSpc>
                <a:spcPct val="90000"/>
              </a:lnSpc>
            </a:pPr>
            <a:r>
              <a:rPr lang="it-IT" dirty="0" smtClean="0">
                <a:ea typeface="ＭＳ Ｐゴシック" panose="020B0600070205080204" pitchFamily="34" charset="-128"/>
                <a:cs typeface="Arial" panose="020B0604020202020204" pitchFamily="34" charset="0"/>
              </a:rPr>
              <a:t>affermare che lo sbarramento doveva già avvenire in </a:t>
            </a:r>
            <a:r>
              <a:rPr lang="it-IT" dirty="0" err="1" smtClean="0">
                <a:ea typeface="ＭＳ Ｐゴシック" panose="020B0600070205080204" pitchFamily="34" charset="-128"/>
                <a:cs typeface="Arial" panose="020B0604020202020204" pitchFamily="34" charset="0"/>
              </a:rPr>
              <a:t>quell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anno (alta rilevanza) o 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anno dopo (bassa rilevanza).</a:t>
            </a:r>
          </a:p>
          <a:p>
            <a:pPr lvl="1" eaLnBrk="1" hangingPunct="1">
              <a:lnSpc>
                <a:spcPct val="90000"/>
              </a:lnSpc>
            </a:pPr>
            <a:r>
              <a:rPr lang="it-IT" dirty="0" smtClean="0">
                <a:ea typeface="ＭＳ Ｐゴシック" panose="020B0600070205080204" pitchFamily="34" charset="-128"/>
                <a:cs typeface="Arial" panose="020B0604020202020204" pitchFamily="34" charset="0"/>
              </a:rPr>
              <a:t>Contenere argomentazioni qualitativamente forti/deboli</a:t>
            </a:r>
          </a:p>
          <a:p>
            <a:pPr lvl="1" eaLnBrk="1" hangingPunct="1">
              <a:lnSpc>
                <a:spcPct val="90000"/>
              </a:lnSpc>
            </a:pPr>
            <a:r>
              <a:rPr lang="it-IT" dirty="0" smtClean="0">
                <a:ea typeface="ＭＳ Ｐゴシック" panose="020B0600070205080204" pitchFamily="34" charset="-128"/>
                <a:cs typeface="Arial" panose="020B0604020202020204" pitchFamily="34" charset="0"/>
              </a:rPr>
              <a:t>essere pronunciato da un preside di una facoltà qualsiasi o dal ministero </a:t>
            </a:r>
            <a:r>
              <a:rPr lang="it-IT" dirty="0" err="1" smtClean="0">
                <a:ea typeface="ＭＳ Ｐゴシック" panose="020B0600070205080204" pitchFamily="34" charset="-128"/>
                <a:cs typeface="Arial" panose="020B0604020202020204" pitchFamily="34" charset="0"/>
              </a:rPr>
              <a:t>dell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istruzione </a:t>
            </a:r>
          </a:p>
          <a:p>
            <a:pPr marL="0" indent="0"/>
            <a:r>
              <a:rPr lang="it-IT" sz="2400" dirty="0" smtClean="0">
                <a:ea typeface="ＭＳ Ｐゴシック" panose="020B0600070205080204" pitchFamily="34" charset="-128"/>
                <a:cs typeface="Arial" panose="020B0604020202020204" pitchFamily="34" charset="0"/>
              </a:rPr>
              <a:t>I soggetti dovevano riportare il loro atteggiamento nei confronti </a:t>
            </a:r>
            <a:r>
              <a:rPr lang="it-IT" sz="2400" dirty="0" err="1" smtClean="0">
                <a:ea typeface="ＭＳ Ｐゴシック" panose="020B0600070205080204" pitchFamily="34" charset="-128"/>
                <a:cs typeface="Arial" panose="020B0604020202020204" pitchFamily="34" charset="0"/>
              </a:rPr>
              <a:t>dell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oggetto attitudinale</a:t>
            </a:r>
          </a:p>
          <a:p>
            <a:pPr marL="0" indent="0" algn="just">
              <a:buNone/>
            </a:pPr>
            <a:endParaRPr lang="it-IT" sz="2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8192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4329FF1-41DA-4901-BD6D-778782E8A81F}" type="slidenum">
              <a:rPr lang="it-IT" sz="1200">
                <a:solidFill>
                  <a:schemeClr val="tx1"/>
                </a:solidFill>
              </a:rPr>
              <a:pPr eaLnBrk="1" hangingPunct="1"/>
              <a:t>90</a:t>
            </a:fld>
            <a:endParaRPr lang="it-IT" sz="1200">
              <a:solidFill>
                <a:schemeClr val="tx1"/>
              </a:solidFill>
            </a:endParaRPr>
          </a:p>
        </p:txBody>
      </p:sp>
    </p:spTree>
    <p:extLst>
      <p:ext uri="{BB962C8B-B14F-4D97-AF65-F5344CB8AC3E}">
        <p14:creationId xmlns:p14="http://schemas.microsoft.com/office/powerpoint/2010/main" xmlns="" val="4071755932"/>
      </p:ext>
    </p:extLst>
  </p:cSld>
  <p:clrMapOvr>
    <a:masterClrMapping/>
  </p:clrMapOvr>
  <p:transition>
    <p:dissolv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850900" y="889001"/>
            <a:ext cx="10502900" cy="5326064"/>
          </a:xfrm>
        </p:spPr>
        <p:txBody>
          <a:bodyPr>
            <a:normAutofit/>
          </a:bodyPr>
          <a:lstStyle/>
          <a:p>
            <a:pPr marL="0" indent="0" algn="ctr">
              <a:buNone/>
            </a:pPr>
            <a:r>
              <a:rPr lang="it-IT" dirty="0">
                <a:solidFill>
                  <a:schemeClr val="hlink"/>
                </a:solidFill>
                <a:ea typeface="ＭＳ Ｐゴシック" panose="020B0600070205080204" pitchFamily="34" charset="-128"/>
                <a:cs typeface="Arial" panose="020B0604020202020204" pitchFamily="34" charset="0"/>
              </a:rPr>
              <a:t>Esperimento</a:t>
            </a:r>
            <a:r>
              <a:rPr lang="it-IT" i="1" dirty="0">
                <a:solidFill>
                  <a:schemeClr val="hlink"/>
                </a:solidFill>
                <a:ea typeface="ＭＳ Ｐゴシック" panose="020B0600070205080204" pitchFamily="34" charset="-128"/>
                <a:cs typeface="Arial" panose="020B0604020202020204" pitchFamily="34" charset="0"/>
              </a:rPr>
              <a:t> </a:t>
            </a:r>
            <a:r>
              <a:rPr lang="it-IT" dirty="0">
                <a:solidFill>
                  <a:schemeClr val="hlink"/>
                </a:solidFill>
                <a:ea typeface="ＭＳ Ｐゴシック" panose="020B0600070205080204" pitchFamily="34" charset="-128"/>
                <a:cs typeface="Arial" panose="020B0604020202020204" pitchFamily="34" charset="0"/>
              </a:rPr>
              <a:t>di </a:t>
            </a:r>
            <a:r>
              <a:rPr lang="it-IT" dirty="0" err="1">
                <a:solidFill>
                  <a:schemeClr val="hlink"/>
                </a:solidFill>
                <a:ea typeface="ＭＳ Ｐゴシック" panose="020B0600070205080204" pitchFamily="34" charset="-128"/>
                <a:cs typeface="Arial" panose="020B0604020202020204" pitchFamily="34" charset="0"/>
              </a:rPr>
              <a:t>Petty</a:t>
            </a:r>
            <a:r>
              <a:rPr lang="it-IT" dirty="0">
                <a:solidFill>
                  <a:schemeClr val="hlink"/>
                </a:solidFill>
                <a:ea typeface="ＭＳ Ｐゴシック" panose="020B0600070205080204" pitchFamily="34" charset="-128"/>
                <a:cs typeface="Arial" panose="020B0604020202020204" pitchFamily="34" charset="0"/>
              </a:rPr>
              <a:t>, </a:t>
            </a:r>
            <a:r>
              <a:rPr lang="it-IT" dirty="0" err="1">
                <a:solidFill>
                  <a:schemeClr val="hlink"/>
                </a:solidFill>
                <a:ea typeface="ＭＳ Ｐゴシック" panose="020B0600070205080204" pitchFamily="34" charset="-128"/>
                <a:cs typeface="Arial" panose="020B0604020202020204" pitchFamily="34" charset="0"/>
              </a:rPr>
              <a:t>Cacioppo</a:t>
            </a:r>
            <a:r>
              <a:rPr lang="it-IT" dirty="0">
                <a:solidFill>
                  <a:schemeClr val="hlink"/>
                </a:solidFill>
                <a:ea typeface="ＭＳ Ｐゴシック" panose="020B0600070205080204" pitchFamily="34" charset="-128"/>
                <a:cs typeface="Arial" panose="020B0604020202020204" pitchFamily="34" charset="0"/>
              </a:rPr>
              <a:t> e Goldman (1981)</a:t>
            </a:r>
          </a:p>
          <a:p>
            <a:pPr marL="0" indent="0" algn="just">
              <a:buNone/>
            </a:pPr>
            <a:endParaRPr lang="it-IT" sz="2400" dirty="0">
              <a:ea typeface="ＭＳ Ｐゴシック" panose="020B0600070205080204" pitchFamily="34" charset="-128"/>
              <a:cs typeface="Arial" panose="020B0604020202020204" pitchFamily="34" charset="0"/>
            </a:endParaRPr>
          </a:p>
          <a:p>
            <a:pPr marL="0" indent="0" algn="just">
              <a:buNone/>
            </a:pPr>
            <a:r>
              <a:rPr lang="it-IT" sz="2400" dirty="0" smtClean="0">
                <a:ea typeface="ＭＳ Ｐゴシック" panose="020B0600070205080204" pitchFamily="34" charset="-128"/>
                <a:cs typeface="Arial" panose="020B0604020202020204" pitchFamily="34" charset="0"/>
              </a:rPr>
              <a:t>3 condizioni sperimentali:</a:t>
            </a:r>
          </a:p>
          <a:p>
            <a:pPr marL="571500" lvl="1" algn="just">
              <a:buFont typeface="Times" panose="02020603050405020304" pitchFamily="18" charset="0"/>
              <a:buAutoNum type="arabicPeriod"/>
            </a:pPr>
            <a:r>
              <a:rPr lang="it-IT" dirty="0" smtClean="0">
                <a:ea typeface="ＭＳ Ｐゴシック" panose="020B0600070205080204" pitchFamily="34" charset="-128"/>
                <a:cs typeface="Arial" panose="020B0604020202020204" pitchFamily="34" charset="0"/>
              </a:rPr>
              <a:t>Rilevanza personale della comunicazione: </a:t>
            </a:r>
          </a:p>
          <a:p>
            <a:pPr marL="971550" lvl="2" algn="just"/>
            <a:r>
              <a:rPr lang="it-IT" sz="2400" dirty="0" smtClean="0">
                <a:ea typeface="ＭＳ Ｐゴシック" panose="020B0600070205080204" pitchFamily="34" charset="-128"/>
                <a:cs typeface="Arial" panose="020B0604020202020204" pitchFamily="34" charset="0"/>
              </a:rPr>
              <a:t>alta motivazione vs. bassa motivazione</a:t>
            </a:r>
          </a:p>
          <a:p>
            <a:pPr marL="571500" lvl="1" algn="just">
              <a:buFont typeface="Times" panose="02020603050405020304" pitchFamily="18" charset="0"/>
              <a:buAutoNum type="arabicPeriod"/>
            </a:pPr>
            <a:r>
              <a:rPr lang="it-IT" dirty="0" smtClean="0">
                <a:ea typeface="ＭＳ Ｐゴシック" panose="020B0600070205080204" pitchFamily="34" charset="-128"/>
                <a:cs typeface="Arial" panose="020B0604020202020204" pitchFamily="34" charset="0"/>
              </a:rPr>
              <a:t>Qualità delle argomentazioni a sostegno </a:t>
            </a:r>
            <a:r>
              <a:rPr lang="it-IT" dirty="0" err="1" smtClean="0">
                <a:ea typeface="ＭＳ Ｐゴシック" panose="020B0600070205080204" pitchFamily="34" charset="-128"/>
                <a:cs typeface="Arial" panose="020B0604020202020204" pitchFamily="34" charset="0"/>
              </a:rPr>
              <a:t>dell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utilità </a:t>
            </a:r>
            <a:r>
              <a:rPr lang="it-IT" altLang="ja-JP" dirty="0" err="1" smtClean="0">
                <a:ea typeface="ＭＳ Ｐゴシック" panose="020B0600070205080204" pitchFamily="34" charset="-128"/>
                <a:cs typeface="Arial" panose="020B0604020202020204" pitchFamily="34" charset="0"/>
              </a:rPr>
              <a:t>dell</a:t>
            </a:r>
            <a:r>
              <a:rPr lang="ja-JP" altLang="it-IT" dirty="0" smtClean="0">
                <a:ea typeface="ＭＳ Ｐゴシック" panose="020B0600070205080204" pitchFamily="34" charset="-128"/>
                <a:cs typeface="Arial" panose="020B0604020202020204" pitchFamily="34" charset="0"/>
              </a:rPr>
              <a:t>’</a:t>
            </a:r>
            <a:r>
              <a:rPr lang="it-IT" altLang="ja-JP" dirty="0" smtClean="0">
                <a:ea typeface="ＭＳ Ｐゴシック" panose="020B0600070205080204" pitchFamily="34" charset="-128"/>
                <a:cs typeface="Arial" panose="020B0604020202020204" pitchFamily="34" charset="0"/>
              </a:rPr>
              <a:t>esame: </a:t>
            </a:r>
          </a:p>
          <a:p>
            <a:pPr marL="971550" lvl="2" algn="just"/>
            <a:r>
              <a:rPr lang="it-IT" sz="2400" dirty="0" smtClean="0">
                <a:ea typeface="ＭＳ Ｐゴシック" panose="020B0600070205080204" pitchFamily="34" charset="-128"/>
                <a:cs typeface="Arial" panose="020B0604020202020204" pitchFamily="34" charset="0"/>
              </a:rPr>
              <a:t>forte vs. debole</a:t>
            </a:r>
          </a:p>
          <a:p>
            <a:pPr marL="571500" lvl="1" algn="just">
              <a:buFont typeface="Times" panose="02020603050405020304" pitchFamily="18" charset="0"/>
              <a:buAutoNum type="arabicPeriod"/>
            </a:pPr>
            <a:r>
              <a:rPr lang="it-IT" dirty="0" smtClean="0">
                <a:ea typeface="ＭＳ Ｐゴシック" panose="020B0600070205080204" pitchFamily="34" charset="-128"/>
                <a:cs typeface="Arial" panose="020B0604020202020204" pitchFamily="34" charset="0"/>
              </a:rPr>
              <a:t>Livello di expertise della fonte: </a:t>
            </a:r>
          </a:p>
          <a:p>
            <a:pPr marL="971550" lvl="2" algn="just"/>
            <a:r>
              <a:rPr lang="it-IT" sz="2400" dirty="0" smtClean="0">
                <a:ea typeface="ＭＳ Ｐゴシック" panose="020B0600070205080204" pitchFamily="34" charset="-128"/>
                <a:cs typeface="Arial" panose="020B0604020202020204" pitchFamily="34" charset="0"/>
              </a:rPr>
              <a:t>alto vs. basso</a:t>
            </a:r>
          </a:p>
        </p:txBody>
      </p:sp>
      <p:sp>
        <p:nvSpPr>
          <p:cNvPr id="82946"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D8756A0C-66FB-4F90-8884-AB2C1BF68DF8}" type="slidenum">
              <a:rPr lang="it-IT" sz="1200">
                <a:solidFill>
                  <a:schemeClr val="tx1"/>
                </a:solidFill>
              </a:rPr>
              <a:pPr eaLnBrk="1" hangingPunct="1"/>
              <a:t>91</a:t>
            </a:fld>
            <a:endParaRPr lang="it-IT" sz="1200">
              <a:solidFill>
                <a:schemeClr val="tx1"/>
              </a:solidFill>
            </a:endParaRPr>
          </a:p>
        </p:txBody>
      </p:sp>
    </p:spTree>
    <p:extLst>
      <p:ext uri="{BB962C8B-B14F-4D97-AF65-F5344CB8AC3E}">
        <p14:creationId xmlns:p14="http://schemas.microsoft.com/office/powerpoint/2010/main" xmlns="" val="3937040588"/>
      </p:ext>
    </p:extLst>
  </p:cSld>
  <p:clrMapOvr>
    <a:masterClrMapping/>
  </p:clrMapOvr>
  <p:transition>
    <p:dissolv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numero diapositiva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A2B6E6E-61E2-461A-8358-21BA479D8551}" type="slidenum">
              <a:rPr lang="it-IT" sz="1200">
                <a:solidFill>
                  <a:schemeClr val="tx1"/>
                </a:solidFill>
              </a:rPr>
              <a:pPr eaLnBrk="1" hangingPunct="1"/>
              <a:t>92</a:t>
            </a:fld>
            <a:endParaRPr lang="it-IT" sz="1200">
              <a:solidFill>
                <a:schemeClr val="tx1"/>
              </a:solidFill>
            </a:endParaRPr>
          </a:p>
        </p:txBody>
      </p:sp>
      <p:sp>
        <p:nvSpPr>
          <p:cNvPr id="83971" name="Rectangle 2"/>
          <p:cNvSpPr>
            <a:spLocks noChangeArrowheads="1"/>
          </p:cNvSpPr>
          <p:nvPr/>
        </p:nvSpPr>
        <p:spPr bwMode="auto">
          <a:xfrm>
            <a:off x="939800" y="889000"/>
            <a:ext cx="10375900" cy="5078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eaLnBrk="1" hangingPunct="1">
              <a:spcBef>
                <a:spcPct val="50000"/>
              </a:spcBef>
              <a:buClr>
                <a:schemeClr val="hlink"/>
              </a:buClr>
              <a:buSzTx/>
              <a:buFontTx/>
              <a:buNone/>
            </a:pPr>
            <a:r>
              <a:rPr lang="it-IT" sz="2400" b="1" dirty="0">
                <a:solidFill>
                  <a:schemeClr val="tx1"/>
                </a:solidFill>
                <a:latin typeface="+mn-lt"/>
              </a:rPr>
              <a:t>Risultati: </a:t>
            </a:r>
            <a:r>
              <a:rPr lang="it-IT" sz="2400" dirty="0">
                <a:solidFill>
                  <a:schemeClr val="tx1"/>
                </a:solidFill>
                <a:latin typeface="+mn-lt"/>
              </a:rPr>
              <a:t>bassa rilevanza personale</a:t>
            </a:r>
            <a:endParaRPr lang="it-IT" sz="2400" dirty="0">
              <a:latin typeface="+mn-lt"/>
            </a:endParaRPr>
          </a:p>
          <a:p>
            <a:pPr lvl="1" algn="l" eaLnBrk="1" hangingPunct="1">
              <a:spcBef>
                <a:spcPct val="50000"/>
              </a:spcBef>
              <a:buClr>
                <a:schemeClr val="hlink"/>
              </a:buClr>
              <a:buSzTx/>
              <a:buFontTx/>
              <a:buChar char="•"/>
            </a:pPr>
            <a:r>
              <a:rPr lang="it-IT" sz="2400" dirty="0">
                <a:solidFill>
                  <a:schemeClr val="tx1"/>
                </a:solidFill>
                <a:latin typeface="+mn-lt"/>
              </a:rPr>
              <a:t>Mostravano un atteggiamento più positivo nei confronti dello sbarramento</a:t>
            </a:r>
          </a:p>
          <a:p>
            <a:pPr lvl="2" algn="l" eaLnBrk="1" hangingPunct="1">
              <a:spcBef>
                <a:spcPct val="50000"/>
              </a:spcBef>
              <a:buClr>
                <a:schemeClr val="hlink"/>
              </a:buClr>
              <a:buSzTx/>
              <a:buFontTx/>
              <a:buChar char="•"/>
            </a:pPr>
            <a:r>
              <a:rPr lang="it-IT" sz="2400" dirty="0">
                <a:solidFill>
                  <a:schemeClr val="tx1"/>
                </a:solidFill>
                <a:latin typeface="+mn-lt"/>
              </a:rPr>
              <a:t> se il messaggio veniva sostenuto da una fonte autorevole (ministero) che da una fonte non autorevole (un qualsiasi preside</a:t>
            </a:r>
            <a:r>
              <a:rPr lang="it-IT" sz="2400" dirty="0" smtClean="0">
                <a:solidFill>
                  <a:schemeClr val="tx1"/>
                </a:solidFill>
                <a:latin typeface="+mn-lt"/>
              </a:rPr>
              <a:t>)</a:t>
            </a:r>
          </a:p>
          <a:p>
            <a:pPr lvl="2" algn="l" eaLnBrk="1" hangingPunct="1">
              <a:spcBef>
                <a:spcPct val="50000"/>
              </a:spcBef>
              <a:buClr>
                <a:schemeClr val="hlink"/>
              </a:buClr>
              <a:buSzTx/>
              <a:buFontTx/>
              <a:buChar char="•"/>
            </a:pPr>
            <a:endParaRPr lang="it-IT" sz="2400" dirty="0">
              <a:solidFill>
                <a:schemeClr val="tx1"/>
              </a:solidFill>
              <a:latin typeface="+mn-lt"/>
            </a:endParaRPr>
          </a:p>
          <a:p>
            <a:pPr lvl="1" algn="l" eaLnBrk="1" hangingPunct="1">
              <a:spcBef>
                <a:spcPct val="50000"/>
              </a:spcBef>
              <a:buClr>
                <a:schemeClr val="hlink"/>
              </a:buClr>
              <a:buSzTx/>
              <a:buFontTx/>
              <a:buChar char="•"/>
            </a:pPr>
            <a:r>
              <a:rPr lang="it-IT" sz="2400" dirty="0">
                <a:solidFill>
                  <a:schemeClr val="tx1"/>
                </a:solidFill>
                <a:latin typeface="+mn-lt"/>
              </a:rPr>
              <a:t>Non venivano influenzati dalla qualità del messaggio</a:t>
            </a:r>
          </a:p>
          <a:p>
            <a:pPr lvl="1" algn="l" eaLnBrk="1" hangingPunct="1">
              <a:spcBef>
                <a:spcPct val="50000"/>
              </a:spcBef>
              <a:buClr>
                <a:schemeClr val="hlink"/>
              </a:buClr>
              <a:buSzTx/>
              <a:buFont typeface="Wingdings" panose="05000000000000000000" pitchFamily="2" charset="2"/>
              <a:buNone/>
            </a:pPr>
            <a:endParaRPr lang="it-IT" sz="2400" dirty="0">
              <a:solidFill>
                <a:schemeClr val="tx1"/>
              </a:solidFill>
              <a:latin typeface="+mn-lt"/>
            </a:endParaRPr>
          </a:p>
          <a:p>
            <a:pPr lvl="1" algn="l" eaLnBrk="1" hangingPunct="1">
              <a:spcBef>
                <a:spcPct val="50000"/>
              </a:spcBef>
              <a:buClr>
                <a:schemeClr val="hlink"/>
              </a:buClr>
              <a:buSzTx/>
              <a:buFontTx/>
              <a:buChar char="•"/>
            </a:pPr>
            <a:r>
              <a:rPr lang="it-IT" sz="2400" dirty="0">
                <a:solidFill>
                  <a:schemeClr val="tx1"/>
                </a:solidFill>
                <a:latin typeface="+mn-lt"/>
              </a:rPr>
              <a:t>Processo periferico: </a:t>
            </a:r>
          </a:p>
          <a:p>
            <a:pPr lvl="2" algn="l" eaLnBrk="1" hangingPunct="1">
              <a:spcBef>
                <a:spcPct val="50000"/>
              </a:spcBef>
              <a:buClr>
                <a:schemeClr val="hlink"/>
              </a:buClr>
              <a:buSzTx/>
              <a:buFontTx/>
              <a:buChar char="•"/>
            </a:pPr>
            <a:r>
              <a:rPr lang="it-IT" sz="2400" dirty="0">
                <a:solidFill>
                  <a:schemeClr val="tx1"/>
                </a:solidFill>
                <a:latin typeface="+mn-lt"/>
              </a:rPr>
              <a:t>il Ministro è più importante del preside, quindi dirà delle cose importanti e vere </a:t>
            </a:r>
          </a:p>
        </p:txBody>
      </p:sp>
    </p:spTree>
    <p:extLst>
      <p:ext uri="{BB962C8B-B14F-4D97-AF65-F5344CB8AC3E}">
        <p14:creationId xmlns:p14="http://schemas.microsoft.com/office/powerpoint/2010/main" xmlns="" val="1663895120"/>
      </p:ext>
    </p:extLst>
  </p:cSld>
  <p:clrMapOvr>
    <a:masterClrMapping/>
  </p:clrMapOvr>
  <p:transition>
    <p:dissolv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numero diapositiva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444596C3-6453-43AC-9026-174BE7912A5B}" type="slidenum">
              <a:rPr lang="it-IT" sz="1200">
                <a:solidFill>
                  <a:schemeClr val="tx1"/>
                </a:solidFill>
              </a:rPr>
              <a:pPr eaLnBrk="1" hangingPunct="1"/>
              <a:t>93</a:t>
            </a:fld>
            <a:endParaRPr lang="it-IT" sz="1200">
              <a:solidFill>
                <a:schemeClr val="tx1"/>
              </a:solidFill>
            </a:endParaRPr>
          </a:p>
        </p:txBody>
      </p:sp>
      <p:sp>
        <p:nvSpPr>
          <p:cNvPr id="84995" name="Rettangolo 3"/>
          <p:cNvSpPr>
            <a:spLocks noChangeArrowheads="1"/>
          </p:cNvSpPr>
          <p:nvPr/>
        </p:nvSpPr>
        <p:spPr bwMode="auto">
          <a:xfrm>
            <a:off x="901700" y="889000"/>
            <a:ext cx="10490200" cy="529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eaLnBrk="1" hangingPunct="1">
              <a:spcBef>
                <a:spcPct val="50000"/>
              </a:spcBef>
              <a:buClr>
                <a:schemeClr val="hlink"/>
              </a:buClr>
              <a:buSzTx/>
              <a:buFontTx/>
              <a:buNone/>
            </a:pPr>
            <a:r>
              <a:rPr lang="it-IT" sz="2400" b="1" dirty="0">
                <a:solidFill>
                  <a:schemeClr val="tx1"/>
                </a:solidFill>
                <a:latin typeface="+mn-lt"/>
              </a:rPr>
              <a:t>Risultati: </a:t>
            </a:r>
            <a:r>
              <a:rPr lang="it-IT" sz="2400" dirty="0">
                <a:solidFill>
                  <a:schemeClr val="tx1"/>
                </a:solidFill>
                <a:latin typeface="+mn-lt"/>
              </a:rPr>
              <a:t>alta rilevanza personale</a:t>
            </a:r>
          </a:p>
          <a:p>
            <a:pPr algn="l" eaLnBrk="1" hangingPunct="1">
              <a:buClr>
                <a:srgbClr val="FFFFFF"/>
              </a:buClr>
              <a:buFont typeface="Wingdings" panose="05000000000000000000" pitchFamily="2" charset="2"/>
              <a:buNone/>
            </a:pPr>
            <a:r>
              <a:rPr lang="it-IT" sz="2400" dirty="0">
                <a:solidFill>
                  <a:schemeClr val="tx1"/>
                </a:solidFill>
                <a:latin typeface="+mn-lt"/>
              </a:rPr>
              <a:t> </a:t>
            </a:r>
          </a:p>
          <a:p>
            <a:pPr algn="l" eaLnBrk="1" hangingPunct="1">
              <a:lnSpc>
                <a:spcPct val="150000"/>
              </a:lnSpc>
              <a:buClr>
                <a:srgbClr val="FFFFFF"/>
              </a:buClr>
              <a:buFont typeface="Wingdings" panose="05000000000000000000" pitchFamily="2" charset="2"/>
              <a:buChar char="§"/>
            </a:pPr>
            <a:r>
              <a:rPr lang="it-IT" sz="2400" dirty="0">
                <a:solidFill>
                  <a:schemeClr val="tx1"/>
                </a:solidFill>
                <a:latin typeface="+mn-lt"/>
              </a:rPr>
              <a:t>Presentavano un atteggiamento più favorevole quando erano esposti ad argomentazioni forti che non deboli</a:t>
            </a:r>
          </a:p>
          <a:p>
            <a:pPr algn="l" eaLnBrk="1" hangingPunct="1">
              <a:lnSpc>
                <a:spcPct val="150000"/>
              </a:lnSpc>
              <a:buClr>
                <a:srgbClr val="FFFFFF"/>
              </a:buClr>
              <a:buFont typeface="Wingdings" panose="05000000000000000000" pitchFamily="2" charset="2"/>
              <a:buChar char="§"/>
            </a:pPr>
            <a:r>
              <a:rPr lang="it-IT" sz="2400" dirty="0">
                <a:solidFill>
                  <a:schemeClr val="tx1"/>
                </a:solidFill>
                <a:latin typeface="+mn-lt"/>
              </a:rPr>
              <a:t>Non erano però influenzati dalla fonte del messaggio</a:t>
            </a:r>
          </a:p>
          <a:p>
            <a:pPr algn="l" eaLnBrk="1" hangingPunct="1">
              <a:lnSpc>
                <a:spcPct val="150000"/>
              </a:lnSpc>
              <a:buClr>
                <a:srgbClr val="FFFFFF"/>
              </a:buClr>
              <a:buFont typeface="Wingdings" panose="05000000000000000000" pitchFamily="2" charset="2"/>
              <a:buChar char="§"/>
            </a:pPr>
            <a:r>
              <a:rPr lang="it-IT" sz="2400" dirty="0">
                <a:solidFill>
                  <a:schemeClr val="tx1"/>
                </a:solidFill>
                <a:latin typeface="+mn-lt"/>
              </a:rPr>
              <a:t>Processo centrale:</a:t>
            </a:r>
          </a:p>
          <a:p>
            <a:pPr lvl="1" algn="l" eaLnBrk="1" hangingPunct="1">
              <a:lnSpc>
                <a:spcPct val="150000"/>
              </a:lnSpc>
              <a:buClr>
                <a:srgbClr val="C00000"/>
              </a:buClr>
              <a:buFont typeface="Arial" pitchFamily="34" charset="0"/>
              <a:buChar char="•"/>
            </a:pPr>
            <a:r>
              <a:rPr lang="it-IT" sz="2400" dirty="0">
                <a:solidFill>
                  <a:schemeClr val="tx1"/>
                </a:solidFill>
                <a:latin typeface="+mn-lt"/>
              </a:rPr>
              <a:t>argomenti forti sono difficilmente contro-argomentabili </a:t>
            </a:r>
          </a:p>
          <a:p>
            <a:pPr lvl="1" algn="l" eaLnBrk="1" hangingPunct="1">
              <a:lnSpc>
                <a:spcPct val="150000"/>
              </a:lnSpc>
              <a:buClr>
                <a:srgbClr val="C00000"/>
              </a:buClr>
              <a:buFont typeface="Arial" pitchFamily="34" charset="0"/>
              <a:buChar char="•"/>
            </a:pPr>
            <a:r>
              <a:rPr lang="it-IT" sz="2400" dirty="0">
                <a:solidFill>
                  <a:schemeClr val="tx1"/>
                </a:solidFill>
                <a:latin typeface="+mn-lt"/>
              </a:rPr>
              <a:t>meno pensieri negativi in risposta al messaggio</a:t>
            </a:r>
          </a:p>
          <a:p>
            <a:pPr lvl="1" algn="l" eaLnBrk="1" hangingPunct="1">
              <a:lnSpc>
                <a:spcPct val="150000"/>
              </a:lnSpc>
              <a:buClr>
                <a:srgbClr val="C00000"/>
              </a:buClr>
              <a:buFont typeface="Arial" pitchFamily="34" charset="0"/>
              <a:buChar char="•"/>
            </a:pPr>
            <a:r>
              <a:rPr lang="it-IT" sz="2400" dirty="0">
                <a:solidFill>
                  <a:schemeClr val="tx1"/>
                </a:solidFill>
                <a:latin typeface="+mn-lt"/>
              </a:rPr>
              <a:t> più persuasione</a:t>
            </a:r>
          </a:p>
          <a:p>
            <a:pPr algn="l" eaLnBrk="1" hangingPunct="1">
              <a:spcBef>
                <a:spcPct val="50000"/>
              </a:spcBef>
              <a:buClr>
                <a:schemeClr val="hlink"/>
              </a:buClr>
              <a:buSzTx/>
              <a:buFontTx/>
              <a:buNone/>
            </a:pPr>
            <a:endParaRPr lang="it-IT" sz="2000" dirty="0">
              <a:solidFill>
                <a:schemeClr val="tx1"/>
              </a:solidFill>
            </a:endParaRPr>
          </a:p>
        </p:txBody>
      </p:sp>
    </p:spTree>
    <p:extLst>
      <p:ext uri="{BB962C8B-B14F-4D97-AF65-F5344CB8AC3E}">
        <p14:creationId xmlns:p14="http://schemas.microsoft.com/office/powerpoint/2010/main" xmlns="" val="3006882796"/>
      </p:ext>
    </p:extLst>
  </p:cSld>
  <p:clrMapOvr>
    <a:masterClrMapping/>
  </p:clrMapOvr>
  <p:transition>
    <p:dissolv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numero diapositiva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ACAD7FE-7048-4B5B-A968-9C877181E3E9}" type="slidenum">
              <a:rPr lang="it-IT" sz="1200">
                <a:solidFill>
                  <a:schemeClr val="tx1"/>
                </a:solidFill>
              </a:rPr>
              <a:pPr eaLnBrk="1" hangingPunct="1"/>
              <a:t>94</a:t>
            </a:fld>
            <a:endParaRPr lang="it-IT" sz="1200">
              <a:solidFill>
                <a:schemeClr val="tx1"/>
              </a:solidFill>
            </a:endParaRPr>
          </a:p>
        </p:txBody>
      </p:sp>
      <p:sp>
        <p:nvSpPr>
          <p:cNvPr id="86019" name="Rettangolo 2"/>
          <p:cNvSpPr>
            <a:spLocks noChangeArrowheads="1"/>
          </p:cNvSpPr>
          <p:nvPr/>
        </p:nvSpPr>
        <p:spPr bwMode="auto">
          <a:xfrm>
            <a:off x="914400" y="876300"/>
            <a:ext cx="10363200" cy="48936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algn="l" eaLnBrk="1" hangingPunct="1">
              <a:lnSpc>
                <a:spcPct val="100000"/>
              </a:lnSpc>
              <a:spcBef>
                <a:spcPct val="0"/>
              </a:spcBef>
              <a:buFont typeface="Wingdings" panose="05000000000000000000" pitchFamily="2" charset="2"/>
              <a:buNone/>
            </a:pPr>
            <a:r>
              <a:rPr lang="it-IT" sz="2400" b="1" dirty="0">
                <a:solidFill>
                  <a:schemeClr val="tx1"/>
                </a:solidFill>
                <a:latin typeface="+mn-lt"/>
              </a:rPr>
              <a:t>Conseguenze del tipo di elaborazione</a:t>
            </a:r>
          </a:p>
          <a:p>
            <a:pPr algn="l" eaLnBrk="1" hangingPunct="1">
              <a:lnSpc>
                <a:spcPct val="100000"/>
              </a:lnSpc>
              <a:spcBef>
                <a:spcPct val="0"/>
              </a:spcBef>
              <a:buFont typeface="Wingdings" panose="05000000000000000000" pitchFamily="2" charset="2"/>
              <a:buNone/>
            </a:pPr>
            <a:r>
              <a:rPr lang="it-IT" sz="2400" b="1" dirty="0">
                <a:solidFill>
                  <a:schemeClr val="tx1"/>
                </a:solidFill>
                <a:latin typeface="+mn-lt"/>
              </a:rPr>
              <a:t> </a:t>
            </a:r>
          </a:p>
          <a:p>
            <a:pPr algn="l" eaLnBrk="1" hangingPunct="1">
              <a:lnSpc>
                <a:spcPct val="100000"/>
              </a:lnSpc>
              <a:spcBef>
                <a:spcPct val="0"/>
              </a:spcBef>
              <a:buFont typeface="Wingdings" panose="05000000000000000000" pitchFamily="2" charset="2"/>
              <a:buChar char="§"/>
            </a:pPr>
            <a:r>
              <a:rPr lang="it-IT" sz="2400" u="sng" dirty="0">
                <a:solidFill>
                  <a:schemeClr val="tx1"/>
                </a:solidFill>
                <a:latin typeface="+mn-lt"/>
              </a:rPr>
              <a:t>Centrale</a:t>
            </a:r>
            <a:r>
              <a:rPr lang="it-IT" sz="2400" dirty="0">
                <a:solidFill>
                  <a:schemeClr val="tx1"/>
                </a:solidFill>
                <a:latin typeface="+mn-lt"/>
              </a:rPr>
              <a:t>:  produce atteggiamenti </a:t>
            </a:r>
          </a:p>
          <a:p>
            <a:pPr lvl="1" algn="l" eaLnBrk="1" hangingPunct="1">
              <a:lnSpc>
                <a:spcPct val="100000"/>
              </a:lnSpc>
              <a:spcBef>
                <a:spcPct val="0"/>
              </a:spcBef>
              <a:buFont typeface="Wingdings" panose="05000000000000000000" pitchFamily="2" charset="2"/>
              <a:buChar char="§"/>
            </a:pPr>
            <a:r>
              <a:rPr lang="it-IT" sz="2400" dirty="0">
                <a:solidFill>
                  <a:schemeClr val="tx1"/>
                </a:solidFill>
                <a:latin typeface="+mn-lt"/>
              </a:rPr>
              <a:t>che sono stabili nel tempo, </a:t>
            </a:r>
          </a:p>
          <a:p>
            <a:pPr lvl="1" algn="l" eaLnBrk="1" hangingPunct="1">
              <a:lnSpc>
                <a:spcPct val="100000"/>
              </a:lnSpc>
              <a:spcBef>
                <a:spcPct val="0"/>
              </a:spcBef>
              <a:buFont typeface="Wingdings" panose="05000000000000000000" pitchFamily="2" charset="2"/>
              <a:buChar char="§"/>
            </a:pPr>
            <a:r>
              <a:rPr lang="it-IT" sz="2400" dirty="0">
                <a:solidFill>
                  <a:schemeClr val="tx1"/>
                </a:solidFill>
                <a:latin typeface="+mn-lt"/>
              </a:rPr>
              <a:t>predittivi del comportamento</a:t>
            </a:r>
          </a:p>
          <a:p>
            <a:pPr lvl="1" algn="l" eaLnBrk="1" hangingPunct="1">
              <a:lnSpc>
                <a:spcPct val="100000"/>
              </a:lnSpc>
              <a:spcBef>
                <a:spcPct val="0"/>
              </a:spcBef>
              <a:buFont typeface="Wingdings" panose="05000000000000000000" pitchFamily="2" charset="2"/>
              <a:buChar char="§"/>
            </a:pPr>
            <a:r>
              <a:rPr lang="it-IT" sz="2400" dirty="0">
                <a:solidFill>
                  <a:schemeClr val="tx1"/>
                </a:solidFill>
                <a:latin typeface="+mn-lt"/>
              </a:rPr>
              <a:t>e resistenti alla contro-propaganda</a:t>
            </a:r>
          </a:p>
          <a:p>
            <a:pPr lvl="1" algn="l" eaLnBrk="1" hangingPunct="1">
              <a:lnSpc>
                <a:spcPct val="100000"/>
              </a:lnSpc>
              <a:spcBef>
                <a:spcPct val="0"/>
              </a:spcBef>
              <a:buFont typeface="Wingdings" panose="05000000000000000000" pitchFamily="2" charset="2"/>
              <a:buNone/>
            </a:pPr>
            <a:endParaRPr lang="it-IT" sz="2400" dirty="0" smtClean="0">
              <a:solidFill>
                <a:schemeClr val="tx1"/>
              </a:solidFill>
              <a:latin typeface="+mn-lt"/>
            </a:endParaRPr>
          </a:p>
          <a:p>
            <a:pPr lvl="1" algn="l" eaLnBrk="1" hangingPunct="1">
              <a:lnSpc>
                <a:spcPct val="100000"/>
              </a:lnSpc>
              <a:spcBef>
                <a:spcPct val="0"/>
              </a:spcBef>
              <a:buFont typeface="Wingdings" panose="05000000000000000000" pitchFamily="2" charset="2"/>
              <a:buNone/>
            </a:pPr>
            <a:endParaRPr lang="it-IT" sz="2400" dirty="0">
              <a:solidFill>
                <a:schemeClr val="tx1"/>
              </a:solidFill>
              <a:latin typeface="+mn-lt"/>
            </a:endParaRPr>
          </a:p>
          <a:p>
            <a:pPr algn="l" eaLnBrk="1" hangingPunct="1">
              <a:lnSpc>
                <a:spcPct val="100000"/>
              </a:lnSpc>
              <a:spcBef>
                <a:spcPct val="0"/>
              </a:spcBef>
              <a:buFont typeface="Wingdings" panose="05000000000000000000" pitchFamily="2" charset="2"/>
              <a:buChar char="§"/>
            </a:pPr>
            <a:r>
              <a:rPr lang="it-IT" sz="2400" u="sng" dirty="0">
                <a:solidFill>
                  <a:schemeClr val="tx1"/>
                </a:solidFill>
                <a:latin typeface="+mn-lt"/>
              </a:rPr>
              <a:t>Periferica</a:t>
            </a:r>
            <a:r>
              <a:rPr lang="it-IT" sz="2400" dirty="0">
                <a:solidFill>
                  <a:schemeClr val="tx1"/>
                </a:solidFill>
                <a:latin typeface="+mn-lt"/>
              </a:rPr>
              <a:t>:  produce atteggiamenti </a:t>
            </a:r>
          </a:p>
          <a:p>
            <a:pPr lvl="1" algn="l" eaLnBrk="1" hangingPunct="1">
              <a:lnSpc>
                <a:spcPct val="100000"/>
              </a:lnSpc>
              <a:spcBef>
                <a:spcPct val="0"/>
              </a:spcBef>
              <a:buFont typeface="Wingdings" panose="05000000000000000000" pitchFamily="2" charset="2"/>
              <a:buChar char="§"/>
            </a:pPr>
            <a:r>
              <a:rPr lang="it-IT" sz="2400" dirty="0">
                <a:solidFill>
                  <a:schemeClr val="tx1"/>
                </a:solidFill>
                <a:latin typeface="+mn-lt"/>
              </a:rPr>
              <a:t>non stabili nel tempo </a:t>
            </a:r>
          </a:p>
          <a:p>
            <a:pPr lvl="1" algn="l" eaLnBrk="1" hangingPunct="1">
              <a:lnSpc>
                <a:spcPct val="100000"/>
              </a:lnSpc>
              <a:spcBef>
                <a:spcPct val="0"/>
              </a:spcBef>
              <a:buFont typeface="Wingdings" panose="05000000000000000000" pitchFamily="2" charset="2"/>
              <a:buChar char="§"/>
            </a:pPr>
            <a:r>
              <a:rPr lang="it-IT" sz="2400" dirty="0">
                <a:solidFill>
                  <a:schemeClr val="tx1"/>
                </a:solidFill>
                <a:latin typeface="+mn-lt"/>
              </a:rPr>
              <a:t>scarsamente predittivi del comportamento </a:t>
            </a:r>
          </a:p>
          <a:p>
            <a:pPr lvl="1" algn="l" eaLnBrk="1" hangingPunct="1">
              <a:lnSpc>
                <a:spcPct val="100000"/>
              </a:lnSpc>
              <a:spcBef>
                <a:spcPct val="0"/>
              </a:spcBef>
              <a:buFont typeface="Wingdings" panose="05000000000000000000" pitchFamily="2" charset="2"/>
              <a:buChar char="§"/>
            </a:pPr>
            <a:r>
              <a:rPr lang="it-IT" sz="2400" dirty="0">
                <a:solidFill>
                  <a:schemeClr val="tx1"/>
                </a:solidFill>
                <a:latin typeface="+mn-lt"/>
              </a:rPr>
              <a:t> facilmente rimaneggiabile da altri messaggi persuasivi sullo stesso oggetto attitudinale</a:t>
            </a:r>
          </a:p>
        </p:txBody>
      </p:sp>
    </p:spTree>
    <p:extLst>
      <p:ext uri="{BB962C8B-B14F-4D97-AF65-F5344CB8AC3E}">
        <p14:creationId xmlns:p14="http://schemas.microsoft.com/office/powerpoint/2010/main" xmlns="" val="957239921"/>
      </p:ext>
    </p:extLst>
  </p:cSld>
  <p:clrMapOvr>
    <a:masterClrMapping/>
  </p:clrMapOvr>
  <p:transition>
    <p:dissolv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2"/>
          <p:cNvSpPr>
            <a:spLocks noGrp="1" noChangeArrowheads="1"/>
          </p:cNvSpPr>
          <p:nvPr>
            <p:ph idx="1"/>
          </p:nvPr>
        </p:nvSpPr>
        <p:spPr>
          <a:xfrm>
            <a:off x="927100" y="889000"/>
            <a:ext cx="10388600" cy="5461000"/>
          </a:xfrm>
          <a:noFill/>
        </p:spPr>
        <p:txBody>
          <a:bodyPr>
            <a:noAutofit/>
          </a:bodyPr>
          <a:lstStyle/>
          <a:p>
            <a:pPr marL="0" indent="0" algn="just">
              <a:lnSpc>
                <a:spcPct val="90000"/>
              </a:lnSpc>
              <a:buNone/>
            </a:pPr>
            <a:r>
              <a:rPr lang="it-IT" sz="2400" b="1" dirty="0" smtClean="0">
                <a:solidFill>
                  <a:schemeClr val="hlink"/>
                </a:solidFill>
                <a:ea typeface="ＭＳ Ｐゴシック" panose="020B0600070205080204" pitchFamily="34" charset="-128"/>
                <a:cs typeface="Arial" panose="020B0604020202020204" pitchFamily="34" charset="0"/>
              </a:rPr>
              <a:t>II) Il modello euristico-sistematico:</a:t>
            </a:r>
            <a:r>
              <a:rPr lang="it-IT" sz="2400" dirty="0" smtClean="0">
                <a:solidFill>
                  <a:schemeClr val="hlink"/>
                </a:solidFill>
                <a:ea typeface="ＭＳ Ｐゴシック" panose="020B0600070205080204" pitchFamily="34" charset="-128"/>
                <a:cs typeface="Arial" panose="020B0604020202020204" pitchFamily="34" charset="0"/>
              </a:rPr>
              <a:t> </a:t>
            </a:r>
            <a:r>
              <a:rPr lang="it-IT" sz="2400" dirty="0" smtClean="0">
                <a:ea typeface="ＭＳ Ｐゴシック" panose="020B0600070205080204" pitchFamily="34" charset="-128"/>
                <a:cs typeface="Arial" panose="020B0604020202020204" pitchFamily="34" charset="0"/>
              </a:rPr>
              <a:t>d</a:t>
            </a:r>
            <a:r>
              <a:rPr lang="it-IT" sz="2400" dirty="0">
                <a:ea typeface="ＭＳ Ｐゴシック" panose="020B0600070205080204" pitchFamily="34" charset="-128"/>
                <a:cs typeface="Arial" panose="020B0604020202020204" pitchFamily="34" charset="0"/>
              </a:rPr>
              <a:t>ue processi di elaborazione</a:t>
            </a:r>
          </a:p>
          <a:p>
            <a:pPr marL="0" indent="0" algn="just">
              <a:lnSpc>
                <a:spcPct val="90000"/>
              </a:lnSpc>
              <a:buNone/>
            </a:pPr>
            <a:r>
              <a:rPr lang="it-IT" sz="2400" dirty="0">
                <a:solidFill>
                  <a:schemeClr val="hlink"/>
                </a:solidFill>
                <a:ea typeface="ＭＳ Ｐゴシック" panose="020B0600070205080204" pitchFamily="34" charset="-128"/>
                <a:cs typeface="Arial" panose="020B0604020202020204" pitchFamily="34" charset="0"/>
              </a:rPr>
              <a:t>a) processo sistematico:</a:t>
            </a:r>
          </a:p>
          <a:p>
            <a:pPr lvl="1" algn="just" eaLnBrk="1" hangingPunct="1">
              <a:lnSpc>
                <a:spcPct val="90000"/>
              </a:lnSpc>
            </a:pPr>
            <a:r>
              <a:rPr lang="it-IT" dirty="0">
                <a:ea typeface="ＭＳ Ｐゴシック" panose="020B0600070205080204" pitchFamily="34" charset="-128"/>
                <a:cs typeface="Arial" panose="020B0604020202020204" pitchFamily="34" charset="0"/>
              </a:rPr>
              <a:t>elaborazione approfondita del messaggio: come processo centrale</a:t>
            </a:r>
          </a:p>
          <a:p>
            <a:pPr marL="0" indent="0" algn="just">
              <a:lnSpc>
                <a:spcPct val="90000"/>
              </a:lnSpc>
              <a:buNone/>
            </a:pPr>
            <a:r>
              <a:rPr lang="it-IT" sz="2400" dirty="0">
                <a:solidFill>
                  <a:schemeClr val="hlink"/>
                </a:solidFill>
                <a:ea typeface="ＭＳ Ｐゴシック" panose="020B0600070205080204" pitchFamily="34" charset="-128"/>
                <a:cs typeface="Arial" panose="020B0604020202020204" pitchFamily="34" charset="0"/>
              </a:rPr>
              <a:t>b) processo euristico:</a:t>
            </a:r>
          </a:p>
          <a:p>
            <a:pPr lvl="1" algn="just" eaLnBrk="1" hangingPunct="1">
              <a:lnSpc>
                <a:spcPct val="90000"/>
              </a:lnSpc>
            </a:pPr>
            <a:r>
              <a:rPr lang="it-IT" dirty="0">
                <a:ea typeface="ＭＳ Ｐゴシック" panose="020B0600070205080204" pitchFamily="34" charset="-128"/>
                <a:cs typeface="Arial" panose="020B0604020202020204" pitchFamily="34" charset="0"/>
              </a:rPr>
              <a:t>applicazione di euristiche utilizzate come modalità per arrivare a un giudizio: es. se costa molto è di qualità </a:t>
            </a:r>
          </a:p>
          <a:p>
            <a:pPr marL="0" indent="0" algn="just">
              <a:lnSpc>
                <a:spcPct val="90000"/>
              </a:lnSpc>
              <a:buNone/>
            </a:pPr>
            <a:endParaRPr lang="it-IT" sz="2400" u="sng" dirty="0">
              <a:ea typeface="ＭＳ Ｐゴシック" panose="020B0600070205080204" pitchFamily="34" charset="-128"/>
              <a:cs typeface="Arial" panose="020B0604020202020204" pitchFamily="34" charset="0"/>
            </a:endParaRPr>
          </a:p>
          <a:p>
            <a:pPr marL="0" indent="0" algn="just">
              <a:lnSpc>
                <a:spcPct val="90000"/>
              </a:lnSpc>
              <a:buNone/>
            </a:pPr>
            <a:r>
              <a:rPr lang="it-IT" sz="2400" u="sng" dirty="0">
                <a:ea typeface="ＭＳ Ｐゴシック" panose="020B0600070205080204" pitchFamily="34" charset="-128"/>
                <a:cs typeface="Arial" panose="020B0604020202020204" pitchFamily="34" charset="0"/>
              </a:rPr>
              <a:t>I due processi non si escludono a vicenda</a:t>
            </a:r>
            <a:r>
              <a:rPr lang="it-IT" sz="2400" dirty="0">
                <a:ea typeface="ＭＳ Ｐゴシック" panose="020B0600070205080204" pitchFamily="34" charset="-128"/>
                <a:cs typeface="Arial" panose="020B0604020202020204" pitchFamily="34" charset="0"/>
              </a:rPr>
              <a:t>: si rafforzano, si moderano o l</a:t>
            </a:r>
            <a:r>
              <a:rPr lang="ja-JP" altLang="it-IT" sz="2400" dirty="0">
                <a:ea typeface="ＭＳ Ｐゴシック" panose="020B0600070205080204" pitchFamily="34" charset="-128"/>
                <a:cs typeface="Arial" panose="020B0604020202020204" pitchFamily="34" charset="0"/>
              </a:rPr>
              <a:t>’</a:t>
            </a:r>
            <a:r>
              <a:rPr lang="it-IT" altLang="ja-JP" sz="2400" dirty="0">
                <a:ea typeface="ＭＳ Ｐゴシック" panose="020B0600070205080204" pitchFamily="34" charset="-128"/>
                <a:cs typeface="Arial" panose="020B0604020202020204" pitchFamily="34" charset="0"/>
              </a:rPr>
              <a:t>euristica orienta percezione e elaborazione delle informazioni</a:t>
            </a:r>
          </a:p>
          <a:p>
            <a:pPr marL="0" indent="0" algn="just">
              <a:lnSpc>
                <a:spcPct val="90000"/>
              </a:lnSpc>
              <a:buNone/>
            </a:pPr>
            <a:endParaRPr lang="it-IT" sz="2400" dirty="0">
              <a:ea typeface="ＭＳ Ｐゴシック" panose="020B0600070205080204" pitchFamily="34" charset="-128"/>
              <a:cs typeface="Arial" panose="020B0604020202020204" pitchFamily="34" charset="0"/>
            </a:endParaRPr>
          </a:p>
          <a:p>
            <a:pPr marL="0" indent="0" algn="just">
              <a:lnSpc>
                <a:spcPct val="90000"/>
              </a:lnSpc>
              <a:buNone/>
            </a:pPr>
            <a:r>
              <a:rPr lang="it-IT" sz="2400" dirty="0">
                <a:ea typeface="ＭＳ Ｐゴシック" panose="020B0600070205080204" pitchFamily="34" charset="-128"/>
                <a:cs typeface="Arial" panose="020B0604020202020204" pitchFamily="34" charset="0"/>
              </a:rPr>
              <a:t>Il processo sistematico e il processo euristico sono influenzati da:</a:t>
            </a:r>
          </a:p>
          <a:p>
            <a:pPr lvl="1" algn="just" eaLnBrk="1" hangingPunct="1">
              <a:lnSpc>
                <a:spcPct val="90000"/>
              </a:lnSpc>
            </a:pPr>
            <a:r>
              <a:rPr lang="it-IT" dirty="0">
                <a:solidFill>
                  <a:schemeClr val="hlink"/>
                </a:solidFill>
                <a:ea typeface="ＭＳ Ｐゴシック" panose="020B0600070205080204" pitchFamily="34" charset="-128"/>
                <a:cs typeface="Arial" panose="020B0604020202020204" pitchFamily="34" charset="0"/>
              </a:rPr>
              <a:t>Motivazione</a:t>
            </a:r>
          </a:p>
          <a:p>
            <a:pPr lvl="1" algn="just" eaLnBrk="1" hangingPunct="1">
              <a:lnSpc>
                <a:spcPct val="90000"/>
              </a:lnSpc>
            </a:pPr>
            <a:r>
              <a:rPr lang="it-IT" dirty="0">
                <a:solidFill>
                  <a:schemeClr val="hlink"/>
                </a:solidFill>
                <a:ea typeface="ＭＳ Ｐゴシック" panose="020B0600070205080204" pitchFamily="34" charset="-128"/>
                <a:cs typeface="Arial" panose="020B0604020202020204" pitchFamily="34" charset="0"/>
              </a:rPr>
              <a:t>Abilità cognitiva </a:t>
            </a:r>
          </a:p>
        </p:txBody>
      </p:sp>
      <p:sp>
        <p:nvSpPr>
          <p:cNvPr id="87042"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B05801ED-9657-492E-874A-E31D41AEB36D}" type="slidenum">
              <a:rPr lang="it-IT" sz="1200">
                <a:solidFill>
                  <a:schemeClr val="tx1"/>
                </a:solidFill>
              </a:rPr>
              <a:pPr eaLnBrk="1" hangingPunct="1"/>
              <a:t>95</a:t>
            </a:fld>
            <a:endParaRPr lang="it-IT" sz="1200">
              <a:solidFill>
                <a:schemeClr val="tx1"/>
              </a:solidFill>
            </a:endParaRPr>
          </a:p>
        </p:txBody>
      </p:sp>
    </p:spTree>
    <p:extLst>
      <p:ext uri="{BB962C8B-B14F-4D97-AF65-F5344CB8AC3E}">
        <p14:creationId xmlns:p14="http://schemas.microsoft.com/office/powerpoint/2010/main" xmlns="" val="3405862811"/>
      </p:ext>
    </p:extLst>
  </p:cSld>
  <p:clrMapOvr>
    <a:masterClrMapping/>
  </p:clrMapOvr>
  <p:transition>
    <p:dissolv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contenuto 2"/>
          <p:cNvSpPr>
            <a:spLocks noGrp="1"/>
          </p:cNvSpPr>
          <p:nvPr>
            <p:ph idx="1"/>
          </p:nvPr>
        </p:nvSpPr>
        <p:spPr>
          <a:xfrm>
            <a:off x="1003300" y="939800"/>
            <a:ext cx="10426700" cy="5156200"/>
          </a:xfrm>
        </p:spPr>
        <p:txBody>
          <a:bodyPr>
            <a:noAutofit/>
          </a:bodyPr>
          <a:lstStyle/>
          <a:p>
            <a:pPr algn="ctr">
              <a:buFontTx/>
              <a:buNone/>
            </a:pPr>
            <a:r>
              <a:rPr lang="it-IT" sz="2400" b="1" dirty="0" smtClean="0">
                <a:ea typeface="ＭＳ Ｐゴシック" panose="020B0600070205080204" pitchFamily="34" charset="-128"/>
                <a:cs typeface="Arial" panose="020B0604020202020204" pitchFamily="34" charset="0"/>
              </a:rPr>
              <a:t>Gli </a:t>
            </a:r>
            <a:r>
              <a:rPr lang="it-IT" sz="2400" b="1" dirty="0" smtClean="0">
                <a:ea typeface="ＭＳ Ｐゴシック" panose="020B0600070205080204" pitchFamily="34" charset="-128"/>
                <a:cs typeface="Arial" panose="020B0604020202020204" pitchFamily="34" charset="0"/>
              </a:rPr>
              <a:t>effetti </a:t>
            </a:r>
            <a:r>
              <a:rPr lang="it-IT" sz="2400" b="1" dirty="0" err="1" smtClean="0">
                <a:ea typeface="ＭＳ Ｐゴシック" panose="020B0600070205080204" pitchFamily="34" charset="-128"/>
                <a:cs typeface="Arial" panose="020B0604020202020204" pitchFamily="34" charset="0"/>
              </a:rPr>
              <a:t>dell</a:t>
            </a:r>
            <a:r>
              <a:rPr lang="ja-JP" altLang="it-IT" sz="2400" b="1" dirty="0" smtClean="0">
                <a:ea typeface="ＭＳ Ｐゴシック" panose="020B0600070205080204" pitchFamily="34" charset="-128"/>
                <a:cs typeface="Arial" panose="020B0604020202020204" pitchFamily="34" charset="0"/>
              </a:rPr>
              <a:t>’</a:t>
            </a:r>
            <a:r>
              <a:rPr lang="it-IT" altLang="ja-JP" sz="2400" b="1" dirty="0" smtClean="0">
                <a:ea typeface="ＭＳ Ｐゴシック" panose="020B0600070205080204" pitchFamily="34" charset="-128"/>
                <a:cs typeface="Arial" panose="020B0604020202020204" pitchFamily="34" charset="0"/>
              </a:rPr>
              <a:t>umore</a:t>
            </a:r>
          </a:p>
          <a:p>
            <a:endParaRPr lang="it-IT" sz="2400" dirty="0" smtClean="0">
              <a:ea typeface="ＭＳ Ｐゴシック" panose="020B0600070205080204" pitchFamily="34" charset="-128"/>
              <a:cs typeface="Arial" panose="020B0604020202020204" pitchFamily="34" charset="0"/>
            </a:endParaRPr>
          </a:p>
          <a:p>
            <a:r>
              <a:rPr lang="it-IT" sz="2400" dirty="0" smtClean="0">
                <a:ea typeface="ＭＳ Ｐゴシック" panose="020B0600070205080204" pitchFamily="34" charset="-128"/>
                <a:cs typeface="Arial" panose="020B0604020202020204" pitchFamily="34" charset="0"/>
              </a:rPr>
              <a:t>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umore non ha effetto diretto sulla persuasione, ma  influenza il tipo di </a:t>
            </a:r>
            <a:r>
              <a:rPr lang="it-IT" altLang="ja-JP" sz="2400" dirty="0" smtClean="0">
                <a:ea typeface="ＭＳ Ｐゴシック" panose="020B0600070205080204" pitchFamily="34" charset="-128"/>
                <a:cs typeface="Arial" panose="020B0604020202020204" pitchFamily="34" charset="0"/>
              </a:rPr>
              <a:t>elaborazione</a:t>
            </a:r>
          </a:p>
          <a:p>
            <a:endParaRPr lang="it-IT" altLang="ja-JP" sz="2400" dirty="0" smtClean="0">
              <a:ea typeface="ＭＳ Ｐゴシック" panose="020B0600070205080204" pitchFamily="34" charset="-128"/>
              <a:cs typeface="Arial" panose="020B0604020202020204" pitchFamily="34" charset="0"/>
            </a:endParaRPr>
          </a:p>
          <a:p>
            <a:pPr lvl="1"/>
            <a:r>
              <a:rPr lang="it-IT" b="1" dirty="0" smtClean="0">
                <a:ea typeface="ＭＳ Ｐゴシック" panose="020B0600070205080204" pitchFamily="34" charset="-128"/>
                <a:cs typeface="Arial" panose="020B0604020202020204" pitchFamily="34" charset="0"/>
              </a:rPr>
              <a:t>Buon umore</a:t>
            </a:r>
            <a:r>
              <a:rPr lang="it-IT" dirty="0" smtClean="0">
                <a:ea typeface="ＭＳ Ｐゴシック" panose="020B0600070205080204" pitchFamily="34" charset="-128"/>
                <a:cs typeface="Arial" panose="020B0604020202020204" pitchFamily="34" charset="0"/>
              </a:rPr>
              <a:t>:  </a:t>
            </a:r>
          </a:p>
          <a:p>
            <a:pPr lvl="2"/>
            <a:r>
              <a:rPr lang="it-IT" sz="2400" b="1" dirty="0" smtClean="0">
                <a:ea typeface="ＭＳ Ｐゴシック" panose="020B0600070205080204" pitchFamily="34" charset="-128"/>
                <a:cs typeface="Arial" panose="020B0604020202020204" pitchFamily="34" charset="0"/>
              </a:rPr>
              <a:t>Riduce l</a:t>
            </a:r>
            <a:r>
              <a:rPr lang="ja-JP" altLang="it-IT" sz="2400" b="1" dirty="0" smtClean="0">
                <a:ea typeface="ＭＳ Ｐゴシック" panose="020B0600070205080204" pitchFamily="34" charset="-128"/>
                <a:cs typeface="Arial" panose="020B0604020202020204" pitchFamily="34" charset="0"/>
              </a:rPr>
              <a:t>’</a:t>
            </a:r>
            <a:r>
              <a:rPr lang="it-IT" altLang="ja-JP" sz="2400" b="1" dirty="0" smtClean="0">
                <a:ea typeface="ＭＳ Ｐゴシック" panose="020B0600070205080204" pitchFamily="34" charset="-128"/>
                <a:cs typeface="Arial" panose="020B0604020202020204" pitchFamily="34" charset="0"/>
              </a:rPr>
              <a:t>elaborazione approfondita </a:t>
            </a:r>
            <a:r>
              <a:rPr lang="it-IT" altLang="ja-JP" sz="2400" dirty="0" smtClean="0">
                <a:ea typeface="ＭＳ Ｐゴシック" panose="020B0600070205080204" pitchFamily="34" charset="-128"/>
                <a:cs typeface="Arial" panose="020B0604020202020204" pitchFamily="34" charset="0"/>
              </a:rPr>
              <a:t>e spinge verso il percorso periferico</a:t>
            </a:r>
          </a:p>
          <a:p>
            <a:pPr lvl="1"/>
            <a:r>
              <a:rPr lang="it-IT" b="1" dirty="0" smtClean="0">
                <a:ea typeface="ＭＳ Ｐゴシック" panose="020B0600070205080204" pitchFamily="34" charset="-128"/>
                <a:cs typeface="Arial" panose="020B0604020202020204" pitchFamily="34" charset="0"/>
              </a:rPr>
              <a:t>Umore neutro</a:t>
            </a:r>
            <a:r>
              <a:rPr lang="it-IT" dirty="0" smtClean="0">
                <a:ea typeface="ＭＳ Ｐゴシック" panose="020B0600070205080204" pitchFamily="34" charset="-128"/>
                <a:cs typeface="Arial" panose="020B0604020202020204" pitchFamily="34" charset="0"/>
              </a:rPr>
              <a:t>:  </a:t>
            </a:r>
          </a:p>
          <a:p>
            <a:pPr lvl="2"/>
            <a:r>
              <a:rPr lang="it-IT" sz="2400" dirty="0" smtClean="0">
                <a:ea typeface="ＭＳ Ｐゴシック" panose="020B0600070205080204" pitchFamily="34" charset="-128"/>
                <a:cs typeface="Arial" panose="020B0604020202020204" pitchFamily="34" charset="0"/>
              </a:rPr>
              <a:t>spinge verso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elaborazione sistematica</a:t>
            </a:r>
          </a:p>
          <a:p>
            <a:pPr lvl="1"/>
            <a:endParaRPr lang="it-IT" dirty="0" smtClean="0">
              <a:ea typeface="ＭＳ Ｐゴシック" panose="020B0600070205080204" pitchFamily="34" charset="-128"/>
              <a:cs typeface="Arial" panose="020B0604020202020204" pitchFamily="34" charset="0"/>
            </a:endParaRP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88067"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36ACF8F2-CD07-483E-9291-2FF24AA2D0AE}" type="slidenum">
              <a:rPr lang="it-IT" sz="1200">
                <a:solidFill>
                  <a:schemeClr val="tx1"/>
                </a:solidFill>
              </a:rPr>
              <a:pPr eaLnBrk="1" hangingPunct="1"/>
              <a:t>96</a:t>
            </a:fld>
            <a:endParaRPr lang="it-IT" sz="1200">
              <a:solidFill>
                <a:schemeClr val="tx1"/>
              </a:solidFill>
            </a:endParaRPr>
          </a:p>
        </p:txBody>
      </p:sp>
    </p:spTree>
    <p:extLst>
      <p:ext uri="{BB962C8B-B14F-4D97-AF65-F5344CB8AC3E}">
        <p14:creationId xmlns:p14="http://schemas.microsoft.com/office/powerpoint/2010/main" xmlns="" val="2422929516"/>
      </p:ext>
    </p:extLst>
  </p:cSld>
  <p:clrMapOvr>
    <a:masterClrMapping/>
  </p:clrMapOvr>
  <p:transition>
    <p:dissolv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contenuto 2"/>
          <p:cNvSpPr>
            <a:spLocks noGrp="1"/>
          </p:cNvSpPr>
          <p:nvPr>
            <p:ph idx="1"/>
          </p:nvPr>
        </p:nvSpPr>
        <p:spPr>
          <a:xfrm>
            <a:off x="825500" y="901700"/>
            <a:ext cx="10629900" cy="5651500"/>
          </a:xfrm>
        </p:spPr>
        <p:txBody>
          <a:bodyPr>
            <a:noAutofit/>
          </a:bodyPr>
          <a:lstStyle/>
          <a:p>
            <a:pPr algn="ctr">
              <a:buFontTx/>
              <a:buNone/>
            </a:pPr>
            <a:r>
              <a:rPr lang="it-IT" sz="2200" b="1" dirty="0" smtClean="0">
                <a:solidFill>
                  <a:srgbClr val="FF0000"/>
                </a:solidFill>
                <a:latin typeface="Arial" panose="020B0604020202020204" pitchFamily="34" charset="0"/>
                <a:ea typeface="ＭＳ Ｐゴシック" panose="020B0600070205080204" pitchFamily="34" charset="-128"/>
                <a:cs typeface="Arial" panose="020B0604020202020204" pitchFamily="34" charset="0"/>
              </a:rPr>
              <a:t>	</a:t>
            </a:r>
            <a:r>
              <a:rPr lang="it-IT" sz="2200" b="1" dirty="0"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Gli effetti </a:t>
            </a:r>
            <a:r>
              <a:rPr lang="it-IT" sz="2200" b="1" dirty="0" err="1"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dell</a:t>
            </a:r>
            <a:r>
              <a:rPr lang="ja-JP" altLang="it-IT" sz="2200" b="1" dirty="0"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a:t>
            </a:r>
            <a:r>
              <a:rPr lang="it-IT" altLang="ja-JP" sz="2200" b="1" dirty="0" smtClean="0">
                <a:solidFill>
                  <a:srgbClr val="C00000"/>
                </a:solidFill>
                <a:latin typeface="Arial" panose="020B0604020202020204" pitchFamily="34" charset="0"/>
                <a:ea typeface="ＭＳ Ｐゴシック" panose="020B0600070205080204" pitchFamily="34" charset="-128"/>
                <a:cs typeface="Arial" panose="020B0604020202020204" pitchFamily="34" charset="0"/>
              </a:rPr>
              <a:t>umore </a:t>
            </a:r>
            <a:r>
              <a:rPr lang="it-IT" altLang="ja-JP" sz="2200" dirty="0">
                <a:latin typeface="Arial" panose="020B0604020202020204" pitchFamily="34" charset="0"/>
                <a:ea typeface="ＭＳ Ｐゴシック" panose="020B0600070205080204" pitchFamily="34" charset="-128"/>
                <a:cs typeface="Arial" panose="020B0604020202020204" pitchFamily="34" charset="0"/>
              </a:rPr>
              <a:t>Worth e </a:t>
            </a:r>
            <a:r>
              <a:rPr lang="it-IT" altLang="ja-JP" sz="2200" dirty="0" err="1">
                <a:latin typeface="Arial" panose="020B0604020202020204" pitchFamily="34" charset="0"/>
                <a:ea typeface="ＭＳ Ｐゴシック" panose="020B0600070205080204" pitchFamily="34" charset="-128"/>
                <a:cs typeface="Arial" panose="020B0604020202020204" pitchFamily="34" charset="0"/>
              </a:rPr>
              <a:t>Mackie</a:t>
            </a:r>
            <a:r>
              <a:rPr lang="it-IT" altLang="ja-JP" sz="2200" dirty="0">
                <a:latin typeface="Arial" panose="020B0604020202020204" pitchFamily="34" charset="0"/>
                <a:ea typeface="ＭＳ Ｐゴシック" panose="020B0600070205080204" pitchFamily="34" charset="-128"/>
                <a:cs typeface="Arial" panose="020B0604020202020204" pitchFamily="34" charset="0"/>
              </a:rPr>
              <a:t> 1987: </a:t>
            </a:r>
          </a:p>
          <a:p>
            <a:pPr lvl="1"/>
            <a:r>
              <a:rPr lang="it-IT" sz="2200" b="1" dirty="0">
                <a:latin typeface="Arial" panose="020B0604020202020204" pitchFamily="34" charset="0"/>
                <a:ea typeface="ＭＳ Ｐゴシック" panose="020B0600070205080204" pitchFamily="34" charset="-128"/>
                <a:cs typeface="Arial" panose="020B0604020202020204" pitchFamily="34" charset="0"/>
              </a:rPr>
              <a:t>Prima fase:</a:t>
            </a:r>
          </a:p>
          <a:p>
            <a:pPr lvl="2"/>
            <a:r>
              <a:rPr lang="it-IT" sz="2200" dirty="0">
                <a:latin typeface="Arial" panose="020B0604020202020204" pitchFamily="34" charset="0"/>
                <a:ea typeface="ＭＳ Ｐゴシック" panose="020B0600070205080204" pitchFamily="34" charset="-128"/>
                <a:cs typeface="Arial" panose="020B0604020202020204" pitchFamily="34" charset="0"/>
              </a:rPr>
              <a:t>Induzione del mood positivo in un gruppo, non </a:t>
            </a:r>
            <a:r>
              <a:rPr lang="it-IT" sz="2200" dirty="0" err="1">
                <a:latin typeface="Arial" panose="020B0604020202020204" pitchFamily="34" charset="0"/>
                <a:ea typeface="ＭＳ Ｐゴシック" panose="020B0600070205080204" pitchFamily="34" charset="-128"/>
                <a:cs typeface="Arial" panose="020B0604020202020204" pitchFamily="34" charset="0"/>
              </a:rPr>
              <a:t>nell</a:t>
            </a:r>
            <a:r>
              <a:rPr lang="ja-JP" altLang="it-IT" sz="2200" dirty="0">
                <a:latin typeface="Arial" panose="020B0604020202020204" pitchFamily="34" charset="0"/>
                <a:ea typeface="ＭＳ Ｐゴシック" panose="020B0600070205080204" pitchFamily="34" charset="-128"/>
                <a:cs typeface="Arial" panose="020B0604020202020204" pitchFamily="34" charset="0"/>
              </a:rPr>
              <a:t>’</a:t>
            </a:r>
            <a:r>
              <a:rPr lang="it-IT" altLang="ja-JP" sz="2200" dirty="0">
                <a:latin typeface="Arial" panose="020B0604020202020204" pitchFamily="34" charset="0"/>
                <a:ea typeface="ＭＳ Ｐゴシック" panose="020B0600070205080204" pitchFamily="34" charset="-128"/>
                <a:cs typeface="Arial" panose="020B0604020202020204" pitchFamily="34" charset="0"/>
              </a:rPr>
              <a:t>altro (mood neutro)</a:t>
            </a:r>
          </a:p>
          <a:p>
            <a:pPr lvl="1"/>
            <a:r>
              <a:rPr lang="it-IT" sz="2200" b="1" dirty="0">
                <a:latin typeface="Arial" panose="020B0604020202020204" pitchFamily="34" charset="0"/>
                <a:ea typeface="ＭＳ Ｐゴシック" panose="020B0600070205080204" pitchFamily="34" charset="-128"/>
                <a:cs typeface="Arial" panose="020B0604020202020204" pitchFamily="34" charset="0"/>
              </a:rPr>
              <a:t>Seconda </a:t>
            </a:r>
            <a:r>
              <a:rPr lang="it-IT" sz="2200" b="1" dirty="0" smtClean="0">
                <a:latin typeface="Arial" panose="020B0604020202020204" pitchFamily="34" charset="0"/>
                <a:ea typeface="ＭＳ Ｐゴシック" panose="020B0600070205080204" pitchFamily="34" charset="-128"/>
                <a:cs typeface="Arial" panose="020B0604020202020204" pitchFamily="34" charset="0"/>
              </a:rPr>
              <a:t>fase:</a:t>
            </a:r>
            <a:endParaRPr lang="it-IT" sz="2200" b="1" dirty="0">
              <a:latin typeface="Arial" panose="020B0604020202020204" pitchFamily="34" charset="0"/>
              <a:ea typeface="ＭＳ Ｐゴシック" panose="020B0600070205080204" pitchFamily="34" charset="-128"/>
              <a:cs typeface="Arial" panose="020B0604020202020204" pitchFamily="34" charset="0"/>
            </a:endParaRPr>
          </a:p>
          <a:p>
            <a:pPr lvl="2"/>
            <a:r>
              <a:rPr lang="it-IT" sz="2200" dirty="0">
                <a:latin typeface="Arial" panose="020B0604020202020204" pitchFamily="34" charset="0"/>
                <a:ea typeface="ＭＳ Ｐゴシック" panose="020B0600070205080204" pitchFamily="34" charset="-128"/>
                <a:cs typeface="Arial" panose="020B0604020202020204" pitchFamily="34" charset="0"/>
              </a:rPr>
              <a:t>Messaggi persuasivi sulle piogge acide: </a:t>
            </a:r>
          </a:p>
          <a:p>
            <a:pPr lvl="3"/>
            <a:r>
              <a:rPr lang="it-IT" sz="2200" dirty="0">
                <a:latin typeface="Arial" panose="020B0604020202020204" pitchFamily="34" charset="0"/>
                <a:ea typeface="ＭＳ Ｐゴシック" panose="020B0600070205080204" pitchFamily="34" charset="-128"/>
                <a:cs typeface="Arial" panose="020B0604020202020204" pitchFamily="34" charset="0"/>
              </a:rPr>
              <a:t>fonte esperta/non esperta; argomenti forti/deboli</a:t>
            </a:r>
          </a:p>
          <a:p>
            <a:pPr lvl="1"/>
            <a:r>
              <a:rPr lang="it-IT" sz="2200" b="1" dirty="0">
                <a:latin typeface="Arial" panose="020B0604020202020204" pitchFamily="34" charset="0"/>
                <a:ea typeface="ＭＳ Ｐゴシック" panose="020B0600070205080204" pitchFamily="34" charset="-128"/>
                <a:cs typeface="Arial" panose="020B0604020202020204" pitchFamily="34" charset="0"/>
              </a:rPr>
              <a:t>Terza fase:</a:t>
            </a:r>
          </a:p>
          <a:p>
            <a:pPr lvl="2"/>
            <a:r>
              <a:rPr lang="it-IT" sz="2200" dirty="0">
                <a:latin typeface="Arial" panose="020B0604020202020204" pitchFamily="34" charset="0"/>
                <a:ea typeface="ＭＳ Ｐゴシック" panose="020B0600070205080204" pitchFamily="34" charset="-128"/>
                <a:cs typeface="Arial" panose="020B0604020202020204" pitchFamily="34" charset="0"/>
              </a:rPr>
              <a:t>Misurazione del ricordo dei messaggi</a:t>
            </a:r>
          </a:p>
          <a:p>
            <a:pPr lvl="1"/>
            <a:r>
              <a:rPr lang="it-IT" sz="2200" b="1" dirty="0">
                <a:latin typeface="Arial" panose="020B0604020202020204" pitchFamily="34" charset="0"/>
                <a:ea typeface="ＭＳ Ｐゴシック" panose="020B0600070205080204" pitchFamily="34" charset="-128"/>
                <a:cs typeface="Arial" panose="020B0604020202020204" pitchFamily="34" charset="0"/>
              </a:rPr>
              <a:t>Risultati: </a:t>
            </a:r>
          </a:p>
          <a:p>
            <a:pPr lvl="2"/>
            <a:r>
              <a:rPr lang="it-IT" sz="2200" dirty="0">
                <a:latin typeface="Arial" panose="020B0604020202020204" pitchFamily="34" charset="0"/>
                <a:ea typeface="ＭＳ Ｐゴシック" panose="020B0600070205080204" pitchFamily="34" charset="-128"/>
                <a:cs typeface="Arial" panose="020B0604020202020204" pitchFamily="34" charset="0"/>
              </a:rPr>
              <a:t>i soggetti con umore positivo ricordavano meno messaggi; </a:t>
            </a:r>
          </a:p>
          <a:p>
            <a:pPr lvl="2"/>
            <a:r>
              <a:rPr lang="it-IT" sz="2200" dirty="0">
                <a:latin typeface="Arial" panose="020B0604020202020204" pitchFamily="34" charset="0"/>
                <a:ea typeface="ＭＳ Ｐゴシック" panose="020B0600070205080204" pitchFamily="34" charset="-128"/>
                <a:cs typeface="Arial" panose="020B0604020202020204" pitchFamily="34" charset="0"/>
              </a:rPr>
              <a:t>non variano in relazione alla forza </a:t>
            </a:r>
            <a:r>
              <a:rPr lang="it-IT" sz="2200" dirty="0" err="1">
                <a:latin typeface="Arial" panose="020B0604020202020204" pitchFamily="34" charset="0"/>
                <a:ea typeface="ＭＳ Ｐゴシック" panose="020B0600070205080204" pitchFamily="34" charset="-128"/>
                <a:cs typeface="Arial" panose="020B0604020202020204" pitchFamily="34" charset="0"/>
              </a:rPr>
              <a:t>dell</a:t>
            </a:r>
            <a:r>
              <a:rPr lang="ja-JP" altLang="it-IT" sz="2200" dirty="0">
                <a:latin typeface="Arial" panose="020B0604020202020204" pitchFamily="34" charset="0"/>
                <a:ea typeface="ＭＳ Ｐゴシック" panose="020B0600070205080204" pitchFamily="34" charset="-128"/>
                <a:cs typeface="Arial" panose="020B0604020202020204" pitchFamily="34" charset="0"/>
              </a:rPr>
              <a:t>’</a:t>
            </a:r>
            <a:r>
              <a:rPr lang="it-IT" altLang="ja-JP" sz="2200" dirty="0">
                <a:latin typeface="Arial" panose="020B0604020202020204" pitchFamily="34" charset="0"/>
                <a:ea typeface="ＭＳ Ｐゴシック" panose="020B0600070205080204" pitchFamily="34" charset="-128"/>
                <a:cs typeface="Arial" panose="020B0604020202020204" pitchFamily="34" charset="0"/>
              </a:rPr>
              <a:t>argomento; </a:t>
            </a:r>
          </a:p>
          <a:p>
            <a:pPr lvl="2"/>
            <a:r>
              <a:rPr lang="it-IT" sz="2200" dirty="0">
                <a:latin typeface="Arial" panose="020B0604020202020204" pitchFamily="34" charset="0"/>
                <a:ea typeface="ＭＳ Ｐゴシック" panose="020B0600070205080204" pitchFamily="34" charset="-128"/>
                <a:cs typeface="Arial" panose="020B0604020202020204" pitchFamily="34" charset="0"/>
              </a:rPr>
              <a:t>si dichiarano preferibilmente d</a:t>
            </a:r>
            <a:r>
              <a:rPr lang="ja-JP" altLang="it-IT" sz="2200" dirty="0">
                <a:latin typeface="Arial" panose="020B0604020202020204" pitchFamily="34" charset="0"/>
                <a:ea typeface="ＭＳ Ｐゴシック" panose="020B0600070205080204" pitchFamily="34" charset="-128"/>
                <a:cs typeface="Arial" panose="020B0604020202020204" pitchFamily="34" charset="0"/>
              </a:rPr>
              <a:t>’</a:t>
            </a:r>
            <a:r>
              <a:rPr lang="it-IT" altLang="ja-JP" sz="2200" dirty="0">
                <a:latin typeface="Arial" panose="020B0604020202020204" pitchFamily="34" charset="0"/>
                <a:ea typeface="ＭＳ Ｐゴシック" panose="020B0600070205080204" pitchFamily="34" charset="-128"/>
                <a:cs typeface="Arial" panose="020B0604020202020204" pitchFamily="34" charset="0"/>
              </a:rPr>
              <a:t>accordo con l</a:t>
            </a:r>
            <a:r>
              <a:rPr lang="ja-JP" altLang="it-IT" sz="2200" dirty="0">
                <a:latin typeface="Arial" panose="020B0604020202020204" pitchFamily="34" charset="0"/>
                <a:ea typeface="ＭＳ Ｐゴシック" panose="020B0600070205080204" pitchFamily="34" charset="-128"/>
                <a:cs typeface="Arial" panose="020B0604020202020204" pitchFamily="34" charset="0"/>
              </a:rPr>
              <a:t>’</a:t>
            </a:r>
            <a:r>
              <a:rPr lang="it-IT" altLang="ja-JP" sz="2200" dirty="0">
                <a:latin typeface="Arial" panose="020B0604020202020204" pitchFamily="34" charset="0"/>
                <a:ea typeface="ＭＳ Ｐゴシック" panose="020B0600070205080204" pitchFamily="34" charset="-128"/>
                <a:cs typeface="Arial" panose="020B0604020202020204" pitchFamily="34" charset="0"/>
              </a:rPr>
              <a:t>esperto.</a:t>
            </a:r>
          </a:p>
          <a:p>
            <a:pPr lvl="1"/>
            <a:r>
              <a:rPr lang="it-IT" sz="2200" dirty="0">
                <a:latin typeface="Arial" panose="020B0604020202020204" pitchFamily="34" charset="0"/>
                <a:ea typeface="ＭＳ Ｐゴシック" panose="020B0600070205080204" pitchFamily="34" charset="-128"/>
                <a:cs typeface="Arial" panose="020B0604020202020204" pitchFamily="34" charset="0"/>
              </a:rPr>
              <a:t>Minore impegno cognitivo, elaborazione più superficiale</a:t>
            </a:r>
          </a:p>
          <a:p>
            <a:pPr lvl="1"/>
            <a:endParaRPr lang="it-IT" sz="2200" dirty="0">
              <a:latin typeface="Arial" panose="020B0604020202020204" pitchFamily="34" charset="0"/>
              <a:ea typeface="ＭＳ Ｐゴシック" panose="020B0600070205080204" pitchFamily="34" charset="-128"/>
              <a:cs typeface="Arial" panose="020B0604020202020204" pitchFamily="34" charset="0"/>
            </a:endParaRP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89091"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EC10CCE5-E0F4-49BA-AAAD-93449CE2FF3C}" type="slidenum">
              <a:rPr lang="it-IT" sz="1200">
                <a:solidFill>
                  <a:schemeClr val="tx1"/>
                </a:solidFill>
              </a:rPr>
              <a:pPr eaLnBrk="1" hangingPunct="1"/>
              <a:t>97</a:t>
            </a:fld>
            <a:endParaRPr lang="it-IT" sz="1200">
              <a:solidFill>
                <a:schemeClr val="tx1"/>
              </a:solidFill>
            </a:endParaRPr>
          </a:p>
        </p:txBody>
      </p:sp>
    </p:spTree>
    <p:extLst>
      <p:ext uri="{BB962C8B-B14F-4D97-AF65-F5344CB8AC3E}">
        <p14:creationId xmlns:p14="http://schemas.microsoft.com/office/powerpoint/2010/main" xmlns="" val="1978384118"/>
      </p:ext>
    </p:extLst>
  </p:cSld>
  <p:clrMapOvr>
    <a:masterClrMapping/>
  </p:clrMapOvr>
  <p:transition>
    <p:dissolv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contenuto 2"/>
          <p:cNvSpPr>
            <a:spLocks noGrp="1"/>
          </p:cNvSpPr>
          <p:nvPr>
            <p:ph idx="1"/>
          </p:nvPr>
        </p:nvSpPr>
        <p:spPr>
          <a:xfrm>
            <a:off x="914401" y="863600"/>
            <a:ext cx="10566400" cy="5283200"/>
          </a:xfrm>
        </p:spPr>
        <p:txBody>
          <a:bodyPr>
            <a:noAutofit/>
          </a:bodyPr>
          <a:lstStyle/>
          <a:p>
            <a:pPr>
              <a:buFontTx/>
              <a:buNone/>
            </a:pPr>
            <a:r>
              <a:rPr lang="it-IT" sz="2400" dirty="0" smtClean="0">
                <a:solidFill>
                  <a:srgbClr val="C00000"/>
                </a:solidFill>
                <a:ea typeface="ＭＳ Ｐゴシック" panose="020B0600070205080204" pitchFamily="34" charset="-128"/>
                <a:cs typeface="Arial" panose="020B0604020202020204" pitchFamily="34" charset="0"/>
              </a:rPr>
              <a:t>Due possibili spiegazioni:</a:t>
            </a:r>
          </a:p>
          <a:p>
            <a:pPr>
              <a:buFontTx/>
              <a:buNone/>
            </a:pPr>
            <a:endParaRPr lang="it-IT" sz="2400" dirty="0" smtClean="0">
              <a:ea typeface="ＭＳ Ｐゴシック" panose="020B0600070205080204" pitchFamily="34" charset="-128"/>
              <a:cs typeface="Arial" panose="020B0604020202020204" pitchFamily="34" charset="0"/>
            </a:endParaRPr>
          </a:p>
          <a:p>
            <a:r>
              <a:rPr lang="it-IT" sz="2400" b="1" dirty="0" smtClean="0">
                <a:ea typeface="ＭＳ Ｐゴシック" panose="020B0600070205080204" pitchFamily="34" charset="-128"/>
                <a:cs typeface="Arial" panose="020B0604020202020204" pitchFamily="34" charset="0"/>
              </a:rPr>
              <a:t>Ipotesi motivazionale</a:t>
            </a:r>
            <a:r>
              <a:rPr lang="it-IT" sz="2400" dirty="0" smtClean="0">
                <a:ea typeface="ＭＳ Ｐゴシック" panose="020B0600070205080204" pitchFamily="34" charset="-128"/>
                <a:cs typeface="Arial" panose="020B0604020202020204" pitchFamily="34" charset="0"/>
              </a:rPr>
              <a:t>: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umore influenza la motivazione </a:t>
            </a:r>
            <a:r>
              <a:rPr lang="it-IT" altLang="ja-JP" sz="2400" dirty="0" err="1" smtClean="0">
                <a:ea typeface="ＭＳ Ｐゴシック" panose="020B0600070205080204" pitchFamily="34" charset="-128"/>
                <a:cs typeface="Arial" panose="020B0604020202020204" pitchFamily="34" charset="0"/>
              </a:rPr>
              <a:t>all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elaborazione</a:t>
            </a:r>
          </a:p>
          <a:p>
            <a:pPr lvl="1"/>
            <a:r>
              <a:rPr lang="it-IT" b="1" dirty="0" smtClean="0">
                <a:ea typeface="ＭＳ Ｐゴシック" panose="020B0600070205080204" pitchFamily="34" charset="-128"/>
                <a:cs typeface="Arial" panose="020B0604020202020204" pitchFamily="34" charset="0"/>
              </a:rPr>
              <a:t>Teoria del mantenimento </a:t>
            </a:r>
            <a:r>
              <a:rPr lang="it-IT" b="1" dirty="0" err="1" smtClean="0">
                <a:ea typeface="ＭＳ Ｐゴシック" panose="020B0600070205080204" pitchFamily="34" charset="-128"/>
                <a:cs typeface="Arial" panose="020B0604020202020204" pitchFamily="34" charset="0"/>
              </a:rPr>
              <a:t>dell</a:t>
            </a:r>
            <a:r>
              <a:rPr lang="ja-JP" altLang="it-IT" b="1" dirty="0" smtClean="0">
                <a:ea typeface="ＭＳ Ｐゴシック" panose="020B0600070205080204" pitchFamily="34" charset="-128"/>
                <a:cs typeface="Arial" panose="020B0604020202020204" pitchFamily="34" charset="0"/>
              </a:rPr>
              <a:t>’</a:t>
            </a:r>
            <a:r>
              <a:rPr lang="it-IT" altLang="ja-JP" b="1" dirty="0" smtClean="0">
                <a:ea typeface="ＭＳ Ｐゴシック" panose="020B0600070205080204" pitchFamily="34" charset="-128"/>
                <a:cs typeface="Arial" panose="020B0604020202020204" pitchFamily="34" charset="0"/>
              </a:rPr>
              <a:t>umore</a:t>
            </a:r>
            <a:r>
              <a:rPr lang="it-IT" altLang="ja-JP" dirty="0" smtClean="0">
                <a:ea typeface="ＭＳ Ｐゴシック" panose="020B0600070205080204" pitchFamily="34" charset="-128"/>
                <a:cs typeface="Arial" panose="020B0604020202020204" pitchFamily="34" charset="0"/>
              </a:rPr>
              <a:t>: chi ha un buon umore non elabora sistematicamente per paura di cambiare la condizione favorevole in cui si trova</a:t>
            </a:r>
          </a:p>
          <a:p>
            <a:pPr lvl="1">
              <a:buFont typeface="Wingdings" panose="05000000000000000000" pitchFamily="2" charset="2"/>
              <a:buNone/>
            </a:pPr>
            <a:endParaRPr lang="it-IT" dirty="0" smtClean="0">
              <a:ea typeface="ＭＳ Ｐゴシック" panose="020B0600070205080204" pitchFamily="34" charset="-128"/>
              <a:cs typeface="Arial" panose="020B0604020202020204" pitchFamily="34" charset="0"/>
            </a:endParaRPr>
          </a:p>
          <a:p>
            <a:r>
              <a:rPr lang="it-IT" sz="2400" b="1" dirty="0" smtClean="0">
                <a:ea typeface="ＭＳ Ｐゴシック" panose="020B0600070205080204" pitchFamily="34" charset="-128"/>
                <a:cs typeface="Arial" panose="020B0604020202020204" pitchFamily="34" charset="0"/>
              </a:rPr>
              <a:t>Ipotesi della diminuita capacità cognitiva: </a:t>
            </a:r>
            <a:r>
              <a:rPr lang="it-IT" sz="2400" dirty="0" smtClean="0">
                <a:ea typeface="ＭＳ Ｐゴシック" panose="020B0600070205080204" pitchFamily="34" charset="-128"/>
                <a:cs typeface="Arial" panose="020B0604020202020204" pitchFamily="34" charset="0"/>
              </a:rPr>
              <a:t>il buonumore ha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effetto di distrarre l</a:t>
            </a:r>
            <a:r>
              <a:rPr lang="ja-JP" altLang="it-IT" sz="2400" dirty="0" smtClean="0">
                <a:ea typeface="ＭＳ Ｐゴシック" panose="020B0600070205080204" pitchFamily="34" charset="-128"/>
                <a:cs typeface="Arial" panose="020B0604020202020204" pitchFamily="34" charset="0"/>
              </a:rPr>
              <a:t>’</a:t>
            </a:r>
            <a:r>
              <a:rPr lang="it-IT" altLang="ja-JP" sz="2400" dirty="0" smtClean="0">
                <a:ea typeface="ＭＳ Ｐゴシック" panose="020B0600070205080204" pitchFamily="34" charset="-128"/>
                <a:cs typeface="Arial" panose="020B0604020202020204" pitchFamily="34" charset="0"/>
              </a:rPr>
              <a:t>attenzione dal messaggio </a:t>
            </a:r>
          </a:p>
          <a:p>
            <a:pPr lvl="1"/>
            <a:r>
              <a:rPr lang="it-IT" dirty="0" smtClean="0">
                <a:ea typeface="ＭＳ Ｐゴシック" panose="020B0600070205080204" pitchFamily="34" charset="-128"/>
                <a:cs typeface="Arial" panose="020B0604020202020204" pitchFamily="34" charset="0"/>
              </a:rPr>
              <a:t>perché occupa la mente con pensieri e ricordi allegri e piacevoli</a:t>
            </a:r>
          </a:p>
          <a:p>
            <a:pPr>
              <a:buFontTx/>
              <a:buNone/>
            </a:pPr>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it-IT" sz="22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90115"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A13F36E4-58AE-46AC-9576-A29080F806F1}" type="slidenum">
              <a:rPr lang="it-IT" sz="1200">
                <a:solidFill>
                  <a:schemeClr val="tx1"/>
                </a:solidFill>
              </a:rPr>
              <a:pPr eaLnBrk="1" hangingPunct="1"/>
              <a:t>98</a:t>
            </a:fld>
            <a:endParaRPr lang="it-IT" sz="1200">
              <a:solidFill>
                <a:schemeClr val="tx1"/>
              </a:solidFill>
            </a:endParaRPr>
          </a:p>
        </p:txBody>
      </p:sp>
    </p:spTree>
    <p:extLst>
      <p:ext uri="{BB962C8B-B14F-4D97-AF65-F5344CB8AC3E}">
        <p14:creationId xmlns:p14="http://schemas.microsoft.com/office/powerpoint/2010/main" xmlns="" val="2846611388"/>
      </p:ext>
    </p:extLst>
  </p:cSld>
  <p:clrMapOvr>
    <a:masterClrMapping/>
  </p:clrMapOvr>
  <p:transition>
    <p:dissolv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2"/>
          <p:cNvSpPr>
            <a:spLocks noGrp="1" noChangeArrowheads="1"/>
          </p:cNvSpPr>
          <p:nvPr>
            <p:ph idx="1"/>
          </p:nvPr>
        </p:nvSpPr>
        <p:spPr>
          <a:xfrm>
            <a:off x="946704" y="954720"/>
            <a:ext cx="10153095" cy="5306380"/>
          </a:xfrm>
        </p:spPr>
        <p:txBody>
          <a:bodyPr>
            <a:noAutofit/>
          </a:bodyPr>
          <a:lstStyle/>
          <a:p>
            <a:pPr marL="0" indent="0" algn="ctr">
              <a:buNone/>
            </a:pPr>
            <a:r>
              <a:rPr lang="it-IT" sz="2800" b="1" dirty="0">
                <a:solidFill>
                  <a:schemeClr val="hlink"/>
                </a:solidFill>
                <a:ea typeface="ＭＳ Ｐゴシック" panose="020B0600070205080204" pitchFamily="34" charset="-128"/>
                <a:cs typeface="Arial" panose="020B0604020202020204" pitchFamily="34" charset="0"/>
              </a:rPr>
              <a:t>Fine anni </a:t>
            </a:r>
            <a:r>
              <a:rPr lang="ja-JP" altLang="it-IT" sz="2800" b="1" dirty="0">
                <a:solidFill>
                  <a:schemeClr val="hlink"/>
                </a:solidFill>
                <a:ea typeface="ＭＳ Ｐゴシック" panose="020B0600070205080204" pitchFamily="34" charset="-128"/>
                <a:cs typeface="Arial" panose="020B0604020202020204" pitchFamily="34" charset="0"/>
              </a:rPr>
              <a:t>’</a:t>
            </a:r>
            <a:r>
              <a:rPr lang="it-IT" altLang="ja-JP" sz="2800" b="1" dirty="0">
                <a:solidFill>
                  <a:schemeClr val="hlink"/>
                </a:solidFill>
                <a:ea typeface="ＭＳ Ｐゴシック" panose="020B0600070205080204" pitchFamily="34" charset="-128"/>
                <a:cs typeface="Arial" panose="020B0604020202020204" pitchFamily="34" charset="0"/>
              </a:rPr>
              <a:t>90: Modello unimodale (</a:t>
            </a:r>
            <a:r>
              <a:rPr lang="it-IT" altLang="ja-JP" sz="2800" b="1" dirty="0" err="1">
                <a:solidFill>
                  <a:schemeClr val="hlink"/>
                </a:solidFill>
                <a:ea typeface="ＭＳ Ｐゴシック" panose="020B0600070205080204" pitchFamily="34" charset="-128"/>
                <a:cs typeface="Arial" panose="020B0604020202020204" pitchFamily="34" charset="0"/>
              </a:rPr>
              <a:t>Kruglansky</a:t>
            </a:r>
            <a:r>
              <a:rPr lang="it-IT" altLang="ja-JP" sz="2800" b="1" dirty="0">
                <a:solidFill>
                  <a:schemeClr val="hlink"/>
                </a:solidFill>
                <a:ea typeface="ＭＳ Ｐゴシック" panose="020B0600070205080204" pitchFamily="34" charset="-128"/>
                <a:cs typeface="Arial" panose="020B0604020202020204" pitchFamily="34" charset="0"/>
              </a:rPr>
              <a:t> et al.)</a:t>
            </a:r>
          </a:p>
          <a:p>
            <a:pPr marL="0" indent="0" algn="just">
              <a:buNone/>
            </a:pPr>
            <a:r>
              <a:rPr lang="it-IT" sz="2200" dirty="0">
                <a:ea typeface="ＭＳ Ｐゴシック" panose="020B0600070205080204" pitchFamily="34" charset="-128"/>
                <a:cs typeface="Arial" panose="020B0604020202020204" pitchFamily="34" charset="0"/>
              </a:rPr>
              <a:t> </a:t>
            </a:r>
          </a:p>
          <a:p>
            <a:pPr marL="571500" lvl="1" algn="just"/>
            <a:r>
              <a:rPr lang="it-IT" dirty="0">
                <a:ea typeface="ＭＳ Ｐゴシック" panose="020B0600070205080204" pitchFamily="34" charset="-128"/>
                <a:cs typeface="Arial" panose="020B0604020202020204" pitchFamily="34" charset="0"/>
              </a:rPr>
              <a:t>La natura del processo di elaborazione è unica</a:t>
            </a:r>
          </a:p>
          <a:p>
            <a:pPr marL="571500" lvl="1" algn="just"/>
            <a:r>
              <a:rPr lang="it-IT" dirty="0">
                <a:ea typeface="ＭＳ Ｐゴシック" panose="020B0600070205080204" pitchFamily="34" charset="-128"/>
                <a:cs typeface="Arial" panose="020B0604020202020204" pitchFamily="34" charset="0"/>
              </a:rPr>
              <a:t>Il cambiamento di atteggiamento consiste nella:</a:t>
            </a:r>
          </a:p>
          <a:p>
            <a:pPr marL="857250" lvl="2" indent="-95250" algn="just">
              <a:buClr>
                <a:schemeClr val="hlink"/>
              </a:buClr>
            </a:pPr>
            <a:r>
              <a:rPr lang="it-IT" sz="2400" dirty="0">
                <a:ea typeface="ＭＳ Ｐゴシック" panose="020B0600070205080204" pitchFamily="34" charset="-128"/>
                <a:cs typeface="Arial" panose="020B0604020202020204" pitchFamily="34" charset="0"/>
              </a:rPr>
              <a:t> Verifica ipotesi</a:t>
            </a:r>
          </a:p>
          <a:p>
            <a:pPr marL="857250" lvl="2" indent="-95250" algn="just">
              <a:buClr>
                <a:schemeClr val="hlink"/>
              </a:buClr>
            </a:pPr>
            <a:r>
              <a:rPr lang="it-IT" sz="2400" dirty="0">
                <a:ea typeface="ＭＳ Ｐゴシック" panose="020B0600070205080204" pitchFamily="34" charset="-128"/>
                <a:cs typeface="Arial" panose="020B0604020202020204" pitchFamily="34" charset="0"/>
              </a:rPr>
              <a:t> Generazione di inferenze da informazioni rilevanti: le credenze già presenti in memoria</a:t>
            </a:r>
          </a:p>
          <a:p>
            <a:pPr marL="857250" lvl="2" indent="-95250" algn="just">
              <a:buClr>
                <a:schemeClr val="hlink"/>
              </a:buClr>
            </a:pPr>
            <a:r>
              <a:rPr lang="it-IT" sz="2400" dirty="0">
                <a:ea typeface="ＭＳ Ｐゴシック" panose="020B0600070205080204" pitchFamily="34" charset="-128"/>
                <a:cs typeface="Arial" panose="020B0604020202020204" pitchFamily="34" charset="0"/>
              </a:rPr>
              <a:t> attraverso un ragionamento di tipo sillogistico (</a:t>
            </a:r>
            <a:r>
              <a:rPr lang="it-IT" sz="2400" dirty="0">
                <a:solidFill>
                  <a:srgbClr val="C00000"/>
                </a:solidFill>
                <a:ea typeface="ＭＳ Ｐゴシック" panose="020B0600070205080204" pitchFamily="34" charset="-128"/>
                <a:cs typeface="Arial" panose="020B0604020202020204" pitchFamily="34" charset="0"/>
              </a:rPr>
              <a:t>se</a:t>
            </a:r>
            <a:r>
              <a:rPr lang="it-IT" sz="2400" dirty="0">
                <a:ea typeface="ＭＳ Ｐゴシック" panose="020B0600070205080204" pitchFamily="34" charset="-128"/>
                <a:cs typeface="Arial" panose="020B0604020202020204" pitchFamily="34" charset="0"/>
              </a:rPr>
              <a:t>…..</a:t>
            </a:r>
            <a:r>
              <a:rPr lang="it-IT" sz="2400" dirty="0">
                <a:solidFill>
                  <a:srgbClr val="C00000"/>
                </a:solidFill>
                <a:ea typeface="ＭＳ Ｐゴシック" panose="020B0600070205080204" pitchFamily="34" charset="-128"/>
                <a:cs typeface="Arial" panose="020B0604020202020204" pitchFamily="34" charset="0"/>
              </a:rPr>
              <a:t>allora</a:t>
            </a:r>
            <a:r>
              <a:rPr lang="it-IT" sz="2400" dirty="0">
                <a:ea typeface="ＭＳ Ｐゴシック" panose="020B0600070205080204" pitchFamily="34" charset="-128"/>
                <a:cs typeface="Arial" panose="020B0604020202020204" pitchFamily="34" charset="0"/>
              </a:rPr>
              <a:t>….)</a:t>
            </a:r>
          </a:p>
          <a:p>
            <a:pPr marL="571500" lvl="1" algn="just"/>
            <a:r>
              <a:rPr lang="it-IT" dirty="0">
                <a:ea typeface="ＭＳ Ｐゴシック" panose="020B0600070205080204" pitchFamily="34" charset="-128"/>
                <a:cs typeface="Arial" panose="020B0604020202020204" pitchFamily="34" charset="0"/>
              </a:rPr>
              <a:t>Le differenze nelle ricerche sono dovute ad artefatti metodologici: </a:t>
            </a:r>
          </a:p>
          <a:p>
            <a:pPr marL="857250" lvl="2" indent="-95250" algn="just"/>
            <a:r>
              <a:rPr lang="it-IT" sz="2400" dirty="0">
                <a:ea typeface="ＭＳ Ｐゴシック" panose="020B0600070205080204" pitchFamily="34" charset="-128"/>
                <a:cs typeface="Arial" panose="020B0604020202020204" pitchFamily="34" charset="0"/>
              </a:rPr>
              <a:t>anche chi è molto motivato può ricorrere a segnali cosiddetti periferici come la fonte</a:t>
            </a:r>
          </a:p>
        </p:txBody>
      </p:sp>
      <p:sp>
        <p:nvSpPr>
          <p:cNvPr id="91138" name="Segnaposto numero diapositiva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100">
                <a:solidFill>
                  <a:schemeClr val="hlink"/>
                </a:solidFill>
                <a:latin typeface="Arial" panose="020B0604020202020204" pitchFamily="34" charset="0"/>
                <a:ea typeface="ＭＳ Ｐゴシック" panose="020B0600070205080204" pitchFamily="34" charset="-128"/>
              </a:defRPr>
            </a:lvl1pPr>
            <a:lvl2pPr marL="742950" indent="-285750" eaLnBrk="0" hangingPunct="0">
              <a:defRPr sz="2100">
                <a:solidFill>
                  <a:schemeClr val="hlink"/>
                </a:solidFill>
                <a:latin typeface="Arial" panose="020B0604020202020204" pitchFamily="34" charset="0"/>
                <a:ea typeface="ＭＳ Ｐゴシック" panose="020B0600070205080204" pitchFamily="34" charset="-128"/>
              </a:defRPr>
            </a:lvl2pPr>
            <a:lvl3pPr marL="1143000" indent="-228600" eaLnBrk="0" hangingPunct="0">
              <a:defRPr sz="2100">
                <a:solidFill>
                  <a:schemeClr val="hlink"/>
                </a:solidFill>
                <a:latin typeface="Arial" panose="020B0604020202020204" pitchFamily="34" charset="0"/>
                <a:ea typeface="ＭＳ Ｐゴシック" panose="020B0600070205080204" pitchFamily="34" charset="-128"/>
              </a:defRPr>
            </a:lvl3pPr>
            <a:lvl4pPr marL="1600200" indent="-228600" eaLnBrk="0" hangingPunct="0">
              <a:defRPr sz="2100">
                <a:solidFill>
                  <a:schemeClr val="hlink"/>
                </a:solidFill>
                <a:latin typeface="Arial" panose="020B0604020202020204" pitchFamily="34" charset="0"/>
                <a:ea typeface="ＭＳ Ｐゴシック" panose="020B0600070205080204" pitchFamily="34" charset="-128"/>
              </a:defRPr>
            </a:lvl4pPr>
            <a:lvl5pPr marL="2057400" indent="-228600" eaLnBrk="0" hangingPunct="0">
              <a:defRPr sz="2100">
                <a:solidFill>
                  <a:schemeClr val="hlink"/>
                </a:solidFill>
                <a:latin typeface="Arial" panose="020B0604020202020204" pitchFamily="34" charset="0"/>
                <a:ea typeface="ＭＳ Ｐゴシック" panose="020B0600070205080204" pitchFamily="34" charset="-128"/>
              </a:defRPr>
            </a:lvl5pPr>
            <a:lvl6pPr marL="25146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6pPr>
            <a:lvl7pPr marL="29718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7pPr>
            <a:lvl8pPr marL="34290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8pPr>
            <a:lvl9pPr marL="3886200" indent="-228600" algn="r" eaLnBrk="0" fontAlgn="base" hangingPunct="0">
              <a:lnSpc>
                <a:spcPct val="90000"/>
              </a:lnSpc>
              <a:spcBef>
                <a:spcPct val="20000"/>
              </a:spcBef>
              <a:spcAft>
                <a:spcPct val="0"/>
              </a:spcAft>
              <a:buClr>
                <a:schemeClr val="tx1"/>
              </a:buClr>
              <a:buSzPct val="110000"/>
              <a:buFont typeface="Wingdings" panose="05000000000000000000" pitchFamily="2" charset="2"/>
              <a:buChar char="•"/>
              <a:defRPr sz="2100">
                <a:solidFill>
                  <a:schemeClr val="hlink"/>
                </a:solidFill>
                <a:latin typeface="Arial" panose="020B0604020202020204" pitchFamily="34" charset="0"/>
                <a:ea typeface="ＭＳ Ｐゴシック" panose="020B0600070205080204" pitchFamily="34" charset="-128"/>
              </a:defRPr>
            </a:lvl9pPr>
          </a:lstStyle>
          <a:p>
            <a:pPr eaLnBrk="1" hangingPunct="1"/>
            <a:fld id="{9C3EBA1D-79B9-43B5-B70E-BF635E38F525}" type="slidenum">
              <a:rPr lang="it-IT" sz="1200">
                <a:solidFill>
                  <a:schemeClr val="tx1"/>
                </a:solidFill>
              </a:rPr>
              <a:pPr eaLnBrk="1" hangingPunct="1"/>
              <a:t>99</a:t>
            </a:fld>
            <a:endParaRPr lang="it-IT" sz="1200">
              <a:solidFill>
                <a:schemeClr val="tx1"/>
              </a:solidFill>
            </a:endParaRPr>
          </a:p>
        </p:txBody>
      </p:sp>
    </p:spTree>
    <p:extLst>
      <p:ext uri="{BB962C8B-B14F-4D97-AF65-F5344CB8AC3E}">
        <p14:creationId xmlns:p14="http://schemas.microsoft.com/office/powerpoint/2010/main" xmlns="" val="3312846822"/>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Personalizzato 1">
      <a:dk1>
        <a:sysClr val="windowText" lastClr="000000"/>
      </a:dk1>
      <a:lt1>
        <a:sysClr val="window" lastClr="FFFFFF"/>
      </a:lt1>
      <a:dk2>
        <a:srgbClr val="000000"/>
      </a:dk2>
      <a:lt2>
        <a:srgbClr val="FFFFFF"/>
      </a:lt2>
      <a:accent1>
        <a:srgbClr val="0070C0"/>
      </a:accent1>
      <a:accent2>
        <a:srgbClr val="DA1F28"/>
      </a:accent2>
      <a:accent3>
        <a:srgbClr val="EB641B"/>
      </a:accent3>
      <a:accent4>
        <a:srgbClr val="39639D"/>
      </a:accent4>
      <a:accent5>
        <a:srgbClr val="474B78"/>
      </a:accent5>
      <a:accent6>
        <a:srgbClr val="7D3C4A"/>
      </a:accent6>
      <a:hlink>
        <a:srgbClr val="A3171E"/>
      </a:hlink>
      <a:folHlink>
        <a:srgbClr val="C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4556</TotalTime>
  <Words>6730</Words>
  <Application>Microsoft Office PowerPoint</Application>
  <PresentationFormat>Personalizzato</PresentationFormat>
  <Paragraphs>1137</Paragraphs>
  <Slides>107</Slides>
  <Notes>72</Notes>
  <HiddenSlides>0</HiddenSlides>
  <MMClips>0</MMClips>
  <ScaleCrop>false</ScaleCrop>
  <HeadingPairs>
    <vt:vector size="6" baseType="variant">
      <vt:variant>
        <vt:lpstr>Tema</vt:lpstr>
      </vt:variant>
      <vt:variant>
        <vt:i4>1</vt:i4>
      </vt:variant>
      <vt:variant>
        <vt:lpstr>Server OLE incorporati</vt:lpstr>
      </vt:variant>
      <vt:variant>
        <vt:i4>1</vt:i4>
      </vt:variant>
      <vt:variant>
        <vt:lpstr>Titoli diapositive</vt:lpstr>
      </vt:variant>
      <vt:variant>
        <vt:i4>107</vt:i4>
      </vt:variant>
    </vt:vector>
  </HeadingPairs>
  <TitlesOfParts>
    <vt:vector size="109" baseType="lpstr">
      <vt:lpstr>Equinozio</vt:lpstr>
      <vt:lpstr>Grafico</vt:lpstr>
      <vt:lpstr>Diapositiva 1</vt:lpstr>
      <vt:lpstr>Gli atteggiamenti</vt:lpstr>
      <vt:lpstr>Diapositiva 3</vt:lpstr>
      <vt:lpstr>Diapositiva 4</vt:lpstr>
      <vt:lpstr>Gli atteggiamenti</vt:lpstr>
      <vt:lpstr>Fonte Darwin (1872): L’espressione delle emozioni nell’uomo e negli animali p. 91-94</vt:lpstr>
      <vt:lpstr>Fonte Darwin (1872): L’espressione delle emozioni nell’uomo e negli animali p. 91-94</vt:lpstr>
      <vt:lpstr>Fonte Darwin (1872): L’espressione delle emozioni nell’uomo e negli animali p. 91-94</vt:lpstr>
      <vt:lpstr>Fonte Darwin (1872): L’espressione delle emozioni nell’uomo e negli animali p. 91-94</vt:lpstr>
      <vt:lpstr>Fonte Darwin (1872): L’espressione delle emozioni nell’uomo e negli animali p. 100</vt:lpstr>
      <vt:lpstr>Gli Atteggiamenti </vt:lpstr>
      <vt:lpstr>Gli Atteggiamenti</vt:lpstr>
      <vt:lpstr>Diapositiva 13</vt:lpstr>
      <vt:lpstr>Gli Atteggiamenti</vt:lpstr>
      <vt:lpstr>Un inizio dimenticato</vt:lpstr>
      <vt:lpstr>Diapositiva 16</vt:lpstr>
      <vt:lpstr>Diapositiva 17</vt:lpstr>
      <vt:lpstr>Gli atteggiamenti</vt:lpstr>
      <vt:lpstr>Diapositiva 19</vt:lpstr>
      <vt:lpstr>Diapositiva 20</vt:lpstr>
      <vt:lpstr>Il modello tripartito</vt:lpstr>
      <vt:lpstr>Atteggiamento </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Atteggiamento</vt:lpstr>
      <vt:lpstr>Diapositiva 35</vt:lpstr>
      <vt:lpstr>La misura degli atteggiamenti, misure dirette</vt:lpstr>
      <vt:lpstr>Diapositiva 37</vt:lpstr>
      <vt:lpstr>Diapositiva 38</vt:lpstr>
      <vt:lpstr>Diapositiva 39</vt:lpstr>
      <vt:lpstr>Diapositiva 40</vt:lpstr>
      <vt:lpstr>Diapositiva 41</vt:lpstr>
      <vt:lpstr>Diapositiva 42</vt:lpstr>
      <vt:lpstr>Scala pregiudizio manifesto/latente</vt:lpstr>
      <vt:lpstr>Scala pregiudizio manifesto/latente</vt:lpstr>
      <vt:lpstr>Sviluppi attuali nella misurazione degli atteggiamenti </vt:lpstr>
      <vt:lpstr>La misura degli atteggiamenti, tecniche indirette</vt:lpstr>
      <vt:lpstr>Diapositiva 47</vt:lpstr>
      <vt:lpstr>Cambiamento degli atteggiamenti</vt:lpstr>
      <vt:lpstr>Diapositiva 49</vt:lpstr>
      <vt:lpstr>Sleeper effect</vt:lpstr>
      <vt:lpstr>Diapositiva 51</vt:lpstr>
      <vt:lpstr>Diapositiva 52</vt:lpstr>
      <vt:lpstr>Diapositiva 53</vt:lpstr>
      <vt:lpstr>Gli atteggiamenti</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Atteggiamenti</dc:title>
  <dc:creator>chiara annovazzi</dc:creator>
  <cp:lastModifiedBy> </cp:lastModifiedBy>
  <cp:revision>42</cp:revision>
  <dcterms:created xsi:type="dcterms:W3CDTF">2013-10-18T07:21:09Z</dcterms:created>
  <dcterms:modified xsi:type="dcterms:W3CDTF">2015-09-28T10:03:32Z</dcterms:modified>
</cp:coreProperties>
</file>