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7" r:id="rId10"/>
    <p:sldId id="268" r:id="rId11"/>
    <p:sldId id="270" r:id="rId12"/>
    <p:sldId id="271" r:id="rId13"/>
    <p:sldId id="273" r:id="rId14"/>
    <p:sldId id="272" r:id="rId15"/>
    <p:sldId id="274" r:id="rId16"/>
    <p:sldId id="275" r:id="rId17"/>
    <p:sldId id="276" r:id="rId18"/>
    <p:sldId id="277" r:id="rId19"/>
    <p:sldId id="278" r:id="rId20"/>
    <p:sldId id="279" r:id="rId21"/>
    <p:sldId id="280" r:id="rId22"/>
    <p:sldId id="281" r:id="rId23"/>
    <p:sldId id="288" r:id="rId24"/>
    <p:sldId id="283" r:id="rId25"/>
    <p:sldId id="286"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87" autoAdjust="0"/>
    <p:restoredTop sz="86477" autoAdjust="0"/>
  </p:normalViewPr>
  <p:slideViewPr>
    <p:cSldViewPr>
      <p:cViewPr varScale="1">
        <p:scale>
          <a:sx n="74" d="100"/>
          <a:sy n="74" d="100"/>
        </p:scale>
        <p:origin x="-189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64419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36588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21131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32081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66618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200614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07785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796912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97636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1386902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322CA3F-8B60-458D-972E-24387A0DB5C0}" type="datetimeFigureOut">
              <a:rPr lang="it-IT" smtClean="0"/>
              <a:t>06/01/2019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CC433CDC-AA4E-48D8-91AA-E8C5BAB8DFBE}" type="slidenum">
              <a:rPr lang="it-IT" smtClean="0"/>
              <a:t>‹N›</a:t>
            </a:fld>
            <a:endParaRPr lang="it-IT" dirty="0"/>
          </a:p>
        </p:txBody>
      </p:sp>
    </p:spTree>
    <p:extLst>
      <p:ext uri="{BB962C8B-B14F-4D97-AF65-F5344CB8AC3E}">
        <p14:creationId xmlns:p14="http://schemas.microsoft.com/office/powerpoint/2010/main" val="3582902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2CA3F-8B60-458D-972E-24387A0DB5C0}" type="datetimeFigureOut">
              <a:rPr lang="it-IT" smtClean="0"/>
              <a:t>06/01/2019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33CDC-AA4E-48D8-91AA-E8C5BAB8DFBE}" type="slidenum">
              <a:rPr lang="it-IT" smtClean="0"/>
              <a:t>‹N›</a:t>
            </a:fld>
            <a:endParaRPr lang="it-IT" dirty="0"/>
          </a:p>
        </p:txBody>
      </p:sp>
    </p:spTree>
    <p:extLst>
      <p:ext uri="{BB962C8B-B14F-4D97-AF65-F5344CB8AC3E}">
        <p14:creationId xmlns:p14="http://schemas.microsoft.com/office/powerpoint/2010/main" val="3604519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3380" y="548680"/>
            <a:ext cx="174307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Rettangolo 24"/>
          <p:cNvSpPr/>
          <p:nvPr/>
        </p:nvSpPr>
        <p:spPr>
          <a:xfrm>
            <a:off x="827584" y="1997839"/>
            <a:ext cx="7344816" cy="5909310"/>
          </a:xfrm>
          <a:prstGeom prst="rect">
            <a:avLst/>
          </a:prstGeom>
        </p:spPr>
        <p:txBody>
          <a:bodyPr wrap="square">
            <a:spAutoFit/>
          </a:bodyPr>
          <a:lstStyle/>
          <a:p>
            <a:pPr algn="ctr"/>
            <a:r>
              <a:rPr lang="it-IT" b="1" dirty="0">
                <a:latin typeface="Garamond" panose="02020404030301010803" pitchFamily="18" charset="0"/>
              </a:rPr>
              <a:t>Corso di alta formazione</a:t>
            </a:r>
            <a:endParaRPr lang="it-IT" dirty="0" smtClean="0">
              <a:effectLst/>
              <a:latin typeface="Garamond" panose="02020404030301010803" pitchFamily="18" charset="0"/>
            </a:endParaRPr>
          </a:p>
          <a:p>
            <a:pPr algn="ctr"/>
            <a:r>
              <a:rPr lang="it-IT" b="1" dirty="0">
                <a:latin typeface="Garamond" panose="02020404030301010803" pitchFamily="18" charset="0"/>
              </a:rPr>
              <a:t>Profili teorici e pratici dell’esecuzione delle pene e delle misure di sicurezza</a:t>
            </a:r>
            <a:endParaRPr lang="it-IT" dirty="0" smtClean="0">
              <a:effectLst/>
              <a:latin typeface="Garamond" panose="02020404030301010803" pitchFamily="18" charset="0"/>
            </a:endParaRPr>
          </a:p>
          <a:p>
            <a:pPr algn="ctr"/>
            <a:r>
              <a:rPr lang="it-IT" b="1" dirty="0">
                <a:latin typeface="Garamond" panose="02020404030301010803" pitchFamily="18" charset="0"/>
              </a:rPr>
              <a:t> </a:t>
            </a:r>
            <a:endParaRPr lang="it-IT" dirty="0" smtClean="0">
              <a:effectLst/>
              <a:latin typeface="Garamond" panose="02020404030301010803" pitchFamily="18" charset="0"/>
            </a:endParaRPr>
          </a:p>
          <a:p>
            <a:pPr algn="ctr"/>
            <a:r>
              <a:rPr lang="it-IT" b="1" dirty="0">
                <a:latin typeface="Garamond" panose="02020404030301010803" pitchFamily="18" charset="0"/>
              </a:rPr>
              <a:t>Modulo “Rieducazione e sicurezza”</a:t>
            </a:r>
            <a:endParaRPr lang="it-IT" dirty="0" smtClean="0">
              <a:effectLst/>
              <a:latin typeface="Garamond" panose="02020404030301010803" pitchFamily="18" charset="0"/>
            </a:endParaRPr>
          </a:p>
          <a:p>
            <a:pPr algn="ctr"/>
            <a:r>
              <a:rPr lang="it-IT" b="1" dirty="0">
                <a:latin typeface="Garamond" panose="02020404030301010803" pitchFamily="18" charset="0"/>
              </a:rPr>
              <a:t> </a:t>
            </a:r>
            <a:endParaRPr lang="it-IT" dirty="0" smtClean="0">
              <a:effectLst/>
              <a:latin typeface="Garamond" panose="02020404030301010803" pitchFamily="18" charset="0"/>
            </a:endParaRPr>
          </a:p>
          <a:p>
            <a:pPr algn="ctr"/>
            <a:r>
              <a:rPr lang="it-IT" b="1" dirty="0">
                <a:latin typeface="Garamond" panose="02020404030301010803" pitchFamily="18" charset="0"/>
              </a:rPr>
              <a:t>“L’OSSERVAZIONE DELLA PERSONALITA’ E IL TRATTAMENTO</a:t>
            </a:r>
            <a:r>
              <a:rPr lang="it-IT" b="1" dirty="0" smtClean="0">
                <a:latin typeface="Garamond" panose="02020404030301010803" pitchFamily="18" charset="0"/>
              </a:rPr>
              <a:t>”</a:t>
            </a:r>
          </a:p>
          <a:p>
            <a:pPr algn="ctr"/>
            <a:endParaRPr lang="it-IT" b="1" dirty="0">
              <a:effectLst/>
              <a:latin typeface="Garamond" panose="02020404030301010803" pitchFamily="18" charset="0"/>
            </a:endParaRPr>
          </a:p>
          <a:p>
            <a:pPr algn="ctr"/>
            <a:endParaRPr lang="it-IT" dirty="0" smtClean="0">
              <a:effectLst/>
              <a:latin typeface="Garamond" panose="02020404030301010803" pitchFamily="18" charset="0"/>
            </a:endParaRPr>
          </a:p>
          <a:p>
            <a:pPr algn="ctr"/>
            <a:r>
              <a:rPr lang="it-IT" b="1" dirty="0">
                <a:latin typeface="Garamond" panose="02020404030301010803" pitchFamily="18" charset="0"/>
              </a:rPr>
              <a:t>Roberto Bezzi – Responsabile Area Educativa II Casa di Reclusione di Milano (Bollate</a:t>
            </a:r>
            <a:r>
              <a:rPr lang="it-IT" b="1" dirty="0" smtClean="0">
                <a:latin typeface="Garamond" panose="02020404030301010803" pitchFamily="18" charset="0"/>
              </a:rPr>
              <a:t>)</a:t>
            </a:r>
          </a:p>
          <a:p>
            <a:pPr algn="ctr"/>
            <a:endParaRPr lang="it-IT" b="1" dirty="0">
              <a:effectLst/>
              <a:latin typeface="Garamond" panose="02020404030301010803" pitchFamily="18" charset="0"/>
            </a:endParaRPr>
          </a:p>
          <a:p>
            <a:pPr algn="ctr"/>
            <a:r>
              <a:rPr lang="it-IT" b="1" dirty="0" smtClean="0">
                <a:latin typeface="Garamond" panose="02020404030301010803" pitchFamily="18" charset="0"/>
              </a:rPr>
              <a:t>Milano – 12.01.2019</a:t>
            </a:r>
          </a:p>
          <a:p>
            <a:pPr algn="ctr"/>
            <a:endParaRPr lang="it-IT" b="1" dirty="0">
              <a:effectLst/>
              <a:latin typeface="Garamond" panose="02020404030301010803" pitchFamily="18" charset="0"/>
            </a:endParaRPr>
          </a:p>
          <a:p>
            <a:pPr algn="ctr"/>
            <a:endParaRPr lang="it-IT" b="1" dirty="0" smtClean="0">
              <a:latin typeface="Garamond" panose="02020404030301010803" pitchFamily="18" charset="0"/>
            </a:endParaRPr>
          </a:p>
          <a:p>
            <a:pPr algn="ctr"/>
            <a:endParaRPr lang="it-IT" b="1" dirty="0">
              <a:effectLst/>
              <a:latin typeface="Garamond" panose="02020404030301010803" pitchFamily="18" charset="0"/>
            </a:endParaRPr>
          </a:p>
          <a:p>
            <a:pPr algn="ctr"/>
            <a:endParaRPr lang="it-IT" b="1" dirty="0" smtClean="0">
              <a:latin typeface="Garamond" panose="02020404030301010803" pitchFamily="18" charset="0"/>
            </a:endParaRPr>
          </a:p>
          <a:p>
            <a:pPr algn="ctr"/>
            <a:endParaRPr lang="it-IT" b="1" dirty="0">
              <a:effectLst/>
              <a:latin typeface="Garamond" panose="02020404030301010803" pitchFamily="18" charset="0"/>
            </a:endParaRPr>
          </a:p>
          <a:p>
            <a:pPr algn="ctr"/>
            <a:endParaRPr lang="it-IT" b="1" dirty="0" smtClean="0">
              <a:effectLst/>
              <a:latin typeface="Garamond" panose="02020404030301010803" pitchFamily="18" charset="0"/>
            </a:endParaRPr>
          </a:p>
          <a:p>
            <a:pPr algn="ctr"/>
            <a:endParaRPr lang="it-IT" dirty="0">
              <a:effectLst/>
              <a:latin typeface="Garamond" panose="02020404030301010803" pitchFamily="18" charset="0"/>
            </a:endParaRPr>
          </a:p>
        </p:txBody>
      </p:sp>
    </p:spTree>
    <p:extLst>
      <p:ext uri="{BB962C8B-B14F-4D97-AF65-F5344CB8AC3E}">
        <p14:creationId xmlns:p14="http://schemas.microsoft.com/office/powerpoint/2010/main" val="320776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188640"/>
            <a:ext cx="8280920" cy="6463308"/>
          </a:xfrm>
          <a:prstGeom prst="rect">
            <a:avLst/>
          </a:prstGeom>
        </p:spPr>
        <p:txBody>
          <a:bodyPr wrap="square">
            <a:spAutoFit/>
          </a:bodyPr>
          <a:lstStyle/>
          <a:p>
            <a:pPr algn="ctr"/>
            <a:r>
              <a:rPr lang="it-IT" b="1" dirty="0" smtClean="0">
                <a:effectLst/>
                <a:latin typeface="Garamond" panose="02020404030301010803" pitchFamily="18" charset="0"/>
              </a:rPr>
              <a:t>Art. 13</a:t>
            </a:r>
            <a:endParaRPr lang="it-IT" dirty="0" smtClean="0">
              <a:effectLst/>
              <a:latin typeface="Garamond" panose="02020404030301010803" pitchFamily="18" charset="0"/>
            </a:endParaRPr>
          </a:p>
          <a:p>
            <a:pPr algn="ctr"/>
            <a:r>
              <a:rPr lang="it-IT" b="1" dirty="0" smtClean="0">
                <a:effectLst/>
                <a:latin typeface="Garamond" panose="02020404030301010803" pitchFamily="18" charset="0"/>
              </a:rPr>
              <a:t>Individualizzazione del trattamento </a:t>
            </a:r>
            <a:endParaRPr lang="it-IT" dirty="0" smtClean="0">
              <a:effectLst/>
              <a:latin typeface="Garamond" panose="02020404030301010803" pitchFamily="18" charset="0"/>
            </a:endParaRPr>
          </a:p>
          <a:p>
            <a:pPr algn="just"/>
            <a:r>
              <a:rPr lang="it-IT" dirty="0" smtClean="0">
                <a:latin typeface="Garamond" panose="02020404030301010803" pitchFamily="18" charset="0"/>
              </a:rPr>
              <a:t/>
            </a:r>
            <a:br>
              <a:rPr lang="it-IT" dirty="0" smtClean="0">
                <a:latin typeface="Garamond" panose="02020404030301010803" pitchFamily="18" charset="0"/>
              </a:rPr>
            </a:br>
            <a:r>
              <a:rPr lang="it-IT" dirty="0" smtClean="0">
                <a:latin typeface="Garamond" panose="02020404030301010803" pitchFamily="18" charset="0"/>
              </a:rPr>
              <a:t>Il trattamento penitenziario deve rispondere ai particolari bisogni della personalità di ciascun soggetto, incoraggiare le attitudini e valorizzare le competenze che possono essere di sostegno per il reinserimento sociale. </a:t>
            </a:r>
          </a:p>
          <a:p>
            <a:pPr algn="just"/>
            <a:r>
              <a:rPr lang="it-IT" dirty="0" smtClean="0">
                <a:latin typeface="Garamond" panose="02020404030301010803" pitchFamily="18" charset="0"/>
              </a:rPr>
              <a:t>Nei confronti dei condannati e degli internati è predisposta l'osservazione scientifica della personalità per rilevare le carenze psicofisiche o le altre cause che hanno condotto al reato e per proporre un idoneo programma di reinserimento. </a:t>
            </a:r>
          </a:p>
          <a:p>
            <a:pPr algn="just"/>
            <a:r>
              <a:rPr lang="it-IT" dirty="0" smtClean="0">
                <a:latin typeface="Garamond" panose="02020404030301010803" pitchFamily="18" charset="0"/>
              </a:rPr>
              <a:t>Nell'ambito dell'osservazione è offerta all'interessato l'opportunità di una riflessione sul fatto criminoso commesso, sulle motivazioni e sulle conseguenze prodotte, in particolare per la vittima, nonché sulle possibili azioni di riparazione. </a:t>
            </a:r>
          </a:p>
          <a:p>
            <a:pPr algn="just"/>
            <a:r>
              <a:rPr lang="it-IT" dirty="0" smtClean="0">
                <a:latin typeface="Garamond" panose="02020404030301010803" pitchFamily="18" charset="0"/>
              </a:rPr>
              <a:t>L'osservazione è compiuta all'inizio dell'esecuzione e proseguita nel corso di essa. Per ciascun condannato e internato, in base ai risultati dell'osservazione, sono formulate indicazioni in merito al trattamento rieducativo ed è compilato il relativo programma, che è integrato o modificato secondo le esigenze che si prospettano nel corso dell'esecuzione. La prima formulazione è redatta entro sei mesi dall'inizio dall'esecuzione. </a:t>
            </a:r>
          </a:p>
          <a:p>
            <a:pPr algn="just"/>
            <a:r>
              <a:rPr lang="it-IT" dirty="0" smtClean="0">
                <a:latin typeface="Garamond" panose="02020404030301010803" pitchFamily="18" charset="0"/>
              </a:rPr>
              <a:t>Le indicazioni generali e particolari del trattamento sono inserite, unitamente ai dati giudiziari, biografici e sanitari, nella cartella personale che segue l'interessato nei suoi trasferimenti e nella quale sono successivamente annotati gli sviluppi del trattamento praticato e i suoi risultati. </a:t>
            </a:r>
          </a:p>
          <a:p>
            <a:pPr algn="just"/>
            <a:r>
              <a:rPr lang="it-IT" dirty="0" smtClean="0">
                <a:latin typeface="Garamond" panose="02020404030301010803" pitchFamily="18" charset="0"/>
              </a:rPr>
              <a:t>Deve essere favorita la collaborazione dei condannati e degli internati alle attività di osservazione e di trattamento.</a:t>
            </a:r>
            <a:endParaRPr lang="it-IT" dirty="0">
              <a:latin typeface="Garamond" panose="02020404030301010803" pitchFamily="18" charset="0"/>
            </a:endParaRPr>
          </a:p>
        </p:txBody>
      </p:sp>
    </p:spTree>
    <p:extLst>
      <p:ext uri="{BB962C8B-B14F-4D97-AF65-F5344CB8AC3E}">
        <p14:creationId xmlns:p14="http://schemas.microsoft.com/office/powerpoint/2010/main" val="1119196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30955" y="908720"/>
            <a:ext cx="7848872" cy="4524315"/>
          </a:xfrm>
          <a:prstGeom prst="rect">
            <a:avLst/>
          </a:prstGeom>
        </p:spPr>
        <p:txBody>
          <a:bodyPr wrap="square">
            <a:spAutoFit/>
          </a:bodyPr>
          <a:lstStyle/>
          <a:p>
            <a:pPr algn="ctr"/>
            <a:r>
              <a:rPr lang="it-IT" b="1" dirty="0">
                <a:latin typeface="Garamond" panose="02020404030301010803" pitchFamily="18" charset="0"/>
              </a:rPr>
              <a:t>Art. 15</a:t>
            </a:r>
          </a:p>
          <a:p>
            <a:pPr algn="ctr"/>
            <a:r>
              <a:rPr lang="it-IT" b="1" dirty="0">
                <a:latin typeface="Garamond" panose="02020404030301010803" pitchFamily="18" charset="0"/>
              </a:rPr>
              <a:t>Elementi del trattamento</a:t>
            </a:r>
          </a:p>
          <a:p>
            <a:pPr algn="just"/>
            <a:r>
              <a:rPr lang="it-IT" b="1" dirty="0">
                <a:latin typeface="Garamond" panose="02020404030301010803" pitchFamily="18" charset="0"/>
              </a:rPr>
              <a:t/>
            </a:r>
            <a:br>
              <a:rPr lang="it-IT" b="1" dirty="0">
                <a:latin typeface="Garamond" panose="02020404030301010803" pitchFamily="18" charset="0"/>
              </a:rPr>
            </a:br>
            <a:r>
              <a:rPr lang="it-IT" b="1" dirty="0">
                <a:latin typeface="Garamond" panose="02020404030301010803" pitchFamily="18" charset="0"/>
              </a:rPr>
              <a:t>Il trattamento del condannato e dell'internato è svolto avvalendosi </a:t>
            </a:r>
            <a:r>
              <a:rPr lang="it-IT" b="1" dirty="0" smtClean="0">
                <a:latin typeface="Garamond" panose="02020404030301010803" pitchFamily="18" charset="0"/>
              </a:rPr>
              <a:t>principalmente:</a:t>
            </a:r>
          </a:p>
          <a:p>
            <a:pPr marL="285750" indent="-285750" algn="just">
              <a:buFont typeface="Wingdings" panose="05000000000000000000" pitchFamily="2" charset="2"/>
              <a:buChar char="q"/>
            </a:pPr>
            <a:r>
              <a:rPr lang="it-IT" b="1" dirty="0" smtClean="0">
                <a:latin typeface="Garamond" panose="02020404030301010803" pitchFamily="18" charset="0"/>
              </a:rPr>
              <a:t>dell'istruzione</a:t>
            </a:r>
          </a:p>
          <a:p>
            <a:pPr marL="285750" indent="-285750" algn="just">
              <a:buFont typeface="Wingdings" panose="05000000000000000000" pitchFamily="2" charset="2"/>
              <a:buChar char="q"/>
            </a:pPr>
            <a:r>
              <a:rPr lang="it-IT" b="1" dirty="0" smtClean="0">
                <a:latin typeface="Garamond" panose="02020404030301010803" pitchFamily="18" charset="0"/>
              </a:rPr>
              <a:t>della </a:t>
            </a:r>
            <a:r>
              <a:rPr lang="it-IT" b="1" dirty="0">
                <a:latin typeface="Garamond" panose="02020404030301010803" pitchFamily="18" charset="0"/>
              </a:rPr>
              <a:t>formazione </a:t>
            </a:r>
            <a:r>
              <a:rPr lang="it-IT" b="1" dirty="0" smtClean="0">
                <a:latin typeface="Garamond" panose="02020404030301010803" pitchFamily="18" charset="0"/>
              </a:rPr>
              <a:t>professionale</a:t>
            </a:r>
          </a:p>
          <a:p>
            <a:pPr marL="285750" indent="-285750" algn="just">
              <a:buFont typeface="Wingdings" panose="05000000000000000000" pitchFamily="2" charset="2"/>
              <a:buChar char="q"/>
            </a:pPr>
            <a:r>
              <a:rPr lang="it-IT" b="1" dirty="0" smtClean="0">
                <a:latin typeface="Garamond" panose="02020404030301010803" pitchFamily="18" charset="0"/>
              </a:rPr>
              <a:t>del </a:t>
            </a:r>
            <a:r>
              <a:rPr lang="it-IT" b="1" dirty="0" smtClean="0">
                <a:latin typeface="Garamond" panose="02020404030301010803" pitchFamily="18" charset="0"/>
              </a:rPr>
              <a:t>lavoro </a:t>
            </a:r>
          </a:p>
          <a:p>
            <a:pPr marL="285750" indent="-285750" algn="just">
              <a:buFont typeface="Wingdings" panose="05000000000000000000" pitchFamily="2" charset="2"/>
              <a:buChar char="q"/>
            </a:pPr>
            <a:r>
              <a:rPr lang="it-IT" b="1" dirty="0" smtClean="0">
                <a:latin typeface="Garamond" panose="02020404030301010803" pitchFamily="18" charset="0"/>
              </a:rPr>
              <a:t>della </a:t>
            </a:r>
            <a:r>
              <a:rPr lang="it-IT" b="1" dirty="0">
                <a:latin typeface="Garamond" panose="02020404030301010803" pitchFamily="18" charset="0"/>
              </a:rPr>
              <a:t>partecipazione a progetti di pubblica </a:t>
            </a:r>
            <a:r>
              <a:rPr lang="it-IT" b="1" dirty="0" smtClean="0">
                <a:latin typeface="Garamond" panose="02020404030301010803" pitchFamily="18" charset="0"/>
              </a:rPr>
              <a:t>utilità</a:t>
            </a:r>
          </a:p>
          <a:p>
            <a:pPr marL="285750" indent="-285750" algn="just">
              <a:buFont typeface="Wingdings" panose="05000000000000000000" pitchFamily="2" charset="2"/>
              <a:buChar char="q"/>
            </a:pPr>
            <a:r>
              <a:rPr lang="it-IT" b="1" dirty="0" smtClean="0">
                <a:latin typeface="Garamond" panose="02020404030301010803" pitchFamily="18" charset="0"/>
              </a:rPr>
              <a:t>della religione</a:t>
            </a:r>
          </a:p>
          <a:p>
            <a:pPr marL="285750" indent="-285750" algn="just">
              <a:buFont typeface="Wingdings" panose="05000000000000000000" pitchFamily="2" charset="2"/>
              <a:buChar char="q"/>
            </a:pPr>
            <a:r>
              <a:rPr lang="it-IT" b="1" dirty="0" smtClean="0">
                <a:latin typeface="Garamond" panose="02020404030301010803" pitchFamily="18" charset="0"/>
              </a:rPr>
              <a:t>delle </a:t>
            </a:r>
            <a:r>
              <a:rPr lang="it-IT" b="1" dirty="0">
                <a:latin typeface="Garamond" panose="02020404030301010803" pitchFamily="18" charset="0"/>
              </a:rPr>
              <a:t>attività culturali, ricreative e </a:t>
            </a:r>
            <a:r>
              <a:rPr lang="it-IT" b="1" dirty="0" smtClean="0">
                <a:latin typeface="Garamond" panose="02020404030301010803" pitchFamily="18" charset="0"/>
              </a:rPr>
              <a:t>sportive</a:t>
            </a:r>
          </a:p>
          <a:p>
            <a:pPr marL="285750" indent="-285750" algn="just">
              <a:buFont typeface="Wingdings" panose="05000000000000000000" pitchFamily="2" charset="2"/>
              <a:buChar char="q"/>
            </a:pPr>
            <a:r>
              <a:rPr lang="it-IT" b="1" dirty="0">
                <a:latin typeface="Garamond" panose="02020404030301010803" pitchFamily="18" charset="0"/>
              </a:rPr>
              <a:t>a</a:t>
            </a:r>
            <a:r>
              <a:rPr lang="it-IT" b="1" dirty="0" smtClean="0">
                <a:latin typeface="Garamond" panose="02020404030301010803" pitchFamily="18" charset="0"/>
              </a:rPr>
              <a:t>gevolando </a:t>
            </a:r>
            <a:r>
              <a:rPr lang="it-IT" b="1" dirty="0">
                <a:latin typeface="Garamond" panose="02020404030301010803" pitchFamily="18" charset="0"/>
              </a:rPr>
              <a:t>opportuni contatti con il mondo esterno e i rapporti con la famiglia. </a:t>
            </a:r>
            <a:endParaRPr lang="it-IT" b="1" dirty="0" smtClean="0">
              <a:latin typeface="Garamond" panose="02020404030301010803" pitchFamily="18" charset="0"/>
            </a:endParaRPr>
          </a:p>
          <a:p>
            <a:pPr algn="just"/>
            <a:r>
              <a:rPr lang="it-IT" b="1" dirty="0" smtClean="0">
                <a:latin typeface="Garamond" panose="02020404030301010803" pitchFamily="18" charset="0"/>
              </a:rPr>
              <a:t/>
            </a:r>
            <a:br>
              <a:rPr lang="it-IT" b="1" dirty="0" smtClean="0">
                <a:latin typeface="Garamond" panose="02020404030301010803" pitchFamily="18" charset="0"/>
              </a:rPr>
            </a:br>
            <a:r>
              <a:rPr lang="it-IT" b="1" dirty="0" smtClean="0">
                <a:latin typeface="Garamond" panose="02020404030301010803" pitchFamily="18" charset="0"/>
              </a:rPr>
              <a:t>Ai fini del trattamento rieducativo, salvo casi di impossibilità, al condannato e all'internato è assicurato il lavoro.</a:t>
            </a:r>
            <a:endParaRPr lang="it-IT" b="1" dirty="0">
              <a:latin typeface="Garamond" panose="02020404030301010803" pitchFamily="18" charset="0"/>
            </a:endParaRPr>
          </a:p>
        </p:txBody>
      </p:sp>
    </p:spTree>
    <p:extLst>
      <p:ext uri="{BB962C8B-B14F-4D97-AF65-F5344CB8AC3E}">
        <p14:creationId xmlns:p14="http://schemas.microsoft.com/office/powerpoint/2010/main" val="161574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05013"/>
            <a:ext cx="8892480" cy="7017306"/>
          </a:xfrm>
          <a:prstGeom prst="rect">
            <a:avLst/>
          </a:prstGeom>
        </p:spPr>
        <p:txBody>
          <a:bodyPr wrap="square">
            <a:spAutoFit/>
          </a:bodyPr>
          <a:lstStyle/>
          <a:p>
            <a:pPr algn="ctr"/>
            <a:r>
              <a:rPr lang="it-IT" b="1" dirty="0">
                <a:latin typeface="Garamond" panose="02020404030301010803" pitchFamily="18" charset="0"/>
              </a:rPr>
              <a:t>REGOLAMENTO DI ESECUZIONE (DPR 230 DEL 2000)</a:t>
            </a:r>
            <a:endParaRPr lang="it-IT" dirty="0">
              <a:latin typeface="Garamond" panose="02020404030301010803" pitchFamily="18" charset="0"/>
            </a:endParaRPr>
          </a:p>
          <a:p>
            <a:pPr algn="ctr"/>
            <a:r>
              <a:rPr lang="it-IT" sz="1600" b="1" dirty="0">
                <a:latin typeface="Garamond" panose="02020404030301010803" pitchFamily="18" charset="0"/>
              </a:rPr>
              <a:t>Art. 27.</a:t>
            </a:r>
            <a:endParaRPr lang="it-IT" sz="1600" dirty="0">
              <a:latin typeface="Garamond" panose="02020404030301010803" pitchFamily="18" charset="0"/>
            </a:endParaRPr>
          </a:p>
          <a:p>
            <a:pPr algn="ctr"/>
            <a:r>
              <a:rPr lang="it-IT" sz="1600" b="1" dirty="0">
                <a:latin typeface="Garamond" panose="02020404030301010803" pitchFamily="18" charset="0"/>
              </a:rPr>
              <a:t>Osservazione della personalità</a:t>
            </a:r>
            <a:endParaRPr lang="it-IT" sz="1600" dirty="0">
              <a:latin typeface="Garamond" panose="02020404030301010803" pitchFamily="18" charset="0"/>
            </a:endParaRPr>
          </a:p>
          <a:p>
            <a:r>
              <a:rPr lang="it-IT" sz="1600" b="1" dirty="0">
                <a:latin typeface="Garamond" panose="02020404030301010803" pitchFamily="18" charset="0"/>
              </a:rPr>
              <a:t> </a:t>
            </a:r>
            <a:endParaRPr lang="it-IT" sz="1600" dirty="0">
              <a:latin typeface="Garamond" panose="02020404030301010803" pitchFamily="18" charset="0"/>
            </a:endParaRPr>
          </a:p>
          <a:p>
            <a:pPr algn="just"/>
            <a:r>
              <a:rPr lang="it-IT" sz="1600" dirty="0">
                <a:latin typeface="Garamond" panose="02020404030301010803" pitchFamily="18" charset="0"/>
              </a:rPr>
              <a:t>  1.   L'osservazione   scientifica  della  personalità  è  diretta all'accertamento  dei  bisogni  di  ciascun  soggetto,  connessi alle eventuali  carenze  fisico-psichiche, affettive, educative e sociali, che  sono  state di pregiudizio all'instaurazione di una normale vita</a:t>
            </a:r>
          </a:p>
          <a:p>
            <a:pPr algn="just"/>
            <a:r>
              <a:rPr lang="it-IT" sz="1600" dirty="0">
                <a:latin typeface="Garamond" panose="02020404030301010803" pitchFamily="18" charset="0"/>
              </a:rPr>
              <a:t>di  relazione. Ai fini dell'osservazione si provvede all'acquisizione di  dati  giudiziari e penitenziari, clinici, psicologici e sociali e alla  loro  valutazione con riferimento al modo in cui il soggetto ha vissuto  le  sue  esperienze  e  alla  sua  attuale disponibilità ad</a:t>
            </a:r>
          </a:p>
          <a:p>
            <a:pPr algn="just"/>
            <a:r>
              <a:rPr lang="it-IT" sz="1600" dirty="0">
                <a:latin typeface="Garamond" panose="02020404030301010803" pitchFamily="18" charset="0"/>
              </a:rPr>
              <a:t>usufruire  degli  interventi  del  trattamento.  Sulla  base dei dati giudiziari   acquisiti,   viene   espletata,   con  il  condannato  o l'internato,  una  riflessione sulle condotte antigiuridiche poste in essere,  sulle  motivazioni e sulle conseguenze negative delle stesse per  l'interessato  medesimo  e sulle possibili azioni di riparazione delle  conseguenze  del  reato,  incluso  il risarcimento dovuto alla persona offesa.</a:t>
            </a:r>
          </a:p>
          <a:p>
            <a:pPr algn="just"/>
            <a:r>
              <a:rPr lang="it-IT" sz="1600" dirty="0">
                <a:latin typeface="Garamond" panose="02020404030301010803" pitchFamily="18" charset="0"/>
              </a:rPr>
              <a:t>  2.  All'inizio  dell'esecuzione  l'osservazione  è  specificamente rivolta,  con  la  collaborazione  del condannato o dell'internato, a desumere  elementi per la formulazione del programma individualizzato di trattamento, il quale è compilato nel termine di nove mesi.</a:t>
            </a:r>
          </a:p>
          <a:p>
            <a:pPr algn="just"/>
            <a:r>
              <a:rPr lang="it-IT" sz="1600" dirty="0">
                <a:latin typeface="Garamond" panose="02020404030301010803" pitchFamily="18" charset="0"/>
              </a:rPr>
              <a:t>  3.   Nel   corso  del  trattamento  l'osservazione  è  rivolta  ad accertare,  attraverso l'esame del comportamento del soggetto e delle modificazioni  intervenute  nella sua vita di relazione, le eventuali nuove  esigenze  che  richiedono  una  variazione  del  programma  di trattamento.</a:t>
            </a:r>
          </a:p>
          <a:p>
            <a:pPr algn="just"/>
            <a:r>
              <a:rPr lang="it-IT" sz="1600" dirty="0">
                <a:latin typeface="Garamond" panose="02020404030301010803" pitchFamily="18" charset="0"/>
              </a:rPr>
              <a:t>  4.  L'osservazione  e il trattamento dei detenuti e degli internati devono   mantenere   i   caratteri   della  continuità  in  caso  di trasferimento in altri istituti.</a:t>
            </a:r>
          </a:p>
          <a:p>
            <a:pPr algn="just"/>
            <a:r>
              <a:rPr lang="it-IT" sz="1600" dirty="0" smtClean="0">
                <a:latin typeface="Garamond" panose="02020404030301010803" pitchFamily="18" charset="0"/>
              </a:rPr>
              <a:t>Gli </a:t>
            </a:r>
            <a:r>
              <a:rPr lang="it-IT" sz="1600" dirty="0">
                <a:latin typeface="Garamond" panose="02020404030301010803" pitchFamily="18" charset="0"/>
              </a:rPr>
              <a:t>imputati sono ammessi, a loro richiesta, a partecipare ad attività educative, culturali e ricreative e, salvo giustificati motivi o contrarie disposizioni dell'autorità giudiziaria, a svolgere attività lavorativa o di formazione professionale, possibilmente di loro scelta e, comunque, in condizioni adeguate alla loro posizione giuridica.</a:t>
            </a:r>
          </a:p>
          <a:p>
            <a:r>
              <a:rPr lang="it-IT" sz="1600" dirty="0">
                <a:latin typeface="Garamond" panose="02020404030301010803" pitchFamily="18" charset="0"/>
              </a:rPr>
              <a:t> </a:t>
            </a:r>
          </a:p>
          <a:p>
            <a:r>
              <a:rPr lang="it-IT" sz="1600" b="1" dirty="0"/>
              <a:t> </a:t>
            </a:r>
            <a:endParaRPr lang="it-IT" sz="1600" dirty="0">
              <a:effectLst/>
            </a:endParaRPr>
          </a:p>
        </p:txBody>
      </p:sp>
    </p:spTree>
    <p:extLst>
      <p:ext uri="{BB962C8B-B14F-4D97-AF65-F5344CB8AC3E}">
        <p14:creationId xmlns:p14="http://schemas.microsoft.com/office/powerpoint/2010/main" val="3779737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268760"/>
            <a:ext cx="7848872" cy="2862322"/>
          </a:xfrm>
          <a:prstGeom prst="rect">
            <a:avLst/>
          </a:prstGeom>
        </p:spPr>
        <p:txBody>
          <a:bodyPr wrap="square">
            <a:spAutoFit/>
          </a:bodyPr>
          <a:lstStyle/>
          <a:p>
            <a:pPr algn="just"/>
            <a:r>
              <a:rPr lang="it-IT" dirty="0">
                <a:latin typeface="Garamond" panose="02020404030301010803" pitchFamily="18" charset="0"/>
              </a:rPr>
              <a:t>Nel 1958 veniva fondato l’INO (Istituto Nazionale di Osservazione) descritto come un carcere sperimentale simile a una clinica medica. Tempi, metodi e un’osservazione standardizzata, quindi, ispiravano la discussione parlamentare intorno alla riforma penitenziaria.</a:t>
            </a:r>
            <a:endParaRPr lang="it-IT" dirty="0">
              <a:latin typeface="Garamond" panose="02020404030301010803" pitchFamily="18" charset="0"/>
            </a:endParaRPr>
          </a:p>
          <a:p>
            <a:pPr algn="just"/>
            <a:r>
              <a:rPr lang="it-IT" dirty="0">
                <a:latin typeface="Garamond" panose="02020404030301010803" pitchFamily="18" charset="0"/>
              </a:rPr>
              <a:t>In quegli anni, tra le altre cose, anche alcuni movimenti criminologici cercavano di ipotizzare un carcere diverso e più rispondente alle cause del crimine. Non a caso riviste come la Rassegna di studi penitenziari e i Quaderni di criminologia, gestite a quei tempi da un gruppo di riformatori, erano vicine a scuole come quella francese della </a:t>
            </a:r>
            <a:r>
              <a:rPr lang="it-IT" i="1" dirty="0">
                <a:latin typeface="Garamond" panose="02020404030301010803" pitchFamily="18" charset="0"/>
              </a:rPr>
              <a:t>Defense sociale nouvelle</a:t>
            </a:r>
            <a:r>
              <a:rPr lang="it-IT" dirty="0">
                <a:latin typeface="Garamond" panose="02020404030301010803" pitchFamily="18" charset="0"/>
              </a:rPr>
              <a:t>:  se il reato era il sintomo di una deviazione, il carcere doveva essere la clinica ove studiarne la causa</a:t>
            </a:r>
            <a:r>
              <a:rPr lang="it-IT" dirty="0" smtClean="0">
                <a:latin typeface="Garamond" panose="02020404030301010803" pitchFamily="18" charset="0"/>
              </a:rPr>
              <a:t>.</a:t>
            </a:r>
            <a:endParaRPr lang="it-IT" dirty="0">
              <a:latin typeface="Garamond" panose="02020404030301010803" pitchFamily="18" charset="0"/>
            </a:endParaRPr>
          </a:p>
        </p:txBody>
      </p:sp>
    </p:spTree>
    <p:extLst>
      <p:ext uri="{BB962C8B-B14F-4D97-AF65-F5344CB8AC3E}">
        <p14:creationId xmlns:p14="http://schemas.microsoft.com/office/powerpoint/2010/main" val="1677922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764704"/>
            <a:ext cx="7920880" cy="369332"/>
          </a:xfrm>
          <a:prstGeom prst="rect">
            <a:avLst/>
          </a:prstGeom>
        </p:spPr>
        <p:txBody>
          <a:bodyPr wrap="square">
            <a:spAutoFit/>
          </a:bodyPr>
          <a:lstStyle/>
          <a:p>
            <a:pPr algn="ctr"/>
            <a:r>
              <a:rPr lang="it-IT" altLang="it-IT" b="1" dirty="0" smtClean="0">
                <a:latin typeface="Garamond" pitchFamily="18" charset="0"/>
              </a:rPr>
              <a:t>L’OSSERVAZIONE DELLA PERSONALITA’</a:t>
            </a:r>
            <a:endParaRPr lang="it-IT" dirty="0"/>
          </a:p>
        </p:txBody>
      </p:sp>
      <p:sp>
        <p:nvSpPr>
          <p:cNvPr id="3" name="Rettangolo 2"/>
          <p:cNvSpPr/>
          <p:nvPr/>
        </p:nvSpPr>
        <p:spPr>
          <a:xfrm>
            <a:off x="755576" y="1484784"/>
            <a:ext cx="7992888" cy="3693319"/>
          </a:xfrm>
          <a:prstGeom prst="rect">
            <a:avLst/>
          </a:prstGeom>
        </p:spPr>
        <p:txBody>
          <a:bodyPr wrap="square">
            <a:spAutoFit/>
          </a:bodyPr>
          <a:lstStyle/>
          <a:p>
            <a:pPr algn="just">
              <a:defRPr/>
            </a:pPr>
            <a:r>
              <a:rPr lang="it-IT" dirty="0">
                <a:latin typeface="Garamond" panose="02020404030301010803" pitchFamily="18" charset="0"/>
              </a:rPr>
              <a:t>L’osservazione in Istituto avviene attraverso tre </a:t>
            </a:r>
            <a:r>
              <a:rPr lang="it-IT">
                <a:latin typeface="Garamond" panose="02020404030301010803" pitchFamily="18" charset="0"/>
              </a:rPr>
              <a:t>modalità</a:t>
            </a:r>
            <a:r>
              <a:rPr lang="it-IT" smtClean="0">
                <a:latin typeface="Garamond" panose="02020404030301010803" pitchFamily="18" charset="0"/>
              </a:rPr>
              <a:t>:</a:t>
            </a:r>
          </a:p>
          <a:p>
            <a:pPr algn="just">
              <a:defRPr/>
            </a:pPr>
            <a:endParaRPr lang="it-IT" dirty="0">
              <a:latin typeface="Garamond" panose="02020404030301010803" pitchFamily="18" charset="0"/>
            </a:endParaRPr>
          </a:p>
          <a:p>
            <a:pPr marL="285750" indent="-285750" algn="just">
              <a:buFont typeface="Wingdings" panose="05000000000000000000" pitchFamily="2" charset="2"/>
              <a:buChar char="q"/>
              <a:defRPr/>
            </a:pPr>
            <a:r>
              <a:rPr lang="it-IT" dirty="0">
                <a:latin typeface="Garamond" panose="02020404030301010803" pitchFamily="18" charset="0"/>
              </a:rPr>
              <a:t>	l’osservazione formale (analisi del fascicolo, controllo SDI); </a:t>
            </a:r>
          </a:p>
          <a:p>
            <a:pPr marL="285750" indent="-285750" algn="just">
              <a:buFont typeface="Wingdings" panose="05000000000000000000" pitchFamily="2" charset="2"/>
              <a:buChar char="q"/>
              <a:defRPr/>
            </a:pPr>
            <a:r>
              <a:rPr lang="it-IT" dirty="0">
                <a:latin typeface="Garamond" panose="02020404030301010803" pitchFamily="18" charset="0"/>
              </a:rPr>
              <a:t>	l’osservazione dialogica (il colloquio educativo e psicologico); </a:t>
            </a:r>
          </a:p>
          <a:p>
            <a:pPr marL="285750" indent="-285750" algn="just">
              <a:buFont typeface="Wingdings" panose="05000000000000000000" pitchFamily="2" charset="2"/>
              <a:buChar char="q"/>
              <a:defRPr/>
            </a:pPr>
            <a:r>
              <a:rPr lang="it-IT" dirty="0">
                <a:latin typeface="Garamond" panose="02020404030301010803" pitchFamily="18" charset="0"/>
              </a:rPr>
              <a:t>	l’osservazione partecipante (attraverso momenti di osservazione diretta da parte dell’educatore “in situazione”, le osservazioni della polizia penitenziaria con il supporto delle schede di cui al PEA 11/2007 e dei sistemi elettronici, contributo di tutti gli operatori del G.O.T.).   </a:t>
            </a:r>
          </a:p>
          <a:p>
            <a:pPr algn="just">
              <a:defRPr/>
            </a:pPr>
            <a:endParaRPr lang="it-IT" dirty="0">
              <a:latin typeface="Garamond" panose="02020404030301010803" pitchFamily="18" charset="0"/>
            </a:endParaRPr>
          </a:p>
          <a:p>
            <a:pPr algn="just">
              <a:defRPr/>
            </a:pPr>
            <a:r>
              <a:rPr lang="it-IT" dirty="0">
                <a:latin typeface="Garamond" panose="02020404030301010803" pitchFamily="18" charset="0"/>
              </a:rPr>
              <a:t>Si prediligeranno quelle forme di osservazione diretta (partecipante), cioè non strutturata nel </a:t>
            </a:r>
            <a:r>
              <a:rPr lang="it-IT" dirty="0" err="1">
                <a:latin typeface="Garamond" panose="02020404030301010803" pitchFamily="18" charset="0"/>
              </a:rPr>
              <a:t>setting</a:t>
            </a:r>
            <a:r>
              <a:rPr lang="it-IT" dirty="0">
                <a:latin typeface="Garamond" panose="02020404030301010803" pitchFamily="18" charset="0"/>
              </a:rPr>
              <a:t> della relazione duale ma in situazioni “nel contesto” del detenuto, cioè in sezione, durante le attività e con la creazione di momenti ad hoc che permettano anche di rilevare le dinamiche del gruppo. </a:t>
            </a:r>
          </a:p>
        </p:txBody>
      </p:sp>
    </p:spTree>
    <p:extLst>
      <p:ext uri="{BB962C8B-B14F-4D97-AF65-F5344CB8AC3E}">
        <p14:creationId xmlns:p14="http://schemas.microsoft.com/office/powerpoint/2010/main" val="3367667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028343"/>
            <a:ext cx="7416824" cy="3416320"/>
          </a:xfrm>
          <a:prstGeom prst="rect">
            <a:avLst/>
          </a:prstGeom>
        </p:spPr>
        <p:txBody>
          <a:bodyPr wrap="square">
            <a:spAutoFit/>
          </a:bodyPr>
          <a:lstStyle/>
          <a:p>
            <a:pPr algn="just"/>
            <a:r>
              <a:rPr lang="it-IT" dirty="0">
                <a:latin typeface="Garamond" panose="02020404030301010803" pitchFamily="18" charset="0"/>
              </a:rPr>
              <a:t>Tutti gli elementi raccolti dai vari operatori che partecipano all’osservazione, vengono discussi in sede di équipe, al termine della quale si stende la relazione di sintesi e la formulazione del relativo programma di trattamento.</a:t>
            </a:r>
            <a:endParaRPr lang="it-IT" dirty="0">
              <a:latin typeface="Garamond" panose="02020404030301010803" pitchFamily="18" charset="0"/>
            </a:endParaRPr>
          </a:p>
          <a:p>
            <a:pPr algn="just"/>
            <a:r>
              <a:rPr lang="it-IT" dirty="0">
                <a:latin typeface="Garamond" panose="02020404030301010803" pitchFamily="18" charset="0"/>
              </a:rPr>
              <a:t>Tale programma, che deve essere vagliato dal magistrato di sorveglianza, deve tenere conto, essendo individualizzato, dell’esito del procedimento di osservazione e può </a:t>
            </a:r>
            <a:r>
              <a:rPr lang="it-IT" dirty="0" smtClean="0">
                <a:latin typeface="Garamond" panose="02020404030301010803" pitchFamily="18" charset="0"/>
              </a:rPr>
              <a:t>essere:</a:t>
            </a:r>
          </a:p>
          <a:p>
            <a:pPr algn="just"/>
            <a:endParaRPr lang="it-IT" dirty="0" smtClean="0">
              <a:latin typeface="Garamond" panose="02020404030301010803" pitchFamily="18" charset="0"/>
            </a:endParaRPr>
          </a:p>
          <a:p>
            <a:pPr marL="285750" indent="-285750" algn="just">
              <a:buFont typeface="Wingdings" panose="05000000000000000000" pitchFamily="2" charset="2"/>
              <a:buChar char="q"/>
            </a:pPr>
            <a:r>
              <a:rPr lang="it-IT" dirty="0" smtClean="0">
                <a:latin typeface="Garamond" panose="02020404030301010803" pitchFamily="18" charset="0"/>
              </a:rPr>
              <a:t>intramurario </a:t>
            </a:r>
            <a:r>
              <a:rPr lang="it-IT" dirty="0">
                <a:latin typeface="Garamond" panose="02020404030301010803" pitchFamily="18" charset="0"/>
              </a:rPr>
              <a:t>(il condannato svolge attività solo all’interno dell’istituto</a:t>
            </a:r>
            <a:r>
              <a:rPr lang="it-IT" dirty="0" smtClean="0">
                <a:latin typeface="Garamond" panose="02020404030301010803" pitchFamily="18" charset="0"/>
              </a:rPr>
              <a:t>)</a:t>
            </a:r>
          </a:p>
          <a:p>
            <a:pPr marL="285750" indent="-285750" algn="just">
              <a:buFont typeface="Wingdings" panose="05000000000000000000" pitchFamily="2" charset="2"/>
              <a:buChar char="q"/>
            </a:pPr>
            <a:r>
              <a:rPr lang="it-IT" dirty="0" smtClean="0">
                <a:latin typeface="Garamond" panose="02020404030301010803" pitchFamily="18" charset="0"/>
              </a:rPr>
              <a:t>parzialmente </a:t>
            </a:r>
            <a:r>
              <a:rPr lang="it-IT" dirty="0" err="1">
                <a:latin typeface="Garamond" panose="02020404030301010803" pitchFamily="18" charset="0"/>
              </a:rPr>
              <a:t>extramurario</a:t>
            </a:r>
            <a:r>
              <a:rPr lang="it-IT" dirty="0">
                <a:latin typeface="Garamond" panose="02020404030301010803" pitchFamily="18" charset="0"/>
              </a:rPr>
              <a:t> (ad esempio attraverso la proposta del lavoro all’esterno o della fruizione di permessi premio) </a:t>
            </a:r>
            <a:endParaRPr lang="it-IT" dirty="0" smtClean="0">
              <a:latin typeface="Garamond" panose="02020404030301010803" pitchFamily="18" charset="0"/>
            </a:endParaRPr>
          </a:p>
          <a:p>
            <a:pPr marL="285750" indent="-285750" algn="just">
              <a:buFont typeface="Wingdings" panose="05000000000000000000" pitchFamily="2" charset="2"/>
              <a:buChar char="q"/>
            </a:pPr>
            <a:r>
              <a:rPr lang="it-IT" dirty="0" smtClean="0">
                <a:latin typeface="Garamond" panose="02020404030301010803" pitchFamily="18" charset="0"/>
              </a:rPr>
              <a:t>interamente </a:t>
            </a:r>
            <a:r>
              <a:rPr lang="it-IT" dirty="0" err="1">
                <a:latin typeface="Garamond" panose="02020404030301010803" pitchFamily="18" charset="0"/>
              </a:rPr>
              <a:t>extramurario</a:t>
            </a:r>
            <a:r>
              <a:rPr lang="it-IT" dirty="0">
                <a:latin typeface="Garamond" panose="02020404030301010803" pitchFamily="18" charset="0"/>
              </a:rPr>
              <a:t> (quindi con l’ipotesi dell’applicazione di una misura alternativa alla detenzione). </a:t>
            </a:r>
            <a:endParaRPr lang="it-IT" dirty="0">
              <a:effectLst/>
              <a:latin typeface="Garamond" panose="02020404030301010803" pitchFamily="18" charset="0"/>
            </a:endParaRPr>
          </a:p>
        </p:txBody>
      </p:sp>
    </p:spTree>
    <p:extLst>
      <p:ext uri="{BB962C8B-B14F-4D97-AF65-F5344CB8AC3E}">
        <p14:creationId xmlns:p14="http://schemas.microsoft.com/office/powerpoint/2010/main" val="466792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99704" y="260648"/>
            <a:ext cx="8064896" cy="6740307"/>
          </a:xfrm>
          <a:prstGeom prst="rect">
            <a:avLst/>
          </a:prstGeom>
        </p:spPr>
        <p:txBody>
          <a:bodyPr wrap="square">
            <a:spAutoFit/>
          </a:bodyPr>
          <a:lstStyle/>
          <a:p>
            <a:pPr algn="ctr"/>
            <a:r>
              <a:rPr lang="it-IT" b="1" u="sng" dirty="0">
                <a:latin typeface="Garamond" panose="02020404030301010803" pitchFamily="18" charset="0"/>
              </a:rPr>
              <a:t>L’OSSERVAZIONE E I SUOI NODI CRUCIALI</a:t>
            </a:r>
            <a:endParaRPr lang="it-IT" b="1" dirty="0">
              <a:latin typeface="Garamond" panose="02020404030301010803" pitchFamily="18" charset="0"/>
            </a:endParaRPr>
          </a:p>
          <a:p>
            <a:pPr algn="just"/>
            <a:endParaRPr lang="it-IT" b="1" i="1" dirty="0" smtClean="0">
              <a:latin typeface="Garamond" panose="02020404030301010803" pitchFamily="18" charset="0"/>
            </a:endParaRPr>
          </a:p>
          <a:p>
            <a:pPr algn="ctr"/>
            <a:r>
              <a:rPr lang="it-IT" b="1" dirty="0" smtClean="0">
                <a:latin typeface="Garamond" panose="02020404030301010803" pitchFamily="18" charset="0"/>
              </a:rPr>
              <a:t>L’OGGETTIVITÀ SCIENTIFICA È UN MITO</a:t>
            </a:r>
          </a:p>
          <a:p>
            <a:pPr algn="ctr"/>
            <a:r>
              <a:rPr lang="it-IT" b="1" dirty="0" smtClean="0">
                <a:latin typeface="Garamond" panose="02020404030301010803" pitchFamily="18" charset="0"/>
              </a:rPr>
              <a:t>L’OSSERVATORE DEVE INCLUDERSI NELL’OSSERVAZIONE</a:t>
            </a:r>
          </a:p>
          <a:p>
            <a:pPr algn="ctr"/>
            <a:r>
              <a:rPr lang="it-IT" b="1" dirty="0" smtClean="0">
                <a:latin typeface="Garamond" panose="02020404030301010803" pitchFamily="18" charset="0"/>
              </a:rPr>
              <a:t>INTERPRETAZIONE COMPRENDE L’INTENZIONE</a:t>
            </a:r>
          </a:p>
          <a:p>
            <a:pPr algn="ctr"/>
            <a:r>
              <a:rPr lang="it-IT" b="1" dirty="0" smtClean="0">
                <a:latin typeface="Garamond" panose="02020404030301010803" pitchFamily="18" charset="0"/>
              </a:rPr>
              <a:t>DESCRIVENDO GIÀ SI INTERPRETA.</a:t>
            </a:r>
          </a:p>
          <a:p>
            <a:pPr algn="just"/>
            <a:r>
              <a:rPr lang="it-IT" b="1" i="1" dirty="0" smtClean="0">
                <a:latin typeface="Garamond" panose="02020404030301010803" pitchFamily="18" charset="0"/>
              </a:rPr>
              <a:t>Elementi </a:t>
            </a:r>
            <a:r>
              <a:rPr lang="it-IT" b="1" i="1" dirty="0">
                <a:latin typeface="Garamond" panose="02020404030301010803" pitchFamily="18" charset="0"/>
              </a:rPr>
              <a:t>di criticità</a:t>
            </a:r>
          </a:p>
          <a:p>
            <a:pPr marL="285750" lvl="0" indent="-285750" algn="just">
              <a:buFont typeface="Wingdings" panose="05000000000000000000" pitchFamily="2" charset="2"/>
              <a:buChar char="q"/>
            </a:pPr>
            <a:r>
              <a:rPr lang="it-IT" dirty="0">
                <a:latin typeface="Garamond" panose="02020404030301010803" pitchFamily="18" charset="0"/>
              </a:rPr>
              <a:t>L’osservazione in un contesto artificiale non può essere autentica</a:t>
            </a:r>
          </a:p>
          <a:p>
            <a:pPr marL="285750" lvl="0" indent="-285750" algn="just">
              <a:buFont typeface="Wingdings" panose="05000000000000000000" pitchFamily="2" charset="2"/>
              <a:buChar char="q"/>
            </a:pPr>
            <a:r>
              <a:rPr lang="it-IT" dirty="0">
                <a:latin typeface="Garamond" panose="02020404030301010803" pitchFamily="18" charset="0"/>
              </a:rPr>
              <a:t>L’osservazione all’interno di una relazione di potere ha insita la manipolazione</a:t>
            </a:r>
          </a:p>
          <a:p>
            <a:pPr marL="285750" lvl="0" indent="-285750" algn="just">
              <a:buFont typeface="Wingdings" panose="05000000000000000000" pitchFamily="2" charset="2"/>
              <a:buChar char="q"/>
            </a:pPr>
            <a:r>
              <a:rPr lang="it-IT" dirty="0">
                <a:latin typeface="Garamond" panose="02020404030301010803" pitchFamily="18" charset="0"/>
              </a:rPr>
              <a:t>Osservare senza comprendere il mondo dell’altro (la sua appartenenza culturale, i suoi codici, </a:t>
            </a:r>
            <a:r>
              <a:rPr lang="it-IT" dirty="0" err="1">
                <a:latin typeface="Garamond" panose="02020404030301010803" pitchFamily="18" charset="0"/>
              </a:rPr>
              <a:t>etc</a:t>
            </a:r>
            <a:r>
              <a:rPr lang="it-IT" dirty="0">
                <a:latin typeface="Garamond" panose="02020404030301010803" pitchFamily="18" charset="0"/>
              </a:rPr>
              <a:t>) rischia di fuorviare l’osservatore </a:t>
            </a:r>
          </a:p>
          <a:p>
            <a:pPr algn="just"/>
            <a:r>
              <a:rPr lang="it-IT" dirty="0">
                <a:latin typeface="Garamond" panose="02020404030301010803" pitchFamily="18" charset="0"/>
              </a:rPr>
              <a:t> </a:t>
            </a:r>
          </a:p>
          <a:p>
            <a:pPr algn="just"/>
            <a:r>
              <a:rPr lang="it-IT" b="1" i="1" dirty="0">
                <a:latin typeface="Garamond" panose="02020404030301010803" pitchFamily="18" charset="0"/>
              </a:rPr>
              <a:t>Elementi di forza</a:t>
            </a:r>
          </a:p>
          <a:p>
            <a:pPr marL="285750" lvl="0" indent="-285750" algn="just">
              <a:buFont typeface="Wingdings" panose="05000000000000000000" pitchFamily="2" charset="2"/>
              <a:buChar char="q"/>
            </a:pPr>
            <a:r>
              <a:rPr lang="it-IT" dirty="0">
                <a:latin typeface="Garamond" panose="02020404030301010803" pitchFamily="18" charset="0"/>
              </a:rPr>
              <a:t>Il tempo e la continuità dell’osservazione, se contestualizzati in una relazione significativa, possono lenire gli effetti dell’artificiosità </a:t>
            </a:r>
          </a:p>
          <a:p>
            <a:pPr marL="285750" lvl="0" indent="-285750" algn="just">
              <a:buFont typeface="Wingdings" panose="05000000000000000000" pitchFamily="2" charset="2"/>
              <a:buChar char="q"/>
            </a:pPr>
            <a:r>
              <a:rPr lang="it-IT" dirty="0">
                <a:latin typeface="Garamond" panose="02020404030301010803" pitchFamily="18" charset="0"/>
              </a:rPr>
              <a:t>Il lavoro d’équipe agevola una visione complessiva e più realistica della persona (più operatori con diversi approcci e strumenti professionali osservano </a:t>
            </a:r>
            <a:r>
              <a:rPr lang="it-IT" dirty="0" smtClean="0">
                <a:latin typeface="Garamond" panose="02020404030301010803" pitchFamily="18" charset="0"/>
              </a:rPr>
              <a:t>la </a:t>
            </a:r>
            <a:r>
              <a:rPr lang="it-IT" dirty="0">
                <a:latin typeface="Garamond" panose="02020404030301010803" pitchFamily="18" charset="0"/>
              </a:rPr>
              <a:t>medesima persona) </a:t>
            </a:r>
          </a:p>
          <a:p>
            <a:pPr marL="285750" lvl="0" indent="-285750" algn="just">
              <a:buFont typeface="Wingdings" panose="05000000000000000000" pitchFamily="2" charset="2"/>
              <a:buChar char="q"/>
            </a:pPr>
            <a:r>
              <a:rPr lang="it-IT" dirty="0">
                <a:latin typeface="Garamond" panose="02020404030301010803" pitchFamily="18" charset="0"/>
              </a:rPr>
              <a:t>La possibilità di osservare l’altro nel suo contesto (come si muove, che relazioni instaura </a:t>
            </a:r>
            <a:r>
              <a:rPr lang="it-IT" dirty="0" err="1">
                <a:latin typeface="Garamond" panose="02020404030301010803" pitchFamily="18" charset="0"/>
              </a:rPr>
              <a:t>etc</a:t>
            </a:r>
            <a:r>
              <a:rPr lang="it-IT" dirty="0">
                <a:latin typeface="Garamond" panose="02020404030301010803" pitchFamily="18" charset="0"/>
              </a:rPr>
              <a:t>) nonché in contesto esterno (permessi premio in occasione di eventi, lavoro all’esterno) aiuta a far emergere un’autenticità che spesso nel colloquio non emerge, in ciò si è aiutati dall’instaurazione di una relazione che pur professionale, smuove anche la dimensione affettiva. </a:t>
            </a:r>
          </a:p>
          <a:p>
            <a:pPr algn="just"/>
            <a:r>
              <a:rPr lang="it-IT" dirty="0">
                <a:latin typeface="Garamond" panose="02020404030301010803" pitchFamily="18" charset="0"/>
              </a:rPr>
              <a:t> </a:t>
            </a:r>
          </a:p>
        </p:txBody>
      </p:sp>
    </p:spTree>
    <p:extLst>
      <p:ext uri="{BB962C8B-B14F-4D97-AF65-F5344CB8AC3E}">
        <p14:creationId xmlns:p14="http://schemas.microsoft.com/office/powerpoint/2010/main" val="3273881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116632"/>
            <a:ext cx="8676456" cy="5632311"/>
          </a:xfrm>
          <a:prstGeom prst="rect">
            <a:avLst/>
          </a:prstGeom>
        </p:spPr>
        <p:txBody>
          <a:bodyPr wrap="square">
            <a:spAutoFit/>
          </a:bodyPr>
          <a:lstStyle/>
          <a:p>
            <a:pPr algn="ctr"/>
            <a:r>
              <a:rPr lang="it-IT" b="1" u="sng" dirty="0">
                <a:latin typeface="Garamond" panose="02020404030301010803" pitchFamily="18" charset="0"/>
              </a:rPr>
              <a:t>IL DOCUMENTO DI </a:t>
            </a:r>
            <a:r>
              <a:rPr lang="it-IT" b="1" u="sng" dirty="0" smtClean="0">
                <a:latin typeface="Garamond" panose="02020404030301010803" pitchFamily="18" charset="0"/>
              </a:rPr>
              <a:t>SINTESI</a:t>
            </a:r>
          </a:p>
          <a:p>
            <a:pPr algn="just"/>
            <a:endParaRPr lang="it-IT" b="1" u="sng" dirty="0">
              <a:latin typeface="Garamond" panose="02020404030301010803" pitchFamily="18" charset="0"/>
            </a:endParaRPr>
          </a:p>
          <a:p>
            <a:pPr algn="just"/>
            <a:endParaRPr lang="it-IT" b="1" u="sng" dirty="0">
              <a:latin typeface="Garamond" panose="02020404030301010803" pitchFamily="18" charset="0"/>
            </a:endParaRPr>
          </a:p>
          <a:p>
            <a:pPr algn="just"/>
            <a:r>
              <a:rPr lang="it-IT" dirty="0">
                <a:latin typeface="Garamond" panose="02020404030301010803" pitchFamily="18" charset="0"/>
              </a:rPr>
              <a:t>Tutti gli apporti dei singoli operatori effettuati nel periodo di osservazione del detenuto devono confluire – in seguito alla riunione dell’équipe di Osservazione e Trattamento – nel documento di sintesi. La circolare del 2005 ha spiegato come tale documento deve essere strutturato e quale la “griglia” da seguire.</a:t>
            </a:r>
          </a:p>
          <a:p>
            <a:pPr algn="just"/>
            <a:r>
              <a:rPr lang="it-IT" dirty="0">
                <a:latin typeface="Garamond" panose="02020404030301010803" pitchFamily="18" charset="0"/>
              </a:rPr>
              <a:t>I nodi cruciali del documento di sintesi, in termini operativi e cioè da parte di chi deve scriverlo, sono essenzialmente i seguenti: </a:t>
            </a:r>
            <a:endParaRPr lang="it-IT" dirty="0" smtClean="0">
              <a:latin typeface="Garamond" panose="02020404030301010803" pitchFamily="18" charset="0"/>
            </a:endParaRPr>
          </a:p>
          <a:p>
            <a:pPr algn="just"/>
            <a:endParaRPr lang="it-IT" dirty="0">
              <a:latin typeface="Garamond" panose="02020404030301010803" pitchFamily="18" charset="0"/>
            </a:endParaRPr>
          </a:p>
          <a:p>
            <a:pPr marL="285750" lvl="0" indent="-285750" algn="just">
              <a:buFont typeface="Wingdings" panose="05000000000000000000" pitchFamily="2" charset="2"/>
              <a:buChar char="q"/>
            </a:pPr>
            <a:r>
              <a:rPr lang="it-IT" b="1" i="1" dirty="0">
                <a:latin typeface="Garamond" panose="02020404030301010803" pitchFamily="18" charset="0"/>
              </a:rPr>
              <a:t>linguaggio/formule retoriche/rappresentazione di chi scrive e non del soggetto in esame</a:t>
            </a:r>
            <a:r>
              <a:rPr lang="it-IT" dirty="0">
                <a:latin typeface="Garamond" panose="02020404030301010803" pitchFamily="18" charset="0"/>
              </a:rPr>
              <a:t>. Spesso il rischio insito nella stesura delle relazioni di sintesi è quello di utilizzare un linguaggio carico di pregiudizi e tipizzazioni, di formule retoriche che tendono a categorizzare il soggetto piuttosto che a descrivere lo sviluppo del percorso di vita e penitenziario. In tale rischio è compreso l’elemento del sé di chi scrive e cioè spesso emerge più che la persona “oggetto” del documento, la persona che scrive, con tutto il suo “mondo emotivo” e la sua storia e le sue valutazione personali. Al contrario, invece, si dovrebbero evitare tutte le formule retoriche e spiegare gli elementi che si sono raccolti e come sono stati raccolti.</a:t>
            </a:r>
          </a:p>
          <a:p>
            <a:pPr algn="just"/>
            <a:r>
              <a:rPr lang="it-IT" dirty="0">
                <a:latin typeface="Garamond" panose="02020404030301010803" pitchFamily="18" charset="0"/>
              </a:rPr>
              <a:t> </a:t>
            </a:r>
          </a:p>
        </p:txBody>
      </p:sp>
    </p:spTree>
    <p:extLst>
      <p:ext uri="{BB962C8B-B14F-4D97-AF65-F5344CB8AC3E}">
        <p14:creationId xmlns:p14="http://schemas.microsoft.com/office/powerpoint/2010/main" val="4043305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476672"/>
            <a:ext cx="8496944" cy="4801314"/>
          </a:xfrm>
          <a:prstGeom prst="rect">
            <a:avLst/>
          </a:prstGeom>
        </p:spPr>
        <p:txBody>
          <a:bodyPr wrap="square">
            <a:spAutoFit/>
          </a:bodyPr>
          <a:lstStyle/>
          <a:p>
            <a:pPr marL="285750" lvl="0" indent="-285750" algn="just">
              <a:buFont typeface="Wingdings" panose="05000000000000000000" pitchFamily="2" charset="2"/>
              <a:buChar char="q"/>
            </a:pPr>
            <a:r>
              <a:rPr lang="it-IT" b="1" i="1" dirty="0">
                <a:latin typeface="Garamond" panose="02020404030301010803" pitchFamily="18" charset="0"/>
              </a:rPr>
              <a:t>sterile esercizio di sintesi senza il quadro complessivo – il file </a:t>
            </a:r>
            <a:r>
              <a:rPr lang="it-IT" b="1" i="1" dirty="0" err="1">
                <a:latin typeface="Garamond" panose="02020404030301010803" pitchFamily="18" charset="0"/>
              </a:rPr>
              <a:t>rouge</a:t>
            </a:r>
            <a:r>
              <a:rPr lang="it-IT" b="1" i="1" dirty="0">
                <a:latin typeface="Garamond" panose="02020404030301010803" pitchFamily="18" charset="0"/>
              </a:rPr>
              <a:t> – della storia del detenuto</a:t>
            </a:r>
            <a:r>
              <a:rPr lang="it-IT" dirty="0">
                <a:latin typeface="Garamond" panose="02020404030301010803" pitchFamily="18" charset="0"/>
              </a:rPr>
              <a:t>. Altro rischio attiene un documento di sintesi che riporta molti dati (anamnestici, giuridici </a:t>
            </a:r>
            <a:r>
              <a:rPr lang="it-IT" dirty="0" err="1">
                <a:latin typeface="Garamond" panose="02020404030301010803" pitchFamily="18" charset="0"/>
              </a:rPr>
              <a:t>etc</a:t>
            </a:r>
            <a:r>
              <a:rPr lang="it-IT" dirty="0">
                <a:latin typeface="Garamond" panose="02020404030301010803" pitchFamily="18" charset="0"/>
              </a:rPr>
              <a:t>) ma nel quale manca la persona in oggetto, la dimensione del “come è” e spesso non si comprende la strutturazione della “carriera deviante”, le tappe della vita della persona che lo hanno portato al reato. Spesso nelle storie di vita che analizziamo emergono delle fasi e delle figure che sono state fondamentali per la svolta deviante che non appaiono in modo chiaro se il documento di sintesi è un mero “copia” e “incolla” di contributi individuali.</a:t>
            </a:r>
          </a:p>
          <a:p>
            <a:pPr algn="just"/>
            <a:r>
              <a:rPr lang="it-IT" dirty="0">
                <a:latin typeface="Garamond" panose="02020404030301010803" pitchFamily="18" charset="0"/>
              </a:rPr>
              <a:t> </a:t>
            </a:r>
          </a:p>
          <a:p>
            <a:pPr algn="just"/>
            <a:r>
              <a:rPr lang="it-IT" dirty="0">
                <a:latin typeface="Garamond" panose="02020404030301010803" pitchFamily="18" charset="0"/>
              </a:rPr>
              <a:t> </a:t>
            </a:r>
          </a:p>
          <a:p>
            <a:pPr marL="285750" lvl="0" indent="-285750" algn="just">
              <a:buFont typeface="Wingdings" panose="05000000000000000000" pitchFamily="2" charset="2"/>
              <a:buChar char="q"/>
            </a:pPr>
            <a:r>
              <a:rPr lang="it-IT" b="1" i="1" dirty="0">
                <a:latin typeface="Garamond" panose="02020404030301010803" pitchFamily="18" charset="0"/>
              </a:rPr>
              <a:t>spiegazione del processo avvenuto durante la riunione dell’équipe evidenziando le criticità</a:t>
            </a:r>
            <a:r>
              <a:rPr lang="it-IT" dirty="0">
                <a:latin typeface="Garamond" panose="02020404030301010803" pitchFamily="18" charset="0"/>
              </a:rPr>
              <a:t>. Altro elemento critico nelle relazione di sintesi è che spesso manca la descrizione (genuina) del processo che ha accompagnato l’équipe a prevedere un certo programma di trattamento, e cioè anche gli elementi di criticità evidentemente superati da altri elementi positivi. Il nesso logico tra gli elementi raccolti e il programma di trattamento formulato non può che passare dalla descrizione del processo decisionale dell’équipe.  </a:t>
            </a:r>
          </a:p>
          <a:p>
            <a:r>
              <a:rPr lang="it-IT" dirty="0"/>
              <a:t>	</a:t>
            </a:r>
            <a:endParaRPr lang="it-IT" dirty="0"/>
          </a:p>
        </p:txBody>
      </p:sp>
    </p:spTree>
    <p:extLst>
      <p:ext uri="{BB962C8B-B14F-4D97-AF65-F5344CB8AC3E}">
        <p14:creationId xmlns:p14="http://schemas.microsoft.com/office/powerpoint/2010/main" val="567837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38357" y="188640"/>
            <a:ext cx="8712968" cy="6186309"/>
          </a:xfrm>
          <a:prstGeom prst="rect">
            <a:avLst/>
          </a:prstGeom>
        </p:spPr>
        <p:txBody>
          <a:bodyPr wrap="square">
            <a:spAutoFit/>
          </a:bodyPr>
          <a:lstStyle/>
          <a:p>
            <a:pPr algn="ctr"/>
            <a:r>
              <a:rPr lang="it-IT" b="1" dirty="0">
                <a:latin typeface="Garamond" panose="02020404030301010803" pitchFamily="18" charset="0"/>
              </a:rPr>
              <a:t>LA RELAZIONE EDUCATIVA E IL CAMBIAMENTO</a:t>
            </a:r>
            <a:endParaRPr lang="it-IT" dirty="0">
              <a:latin typeface="Garamond" panose="02020404030301010803" pitchFamily="18" charset="0"/>
            </a:endParaRPr>
          </a:p>
          <a:p>
            <a:pPr algn="just"/>
            <a:endParaRPr lang="it-IT" dirty="0" smtClean="0">
              <a:latin typeface="Garamond" panose="02020404030301010803" pitchFamily="18" charset="0"/>
            </a:endParaRPr>
          </a:p>
          <a:p>
            <a:pPr algn="just"/>
            <a:r>
              <a:rPr lang="it-IT" dirty="0" smtClean="0">
                <a:latin typeface="Garamond" panose="02020404030301010803" pitchFamily="18" charset="0"/>
              </a:rPr>
              <a:t>L’operatore </a:t>
            </a:r>
            <a:r>
              <a:rPr lang="it-IT" dirty="0">
                <a:latin typeface="Garamond" panose="02020404030301010803" pitchFamily="18" charset="0"/>
              </a:rPr>
              <a:t>del trattamento utilizza la relazione educativa come strumento nella gestione del quotidiano e tale relazione per poter aver l’accezione di “educativa” deve essere “asimmetrica”. Infatti pur nella vicinanza, nell’empatia e nell’ascolto, l’operatore deve essere leva al cambiamento e tale non potrebbe essere se si ponesse sullo stesso livello dell’utente (collusione), elemento questo di non movimento/dinamicità.</a:t>
            </a:r>
          </a:p>
          <a:p>
            <a:pPr algn="just"/>
            <a:r>
              <a:rPr lang="it-IT" dirty="0">
                <a:latin typeface="Garamond" panose="02020404030301010803" pitchFamily="18" charset="0"/>
              </a:rPr>
              <a:t>L’operatore pertanto deve sapere ricoprire innanzitutto un “ruolo” e se questo viene altresì riconosciuto dagli utenti, di fatto l’asimmetria è conseguente.</a:t>
            </a:r>
          </a:p>
          <a:p>
            <a:pPr algn="just"/>
            <a:r>
              <a:rPr lang="it-IT" dirty="0">
                <a:latin typeface="Garamond" panose="02020404030301010803" pitchFamily="18" charset="0"/>
              </a:rPr>
              <a:t>Nell’educazione degli adulti (nelle teorie dello sviluppo </a:t>
            </a:r>
            <a:r>
              <a:rPr lang="it-IT" dirty="0" err="1">
                <a:latin typeface="Garamond" panose="02020404030301010803" pitchFamily="18" charset="0"/>
              </a:rPr>
              <a:t>andragogico</a:t>
            </a:r>
            <a:r>
              <a:rPr lang="it-IT" dirty="0">
                <a:latin typeface="Garamond" panose="02020404030301010803" pitchFamily="18" charset="0"/>
              </a:rPr>
              <a:t>) spesso si ribadisce come possibile il cambiamento in età adulta (non più vissuta come punto di arrivo e perciò statica) e questo è sollecitato da vari fattori, uno dei quali è rappresentato dalle relazioni </a:t>
            </a:r>
            <a:r>
              <a:rPr lang="it-IT" dirty="0" smtClean="0">
                <a:latin typeface="Garamond" panose="02020404030301010803" pitchFamily="18" charset="0"/>
              </a:rPr>
              <a:t>affettive. </a:t>
            </a:r>
            <a:r>
              <a:rPr lang="it-IT" dirty="0">
                <a:latin typeface="Garamond" panose="02020404030301010803" pitchFamily="18" charset="0"/>
              </a:rPr>
              <a:t>La preservazione di queste (o meglio il consolidamento) è pertanto un punto di inizio dell’accompagnamento educativo.</a:t>
            </a:r>
          </a:p>
          <a:p>
            <a:pPr algn="just"/>
            <a:r>
              <a:rPr lang="it-IT" dirty="0">
                <a:latin typeface="Garamond" panose="02020404030301010803" pitchFamily="18" charset="0"/>
              </a:rPr>
              <a:t>La sollecitazione al cambiamento spesso però – in contesto penitenziario – si scontra con una struttura rigida che tende a passivizzare la persona e a renderla oggetto (di regole, orari, mansioni, modalità comportamentali). Questi effetti – studiati da </a:t>
            </a:r>
            <a:r>
              <a:rPr lang="it-IT" dirty="0" err="1">
                <a:latin typeface="Garamond" panose="02020404030301010803" pitchFamily="18" charset="0"/>
              </a:rPr>
              <a:t>Goffmann</a:t>
            </a:r>
            <a:r>
              <a:rPr lang="it-IT" dirty="0">
                <a:latin typeface="Garamond" panose="02020404030301010803" pitchFamily="18" charset="0"/>
              </a:rPr>
              <a:t> in quelle che l’autore definisce “istituzioni totali” – possono portare – soprattutto nelle lunghe detenzioni – a processi di spersonalizzazione. La modalità di organizzazione della custodia attenuata, che proprio perché nasce ipotizzata per i tossicodipendenti, rimanda a un’idea di comunità (in senso lato) ove tutti  i partecipanti (al gruppo) hanno un ruolo attivo, sia nella gestione degli spazi sia nell’organizzazione delle attività. </a:t>
            </a:r>
          </a:p>
        </p:txBody>
      </p:sp>
    </p:spTree>
    <p:extLst>
      <p:ext uri="{BB962C8B-B14F-4D97-AF65-F5344CB8AC3E}">
        <p14:creationId xmlns:p14="http://schemas.microsoft.com/office/powerpoint/2010/main" val="56404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692696"/>
            <a:ext cx="7488832" cy="4801314"/>
          </a:xfrm>
          <a:prstGeom prst="rect">
            <a:avLst/>
          </a:prstGeom>
        </p:spPr>
        <p:txBody>
          <a:bodyPr wrap="square">
            <a:spAutoFit/>
          </a:bodyPr>
          <a:lstStyle/>
          <a:p>
            <a:r>
              <a:rPr lang="it-IT" b="1" u="sng" dirty="0">
                <a:latin typeface="Garamond" panose="02020404030301010803" pitchFamily="18" charset="0"/>
              </a:rPr>
              <a:t>Breve introduzione alla storia della normativa penitenziaria </a:t>
            </a:r>
            <a:r>
              <a:rPr lang="it-IT" b="1" u="sng" dirty="0" err="1">
                <a:latin typeface="Garamond" panose="02020404030301010803" pitchFamily="18" charset="0"/>
              </a:rPr>
              <a:t>pre</a:t>
            </a:r>
            <a:r>
              <a:rPr lang="it-IT" b="1" u="sng" dirty="0">
                <a:latin typeface="Garamond" panose="02020404030301010803" pitchFamily="18" charset="0"/>
              </a:rPr>
              <a:t> riforma (dall'unità d'Italia al 1975)</a:t>
            </a:r>
            <a:endParaRPr lang="it-IT" dirty="0" smtClean="0">
              <a:effectLst/>
              <a:latin typeface="Garamond" panose="02020404030301010803" pitchFamily="18" charset="0"/>
            </a:endParaRPr>
          </a:p>
          <a:p>
            <a:r>
              <a:rPr lang="it-IT" b="1" dirty="0">
                <a:latin typeface="Garamond" panose="02020404030301010803" pitchFamily="18" charset="0"/>
              </a:rPr>
              <a:t> </a:t>
            </a:r>
            <a:endParaRPr lang="it-IT" dirty="0" smtClean="0">
              <a:effectLst/>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Nel </a:t>
            </a:r>
            <a:r>
              <a:rPr lang="it-IT" b="1" dirty="0">
                <a:latin typeface="Garamond" panose="02020404030301010803" pitchFamily="18" charset="0"/>
              </a:rPr>
              <a:t>1889 venne emanato il codice penale Zanardelli, entrato in vigore il 1° gennaio 1890.</a:t>
            </a:r>
            <a:endParaRPr lang="it-IT" dirty="0" smtClean="0">
              <a:effectLst/>
              <a:latin typeface="Garamond" panose="02020404030301010803" pitchFamily="18" charset="0"/>
            </a:endParaRPr>
          </a:p>
          <a:p>
            <a:r>
              <a:rPr lang="it-IT" b="1" dirty="0">
                <a:latin typeface="Garamond" panose="02020404030301010803" pitchFamily="18" charset="0"/>
              </a:rPr>
              <a:t>1891 R.D. 261 Regolamento generale degli Stabilimenti carcerari e dei riformatori giudiziari </a:t>
            </a:r>
            <a:endParaRPr lang="it-IT" dirty="0" smtClean="0">
              <a:effectLst/>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Venne abolita la pena di morte (sostituita con l’ergastolo) ma restarono severissime le pene per i reati contro la proprietà.</a:t>
            </a:r>
            <a:endParaRPr lang="it-IT" dirty="0">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E’ costituito da ben 891 articoli.</a:t>
            </a:r>
            <a:endParaRPr lang="it-IT" dirty="0">
              <a:latin typeface="Garamond" panose="02020404030301010803" pitchFamily="18" charset="0"/>
            </a:endParaRPr>
          </a:p>
          <a:p>
            <a:pPr marL="285750" lvl="0" indent="-285750">
              <a:buFont typeface="Wingdings" panose="05000000000000000000" pitchFamily="2" charset="2"/>
              <a:buChar char="q"/>
            </a:pPr>
            <a:r>
              <a:rPr lang="it-IT" b="1" dirty="0">
                <a:latin typeface="Garamond" panose="02020404030301010803" pitchFamily="18" charset="0"/>
              </a:rPr>
              <a:t>Prevedeva un sistema molto ricco e articolato di norme sull’ordinamento del personale dirigenziale e sul corpo degli agenti di custodia. Per quanto riguarda i detenuti il regolamento era incentrato sul sistema delle punizioni e ricompense intorno al quale ruota la vita carceraria.</a:t>
            </a:r>
            <a:endParaRPr lang="it-IT" dirty="0">
              <a:latin typeface="Garamond" panose="02020404030301010803" pitchFamily="18" charset="0"/>
            </a:endParaRPr>
          </a:p>
          <a:p>
            <a:endParaRPr lang="it-IT" dirty="0">
              <a:effectLst/>
              <a:latin typeface="Garamond" panose="02020404030301010803" pitchFamily="18" charset="0"/>
            </a:endParaRPr>
          </a:p>
        </p:txBody>
      </p:sp>
    </p:spTree>
    <p:extLst>
      <p:ext uri="{BB962C8B-B14F-4D97-AF65-F5344CB8AC3E}">
        <p14:creationId xmlns:p14="http://schemas.microsoft.com/office/powerpoint/2010/main" val="2014163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620688"/>
            <a:ext cx="8352928" cy="5078313"/>
          </a:xfrm>
          <a:prstGeom prst="rect">
            <a:avLst/>
          </a:prstGeom>
        </p:spPr>
        <p:txBody>
          <a:bodyPr wrap="square">
            <a:spAutoFit/>
          </a:bodyPr>
          <a:lstStyle/>
          <a:p>
            <a:pPr algn="ctr"/>
            <a:r>
              <a:rPr lang="it-IT" b="1" dirty="0" smtClean="0">
                <a:latin typeface="Garamond" panose="02020404030301010803" pitchFamily="18" charset="0"/>
              </a:rPr>
              <a:t>GLI EFFETTI DELLA PRISONIZZAZIONE</a:t>
            </a:r>
            <a:endParaRPr lang="it-IT" b="1" dirty="0">
              <a:latin typeface="Garamond" panose="02020404030301010803" pitchFamily="18" charset="0"/>
            </a:endParaRPr>
          </a:p>
          <a:p>
            <a:pPr algn="just"/>
            <a:r>
              <a:rPr lang="it-IT" b="1" dirty="0">
                <a:latin typeface="Garamond" panose="02020404030301010803" pitchFamily="18" charset="0"/>
              </a:rPr>
              <a:t> </a:t>
            </a:r>
          </a:p>
          <a:p>
            <a:pPr algn="just"/>
            <a:r>
              <a:rPr lang="it-IT" b="1" dirty="0">
                <a:latin typeface="Garamond" panose="02020404030301010803" pitchFamily="18" charset="0"/>
              </a:rPr>
              <a:t>Il carcere è un luogo artificiale (nel senso che non è un habitat esistente in natura) e totale (cioè al cui interno si svolge l’intera esistenza – per un certo periodo – dei detenuti) e già queste due caratteristiche rimandano all’idea di una comunità “altra” rispetto alla vita in libertà, con regole, tempi, modi propri che ovviamente incidono sulla persona e sulle sue abitudini</a:t>
            </a:r>
            <a:r>
              <a:rPr lang="it-IT" b="1" dirty="0" smtClean="0">
                <a:latin typeface="Garamond" panose="02020404030301010803" pitchFamily="18" charset="0"/>
              </a:rPr>
              <a:t>.</a:t>
            </a:r>
          </a:p>
          <a:p>
            <a:pPr algn="just"/>
            <a:endParaRPr lang="it-IT" b="1" dirty="0">
              <a:latin typeface="Garamond" panose="02020404030301010803" pitchFamily="18" charset="0"/>
            </a:endParaRPr>
          </a:p>
          <a:p>
            <a:pPr algn="just"/>
            <a:r>
              <a:rPr lang="it-IT" b="1" dirty="0">
                <a:latin typeface="Garamond" panose="02020404030301010803" pitchFamily="18" charset="0"/>
              </a:rPr>
              <a:t>Il potere di persuasione/manipolazione  di un luogo di questo tipo, in termini di comportamento, è immenso e più la detenzione è lunga e il regime rigido, più sono visibili gli effetti sulla persona (anche in base a età e struttura della personalità</a:t>
            </a:r>
            <a:r>
              <a:rPr lang="it-IT" b="1" dirty="0" smtClean="0">
                <a:latin typeface="Garamond" panose="02020404030301010803" pitchFamily="18" charset="0"/>
              </a:rPr>
              <a:t>).</a:t>
            </a:r>
          </a:p>
          <a:p>
            <a:pPr algn="just"/>
            <a:endParaRPr lang="it-IT" b="1" dirty="0">
              <a:latin typeface="Garamond" panose="02020404030301010803" pitchFamily="18" charset="0"/>
            </a:endParaRPr>
          </a:p>
          <a:p>
            <a:pPr algn="just"/>
            <a:r>
              <a:rPr lang="it-IT" b="1" dirty="0">
                <a:latin typeface="Garamond" panose="02020404030301010803" pitchFamily="18" charset="0"/>
              </a:rPr>
              <a:t>Il termine </a:t>
            </a:r>
            <a:r>
              <a:rPr lang="it-IT" b="1" dirty="0" err="1">
                <a:latin typeface="Garamond" panose="02020404030301010803" pitchFamily="18" charset="0"/>
              </a:rPr>
              <a:t>prisonizzazione</a:t>
            </a:r>
            <a:r>
              <a:rPr lang="it-IT" b="1" dirty="0">
                <a:latin typeface="Garamond" panose="02020404030301010803" pitchFamily="18" charset="0"/>
              </a:rPr>
              <a:t> attiene alle potenzialità insite nel carcere di modificare la personalità e il comportamento del detenuto e fu coniato da </a:t>
            </a:r>
            <a:r>
              <a:rPr lang="it-IT" b="1" dirty="0" err="1">
                <a:latin typeface="Garamond" panose="02020404030301010803" pitchFamily="18" charset="0"/>
              </a:rPr>
              <a:t>Clemmer</a:t>
            </a:r>
            <a:r>
              <a:rPr lang="it-IT" b="1" dirty="0">
                <a:latin typeface="Garamond" panose="02020404030301010803" pitchFamily="18" charset="0"/>
              </a:rPr>
              <a:t> nel 1940.</a:t>
            </a:r>
          </a:p>
          <a:p>
            <a:pPr algn="just"/>
            <a:r>
              <a:rPr lang="it-IT" b="1" dirty="0">
                <a:latin typeface="Garamond" panose="02020404030301010803" pitchFamily="18" charset="0"/>
              </a:rPr>
              <a:t>Dinamiche simili (ma meno invasive) si rilevano anche negli ospedali, in caso di lunghe degenze e si ascoltano racconti di pazienti che, una volta dimessi, si percepiscono ancora ospedalizzati e mantengono per un certo periodo di tempo le abitudini del luogo di cura.</a:t>
            </a:r>
          </a:p>
        </p:txBody>
      </p:sp>
    </p:spTree>
    <p:extLst>
      <p:ext uri="{BB962C8B-B14F-4D97-AF65-F5344CB8AC3E}">
        <p14:creationId xmlns:p14="http://schemas.microsoft.com/office/powerpoint/2010/main" val="4086293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340768"/>
            <a:ext cx="8280920" cy="3416320"/>
          </a:xfrm>
          <a:prstGeom prst="rect">
            <a:avLst/>
          </a:prstGeom>
        </p:spPr>
        <p:txBody>
          <a:bodyPr wrap="square">
            <a:spAutoFit/>
          </a:bodyPr>
          <a:lstStyle/>
          <a:p>
            <a:pPr algn="just"/>
            <a:r>
              <a:rPr lang="it-IT" b="1" dirty="0">
                <a:latin typeface="Garamond" panose="02020404030301010803" pitchFamily="18" charset="0"/>
              </a:rPr>
              <a:t>Inoltre, nel caso del carcere, vi è una “cultura” omologante che però crea meccanismi difensivi (e di sopravvivenza sociale) e una sorta di maschera che permette da un lato di evitare un eccessivo “contagio” (per chi si sente estraneo al contesto) e di strutturare una sorta di falso sé (spesso dominante e grandioso) per chi sente di avere trovato uno spazio di espressione efficace</a:t>
            </a:r>
            <a:r>
              <a:rPr lang="it-IT" b="1" dirty="0" smtClean="0">
                <a:latin typeface="Garamond" panose="02020404030301010803" pitchFamily="18" charset="0"/>
              </a:rPr>
              <a:t>.</a:t>
            </a:r>
          </a:p>
          <a:p>
            <a:pPr algn="just"/>
            <a:r>
              <a:rPr lang="it-IT" b="1" dirty="0" smtClean="0">
                <a:latin typeface="Garamond" panose="02020404030301010803" pitchFamily="18" charset="0"/>
              </a:rPr>
              <a:t>Spesso </a:t>
            </a:r>
            <a:r>
              <a:rPr lang="it-IT" b="1" dirty="0">
                <a:latin typeface="Garamond" panose="02020404030301010803" pitchFamily="18" charset="0"/>
              </a:rPr>
              <a:t>il carcere </a:t>
            </a:r>
            <a:r>
              <a:rPr lang="it-IT" b="1" dirty="0" err="1">
                <a:latin typeface="Garamond" panose="02020404030301010803" pitchFamily="18" charset="0"/>
              </a:rPr>
              <a:t>slantentizza</a:t>
            </a:r>
            <a:r>
              <a:rPr lang="it-IT" b="1" dirty="0">
                <a:latin typeface="Garamond" panose="02020404030301010803" pitchFamily="18" charset="0"/>
              </a:rPr>
              <a:t> problemi psichici preesistenti ma al contempo, se vissuto come evento traumatico, può causare un vero e proprio disturbo post traumatico da stress. </a:t>
            </a:r>
            <a:endParaRPr lang="it-IT" b="1" dirty="0" smtClean="0">
              <a:latin typeface="Garamond" panose="02020404030301010803" pitchFamily="18" charset="0"/>
            </a:endParaRPr>
          </a:p>
          <a:p>
            <a:pPr algn="just"/>
            <a:r>
              <a:rPr lang="it-IT" b="1" dirty="0" smtClean="0">
                <a:latin typeface="Garamond" panose="02020404030301010803" pitchFamily="18" charset="0"/>
              </a:rPr>
              <a:t>Negli </a:t>
            </a:r>
            <a:r>
              <a:rPr lang="it-IT" b="1" dirty="0">
                <a:latin typeface="Garamond" panose="02020404030301010803" pitchFamily="18" charset="0"/>
              </a:rPr>
              <a:t>studi criminologici si sono più volte affrontate quelle che la letteratura indica quali psicosi carcerarie: disturbi paranoici, la sindrome di </a:t>
            </a:r>
            <a:r>
              <a:rPr lang="it-IT" b="1" dirty="0" err="1">
                <a:latin typeface="Garamond" panose="02020404030301010803" pitchFamily="18" charset="0"/>
              </a:rPr>
              <a:t>prisonizzazione</a:t>
            </a:r>
            <a:r>
              <a:rPr lang="it-IT" b="1" dirty="0">
                <a:latin typeface="Garamond" panose="02020404030301010803" pitchFamily="18" charset="0"/>
              </a:rPr>
              <a:t> e la sindrome di </a:t>
            </a:r>
            <a:r>
              <a:rPr lang="it-IT" b="1" dirty="0" err="1">
                <a:latin typeface="Garamond" panose="02020404030301010803" pitchFamily="18" charset="0"/>
              </a:rPr>
              <a:t>Ganser</a:t>
            </a:r>
            <a:r>
              <a:rPr lang="it-IT" b="1" dirty="0">
                <a:latin typeface="Garamond" panose="02020404030301010803" pitchFamily="18" charset="0"/>
              </a:rPr>
              <a:t>.</a:t>
            </a:r>
          </a:p>
          <a:p>
            <a:endParaRPr lang="it-IT" dirty="0" smtClean="0"/>
          </a:p>
        </p:txBody>
      </p:sp>
    </p:spTree>
    <p:extLst>
      <p:ext uri="{BB962C8B-B14F-4D97-AF65-F5344CB8AC3E}">
        <p14:creationId xmlns:p14="http://schemas.microsoft.com/office/powerpoint/2010/main" val="539375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764704"/>
            <a:ext cx="8136904" cy="5355312"/>
          </a:xfrm>
          <a:prstGeom prst="rect">
            <a:avLst/>
          </a:prstGeom>
        </p:spPr>
        <p:txBody>
          <a:bodyPr wrap="square">
            <a:spAutoFit/>
          </a:bodyPr>
          <a:lstStyle/>
          <a:p>
            <a:pPr marL="285750" indent="-285750" algn="just">
              <a:buFont typeface="Wingdings" panose="05000000000000000000" pitchFamily="2" charset="2"/>
              <a:buChar char="q"/>
            </a:pPr>
            <a:r>
              <a:rPr lang="it-IT" b="1" dirty="0" smtClean="0">
                <a:latin typeface="Garamond" panose="02020404030301010803" pitchFamily="18" charset="0"/>
              </a:rPr>
              <a:t>LA SINDROME DI PRISONIZZAZIONE è </a:t>
            </a:r>
            <a:r>
              <a:rPr lang="it-IT" b="1" dirty="0">
                <a:latin typeface="Garamond" panose="02020404030301010803" pitchFamily="18" charset="0"/>
              </a:rPr>
              <a:t>stata riscontrata soprattutto nei regimi più isolati, senza stimoli e con un tempo monotono che scandisce le giornate detentive e si esplicita in un totale adattamento del soggetto che perde ogni capacità di resistenza e opposizione, uscendo dall’esperienza detentiva così impoverito da non avere strumenti (psicologici e sociali) per affrontare la vita all’esterno. È la conseguenza di un concetto di carcere, ormai superato, come luogo di correzione e addomesticamento che però produceva effetti </a:t>
            </a:r>
            <a:r>
              <a:rPr lang="it-IT" b="1" dirty="0" err="1">
                <a:latin typeface="Garamond" panose="02020404030301010803" pitchFamily="18" charset="0"/>
              </a:rPr>
              <a:t>desocializzanti</a:t>
            </a:r>
            <a:r>
              <a:rPr lang="it-IT" b="1" dirty="0">
                <a:latin typeface="Garamond" panose="02020404030301010803" pitchFamily="18" charset="0"/>
              </a:rPr>
              <a:t>. </a:t>
            </a:r>
          </a:p>
          <a:p>
            <a:pPr algn="just"/>
            <a:endParaRPr lang="it-IT" b="1" dirty="0">
              <a:latin typeface="Garamond" panose="02020404030301010803" pitchFamily="18" charset="0"/>
            </a:endParaRPr>
          </a:p>
          <a:p>
            <a:pPr marL="285750" indent="-285750" algn="just">
              <a:buFont typeface="Wingdings" panose="05000000000000000000" pitchFamily="2" charset="2"/>
              <a:buChar char="q"/>
            </a:pPr>
            <a:r>
              <a:rPr lang="it-IT" b="1" dirty="0" smtClean="0">
                <a:latin typeface="Garamond" panose="02020404030301010803" pitchFamily="18" charset="0"/>
              </a:rPr>
              <a:t>LA SINDROME DI GANSER </a:t>
            </a:r>
            <a:r>
              <a:rPr lang="it-IT" b="1" dirty="0">
                <a:latin typeface="Garamond" panose="02020404030301010803" pitchFamily="18" charset="0"/>
              </a:rPr>
              <a:t>è stata riscontrata in quei soggetti che, soprattutto nella fase del giudizio, cercavano di evitare il processo dimostrandosi incapaci di intendere e volere e se tale meccanismo, all’inizio, era una simulazione, con il tempo vi era una tale identificazione con il malato di mente che portava il detenuto a sviluppare realmente disturbi psichici rilevanti. </a:t>
            </a:r>
          </a:p>
          <a:p>
            <a:pPr algn="just"/>
            <a:endParaRPr lang="it-IT" b="1" dirty="0" smtClean="0">
              <a:latin typeface="Garamond" panose="02020404030301010803" pitchFamily="18" charset="0"/>
            </a:endParaRPr>
          </a:p>
          <a:p>
            <a:pPr algn="just"/>
            <a:r>
              <a:rPr lang="it-IT" b="1" dirty="0" smtClean="0">
                <a:latin typeface="Garamond" panose="02020404030301010803" pitchFamily="18" charset="0"/>
              </a:rPr>
              <a:t>Più </a:t>
            </a:r>
            <a:r>
              <a:rPr lang="it-IT" b="1" dirty="0">
                <a:latin typeface="Garamond" panose="02020404030301010803" pitchFamily="18" charset="0"/>
              </a:rPr>
              <a:t>in generale si possono ricondurre all’esperienza detentiva almeno due tipi di </a:t>
            </a:r>
            <a:r>
              <a:rPr lang="it-IT" b="1" dirty="0" err="1">
                <a:latin typeface="Garamond" panose="02020404030301010803" pitchFamily="18" charset="0"/>
              </a:rPr>
              <a:t>prisonizzazione</a:t>
            </a:r>
            <a:r>
              <a:rPr lang="it-IT" b="1" dirty="0">
                <a:latin typeface="Garamond" panose="02020404030301010803" pitchFamily="18" charset="0"/>
              </a:rPr>
              <a:t>: una come apprendimento “culturale”, l’altra come modificazione </a:t>
            </a:r>
            <a:r>
              <a:rPr lang="it-IT" b="1" dirty="0" smtClean="0">
                <a:latin typeface="Garamond" panose="02020404030301010803" pitchFamily="18" charset="0"/>
              </a:rPr>
              <a:t>dell’assetto psicologico individuale</a:t>
            </a:r>
            <a:r>
              <a:rPr lang="it-IT" b="1" dirty="0">
                <a:latin typeface="Garamond" panose="02020404030301010803" pitchFamily="18" charset="0"/>
              </a:rPr>
              <a:t>. </a:t>
            </a:r>
            <a:endParaRPr lang="it-IT" b="1" dirty="0">
              <a:latin typeface="Garamond" panose="02020404030301010803" pitchFamily="18" charset="0"/>
            </a:endParaRPr>
          </a:p>
        </p:txBody>
      </p:sp>
    </p:spTree>
    <p:extLst>
      <p:ext uri="{BB962C8B-B14F-4D97-AF65-F5344CB8AC3E}">
        <p14:creationId xmlns:p14="http://schemas.microsoft.com/office/powerpoint/2010/main" val="28395276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1124744"/>
            <a:ext cx="7920880" cy="3970318"/>
          </a:xfrm>
          <a:prstGeom prst="rect">
            <a:avLst/>
          </a:prstGeom>
        </p:spPr>
        <p:txBody>
          <a:bodyPr wrap="square">
            <a:spAutoFit/>
          </a:bodyPr>
          <a:lstStyle/>
          <a:p>
            <a:pPr algn="just"/>
            <a:r>
              <a:rPr lang="it-IT" b="1" dirty="0">
                <a:latin typeface="Garamond" panose="02020404030301010803" pitchFamily="18" charset="0"/>
              </a:rPr>
              <a:t>Il collante di tutte le azioni educativamente performanti è la relazione che si instaura con il condannato; il detenuto deve percepire l’educatore come un  soggetto che agisce, si muove, interviene alla pari. Egli è rappresentante e testimone della dimensione umana, colui che è partecipe delle sue </a:t>
            </a:r>
            <a:r>
              <a:rPr lang="it-IT" b="1" dirty="0" smtClean="0">
                <a:latin typeface="Garamond" panose="02020404030301010803" pitchFamily="18" charset="0"/>
              </a:rPr>
              <a:t>problematiche. </a:t>
            </a:r>
          </a:p>
          <a:p>
            <a:pPr algn="just"/>
            <a:endParaRPr lang="it-IT" b="1" dirty="0">
              <a:latin typeface="Garamond" panose="02020404030301010803" pitchFamily="18" charset="0"/>
            </a:endParaRPr>
          </a:p>
          <a:p>
            <a:pPr algn="just"/>
            <a:endParaRPr lang="it-IT" b="1" dirty="0">
              <a:latin typeface="Garamond" panose="02020404030301010803" pitchFamily="18" charset="0"/>
            </a:endParaRPr>
          </a:p>
          <a:p>
            <a:pPr algn="just"/>
            <a:r>
              <a:rPr lang="it-IT" b="1" dirty="0">
                <a:latin typeface="Garamond" panose="02020404030301010803" pitchFamily="18" charset="0"/>
              </a:rPr>
              <a:t>Il trattamento ha vissuto varie fasi di riconoscimento culturale, dapprima, sull’onda di una sorta di mito della rieducazione, viene inteso come risposta alla devianza, in seguito viene rivisitata criticamente la sua efficacia, con un notevole dibattito in merito alla sua possibile funzione di addomesticamento. In questo senso appariva necessaria la neutralità degli operatori rispetto ai valori </a:t>
            </a:r>
            <a:r>
              <a:rPr lang="it-IT" b="1" dirty="0" smtClean="0">
                <a:latin typeface="Garamond" panose="02020404030301010803" pitchFamily="18" charset="0"/>
              </a:rPr>
              <a:t>e </a:t>
            </a:r>
            <a:r>
              <a:rPr lang="it-IT" b="1" dirty="0">
                <a:latin typeface="Garamond" panose="02020404030301010803" pitchFamily="18" charset="0"/>
              </a:rPr>
              <a:t>la consapevolezza che il trattamento fosse volto a modificare gli atteggiamenti e non a modificare la personalità </a:t>
            </a:r>
            <a:r>
              <a:rPr lang="it-IT" b="1" dirty="0" smtClean="0">
                <a:latin typeface="Garamond" panose="02020404030301010803" pitchFamily="18" charset="0"/>
              </a:rPr>
              <a:t>.  </a:t>
            </a:r>
            <a:endParaRPr lang="it-IT" b="1" dirty="0">
              <a:latin typeface="Garamond" panose="02020404030301010803" pitchFamily="18" charset="0"/>
            </a:endParaRPr>
          </a:p>
        </p:txBody>
      </p:sp>
    </p:spTree>
    <p:extLst>
      <p:ext uri="{BB962C8B-B14F-4D97-AF65-F5344CB8AC3E}">
        <p14:creationId xmlns:p14="http://schemas.microsoft.com/office/powerpoint/2010/main" val="782561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827584" y="1147460"/>
            <a:ext cx="7632848" cy="4247317"/>
          </a:xfrm>
          <a:prstGeom prst="rect">
            <a:avLst/>
          </a:prstGeom>
        </p:spPr>
        <p:txBody>
          <a:bodyPr wrap="square">
            <a:spAutoFit/>
          </a:bodyPr>
          <a:lstStyle/>
          <a:p>
            <a:r>
              <a:rPr lang="it-IT" b="1" dirty="0">
                <a:latin typeface="Garamond" panose="02020404030301010803" pitchFamily="18" charset="0"/>
              </a:rPr>
              <a:t>Educatore per adulti </a:t>
            </a:r>
            <a:r>
              <a:rPr lang="it-IT" b="1" dirty="0" smtClean="0">
                <a:latin typeface="Garamond" panose="02020404030301010803" pitchFamily="18" charset="0"/>
                <a:sym typeface="Wingdings" panose="05000000000000000000" pitchFamily="2" charset="2"/>
              </a:rPr>
              <a:t> </a:t>
            </a:r>
            <a:r>
              <a:rPr lang="it-IT" b="1" dirty="0" smtClean="0">
                <a:latin typeface="Garamond" panose="02020404030301010803" pitchFamily="18" charset="0"/>
              </a:rPr>
              <a:t> </a:t>
            </a:r>
            <a:r>
              <a:rPr lang="it-IT" b="1" dirty="0">
                <a:latin typeface="Garamond" panose="02020404030301010803" pitchFamily="18" charset="0"/>
              </a:rPr>
              <a:t>ricercatore in proprio – laboratorio – necessità di partire dalla biografia dell’altro.</a:t>
            </a:r>
          </a:p>
          <a:p>
            <a:r>
              <a:rPr lang="it-IT" b="1" dirty="0">
                <a:latin typeface="Garamond" panose="02020404030301010803" pitchFamily="18" charset="0"/>
              </a:rPr>
              <a:t>Esperienza individuale </a:t>
            </a:r>
            <a:r>
              <a:rPr lang="it-IT" b="1" dirty="0" smtClean="0">
                <a:latin typeface="Garamond" panose="02020404030301010803" pitchFamily="18" charset="0"/>
                <a:sym typeface="Wingdings" panose="05000000000000000000" pitchFamily="2" charset="2"/>
              </a:rPr>
              <a:t> </a:t>
            </a:r>
            <a:r>
              <a:rPr lang="it-IT" b="1" dirty="0" smtClean="0">
                <a:latin typeface="Garamond" panose="02020404030301010803" pitchFamily="18" charset="0"/>
              </a:rPr>
              <a:t>tragitto  </a:t>
            </a:r>
            <a:endParaRPr lang="it-IT" b="1" dirty="0">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ADULTITA’ </a:t>
            </a:r>
          </a:p>
          <a:p>
            <a:r>
              <a:rPr lang="it-IT" b="1" dirty="0" smtClean="0">
                <a:latin typeface="Garamond" panose="02020404030301010803" pitchFamily="18" charset="0"/>
              </a:rPr>
              <a:t>                                                            Persistenze </a:t>
            </a:r>
            <a:endParaRPr lang="it-IT" b="1" dirty="0">
              <a:latin typeface="Garamond" panose="02020404030301010803" pitchFamily="18" charset="0"/>
            </a:endParaRPr>
          </a:p>
          <a:p>
            <a:r>
              <a:rPr lang="it-IT" b="1" dirty="0">
                <a:latin typeface="Garamond" panose="02020404030301010803" pitchFamily="18" charset="0"/>
              </a:rPr>
              <a:t>                                 </a:t>
            </a:r>
          </a:p>
          <a:p>
            <a:r>
              <a:rPr lang="it-IT" b="1" dirty="0">
                <a:latin typeface="Garamond" panose="02020404030301010803" pitchFamily="18" charset="0"/>
              </a:rPr>
              <a:t>                                  </a:t>
            </a:r>
            <a:endParaRPr lang="it-IT" b="1" dirty="0" smtClean="0">
              <a:latin typeface="Garamond" panose="02020404030301010803" pitchFamily="18" charset="0"/>
            </a:endParaRPr>
          </a:p>
          <a:p>
            <a:endParaRPr lang="it-IT" b="1" dirty="0">
              <a:latin typeface="Garamond" panose="02020404030301010803" pitchFamily="18" charset="0"/>
            </a:endParaRPr>
          </a:p>
          <a:p>
            <a:r>
              <a:rPr lang="it-IT" b="1" dirty="0" smtClean="0">
                <a:latin typeface="Garamond" panose="02020404030301010803" pitchFamily="18" charset="0"/>
              </a:rPr>
              <a:t>                     Discontinuità </a:t>
            </a:r>
            <a:endParaRPr lang="it-IT" b="1" dirty="0">
              <a:latin typeface="Garamond" panose="02020404030301010803" pitchFamily="18" charset="0"/>
            </a:endParaRPr>
          </a:p>
          <a:p>
            <a:endParaRPr lang="it-IT" b="1" dirty="0" smtClean="0">
              <a:latin typeface="Garamond" panose="02020404030301010803" pitchFamily="18" charset="0"/>
            </a:endParaRPr>
          </a:p>
          <a:p>
            <a:r>
              <a:rPr lang="it-IT" b="1" dirty="0" smtClean="0">
                <a:latin typeface="Garamond" panose="02020404030301010803" pitchFamily="18" charset="0"/>
              </a:rPr>
              <a:t>Adultità </a:t>
            </a:r>
          </a:p>
          <a:p>
            <a:pPr marL="285750" indent="-285750">
              <a:buFont typeface="Wingdings" pitchFamily="2" charset="2"/>
              <a:buChar char="à"/>
            </a:pPr>
            <a:r>
              <a:rPr lang="it-IT" b="1" dirty="0" smtClean="0">
                <a:latin typeface="Garamond" panose="02020404030301010803" pitchFamily="18" charset="0"/>
              </a:rPr>
              <a:t>Intersezione </a:t>
            </a:r>
            <a:r>
              <a:rPr lang="it-IT" b="1" dirty="0">
                <a:latin typeface="Garamond" panose="02020404030301010803" pitchFamily="18" charset="0"/>
              </a:rPr>
              <a:t>di più dimensioni </a:t>
            </a:r>
            <a:r>
              <a:rPr lang="it-IT" b="1" dirty="0" smtClean="0">
                <a:latin typeface="Garamond" panose="02020404030301010803" pitchFamily="18" charset="0"/>
              </a:rPr>
              <a:t>esistenziali</a:t>
            </a:r>
          </a:p>
          <a:p>
            <a:pPr marL="285750" indent="-285750">
              <a:buFont typeface="Wingdings" pitchFamily="2" charset="2"/>
              <a:buChar char="à"/>
            </a:pPr>
            <a:r>
              <a:rPr lang="it-IT" b="1" dirty="0" smtClean="0">
                <a:latin typeface="Garamond" panose="02020404030301010803" pitchFamily="18" charset="0"/>
              </a:rPr>
              <a:t>Vissuto </a:t>
            </a:r>
            <a:r>
              <a:rPr lang="it-IT" b="1" dirty="0">
                <a:latin typeface="Garamond" panose="02020404030301010803" pitchFamily="18" charset="0"/>
              </a:rPr>
              <a:t>pluridimensionale (impossibile definire l’età adulta</a:t>
            </a:r>
            <a:r>
              <a:rPr lang="it-IT" b="1" dirty="0" smtClean="0">
                <a:latin typeface="Garamond" panose="02020404030301010803" pitchFamily="18" charset="0"/>
              </a:rPr>
              <a:t>)</a:t>
            </a:r>
          </a:p>
          <a:p>
            <a:pPr marL="285750" indent="-285750">
              <a:buFont typeface="Wingdings" pitchFamily="2" charset="2"/>
              <a:buChar char="à"/>
            </a:pPr>
            <a:r>
              <a:rPr lang="it-IT" b="1" dirty="0" smtClean="0">
                <a:latin typeface="Garamond" panose="02020404030301010803" pitchFamily="18" charset="0"/>
              </a:rPr>
              <a:t>Lungi </a:t>
            </a:r>
            <a:r>
              <a:rPr lang="it-IT" b="1" dirty="0">
                <a:latin typeface="Garamond" panose="02020404030301010803" pitchFamily="18" charset="0"/>
              </a:rPr>
              <a:t>dall’essere età/approdo, è suscettibile di trasformazioni</a:t>
            </a:r>
          </a:p>
        </p:txBody>
      </p:sp>
      <p:sp>
        <p:nvSpPr>
          <p:cNvPr id="9" name="Freccia in giù 8"/>
          <p:cNvSpPr/>
          <p:nvPr/>
        </p:nvSpPr>
        <p:spPr>
          <a:xfrm>
            <a:off x="2267744" y="2825207"/>
            <a:ext cx="504056" cy="8918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2915816" y="2564904"/>
            <a:ext cx="1152128" cy="4485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855034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noChangeAspect="1"/>
          </p:cNvGraphicFramePr>
          <p:nvPr>
            <p:extLst>
              <p:ext uri="{D42A27DB-BD31-4B8C-83A1-F6EECF244321}">
                <p14:modId xmlns:p14="http://schemas.microsoft.com/office/powerpoint/2010/main" val="112598351"/>
              </p:ext>
            </p:extLst>
          </p:nvPr>
        </p:nvGraphicFramePr>
        <p:xfrm>
          <a:off x="467545" y="404667"/>
          <a:ext cx="8424936" cy="5789608"/>
        </p:xfrm>
        <a:graphic>
          <a:graphicData uri="http://schemas.openxmlformats.org/drawingml/2006/table">
            <a:tbl>
              <a:tblPr firstRow="1" firstCol="1" bandRow="1">
                <a:tableStyleId>{5C22544A-7EE6-4342-B048-85BDC9FD1C3A}</a:tableStyleId>
              </a:tblPr>
              <a:tblGrid>
                <a:gridCol w="2047213"/>
                <a:gridCol w="3568837"/>
                <a:gridCol w="2808886"/>
              </a:tblGrid>
              <a:tr h="125068">
                <a:tc>
                  <a:txBody>
                    <a:bodyPr/>
                    <a:lstStyle/>
                    <a:p>
                      <a:pPr algn="just"/>
                      <a:r>
                        <a:rPr lang="it-IT" sz="1400">
                          <a:effectLst/>
                        </a:rPr>
                        <a:t>AUTORE</a:t>
                      </a:r>
                      <a:endParaRPr lang="it-IT" sz="1400">
                        <a:effectLst/>
                        <a:latin typeface="Calibri"/>
                      </a:endParaRPr>
                    </a:p>
                  </a:txBody>
                  <a:tcPr marL="44664" marR="44664" marT="0" marB="0"/>
                </a:tc>
                <a:tc>
                  <a:txBody>
                    <a:bodyPr/>
                    <a:lstStyle/>
                    <a:p>
                      <a:pPr algn="just"/>
                      <a:r>
                        <a:rPr lang="it-IT" sz="1200">
                          <a:effectLst/>
                        </a:rPr>
                        <a:t>L’ADULTO E’ CHI</a:t>
                      </a:r>
                      <a:endParaRPr lang="it-IT" sz="1200">
                        <a:effectLst/>
                        <a:latin typeface="Calibri"/>
                      </a:endParaRPr>
                    </a:p>
                  </a:txBody>
                  <a:tcPr marL="44664" marR="44664" marT="0" marB="0"/>
                </a:tc>
                <a:tc>
                  <a:txBody>
                    <a:bodyPr/>
                    <a:lstStyle/>
                    <a:p>
                      <a:pPr algn="just"/>
                      <a:r>
                        <a:rPr lang="it-IT" sz="1200">
                          <a:effectLst/>
                        </a:rPr>
                        <a:t>CAMBIAMENTO</a:t>
                      </a:r>
                      <a:endParaRPr lang="it-IT" sz="1200">
                        <a:effectLst/>
                        <a:latin typeface="Calibri"/>
                      </a:endParaRPr>
                    </a:p>
                  </a:txBody>
                  <a:tcPr marL="44664" marR="44664" marT="0" marB="0"/>
                </a:tc>
              </a:tr>
              <a:tr h="1053200">
                <a:tc>
                  <a:txBody>
                    <a:bodyPr/>
                    <a:lstStyle/>
                    <a:p>
                      <a:pPr algn="just"/>
                      <a:r>
                        <a:rPr lang="it-IT" sz="1400">
                          <a:effectLst/>
                        </a:rPr>
                        <a:t>A.H. MASLOW</a:t>
                      </a:r>
                    </a:p>
                    <a:p>
                      <a:pPr algn="just"/>
                      <a:r>
                        <a:rPr lang="it-IT" sz="1400">
                          <a:effectLst/>
                        </a:rPr>
                        <a:t>Teoria personalistica dei bisogni</a:t>
                      </a:r>
                      <a:endParaRPr lang="it-IT" sz="1400">
                        <a:effectLst/>
                        <a:latin typeface="Calibri"/>
                      </a:endParaRPr>
                    </a:p>
                  </a:txBody>
                  <a:tcPr marL="44664" marR="44664" marT="0" marB="0"/>
                </a:tc>
                <a:tc>
                  <a:txBody>
                    <a:bodyPr/>
                    <a:lstStyle/>
                    <a:p>
                      <a:pPr algn="just"/>
                      <a:r>
                        <a:rPr lang="it-IT" sz="1200" dirty="0">
                          <a:effectLst/>
                        </a:rPr>
                        <a:t>ha una percezione realistica degli altri e dell’ambiente</a:t>
                      </a:r>
                    </a:p>
                    <a:p>
                      <a:pPr algn="just"/>
                      <a:r>
                        <a:rPr lang="it-IT" sz="1200" dirty="0">
                          <a:effectLst/>
                        </a:rPr>
                        <a:t>sa accettare se stesso e gli altri</a:t>
                      </a:r>
                    </a:p>
                    <a:p>
                      <a:pPr algn="just"/>
                      <a:r>
                        <a:rPr lang="it-IT" sz="1200" dirty="0">
                          <a:effectLst/>
                        </a:rPr>
                        <a:t>sa individuare e risolvere problemi</a:t>
                      </a:r>
                    </a:p>
                    <a:p>
                      <a:pPr algn="just"/>
                      <a:r>
                        <a:rPr lang="it-IT" sz="1200" dirty="0">
                          <a:effectLst/>
                        </a:rPr>
                        <a:t>sa stare da solo e con gli altri</a:t>
                      </a:r>
                    </a:p>
                    <a:p>
                      <a:pPr algn="just"/>
                      <a:r>
                        <a:rPr lang="it-IT" sz="1200" dirty="0">
                          <a:effectLst/>
                        </a:rPr>
                        <a:t>sa essere autonomo e indipendente</a:t>
                      </a:r>
                    </a:p>
                    <a:p>
                      <a:pPr algn="just"/>
                      <a:r>
                        <a:rPr lang="it-IT" sz="1200" dirty="0">
                          <a:effectLst/>
                        </a:rPr>
                        <a:t>sa vivere intensamente le esperienze</a:t>
                      </a:r>
                      <a:endParaRPr lang="it-IT" sz="1200" dirty="0">
                        <a:effectLst/>
                        <a:latin typeface="Calibri"/>
                      </a:endParaRPr>
                    </a:p>
                  </a:txBody>
                  <a:tcPr marL="44664" marR="44664" marT="0" marB="0"/>
                </a:tc>
                <a:tc>
                  <a:txBody>
                    <a:bodyPr/>
                    <a:lstStyle/>
                    <a:p>
                      <a:pPr algn="just"/>
                      <a:r>
                        <a:rPr lang="it-IT" sz="1200">
                          <a:effectLst/>
                        </a:rPr>
                        <a:t>cambia chi sa autorealizzarsi come adulto di fronte all’esperienza; chi sa sfidare i limiti sociali e personali frapposti alle tendenze vitali</a:t>
                      </a:r>
                      <a:endParaRPr lang="it-IT" sz="1200">
                        <a:effectLst/>
                        <a:latin typeface="Calibri"/>
                      </a:endParaRPr>
                    </a:p>
                  </a:txBody>
                  <a:tcPr marL="44664" marR="44664" marT="0" marB="0"/>
                </a:tc>
              </a:tr>
              <a:tr h="1203658">
                <a:tc>
                  <a:txBody>
                    <a:bodyPr/>
                    <a:lstStyle/>
                    <a:p>
                      <a:pPr algn="just"/>
                      <a:r>
                        <a:rPr lang="it-IT" sz="1400">
                          <a:effectLst/>
                        </a:rPr>
                        <a:t>E. H. ERISON</a:t>
                      </a:r>
                    </a:p>
                    <a:p>
                      <a:pPr algn="just"/>
                      <a:r>
                        <a:rPr lang="it-IT" sz="1400">
                          <a:effectLst/>
                        </a:rPr>
                        <a:t>Teoria degli stadi evolutivi e dei cicli</a:t>
                      </a:r>
                      <a:endParaRPr lang="it-IT" sz="1400">
                        <a:effectLst/>
                        <a:latin typeface="Calibri"/>
                      </a:endParaRPr>
                    </a:p>
                  </a:txBody>
                  <a:tcPr marL="44664" marR="44664" marT="0" marB="0"/>
                </a:tc>
                <a:tc>
                  <a:txBody>
                    <a:bodyPr/>
                    <a:lstStyle/>
                    <a:p>
                      <a:pPr algn="just"/>
                      <a:r>
                        <a:rPr lang="it-IT" sz="1200">
                          <a:effectLst/>
                        </a:rPr>
                        <a:t>avverte il bisogno di realizzare qualcosa di durevole</a:t>
                      </a:r>
                    </a:p>
                    <a:p>
                      <a:pPr algn="just"/>
                      <a:r>
                        <a:rPr lang="it-IT" sz="1200">
                          <a:effectLst/>
                        </a:rPr>
                        <a:t>avverte il senso della generatività, della procreatività, della produttività e della creatività</a:t>
                      </a:r>
                    </a:p>
                    <a:p>
                      <a:pPr algn="just"/>
                      <a:r>
                        <a:rPr lang="it-IT" sz="1200">
                          <a:effectLst/>
                        </a:rPr>
                        <a:t>afferma il proprio potere autogenerativo</a:t>
                      </a:r>
                      <a:endParaRPr lang="it-IT" sz="1200">
                        <a:effectLst/>
                        <a:latin typeface="Calibri"/>
                      </a:endParaRPr>
                    </a:p>
                  </a:txBody>
                  <a:tcPr marL="44664" marR="44664" marT="0" marB="0"/>
                </a:tc>
                <a:tc>
                  <a:txBody>
                    <a:bodyPr/>
                    <a:lstStyle/>
                    <a:p>
                      <a:pPr algn="just"/>
                      <a:r>
                        <a:rPr lang="it-IT" sz="1200">
                          <a:effectLst/>
                        </a:rPr>
                        <a:t>Il bisogno di cambiamento è avvertito in relazione a nuovi “compiti modali” intrapsichici e sociali.</a:t>
                      </a:r>
                    </a:p>
                    <a:p>
                      <a:pPr algn="just"/>
                      <a:r>
                        <a:rPr lang="it-IT" sz="1200">
                          <a:effectLst/>
                        </a:rPr>
                        <a:t>Chi cambia avverte il superamento della stagnazione dei precedenti stadi.</a:t>
                      </a:r>
                      <a:endParaRPr lang="it-IT" sz="1200">
                        <a:effectLst/>
                        <a:latin typeface="Calibri"/>
                      </a:endParaRPr>
                    </a:p>
                  </a:txBody>
                  <a:tcPr marL="44664" marR="44664" marT="0" marB="0"/>
                </a:tc>
              </a:tr>
              <a:tr h="752286">
                <a:tc>
                  <a:txBody>
                    <a:bodyPr/>
                    <a:lstStyle/>
                    <a:p>
                      <a:pPr algn="just"/>
                      <a:r>
                        <a:rPr lang="it-IT" sz="1400">
                          <a:effectLst/>
                        </a:rPr>
                        <a:t>G. LAPASSADE</a:t>
                      </a:r>
                      <a:endParaRPr lang="it-IT" sz="1400">
                        <a:effectLst/>
                        <a:latin typeface="Calibri"/>
                      </a:endParaRPr>
                    </a:p>
                  </a:txBody>
                  <a:tcPr marL="44664" marR="44664" marT="0" marB="0"/>
                </a:tc>
                <a:tc>
                  <a:txBody>
                    <a:bodyPr/>
                    <a:lstStyle/>
                    <a:p>
                      <a:pPr algn="just"/>
                      <a:r>
                        <a:rPr lang="it-IT" sz="1200" dirty="0">
                          <a:effectLst/>
                        </a:rPr>
                        <a:t>la nozione di adulto è relativa</a:t>
                      </a:r>
                    </a:p>
                    <a:p>
                      <a:pPr algn="just"/>
                      <a:r>
                        <a:rPr lang="it-IT" sz="1200" dirty="0">
                          <a:effectLst/>
                        </a:rPr>
                        <a:t>adulto è chi è consapevole della propria incompiutezza</a:t>
                      </a:r>
                    </a:p>
                    <a:p>
                      <a:pPr algn="just"/>
                      <a:r>
                        <a:rPr lang="it-IT" sz="1200" dirty="0">
                          <a:effectLst/>
                        </a:rPr>
                        <a:t>chi sa superare la paura del cambiamento</a:t>
                      </a:r>
                      <a:endParaRPr lang="it-IT" sz="1200" dirty="0">
                        <a:effectLst/>
                        <a:latin typeface="Calibri"/>
                      </a:endParaRPr>
                    </a:p>
                  </a:txBody>
                  <a:tcPr marL="44664" marR="44664" marT="0" marB="0"/>
                </a:tc>
                <a:tc>
                  <a:txBody>
                    <a:bodyPr/>
                    <a:lstStyle/>
                    <a:p>
                      <a:pPr algn="just"/>
                      <a:r>
                        <a:rPr lang="it-IT" sz="1200">
                          <a:effectLst/>
                        </a:rPr>
                        <a:t>La tolleranza dell’ansia di fronte al nuovo attiva i processi di cambiamento e consente l’apprendimento come esame di realtà</a:t>
                      </a:r>
                      <a:endParaRPr lang="it-IT" sz="1200">
                        <a:effectLst/>
                        <a:latin typeface="Calibri"/>
                      </a:endParaRPr>
                    </a:p>
                  </a:txBody>
                  <a:tcPr marL="44664" marR="44664" marT="0" marB="0"/>
                </a:tc>
              </a:tr>
              <a:tr h="1469824">
                <a:tc>
                  <a:txBody>
                    <a:bodyPr/>
                    <a:lstStyle/>
                    <a:p>
                      <a:pPr algn="just"/>
                      <a:r>
                        <a:rPr lang="it-IT" sz="1400">
                          <a:effectLst/>
                        </a:rPr>
                        <a:t>D.J. LEVINSON</a:t>
                      </a:r>
                    </a:p>
                    <a:p>
                      <a:pPr algn="just"/>
                      <a:r>
                        <a:rPr lang="it-IT" sz="1400">
                          <a:effectLst/>
                        </a:rPr>
                        <a:t>Teoria degli eventi focali</a:t>
                      </a:r>
                      <a:endParaRPr lang="it-IT" sz="1400">
                        <a:effectLst/>
                        <a:latin typeface="Calibri"/>
                      </a:endParaRPr>
                    </a:p>
                  </a:txBody>
                  <a:tcPr marL="44664" marR="44664" marT="0" marB="0"/>
                </a:tc>
                <a:tc>
                  <a:txBody>
                    <a:bodyPr/>
                    <a:lstStyle/>
                    <a:p>
                      <a:pPr algn="just"/>
                      <a:r>
                        <a:rPr lang="it-IT" sz="1200">
                          <a:effectLst/>
                        </a:rPr>
                        <a:t>avverte il senso di compenetrazione tra sé e il mondo</a:t>
                      </a:r>
                    </a:p>
                    <a:p>
                      <a:pPr algn="just"/>
                      <a:r>
                        <a:rPr lang="it-IT" sz="1200">
                          <a:effectLst/>
                        </a:rPr>
                        <a:t>si impegna socialmente e scopre nell’opera di trasformazione la propria adultità</a:t>
                      </a:r>
                    </a:p>
                    <a:p>
                      <a:pPr algn="just"/>
                      <a:r>
                        <a:rPr lang="it-IT" sz="1200">
                          <a:effectLst/>
                        </a:rPr>
                        <a:t>sa investire in compiti valoriali, desideriali, conflittuali, decisionali.</a:t>
                      </a:r>
                      <a:endParaRPr lang="it-IT" sz="1200">
                        <a:effectLst/>
                        <a:latin typeface="Calibri"/>
                      </a:endParaRPr>
                    </a:p>
                  </a:txBody>
                  <a:tcPr marL="44664" marR="44664" marT="0" marB="0"/>
                </a:tc>
                <a:tc>
                  <a:txBody>
                    <a:bodyPr/>
                    <a:lstStyle/>
                    <a:p>
                      <a:pPr algn="just"/>
                      <a:r>
                        <a:rPr lang="it-IT" sz="1200">
                          <a:effectLst/>
                        </a:rPr>
                        <a:t>Il cambiamento è in corrispondenza alle istanze della propria struttura vitale, è contributo alla sua costruzione. Esso avviene in relazione a eventi significativi (markers) che ristabiliscono le relazioni focali con sé stessi, gli altri, le esperienze</a:t>
                      </a:r>
                      <a:endParaRPr lang="it-IT" sz="1200">
                        <a:effectLst/>
                        <a:latin typeface="Calibri"/>
                      </a:endParaRPr>
                    </a:p>
                  </a:txBody>
                  <a:tcPr marL="44664" marR="44664" marT="0" marB="0"/>
                </a:tc>
              </a:tr>
              <a:tr h="1053200">
                <a:tc>
                  <a:txBody>
                    <a:bodyPr/>
                    <a:lstStyle/>
                    <a:p>
                      <a:pPr algn="just"/>
                      <a:r>
                        <a:rPr lang="it-IT" sz="1400" dirty="0">
                          <a:effectLst/>
                        </a:rPr>
                        <a:t>M. KNOWLES</a:t>
                      </a:r>
                    </a:p>
                    <a:p>
                      <a:pPr algn="just"/>
                      <a:r>
                        <a:rPr lang="it-IT" sz="1400" dirty="0">
                          <a:effectLst/>
                        </a:rPr>
                        <a:t>Teoria </a:t>
                      </a:r>
                      <a:r>
                        <a:rPr lang="it-IT" sz="1400" dirty="0" err="1">
                          <a:effectLst/>
                        </a:rPr>
                        <a:t>andragogica</a:t>
                      </a:r>
                      <a:endParaRPr lang="it-IT" sz="1400" dirty="0">
                        <a:effectLst/>
                        <a:latin typeface="Calibri"/>
                      </a:endParaRPr>
                    </a:p>
                  </a:txBody>
                  <a:tcPr marL="44664" marR="44664" marT="0" marB="0"/>
                </a:tc>
                <a:tc>
                  <a:txBody>
                    <a:bodyPr/>
                    <a:lstStyle/>
                    <a:p>
                      <a:pPr algn="just"/>
                      <a:r>
                        <a:rPr lang="it-IT" sz="1200">
                          <a:effectLst/>
                        </a:rPr>
                        <a:t>sa passare dalla dipendenza a una progressiva indipendenza e autonomia</a:t>
                      </a:r>
                    </a:p>
                    <a:p>
                      <a:pPr algn="just"/>
                      <a:r>
                        <a:rPr lang="it-IT" sz="1200">
                          <a:effectLst/>
                        </a:rPr>
                        <a:t>accumula “riserve di esperienza”</a:t>
                      </a:r>
                    </a:p>
                    <a:p>
                      <a:pPr algn="just"/>
                      <a:r>
                        <a:rPr lang="it-IT" sz="1200">
                          <a:effectLst/>
                        </a:rPr>
                        <a:t>vede accrescere i suoi compiti sociali di ruolo</a:t>
                      </a:r>
                    </a:p>
                    <a:p>
                      <a:pPr algn="just"/>
                      <a:r>
                        <a:rPr lang="it-IT" sz="1200">
                          <a:effectLst/>
                        </a:rPr>
                        <a:t>affronta e risolve problemi</a:t>
                      </a:r>
                      <a:endParaRPr lang="it-IT" sz="1200">
                        <a:effectLst/>
                        <a:latin typeface="Calibri"/>
                      </a:endParaRPr>
                    </a:p>
                  </a:txBody>
                  <a:tcPr marL="44664" marR="44664" marT="0" marB="0"/>
                </a:tc>
                <a:tc>
                  <a:txBody>
                    <a:bodyPr/>
                    <a:lstStyle/>
                    <a:p>
                      <a:pPr algn="just"/>
                      <a:r>
                        <a:rPr lang="it-IT" sz="1200" dirty="0">
                          <a:effectLst/>
                        </a:rPr>
                        <a:t>Il cambiamento è ciò che produce trasformazioni nel concetto di sé a partire dall’esperienza, al fine di raggiungere un maggior grado di adeguatezza all’ambiente e agli altri.</a:t>
                      </a:r>
                      <a:endParaRPr lang="it-IT" sz="1200" dirty="0">
                        <a:effectLst/>
                        <a:latin typeface="Calibri"/>
                      </a:endParaRPr>
                    </a:p>
                  </a:txBody>
                  <a:tcPr marL="44664" marR="44664" marT="0" marB="0"/>
                </a:tc>
              </a:tr>
            </a:tbl>
          </a:graphicData>
        </a:graphic>
      </p:graphicFrame>
    </p:spTree>
    <p:extLst>
      <p:ext uri="{BB962C8B-B14F-4D97-AF65-F5344CB8AC3E}">
        <p14:creationId xmlns:p14="http://schemas.microsoft.com/office/powerpoint/2010/main" val="3752295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920621"/>
            <a:ext cx="7416824" cy="3416320"/>
          </a:xfrm>
          <a:prstGeom prst="rect">
            <a:avLst/>
          </a:prstGeom>
        </p:spPr>
        <p:txBody>
          <a:bodyPr wrap="square">
            <a:spAutoFit/>
          </a:bodyPr>
          <a:lstStyle/>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Nel periodo “giolittiano” (caratterizzato da governi con indirizzi politici liberali), il regolamento del 1891 subì alcune importanti modifiche tendenti a mitigare le condizioni disumane dei detenuti</a:t>
            </a:r>
            <a:r>
              <a:rPr lang="it-IT" b="1" dirty="0" smtClean="0">
                <a:solidFill>
                  <a:prstClr val="black"/>
                </a:solidFill>
                <a:latin typeface="Garamond" panose="02020404030301010803" pitchFamily="18" charset="0"/>
                <a:cs typeface="Arial" charset="0"/>
              </a:rPr>
              <a:t>.</a:t>
            </a:r>
          </a:p>
          <a:p>
            <a:pPr lvl="0" algn="just" fontAlgn="base">
              <a:spcBef>
                <a:spcPct val="0"/>
              </a:spcBef>
              <a:spcAft>
                <a:spcPct val="0"/>
              </a:spcAft>
              <a:defRPr/>
            </a:pPr>
            <a:endParaRPr lang="it-IT" b="1" dirty="0">
              <a:solidFill>
                <a:prstClr val="black"/>
              </a:solidFill>
              <a:latin typeface="Garamond" panose="02020404030301010803" pitchFamily="18" charset="0"/>
              <a:cs typeface="Arial" charset="0"/>
            </a:endParaRPr>
          </a:p>
          <a:p>
            <a:pPr marL="342900" lvl="0" indent="-342900" algn="just" fontAlgn="base">
              <a:spcBef>
                <a:spcPct val="0"/>
              </a:spcBef>
              <a:spcAft>
                <a:spcPct val="0"/>
              </a:spcAft>
              <a:buFont typeface="Wingdings" panose="05000000000000000000" pitchFamily="2" charset="2"/>
              <a:buChar char="q"/>
              <a:defRPr/>
            </a:pPr>
            <a:r>
              <a:rPr lang="it-IT" b="1" dirty="0">
                <a:solidFill>
                  <a:prstClr val="black"/>
                </a:solidFill>
                <a:latin typeface="Garamond" panose="02020404030301010803" pitchFamily="18" charset="0"/>
                <a:cs typeface="Arial" charset="0"/>
              </a:rPr>
              <a:t>Venne soppresso l’uso della catena al piede per i condannati ai lavori forzati e furono introdotte modifiche al rigido sistema delle sanzioni disciplinari, eliminando le disumane punizioni della camicia di forza, dei ferri e della cella oscura.</a:t>
            </a:r>
          </a:p>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 </a:t>
            </a:r>
          </a:p>
          <a:p>
            <a:pPr lvl="0" algn="just" fontAlgn="base">
              <a:spcBef>
                <a:spcPct val="0"/>
              </a:spcBef>
              <a:spcAft>
                <a:spcPct val="0"/>
              </a:spcAft>
              <a:defRPr/>
            </a:pPr>
            <a:r>
              <a:rPr lang="it-IT" b="1" dirty="0">
                <a:solidFill>
                  <a:prstClr val="black"/>
                </a:solidFill>
                <a:latin typeface="Garamond" panose="02020404030301010803" pitchFamily="18" charset="0"/>
                <a:cs typeface="Arial" charset="0"/>
              </a:rPr>
              <a:t>Il successivo regio decreto 14 novembre 1903, n. 484 sancì l’abolizione della camicia di forza, dei ferri e della cella oscura</a:t>
            </a:r>
            <a:r>
              <a:rPr lang="it-IT" b="1" dirty="0" smtClean="0">
                <a:solidFill>
                  <a:prstClr val="black"/>
                </a:solidFill>
                <a:latin typeface="Garamond" panose="02020404030301010803" pitchFamily="18" charset="0"/>
                <a:cs typeface="Arial" charset="0"/>
              </a:rPr>
              <a:t>.</a:t>
            </a:r>
          </a:p>
          <a:p>
            <a:pPr lvl="0" algn="just" fontAlgn="base">
              <a:spcBef>
                <a:spcPct val="0"/>
              </a:spcBef>
              <a:spcAft>
                <a:spcPct val="0"/>
              </a:spcAft>
              <a:defRPr/>
            </a:pPr>
            <a:endParaRPr lang="it-IT" b="1" dirty="0">
              <a:solidFill>
                <a:prstClr val="black"/>
              </a:solidFill>
              <a:latin typeface="Garamond" panose="02020404030301010803" pitchFamily="18" charset="0"/>
              <a:cs typeface="Arial" charset="0"/>
            </a:endParaRPr>
          </a:p>
        </p:txBody>
      </p:sp>
    </p:spTree>
    <p:extLst>
      <p:ext uri="{BB962C8B-B14F-4D97-AF65-F5344CB8AC3E}">
        <p14:creationId xmlns:p14="http://schemas.microsoft.com/office/powerpoint/2010/main" val="2275027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889844"/>
            <a:ext cx="7632848" cy="4524315"/>
          </a:xfrm>
          <a:prstGeom prst="rect">
            <a:avLst/>
          </a:prstGeom>
        </p:spPr>
        <p:txBody>
          <a:bodyPr wrap="square">
            <a:spAutoFit/>
          </a:bodyPr>
          <a:lstStyle/>
          <a:p>
            <a:pPr>
              <a:defRPr/>
            </a:pPr>
            <a:r>
              <a:rPr lang="it-IT" b="1" dirty="0">
                <a:latin typeface="Garamond" panose="02020404030301010803" pitchFamily="18" charset="0"/>
              </a:rPr>
              <a:t>L. 285 del 1904 </a:t>
            </a:r>
          </a:p>
          <a:p>
            <a:pPr marL="342900" indent="-342900">
              <a:buFont typeface="Arial" panose="020B0604020202020204" pitchFamily="34" charset="0"/>
              <a:buChar char="•"/>
              <a:defRPr/>
            </a:pPr>
            <a:r>
              <a:rPr lang="it-IT" b="1" dirty="0">
                <a:latin typeface="Garamond" panose="02020404030301010803" pitchFamily="18" charset="0"/>
              </a:rPr>
              <a:t>riforma riguarda l’impiego dei condannati in lavori di bonifica di terreni incolti o malarici </a:t>
            </a:r>
          </a:p>
          <a:p>
            <a:pPr>
              <a:defRPr/>
            </a:pPr>
            <a:endParaRPr lang="it-IT" b="1" dirty="0">
              <a:latin typeface="Garamond" panose="02020404030301010803" pitchFamily="18" charset="0"/>
            </a:endParaRPr>
          </a:p>
          <a:p>
            <a:pPr>
              <a:defRPr/>
            </a:pPr>
            <a:r>
              <a:rPr lang="it-IT" b="1" dirty="0">
                <a:latin typeface="Garamond" panose="02020404030301010803" pitchFamily="18" charset="0"/>
              </a:rPr>
              <a:t>R.D. 1922 </a:t>
            </a:r>
          </a:p>
          <a:p>
            <a:pPr marL="342900" indent="-342900">
              <a:buFont typeface="Arial" panose="020B0604020202020204" pitchFamily="34" charset="0"/>
              <a:buChar char="•"/>
              <a:defRPr/>
            </a:pPr>
            <a:r>
              <a:rPr lang="it-IT" b="1" dirty="0">
                <a:latin typeface="Garamond" panose="02020404030301010803" pitchFamily="18" charset="0"/>
              </a:rPr>
              <a:t>si allargano le maglie ma le prassi restano, cambia la competenza che passa al Ministero dell’Interno.</a:t>
            </a:r>
          </a:p>
          <a:p>
            <a:pPr>
              <a:defRPr/>
            </a:pPr>
            <a:endParaRPr lang="it-IT" b="1" dirty="0">
              <a:latin typeface="Garamond" panose="02020404030301010803" pitchFamily="18" charset="0"/>
            </a:endParaRPr>
          </a:p>
          <a:p>
            <a:pPr>
              <a:defRPr/>
            </a:pPr>
            <a:r>
              <a:rPr lang="it-IT" b="1" dirty="0">
                <a:latin typeface="Garamond" panose="02020404030301010803" pitchFamily="18" charset="0"/>
              </a:rPr>
              <a:t>Regolamento 1931</a:t>
            </a:r>
          </a:p>
          <a:p>
            <a:pPr marL="285750" indent="-285750">
              <a:buFont typeface="Arial" panose="020B0604020202020204" pitchFamily="34" charset="0"/>
              <a:buChar char="•"/>
              <a:defRPr/>
            </a:pPr>
            <a:r>
              <a:rPr lang="it-IT" b="1" dirty="0">
                <a:latin typeface="Garamond" panose="02020404030301010803" pitchFamily="18" charset="0"/>
              </a:rPr>
              <a:t>riprende quello del 1891</a:t>
            </a:r>
          </a:p>
          <a:p>
            <a:pPr marL="285750" indent="-285750">
              <a:buFont typeface="Arial" panose="020B0604020202020204" pitchFamily="34" charset="0"/>
              <a:buChar char="•"/>
              <a:defRPr/>
            </a:pPr>
            <a:r>
              <a:rPr lang="it-IT" b="1" dirty="0">
                <a:latin typeface="Garamond" panose="02020404030301010803" pitchFamily="18" charset="0"/>
              </a:rPr>
              <a:t>Uniche attività concesse: religione, istruzione, lavoro </a:t>
            </a:r>
            <a:r>
              <a:rPr lang="it-IT" b="1" dirty="0" smtClean="0">
                <a:latin typeface="Garamond" panose="02020404030301010803" pitchFamily="18" charset="0"/>
              </a:rPr>
              <a:t>( </a:t>
            </a:r>
            <a:r>
              <a:rPr lang="it-IT" b="1" dirty="0">
                <a:latin typeface="Garamond" panose="02020404030301010803" pitchFamily="18" charset="0"/>
              </a:rPr>
              <a:t>sfruttamento)</a:t>
            </a:r>
          </a:p>
          <a:p>
            <a:pPr marL="285750" indent="-285750">
              <a:buFont typeface="Arial" panose="020B0604020202020204" pitchFamily="34" charset="0"/>
              <a:buChar char="•"/>
              <a:defRPr/>
            </a:pPr>
            <a:r>
              <a:rPr lang="it-IT" b="1" dirty="0">
                <a:latin typeface="Garamond" panose="02020404030301010803" pitchFamily="18" charset="0"/>
              </a:rPr>
              <a:t>Soppressione della personalità del detenuto, non nome ma numero di matricola, </a:t>
            </a:r>
          </a:p>
          <a:p>
            <a:pPr>
              <a:defRPr/>
            </a:pPr>
            <a:endParaRPr lang="it-IT" b="1" dirty="0">
              <a:latin typeface="Garamond" panose="02020404030301010803" pitchFamily="18" charset="0"/>
            </a:endParaRPr>
          </a:p>
          <a:p>
            <a:pPr>
              <a:defRPr/>
            </a:pPr>
            <a:r>
              <a:rPr lang="it-IT" b="1" dirty="0">
                <a:latin typeface="Garamond" panose="02020404030301010803" pitchFamily="18" charset="0"/>
              </a:rPr>
              <a:t>(negli anni del fascismo e della guerra, si sa poco ma si sa di violentissime rivolte).</a:t>
            </a:r>
          </a:p>
        </p:txBody>
      </p:sp>
    </p:spTree>
    <p:extLst>
      <p:ext uri="{BB962C8B-B14F-4D97-AF65-F5344CB8AC3E}">
        <p14:creationId xmlns:p14="http://schemas.microsoft.com/office/powerpoint/2010/main" val="143508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71600" y="1582341"/>
            <a:ext cx="7272808" cy="2585323"/>
          </a:xfrm>
          <a:prstGeom prst="rect">
            <a:avLst/>
          </a:prstGeom>
        </p:spPr>
        <p:txBody>
          <a:bodyPr wrap="square">
            <a:spAutoFit/>
          </a:bodyPr>
          <a:lstStyle/>
          <a:p>
            <a:pPr algn="ctr">
              <a:defRPr/>
            </a:pPr>
            <a:r>
              <a:rPr lang="it-IT" b="1" dirty="0">
                <a:latin typeface="Garamond" panose="02020404030301010803" pitchFamily="18" charset="0"/>
              </a:rPr>
              <a:t>TRATTI DI IMMUTABILITA’/CONTINUITA’ DEI PRINCIPI E DELLE REGOLE:</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ISOLAMENTO/SEPARAZIONE</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STRUTTURA BUROCRATICA RIGIDA E VERTICALISTICA</a:t>
            </a:r>
          </a:p>
          <a:p>
            <a:pPr>
              <a:defRPr/>
            </a:pPr>
            <a:endParaRPr lang="it-IT" dirty="0">
              <a:latin typeface="Garamond" panose="02020404030301010803" pitchFamily="18" charset="0"/>
            </a:endParaRPr>
          </a:p>
          <a:p>
            <a:pPr marL="285750" indent="-285750">
              <a:buFont typeface="Arial" panose="020B0604020202020204" pitchFamily="34" charset="0"/>
              <a:buChar char="•"/>
              <a:defRPr/>
            </a:pPr>
            <a:r>
              <a:rPr lang="it-IT" dirty="0">
                <a:latin typeface="Garamond" panose="02020404030301010803" pitchFamily="18" charset="0"/>
              </a:rPr>
              <a:t>LA COMPOSIZIONE DELLA POPOLAZIONE DETENUTA, PRESSOCHÉ COMPOSTA DA CETI PIÙ POVERI</a:t>
            </a:r>
          </a:p>
        </p:txBody>
      </p:sp>
    </p:spTree>
    <p:extLst>
      <p:ext uri="{BB962C8B-B14F-4D97-AF65-F5344CB8AC3E}">
        <p14:creationId xmlns:p14="http://schemas.microsoft.com/office/powerpoint/2010/main" val="1623415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73720" y="548680"/>
            <a:ext cx="7848872" cy="4801314"/>
          </a:xfrm>
          <a:prstGeom prst="rect">
            <a:avLst/>
          </a:prstGeom>
        </p:spPr>
        <p:txBody>
          <a:bodyPr wrap="square">
            <a:spAutoFit/>
          </a:bodyPr>
          <a:lstStyle/>
          <a:p>
            <a:pPr>
              <a:defRPr/>
            </a:pPr>
            <a:r>
              <a:rPr lang="it-IT" b="1" dirty="0">
                <a:latin typeface="Garamond" panose="02020404030301010803" pitchFamily="18" charset="0"/>
              </a:rPr>
              <a:t>Post guerra, carceri distrutte, rivolte, utilizzo “politico” del carcere.</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1945 prima commissione parlamentare sulle condizioni delle carceri</a:t>
            </a:r>
          </a:p>
          <a:p>
            <a:pPr>
              <a:defRPr/>
            </a:pPr>
            <a:endParaRPr lang="it-IT" b="1" dirty="0">
              <a:latin typeface="Garamond" panose="02020404030301010803" pitchFamily="18" charset="0"/>
            </a:endParaRPr>
          </a:p>
          <a:p>
            <a:pPr>
              <a:defRPr/>
            </a:pPr>
            <a:r>
              <a:rPr lang="it-IT" b="1" dirty="0">
                <a:latin typeface="Garamond" panose="02020404030301010803" pitchFamily="18" charset="0"/>
              </a:rPr>
              <a:t>Circolari che sottolineano il “carattere afflittivo della pena” e la necessità di “arrecare sofferenze”</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1947 (in vigore dal 01.01.1948) Costituzione (Art. 27 III Comma)</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EU 1950 - Convenzione per la salvaguardia dei Diritti dell’Uomo e delle Libertà fondamentali</a:t>
            </a:r>
          </a:p>
          <a:p>
            <a:pPr>
              <a:defRPr/>
            </a:pPr>
            <a:endParaRPr lang="it-IT" b="1" dirty="0">
              <a:latin typeface="Garamond" panose="02020404030301010803" pitchFamily="18" charset="0"/>
            </a:endParaRPr>
          </a:p>
          <a:p>
            <a:pPr marL="342900" indent="-342900">
              <a:buFont typeface="Arial" panose="020B0604020202020204" pitchFamily="34" charset="0"/>
              <a:buChar char="•"/>
              <a:defRPr/>
            </a:pPr>
            <a:r>
              <a:rPr lang="it-IT" b="1" dirty="0">
                <a:latin typeface="Garamond" panose="02020404030301010803" pitchFamily="18" charset="0"/>
              </a:rPr>
              <a:t>REGOLE MINIME PER IL TRATTAMENTO DEI DETENUTI</a:t>
            </a:r>
          </a:p>
          <a:p>
            <a:pPr>
              <a:defRPr/>
            </a:pPr>
            <a:r>
              <a:rPr lang="it-IT" b="1" dirty="0" err="1">
                <a:latin typeface="Garamond" panose="02020404030301010803" pitchFamily="18" charset="0"/>
              </a:rPr>
              <a:t>Ris</a:t>
            </a:r>
            <a:r>
              <a:rPr lang="it-IT" b="1" dirty="0">
                <a:latin typeface="Garamond" panose="02020404030301010803" pitchFamily="18" charset="0"/>
              </a:rPr>
              <a:t>. O.N.U.  30.08.1955 (es. Il regime dello stabilimento deve sforzarsi di ridurre le differenze che possono esservi tra la vita in carcere e quella libera, ove tali differenze portino a indebolire il senso di responsabilità del detenuto o rispetto della dignità della sua persona)</a:t>
            </a:r>
          </a:p>
        </p:txBody>
      </p:sp>
    </p:spTree>
    <p:extLst>
      <p:ext uri="{BB962C8B-B14F-4D97-AF65-F5344CB8AC3E}">
        <p14:creationId xmlns:p14="http://schemas.microsoft.com/office/powerpoint/2010/main" val="93227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764704"/>
            <a:ext cx="7632848" cy="5355312"/>
          </a:xfrm>
          <a:prstGeom prst="rect">
            <a:avLst/>
          </a:prstGeom>
        </p:spPr>
        <p:txBody>
          <a:bodyPr wrap="square">
            <a:spAutoFit/>
          </a:bodyPr>
          <a:lstStyle/>
          <a:p>
            <a:pPr marL="342900" indent="-342900" algn="just">
              <a:buFont typeface="Wingdings" panose="05000000000000000000" pitchFamily="2" charset="2"/>
              <a:buChar char="q"/>
              <a:defRPr/>
            </a:pPr>
            <a:r>
              <a:rPr lang="it-IT" b="1" dirty="0">
                <a:latin typeface="Garamond" panose="02020404030301010803" pitchFamily="18" charset="0"/>
              </a:rPr>
              <a:t>Anni ’50 cappellani, dame di San Vincenzo, prime cliniche per l’osservazione della personalità.</a:t>
            </a:r>
          </a:p>
          <a:p>
            <a:pPr marL="342900" indent="-342900" algn="just">
              <a:buFont typeface="Wingdings" panose="05000000000000000000" pitchFamily="2" charset="2"/>
              <a:buChar char="q"/>
              <a:defRPr/>
            </a:pPr>
            <a:r>
              <a:rPr lang="it-IT" b="1" dirty="0">
                <a:latin typeface="Garamond" panose="02020404030301010803" pitchFamily="18" charset="0"/>
              </a:rPr>
              <a:t>’68 lotte, politica, rivolte</a:t>
            </a:r>
          </a:p>
          <a:p>
            <a:pPr marL="342900" indent="-342900" algn="just">
              <a:buFont typeface="Wingdings" panose="05000000000000000000" pitchFamily="2" charset="2"/>
              <a:buChar char="q"/>
              <a:defRPr/>
            </a:pPr>
            <a:r>
              <a:rPr lang="it-IT" b="1" dirty="0">
                <a:latin typeface="Garamond" panose="02020404030301010803" pitchFamily="18" charset="0"/>
              </a:rPr>
              <a:t>Il carcere si avvia verso la riforma del 1975, primi disegni di legge metà anni ’60. </a:t>
            </a:r>
          </a:p>
          <a:p>
            <a:pPr marL="342900" indent="-342900" algn="just">
              <a:buFont typeface="Wingdings" panose="05000000000000000000" pitchFamily="2" charset="2"/>
              <a:buChar char="q"/>
              <a:defRPr/>
            </a:pPr>
            <a:r>
              <a:rPr lang="it-IT" b="1" dirty="0">
                <a:latin typeface="Garamond" panose="02020404030301010803" pitchFamily="18" charset="0"/>
              </a:rPr>
              <a:t>1974 nascita dei N.A.P. (Nuclei Armati </a:t>
            </a:r>
            <a:r>
              <a:rPr lang="it-IT" b="1" dirty="0" smtClean="0">
                <a:latin typeface="Garamond" panose="02020404030301010803" pitchFamily="18" charset="0"/>
              </a:rPr>
              <a:t>Proletari)</a:t>
            </a:r>
          </a:p>
          <a:p>
            <a:pPr algn="just">
              <a:defRPr/>
            </a:pPr>
            <a:endParaRPr lang="it-IT" b="1" dirty="0">
              <a:latin typeface="Garamond" panose="02020404030301010803" pitchFamily="18" charset="0"/>
            </a:endParaRPr>
          </a:p>
          <a:p>
            <a:pPr algn="just">
              <a:defRPr/>
            </a:pPr>
            <a:r>
              <a:rPr lang="it-IT" b="1" dirty="0" smtClean="0">
                <a:latin typeface="Garamond" panose="02020404030301010803" pitchFamily="18" charset="0"/>
              </a:rPr>
              <a:t>Luglio </a:t>
            </a:r>
            <a:r>
              <a:rPr lang="it-IT" b="1" dirty="0">
                <a:latin typeface="Garamond" panose="02020404030301010803" pitchFamily="18" charset="0"/>
              </a:rPr>
              <a:t>1975 – Legge 354 – ORDINAMENTO PENITENZIARIO</a:t>
            </a:r>
          </a:p>
          <a:p>
            <a:pPr algn="just">
              <a:defRPr/>
            </a:pPr>
            <a:endParaRPr lang="it-IT" b="1" dirty="0">
              <a:latin typeface="Garamond" panose="02020404030301010803" pitchFamily="18" charset="0"/>
            </a:endParaRPr>
          </a:p>
          <a:p>
            <a:pPr algn="just">
              <a:defRPr/>
            </a:pPr>
            <a:r>
              <a:rPr lang="it-IT" b="1" dirty="0">
                <a:latin typeface="Garamond" panose="02020404030301010803" pitchFamily="18" charset="0"/>
              </a:rPr>
              <a:t>Principi e innovazioni principali dell'ordinamento </a:t>
            </a:r>
            <a:r>
              <a:rPr lang="it-IT" b="1" dirty="0" smtClean="0">
                <a:latin typeface="Garamond" panose="02020404030301010803" pitchFamily="18" charset="0"/>
              </a:rPr>
              <a:t>penitenziario</a:t>
            </a:r>
          </a:p>
          <a:p>
            <a:pPr algn="just">
              <a:defRPr/>
            </a:pPr>
            <a:endParaRPr lang="it-IT" b="1" dirty="0">
              <a:latin typeface="Garamond" panose="02020404030301010803" pitchFamily="18" charset="0"/>
            </a:endParaRPr>
          </a:p>
          <a:p>
            <a:pPr marL="285750" indent="-285750" algn="just">
              <a:buFont typeface="Wingdings" panose="05000000000000000000" pitchFamily="2" charset="2"/>
              <a:buChar char="q"/>
              <a:defRPr/>
            </a:pPr>
            <a:r>
              <a:rPr lang="it-IT" b="1" dirty="0">
                <a:latin typeface="Garamond" panose="02020404030301010803" pitchFamily="18" charset="0"/>
              </a:rPr>
              <a:t>La persona al centro e portatrice di diritti</a:t>
            </a:r>
          </a:p>
          <a:p>
            <a:pPr marL="285750" indent="-285750" algn="just">
              <a:buFont typeface="Wingdings" panose="05000000000000000000" pitchFamily="2" charset="2"/>
              <a:buChar char="q"/>
              <a:defRPr/>
            </a:pPr>
            <a:r>
              <a:rPr lang="it-IT" b="1" dirty="0">
                <a:latin typeface="Garamond" panose="02020404030301010803" pitchFamily="18" charset="0"/>
              </a:rPr>
              <a:t>Apertura verso il mondo esterno</a:t>
            </a:r>
          </a:p>
          <a:p>
            <a:pPr marL="285750" indent="-285750" algn="just">
              <a:buFont typeface="Wingdings" panose="05000000000000000000" pitchFamily="2" charset="2"/>
              <a:buChar char="q"/>
              <a:defRPr/>
            </a:pPr>
            <a:r>
              <a:rPr lang="it-IT" b="1" dirty="0">
                <a:latin typeface="Garamond" panose="02020404030301010803" pitchFamily="18" charset="0"/>
              </a:rPr>
              <a:t>Osservazione della personalità </a:t>
            </a:r>
          </a:p>
          <a:p>
            <a:pPr marL="285750" indent="-285750" algn="just">
              <a:buFont typeface="Wingdings" panose="05000000000000000000" pitchFamily="2" charset="2"/>
              <a:buChar char="q"/>
              <a:defRPr/>
            </a:pPr>
            <a:r>
              <a:rPr lang="it-IT" b="1" dirty="0">
                <a:latin typeface="Garamond" panose="02020404030301010803" pitchFamily="18" charset="0"/>
              </a:rPr>
              <a:t>Trattamento (nuove figure educatori, esperti, AASS) 5 elementi  </a:t>
            </a:r>
          </a:p>
          <a:p>
            <a:pPr marL="285750" indent="-285750" algn="just">
              <a:buFont typeface="Wingdings" panose="05000000000000000000" pitchFamily="2" charset="2"/>
              <a:buChar char="q"/>
              <a:defRPr/>
            </a:pPr>
            <a:r>
              <a:rPr lang="it-IT" b="1" dirty="0">
                <a:latin typeface="Garamond" panose="02020404030301010803" pitchFamily="18" charset="0"/>
              </a:rPr>
              <a:t>Benefici e misure alternative</a:t>
            </a:r>
          </a:p>
          <a:p>
            <a:pPr algn="just">
              <a:defRPr/>
            </a:pPr>
            <a:r>
              <a:rPr lang="it-IT" b="1" dirty="0">
                <a:latin typeface="Garamond" panose="02020404030301010803" pitchFamily="18" charset="0"/>
              </a:rPr>
              <a:t> (principi ispirati all’art. 27 III Comma, ma resta l’organizzazione verticistica) </a:t>
            </a:r>
          </a:p>
          <a:p>
            <a:pPr algn="just">
              <a:defRPr/>
            </a:pPr>
            <a:endParaRPr lang="it-IT" dirty="0">
              <a:latin typeface="Garamond" panose="02020404030301010803" pitchFamily="18" charset="0"/>
            </a:endParaRPr>
          </a:p>
        </p:txBody>
      </p:sp>
    </p:spTree>
    <p:extLst>
      <p:ext uri="{BB962C8B-B14F-4D97-AF65-F5344CB8AC3E}">
        <p14:creationId xmlns:p14="http://schemas.microsoft.com/office/powerpoint/2010/main" val="269578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476672"/>
            <a:ext cx="7704856" cy="5355312"/>
          </a:xfrm>
          <a:prstGeom prst="rect">
            <a:avLst/>
          </a:prstGeom>
        </p:spPr>
        <p:txBody>
          <a:bodyPr wrap="square">
            <a:spAutoFit/>
          </a:bodyPr>
          <a:lstStyle/>
          <a:p>
            <a:r>
              <a:rPr lang="it-IT" altLang="it-IT" b="1" dirty="0" smtClean="0">
                <a:latin typeface="Garamond" pitchFamily="18" charset="0"/>
              </a:rPr>
              <a:t>Dal 1975 ad oggi </a:t>
            </a:r>
          </a:p>
          <a:p>
            <a:endParaRPr lang="it-IT" altLang="it-IT" b="1" dirty="0" smtClean="0">
              <a:latin typeface="Garamond" pitchFamily="18" charset="0"/>
            </a:endParaRPr>
          </a:p>
          <a:p>
            <a:pPr algn="just"/>
            <a:r>
              <a:rPr lang="it-IT" altLang="it-IT" b="1" dirty="0" smtClean="0">
                <a:latin typeface="Garamond" pitchFamily="18" charset="0"/>
              </a:rPr>
              <a:t>Entrato in vigore l’O.P. la situazione non cambia subito, es. 1976 crisi carceraria (gravi episodi di violenza, evasioni anche di massa)</a:t>
            </a:r>
          </a:p>
          <a:p>
            <a:endParaRPr lang="it-IT" altLang="it-IT" b="1" dirty="0" smtClean="0">
              <a:latin typeface="Garamond" pitchFamily="18" charset="0"/>
            </a:endParaRPr>
          </a:p>
          <a:p>
            <a:pPr algn="just"/>
            <a:r>
              <a:rPr lang="it-IT" altLang="it-IT" b="1" dirty="0" smtClean="0">
                <a:latin typeface="Garamond" pitchFamily="18" charset="0"/>
              </a:rPr>
              <a:t>1977 carceri speciali (regime molto duro, sorveglianza a vista 24 h, colloqui con pannello divisorio, no attività) rivolte, si creano le Brigate di campo e i Comitati di Lotta  - leggi emergenziali terrorismo - dissociazione</a:t>
            </a:r>
          </a:p>
          <a:p>
            <a:endParaRPr lang="it-IT" altLang="it-IT" b="1" dirty="0" smtClean="0">
              <a:latin typeface="Garamond" pitchFamily="18" charset="0"/>
            </a:endParaRPr>
          </a:p>
          <a:p>
            <a:r>
              <a:rPr lang="it-IT" altLang="it-IT" b="1" dirty="0" smtClean="0">
                <a:latin typeface="Garamond" pitchFamily="18" charset="0"/>
              </a:rPr>
              <a:t>1986 Legge </a:t>
            </a:r>
            <a:r>
              <a:rPr lang="it-IT" altLang="it-IT" b="1" dirty="0" err="1" smtClean="0">
                <a:latin typeface="Garamond" pitchFamily="18" charset="0"/>
              </a:rPr>
              <a:t>Gozzini</a:t>
            </a:r>
            <a:r>
              <a:rPr lang="it-IT" altLang="it-IT" b="1" dirty="0" smtClean="0">
                <a:latin typeface="Garamond" pitchFamily="18" charset="0"/>
              </a:rPr>
              <a:t> n. 663 (apertura, permessi premio </a:t>
            </a:r>
            <a:r>
              <a:rPr lang="it-IT" altLang="it-IT" b="1" dirty="0" err="1" smtClean="0">
                <a:latin typeface="Garamond" pitchFamily="18" charset="0"/>
              </a:rPr>
              <a:t>ecc</a:t>
            </a:r>
            <a:r>
              <a:rPr lang="it-IT" altLang="it-IT" b="1" dirty="0" smtClean="0">
                <a:latin typeface="Garamond" pitchFamily="18" charset="0"/>
              </a:rPr>
              <a:t>, 47 bis, 47 ter)</a:t>
            </a:r>
          </a:p>
          <a:p>
            <a:r>
              <a:rPr lang="it-IT" altLang="it-IT" b="1" dirty="0" smtClean="0">
                <a:latin typeface="Garamond" pitchFamily="18" charset="0"/>
              </a:rPr>
              <a:t>1990 T.U stupefacenti (DPR 309/90)</a:t>
            </a:r>
          </a:p>
          <a:p>
            <a:r>
              <a:rPr lang="it-IT" altLang="it-IT" b="1" dirty="0" smtClean="0">
                <a:latin typeface="Garamond" pitchFamily="18" charset="0"/>
              </a:rPr>
              <a:t>1991/1992 introduzione art. 4 bis O.P.</a:t>
            </a:r>
          </a:p>
          <a:p>
            <a:r>
              <a:rPr lang="it-IT" altLang="it-IT" b="1" dirty="0" smtClean="0">
                <a:latin typeface="Garamond" pitchFamily="18" charset="0"/>
              </a:rPr>
              <a:t>1998 Legge Simeone – Saraceni (misure dalla libertà)</a:t>
            </a:r>
          </a:p>
          <a:p>
            <a:r>
              <a:rPr lang="it-IT" altLang="it-IT" b="1" dirty="0" smtClean="0">
                <a:latin typeface="Garamond" pitchFamily="18" charset="0"/>
              </a:rPr>
              <a:t>2003 indultino</a:t>
            </a:r>
          </a:p>
          <a:p>
            <a:r>
              <a:rPr lang="it-IT" altLang="it-IT" b="1" dirty="0" smtClean="0">
                <a:latin typeface="Garamond" pitchFamily="18" charset="0"/>
              </a:rPr>
              <a:t>2005 L. 251 Cirielli (recidiva ma </a:t>
            </a:r>
            <a:r>
              <a:rPr lang="it-IT" altLang="it-IT" b="1" dirty="0" err="1" smtClean="0">
                <a:latin typeface="Garamond" pitchFamily="18" charset="0"/>
              </a:rPr>
              <a:t>det</a:t>
            </a:r>
            <a:r>
              <a:rPr lang="it-IT" altLang="it-IT" b="1" dirty="0" smtClean="0">
                <a:latin typeface="Garamond" pitchFamily="18" charset="0"/>
              </a:rPr>
              <a:t> </a:t>
            </a:r>
            <a:r>
              <a:rPr lang="it-IT" altLang="it-IT" b="1" dirty="0" err="1" smtClean="0">
                <a:latin typeface="Garamond" pitchFamily="18" charset="0"/>
              </a:rPr>
              <a:t>dom</a:t>
            </a:r>
            <a:r>
              <a:rPr lang="it-IT" altLang="it-IT" b="1" dirty="0" smtClean="0">
                <a:latin typeface="Garamond" pitchFamily="18" charset="0"/>
              </a:rPr>
              <a:t> ultra 70enni)</a:t>
            </a:r>
          </a:p>
          <a:p>
            <a:r>
              <a:rPr lang="it-IT" altLang="it-IT" b="1" dirty="0" smtClean="0">
                <a:latin typeface="Garamond" pitchFamily="18" charset="0"/>
              </a:rPr>
              <a:t>2006 L. 241 Indulto</a:t>
            </a:r>
          </a:p>
          <a:p>
            <a:r>
              <a:rPr lang="it-IT" altLang="it-IT" b="1" dirty="0" smtClean="0">
                <a:latin typeface="Garamond" pitchFamily="18" charset="0"/>
              </a:rPr>
              <a:t>2008 Legge Bossi Fini</a:t>
            </a:r>
          </a:p>
          <a:p>
            <a:r>
              <a:rPr lang="it-IT" altLang="it-IT" b="1" dirty="0" smtClean="0">
                <a:latin typeface="Garamond" pitchFamily="18" charset="0"/>
              </a:rPr>
              <a:t>2009 Legge 38</a:t>
            </a:r>
          </a:p>
          <a:p>
            <a:r>
              <a:rPr lang="it-IT" altLang="it-IT" b="1" dirty="0" smtClean="0">
                <a:latin typeface="Garamond" pitchFamily="18" charset="0"/>
              </a:rPr>
              <a:t>Poi le riforme del 2013/2014 e la recente riforma del 2018 </a:t>
            </a:r>
            <a:endParaRPr lang="it-IT" altLang="it-IT" b="1" dirty="0">
              <a:latin typeface="Garamond" pitchFamily="18" charset="0"/>
            </a:endParaRPr>
          </a:p>
        </p:txBody>
      </p:sp>
    </p:spTree>
    <p:extLst>
      <p:ext uri="{BB962C8B-B14F-4D97-AF65-F5344CB8AC3E}">
        <p14:creationId xmlns:p14="http://schemas.microsoft.com/office/powerpoint/2010/main" val="1650018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88640"/>
            <a:ext cx="8437815" cy="6986528"/>
          </a:xfrm>
          <a:prstGeom prst="rect">
            <a:avLst/>
          </a:prstGeom>
        </p:spPr>
        <p:txBody>
          <a:bodyPr wrap="square">
            <a:spAutoFit/>
          </a:bodyPr>
          <a:lstStyle/>
          <a:p>
            <a:pPr algn="ctr"/>
            <a:r>
              <a:rPr lang="it-IT" sz="1600" b="1" dirty="0" smtClean="0">
                <a:latin typeface="Garamond" panose="02020404030301010803" pitchFamily="18" charset="0"/>
              </a:rPr>
              <a:t>L’OSSERVAZIONE DELLA PERSONALITÀ E IL TRATTAMENTO RIEDUCATIVO</a:t>
            </a:r>
          </a:p>
          <a:p>
            <a:pPr algn="ctr"/>
            <a:endParaRPr lang="it-IT" b="1" dirty="0">
              <a:latin typeface="Garamond" panose="02020404030301010803" pitchFamily="18" charset="0"/>
            </a:endParaRPr>
          </a:p>
          <a:p>
            <a:pPr algn="ctr"/>
            <a:r>
              <a:rPr lang="it-IT" b="1" dirty="0" smtClean="0">
                <a:latin typeface="Garamond" panose="02020404030301010803" pitchFamily="18" charset="0"/>
              </a:rPr>
              <a:t>Art</a:t>
            </a:r>
            <a:r>
              <a:rPr lang="it-IT" b="1" dirty="0">
                <a:latin typeface="Garamond" panose="02020404030301010803" pitchFamily="18" charset="0"/>
              </a:rPr>
              <a:t>. 1</a:t>
            </a:r>
            <a:endParaRPr lang="it-IT" dirty="0">
              <a:latin typeface="Garamond" panose="02020404030301010803" pitchFamily="18" charset="0"/>
            </a:endParaRPr>
          </a:p>
          <a:p>
            <a:pPr algn="ctr"/>
            <a:r>
              <a:rPr lang="it-IT" b="1" dirty="0">
                <a:latin typeface="Garamond" panose="02020404030301010803" pitchFamily="18" charset="0"/>
              </a:rPr>
              <a:t>Trattamento e rieducazione </a:t>
            </a:r>
            <a:endParaRPr lang="it-IT" dirty="0">
              <a:latin typeface="Garamond" panose="02020404030301010803" pitchFamily="18" charset="0"/>
            </a:endParaRPr>
          </a:p>
          <a:p>
            <a:r>
              <a:rPr lang="it-IT" dirty="0">
                <a:latin typeface="Garamond" panose="02020404030301010803" pitchFamily="18" charset="0"/>
              </a:rPr>
              <a:t/>
            </a:r>
            <a:br>
              <a:rPr lang="it-IT" dirty="0">
                <a:latin typeface="Garamond" panose="02020404030301010803" pitchFamily="18" charset="0"/>
              </a:rPr>
            </a:br>
            <a:r>
              <a:rPr lang="it-IT" dirty="0">
                <a:latin typeface="Garamond" panose="02020404030301010803" pitchFamily="18" charset="0"/>
              </a:rPr>
              <a:t>1. Il trattamento penitenziario deve essere conforme a umanità e deve assicurare il rispetto della dignità della persona. Esso è improntato ad assoluta imparzialità, senza discriminazioni in ordine a sesso, identità di genere, orientamento sessuale, razza, nazionalità, condizioni economiche e sociali, opinioni politiche e credenze religiose, e si conforma a modelli che favoriscono l'autonomia, la responsabilità, la socializzazione e l'integrazione. </a:t>
            </a:r>
          </a:p>
          <a:p>
            <a:r>
              <a:rPr lang="it-IT" dirty="0">
                <a:latin typeface="Garamond" panose="02020404030301010803" pitchFamily="18" charset="0"/>
              </a:rPr>
              <a:t>2. Il trattamento tende, anche attraverso i contatti con l'ambiente esterno, al reinserimento sociale ed è attuato secondo un criterio di individualizzazione in rapporto alle specifiche condizioni degli interessati.</a:t>
            </a:r>
          </a:p>
          <a:p>
            <a:r>
              <a:rPr lang="it-IT" dirty="0">
                <a:latin typeface="Garamond" panose="02020404030301010803" pitchFamily="18" charset="0"/>
              </a:rPr>
              <a:t>3. Ad ogni persona privata della libertà sono garantiti i diritti fondamentali; è vietata ogni violenza fisica e morale in suo danno.</a:t>
            </a:r>
          </a:p>
          <a:p>
            <a:r>
              <a:rPr lang="it-IT" dirty="0">
                <a:latin typeface="Garamond" panose="02020404030301010803" pitchFamily="18" charset="0"/>
              </a:rPr>
              <a:t>4. Negli istituti l'ordine e la disciplina sono mantenuti nel rispetto dei diritti delle persone private della libertà.</a:t>
            </a:r>
          </a:p>
          <a:p>
            <a:r>
              <a:rPr lang="it-IT" dirty="0">
                <a:latin typeface="Garamond" panose="02020404030301010803" pitchFamily="18" charset="0"/>
              </a:rPr>
              <a:t>5. Non possono essere adottate restrizioni non giustificabili con l'esigenza di mantenimento dell'ordine e della disciplina e, nei confronti degli imputati, non indispensabili a fini giudiziari.</a:t>
            </a:r>
          </a:p>
          <a:p>
            <a:r>
              <a:rPr lang="it-IT" dirty="0">
                <a:latin typeface="Garamond" panose="02020404030301010803" pitchFamily="18" charset="0"/>
              </a:rPr>
              <a:t>6. I detenuti e gli internati sono chiamati o indicati con il loro nome.</a:t>
            </a:r>
          </a:p>
          <a:p>
            <a:r>
              <a:rPr lang="it-IT" dirty="0">
                <a:latin typeface="Garamond" panose="02020404030301010803" pitchFamily="18" charset="0"/>
              </a:rPr>
              <a:t>7. Il trattamento degli imputati deve essere rigorosamente informato al </a:t>
            </a:r>
            <a:r>
              <a:rPr lang="it-IT" dirty="0" smtClean="0">
                <a:latin typeface="Garamond" panose="02020404030301010803" pitchFamily="18" charset="0"/>
              </a:rPr>
              <a:t>principio </a:t>
            </a:r>
            <a:r>
              <a:rPr lang="it-IT" dirty="0">
                <a:latin typeface="Garamond" panose="02020404030301010803" pitchFamily="18" charset="0"/>
              </a:rPr>
              <a:t>per cui essi non sono considerati colpevoli sino alla condanna definitiva.</a:t>
            </a:r>
          </a:p>
          <a:p>
            <a:r>
              <a:rPr lang="it-IT" b="1" i="1" dirty="0">
                <a:latin typeface="Garamond" panose="02020404030301010803" pitchFamily="18" charset="0"/>
              </a:rPr>
              <a:t> </a:t>
            </a:r>
            <a:endParaRPr lang="it-IT" dirty="0" smtClean="0">
              <a:effectLst/>
              <a:latin typeface="Garamond" panose="02020404030301010803" pitchFamily="18" charset="0"/>
            </a:endParaRPr>
          </a:p>
          <a:p>
            <a:r>
              <a:rPr lang="it-IT" b="1" i="1" dirty="0">
                <a:latin typeface="Garamond" panose="02020404030301010803" pitchFamily="18" charset="0"/>
              </a:rPr>
              <a:t> </a:t>
            </a:r>
            <a:endParaRPr lang="it-IT" dirty="0" smtClean="0">
              <a:effectLst/>
              <a:latin typeface="Garamond" panose="02020404030301010803" pitchFamily="18" charset="0"/>
            </a:endParaRPr>
          </a:p>
          <a:p>
            <a:r>
              <a:rPr lang="it-IT" b="1" dirty="0"/>
              <a:t> </a:t>
            </a:r>
            <a:endParaRPr lang="it-IT" dirty="0">
              <a:effectLst/>
            </a:endParaRPr>
          </a:p>
        </p:txBody>
      </p:sp>
    </p:spTree>
    <p:extLst>
      <p:ext uri="{BB962C8B-B14F-4D97-AF65-F5344CB8AC3E}">
        <p14:creationId xmlns:p14="http://schemas.microsoft.com/office/powerpoint/2010/main" val="601247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2527</Words>
  <Application>Microsoft Office PowerPoint</Application>
  <PresentationFormat>Presentazione su schermo (4:3)</PresentationFormat>
  <Paragraphs>259</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Roberto</dc:creator>
  <cp:lastModifiedBy>Roberto</cp:lastModifiedBy>
  <cp:revision>14</cp:revision>
  <dcterms:created xsi:type="dcterms:W3CDTF">2019-01-06T15:46:20Z</dcterms:created>
  <dcterms:modified xsi:type="dcterms:W3CDTF">2019-01-06T22:16:56Z</dcterms:modified>
</cp:coreProperties>
</file>