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1"/>
  </p:notesMasterIdLst>
  <p:handoutMasterIdLst>
    <p:handoutMasterId r:id="rId32"/>
  </p:handoutMasterIdLst>
  <p:sldIdLst>
    <p:sldId id="304" r:id="rId2"/>
    <p:sldId id="302" r:id="rId3"/>
    <p:sldId id="257" r:id="rId4"/>
    <p:sldId id="279" r:id="rId5"/>
    <p:sldId id="280" r:id="rId6"/>
    <p:sldId id="261" r:id="rId7"/>
    <p:sldId id="281" r:id="rId8"/>
    <p:sldId id="301" r:id="rId9"/>
    <p:sldId id="262" r:id="rId10"/>
    <p:sldId id="263" r:id="rId11"/>
    <p:sldId id="297" r:id="rId12"/>
    <p:sldId id="296" r:id="rId13"/>
    <p:sldId id="299" r:id="rId14"/>
    <p:sldId id="298" r:id="rId15"/>
    <p:sldId id="282" r:id="rId16"/>
    <p:sldId id="259" r:id="rId17"/>
    <p:sldId id="260" r:id="rId18"/>
    <p:sldId id="265" r:id="rId19"/>
    <p:sldId id="303" r:id="rId20"/>
    <p:sldId id="266" r:id="rId21"/>
    <p:sldId id="267" r:id="rId22"/>
    <p:sldId id="268" r:id="rId23"/>
    <p:sldId id="269" r:id="rId24"/>
    <p:sldId id="300" r:id="rId25"/>
    <p:sldId id="284" r:id="rId26"/>
    <p:sldId id="285" r:id="rId27"/>
    <p:sldId id="286" r:id="rId28"/>
    <p:sldId id="287" r:id="rId29"/>
    <p:sldId id="295" r:id="rId30"/>
  </p:sldIdLst>
  <p:sldSz cx="9144000" cy="6858000" type="screen4x3"/>
  <p:notesSz cx="6797675" cy="98742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0" autoAdjust="0"/>
    <p:restoredTop sz="94660"/>
  </p:normalViewPr>
  <p:slideViewPr>
    <p:cSldViewPr>
      <p:cViewPr>
        <p:scale>
          <a:sx n="75" d="100"/>
          <a:sy n="75" d="100"/>
        </p:scale>
        <p:origin x="-94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93B1B49-45A0-4441-9489-8646B683F8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27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91063"/>
            <a:ext cx="5438775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950"/>
            <a:ext cx="294640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B3D04EF-6816-49E1-A5CC-2B80D8688D1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7A71D2-21D9-434F-B966-062F725EA44F}" type="slidenum">
              <a:rPr lang="it-IT">
                <a:latin typeface="Arial" pitchFamily="34" charset="0"/>
              </a:rPr>
              <a:pPr/>
              <a:t>2</a:t>
            </a:fld>
            <a:endParaRPr lang="it-IT">
              <a:latin typeface="Arial" pitchFamily="34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58F45D-0D76-4B74-9E37-17ACA0A997B7}" type="slidenum">
              <a:rPr lang="it-IT">
                <a:latin typeface="Arial" pitchFamily="34" charset="0"/>
              </a:rPr>
              <a:pPr/>
              <a:t>11</a:t>
            </a:fld>
            <a:endParaRPr lang="it-IT"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6FC968-F766-4700-A072-EB1B7586A30C}" type="slidenum">
              <a:rPr lang="it-IT">
                <a:latin typeface="Arial" pitchFamily="34" charset="0"/>
              </a:rPr>
              <a:pPr/>
              <a:t>12</a:t>
            </a:fld>
            <a:endParaRPr lang="it-IT"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A2A60-89CD-4419-8EDC-7CD937700908}" type="slidenum">
              <a:rPr lang="it-IT">
                <a:latin typeface="Arial" pitchFamily="34" charset="0"/>
              </a:rPr>
              <a:pPr/>
              <a:t>13</a:t>
            </a:fld>
            <a:endParaRPr lang="it-IT"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3C47D3-3ADE-4066-8043-CB3AF20CEE9D}" type="slidenum">
              <a:rPr lang="it-IT">
                <a:latin typeface="Arial" pitchFamily="34" charset="0"/>
              </a:rPr>
              <a:pPr/>
              <a:t>14</a:t>
            </a:fld>
            <a:endParaRPr lang="it-IT"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ECBF5C-6A84-4DFC-AD5D-CE6F091E2CD8}" type="slidenum">
              <a:rPr lang="it-IT">
                <a:latin typeface="Arial" pitchFamily="34" charset="0"/>
              </a:rPr>
              <a:pPr/>
              <a:t>15</a:t>
            </a:fld>
            <a:endParaRPr lang="it-IT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13059C-3737-4C06-83EB-8BC01AF14F09}" type="slidenum">
              <a:rPr lang="it-IT">
                <a:latin typeface="Arial" pitchFamily="34" charset="0"/>
              </a:rPr>
              <a:pPr/>
              <a:t>16</a:t>
            </a:fld>
            <a:endParaRPr lang="it-IT"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57D0AF-E49B-410A-8680-37413D9C3986}" type="slidenum">
              <a:rPr lang="it-IT">
                <a:latin typeface="Arial" pitchFamily="34" charset="0"/>
              </a:rPr>
              <a:pPr/>
              <a:t>17</a:t>
            </a:fld>
            <a:endParaRPr lang="it-IT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879537-81F2-46A2-A27E-3478B569DDD9}" type="slidenum">
              <a:rPr lang="it-IT">
                <a:latin typeface="Arial" pitchFamily="34" charset="0"/>
              </a:rPr>
              <a:pPr/>
              <a:t>18</a:t>
            </a:fld>
            <a:endParaRPr lang="it-IT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CA02E1-B5D6-4DB1-B1B9-57E6F2475EC7}" type="slidenum">
              <a:rPr lang="it-IT">
                <a:latin typeface="Arial" pitchFamily="34" charset="0"/>
              </a:rPr>
              <a:pPr/>
              <a:t>19</a:t>
            </a:fld>
            <a:endParaRPr lang="it-IT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B98EE5-F556-4AD9-8AD5-77E9275A8EBD}" type="slidenum">
              <a:rPr lang="it-IT">
                <a:latin typeface="Arial" pitchFamily="34" charset="0"/>
              </a:rPr>
              <a:pPr/>
              <a:t>20</a:t>
            </a:fld>
            <a:endParaRPr lang="it-IT"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7592E6-7D81-4652-9051-F6C07F9B6D59}" type="slidenum">
              <a:rPr lang="it-IT">
                <a:latin typeface="Arial" pitchFamily="34" charset="0"/>
              </a:rPr>
              <a:pPr/>
              <a:t>3</a:t>
            </a:fld>
            <a:endParaRPr lang="it-IT">
              <a:latin typeface="Arial" pitchFamily="34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38DCFB-B201-40D0-B3C3-C68048F58F62}" type="slidenum">
              <a:rPr lang="it-IT">
                <a:latin typeface="Arial" pitchFamily="34" charset="0"/>
              </a:rPr>
              <a:pPr/>
              <a:t>21</a:t>
            </a:fld>
            <a:endParaRPr lang="it-IT"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CF5A75-B2C1-468C-91FE-A895D98F2C9B}" type="slidenum">
              <a:rPr lang="it-IT">
                <a:latin typeface="Arial" pitchFamily="34" charset="0"/>
              </a:rPr>
              <a:pPr/>
              <a:t>22</a:t>
            </a:fld>
            <a:endParaRPr lang="it-IT"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A6A5ED-C5B0-4880-ADF4-AC1D27E83526}" type="slidenum">
              <a:rPr lang="it-IT">
                <a:latin typeface="Arial" pitchFamily="34" charset="0"/>
              </a:rPr>
              <a:pPr/>
              <a:t>23</a:t>
            </a:fld>
            <a:endParaRPr lang="it-IT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E702A7-C348-4344-B6C1-9330561D7539}" type="slidenum">
              <a:rPr lang="it-IT">
                <a:latin typeface="Arial" pitchFamily="34" charset="0"/>
              </a:rPr>
              <a:pPr/>
              <a:t>24</a:t>
            </a:fld>
            <a:endParaRPr lang="it-IT">
              <a:latin typeface="Arial" pitchFamily="34" charset="0"/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DD8242-56C7-4588-9363-EA6AF36E26BF}" type="slidenum">
              <a:rPr lang="it-IT">
                <a:latin typeface="Arial" pitchFamily="34" charset="0"/>
              </a:rPr>
              <a:pPr/>
              <a:t>25</a:t>
            </a:fld>
            <a:endParaRPr lang="it-IT">
              <a:latin typeface="Arial" pitchFamily="34" charset="0"/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DF25D6-47DB-4EF6-BDF6-1D798FB47CE7}" type="slidenum">
              <a:rPr lang="it-IT">
                <a:latin typeface="Arial" pitchFamily="34" charset="0"/>
              </a:rPr>
              <a:pPr/>
              <a:t>26</a:t>
            </a:fld>
            <a:endParaRPr lang="it-IT">
              <a:latin typeface="Arial" pitchFamily="34" charset="0"/>
            </a:endParaRPr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7E79DE-B497-4E1D-804C-53DB9DD3006E}" type="slidenum">
              <a:rPr lang="it-IT">
                <a:latin typeface="Arial" pitchFamily="34" charset="0"/>
              </a:rPr>
              <a:pPr/>
              <a:t>27</a:t>
            </a:fld>
            <a:endParaRPr lang="it-IT"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39B4EC-7212-42F8-BE98-5202325D9657}" type="slidenum">
              <a:rPr lang="it-IT">
                <a:latin typeface="Arial" pitchFamily="34" charset="0"/>
              </a:rPr>
              <a:pPr/>
              <a:t>28</a:t>
            </a:fld>
            <a:endParaRPr lang="it-IT">
              <a:latin typeface="Arial" pitchFamily="34" charset="0"/>
            </a:endParaRPr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3E5C27-EE97-4AEE-9415-E4844ABFE00F}" type="slidenum">
              <a:rPr lang="it-IT">
                <a:latin typeface="Arial" pitchFamily="34" charset="0"/>
              </a:rPr>
              <a:pPr/>
              <a:t>29</a:t>
            </a:fld>
            <a:endParaRPr lang="it-IT">
              <a:latin typeface="Arial" pitchFamily="34" charset="0"/>
            </a:endParaRPr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ABD363-45B4-4732-A7A4-51F462BC10AE}" type="slidenum">
              <a:rPr lang="it-IT">
                <a:latin typeface="Arial" pitchFamily="34" charset="0"/>
              </a:rPr>
              <a:pPr/>
              <a:t>4</a:t>
            </a:fld>
            <a:endParaRPr lang="it-IT">
              <a:latin typeface="Arial" pitchFamily="34" charset="0"/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D61772-049A-454A-B47D-9302E2429493}" type="slidenum">
              <a:rPr lang="it-IT">
                <a:latin typeface="Arial" pitchFamily="34" charset="0"/>
              </a:rPr>
              <a:pPr/>
              <a:t>5</a:t>
            </a:fld>
            <a:endParaRPr lang="it-IT">
              <a:latin typeface="Arial" pitchFamily="34" charset="0"/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766021-BA3D-4955-8307-05947E513A57}" type="slidenum">
              <a:rPr lang="it-IT">
                <a:latin typeface="Arial" pitchFamily="34" charset="0"/>
              </a:rPr>
              <a:pPr/>
              <a:t>6</a:t>
            </a:fld>
            <a:endParaRPr lang="it-IT">
              <a:latin typeface="Arial" pitchFamily="34" charset="0"/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91CD33-E33B-4696-9826-2966D9E433C2}" type="slidenum">
              <a:rPr lang="it-IT">
                <a:latin typeface="Arial" pitchFamily="34" charset="0"/>
              </a:rPr>
              <a:pPr/>
              <a:t>7</a:t>
            </a:fld>
            <a:endParaRPr lang="it-IT">
              <a:latin typeface="Arial" pitchFamily="34" charset="0"/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ED27B2-DA6D-4551-ADA4-0A9460D62EF5}" type="slidenum">
              <a:rPr lang="it-IT">
                <a:latin typeface="Arial" pitchFamily="34" charset="0"/>
              </a:rPr>
              <a:pPr/>
              <a:t>8</a:t>
            </a:fld>
            <a:endParaRPr lang="it-IT">
              <a:latin typeface="Arial" pitchFamily="34" charset="0"/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FB5445-A038-4A87-8AA5-0A753FF033A3}" type="slidenum">
              <a:rPr lang="it-IT">
                <a:latin typeface="Arial" pitchFamily="34" charset="0"/>
              </a:rPr>
              <a:pPr/>
              <a:t>9</a:t>
            </a:fld>
            <a:endParaRPr lang="it-IT">
              <a:latin typeface="Arial" pitchFamily="34" charset="0"/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68B1EA-39C0-4E7D-ACD3-5A8FDACC33EB}" type="slidenum">
              <a:rPr lang="it-IT">
                <a:latin typeface="Arial" pitchFamily="34" charset="0"/>
              </a:rPr>
              <a:pPr/>
              <a:t>10</a:t>
            </a:fld>
            <a:endParaRPr lang="it-IT"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9EA0C7-55CA-4C3B-9066-923A98D5C3B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68BD70-A0C5-4DA7-996C-8E45AEED5993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797510-1797-4127-9BB0-4694C868C39E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8C5B7-C716-4EB6-A4A4-1311035EBCFC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923388-3CE2-47E1-B442-F37632F8F59F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63BBE-CCBA-45B4-AFD4-B303EF8237F6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C1DE5-5EEF-48DB-996E-D682FE8D3D75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BF7E16-45DA-4886-8988-7861197E8931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EF4FCE-482B-4711-AC54-3F336D1ED83A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99200-36AD-4117-81C2-9CA9EF6B0A98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BC0B956D-D5BC-4269-B732-248CC9D43C79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FEB76C5-8C94-459C-9372-CE542877E9B7}" type="slidenum">
              <a:rPr lang="it-IT" smtClean="0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 anchor="ctr">
            <a:noAutofit/>
          </a:bodyPr>
          <a:lstStyle/>
          <a:p>
            <a:pPr algn="ctr"/>
            <a:r>
              <a:rPr lang="it-IT" sz="7200" dirty="0" smtClean="0">
                <a:solidFill>
                  <a:srgbClr val="C00000"/>
                </a:solidFill>
              </a:rPr>
              <a:t>Introduzione al Gruppo</a:t>
            </a:r>
            <a:endParaRPr lang="it-IT" sz="7200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58C5B7-C716-4EB6-A4A4-1311035EBCFC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400" dirty="0" smtClean="0">
                <a:solidFill>
                  <a:srgbClr val="C00000"/>
                </a:solidFill>
              </a:rPr>
              <a:t>Psicologia delle </a:t>
            </a:r>
            <a:r>
              <a:rPr lang="it-IT" sz="4400" dirty="0" smtClean="0">
                <a:solidFill>
                  <a:srgbClr val="C00000"/>
                </a:solidFill>
              </a:rPr>
              <a:t>folle: aspetti </a:t>
            </a:r>
            <a:r>
              <a:rPr lang="it-IT" sz="4400" dirty="0" smtClean="0">
                <a:solidFill>
                  <a:srgbClr val="C00000"/>
                </a:solidFill>
              </a:rPr>
              <a:t>essenziali per la dinamica di gruppo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Rilievo essenziale </a:t>
            </a:r>
            <a:r>
              <a:rPr lang="it-IT" sz="2400" dirty="0" smtClean="0"/>
              <a:t>dell’affettività </a:t>
            </a:r>
            <a:r>
              <a:rPr lang="it-IT" sz="2400" dirty="0" smtClean="0"/>
              <a:t>e delle emozioni</a:t>
            </a:r>
          </a:p>
          <a:p>
            <a:pPr eaLnBrk="1" hangingPunct="1"/>
            <a:r>
              <a:rPr lang="it-IT" sz="2400" dirty="0" smtClean="0"/>
              <a:t>Il radicale cambiamento del soggetto nella folla/nel gruppo</a:t>
            </a:r>
          </a:p>
          <a:p>
            <a:pPr lvl="1" eaLnBrk="1" hangingPunct="1"/>
            <a:r>
              <a:rPr lang="it-IT" dirty="0" smtClean="0"/>
              <a:t>Il ruolo dell’imitazione</a:t>
            </a:r>
          </a:p>
          <a:p>
            <a:pPr eaLnBrk="1" hangingPunct="1"/>
            <a:r>
              <a:rPr lang="it-IT" sz="2400" dirty="0" smtClean="0"/>
              <a:t>Il ruolo centrale del leader</a:t>
            </a:r>
          </a:p>
          <a:p>
            <a:pPr lvl="1" eaLnBrk="1" hangingPunct="1"/>
            <a:r>
              <a:rPr lang="it-IT" dirty="0" smtClean="0"/>
              <a:t>Il ‘carisma’ del leader = le qualità del leader</a:t>
            </a:r>
          </a:p>
          <a:p>
            <a:pPr eaLnBrk="1" hangingPunct="1"/>
            <a:r>
              <a:rPr lang="it-IT" sz="2400" dirty="0" smtClean="0"/>
              <a:t>La funzione essenziale della comunicazione; di come il leader comunica</a:t>
            </a:r>
          </a:p>
        </p:txBody>
      </p:sp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DFC767-C676-487E-ADF6-7F18C80FBC2D}" type="slidenum">
              <a:rPr lang="it-IT">
                <a:latin typeface="Arial" pitchFamily="34" charset="0"/>
              </a:rPr>
              <a:pPr/>
              <a:t>10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7802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Un </a:t>
            </a:r>
            <a:r>
              <a:rPr lang="it-IT" sz="4800" dirty="0" smtClean="0">
                <a:solidFill>
                  <a:srgbClr val="C00000"/>
                </a:solidFill>
              </a:rPr>
              <a:t>primo problema </a:t>
            </a:r>
            <a:r>
              <a:rPr lang="it-IT" sz="4800" dirty="0" smtClean="0">
                <a:solidFill>
                  <a:srgbClr val="C00000"/>
                </a:solidFill>
              </a:rPr>
              <a:t>‘affettivo’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38912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Si può porre a questo punto un primo problema relativo alla affettività nei gruppi (grandi o piccoli che </a:t>
            </a:r>
            <a:r>
              <a:rPr lang="it-IT" sz="2400" dirty="0" smtClean="0"/>
              <a:t>siano)</a:t>
            </a:r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Il leader che è amato dai membri del gruppo può/deve amarli</a:t>
            </a:r>
            <a:r>
              <a:rPr lang="it-IT" sz="2400" dirty="0" smtClean="0"/>
              <a:t>?</a:t>
            </a:r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Alcune riflessioni:</a:t>
            </a:r>
          </a:p>
          <a:p>
            <a:pPr marL="444500" indent="-444500">
              <a:lnSpc>
                <a:spcPct val="80000"/>
              </a:lnSpc>
              <a:buClr>
                <a:srgbClr val="0070C0"/>
              </a:buClr>
              <a:buFont typeface="Arial" pitchFamily="34" charset="0"/>
              <a:buChar char="•"/>
            </a:pPr>
            <a:r>
              <a:rPr lang="it-IT" sz="2400" dirty="0" smtClean="0"/>
              <a:t>Il </a:t>
            </a:r>
            <a:r>
              <a:rPr lang="it-IT" sz="2400" dirty="0" smtClean="0"/>
              <a:t>raggiungimento dell’obiettivo può richiedere il sacrificio di alcuni componenti (o dello stesso gruppo)</a:t>
            </a:r>
          </a:p>
          <a:p>
            <a:pPr marL="444500" indent="-444500">
              <a:lnSpc>
                <a:spcPct val="80000"/>
              </a:lnSpc>
              <a:buClr>
                <a:srgbClr val="0070C0"/>
              </a:buClr>
              <a:buFont typeface="Arial" pitchFamily="34" charset="0"/>
              <a:buChar char="•"/>
            </a:pPr>
            <a:r>
              <a:rPr lang="it-IT" sz="2400" dirty="0" smtClean="0"/>
              <a:t>Il </a:t>
            </a:r>
            <a:r>
              <a:rPr lang="it-IT" sz="2400" dirty="0" smtClean="0"/>
              <a:t>leader deve saper usare l’affettività come una risorsa o un capitale</a:t>
            </a:r>
          </a:p>
          <a:p>
            <a:pPr marL="444500" indent="-444500">
              <a:lnSpc>
                <a:spcPct val="80000"/>
              </a:lnSpc>
              <a:buClr>
                <a:srgbClr val="0070C0"/>
              </a:buClr>
              <a:buFont typeface="Arial" pitchFamily="34" charset="0"/>
              <a:buChar char="•"/>
            </a:pPr>
            <a:r>
              <a:rPr lang="it-IT" sz="2400" dirty="0" smtClean="0"/>
              <a:t>Il </a:t>
            </a:r>
            <a:r>
              <a:rPr lang="it-IT" sz="2400" dirty="0" smtClean="0"/>
              <a:t>leader deve saper mostrare (“parere”) affettività, di amare</a:t>
            </a:r>
            <a:r>
              <a:rPr lang="it-IT" sz="2400" dirty="0" smtClean="0"/>
              <a:t>?</a:t>
            </a:r>
          </a:p>
          <a:p>
            <a:pPr marL="444500" indent="-444500">
              <a:lnSpc>
                <a:spcPct val="80000"/>
              </a:lnSpc>
              <a:buClr>
                <a:srgbClr val="0070C0"/>
              </a:buClr>
              <a:buNone/>
            </a:pPr>
            <a:r>
              <a:rPr lang="it-IT" sz="2400" dirty="0" smtClean="0"/>
              <a:t> </a:t>
            </a:r>
            <a:endParaRPr lang="it-IT" sz="2400" dirty="0" smtClean="0"/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 smtClean="0"/>
              <a:t>Ricordiamo il parere di chi di leader (allora si </a:t>
            </a:r>
            <a:r>
              <a:rPr lang="it-IT" sz="2400" dirty="0" smtClean="0"/>
              <a:t>chiamavano ‘principi</a:t>
            </a:r>
            <a:r>
              <a:rPr lang="it-IT" sz="2400" dirty="0" smtClean="0"/>
              <a:t>’, o ‘capitani’) se ne intendeva:</a:t>
            </a:r>
          </a:p>
        </p:txBody>
      </p:sp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53B203-B45B-498F-94B3-2AA8D98E90EE}" type="slidenum">
              <a:rPr lang="it-IT">
                <a:latin typeface="Arial" pitchFamily="34" charset="0"/>
              </a:rPr>
              <a:pPr/>
              <a:t>11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382000" cy="743712"/>
          </a:xfrm>
        </p:spPr>
        <p:txBody>
          <a:bodyPr>
            <a:noAutofit/>
          </a:bodyPr>
          <a:lstStyle/>
          <a:p>
            <a:pPr eaLnBrk="1" hangingPunct="1"/>
            <a:r>
              <a:rPr lang="it-IT" sz="3200" dirty="0" smtClean="0">
                <a:solidFill>
                  <a:srgbClr val="C00000"/>
                </a:solidFill>
                <a:latin typeface="Book Antiqua" pitchFamily="18" charset="0"/>
              </a:rPr>
              <a:t>XVIII </a:t>
            </a:r>
            <a:r>
              <a:rPr lang="it-IT" sz="3200" dirty="0" err="1" smtClean="0">
                <a:solidFill>
                  <a:srgbClr val="C00000"/>
                </a:solidFill>
                <a:latin typeface="Book Antiqua" pitchFamily="18" charset="0"/>
              </a:rPr>
              <a:t>Quomodo</a:t>
            </a:r>
            <a:r>
              <a:rPr lang="it-IT" sz="3200" dirty="0" smtClean="0">
                <a:solidFill>
                  <a:srgbClr val="C00000"/>
                </a:solidFill>
                <a:latin typeface="Book Antiqua" pitchFamily="18" charset="0"/>
              </a:rPr>
              <a:t> </a:t>
            </a:r>
            <a:r>
              <a:rPr lang="it-IT" sz="3200" dirty="0" err="1" smtClean="0">
                <a:solidFill>
                  <a:srgbClr val="C00000"/>
                </a:solidFill>
                <a:latin typeface="Book Antiqua" pitchFamily="18" charset="0"/>
              </a:rPr>
              <a:t>fides</a:t>
            </a:r>
            <a:r>
              <a:rPr lang="it-IT" sz="3200" dirty="0" smtClean="0">
                <a:solidFill>
                  <a:srgbClr val="C00000"/>
                </a:solidFill>
                <a:latin typeface="Book Antiqua" pitchFamily="18" charset="0"/>
              </a:rPr>
              <a:t> a </a:t>
            </a:r>
            <a:r>
              <a:rPr lang="it-IT" sz="3200" dirty="0" err="1" smtClean="0">
                <a:solidFill>
                  <a:srgbClr val="C00000"/>
                </a:solidFill>
                <a:latin typeface="Book Antiqua" pitchFamily="18" charset="0"/>
              </a:rPr>
              <a:t>princibus</a:t>
            </a:r>
            <a:r>
              <a:rPr lang="it-IT" sz="3200" dirty="0" smtClean="0">
                <a:solidFill>
                  <a:srgbClr val="C00000"/>
                </a:solidFill>
                <a:latin typeface="Book Antiqua" pitchFamily="18" charset="0"/>
              </a:rPr>
              <a:t> sit </a:t>
            </a:r>
            <a:r>
              <a:rPr lang="it-IT" sz="3200" dirty="0" err="1" smtClean="0">
                <a:solidFill>
                  <a:srgbClr val="C00000"/>
                </a:solidFill>
                <a:latin typeface="Book Antiqua" pitchFamily="18" charset="0"/>
              </a:rPr>
              <a:t>servanda</a:t>
            </a:r>
            <a:endParaRPr lang="it-IT" sz="3200" dirty="0" smtClean="0">
              <a:solidFill>
                <a:srgbClr val="C00000"/>
              </a:solidFill>
              <a:latin typeface="Book Antiqua" pitchFamily="18" charset="0"/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r>
              <a:rPr lang="it-IT" sz="2800" i="1" dirty="0" smtClean="0">
                <a:latin typeface="Book Antiqua" pitchFamily="18" charset="0"/>
              </a:rPr>
              <a:t>A un principe </a:t>
            </a:r>
            <a:r>
              <a:rPr lang="it-IT" sz="2800" i="1" dirty="0" err="1" smtClean="0">
                <a:latin typeface="Book Antiqua" pitchFamily="18" charset="0"/>
              </a:rPr>
              <a:t>adunque</a:t>
            </a:r>
            <a:r>
              <a:rPr lang="it-IT" sz="2800" i="1" dirty="0" smtClean="0">
                <a:latin typeface="Book Antiqua" pitchFamily="18" charset="0"/>
              </a:rPr>
              <a:t>  non è necessario di averle tutte le soprascritte qualità, </a:t>
            </a:r>
            <a:r>
              <a:rPr lang="it-IT" sz="2800" i="1" u="sng" dirty="0" smtClean="0">
                <a:latin typeface="Book Antiqua" pitchFamily="18" charset="0"/>
              </a:rPr>
              <a:t>ma è bene necessario parere di averle.</a:t>
            </a:r>
            <a:r>
              <a:rPr lang="it-IT" sz="2800" i="1" dirty="0" smtClean="0">
                <a:latin typeface="Book Antiqua" pitchFamily="18" charset="0"/>
              </a:rPr>
              <a:t> Anzi ardirò di dire questo, che avendole e osservandole sempre, sono dannose, e </a:t>
            </a:r>
            <a:r>
              <a:rPr lang="it-IT" sz="2800" i="1" u="sng" dirty="0" smtClean="0">
                <a:latin typeface="Book Antiqua" pitchFamily="18" charset="0"/>
              </a:rPr>
              <a:t>parendo</a:t>
            </a:r>
            <a:r>
              <a:rPr lang="it-IT" sz="2800" i="1" dirty="0" smtClean="0">
                <a:latin typeface="Book Antiqua" pitchFamily="18" charset="0"/>
              </a:rPr>
              <a:t> di averle </a:t>
            </a:r>
            <a:r>
              <a:rPr lang="it-IT" sz="2800" i="1" u="sng" dirty="0" smtClean="0">
                <a:latin typeface="Book Antiqua" pitchFamily="18" charset="0"/>
              </a:rPr>
              <a:t>sono utili; </a:t>
            </a:r>
            <a:r>
              <a:rPr lang="it-IT" sz="2800" i="1" dirty="0" smtClean="0">
                <a:latin typeface="Book Antiqua" pitchFamily="18" charset="0"/>
              </a:rPr>
              <a:t>come </a:t>
            </a:r>
            <a:r>
              <a:rPr lang="it-IT" sz="2800" i="1" u="sng" dirty="0" smtClean="0">
                <a:latin typeface="Book Antiqua" pitchFamily="18" charset="0"/>
              </a:rPr>
              <a:t>parere</a:t>
            </a:r>
            <a:r>
              <a:rPr lang="it-IT" sz="2800" i="1" dirty="0" smtClean="0">
                <a:latin typeface="Book Antiqua" pitchFamily="18" charset="0"/>
              </a:rPr>
              <a:t> pietoso, fedele, umano, intero, religioso, ed essere; ma stare in modo edificato con l’animo che, bisognando non essere, tu possa e sappi mutare nel contrario.(</a:t>
            </a:r>
            <a:r>
              <a:rPr lang="it-IT" sz="2800" i="1" dirty="0" err="1" smtClean="0">
                <a:latin typeface="Book Antiqua" pitchFamily="18" charset="0"/>
              </a:rPr>
              <a:t>N.Machiavelli</a:t>
            </a:r>
            <a:r>
              <a:rPr lang="it-IT" sz="2800" i="1" dirty="0" smtClean="0">
                <a:latin typeface="Book Antiqua" pitchFamily="18" charset="0"/>
              </a:rPr>
              <a:t>, Il Principe, 1513)</a:t>
            </a:r>
            <a:endParaRPr lang="it-IT" sz="2800" i="1" u="sng" dirty="0" smtClean="0">
              <a:latin typeface="Book Antiqua" pitchFamily="18" charset="0"/>
            </a:endParaRPr>
          </a:p>
          <a:p>
            <a:pPr eaLnBrk="1" hangingPunct="1"/>
            <a:endParaRPr lang="it-IT" dirty="0" smtClean="0"/>
          </a:p>
        </p:txBody>
      </p:sp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03BB9C-1086-464A-80F2-8211A8BC14D6}" type="slidenum">
              <a:rPr lang="it-IT">
                <a:latin typeface="Arial" pitchFamily="34" charset="0"/>
              </a:rPr>
              <a:pPr/>
              <a:t>12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1886712"/>
          </a:xfrm>
        </p:spPr>
        <p:txBody>
          <a:bodyPr>
            <a:noAutofit/>
          </a:bodyPr>
          <a:lstStyle/>
          <a:p>
            <a:pPr eaLnBrk="1" hangingPunct="1"/>
            <a:r>
              <a:rPr lang="it-IT" sz="4200" dirty="0" smtClean="0">
                <a:solidFill>
                  <a:srgbClr val="C00000"/>
                </a:solidFill>
              </a:rPr>
              <a:t>Il gruppo negli Stati Uniti  </a:t>
            </a:r>
            <a:r>
              <a:rPr lang="it-IT" sz="4200" dirty="0" err="1" smtClean="0">
                <a:solidFill>
                  <a:srgbClr val="C00000"/>
                </a:solidFill>
              </a:rPr>
              <a:t>D’America</a:t>
            </a:r>
            <a:r>
              <a:rPr lang="it-IT" sz="4200" dirty="0" smtClean="0">
                <a:solidFill>
                  <a:srgbClr val="C00000"/>
                </a:solidFill>
              </a:rPr>
              <a:t>: </a:t>
            </a:r>
            <a:r>
              <a:rPr lang="it-IT" sz="4000" dirty="0" smtClean="0">
                <a:solidFill>
                  <a:srgbClr val="C00000"/>
                </a:solidFill>
              </a:rPr>
              <a:t/>
            </a:r>
            <a:br>
              <a:rPr lang="it-IT" sz="4000" dirty="0" smtClean="0">
                <a:solidFill>
                  <a:srgbClr val="C00000"/>
                </a:solidFill>
              </a:rPr>
            </a:br>
            <a:r>
              <a:rPr lang="it-IT" sz="3200" dirty="0" smtClean="0">
                <a:solidFill>
                  <a:srgbClr val="C00000"/>
                </a:solidFill>
              </a:rPr>
              <a:t>da </a:t>
            </a:r>
            <a:r>
              <a:rPr lang="it-IT" sz="3200" dirty="0" smtClean="0">
                <a:solidFill>
                  <a:srgbClr val="C00000"/>
                </a:solidFill>
              </a:rPr>
              <a:t>fenomeno patologico a elemento costitutivo della società</a:t>
            </a:r>
            <a:endParaRPr lang="it-IT" sz="4800" dirty="0" smtClean="0">
              <a:solidFill>
                <a:srgbClr val="C00000"/>
              </a:solidFill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819400"/>
            <a:ext cx="8229600" cy="35052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Se generalmente in Europa il gruppo è soprattutto la folla e questa è prevalentemente vista come fonte di disordine sociale, negli USA il gruppo è da sempre elemento costitutivo della società</a:t>
            </a:r>
            <a:r>
              <a:rPr lang="it-IT" sz="2400" dirty="0" smtClean="0"/>
              <a:t>.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Non è un caso quindi che la psicologia sociale dei gruppi nasca negli USA</a:t>
            </a:r>
          </a:p>
        </p:txBody>
      </p:sp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E275BE-B26C-4B9B-8911-48A1179B6232}" type="slidenum">
              <a:rPr lang="it-IT">
                <a:latin typeface="Arial" pitchFamily="34" charset="0"/>
              </a:rPr>
              <a:pPr/>
              <a:t>13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400" dirty="0" smtClean="0">
                <a:solidFill>
                  <a:srgbClr val="C00000"/>
                </a:solidFill>
              </a:rPr>
              <a:t>L’idea di gruppo nella psicologia statunitense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153400" cy="47244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it-IT" dirty="0" smtClean="0"/>
              <a:t>Nella Psicologia statunitense esisteva una concezione avanzata di cosa fosse un gruppo dal punto di vista psicologico o soggettivo, sin dai primi del ‘900.</a:t>
            </a:r>
          </a:p>
          <a:p>
            <a:pPr eaLnBrk="1" hangingPunct="1">
              <a:lnSpc>
                <a:spcPct val="80000"/>
              </a:lnSpc>
            </a:pPr>
            <a:r>
              <a:rPr lang="it-IT" dirty="0" smtClean="0"/>
              <a:t>Definizione di </a:t>
            </a:r>
            <a:r>
              <a:rPr lang="it-IT" b="1" dirty="0" smtClean="0">
                <a:solidFill>
                  <a:schemeClr val="folHlink"/>
                </a:solidFill>
              </a:rPr>
              <a:t>gruppo primario</a:t>
            </a:r>
            <a:r>
              <a:rPr lang="it-IT" dirty="0" smtClean="0"/>
              <a:t> </a:t>
            </a:r>
            <a:r>
              <a:rPr lang="it-IT" b="1" dirty="0" err="1" smtClean="0"/>
              <a:t>Cooley</a:t>
            </a:r>
            <a:r>
              <a:rPr lang="it-IT" b="1" dirty="0" smtClean="0"/>
              <a:t> (1)</a:t>
            </a:r>
          </a:p>
          <a:p>
            <a:pPr eaLnBrk="1" hangingPunct="1">
              <a:lnSpc>
                <a:spcPct val="80000"/>
              </a:lnSpc>
            </a:pPr>
            <a:r>
              <a:rPr lang="it-IT" dirty="0" smtClean="0"/>
              <a:t>“Per gruppi primari intendo quelli che sono caratterizzati da un’associazione e cooperazione intima, faccia a faccia. Sono primari per vari motivi, ma soprattutto in quanto formano la natura sociale e gli ideali dell’individuo. Psicologicamente il risultato di un’associazione intima è una particolare fusione delle individualità in una totalità comune, cosicché, sotto vari aspetti, l’io si identifica con la vita e gli scopi comuni del gruppo. Forse il modo più semplice di descrivere questa totalità è quello di definirla un “noi”; essa implica quella particolare simpatia e mutua identificazione che si esprimono naturalmente nella parola “noi”. Il singolo vive del sentimento della totalità e trova in esso i principali scopi verso cui dirigere la propria volontà</a:t>
            </a:r>
            <a:r>
              <a:rPr lang="it-IT" dirty="0" smtClean="0"/>
              <a:t>.” </a:t>
            </a:r>
            <a:r>
              <a:rPr lang="it-IT" sz="1900" i="1" dirty="0" smtClean="0">
                <a:solidFill>
                  <a:schemeClr val="folHlink"/>
                </a:solidFill>
              </a:rPr>
              <a:t>Continua</a:t>
            </a:r>
            <a:r>
              <a:rPr lang="it-IT" sz="1300" i="1" dirty="0" smtClean="0">
                <a:solidFill>
                  <a:schemeClr val="folHlink"/>
                </a:solidFill>
              </a:rPr>
              <a:t> </a:t>
            </a:r>
            <a:endParaRPr lang="it-IT" sz="1300" i="1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it-IT" sz="1700" i="1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it-IT" sz="19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1900" dirty="0" smtClean="0"/>
              <a:t>Tratto da </a:t>
            </a:r>
            <a:r>
              <a:rPr lang="it-IT" sz="1900" dirty="0" err="1" smtClean="0"/>
              <a:t>Amerio</a:t>
            </a:r>
            <a:r>
              <a:rPr lang="it-IT" sz="1900" dirty="0" smtClean="0"/>
              <a:t> “Fondamenti teorici di psicologia sociale” p. 73</a:t>
            </a:r>
            <a:r>
              <a:rPr lang="it-IT" sz="1900" dirty="0" smtClean="0">
                <a:solidFill>
                  <a:schemeClr val="folHlink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it-IT" sz="1800" dirty="0" smtClean="0"/>
          </a:p>
        </p:txBody>
      </p:sp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1BF3E7-7708-4795-B2EC-F95709898F70}" type="slidenum">
              <a:rPr lang="it-IT">
                <a:latin typeface="Arial" pitchFamily="34" charset="0"/>
              </a:rPr>
              <a:pPr/>
              <a:t>14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153400" cy="12192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400" dirty="0" smtClean="0">
                <a:solidFill>
                  <a:srgbClr val="C00000"/>
                </a:solidFill>
              </a:rPr>
              <a:t>La psicologia dei gruppi in America prima di </a:t>
            </a:r>
            <a:r>
              <a:rPr lang="it-IT" sz="4400" dirty="0" err="1" smtClean="0">
                <a:solidFill>
                  <a:srgbClr val="C00000"/>
                </a:solidFill>
              </a:rPr>
              <a:t>Lewin</a:t>
            </a:r>
            <a:endParaRPr lang="it-IT" sz="4400" dirty="0" smtClean="0">
              <a:solidFill>
                <a:srgbClr val="C00000"/>
              </a:solidFill>
            </a:endParaRPr>
          </a:p>
        </p:txBody>
      </p:sp>
      <p:sp>
        <p:nvSpPr>
          <p:cNvPr id="17412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dirty="0" smtClean="0"/>
              <a:t>Definizione di </a:t>
            </a:r>
            <a:r>
              <a:rPr lang="it-IT" dirty="0" smtClean="0">
                <a:solidFill>
                  <a:schemeClr val="folHlink"/>
                </a:solidFill>
              </a:rPr>
              <a:t>gruppo primario</a:t>
            </a:r>
            <a:r>
              <a:rPr lang="it-IT" dirty="0" smtClean="0"/>
              <a:t> </a:t>
            </a:r>
            <a:r>
              <a:rPr lang="it-IT" b="1" dirty="0" err="1" smtClean="0"/>
              <a:t>Cooley</a:t>
            </a:r>
            <a:r>
              <a:rPr lang="it-IT" b="1" dirty="0" smtClean="0"/>
              <a:t> (2)</a:t>
            </a:r>
          </a:p>
          <a:p>
            <a:pPr eaLnBrk="1" hangingPunct="1">
              <a:lnSpc>
                <a:spcPct val="90000"/>
              </a:lnSpc>
            </a:pPr>
            <a:r>
              <a:rPr lang="it-IT" dirty="0" smtClean="0"/>
              <a:t>“… I gruppi primari sono tali nel senso che offrono all’individuo la prima e più completa esperienza di unità sociale, e anche nel senso che essi non cambiano nella misura in cui cambiano altri rapporti più elaborati, ma costituiscono una fonte relativamente perenne da cui quegli altri prendono continuamente origine.</a:t>
            </a:r>
          </a:p>
          <a:p>
            <a:pPr eaLnBrk="1" hangingPunct="1">
              <a:lnSpc>
                <a:spcPct val="90000"/>
              </a:lnSpc>
            </a:pPr>
            <a:r>
              <a:rPr lang="it-IT" dirty="0" smtClean="0"/>
              <a:t>Questi gruppi sono dunque fonti di vita, non solo per l’individuo ma per le istituzioni sociali” [</a:t>
            </a:r>
            <a:r>
              <a:rPr lang="it-IT" dirty="0" err="1" smtClean="0"/>
              <a:t>Cooley</a:t>
            </a:r>
            <a:r>
              <a:rPr lang="it-IT" dirty="0" smtClean="0"/>
              <a:t>, 1909, pp. 24-28]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2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2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sz="2200" dirty="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1800" dirty="0" smtClean="0"/>
              <a:t>Tratto da </a:t>
            </a:r>
            <a:r>
              <a:rPr lang="it-IT" sz="1800" dirty="0" err="1" smtClean="0"/>
              <a:t>Amerio</a:t>
            </a:r>
            <a:r>
              <a:rPr lang="it-IT" sz="1800" dirty="0" smtClean="0"/>
              <a:t> “Fondamenti teorici di psicologia sociale” p. 73 </a:t>
            </a:r>
          </a:p>
        </p:txBody>
      </p:sp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DF2340-334B-41B9-817D-1D70EA4EE4B1}" type="slidenum">
              <a:rPr lang="it-IT">
                <a:latin typeface="Arial" pitchFamily="34" charset="0"/>
              </a:rPr>
              <a:pPr/>
              <a:t>15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9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000" dirty="0" smtClean="0">
                <a:solidFill>
                  <a:srgbClr val="C00000"/>
                </a:solidFill>
              </a:rPr>
              <a:t>Prime ricerche e interventi sui gruppi nelle organizzazioni lavorative</a:t>
            </a:r>
          </a:p>
        </p:txBody>
      </p:sp>
      <p:sp>
        <p:nvSpPr>
          <p:cNvPr id="18436" name="Rectangle 10"/>
          <p:cNvSpPr>
            <a:spLocks noGrp="1" noChangeArrowheads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Una ricerca volta a studiare l’influenza sulla produttività dell’illuminazione e degli incentivi “scopre” il gruppo e il sentimento di gruppo: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Le ricerche di E. </a:t>
            </a:r>
            <a:r>
              <a:rPr lang="it-IT" sz="2400" dirty="0" err="1" smtClean="0"/>
              <a:t>Mayo</a:t>
            </a:r>
            <a:r>
              <a:rPr lang="it-IT" sz="2400" dirty="0" smtClean="0"/>
              <a:t> alla Western </a:t>
            </a:r>
            <a:r>
              <a:rPr lang="it-IT" sz="2400" dirty="0" err="1" smtClean="0"/>
              <a:t>Electric</a:t>
            </a:r>
            <a:r>
              <a:rPr lang="it-IT" sz="2400" dirty="0" smtClean="0"/>
              <a:t> Company di </a:t>
            </a:r>
            <a:r>
              <a:rPr lang="it-IT" sz="2400" dirty="0" err="1" smtClean="0"/>
              <a:t>Hawthorne</a:t>
            </a:r>
            <a:r>
              <a:rPr lang="it-IT" sz="2400" dirty="0" smtClean="0"/>
              <a:t> (1925-1932)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 gruppi si danno delle norme; in primo luogo degli standard produttivi (rapporto essenziale tra gruppo e norma)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Il gruppo protegge i suoi membri: il gruppo come ‘mediatore’ tra individui e organizzazione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2400" dirty="0" smtClean="0"/>
              <a:t> </a:t>
            </a:r>
          </a:p>
        </p:txBody>
      </p:sp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CAAF3A-8EA0-46AB-96A3-725D5E1BCEF4}" type="slidenum">
              <a:rPr lang="it-IT">
                <a:latin typeface="Arial" pitchFamily="34" charset="0"/>
              </a:rPr>
              <a:pPr/>
              <a:t>16</a:t>
            </a:fld>
            <a:endParaRPr lang="it-IT">
              <a:latin typeface="Arial" pitchFamily="34" charset="0"/>
            </a:endParaRPr>
          </a:p>
        </p:txBody>
      </p:sp>
      <p:grpSp>
        <p:nvGrpSpPr>
          <p:cNvPr id="18437" name="Group 11"/>
          <p:cNvGrpSpPr>
            <a:grpSpLocks/>
          </p:cNvGrpSpPr>
          <p:nvPr/>
        </p:nvGrpSpPr>
        <p:grpSpPr bwMode="auto">
          <a:xfrm>
            <a:off x="533400" y="5638800"/>
            <a:ext cx="8153400" cy="533400"/>
            <a:chOff x="336" y="3552"/>
            <a:chExt cx="5136" cy="336"/>
          </a:xfrm>
        </p:grpSpPr>
        <p:sp>
          <p:nvSpPr>
            <p:cNvPr id="18438" name="Text Box 4"/>
            <p:cNvSpPr txBox="1">
              <a:spLocks noChangeArrowheads="1"/>
            </p:cNvSpPr>
            <p:nvPr/>
          </p:nvSpPr>
          <p:spPr bwMode="auto">
            <a:xfrm>
              <a:off x="336" y="3561"/>
              <a:ext cx="1008" cy="327"/>
            </a:xfrm>
            <a:prstGeom prst="rect">
              <a:avLst/>
            </a:prstGeom>
            <a:solidFill>
              <a:srgbClr val="FF00FF">
                <a:alpha val="41176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sz="2800"/>
                <a:t>individuo</a:t>
              </a:r>
            </a:p>
          </p:txBody>
        </p:sp>
        <p:sp>
          <p:nvSpPr>
            <p:cNvPr id="18439" name="Text Box 5"/>
            <p:cNvSpPr txBox="1">
              <a:spLocks noChangeArrowheads="1"/>
            </p:cNvSpPr>
            <p:nvPr/>
          </p:nvSpPr>
          <p:spPr bwMode="auto">
            <a:xfrm>
              <a:off x="2208" y="3552"/>
              <a:ext cx="816" cy="327"/>
            </a:xfrm>
            <a:prstGeom prst="rect">
              <a:avLst/>
            </a:prstGeom>
            <a:solidFill>
              <a:srgbClr val="FFFF00">
                <a:alpha val="5098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sz="2800"/>
                <a:t>gruppo</a:t>
              </a:r>
            </a:p>
          </p:txBody>
        </p:sp>
        <p:sp>
          <p:nvSpPr>
            <p:cNvPr id="18440" name="Text Box 6"/>
            <p:cNvSpPr txBox="1">
              <a:spLocks noChangeArrowheads="1"/>
            </p:cNvSpPr>
            <p:nvPr/>
          </p:nvSpPr>
          <p:spPr bwMode="auto">
            <a:xfrm>
              <a:off x="3840" y="3552"/>
              <a:ext cx="1632" cy="327"/>
            </a:xfrm>
            <a:prstGeom prst="rect">
              <a:avLst/>
            </a:prstGeom>
            <a:solidFill>
              <a:srgbClr val="00CCFF">
                <a:alpha val="61960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it-IT" sz="2800"/>
                <a:t>organizzazione</a:t>
              </a:r>
            </a:p>
          </p:txBody>
        </p:sp>
        <p:sp>
          <p:nvSpPr>
            <p:cNvPr id="18441" name="Line 7"/>
            <p:cNvSpPr>
              <a:spLocks noChangeShapeType="1"/>
            </p:cNvSpPr>
            <p:nvPr/>
          </p:nvSpPr>
          <p:spPr bwMode="auto">
            <a:xfrm>
              <a:off x="1344" y="3744"/>
              <a:ext cx="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8442" name="Line 8"/>
            <p:cNvSpPr>
              <a:spLocks noChangeShapeType="1"/>
            </p:cNvSpPr>
            <p:nvPr/>
          </p:nvSpPr>
          <p:spPr bwMode="auto">
            <a:xfrm>
              <a:off x="3024" y="37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4000" dirty="0" smtClean="0">
                <a:solidFill>
                  <a:srgbClr val="C00000"/>
                </a:solidFill>
              </a:rPr>
              <a:t>K. </a:t>
            </a:r>
            <a:r>
              <a:rPr lang="it-IT" sz="4000" dirty="0" err="1" smtClean="0">
                <a:solidFill>
                  <a:srgbClr val="C00000"/>
                </a:solidFill>
              </a:rPr>
              <a:t>Lewin</a:t>
            </a:r>
            <a:r>
              <a:rPr lang="it-IT" sz="4000" dirty="0" smtClean="0">
                <a:solidFill>
                  <a:srgbClr val="C00000"/>
                </a:solidFill>
              </a:rPr>
              <a:t>: una teoria per il gruppo psicologico</a:t>
            </a:r>
          </a:p>
        </p:txBody>
      </p:sp>
      <p:sp>
        <p:nvSpPr>
          <p:cNvPr id="1946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it-IT" sz="2400" dirty="0" err="1" smtClean="0"/>
              <a:t>Lewin</a:t>
            </a:r>
            <a:r>
              <a:rPr lang="it-IT" sz="2400" dirty="0" smtClean="0"/>
              <a:t>, psicologo tedesco immigrato negli USA (1933), formula una teoria sui gruppi: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Il gruppo è qualcosa di più e di diverso rispetto ai membri che lo compongono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Si ha un gruppo quando </a:t>
            </a:r>
            <a:r>
              <a:rPr lang="it-IT" sz="2400" dirty="0" smtClean="0"/>
              <a:t>vi </a:t>
            </a:r>
            <a:r>
              <a:rPr lang="it-IT" sz="2400" dirty="0" smtClean="0"/>
              <a:t>è un destino comune sentito come tale </a:t>
            </a:r>
            <a:r>
              <a:rPr lang="it-IT" sz="2400" dirty="0" smtClean="0">
                <a:solidFill>
                  <a:schemeClr val="tx2"/>
                </a:solidFill>
              </a:rPr>
              <a:t>(“</a:t>
            </a:r>
            <a:r>
              <a:rPr lang="it-IT" sz="2400" dirty="0" err="1" smtClean="0">
                <a:solidFill>
                  <a:schemeClr val="tx2"/>
                </a:solidFill>
              </a:rPr>
              <a:t>interdipendence</a:t>
            </a:r>
            <a:r>
              <a:rPr lang="it-IT" sz="2400" dirty="0" smtClean="0">
                <a:solidFill>
                  <a:schemeClr val="tx2"/>
                </a:solidFill>
              </a:rPr>
              <a:t> </a:t>
            </a:r>
            <a:r>
              <a:rPr lang="it-IT" sz="2400" dirty="0" err="1" smtClean="0">
                <a:solidFill>
                  <a:schemeClr val="tx2"/>
                </a:solidFill>
              </a:rPr>
              <a:t>of</a:t>
            </a:r>
            <a:r>
              <a:rPr lang="it-IT" sz="2400" dirty="0" smtClean="0">
                <a:solidFill>
                  <a:schemeClr val="tx2"/>
                </a:solidFill>
              </a:rPr>
              <a:t> fate”); </a:t>
            </a:r>
            <a:r>
              <a:rPr lang="it-IT" sz="2400" dirty="0" smtClean="0"/>
              <a:t>quando un obiettivo viene assunto, sentito, vissuto come comune.</a:t>
            </a:r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 Il gruppo come “campo”: i fenomeni sono spiegati non dagli elementi, o individui che costituiscono il gruppo, ma dalle interazioni tra gli elementi, tra le “forze” che da questi originano (</a:t>
            </a:r>
            <a:r>
              <a:rPr lang="it-IT" sz="2400" dirty="0" err="1" smtClean="0"/>
              <a:t>cfr.File</a:t>
            </a:r>
            <a:r>
              <a:rPr lang="it-IT" sz="2400" dirty="0" smtClean="0"/>
              <a:t> 6, </a:t>
            </a:r>
            <a:r>
              <a:rPr lang="it-IT" sz="2400" dirty="0" err="1" smtClean="0"/>
              <a:t>cap</a:t>
            </a:r>
            <a:r>
              <a:rPr lang="it-IT" sz="2400" dirty="0" smtClean="0"/>
              <a:t> III Antologia)</a:t>
            </a:r>
          </a:p>
        </p:txBody>
      </p:sp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DB9E3F-CD5F-4739-A72F-60DBFC180C14}" type="slidenum">
              <a:rPr lang="it-IT">
                <a:latin typeface="Arial" pitchFamily="34" charset="0"/>
              </a:rPr>
              <a:pPr/>
              <a:t>17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en-US" sz="4000" dirty="0" smtClean="0">
                <a:solidFill>
                  <a:srgbClr val="C00000"/>
                </a:solidFill>
              </a:rPr>
              <a:t>Interdependence of fate</a:t>
            </a:r>
            <a:r>
              <a:rPr lang="it-IT" sz="4000" dirty="0" smtClean="0">
                <a:solidFill>
                  <a:srgbClr val="C00000"/>
                </a:solidFill>
              </a:rPr>
              <a:t> = destino comune </a:t>
            </a:r>
          </a:p>
        </p:txBody>
      </p:sp>
      <p:sp>
        <p:nvSpPr>
          <p:cNvPr id="20484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L’esperienza </a:t>
            </a:r>
            <a:r>
              <a:rPr lang="it-IT" sz="2400" dirty="0" smtClean="0"/>
              <a:t>di ebreo </a:t>
            </a:r>
            <a:r>
              <a:rPr lang="it-IT" sz="2400" dirty="0" smtClean="0"/>
              <a:t>tedesco</a:t>
            </a:r>
            <a:r>
              <a:rPr lang="it-IT" sz="2400" dirty="0" smtClean="0">
                <a:sym typeface="Wingdings" pitchFamily="2" charset="2"/>
              </a:rPr>
              <a:t></a:t>
            </a:r>
            <a:r>
              <a:rPr lang="it-IT" sz="2400" dirty="0" smtClean="0">
                <a:sym typeface="Wingdings" pitchFamily="2" charset="2"/>
              </a:rPr>
              <a:t>Idea della </a:t>
            </a:r>
            <a:r>
              <a:rPr lang="it-IT" sz="2400" dirty="0" err="1" smtClean="0">
                <a:sym typeface="Wingdings" pitchFamily="2" charset="2"/>
              </a:rPr>
              <a:t>interdipendence</a:t>
            </a:r>
            <a:r>
              <a:rPr lang="it-IT" sz="2400" dirty="0" smtClean="0">
                <a:sym typeface="Wingdings" pitchFamily="2" charset="2"/>
              </a:rPr>
              <a:t> </a:t>
            </a:r>
            <a:r>
              <a:rPr lang="it-IT" sz="2400" dirty="0" err="1" smtClean="0">
                <a:sym typeface="Wingdings" pitchFamily="2" charset="2"/>
              </a:rPr>
              <a:t>of</a:t>
            </a:r>
            <a:r>
              <a:rPr lang="it-IT" sz="2400" dirty="0" smtClean="0">
                <a:sym typeface="Wingdings" pitchFamily="2" charset="2"/>
              </a:rPr>
              <a:t> fate (Biografia, p.359</a:t>
            </a:r>
            <a:r>
              <a:rPr lang="it-IT" sz="2400" dirty="0" smtClean="0">
                <a:sym typeface="Wingdings" pitchFamily="2" charset="2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it-IT" sz="24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“</a:t>
            </a:r>
            <a:r>
              <a:rPr lang="it-IT" sz="2400" dirty="0" err="1" smtClean="0"/>
              <a:t>Hannah</a:t>
            </a:r>
            <a:r>
              <a:rPr lang="it-IT" sz="2400" dirty="0" smtClean="0"/>
              <a:t> </a:t>
            </a:r>
            <a:r>
              <a:rPr lang="it-IT" sz="2400" dirty="0" err="1" smtClean="0"/>
              <a:t>Aredt</a:t>
            </a:r>
            <a:r>
              <a:rPr lang="it-IT" sz="2400" dirty="0" smtClean="0"/>
              <a:t> scrisse a </a:t>
            </a:r>
            <a:r>
              <a:rPr lang="it-IT" sz="2400" dirty="0" err="1" smtClean="0"/>
              <a:t>Jaspers</a:t>
            </a:r>
            <a:r>
              <a:rPr lang="it-IT" sz="2400" dirty="0" smtClean="0"/>
              <a:t> che essere ebrei significa obbedire a un destino; lei voleva liberarsi dal destino. Con la violenza dei fatti Hitler le fece comprendere che era ebrea, nient’altro che ebrea: quello era il suo destino, e lei doveva seguirlo sino in fondo, non se ne sarebbe mai più distaccata” [Piero Citati, </a:t>
            </a:r>
            <a:r>
              <a:rPr lang="it-IT" sz="2400" dirty="0" err="1" smtClean="0"/>
              <a:t>Hannah</a:t>
            </a:r>
            <a:r>
              <a:rPr lang="it-IT" sz="2400" dirty="0" smtClean="0"/>
              <a:t> </a:t>
            </a:r>
            <a:r>
              <a:rPr lang="it-IT" sz="2400" dirty="0" err="1" smtClean="0"/>
              <a:t>Arendt</a:t>
            </a:r>
            <a:r>
              <a:rPr lang="it-IT" sz="2400" dirty="0" smtClean="0"/>
              <a:t> in La Repubblica, 15 luglio 2003</a:t>
            </a:r>
            <a:r>
              <a:rPr lang="it-IT" sz="2800" dirty="0" smtClean="0"/>
              <a:t>]</a:t>
            </a:r>
          </a:p>
        </p:txBody>
      </p:sp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33F2C6-1DB9-48A9-8344-57E657B225E2}" type="slidenum">
              <a:rPr lang="it-IT">
                <a:latin typeface="Arial" pitchFamily="34" charset="0"/>
              </a:rPr>
              <a:pPr/>
              <a:t>18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La Sociometria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it-IT" dirty="0" smtClean="0"/>
          </a:p>
          <a:p>
            <a:pPr eaLnBrk="1" hangingPunct="1"/>
            <a:r>
              <a:rPr lang="it-IT" sz="2400" dirty="0" smtClean="0"/>
              <a:t>Un metodo per analizzare (soprattutto descrivere) i gruppi elaborato da Jacob Moreno (Bucarest 1892, New York 1974</a:t>
            </a:r>
            <a:r>
              <a:rPr lang="it-IT" sz="2400" dirty="0" smtClean="0"/>
              <a:t>)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Le </a:t>
            </a:r>
            <a:r>
              <a:rPr lang="it-IT" sz="2400" dirty="0" err="1" smtClean="0"/>
              <a:t>slides</a:t>
            </a:r>
            <a:r>
              <a:rPr lang="it-IT" sz="2400" dirty="0" smtClean="0"/>
              <a:t> 20-22-25 -26-27 sono tratte da </a:t>
            </a:r>
            <a:r>
              <a:rPr lang="it-IT" sz="2400" dirty="0" err="1" smtClean="0"/>
              <a:t>G.F.</a:t>
            </a:r>
            <a:r>
              <a:rPr lang="it-IT" sz="2400" dirty="0" smtClean="0"/>
              <a:t> </a:t>
            </a:r>
            <a:r>
              <a:rPr lang="it-IT" sz="2400" dirty="0" err="1" smtClean="0"/>
              <a:t>Minguzzi</a:t>
            </a:r>
            <a:r>
              <a:rPr lang="it-IT" sz="2400" dirty="0" smtClean="0"/>
              <a:t> “Dinamica psicologica dei gruppi sociali”- Bologna: Il Mulino.</a:t>
            </a:r>
          </a:p>
          <a:p>
            <a:pPr eaLnBrk="1" hangingPunct="1"/>
            <a:endParaRPr lang="it-IT" dirty="0" smtClean="0"/>
          </a:p>
        </p:txBody>
      </p:sp>
      <p:sp>
        <p:nvSpPr>
          <p:cNvPr id="2150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D60ADD-DA35-4D2C-97C3-357666885C67}" type="slidenum">
              <a:rPr lang="it-IT">
                <a:latin typeface="Arial" pitchFamily="34" charset="0"/>
              </a:rPr>
              <a:pPr/>
              <a:t>19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515112"/>
          </a:xfrm>
        </p:spPr>
        <p:txBody>
          <a:bodyPr>
            <a:no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Il Gruppo in Psicologia Sociale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Il gruppo è un tema fondamentale della Psicologia Sociale; e a tale tema sono dedicate specificatamente questa lezione (10) e le prossime (11, 12).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Questa prima lezione vuol essere una introduzione al problema del gruppo, prima di passare alla lettura del testo di </a:t>
            </a:r>
            <a:r>
              <a:rPr lang="it-IT" sz="2400" dirty="0" err="1" smtClean="0"/>
              <a:t>Lewin</a:t>
            </a:r>
            <a:r>
              <a:rPr lang="it-IT" sz="2400" dirty="0" smtClean="0"/>
              <a:t> </a:t>
            </a:r>
            <a:r>
              <a:rPr lang="it-IT" sz="2400" dirty="0" smtClean="0"/>
              <a:t>(cap. VIII dell’Antologia).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Si ricorda che ci siamo già occupati del problema del gruppo in relazione: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All’influenza delle norme di gruppo sulle abitudini alimentari (file 3: </a:t>
            </a:r>
            <a:r>
              <a:rPr lang="it-IT" sz="2400" dirty="0" err="1" smtClean="0"/>
              <a:t>cap</a:t>
            </a:r>
            <a:r>
              <a:rPr lang="it-IT" sz="2400" dirty="0" smtClean="0"/>
              <a:t> I dell’Antologia, </a:t>
            </a:r>
            <a:r>
              <a:rPr lang="it-IT" sz="2400" dirty="0" err="1" smtClean="0"/>
              <a:t>cap.II</a:t>
            </a:r>
            <a:r>
              <a:rPr lang="it-IT" sz="2400" dirty="0" smtClean="0"/>
              <a:t> parte seconda di “Ricerche e </a:t>
            </a:r>
            <a:r>
              <a:rPr lang="it-IT" sz="2400" dirty="0" err="1" smtClean="0"/>
              <a:t>protagonisti</a:t>
            </a:r>
            <a:r>
              <a:rPr lang="it-IT" sz="2400" dirty="0" err="1" smtClean="0"/>
              <a:t>…</a:t>
            </a:r>
            <a:r>
              <a:rPr lang="it-IT" sz="2400" dirty="0" smtClean="0"/>
              <a:t>”)</a:t>
            </a: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All’influenza del gruppo sul cambiamento degli atteggiamenti politici (file </a:t>
            </a:r>
            <a:r>
              <a:rPr lang="it-IT" sz="2400" dirty="0" smtClean="0"/>
              <a:t>4: la </a:t>
            </a:r>
            <a:r>
              <a:rPr lang="it-IT" sz="2400" dirty="0" smtClean="0"/>
              <a:t>ricerca di </a:t>
            </a:r>
            <a:r>
              <a:rPr lang="it-IT" sz="2400" dirty="0" err="1" smtClean="0"/>
              <a:t>Newcomb</a:t>
            </a:r>
            <a:r>
              <a:rPr lang="it-IT" sz="2400" dirty="0" smtClean="0"/>
              <a:t>, </a:t>
            </a:r>
            <a:r>
              <a:rPr lang="it-IT" sz="2400" dirty="0" err="1" smtClean="0"/>
              <a:t>cap</a:t>
            </a:r>
            <a:r>
              <a:rPr lang="it-IT" sz="2400" dirty="0" smtClean="0"/>
              <a:t> I di “Ricerche e </a:t>
            </a:r>
            <a:r>
              <a:rPr lang="it-IT" sz="2400" dirty="0" err="1" smtClean="0"/>
              <a:t>protagonisti</a:t>
            </a:r>
            <a:r>
              <a:rPr lang="it-IT" sz="2400" dirty="0" err="1" smtClean="0"/>
              <a:t>…</a:t>
            </a:r>
            <a:r>
              <a:rPr lang="it-IT" sz="2400" dirty="0" smtClean="0"/>
              <a:t>”)</a:t>
            </a: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Al gruppo come esempio emblematico di campo (file 6: </a:t>
            </a:r>
            <a:r>
              <a:rPr lang="it-IT" sz="2400" dirty="0" err="1" smtClean="0"/>
              <a:t>cap</a:t>
            </a:r>
            <a:r>
              <a:rPr lang="it-IT" sz="2400" dirty="0" smtClean="0"/>
              <a:t> III dell’Antologia </a:t>
            </a:r>
          </a:p>
        </p:txBody>
      </p:sp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615369-B07D-4B19-92BF-FB1C81575448}" type="slidenum">
              <a:rPr lang="it-IT">
                <a:latin typeface="Arial" pitchFamily="34" charset="0"/>
              </a:rPr>
              <a:pPr/>
              <a:t>2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866" name="Group 242"/>
          <p:cNvGraphicFramePr>
            <a:graphicFrameLocks noGrp="1"/>
          </p:cNvGraphicFramePr>
          <p:nvPr>
            <p:ph idx="1"/>
          </p:nvPr>
        </p:nvGraphicFramePr>
        <p:xfrm>
          <a:off x="533400" y="990600"/>
          <a:ext cx="5715000" cy="5303520"/>
        </p:xfrm>
        <a:graphic>
          <a:graphicData uri="http://schemas.openxmlformats.org/drawingml/2006/table">
            <a:tbl>
              <a:tblPr/>
              <a:tblGrid>
                <a:gridCol w="6858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  <a:gridCol w="457200"/>
              </a:tblGrid>
              <a:tr h="40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Scelte o rifiuti ricevuti da: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00050">
                <a:tc rowSpan="1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62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782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62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0005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762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0975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r>
                        <a:rPr kumimoji="0" lang="it-IT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48" charset="2"/>
                        <a:buNone/>
                        <a:tabLst/>
                      </a:pPr>
                      <a:endParaRPr kumimoji="0" lang="it-IT" sz="2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53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D6DBB4-453D-4B76-AB44-41A6DDBDA82A}" type="slidenum">
              <a:rPr lang="it-IT">
                <a:latin typeface="Arial" pitchFamily="34" charset="0"/>
              </a:rPr>
              <a:pPr/>
              <a:t>20</a:t>
            </a:fld>
            <a:endParaRPr lang="it-IT">
              <a:latin typeface="Arial" pitchFamily="34" charset="0"/>
            </a:endParaRPr>
          </a:p>
        </p:txBody>
      </p:sp>
      <p:sp>
        <p:nvSpPr>
          <p:cNvPr id="22682" name="Text Box 202"/>
          <p:cNvSpPr txBox="1">
            <a:spLocks noChangeArrowheads="1"/>
          </p:cNvSpPr>
          <p:nvPr/>
        </p:nvSpPr>
        <p:spPr bwMode="auto">
          <a:xfrm rot="-5400000">
            <a:off x="-1371600" y="3581400"/>
            <a:ext cx="411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i="1"/>
              <a:t>Scelte o rifiuti fatti da:</a:t>
            </a:r>
          </a:p>
        </p:txBody>
      </p:sp>
      <p:sp>
        <p:nvSpPr>
          <p:cNvPr id="22683" name="Text Box 236"/>
          <p:cNvSpPr txBox="1">
            <a:spLocks noChangeArrowheads="1"/>
          </p:cNvSpPr>
          <p:nvPr/>
        </p:nvSpPr>
        <p:spPr bwMode="auto">
          <a:xfrm>
            <a:off x="6324600" y="1524000"/>
            <a:ext cx="25146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 smtClean="0"/>
              <a:t>Le </a:t>
            </a:r>
            <a:r>
              <a:rPr lang="it-IT" sz="2400" dirty="0"/>
              <a:t>scelte sono indicate con un + i rifiuti con un -. Sulle colonne sono registrate le scelte ed i rifiuti ricevuti, sulle righe le scelte ed i rifiuti fatti</a:t>
            </a:r>
            <a:r>
              <a:rPr lang="it-IT" sz="2400" dirty="0" smtClean="0"/>
              <a:t>. Le </a:t>
            </a:r>
            <a:r>
              <a:rPr lang="it-IT" sz="2400" dirty="0"/>
              <a:t>lettere (</a:t>
            </a:r>
            <a:r>
              <a:rPr lang="it-IT" sz="2400" dirty="0" err="1"/>
              <a:t>A….L</a:t>
            </a:r>
            <a:r>
              <a:rPr lang="it-IT" sz="2400" dirty="0"/>
              <a:t>) indicano i componenti di questo “piccolo gruppo”</a:t>
            </a:r>
          </a:p>
        </p:txBody>
      </p:sp>
      <p:sp>
        <p:nvSpPr>
          <p:cNvPr id="22684" name="Rectangle 237"/>
          <p:cNvSpPr>
            <a:spLocks noChangeArrowheads="1"/>
          </p:cNvSpPr>
          <p:nvPr/>
        </p:nvSpPr>
        <p:spPr bwMode="auto">
          <a:xfrm>
            <a:off x="6389720" y="685800"/>
            <a:ext cx="275428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 b="1" dirty="0">
                <a:solidFill>
                  <a:schemeClr val="folHlink"/>
                </a:solidFill>
                <a:latin typeface="Arial Black" pitchFamily="34" charset="0"/>
              </a:rPr>
              <a:t>Matrice </a:t>
            </a:r>
            <a:endParaRPr lang="it-IT" sz="2800" b="1" dirty="0" smtClean="0">
              <a:solidFill>
                <a:schemeClr val="folHlink"/>
              </a:solidFill>
              <a:latin typeface="Arial Black" pitchFamily="34" charset="0"/>
            </a:endParaRPr>
          </a:p>
          <a:p>
            <a:r>
              <a:rPr lang="it-IT" sz="2800" b="1" dirty="0" smtClean="0">
                <a:solidFill>
                  <a:schemeClr val="folHlink"/>
                </a:solidFill>
                <a:latin typeface="Arial Black" pitchFamily="34" charset="0"/>
              </a:rPr>
              <a:t>sociometrica</a:t>
            </a:r>
            <a:endParaRPr lang="it-IT" sz="2800" b="1" dirty="0">
              <a:solidFill>
                <a:schemeClr val="folHlink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Matrice sociometrica</a:t>
            </a:r>
          </a:p>
        </p:txBody>
      </p:sp>
      <p:sp>
        <p:nvSpPr>
          <p:cNvPr id="2355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L’insieme delle risposte permette di costruire il sociogramma, cioè un grafico che può fornire dati interessanti per alcuni aspetti. Per esempio dall’esame del sociogramma della diapositiva che segue </a:t>
            </a:r>
            <a:r>
              <a:rPr lang="it-IT" sz="2400" dirty="0" smtClean="0"/>
              <a:t>si </a:t>
            </a:r>
            <a:r>
              <a:rPr lang="it-IT" sz="2400" dirty="0" smtClean="0"/>
              <a:t>rileva che alcune persone, A B C D E, sono intimamente legate fra loro, e quindi probabilmente formano un sottogruppo più vicino al leader, (verosimilmente E</a:t>
            </a:r>
            <a:r>
              <a:rPr lang="it-IT" sz="24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H è rifiutato da molti membri: è verosimilmente il capro </a:t>
            </a:r>
            <a:r>
              <a:rPr lang="it-IT" sz="2400" dirty="0" smtClean="0"/>
              <a:t>espiatorio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L è isolato, “marginale”, non viene né scelto né </a:t>
            </a:r>
            <a:r>
              <a:rPr lang="it-IT" sz="2400" dirty="0" smtClean="0"/>
              <a:t>rifiutato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Il gruppo come molti gruppi si scompone in due sottogruppi</a:t>
            </a:r>
          </a:p>
        </p:txBody>
      </p:sp>
      <p:sp>
        <p:nvSpPr>
          <p:cNvPr id="2355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C9C514-20FC-4AA4-A479-132899EFD013}" type="slidenum">
              <a:rPr lang="it-IT">
                <a:latin typeface="Arial" pitchFamily="34" charset="0"/>
              </a:rPr>
              <a:pPr/>
              <a:t>21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738613-FB54-4835-8CCF-CFF12CE79292}" type="slidenum">
              <a:rPr lang="it-IT">
                <a:latin typeface="Arial" pitchFamily="34" charset="0"/>
              </a:rPr>
              <a:pPr/>
              <a:t>22</a:t>
            </a:fld>
            <a:endParaRPr lang="it-IT">
              <a:latin typeface="Arial" pitchFamily="34" charset="0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228600" y="4919008"/>
            <a:ext cx="89154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+mn-lt"/>
              </a:rPr>
              <a:t>Le scelte sono simbolizzate dalle frecce a linea continua, i rifiuti dalle frecce a tratteggio. La posizione relativa dei cerchi è calcolata in modo da tener conto dei rapporti affettivi: ad una scelta reciproca corrisponde il massimo di vicinanza, a ad un rifiuto reciproco il massimo di distanza.</a:t>
            </a:r>
          </a:p>
        </p:txBody>
      </p:sp>
      <p:pic>
        <p:nvPicPr>
          <p:cNvPr id="24580" name="Picture 5" descr="scan0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914400"/>
            <a:ext cx="7319963" cy="3816350"/>
          </a:xfrm>
          <a:prstGeom prst="rect">
            <a:avLst/>
          </a:prstGeom>
          <a:noFill/>
          <a:ln w="101600">
            <a:solidFill>
              <a:schemeClr val="folHlink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I sociogrammi di Moreno</a:t>
            </a:r>
          </a:p>
        </p:txBody>
      </p:sp>
      <p:sp>
        <p:nvSpPr>
          <p:cNvPr id="2560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Descrivono (una sorta di fotografia) solo le relazioni di accettazione e rifiuto interne a un gruppo in un momento dato; e nelle intenzioni del loro inventore servivano per individuare i </a:t>
            </a:r>
            <a:r>
              <a:rPr lang="it-IT" sz="2400" dirty="0" smtClean="0"/>
              <a:t>leader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Forniscono quindi solo un’idea molto parziale delle relazioni dinamiche interne a un gruppo inteso come campo (</a:t>
            </a:r>
            <a:r>
              <a:rPr lang="it-IT" sz="2400" dirty="0" err="1" smtClean="0"/>
              <a:t>Lewin</a:t>
            </a:r>
            <a:r>
              <a:rPr lang="it-IT" sz="24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In ogni caso vanno usati con cautela e con l’assistenza di un esperto per evitare conseguenze negative sull’atmosfera di </a:t>
            </a:r>
            <a:r>
              <a:rPr lang="it-IT" sz="2400" dirty="0" smtClean="0"/>
              <a:t>gruppo</a:t>
            </a:r>
            <a:endParaRPr lang="it-IT" sz="2400" dirty="0" smtClean="0"/>
          </a:p>
        </p:txBody>
      </p:sp>
      <p:sp>
        <p:nvSpPr>
          <p:cNvPr id="2560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03647E-9F4E-40F8-9578-C52C29C4B12F}" type="slidenum">
              <a:rPr lang="it-IT">
                <a:latin typeface="Arial" pitchFamily="34" charset="0"/>
              </a:rPr>
              <a:pPr/>
              <a:t>23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4800" dirty="0" smtClean="0">
                <a:solidFill>
                  <a:srgbClr val="C00000"/>
                </a:solidFill>
              </a:rPr>
              <a:t>Struttura interna dei gruppi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Anche nel grafico che </a:t>
            </a:r>
            <a:r>
              <a:rPr lang="it-IT" sz="2400" dirty="0" smtClean="0"/>
              <a:t>segue, </a:t>
            </a:r>
            <a:r>
              <a:rPr lang="it-IT" sz="2400" dirty="0" smtClean="0"/>
              <a:t>tratto dall’osservazione di un gruppo di </a:t>
            </a:r>
            <a:r>
              <a:rPr lang="it-IT" sz="2400" dirty="0" smtClean="0"/>
              <a:t>adolescenti, </a:t>
            </a:r>
            <a:r>
              <a:rPr lang="it-IT" sz="2400" dirty="0" smtClean="0"/>
              <a:t>si vede come un piccolo gruppo possa strutturasi in diversi (in questo caso 4) sottogruppi. Vi sono alcuni membri più </a:t>
            </a:r>
            <a:r>
              <a:rPr lang="it-IT" sz="2400" dirty="0" smtClean="0"/>
              <a:t>“vicini” </a:t>
            </a:r>
            <a:r>
              <a:rPr lang="it-IT" sz="2400" dirty="0" smtClean="0"/>
              <a:t>al leader, altri più periferici</a:t>
            </a:r>
            <a:r>
              <a:rPr lang="it-IT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Risulta dalla vostra esperienza che questo si verifica anche nel vostro gruppo di lavoro</a:t>
            </a:r>
            <a:r>
              <a:rPr lang="it-IT" sz="2400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E’ inoltre interessante osservare che strutture speculari siano state riscontrate in gruppi di primati non umani: questo indica che il gruppo è profondamente radicato nel nostro sviluppo filogenetico. L’appartenenza al gruppo serviva alla sopravivenza dell’individuo</a:t>
            </a:r>
            <a:r>
              <a:rPr lang="it-IT" sz="2200" dirty="0" smtClean="0"/>
              <a:t>.</a:t>
            </a:r>
          </a:p>
        </p:txBody>
      </p:sp>
      <p:sp>
        <p:nvSpPr>
          <p:cNvPr id="2662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28135C-259A-4D3E-A771-7776CCF33F28}" type="slidenum">
              <a:rPr lang="it-IT">
                <a:latin typeface="Arial" pitchFamily="34" charset="0"/>
              </a:rPr>
              <a:pPr/>
              <a:t>24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305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 smtClean="0">
                <a:solidFill>
                  <a:srgbClr val="C00000"/>
                </a:solidFill>
              </a:rPr>
              <a:t>Schema della struttura del gruppo di Norton Street secondo </a:t>
            </a:r>
            <a:r>
              <a:rPr lang="it-IT" sz="3200" u="sng" dirty="0" err="1" smtClean="0">
                <a:solidFill>
                  <a:srgbClr val="C00000"/>
                </a:solidFill>
              </a:rPr>
              <a:t>Whyte</a:t>
            </a:r>
            <a:endParaRPr lang="it-IT" sz="3200" u="sng" dirty="0" smtClean="0">
              <a:solidFill>
                <a:srgbClr val="C00000"/>
              </a:solidFill>
            </a:endParaRPr>
          </a:p>
        </p:txBody>
      </p:sp>
      <p:sp>
        <p:nvSpPr>
          <p:cNvPr id="27650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15C9D3-4124-4400-940A-1AE10F192C4E}" type="slidenum">
              <a:rPr lang="it-IT">
                <a:latin typeface="Arial" pitchFamily="34" charset="0"/>
              </a:rPr>
              <a:pPr/>
              <a:t>25</a:t>
            </a:fld>
            <a:endParaRPr lang="it-IT">
              <a:latin typeface="Arial" pitchFamily="34" charset="0"/>
            </a:endParaRP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3733800" y="1828800"/>
            <a:ext cx="588963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DOC</a:t>
            </a:r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2047875" y="2357438"/>
            <a:ext cx="62865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MIKE</a:t>
            </a:r>
          </a:p>
        </p:txBody>
      </p:sp>
      <p:sp>
        <p:nvSpPr>
          <p:cNvPr id="27654" name="Rectangle 8"/>
          <p:cNvSpPr>
            <a:spLocks noChangeArrowheads="1"/>
          </p:cNvSpPr>
          <p:nvPr/>
        </p:nvSpPr>
        <p:spPr bwMode="auto">
          <a:xfrm>
            <a:off x="5153025" y="2357438"/>
            <a:ext cx="817563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DANNY</a:t>
            </a:r>
          </a:p>
        </p:txBody>
      </p:sp>
      <p:sp>
        <p:nvSpPr>
          <p:cNvPr id="27655" name="Rectangle 9"/>
          <p:cNvSpPr>
            <a:spLocks noChangeArrowheads="1"/>
          </p:cNvSpPr>
          <p:nvPr/>
        </p:nvSpPr>
        <p:spPr bwMode="auto">
          <a:xfrm>
            <a:off x="1555750" y="2971800"/>
            <a:ext cx="1230313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LONG JOHN</a:t>
            </a:r>
          </a:p>
        </p:txBody>
      </p:sp>
      <p:sp>
        <p:nvSpPr>
          <p:cNvPr id="27656" name="Rectangle 10"/>
          <p:cNvSpPr>
            <a:spLocks noChangeArrowheads="1"/>
          </p:cNvSpPr>
          <p:nvPr/>
        </p:nvSpPr>
        <p:spPr bwMode="auto">
          <a:xfrm>
            <a:off x="3581400" y="3500438"/>
            <a:ext cx="796925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NUTSY</a:t>
            </a:r>
          </a:p>
        </p:txBody>
      </p:sp>
      <p:sp>
        <p:nvSpPr>
          <p:cNvPr id="27657" name="Rectangle 11"/>
          <p:cNvSpPr>
            <a:spLocks noChangeArrowheads="1"/>
          </p:cNvSpPr>
          <p:nvPr/>
        </p:nvSpPr>
        <p:spPr bwMode="auto">
          <a:xfrm>
            <a:off x="3546475" y="4114800"/>
            <a:ext cx="796925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/>
              <a:t>FRANK</a:t>
            </a:r>
          </a:p>
        </p:txBody>
      </p:sp>
      <p:sp>
        <p:nvSpPr>
          <p:cNvPr id="27658" name="Rectangle 12"/>
          <p:cNvSpPr>
            <a:spLocks noChangeArrowheads="1"/>
          </p:cNvSpPr>
          <p:nvPr/>
        </p:nvSpPr>
        <p:spPr bwMode="auto">
          <a:xfrm>
            <a:off x="3657600" y="4791075"/>
            <a:ext cx="53975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/>
              <a:t>JOE</a:t>
            </a:r>
          </a:p>
        </p:txBody>
      </p:sp>
      <p:sp>
        <p:nvSpPr>
          <p:cNvPr id="27659" name="Rectangle 13"/>
          <p:cNvSpPr>
            <a:spLocks noChangeArrowheads="1"/>
          </p:cNvSpPr>
          <p:nvPr/>
        </p:nvSpPr>
        <p:spPr bwMode="auto">
          <a:xfrm>
            <a:off x="3608388" y="5476875"/>
            <a:ext cx="658812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ALEC</a:t>
            </a:r>
          </a:p>
        </p:txBody>
      </p:sp>
      <p:sp>
        <p:nvSpPr>
          <p:cNvPr id="27660" name="Rectangle 14"/>
          <p:cNvSpPr>
            <a:spLocks noChangeArrowheads="1"/>
          </p:cNvSpPr>
          <p:nvPr/>
        </p:nvSpPr>
        <p:spPr bwMode="auto">
          <a:xfrm>
            <a:off x="1447800" y="4791075"/>
            <a:ext cx="668338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CARL</a:t>
            </a:r>
          </a:p>
        </p:txBody>
      </p:sp>
      <p:sp>
        <p:nvSpPr>
          <p:cNvPr id="27661" name="Rectangle 15"/>
          <p:cNvSpPr>
            <a:spLocks noChangeArrowheads="1"/>
          </p:cNvSpPr>
          <p:nvPr/>
        </p:nvSpPr>
        <p:spPr bwMode="auto">
          <a:xfrm>
            <a:off x="1371600" y="5476875"/>
            <a:ext cx="854075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TOMMY</a:t>
            </a:r>
          </a:p>
        </p:txBody>
      </p:sp>
      <p:sp>
        <p:nvSpPr>
          <p:cNvPr id="27662" name="Rectangle 16"/>
          <p:cNvSpPr>
            <a:spLocks noChangeArrowheads="1"/>
          </p:cNvSpPr>
          <p:nvPr/>
        </p:nvSpPr>
        <p:spPr bwMode="auto">
          <a:xfrm>
            <a:off x="5541963" y="3505200"/>
            <a:ext cx="935037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ANGELO</a:t>
            </a:r>
          </a:p>
        </p:txBody>
      </p:sp>
      <p:sp>
        <p:nvSpPr>
          <p:cNvPr id="27663" name="Rectangle 17"/>
          <p:cNvSpPr>
            <a:spLocks noChangeArrowheads="1"/>
          </p:cNvSpPr>
          <p:nvPr/>
        </p:nvSpPr>
        <p:spPr bwMode="auto">
          <a:xfrm>
            <a:off x="5646738" y="4114800"/>
            <a:ext cx="677862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FRED</a:t>
            </a:r>
          </a:p>
        </p:txBody>
      </p:sp>
      <p:sp>
        <p:nvSpPr>
          <p:cNvPr id="27664" name="Rectangle 18"/>
          <p:cNvSpPr>
            <a:spLocks noChangeArrowheads="1"/>
          </p:cNvSpPr>
          <p:nvPr/>
        </p:nvSpPr>
        <p:spPr bwMode="auto">
          <a:xfrm>
            <a:off x="5689600" y="4800600"/>
            <a:ext cx="558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it-IT" sz="1400" dirty="0"/>
              <a:t>LOU</a:t>
            </a:r>
          </a:p>
        </p:txBody>
      </p:sp>
      <p:sp>
        <p:nvSpPr>
          <p:cNvPr id="27665" name="Line 19"/>
          <p:cNvSpPr>
            <a:spLocks noChangeShapeType="1"/>
          </p:cNvSpPr>
          <p:nvPr/>
        </p:nvSpPr>
        <p:spPr bwMode="auto">
          <a:xfrm flipH="1">
            <a:off x="2514600" y="1981200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66" name="Line 20"/>
          <p:cNvSpPr>
            <a:spLocks noChangeShapeType="1"/>
          </p:cNvSpPr>
          <p:nvPr/>
        </p:nvSpPr>
        <p:spPr bwMode="auto">
          <a:xfrm>
            <a:off x="4343400" y="19812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67" name="Freeform 21"/>
          <p:cNvSpPr>
            <a:spLocks/>
          </p:cNvSpPr>
          <p:nvPr/>
        </p:nvSpPr>
        <p:spPr bwMode="auto">
          <a:xfrm>
            <a:off x="2786063" y="2133600"/>
            <a:ext cx="1100137" cy="954088"/>
          </a:xfrm>
          <a:custGeom>
            <a:avLst/>
            <a:gdLst>
              <a:gd name="T0" fmla="*/ 693 w 693"/>
              <a:gd name="T1" fmla="*/ 0 h 601"/>
              <a:gd name="T2" fmla="*/ 0 w 693"/>
              <a:gd name="T3" fmla="*/ 601 h 601"/>
              <a:gd name="T4" fmla="*/ 0 60000 65536"/>
              <a:gd name="T5" fmla="*/ 0 60000 65536"/>
              <a:gd name="T6" fmla="*/ 0 w 693"/>
              <a:gd name="T7" fmla="*/ 0 h 601"/>
              <a:gd name="T8" fmla="*/ 693 w 693"/>
              <a:gd name="T9" fmla="*/ 601 h 60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93" h="601">
                <a:moveTo>
                  <a:pt x="693" y="0"/>
                </a:moveTo>
                <a:lnTo>
                  <a:pt x="0" y="601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7668" name="Line 22"/>
          <p:cNvSpPr>
            <a:spLocks noChangeShapeType="1"/>
          </p:cNvSpPr>
          <p:nvPr/>
        </p:nvSpPr>
        <p:spPr bwMode="auto">
          <a:xfrm>
            <a:off x="4191000" y="2133600"/>
            <a:ext cx="13716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69" name="Freeform 23"/>
          <p:cNvSpPr>
            <a:spLocks/>
          </p:cNvSpPr>
          <p:nvPr/>
        </p:nvSpPr>
        <p:spPr bwMode="auto">
          <a:xfrm>
            <a:off x="4033838" y="2133600"/>
            <a:ext cx="4762" cy="1373188"/>
          </a:xfrm>
          <a:custGeom>
            <a:avLst/>
            <a:gdLst>
              <a:gd name="T0" fmla="*/ 3 w 3"/>
              <a:gd name="T1" fmla="*/ 0 h 865"/>
              <a:gd name="T2" fmla="*/ 0 w 3"/>
              <a:gd name="T3" fmla="*/ 865 h 865"/>
              <a:gd name="T4" fmla="*/ 0 60000 65536"/>
              <a:gd name="T5" fmla="*/ 0 60000 65536"/>
              <a:gd name="T6" fmla="*/ 0 w 3"/>
              <a:gd name="T7" fmla="*/ 0 h 865"/>
              <a:gd name="T8" fmla="*/ 3 w 3"/>
              <a:gd name="T9" fmla="*/ 865 h 8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" h="865">
                <a:moveTo>
                  <a:pt x="3" y="0"/>
                </a:moveTo>
                <a:lnTo>
                  <a:pt x="0" y="865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7670" name="Line 24"/>
          <p:cNvSpPr>
            <a:spLocks noChangeShapeType="1"/>
          </p:cNvSpPr>
          <p:nvPr/>
        </p:nvSpPr>
        <p:spPr bwMode="auto">
          <a:xfrm>
            <a:off x="2514600" y="2667000"/>
            <a:ext cx="1524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1" name="Freeform 25"/>
          <p:cNvSpPr>
            <a:spLocks/>
          </p:cNvSpPr>
          <p:nvPr/>
        </p:nvSpPr>
        <p:spPr bwMode="auto">
          <a:xfrm>
            <a:off x="4038600" y="2668588"/>
            <a:ext cx="1254125" cy="760412"/>
          </a:xfrm>
          <a:custGeom>
            <a:avLst/>
            <a:gdLst>
              <a:gd name="T0" fmla="*/ 790 w 790"/>
              <a:gd name="T1" fmla="*/ 0 h 479"/>
              <a:gd name="T2" fmla="*/ 0 w 790"/>
              <a:gd name="T3" fmla="*/ 479 h 479"/>
              <a:gd name="T4" fmla="*/ 0 60000 65536"/>
              <a:gd name="T5" fmla="*/ 0 60000 65536"/>
              <a:gd name="T6" fmla="*/ 0 w 790"/>
              <a:gd name="T7" fmla="*/ 0 h 479"/>
              <a:gd name="T8" fmla="*/ 790 w 790"/>
              <a:gd name="T9" fmla="*/ 479 h 479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90" h="479">
                <a:moveTo>
                  <a:pt x="790" y="0"/>
                </a:moveTo>
                <a:lnTo>
                  <a:pt x="0" y="479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7672" name="Line 26"/>
          <p:cNvSpPr>
            <a:spLocks noChangeShapeType="1"/>
          </p:cNvSpPr>
          <p:nvPr/>
        </p:nvSpPr>
        <p:spPr bwMode="auto">
          <a:xfrm flipH="1">
            <a:off x="1828800" y="38100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3" name="Line 27"/>
          <p:cNvSpPr>
            <a:spLocks noChangeShapeType="1"/>
          </p:cNvSpPr>
          <p:nvPr/>
        </p:nvSpPr>
        <p:spPr bwMode="auto">
          <a:xfrm>
            <a:off x="18288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4" name="Line 28"/>
          <p:cNvSpPr>
            <a:spLocks noChangeShapeType="1"/>
          </p:cNvSpPr>
          <p:nvPr/>
        </p:nvSpPr>
        <p:spPr bwMode="auto">
          <a:xfrm>
            <a:off x="2667000" y="2514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5" name="Freeform 29"/>
          <p:cNvSpPr>
            <a:spLocks/>
          </p:cNvSpPr>
          <p:nvPr/>
        </p:nvSpPr>
        <p:spPr bwMode="auto">
          <a:xfrm>
            <a:off x="2786063" y="2667000"/>
            <a:ext cx="2547937" cy="452438"/>
          </a:xfrm>
          <a:custGeom>
            <a:avLst/>
            <a:gdLst>
              <a:gd name="T0" fmla="*/ 0 w 1605"/>
              <a:gd name="T1" fmla="*/ 285 h 285"/>
              <a:gd name="T2" fmla="*/ 1605 w 1605"/>
              <a:gd name="T3" fmla="*/ 0 h 285"/>
              <a:gd name="T4" fmla="*/ 0 60000 65536"/>
              <a:gd name="T5" fmla="*/ 0 60000 65536"/>
              <a:gd name="T6" fmla="*/ 0 w 1605"/>
              <a:gd name="T7" fmla="*/ 0 h 285"/>
              <a:gd name="T8" fmla="*/ 1605 w 1605"/>
              <a:gd name="T9" fmla="*/ 285 h 28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605" h="285">
                <a:moveTo>
                  <a:pt x="0" y="285"/>
                </a:moveTo>
                <a:lnTo>
                  <a:pt x="1605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7676" name="Line 30"/>
          <p:cNvSpPr>
            <a:spLocks noChangeShapeType="1"/>
          </p:cNvSpPr>
          <p:nvPr/>
        </p:nvSpPr>
        <p:spPr bwMode="auto">
          <a:xfrm>
            <a:off x="3962400" y="3810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7" name="Line 31"/>
          <p:cNvSpPr>
            <a:spLocks noChangeShapeType="1"/>
          </p:cNvSpPr>
          <p:nvPr/>
        </p:nvSpPr>
        <p:spPr bwMode="auto">
          <a:xfrm>
            <a:off x="39624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8" name="Line 32"/>
          <p:cNvSpPr>
            <a:spLocks noChangeShapeType="1"/>
          </p:cNvSpPr>
          <p:nvPr/>
        </p:nvSpPr>
        <p:spPr bwMode="auto">
          <a:xfrm>
            <a:off x="39624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79" name="Line 33"/>
          <p:cNvSpPr>
            <a:spLocks noChangeShapeType="1"/>
          </p:cNvSpPr>
          <p:nvPr/>
        </p:nvSpPr>
        <p:spPr bwMode="auto">
          <a:xfrm>
            <a:off x="5943600" y="3810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7680" name="Line 34"/>
          <p:cNvSpPr>
            <a:spLocks noChangeShapeType="1"/>
          </p:cNvSpPr>
          <p:nvPr/>
        </p:nvSpPr>
        <p:spPr bwMode="auto">
          <a:xfrm>
            <a:off x="594360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Autofit/>
          </a:bodyPr>
          <a:lstStyle/>
          <a:p>
            <a:pPr eaLnBrk="1" hangingPunct="1"/>
            <a:r>
              <a:rPr lang="it-IT" sz="3200" b="1" dirty="0" smtClean="0">
                <a:solidFill>
                  <a:srgbClr val="C00000"/>
                </a:solidFill>
              </a:rPr>
              <a:t>Indagine di laboratorio di </a:t>
            </a:r>
            <a:r>
              <a:rPr lang="it-IT" sz="3200" b="1" dirty="0" err="1" smtClean="0">
                <a:solidFill>
                  <a:srgbClr val="C00000"/>
                </a:solidFill>
              </a:rPr>
              <a:t>Leavitt</a:t>
            </a:r>
            <a:r>
              <a:rPr lang="it-IT" sz="3200" b="1" dirty="0" smtClean="0">
                <a:solidFill>
                  <a:srgbClr val="C00000"/>
                </a:solidFill>
              </a:rPr>
              <a:t> (1951)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Formò gruppi di 5 persone e ad ognuna distribuiva un cartoncino con impresse 5 delle 6 figure qui sotto:</a:t>
            </a:r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Una </a:t>
            </a:r>
            <a:r>
              <a:rPr lang="it-IT" sz="2400" dirty="0" smtClean="0"/>
              <a:t>sola figura è in comune a tutti e 5 i cartoncini, e i soggetti devono individuarla, potendo comunicare per mezzo di messaggi scritti la cui circolazione era controllata dallo sperimentatore.</a:t>
            </a:r>
          </a:p>
        </p:txBody>
      </p:sp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AF7954-88AC-4AE9-80E9-42DA718720BB}" type="slidenum">
              <a:rPr lang="it-IT">
                <a:latin typeface="Arial" pitchFamily="34" charset="0"/>
              </a:rPr>
              <a:pPr/>
              <a:t>26</a:t>
            </a:fld>
            <a:endParaRPr lang="it-IT">
              <a:latin typeface="Arial" pitchFamily="34" charset="0"/>
            </a:endParaRPr>
          </a:p>
        </p:txBody>
      </p:sp>
      <p:sp>
        <p:nvSpPr>
          <p:cNvPr id="28677" name="Oval 4"/>
          <p:cNvSpPr>
            <a:spLocks noChangeArrowheads="1"/>
          </p:cNvSpPr>
          <p:nvPr/>
        </p:nvSpPr>
        <p:spPr bwMode="auto">
          <a:xfrm>
            <a:off x="914400" y="3200400"/>
            <a:ext cx="533400" cy="5334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2209800" y="3200400"/>
            <a:ext cx="762000" cy="533400"/>
          </a:xfrm>
          <a:prstGeom prst="triangle">
            <a:avLst>
              <a:gd name="adj" fmla="val 50000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79" name="Rectangle 6"/>
          <p:cNvSpPr>
            <a:spLocks noChangeArrowheads="1"/>
          </p:cNvSpPr>
          <p:nvPr/>
        </p:nvSpPr>
        <p:spPr bwMode="auto">
          <a:xfrm>
            <a:off x="4876800" y="3200400"/>
            <a:ext cx="609600" cy="533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80" name="AutoShape 7"/>
          <p:cNvSpPr>
            <a:spLocks noChangeAspect="1" noChangeArrowheads="1"/>
          </p:cNvSpPr>
          <p:nvPr/>
        </p:nvSpPr>
        <p:spPr bwMode="auto">
          <a:xfrm>
            <a:off x="7315200" y="3048000"/>
            <a:ext cx="755650" cy="755650"/>
          </a:xfrm>
          <a:prstGeom prst="diamond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grpSp>
        <p:nvGrpSpPr>
          <p:cNvPr id="28681" name="Group 11"/>
          <p:cNvGrpSpPr>
            <a:grpSpLocks/>
          </p:cNvGrpSpPr>
          <p:nvPr/>
        </p:nvGrpSpPr>
        <p:grpSpPr bwMode="auto">
          <a:xfrm>
            <a:off x="6248400" y="3276600"/>
            <a:ext cx="457200" cy="457200"/>
            <a:chOff x="3792" y="2208"/>
            <a:chExt cx="288" cy="288"/>
          </a:xfrm>
        </p:grpSpPr>
        <p:sp>
          <p:nvSpPr>
            <p:cNvPr id="28688" name="Line 9"/>
            <p:cNvSpPr>
              <a:spLocks noChangeShapeType="1"/>
            </p:cNvSpPr>
            <p:nvPr/>
          </p:nvSpPr>
          <p:spPr bwMode="auto">
            <a:xfrm>
              <a:off x="3792" y="23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689" name="Line 10"/>
            <p:cNvSpPr>
              <a:spLocks noChangeShapeType="1"/>
            </p:cNvSpPr>
            <p:nvPr/>
          </p:nvSpPr>
          <p:spPr bwMode="auto">
            <a:xfrm flipV="1">
              <a:off x="3936" y="220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8682" name="Group 12"/>
          <p:cNvGrpSpPr>
            <a:grpSpLocks/>
          </p:cNvGrpSpPr>
          <p:nvPr/>
        </p:nvGrpSpPr>
        <p:grpSpPr bwMode="auto">
          <a:xfrm>
            <a:off x="3657600" y="3200400"/>
            <a:ext cx="457200" cy="457200"/>
            <a:chOff x="3792" y="2208"/>
            <a:chExt cx="288" cy="288"/>
          </a:xfrm>
        </p:grpSpPr>
        <p:sp>
          <p:nvSpPr>
            <p:cNvPr id="28686" name="Line 13"/>
            <p:cNvSpPr>
              <a:spLocks noChangeShapeType="1"/>
            </p:cNvSpPr>
            <p:nvPr/>
          </p:nvSpPr>
          <p:spPr bwMode="auto">
            <a:xfrm>
              <a:off x="3792" y="23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687" name="Line 14"/>
            <p:cNvSpPr>
              <a:spLocks noChangeShapeType="1"/>
            </p:cNvSpPr>
            <p:nvPr/>
          </p:nvSpPr>
          <p:spPr bwMode="auto">
            <a:xfrm flipV="1">
              <a:off x="3936" y="220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28683" name="Group 15"/>
          <p:cNvGrpSpPr>
            <a:grpSpLocks/>
          </p:cNvGrpSpPr>
          <p:nvPr/>
        </p:nvGrpSpPr>
        <p:grpSpPr bwMode="auto">
          <a:xfrm rot="18883230">
            <a:off x="3673580" y="3212878"/>
            <a:ext cx="445302" cy="469214"/>
            <a:chOff x="3792" y="2208"/>
            <a:chExt cx="288" cy="288"/>
          </a:xfrm>
        </p:grpSpPr>
        <p:sp>
          <p:nvSpPr>
            <p:cNvPr id="28684" name="Line 16"/>
            <p:cNvSpPr>
              <a:spLocks noChangeShapeType="1"/>
            </p:cNvSpPr>
            <p:nvPr/>
          </p:nvSpPr>
          <p:spPr bwMode="auto">
            <a:xfrm>
              <a:off x="3792" y="23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8685" name="Line 17"/>
            <p:cNvSpPr>
              <a:spLocks noChangeShapeType="1"/>
            </p:cNvSpPr>
            <p:nvPr/>
          </p:nvSpPr>
          <p:spPr bwMode="auto">
            <a:xfrm flipV="1">
              <a:off x="3936" y="220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90600"/>
            <a:ext cx="7924800" cy="8382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Variabile dell’esperimento era rappresentata dal percorso dei messaggi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Le reti di comunicazione</a:t>
            </a:r>
          </a:p>
        </p:txBody>
      </p:sp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8FDFB8-073A-439E-8457-1B64934438E0}" type="slidenum">
              <a:rPr lang="it-IT">
                <a:latin typeface="Arial" pitchFamily="34" charset="0"/>
              </a:rPr>
              <a:pPr/>
              <a:t>27</a:t>
            </a:fld>
            <a:endParaRPr lang="it-IT">
              <a:latin typeface="Arial" pitchFamily="34" charset="0"/>
            </a:endParaRPr>
          </a:p>
        </p:txBody>
      </p:sp>
      <p:sp>
        <p:nvSpPr>
          <p:cNvPr id="29701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200" y="8050213"/>
            <a:ext cx="533400" cy="3048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9702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934200" y="7974013"/>
            <a:ext cx="18288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000">
                <a:latin typeface="Times New Roman" pitchFamily="18" charset="0"/>
              </a:rPr>
              <a:t>Vai alla 2</a:t>
            </a:r>
            <a:r>
              <a:rPr lang="it-IT" sz="1000" baseline="50000">
                <a:latin typeface="Times New Roman" pitchFamily="18" charset="0"/>
              </a:rPr>
              <a:t>a</a:t>
            </a:r>
            <a:r>
              <a:rPr lang="it-IT" sz="1000">
                <a:latin typeface="Times New Roman" pitchFamily="18" charset="0"/>
              </a:rPr>
              <a:t> pagina riferita al </a:t>
            </a:r>
          </a:p>
          <a:p>
            <a:pPr algn="ctr"/>
            <a:r>
              <a:rPr lang="it-IT" sz="1000">
                <a:latin typeface="Times New Roman" pitchFamily="18" charset="0"/>
              </a:rPr>
              <a:t>testo PSICOLOGIA DEI GRUPPI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flipH="1">
            <a:off x="3657600" y="2627313"/>
            <a:ext cx="5715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>
            <a:off x="1257300" y="3084513"/>
            <a:ext cx="1588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>
            <a:off x="457200" y="3770313"/>
            <a:ext cx="1600200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6" name="Oval 11"/>
          <p:cNvSpPr>
            <a:spLocks noChangeArrowheads="1"/>
          </p:cNvSpPr>
          <p:nvPr/>
        </p:nvSpPr>
        <p:spPr bwMode="auto">
          <a:xfrm>
            <a:off x="1143000" y="3656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7" name="Oval 12"/>
          <p:cNvSpPr>
            <a:spLocks noChangeArrowheads="1"/>
          </p:cNvSpPr>
          <p:nvPr/>
        </p:nvSpPr>
        <p:spPr bwMode="auto">
          <a:xfrm>
            <a:off x="1143000" y="43418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8" name="Oval 13"/>
          <p:cNvSpPr>
            <a:spLocks noChangeArrowheads="1"/>
          </p:cNvSpPr>
          <p:nvPr/>
        </p:nvSpPr>
        <p:spPr bwMode="auto">
          <a:xfrm>
            <a:off x="1943100" y="3656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09" name="Oval 14"/>
          <p:cNvSpPr>
            <a:spLocks noChangeArrowheads="1"/>
          </p:cNvSpPr>
          <p:nvPr/>
        </p:nvSpPr>
        <p:spPr bwMode="auto">
          <a:xfrm>
            <a:off x="1143000" y="29702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0" name="Oval 15"/>
          <p:cNvSpPr>
            <a:spLocks noChangeArrowheads="1"/>
          </p:cNvSpPr>
          <p:nvPr/>
        </p:nvSpPr>
        <p:spPr bwMode="auto">
          <a:xfrm>
            <a:off x="381000" y="3657600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1" name="Line 16"/>
          <p:cNvSpPr>
            <a:spLocks noChangeShapeType="1"/>
          </p:cNvSpPr>
          <p:nvPr/>
        </p:nvSpPr>
        <p:spPr bwMode="auto">
          <a:xfrm>
            <a:off x="3657600" y="3084513"/>
            <a:ext cx="1588" cy="1371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2" name="Line 17"/>
          <p:cNvSpPr>
            <a:spLocks noChangeShapeType="1"/>
          </p:cNvSpPr>
          <p:nvPr/>
        </p:nvSpPr>
        <p:spPr bwMode="auto">
          <a:xfrm>
            <a:off x="3086100" y="2627313"/>
            <a:ext cx="57150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3" name="Oval 18"/>
          <p:cNvSpPr>
            <a:spLocks noChangeArrowheads="1"/>
          </p:cNvSpPr>
          <p:nvPr/>
        </p:nvSpPr>
        <p:spPr bwMode="auto">
          <a:xfrm>
            <a:off x="3543300" y="3656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4" name="Oval 19"/>
          <p:cNvSpPr>
            <a:spLocks noChangeArrowheads="1"/>
          </p:cNvSpPr>
          <p:nvPr/>
        </p:nvSpPr>
        <p:spPr bwMode="auto">
          <a:xfrm>
            <a:off x="3543300" y="43418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5" name="Oval 20"/>
          <p:cNvSpPr>
            <a:spLocks noChangeArrowheads="1"/>
          </p:cNvSpPr>
          <p:nvPr/>
        </p:nvSpPr>
        <p:spPr bwMode="auto">
          <a:xfrm>
            <a:off x="4114800" y="2513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6" name="Oval 21"/>
          <p:cNvSpPr>
            <a:spLocks noChangeArrowheads="1"/>
          </p:cNvSpPr>
          <p:nvPr/>
        </p:nvSpPr>
        <p:spPr bwMode="auto">
          <a:xfrm>
            <a:off x="3543300" y="29702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7" name="Oval 22"/>
          <p:cNvSpPr>
            <a:spLocks noChangeArrowheads="1"/>
          </p:cNvSpPr>
          <p:nvPr/>
        </p:nvSpPr>
        <p:spPr bwMode="auto">
          <a:xfrm>
            <a:off x="2971800" y="2513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8" name="Line 23"/>
          <p:cNvSpPr>
            <a:spLocks noChangeShapeType="1"/>
          </p:cNvSpPr>
          <p:nvPr/>
        </p:nvSpPr>
        <p:spPr bwMode="auto">
          <a:xfrm>
            <a:off x="5600700" y="2398713"/>
            <a:ext cx="1588" cy="2171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19" name="Oval 24"/>
          <p:cNvSpPr>
            <a:spLocks noChangeArrowheads="1"/>
          </p:cNvSpPr>
          <p:nvPr/>
        </p:nvSpPr>
        <p:spPr bwMode="auto">
          <a:xfrm>
            <a:off x="5486400" y="37703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0" name="Oval 25"/>
          <p:cNvSpPr>
            <a:spLocks noChangeArrowheads="1"/>
          </p:cNvSpPr>
          <p:nvPr/>
        </p:nvSpPr>
        <p:spPr bwMode="auto">
          <a:xfrm>
            <a:off x="5486400" y="44561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1" name="Oval 26"/>
          <p:cNvSpPr>
            <a:spLocks noChangeArrowheads="1"/>
          </p:cNvSpPr>
          <p:nvPr/>
        </p:nvSpPr>
        <p:spPr bwMode="auto">
          <a:xfrm>
            <a:off x="5486400" y="30845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2" name="Oval 27"/>
          <p:cNvSpPr>
            <a:spLocks noChangeArrowheads="1"/>
          </p:cNvSpPr>
          <p:nvPr/>
        </p:nvSpPr>
        <p:spPr bwMode="auto">
          <a:xfrm>
            <a:off x="5486400" y="23987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3" name="AutoShape 28"/>
          <p:cNvSpPr>
            <a:spLocks noChangeArrowheads="1"/>
          </p:cNvSpPr>
          <p:nvPr/>
        </p:nvSpPr>
        <p:spPr bwMode="auto">
          <a:xfrm>
            <a:off x="6629400" y="2627313"/>
            <a:ext cx="1714500" cy="1600200"/>
          </a:xfrm>
          <a:prstGeom prst="pentagon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4" name="Oval 29"/>
          <p:cNvSpPr>
            <a:spLocks noChangeArrowheads="1"/>
          </p:cNvSpPr>
          <p:nvPr/>
        </p:nvSpPr>
        <p:spPr bwMode="auto">
          <a:xfrm>
            <a:off x="6515100" y="30845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5" name="Oval 30"/>
          <p:cNvSpPr>
            <a:spLocks noChangeArrowheads="1"/>
          </p:cNvSpPr>
          <p:nvPr/>
        </p:nvSpPr>
        <p:spPr bwMode="auto">
          <a:xfrm>
            <a:off x="6858000" y="41132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6" name="Oval 31"/>
          <p:cNvSpPr>
            <a:spLocks noChangeArrowheads="1"/>
          </p:cNvSpPr>
          <p:nvPr/>
        </p:nvSpPr>
        <p:spPr bwMode="auto">
          <a:xfrm>
            <a:off x="7886700" y="41132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7" name="Oval 32"/>
          <p:cNvSpPr>
            <a:spLocks noChangeArrowheads="1"/>
          </p:cNvSpPr>
          <p:nvPr/>
        </p:nvSpPr>
        <p:spPr bwMode="auto">
          <a:xfrm>
            <a:off x="8229600" y="30845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8" name="Oval 33"/>
          <p:cNvSpPr>
            <a:spLocks noChangeArrowheads="1"/>
          </p:cNvSpPr>
          <p:nvPr/>
        </p:nvSpPr>
        <p:spPr bwMode="auto">
          <a:xfrm>
            <a:off x="7315200" y="2513013"/>
            <a:ext cx="228600" cy="2286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9729" name="Text Box 34"/>
          <p:cNvSpPr txBox="1">
            <a:spLocks noChangeArrowheads="1"/>
          </p:cNvSpPr>
          <p:nvPr/>
        </p:nvSpPr>
        <p:spPr bwMode="auto">
          <a:xfrm>
            <a:off x="457200" y="4716463"/>
            <a:ext cx="1600200" cy="222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>
                <a:latin typeface="Times New Roman" pitchFamily="18" charset="0"/>
              </a:rPr>
              <a:t>Rete a croce</a:t>
            </a:r>
          </a:p>
        </p:txBody>
      </p:sp>
      <p:sp>
        <p:nvSpPr>
          <p:cNvPr id="29730" name="Text Box 35"/>
          <p:cNvSpPr txBox="1">
            <a:spLocks noChangeArrowheads="1"/>
          </p:cNvSpPr>
          <p:nvPr/>
        </p:nvSpPr>
        <p:spPr bwMode="auto">
          <a:xfrm>
            <a:off x="2743200" y="4716463"/>
            <a:ext cx="1600200" cy="222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>
                <a:latin typeface="Times New Roman" pitchFamily="18" charset="0"/>
              </a:rPr>
              <a:t>Rete a Y</a:t>
            </a:r>
          </a:p>
        </p:txBody>
      </p:sp>
      <p:sp>
        <p:nvSpPr>
          <p:cNvPr id="29731" name="Text Box 36"/>
          <p:cNvSpPr txBox="1">
            <a:spLocks noChangeArrowheads="1"/>
          </p:cNvSpPr>
          <p:nvPr/>
        </p:nvSpPr>
        <p:spPr bwMode="auto">
          <a:xfrm>
            <a:off x="4800600" y="4716463"/>
            <a:ext cx="1600200" cy="222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>
                <a:latin typeface="Times New Roman" pitchFamily="18" charset="0"/>
              </a:rPr>
              <a:t>Rete a catena</a:t>
            </a:r>
          </a:p>
        </p:txBody>
      </p:sp>
      <p:sp>
        <p:nvSpPr>
          <p:cNvPr id="29732" name="Text Box 37"/>
          <p:cNvSpPr txBox="1">
            <a:spLocks noChangeArrowheads="1"/>
          </p:cNvSpPr>
          <p:nvPr/>
        </p:nvSpPr>
        <p:spPr bwMode="auto">
          <a:xfrm>
            <a:off x="6743700" y="4716463"/>
            <a:ext cx="1600200" cy="222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it-IT" sz="1200">
                <a:latin typeface="Times New Roman" pitchFamily="18" charset="0"/>
              </a:rPr>
              <a:t>Rete a cerchio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Autofit/>
          </a:bodyPr>
          <a:lstStyle/>
          <a:p>
            <a:pPr eaLnBrk="1" hangingPunct="1"/>
            <a:r>
              <a:rPr lang="it-IT" sz="3200" dirty="0" smtClean="0">
                <a:solidFill>
                  <a:srgbClr val="C00000"/>
                </a:solidFill>
              </a:rPr>
              <a:t>Quale effetto hanno le reti di comunicazione variamente orientate all’interno di un gruppo?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305800" cy="44958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Si devono considerare due variabili: </a:t>
            </a:r>
            <a:r>
              <a:rPr lang="it-IT" sz="2400" i="1" dirty="0" smtClean="0"/>
              <a:t>l’indice di distanza</a:t>
            </a:r>
            <a:r>
              <a:rPr lang="it-IT" sz="2400" dirty="0" smtClean="0"/>
              <a:t>, cioè il numero minimo di legami che un membro del gruppo deve attraversare per poter comunicare con un altro membro; </a:t>
            </a:r>
            <a:r>
              <a:rPr lang="it-IT" sz="2400" i="1" dirty="0" smtClean="0"/>
              <a:t>l’indice di centralità</a:t>
            </a:r>
            <a:r>
              <a:rPr lang="it-IT" sz="2400" dirty="0" smtClean="0"/>
              <a:t>, cioè quanto il flusso di comunicazione è centralizzato su una persona oppure distribuito fra i membri.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err="1" smtClean="0"/>
              <a:t>Leavitt</a:t>
            </a:r>
            <a:r>
              <a:rPr lang="it-IT" sz="2400" dirty="0" smtClean="0"/>
              <a:t> ha dimostrato l’esistenza di un rapporto fra l’indice di centralità di una rete e alcuni aspetti della vita del gruppo: l’efficienza, la produttività, il clima sociale e il grado di soddisfazione.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Nella rete a croce il leader è designato, in quella a cerchio emerge come leader il più abile.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Se il compito è complesso e nelle situazioni di cambiamento è più efficace la rete a cerchio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La funzione di leader è connessa al controllo delle informazioni: si conferma il ruolo centrale della comunicazione</a:t>
            </a:r>
          </a:p>
        </p:txBody>
      </p:sp>
      <p:sp>
        <p:nvSpPr>
          <p:cNvPr id="307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B6EF58-64E0-4D41-BF02-0D26962289BB}" type="slidenum">
              <a:rPr lang="it-IT">
                <a:latin typeface="Arial" pitchFamily="34" charset="0"/>
              </a:rPr>
              <a:pPr/>
              <a:t>28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200" dirty="0" smtClean="0">
                <a:solidFill>
                  <a:srgbClr val="C00000"/>
                </a:solidFill>
              </a:rPr>
              <a:t>Quale effetto hanno le reti di comunicazione variamente orientate all’interno di un gruppo?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05000"/>
            <a:ext cx="83058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Più la rete è centralizzata, maggiormente si riducono le comunicazioni e più rapido è lo svolgimento del lavoro; con la centralità, però, diminuisce la soddisfazione dei membri che risulta elevata nelle reti poco centralizzate</a:t>
            </a:r>
            <a:r>
              <a:rPr lang="it-IT" sz="24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it-IT" sz="2400" dirty="0" smtClean="0"/>
          </a:p>
          <a:p>
            <a:pPr eaLnBrk="1" hangingPunct="1">
              <a:lnSpc>
                <a:spcPct val="90000"/>
              </a:lnSpc>
            </a:pPr>
            <a:r>
              <a:rPr lang="it-IT" sz="2400" dirty="0" smtClean="0"/>
              <a:t>Il grado di soddisfazione è inversamente proporzionale al grado di centralità, gli individui “centrali” presentano elevati gradi di soddisfazione, mentre quelli “periferici” evidenziano stati di frustrazione.</a:t>
            </a:r>
          </a:p>
        </p:txBody>
      </p:sp>
      <p:sp>
        <p:nvSpPr>
          <p:cNvPr id="317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2901E7-993E-41A3-9A12-C61491E9A913}" type="slidenum">
              <a:rPr lang="it-IT">
                <a:latin typeface="Arial" pitchFamily="34" charset="0"/>
              </a:rPr>
              <a:pPr/>
              <a:t>29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Gruppo</a:t>
            </a:r>
            <a:r>
              <a:rPr lang="it-IT" dirty="0" smtClean="0"/>
              <a:t>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229600" cy="44196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Il gruppo definito da variabili </a:t>
            </a:r>
            <a:r>
              <a:rPr lang="it-IT" sz="2400" u="sng" dirty="0" smtClean="0"/>
              <a:t>oggettive</a:t>
            </a:r>
            <a:r>
              <a:rPr lang="it-IT" sz="2400" dirty="0" smtClean="0"/>
              <a:t> predeterminate: fascia di età, professione, reddito, residenza, etnia, ecc</a:t>
            </a:r>
            <a:r>
              <a:rPr lang="it-IT" sz="2400" dirty="0" smtClean="0"/>
              <a:t>.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Un problema complicato: cosa è un gruppo dal punto di vista </a:t>
            </a:r>
            <a:r>
              <a:rPr lang="it-IT" sz="2400" u="sng" dirty="0" smtClean="0"/>
              <a:t>psicologico o soggettivo</a:t>
            </a:r>
            <a:r>
              <a:rPr lang="it-IT" sz="2400" u="sng" dirty="0" smtClean="0"/>
              <a:t>?</a:t>
            </a:r>
          </a:p>
          <a:p>
            <a:pPr eaLnBrk="1" hangingPunct="1"/>
            <a:endParaRPr lang="it-IT" sz="2400" u="sng" dirty="0" smtClean="0"/>
          </a:p>
          <a:p>
            <a:pPr eaLnBrk="1" hangingPunct="1"/>
            <a:r>
              <a:rPr lang="it-IT" sz="2400" u="sng" dirty="0" smtClean="0"/>
              <a:t>NB: Alcuni fenomeni psicologici si presentano in tutti i gruppi, indipendentemente dalle loro dimensioni, siano essi “piccoli gruppi” o folle</a:t>
            </a:r>
          </a:p>
        </p:txBody>
      </p:sp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23837C-4D46-4700-A0C5-18D223E69183}" type="slidenum">
              <a:rPr lang="it-IT">
                <a:latin typeface="Arial" pitchFamily="34" charset="0"/>
              </a:rPr>
              <a:pPr/>
              <a:t>3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Folla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it-IT" sz="2400" dirty="0" smtClean="0"/>
              <a:t>Alcuni fenomeni noti da sempre:</a:t>
            </a:r>
          </a:p>
          <a:p>
            <a:pPr eaLnBrk="1" hangingPunct="1"/>
            <a:r>
              <a:rPr lang="it-IT" sz="2400" dirty="0" smtClean="0"/>
              <a:t>La folla è un’entità psicologica diversa dall’individuo e dagli individui che la compongono</a:t>
            </a:r>
          </a:p>
          <a:p>
            <a:pPr eaLnBrk="1" hangingPunct="1">
              <a:buFont typeface="Wingdings" pitchFamily="2" charset="2"/>
              <a:buNone/>
            </a:pPr>
            <a:endParaRPr lang="it-IT" sz="2400" i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it-IT" sz="2400" i="1" dirty="0" smtClean="0"/>
              <a:t>“la folla è </a:t>
            </a:r>
            <a:r>
              <a:rPr lang="it-IT" sz="2400" i="1" dirty="0" smtClean="0"/>
              <a:t>un animale </a:t>
            </a:r>
            <a:r>
              <a:rPr lang="it-IT" sz="2400" i="1" dirty="0" smtClean="0"/>
              <a:t>senza testa”</a:t>
            </a:r>
          </a:p>
          <a:p>
            <a:pPr eaLnBrk="1" hangingPunct="1"/>
            <a:endParaRPr lang="it-IT" i="1" dirty="0" smtClean="0"/>
          </a:p>
        </p:txBody>
      </p:sp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E61818-088C-4754-91EA-6473F059A0A1}" type="slidenum">
              <a:rPr lang="it-IT">
                <a:latin typeface="Arial" pitchFamily="34" charset="0"/>
              </a:rPr>
              <a:pPr/>
              <a:t>4</a:t>
            </a:fld>
            <a:endParaRPr lang="it-IT">
              <a:latin typeface="Arial" pitchFamily="34" charset="0"/>
            </a:endParaRPr>
          </a:p>
        </p:txBody>
      </p:sp>
      <p:sp>
        <p:nvSpPr>
          <p:cNvPr id="6149" name="AutoShape 4"/>
          <p:cNvSpPr>
            <a:spLocks noChangeArrowheads="1"/>
          </p:cNvSpPr>
          <p:nvPr/>
        </p:nvSpPr>
        <p:spPr bwMode="auto">
          <a:xfrm>
            <a:off x="3962400" y="4267200"/>
            <a:ext cx="990600" cy="19812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C000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Folla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/>
              <a:t>Nella folla gli individui non mantengono più le distanze fisiche e </a:t>
            </a:r>
            <a:r>
              <a:rPr lang="it-IT" sz="2400" dirty="0" smtClean="0"/>
              <a:t>psicologiche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L’individuo nella folla cambia in modo </a:t>
            </a:r>
            <a:r>
              <a:rPr lang="it-IT" sz="2400" dirty="0" smtClean="0"/>
              <a:t>radicale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Fenomeni studiati dalla </a:t>
            </a:r>
            <a:r>
              <a:rPr lang="it-IT" sz="2400" b="1" i="1" dirty="0" smtClean="0"/>
              <a:t>psicologia delle folle</a:t>
            </a:r>
            <a:endParaRPr lang="it-IT" sz="2400" dirty="0" smtClean="0"/>
          </a:p>
        </p:txBody>
      </p:sp>
      <p:sp>
        <p:nvSpPr>
          <p:cNvPr id="71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311575C-DCD0-4E70-9D10-47586FCE75E4}" type="slidenum">
              <a:rPr lang="it-IT">
                <a:latin typeface="Arial" pitchFamily="34" charset="0"/>
              </a:rPr>
              <a:pPr/>
              <a:t>5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La psicologia delle folle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696200" cy="4495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 smtClean="0"/>
              <a:t>Francia fine secolo.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/>
              <a:t>Tarde</a:t>
            </a:r>
            <a:r>
              <a:rPr lang="it-IT" sz="2400" dirty="0" smtClean="0"/>
              <a:t>: “Le leggi dell’imitazione” (1890)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b="1" dirty="0" smtClean="0"/>
              <a:t>Le Bon</a:t>
            </a:r>
            <a:r>
              <a:rPr lang="it-IT" sz="2400" dirty="0" smtClean="0"/>
              <a:t>: “La psicologia delle folle” (1895</a:t>
            </a:r>
            <a:r>
              <a:rPr lang="it-IT" sz="24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it-IT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t-IT" sz="2400" dirty="0" smtClean="0"/>
              <a:t>Per Le Bon: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2 psicologie: la psicologia del leader/ la psicologia dei gregari</a:t>
            </a:r>
            <a:r>
              <a:rPr lang="it-IT" sz="2400" dirty="0" smtClean="0">
                <a:sym typeface="Wingdings" pitchFamily="2" charset="2"/>
              </a:rPr>
              <a:t>Leader si nasce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>
                <a:sym typeface="Wingdings" pitchFamily="2" charset="2"/>
              </a:rPr>
              <a:t>Nello stesso tempo, il leader deve comunicare in un ‘certo’ modo: 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/>
              <a:t>Comunicazione </a:t>
            </a:r>
            <a:r>
              <a:rPr lang="it-IT" sz="2400" dirty="0" smtClean="0">
                <a:sym typeface="Wingdings" pitchFamily="2" charset="2"/>
              </a:rPr>
              <a:t> Funzione di leader (</a:t>
            </a:r>
            <a:r>
              <a:rPr lang="it-IT" sz="2400" dirty="0" err="1" smtClean="0">
                <a:sym typeface="Wingdings" pitchFamily="2" charset="2"/>
              </a:rPr>
              <a:t>leader</a:t>
            </a:r>
            <a:r>
              <a:rPr lang="it-IT" sz="2400" dirty="0" smtClean="0">
                <a:sym typeface="Wingdings" pitchFamily="2" charset="2"/>
              </a:rPr>
              <a:t> si può diventare?)</a:t>
            </a:r>
          </a:p>
          <a:p>
            <a:pPr eaLnBrk="1" hangingPunct="1">
              <a:lnSpc>
                <a:spcPct val="80000"/>
              </a:lnSpc>
            </a:pPr>
            <a:r>
              <a:rPr lang="it-IT" sz="2400" dirty="0" smtClean="0">
                <a:sym typeface="Wingdings" pitchFamily="2" charset="2"/>
              </a:rPr>
              <a:t>Un’ipotesi </a:t>
            </a:r>
            <a:r>
              <a:rPr lang="it-IT" sz="2400" dirty="0" smtClean="0">
                <a:sym typeface="Wingdings" pitchFamily="2" charset="2"/>
              </a:rPr>
              <a:t>estrema (ma non tanto): il leader come ipnotizzatore.</a:t>
            </a:r>
            <a:endParaRPr lang="it-IT" sz="2400" dirty="0" smtClean="0"/>
          </a:p>
        </p:txBody>
      </p:sp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FF2A18-6290-40D2-8890-B82A63DE6DE2}" type="slidenum">
              <a:rPr lang="it-IT">
                <a:latin typeface="Arial" pitchFamily="34" charset="0"/>
              </a:rPr>
              <a:pPr/>
              <a:t>6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La psicologia delle folle - Freud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001000" cy="47244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t-IT" sz="2400" dirty="0" smtClean="0"/>
              <a:t>Freud: “Psicologia delle masse e analisi dell’io” (1921</a:t>
            </a:r>
            <a:r>
              <a:rPr lang="it-IT" sz="2400" dirty="0" smtClean="0"/>
              <a:t>)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Le folle “organizzate”. 2 esempi paradigmatici: La Chiesa cattolica e l’esercito napoleonico e la loro incredibile </a:t>
            </a:r>
            <a:r>
              <a:rPr lang="it-IT" sz="2400" dirty="0" smtClean="0"/>
              <a:t>persistenza</a:t>
            </a:r>
          </a:p>
          <a:p>
            <a:pPr eaLnBrk="1" hangingPunct="1"/>
            <a:endParaRPr lang="it-IT" sz="2400" dirty="0" smtClean="0"/>
          </a:p>
          <a:p>
            <a:pPr eaLnBrk="1" hangingPunct="1"/>
            <a:r>
              <a:rPr lang="it-IT" sz="2400" dirty="0" smtClean="0"/>
              <a:t>Dall’ipotesi dell’i</a:t>
            </a:r>
            <a:r>
              <a:rPr lang="it-IT" sz="2400" i="1" dirty="0" smtClean="0"/>
              <a:t>pnosi</a:t>
            </a:r>
            <a:r>
              <a:rPr lang="it-IT" sz="2400" dirty="0" smtClean="0"/>
              <a:t> a quella </a:t>
            </a:r>
            <a:r>
              <a:rPr lang="it-IT" sz="2400" dirty="0" smtClean="0"/>
              <a:t>dell</a:t>
            </a:r>
            <a:r>
              <a:rPr lang="it-IT" sz="2400" i="1" dirty="0" smtClean="0"/>
              <a:t>’innamoramento</a:t>
            </a:r>
            <a:r>
              <a:rPr lang="it-IT" sz="2400" dirty="0" smtClean="0"/>
              <a:t>: </a:t>
            </a:r>
            <a:r>
              <a:rPr lang="it-IT" sz="2400" dirty="0" smtClean="0"/>
              <a:t>i membri hanno nei confronti del leader una forma di innamoramento (infatuazione):  relazione verticale e </a:t>
            </a:r>
            <a:r>
              <a:rPr lang="it-IT" sz="2400" dirty="0" smtClean="0"/>
              <a:t>unidirezionale </a:t>
            </a:r>
          </a:p>
          <a:p>
            <a:pPr eaLnBrk="1" hangingPunct="1">
              <a:buNone/>
            </a:pPr>
            <a:r>
              <a:rPr lang="it-IT" sz="2400" dirty="0" smtClean="0">
                <a:sym typeface="Wingdings" pitchFamily="2" charset="2"/>
              </a:rPr>
              <a:t> </a:t>
            </a:r>
            <a:r>
              <a:rPr lang="it-IT" sz="2400" dirty="0" smtClean="0">
                <a:sym typeface="Wingdings" pitchFamily="2" charset="2"/>
              </a:rPr>
              <a:t>   </a:t>
            </a:r>
            <a:r>
              <a:rPr lang="it-IT" sz="2400" dirty="0" smtClean="0"/>
              <a:t>questo </a:t>
            </a:r>
            <a:r>
              <a:rPr lang="it-IT" sz="2400" dirty="0" smtClean="0"/>
              <a:t>spiega la persistenza di certe folle/gruppi al di là di qualsiasi ragionevolezza o convenienza individuale.</a:t>
            </a:r>
          </a:p>
        </p:txBody>
      </p:sp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4C4719-CCF7-41AF-8688-F74172F1DB45}" type="slidenum">
              <a:rPr lang="it-IT">
                <a:latin typeface="Arial" pitchFamily="34" charset="0"/>
              </a:rPr>
              <a:pPr/>
              <a:t>7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it-IT" sz="4800" dirty="0" smtClean="0">
                <a:solidFill>
                  <a:srgbClr val="C00000"/>
                </a:solidFill>
              </a:rPr>
              <a:t>La psicologia delle folle - Freud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001000" cy="4495800"/>
          </a:xfrm>
        </p:spPr>
        <p:txBody>
          <a:bodyPr/>
          <a:lstStyle/>
          <a:p>
            <a:pPr marL="0" indent="0" algn="just" eaLnBrk="1" hangingPunct="1">
              <a:buNone/>
            </a:pPr>
            <a:r>
              <a:rPr lang="it-IT" sz="2400" dirty="0" smtClean="0"/>
              <a:t>I membri si “identificano” (“simpatizzano”) tra </a:t>
            </a:r>
            <a:r>
              <a:rPr lang="it-IT" sz="2400" dirty="0" smtClean="0"/>
              <a:t>loro (relazioni </a:t>
            </a:r>
            <a:r>
              <a:rPr lang="it-IT" sz="2400" dirty="0" smtClean="0"/>
              <a:t>orizzontali) in quanto hanno qualcosa di molto importante in comune: il leader di cui sono “innamorati” che è diventato il modello, l’ideale del loro io, una parte di se stessi: questo spiega la forza aggregante (“centripeta”) della folla/gruppo: i membri non mantengono più le distanze fisiche e psicologiche (non sono più come i porcospini)</a:t>
            </a:r>
          </a:p>
          <a:p>
            <a:pPr eaLnBrk="1" hangingPunct="1">
              <a:buFont typeface="Wingdings" pitchFamily="2" charset="2"/>
              <a:buNone/>
            </a:pPr>
            <a:endParaRPr lang="it-IT" sz="2800" dirty="0" smtClean="0"/>
          </a:p>
        </p:txBody>
      </p:sp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85491B-123D-4FB2-9D46-2A3E890D0ECD}" type="slidenum">
              <a:rPr lang="it-IT">
                <a:latin typeface="Arial" pitchFamily="34" charset="0"/>
              </a:rPr>
              <a:pPr/>
              <a:t>8</a:t>
            </a:fld>
            <a:endParaRPr lang="it-IT"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26FF35-8CC4-4C5D-B523-BA1EF878AA00}" type="slidenum">
              <a:rPr lang="it-IT">
                <a:latin typeface="Arial" pitchFamily="34" charset="0"/>
              </a:rPr>
              <a:pPr/>
              <a:t>9</a:t>
            </a:fld>
            <a:endParaRPr lang="it-IT">
              <a:latin typeface="Arial" pitchFamily="34" charset="0"/>
            </a:endParaRPr>
          </a:p>
        </p:txBody>
      </p:sp>
      <p:pic>
        <p:nvPicPr>
          <p:cNvPr id="11267" name="Picture 4" descr="scan0001"/>
          <p:cNvPicPr>
            <a:picLocks noChangeAspect="1" noChangeArrowheads="1"/>
          </p:cNvPicPr>
          <p:nvPr/>
        </p:nvPicPr>
        <p:blipFill>
          <a:blip r:embed="rId3" cstate="print"/>
          <a:srcRect l="19800" t="58287" r="25847"/>
          <a:stretch>
            <a:fillRect/>
          </a:stretch>
        </p:blipFill>
        <p:spPr bwMode="auto">
          <a:xfrm>
            <a:off x="1636713" y="515938"/>
            <a:ext cx="5830887" cy="5656262"/>
          </a:xfrm>
          <a:prstGeom prst="rect">
            <a:avLst/>
          </a:prstGeom>
          <a:noFill/>
          <a:ln w="101600"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11268" name="Line 10"/>
          <p:cNvSpPr>
            <a:spLocks noChangeShapeType="1"/>
          </p:cNvSpPr>
          <p:nvPr/>
        </p:nvSpPr>
        <p:spPr bwMode="auto">
          <a:xfrm>
            <a:off x="762000" y="1676400"/>
            <a:ext cx="762000" cy="0"/>
          </a:xfrm>
          <a:prstGeom prst="line">
            <a:avLst/>
          </a:prstGeom>
          <a:noFill/>
          <a:ln w="1047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1269" name="Freeform 11"/>
          <p:cNvSpPr>
            <a:spLocks/>
          </p:cNvSpPr>
          <p:nvPr/>
        </p:nvSpPr>
        <p:spPr bwMode="auto">
          <a:xfrm>
            <a:off x="7566025" y="1676400"/>
            <a:ext cx="1044575" cy="1588"/>
          </a:xfrm>
          <a:custGeom>
            <a:avLst/>
            <a:gdLst>
              <a:gd name="T0" fmla="*/ 0 w 658"/>
              <a:gd name="T1" fmla="*/ 0 h 1"/>
              <a:gd name="T2" fmla="*/ 658 w 658"/>
              <a:gd name="T3" fmla="*/ 1 h 1"/>
              <a:gd name="T4" fmla="*/ 0 60000 65536"/>
              <a:gd name="T5" fmla="*/ 0 60000 65536"/>
              <a:gd name="T6" fmla="*/ 0 w 658"/>
              <a:gd name="T7" fmla="*/ 0 h 1"/>
              <a:gd name="T8" fmla="*/ 658 w 65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8" h="1">
                <a:moveTo>
                  <a:pt x="0" y="0"/>
                </a:moveTo>
                <a:lnTo>
                  <a:pt x="658" y="1"/>
                </a:lnTo>
              </a:path>
            </a:pathLst>
          </a:custGeom>
          <a:noFill/>
          <a:ln w="104775">
            <a:solidFill>
              <a:schemeClr val="bg1"/>
            </a:solidFill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5512</TotalTime>
  <Words>2327</Words>
  <Application>Microsoft Office PowerPoint</Application>
  <PresentationFormat>Presentazione su schermo (4:3)</PresentationFormat>
  <Paragraphs>271</Paragraphs>
  <Slides>29</Slides>
  <Notes>28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29</vt:i4>
      </vt:variant>
    </vt:vector>
  </HeadingPairs>
  <TitlesOfParts>
    <vt:vector size="35" baseType="lpstr">
      <vt:lpstr>Arial</vt:lpstr>
      <vt:lpstr>Arial Black</vt:lpstr>
      <vt:lpstr>Wingdings</vt:lpstr>
      <vt:lpstr>Times New Roman</vt:lpstr>
      <vt:lpstr>Book Antiqua</vt:lpstr>
      <vt:lpstr>Equinozio</vt:lpstr>
      <vt:lpstr>Introduzione al Gruppo</vt:lpstr>
      <vt:lpstr>Il Gruppo in Psicologia Sociale</vt:lpstr>
      <vt:lpstr>Gruppo </vt:lpstr>
      <vt:lpstr>Folla</vt:lpstr>
      <vt:lpstr>Folla</vt:lpstr>
      <vt:lpstr>La psicologia delle folle</vt:lpstr>
      <vt:lpstr>La psicologia delle folle - Freud</vt:lpstr>
      <vt:lpstr>La psicologia delle folle - Freud</vt:lpstr>
      <vt:lpstr>Diapositiva 9</vt:lpstr>
      <vt:lpstr>Psicologia delle folle: aspetti essenziali per la dinamica di gruppo</vt:lpstr>
      <vt:lpstr>Un primo problema ‘affettivo’</vt:lpstr>
      <vt:lpstr>XVIII Quomodo fides a princibus sit servanda</vt:lpstr>
      <vt:lpstr>Il gruppo negli Stati Uniti  D’America:  da fenomeno patologico a elemento costitutivo della società</vt:lpstr>
      <vt:lpstr>L’idea di gruppo nella psicologia statunitense</vt:lpstr>
      <vt:lpstr>La psicologia dei gruppi in America prima di Lewin</vt:lpstr>
      <vt:lpstr>Prime ricerche e interventi sui gruppi nelle organizzazioni lavorative</vt:lpstr>
      <vt:lpstr>K. Lewin: una teoria per il gruppo psicologico</vt:lpstr>
      <vt:lpstr>Interdependence of fate = destino comune </vt:lpstr>
      <vt:lpstr>La Sociometria</vt:lpstr>
      <vt:lpstr>Diapositiva 20</vt:lpstr>
      <vt:lpstr>Matrice sociometrica</vt:lpstr>
      <vt:lpstr>Diapositiva 22</vt:lpstr>
      <vt:lpstr>I sociogrammi di Moreno</vt:lpstr>
      <vt:lpstr>Struttura interna dei gruppi</vt:lpstr>
      <vt:lpstr>Schema della struttura del gruppo di Norton Street secondo Whyte</vt:lpstr>
      <vt:lpstr>Indagine di laboratorio di Leavitt (1951)</vt:lpstr>
      <vt:lpstr>Variabile dell’esperimento era rappresentata dal percorso dei messaggi</vt:lpstr>
      <vt:lpstr>Quale effetto hanno le reti di comunicazione variamente orientate all’interno di un gruppo?</vt:lpstr>
      <vt:lpstr>Quale effetto hanno le reti di comunicazione variamente orientate all’interno di un gruppo?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Elisabetta Camussi</dc:creator>
  <cp:lastModifiedBy> </cp:lastModifiedBy>
  <cp:revision>68</cp:revision>
  <cp:lastPrinted>1601-01-01T00:00:00Z</cp:lastPrinted>
  <dcterms:created xsi:type="dcterms:W3CDTF">1601-01-01T00:00:00Z</dcterms:created>
  <dcterms:modified xsi:type="dcterms:W3CDTF">2015-09-28T11:36:43Z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