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12561-84C4-47AA-9916-0BF1228E0889}" type="datetimeFigureOut">
              <a:rPr lang="it-IT" smtClean="0"/>
              <a:t>30/09/2015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FC68C-3AF1-410E-9CE8-0EFEEAACB3E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4AADA-420B-46F5-A411-C0EB0A97CE2F}" type="datetime1">
              <a:rPr lang="it-IT" smtClean="0"/>
              <a:t>30/09/2015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75B-E3E8-4CE5-8C20-9E98DFD21F9E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A8135-E0FE-4E1C-A3B9-8310330FED2F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41E8D-18FE-4A69-ABC9-E6003C875C5F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D179-5183-4187-86AF-2141669B085C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1DB7B-39C0-486A-BC91-2D41D295991D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B993-5AFA-4777-92FC-9DB0BE7C723C}" type="datetime1">
              <a:rPr lang="it-IT" smtClean="0"/>
              <a:t>30/09/2015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AC08-9C28-4131-9328-4F451C072F7E}" type="datetime1">
              <a:rPr lang="it-IT" smtClean="0"/>
              <a:t>30/09/2015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02DC1-FBCD-4094-A32C-08CF62C6852B}" type="datetime1">
              <a:rPr lang="it-IT" smtClean="0"/>
              <a:t>30/09/2015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086B-4179-491C-A664-8526DFE7818D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11A84-8BB2-4310-AAA9-DC374A1530FA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7A8E6C-2C0F-4BE0-BE26-2164E6A3AC2B}" type="datetime1">
              <a:rPr lang="it-IT" smtClean="0"/>
              <a:t>30/09/2015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785CF-01DB-42CC-A908-D2BDA5E67B2B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0"/>
          </a:xfrm>
        </p:spPr>
        <p:txBody>
          <a:bodyPr anchor="ctr">
            <a:normAutofit/>
          </a:bodyPr>
          <a:lstStyle/>
          <a:p>
            <a:pPr algn="ctr"/>
            <a:r>
              <a:rPr lang="it-IT" sz="7200" dirty="0" smtClean="0">
                <a:solidFill>
                  <a:srgbClr val="C00000"/>
                </a:solidFill>
              </a:rPr>
              <a:t>L’influenza sociale</a:t>
            </a:r>
            <a:endParaRPr lang="it-IT" sz="7200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10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3340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it-IT" sz="21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Perché </a:t>
            </a:r>
            <a:r>
              <a:rPr lang="it-IT" sz="2400" b="1" dirty="0" smtClean="0">
                <a:ea typeface="ＭＳ Ｐゴシック" pitchFamily="34" charset="-128"/>
              </a:rPr>
              <a:t>la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</a:rPr>
              <a:t>consistenza diacronica</a:t>
            </a:r>
            <a:r>
              <a:rPr lang="it-IT" sz="2400" b="1" dirty="0" smtClean="0">
                <a:ea typeface="ＭＳ Ｐゴシック" pitchFamily="34" charset="-128"/>
              </a:rPr>
              <a:t> abbia influenza</a:t>
            </a:r>
            <a:r>
              <a:rPr lang="it-IT" sz="2400" dirty="0" smtClean="0">
                <a:ea typeface="ＭＳ Ｐゴシック" pitchFamily="34" charset="-128"/>
              </a:rPr>
              <a:t>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</a:rPr>
              <a:t>deve essere </a:t>
            </a:r>
            <a:r>
              <a:rPr lang="it-IT" b="1" dirty="0" smtClean="0">
                <a:ea typeface="ＭＳ Ｐゴシック" pitchFamily="34" charset="-128"/>
              </a:rPr>
              <a:t>riconosciuta dalla maggioranza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</a:rPr>
              <a:t>devono essere attribuite al comportamento della minoranza caratteristiche di </a:t>
            </a:r>
            <a:r>
              <a:rPr lang="it-IT" b="1" dirty="0" smtClean="0">
                <a:ea typeface="ＭＳ Ｐゴシック" pitchFamily="34" charset="-128"/>
              </a:rPr>
              <a:t>sicurezza e autonomia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400" b="1" dirty="0" smtClean="0">
                <a:ea typeface="ＭＳ Ｐゴシック" pitchFamily="34" charset="-128"/>
              </a:rPr>
              <a:t>Stile di negoziato </a:t>
            </a:r>
            <a:r>
              <a:rPr lang="it-IT" sz="2400" dirty="0" smtClean="0">
                <a:ea typeface="ＭＳ Ｐゴシック" pitchFamily="34" charset="-128"/>
              </a:rPr>
              <a:t>adottato dalla minoranza: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b="1" dirty="0" smtClean="0">
                <a:ea typeface="ＭＳ Ｐゴシック" pitchFamily="34" charset="-128"/>
              </a:rPr>
              <a:t>Rigidità</a:t>
            </a:r>
            <a:r>
              <a:rPr lang="it-IT" dirty="0" smtClean="0">
                <a:ea typeface="ＭＳ Ｐゴシック" pitchFamily="34" charset="-128"/>
              </a:rPr>
              <a:t> della minoranza: intransigente rifiuta ogni compromesso </a:t>
            </a:r>
          </a:p>
          <a:p>
            <a:pPr lvl="2" algn="just" eaLnBrk="1" hangingPunct="1">
              <a:lnSpc>
                <a:spcPct val="90000"/>
              </a:lnSpc>
              <a:buClr>
                <a:schemeClr val="hlink"/>
              </a:buClr>
            </a:pPr>
            <a:r>
              <a:rPr lang="it-IT" sz="2400" dirty="0" smtClean="0">
                <a:ea typeface="ＭＳ Ｐゴシック" pitchFamily="34" charset="-128"/>
              </a:rPr>
              <a:t>minoranza considerata </a:t>
            </a:r>
            <a:r>
              <a:rPr lang="it-IT" sz="2400" b="1" dirty="0" smtClean="0">
                <a:ea typeface="ＭＳ Ｐゴシック" pitchFamily="34" charset="-128"/>
              </a:rPr>
              <a:t>estremista</a:t>
            </a:r>
            <a:r>
              <a:rPr lang="it-IT" sz="2400" dirty="0" smtClean="0">
                <a:ea typeface="ＭＳ Ｐゴシック" pitchFamily="34" charset="-128"/>
              </a:rPr>
              <a:t>, </a:t>
            </a:r>
            <a:r>
              <a:rPr lang="it-IT" sz="2400" b="1" dirty="0" smtClean="0">
                <a:ea typeface="ＭＳ Ｐゴシック" pitchFamily="34" charset="-128"/>
              </a:rPr>
              <a:t>fatica a esercitare influenza</a:t>
            </a:r>
          </a:p>
          <a:p>
            <a:pPr lvl="2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it-IT" b="1" dirty="0" smtClean="0">
                <a:ea typeface="ＭＳ Ｐゴシック" pitchFamily="34" charset="-128"/>
              </a:rPr>
              <a:t>Flessibilità</a:t>
            </a:r>
            <a:r>
              <a:rPr lang="it-IT" dirty="0" smtClean="0">
                <a:ea typeface="ＭＳ Ｐゴシック" pitchFamily="34" charset="-128"/>
              </a:rPr>
              <a:t> della </a:t>
            </a:r>
            <a:r>
              <a:rPr lang="it-IT" b="1" dirty="0" smtClean="0">
                <a:ea typeface="ＭＳ Ｐゴシック" pitchFamily="34" charset="-128"/>
              </a:rPr>
              <a:t>minoranza: disponibilità a fare concessioni per </a:t>
            </a:r>
            <a:r>
              <a:rPr lang="it-IT" dirty="0" smtClean="0">
                <a:ea typeface="ＭＳ Ｐゴシック" pitchFamily="34" charset="-128"/>
              </a:rPr>
              <a:t>non accentuare il conflitto</a:t>
            </a:r>
          </a:p>
          <a:p>
            <a:pPr lvl="2" algn="just" eaLnBrk="1" hangingPunct="1">
              <a:lnSpc>
                <a:spcPct val="90000"/>
              </a:lnSpc>
              <a:buClr>
                <a:schemeClr val="hlink"/>
              </a:buClr>
            </a:pPr>
            <a:r>
              <a:rPr lang="it-IT" sz="2400" dirty="0" smtClean="0">
                <a:ea typeface="ＭＳ Ｐゴシック" pitchFamily="34" charset="-128"/>
              </a:rPr>
              <a:t>minoranza </a:t>
            </a:r>
            <a:r>
              <a:rPr lang="it-IT" sz="2400" b="1" dirty="0" smtClean="0">
                <a:ea typeface="ＭＳ Ｐゴシック" pitchFamily="34" charset="-128"/>
              </a:rPr>
              <a:t>può esercitare influenza</a:t>
            </a: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11</a:t>
            </a:fld>
            <a:endParaRPr lang="it-IT"/>
          </a:p>
        </p:txBody>
      </p:sp>
      <p:sp>
        <p:nvSpPr>
          <p:cNvPr id="3" name="Rectangle 1026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610600" cy="5943600"/>
          </a:xfrm>
          <a:noFill/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</a:rPr>
              <a:t>Esempio: </a:t>
            </a:r>
            <a:r>
              <a:rPr lang="it-IT" sz="2400" dirty="0" smtClean="0">
                <a:ea typeface="ＭＳ Ｐゴシック" pitchFamily="34" charset="-128"/>
              </a:rPr>
              <a:t>esperimenti di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</a:t>
            </a:r>
            <a:r>
              <a:rPr lang="it-IT" sz="2400" dirty="0" err="1" smtClean="0">
                <a:ea typeface="ＭＳ Ｐゴシック" pitchFamily="34" charset="-128"/>
              </a:rPr>
              <a:t>Mugny</a:t>
            </a:r>
            <a:r>
              <a:rPr lang="it-IT" sz="2400" dirty="0" smtClean="0">
                <a:ea typeface="ＭＳ Ｐゴシック" pitchFamily="34" charset="-128"/>
              </a:rPr>
              <a:t> (1974) e </a:t>
            </a:r>
            <a:r>
              <a:rPr lang="it-IT" sz="2400" dirty="0" err="1" smtClean="0">
                <a:ea typeface="ＭＳ Ｐゴシック" pitchFamily="34" charset="-128"/>
              </a:rPr>
              <a:t>Papastamou</a:t>
            </a:r>
            <a:r>
              <a:rPr lang="it-IT" sz="2400" dirty="0" smtClean="0">
                <a:ea typeface="ＭＳ Ｐゴシック" pitchFamily="34" charset="-128"/>
              </a:rPr>
              <a:t> (1979)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Messaggi </a:t>
            </a:r>
            <a:r>
              <a:rPr lang="it-IT" sz="2400" dirty="0" err="1" smtClean="0">
                <a:ea typeface="ＭＳ Ｐゴシック" pitchFamily="34" charset="-128"/>
              </a:rPr>
              <a:t>sull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inquinamento ambientale attribuiti ad un gruppo minoritario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Stile rigido: 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Bisogna chiudere le industrie che non rispettano le norme di protezione ambientale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Stile flessibile: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Bisogna obbligare chi costruisce automobili ad attrezzare i veicoli con accorgimenti anti-inquinamento</a:t>
            </a:r>
          </a:p>
          <a:p>
            <a:pPr marL="762000" lvl="1" algn="just" eaLnBrk="1" hangingPunct="1">
              <a:lnSpc>
                <a:spcPct val="90000"/>
              </a:lnSpc>
              <a:buFont typeface="Times" charset="0"/>
              <a:buNone/>
            </a:pPr>
            <a:endParaRPr lang="it-IT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b="1" dirty="0" smtClean="0">
                <a:ea typeface="ＭＳ Ｐゴシック" pitchFamily="34" charset="-128"/>
              </a:rPr>
              <a:t>Prima e dopo </a:t>
            </a:r>
            <a:r>
              <a:rPr lang="it-IT" sz="2400" dirty="0" smtClean="0">
                <a:ea typeface="ＭＳ Ｐゴシック" pitchFamily="34" charset="-128"/>
              </a:rPr>
              <a:t>avere letto le comunicazioni i soggetti compilavano un </a:t>
            </a:r>
            <a:r>
              <a:rPr lang="it-IT" sz="2400" b="1" dirty="0" smtClean="0">
                <a:ea typeface="ＭＳ Ｐゴシック" pitchFamily="34" charset="-128"/>
              </a:rPr>
              <a:t>questionario</a:t>
            </a:r>
            <a:r>
              <a:rPr lang="it-IT" sz="2400" dirty="0" smtClean="0">
                <a:ea typeface="ＭＳ Ｐゴシック" pitchFamily="34" charset="-128"/>
              </a:rPr>
              <a:t> con item diretti ed indiretti sul problema </a:t>
            </a:r>
            <a:r>
              <a:rPr lang="it-IT" sz="2400" b="1" dirty="0" err="1" smtClean="0">
                <a:ea typeface="ＭＳ Ｐゴシック" pitchFamily="34" charset="-128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inquinamento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Risultati: </a:t>
            </a:r>
            <a:r>
              <a:rPr lang="it-IT" sz="2400" b="1" dirty="0" smtClean="0">
                <a:ea typeface="ＭＳ Ｐゴシック" pitchFamily="34" charset="-128"/>
              </a:rPr>
              <a:t>lo stile flessibile porta a una influenza rilevante e diretta</a:t>
            </a: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12</a:t>
            </a:fld>
            <a:endParaRPr lang="it-IT"/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179512" y="836712"/>
            <a:ext cx="8686800" cy="49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100000"/>
              </a:lnSpc>
              <a:buClrTx/>
              <a:buSzTx/>
              <a:buFontTx/>
              <a:buNone/>
            </a:pPr>
            <a:r>
              <a:rPr lang="it-IT" sz="2600" b="1" dirty="0">
                <a:solidFill>
                  <a:srgbClr val="C00000"/>
                </a:solidFill>
              </a:rPr>
              <a:t>Perché lo stile flessibile è più efficace dello stile rigido?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1520" y="3284984"/>
            <a:ext cx="8587680" cy="3047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457200" indent="-457200" algn="just">
              <a:buClrTx/>
              <a:buSzTx/>
              <a:buFontTx/>
              <a:buNone/>
            </a:pPr>
            <a:r>
              <a:rPr lang="it-IT" sz="2400" dirty="0">
                <a:solidFill>
                  <a:schemeClr val="tx1"/>
                </a:solidFill>
              </a:rPr>
              <a:t>Le minoranze vengono screditate attraverso:</a:t>
            </a:r>
          </a:p>
          <a:p>
            <a:pPr marL="457200" indent="-457200" algn="just">
              <a:buClr>
                <a:schemeClr val="hlink"/>
              </a:buClr>
            </a:pPr>
            <a:r>
              <a:rPr lang="it-IT" sz="2400" b="1" dirty="0"/>
              <a:t>l</a:t>
            </a:r>
            <a:r>
              <a:rPr lang="ja-JP" altLang="it-IT" sz="2400" b="1" dirty="0"/>
              <a:t>’</a:t>
            </a:r>
            <a:r>
              <a:rPr lang="it-IT" altLang="ja-JP" sz="2400" b="1" dirty="0"/>
              <a:t>attribuzione di un errore sistematico</a:t>
            </a:r>
            <a:r>
              <a:rPr lang="it-IT" altLang="ja-JP" sz="2400" b="1" dirty="0">
                <a:solidFill>
                  <a:schemeClr val="tx1"/>
                </a:solidFill>
              </a:rPr>
              <a:t>: </a:t>
            </a:r>
            <a:r>
              <a:rPr lang="it-IT" altLang="ja-JP" sz="2400" dirty="0">
                <a:solidFill>
                  <a:schemeClr val="tx1"/>
                </a:solidFill>
              </a:rPr>
              <a:t>es. </a:t>
            </a:r>
            <a:r>
              <a:rPr lang="it-IT" altLang="ja-JP" sz="2400" b="1" dirty="0">
                <a:solidFill>
                  <a:schemeClr val="tx1"/>
                </a:solidFill>
              </a:rPr>
              <a:t>dogmatismo</a:t>
            </a:r>
            <a:endParaRPr lang="it-IT" altLang="ja-JP" sz="2400" dirty="0">
              <a:solidFill>
                <a:schemeClr val="tx1"/>
              </a:solidFill>
            </a:endParaRPr>
          </a:p>
          <a:p>
            <a:pPr marL="457200" indent="-457200">
              <a:buClr>
                <a:schemeClr val="hlink"/>
              </a:buClr>
            </a:pPr>
            <a:r>
              <a:rPr lang="it-IT" sz="2400" dirty="0"/>
              <a:t>La </a:t>
            </a:r>
            <a:r>
              <a:rPr lang="it-IT" sz="2400" b="1" dirty="0"/>
              <a:t>naturalizzazione</a:t>
            </a:r>
            <a:r>
              <a:rPr lang="it-IT" sz="2400" dirty="0">
                <a:solidFill>
                  <a:schemeClr val="tx1"/>
                </a:solidFill>
              </a:rPr>
              <a:t> (</a:t>
            </a:r>
            <a:r>
              <a:rPr lang="it-IT" sz="2400" dirty="0" err="1">
                <a:solidFill>
                  <a:schemeClr val="tx1"/>
                </a:solidFill>
              </a:rPr>
              <a:t>Doise</a:t>
            </a:r>
            <a:r>
              <a:rPr lang="it-IT" sz="2400" dirty="0">
                <a:solidFill>
                  <a:schemeClr val="tx1"/>
                </a:solidFill>
              </a:rPr>
              <a:t>, </a:t>
            </a:r>
            <a:r>
              <a:rPr lang="it-IT" sz="2400" dirty="0" err="1">
                <a:solidFill>
                  <a:schemeClr val="tx1"/>
                </a:solidFill>
              </a:rPr>
              <a:t>Deschamps</a:t>
            </a:r>
            <a:r>
              <a:rPr lang="it-IT" sz="2400" dirty="0">
                <a:solidFill>
                  <a:schemeClr val="tx1"/>
                </a:solidFill>
              </a:rPr>
              <a:t> e </a:t>
            </a:r>
            <a:r>
              <a:rPr lang="it-IT" sz="2400" dirty="0" err="1">
                <a:solidFill>
                  <a:schemeClr val="tx1"/>
                </a:solidFill>
              </a:rPr>
              <a:t>Mugny</a:t>
            </a:r>
            <a:r>
              <a:rPr lang="it-IT" sz="2400" dirty="0">
                <a:solidFill>
                  <a:schemeClr val="tx1"/>
                </a:solidFill>
              </a:rPr>
              <a:t>, 1980): attribuzione dei comportamenti a </a:t>
            </a:r>
            <a:r>
              <a:rPr lang="it-IT" sz="2400" b="1" dirty="0">
                <a:solidFill>
                  <a:schemeClr val="tx1"/>
                </a:solidFill>
              </a:rPr>
              <a:t>proprietà idiosincratiche della minoranza:</a:t>
            </a:r>
          </a:p>
          <a:p>
            <a:pPr marL="914400" lvl="1" indent="-342900" algn="just">
              <a:buClr>
                <a:schemeClr val="hlink"/>
              </a:buClr>
              <a:buSzPct val="80000"/>
              <a:buFont typeface="Wingdings" pitchFamily="2" charset="2"/>
              <a:buChar char="§"/>
            </a:pPr>
            <a:r>
              <a:rPr lang="it-IT" sz="2400" b="1" i="1" dirty="0" err="1"/>
              <a:t>Biologizzazione</a:t>
            </a:r>
            <a:r>
              <a:rPr lang="it-IT" sz="2400" dirty="0">
                <a:solidFill>
                  <a:schemeClr val="tx1"/>
                </a:solidFill>
              </a:rPr>
              <a:t>: perché è una donna</a:t>
            </a:r>
          </a:p>
          <a:p>
            <a:pPr marL="914400" lvl="1" indent="-342900" algn="just">
              <a:buClr>
                <a:schemeClr val="hlink"/>
              </a:buClr>
              <a:buSzPct val="80000"/>
              <a:buFont typeface="Wingdings" pitchFamily="2" charset="2"/>
              <a:buChar char="§"/>
            </a:pPr>
            <a:r>
              <a:rPr lang="it-IT" sz="2400" b="1" i="1" dirty="0" err="1"/>
              <a:t>Psicologizzazione</a:t>
            </a:r>
            <a:r>
              <a:rPr lang="it-IT" sz="2400" dirty="0">
                <a:solidFill>
                  <a:schemeClr val="tx1"/>
                </a:solidFill>
              </a:rPr>
              <a:t>: per il carattere, per intelligenza limitata</a:t>
            </a:r>
          </a:p>
          <a:p>
            <a:pPr marL="914400" lvl="1" indent="-342900" algn="just">
              <a:buClr>
                <a:schemeClr val="hlink"/>
              </a:buClr>
              <a:buSzPct val="80000"/>
              <a:buFont typeface="Wingdings" pitchFamily="2" charset="2"/>
              <a:buChar char="§"/>
            </a:pPr>
            <a:r>
              <a:rPr lang="it-IT" sz="2400" b="1" i="1" dirty="0"/>
              <a:t>Riduzione al sociologico</a:t>
            </a:r>
            <a:r>
              <a:rPr lang="it-IT" sz="2400" b="1" dirty="0">
                <a:solidFill>
                  <a:schemeClr val="tx1"/>
                </a:solidFill>
              </a:rPr>
              <a:t>: </a:t>
            </a:r>
            <a:r>
              <a:rPr lang="it-IT" sz="2400" dirty="0">
                <a:solidFill>
                  <a:schemeClr val="tx1"/>
                </a:solidFill>
              </a:rPr>
              <a:t>è un comunista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3988" y="1987550"/>
            <a:ext cx="2130425" cy="3937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it-IT" sz="2100" dirty="0">
                <a:solidFill>
                  <a:schemeClr val="tx1"/>
                </a:solidFill>
              </a:rPr>
              <a:t>Posizione rigida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2286000" y="2133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962400" y="2133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6248400" y="2132856"/>
            <a:ext cx="627856" cy="74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744788" y="1982788"/>
            <a:ext cx="1216025" cy="3937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it-IT" sz="2100" dirty="0">
                <a:solidFill>
                  <a:schemeClr val="tx1"/>
                </a:solidFill>
              </a:rPr>
              <a:t>Conflitto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421188" y="1682750"/>
            <a:ext cx="1827212" cy="97155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it-IT" sz="2100" dirty="0">
                <a:solidFill>
                  <a:schemeClr val="tx1"/>
                </a:solidFill>
              </a:rPr>
              <a:t>Strategie di riduzione del conflitto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876256" y="1789113"/>
            <a:ext cx="1872208" cy="739306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it-IT" sz="2100" dirty="0">
                <a:solidFill>
                  <a:schemeClr val="tx1"/>
                </a:solidFill>
              </a:rPr>
              <a:t>Screditare la minoranza</a:t>
            </a: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13</a:t>
            </a:fld>
            <a:endParaRPr lang="it-IT"/>
          </a:p>
        </p:txBody>
      </p:sp>
      <p:sp>
        <p:nvSpPr>
          <p:cNvPr id="3" name="Rectangle 1026"/>
          <p:cNvSpPr>
            <a:spLocks noGrp="1" noChangeArrowheads="1"/>
          </p:cNvSpPr>
          <p:nvPr>
            <p:ph idx="1"/>
          </p:nvPr>
        </p:nvSpPr>
        <p:spPr>
          <a:xfrm>
            <a:off x="179512" y="764704"/>
            <a:ext cx="8712968" cy="5559896"/>
          </a:xfrm>
          <a:noFill/>
        </p:spPr>
        <p:txBody>
          <a:bodyPr>
            <a:noAutofit/>
          </a:bodyPr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Condiscendenza e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conversione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it-IT" sz="2200" dirty="0" smtClean="0">
                <a:ea typeface="ＭＳ Ｐゴシック" pitchFamily="34" charset="-128"/>
              </a:rPr>
              <a:t>L</a:t>
            </a:r>
            <a:r>
              <a:rPr lang="ja-JP" altLang="it-IT" sz="2200" dirty="0" smtClean="0">
                <a:ea typeface="ＭＳ Ｐゴシック" pitchFamily="34" charset="-128"/>
              </a:rPr>
              <a:t>’</a:t>
            </a:r>
            <a:r>
              <a:rPr lang="it-IT" altLang="ja-JP" sz="2200" dirty="0" smtClean="0">
                <a:ea typeface="ＭＳ Ｐゴシック" pitchFamily="34" charset="-128"/>
              </a:rPr>
              <a:t>influenza maggioritaria e l</a:t>
            </a:r>
            <a:r>
              <a:rPr lang="ja-JP" altLang="it-IT" sz="2200" dirty="0" smtClean="0">
                <a:ea typeface="ＭＳ Ｐゴシック" pitchFamily="34" charset="-128"/>
              </a:rPr>
              <a:t>’</a:t>
            </a:r>
            <a:r>
              <a:rPr lang="it-IT" altLang="ja-JP" sz="2200" dirty="0" smtClean="0">
                <a:ea typeface="ＭＳ Ｐゴシック" pitchFamily="34" charset="-128"/>
              </a:rPr>
              <a:t>influenza minoritaria hanno effetti diversi?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200" b="1" dirty="0" smtClean="0">
                <a:solidFill>
                  <a:schemeClr val="hlink"/>
                </a:solidFill>
                <a:ea typeface="ＭＳ Ｐゴシック" pitchFamily="34" charset="-128"/>
              </a:rPr>
              <a:t>Influenza </a:t>
            </a:r>
            <a:r>
              <a:rPr lang="it-IT" sz="2200" b="1" dirty="0" smtClean="0">
                <a:solidFill>
                  <a:schemeClr val="hlink"/>
                </a:solidFill>
                <a:ea typeface="ＭＳ Ｐゴシック" pitchFamily="34" charset="-128"/>
              </a:rPr>
              <a:t>maggioritaria 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porta a</a:t>
            </a:r>
            <a:r>
              <a:rPr lang="it-IT" sz="2200" b="1" dirty="0" smtClean="0">
                <a:solidFill>
                  <a:schemeClr val="hlink"/>
                </a:solidFill>
                <a:ea typeface="ＭＳ Ｐゴシック" pitchFamily="34" charset="-128"/>
              </a:rPr>
              <a:t> condiscendenza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: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sz="2200" dirty="0" smtClean="0">
                <a:ea typeface="ＭＳ Ｐゴシック" pitchFamily="34" charset="-128"/>
              </a:rPr>
              <a:t>Un cambiamento a livello </a:t>
            </a:r>
            <a:r>
              <a:rPr lang="it-IT" sz="2200" b="1" dirty="0" smtClean="0">
                <a:ea typeface="ＭＳ Ｐゴシック" pitchFamily="34" charset="-128"/>
              </a:rPr>
              <a:t>manifesto</a:t>
            </a:r>
            <a:r>
              <a:rPr lang="it-IT" sz="2200" dirty="0" smtClean="0">
                <a:ea typeface="ＭＳ Ｐゴシック" pitchFamily="34" charset="-128"/>
              </a:rPr>
              <a:t> (sociale)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sz="2200" b="1" dirty="0" smtClean="0">
                <a:ea typeface="ＭＳ Ｐゴシック" pitchFamily="34" charset="-128"/>
              </a:rPr>
              <a:t>Raramente</a:t>
            </a:r>
            <a:r>
              <a:rPr lang="it-IT" sz="2200" dirty="0" smtClean="0">
                <a:ea typeface="ＭＳ Ｐゴシック" pitchFamily="34" charset="-128"/>
              </a:rPr>
              <a:t> a un cambiamento a </a:t>
            </a:r>
            <a:r>
              <a:rPr lang="it-IT" sz="2200" b="1" dirty="0" smtClean="0">
                <a:ea typeface="ＭＳ Ｐゴシック" pitchFamily="34" charset="-128"/>
              </a:rPr>
              <a:t>livello profondo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200" b="1" dirty="0" smtClean="0">
                <a:solidFill>
                  <a:schemeClr val="hlink"/>
                </a:solidFill>
                <a:ea typeface="ＭＳ Ｐゴシック" pitchFamily="34" charset="-128"/>
              </a:rPr>
              <a:t>Influenza minoritaria 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porta a</a:t>
            </a:r>
            <a:r>
              <a:rPr lang="it-IT" sz="2200" b="1" dirty="0" smtClean="0">
                <a:solidFill>
                  <a:schemeClr val="hlink"/>
                </a:solidFill>
                <a:ea typeface="ＭＳ Ｐゴシック" pitchFamily="34" charset="-128"/>
              </a:rPr>
              <a:t> conversione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: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sz="2200" dirty="0" smtClean="0">
                <a:ea typeface="ＭＳ Ｐゴシック" pitchFamily="34" charset="-128"/>
              </a:rPr>
              <a:t>Un cambiamento a livello </a:t>
            </a:r>
            <a:r>
              <a:rPr lang="it-IT" sz="2200" b="1" dirty="0" smtClean="0">
                <a:ea typeface="ＭＳ Ｐゴシック" pitchFamily="34" charset="-128"/>
              </a:rPr>
              <a:t>latente 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sz="2200" b="1" dirty="0" smtClean="0">
                <a:ea typeface="ＭＳ Ｐゴシック" pitchFamily="34" charset="-128"/>
              </a:rPr>
              <a:t>Qualche volta </a:t>
            </a:r>
            <a:r>
              <a:rPr lang="it-IT" sz="2200" dirty="0" smtClean="0">
                <a:ea typeface="ＭＳ Ｐゴシック" pitchFamily="34" charset="-128"/>
              </a:rPr>
              <a:t>a un cambiamento a livello </a:t>
            </a:r>
            <a:r>
              <a:rPr lang="it-IT" sz="2200" b="1" dirty="0" smtClean="0">
                <a:ea typeface="ＭＳ Ｐゴシック" pitchFamily="34" charset="-128"/>
              </a:rPr>
              <a:t>manifesto</a:t>
            </a:r>
            <a:endParaRPr lang="it-IT" sz="2200" i="1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it-IT" sz="2200" i="1" dirty="0" smtClean="0">
                <a:solidFill>
                  <a:schemeClr val="hlink"/>
                </a:solidFill>
                <a:ea typeface="ＭＳ Ｐゴシック" pitchFamily="34" charset="-128"/>
              </a:rPr>
              <a:t>Esempio</a:t>
            </a:r>
            <a:r>
              <a:rPr lang="it-IT" sz="2200" i="1" dirty="0" smtClean="0">
                <a:solidFill>
                  <a:schemeClr val="hlink"/>
                </a:solidFill>
                <a:ea typeface="ＭＳ Ｐゴシック" pitchFamily="34" charset="-128"/>
              </a:rPr>
              <a:t>: </a:t>
            </a:r>
            <a:r>
              <a:rPr lang="it-IT" sz="2200" dirty="0" smtClean="0">
                <a:ea typeface="ＭＳ Ｐゴシック" pitchFamily="34" charset="-128"/>
              </a:rPr>
              <a:t>Esperimento </a:t>
            </a:r>
            <a:r>
              <a:rPr lang="it-IT" sz="2200" dirty="0" err="1" smtClean="0">
                <a:ea typeface="ＭＳ Ｐゴシック" pitchFamily="34" charset="-128"/>
              </a:rPr>
              <a:t>dell</a:t>
            </a:r>
            <a:r>
              <a:rPr lang="ja-JP" altLang="it-IT" sz="2200" dirty="0" smtClean="0">
                <a:ea typeface="ＭＳ Ｐゴシック" pitchFamily="34" charset="-128"/>
              </a:rPr>
              <a:t>’</a:t>
            </a:r>
            <a:r>
              <a:rPr lang="it-IT" altLang="ja-JP" sz="2200" dirty="0" err="1" smtClean="0">
                <a:solidFill>
                  <a:schemeClr val="hlink"/>
                </a:solidFill>
                <a:ea typeface="ＭＳ Ｐゴシック" pitchFamily="34" charset="-128"/>
              </a:rPr>
              <a:t>after-effect</a:t>
            </a:r>
            <a:r>
              <a:rPr lang="it-IT" altLang="ja-JP" sz="2200" dirty="0" smtClean="0">
                <a:ea typeface="ＭＳ Ｐゴシック" pitchFamily="34" charset="-128"/>
              </a:rPr>
              <a:t> di </a:t>
            </a:r>
            <a:r>
              <a:rPr lang="it-IT" altLang="ja-JP" sz="2200" dirty="0" err="1" smtClean="0">
                <a:ea typeface="ＭＳ Ｐゴシック" pitchFamily="34" charset="-128"/>
              </a:rPr>
              <a:t>Moscovici</a:t>
            </a:r>
            <a:r>
              <a:rPr lang="it-IT" altLang="ja-JP" sz="2200" dirty="0" smtClean="0">
                <a:ea typeface="ＭＳ Ｐゴシック" pitchFamily="34" charset="-128"/>
              </a:rPr>
              <a:t> e </a:t>
            </a:r>
            <a:r>
              <a:rPr lang="it-IT" altLang="ja-JP" sz="2200" dirty="0" err="1" smtClean="0">
                <a:ea typeface="ＭＳ Ｐゴシック" pitchFamily="34" charset="-128"/>
              </a:rPr>
              <a:t>Personnaz</a:t>
            </a:r>
            <a:r>
              <a:rPr lang="it-IT" altLang="ja-JP" sz="2200" dirty="0" smtClean="0">
                <a:ea typeface="ＭＳ Ｐゴシック" pitchFamily="34" charset="-128"/>
              </a:rPr>
              <a:t> (1976</a:t>
            </a:r>
            <a:r>
              <a:rPr lang="it-IT" altLang="ja-JP" sz="2200" dirty="0" smtClean="0">
                <a:ea typeface="ＭＳ Ｐゴシック" pitchFamily="34" charset="-128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it-IT" sz="2200" dirty="0" smtClean="0"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200" dirty="0" smtClean="0">
                <a:ea typeface="ＭＳ Ｐゴシック" pitchFamily="34" charset="-128"/>
              </a:rPr>
              <a:t>Se si guarda un colore per alcuni secondi e poi si fissa uno schermo bianco si percepisce il colore </a:t>
            </a:r>
            <a:r>
              <a:rPr lang="it-IT" sz="2200" dirty="0" smtClean="0">
                <a:ea typeface="ＭＳ Ｐゴシック" pitchFamily="34" charset="-128"/>
              </a:rPr>
              <a:t>complementare:</a:t>
            </a:r>
            <a:endParaRPr lang="it-IT" sz="2200" dirty="0" smtClean="0">
              <a:ea typeface="ＭＳ Ｐゴシック" pitchFamily="34" charset="-128"/>
            </a:endParaRP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Se si fissa il </a:t>
            </a:r>
            <a:r>
              <a:rPr lang="it-IT" sz="2200" dirty="0" smtClean="0">
                <a:solidFill>
                  <a:schemeClr val="accent1"/>
                </a:solidFill>
                <a:ea typeface="ＭＳ Ｐゴシック" pitchFamily="34" charset="-128"/>
              </a:rPr>
              <a:t>Blu 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= il colore complementare è </a:t>
            </a:r>
            <a:r>
              <a:rPr lang="it-IT" sz="2200" dirty="0" smtClean="0">
                <a:solidFill>
                  <a:srgbClr val="FFC000"/>
                </a:solidFill>
                <a:ea typeface="ＭＳ Ｐゴシック" pitchFamily="34" charset="-128"/>
              </a:rPr>
              <a:t>giallo</a:t>
            </a:r>
            <a:r>
              <a:rPr lang="it-IT" sz="2200" dirty="0" smtClean="0">
                <a:solidFill>
                  <a:srgbClr val="FFC000"/>
                </a:solidFill>
                <a:ea typeface="ＭＳ Ｐゴシック" pitchFamily="34" charset="-128"/>
              </a:rPr>
              <a:t>-arancio</a:t>
            </a:r>
          </a:p>
          <a:p>
            <a:pPr marL="762000" lvl="1" algn="just" eaLnBrk="1" hangingPunct="1">
              <a:lnSpc>
                <a:spcPct val="90000"/>
              </a:lnSpc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Se si fissa il </a:t>
            </a:r>
            <a:r>
              <a:rPr lang="it-IT" sz="2200" dirty="0" smtClean="0">
                <a:solidFill>
                  <a:srgbClr val="00FF00"/>
                </a:solidFill>
                <a:ea typeface="ＭＳ Ｐゴシック" pitchFamily="34" charset="-128"/>
              </a:rPr>
              <a:t>Verde 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=</a:t>
            </a:r>
            <a:r>
              <a:rPr lang="it-IT" sz="2200" dirty="0" smtClean="0">
                <a:solidFill>
                  <a:srgbClr val="00FF00"/>
                </a:solidFill>
                <a:ea typeface="ＭＳ Ｐゴシック" pitchFamily="34" charset="-128"/>
              </a:rPr>
              <a:t> 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il colore </a:t>
            </a:r>
            <a:r>
              <a:rPr lang="it-IT" sz="2200" dirty="0" err="1" smtClean="0">
                <a:solidFill>
                  <a:schemeClr val="hlink"/>
                </a:solidFill>
                <a:ea typeface="ＭＳ Ｐゴシック" pitchFamily="34" charset="-128"/>
              </a:rPr>
              <a:t>dell</a:t>
            </a:r>
            <a:r>
              <a:rPr lang="ja-JP" altLang="it-IT" sz="2200" dirty="0" smtClean="0">
                <a:solidFill>
                  <a:schemeClr val="hlink"/>
                </a:solidFill>
                <a:ea typeface="ＭＳ Ｐゴシック" pitchFamily="34" charset="-128"/>
              </a:rPr>
              <a:t>’</a:t>
            </a:r>
            <a:r>
              <a:rPr lang="it-IT" altLang="ja-JP" sz="2200" dirty="0" err="1" smtClean="0">
                <a:solidFill>
                  <a:schemeClr val="hlink"/>
                </a:solidFill>
                <a:ea typeface="ＭＳ Ｐゴシック" pitchFamily="34" charset="-128"/>
              </a:rPr>
              <a:t>after</a:t>
            </a:r>
            <a:r>
              <a:rPr lang="it-IT" altLang="ja-JP" sz="2200" dirty="0" smtClean="0">
                <a:solidFill>
                  <a:schemeClr val="hlink"/>
                </a:solidFill>
                <a:ea typeface="ＭＳ Ｐゴシック" pitchFamily="34" charset="-128"/>
              </a:rPr>
              <a:t> </a:t>
            </a:r>
            <a:r>
              <a:rPr lang="it-IT" altLang="ja-JP" sz="2200" dirty="0" err="1" smtClean="0">
                <a:solidFill>
                  <a:schemeClr val="hlink"/>
                </a:solidFill>
                <a:ea typeface="ＭＳ Ｐゴシック" pitchFamily="34" charset="-128"/>
              </a:rPr>
              <a:t>effect</a:t>
            </a:r>
            <a:r>
              <a:rPr lang="it-IT" altLang="ja-JP" sz="2200" dirty="0" smtClean="0">
                <a:solidFill>
                  <a:schemeClr val="hlink"/>
                </a:solidFill>
                <a:ea typeface="ＭＳ Ｐゴシック" pitchFamily="34" charset="-128"/>
              </a:rPr>
              <a:t> (complementare)</a:t>
            </a:r>
            <a:r>
              <a:rPr lang="it-IT" altLang="ja-JP" sz="2200" dirty="0" smtClean="0">
                <a:solidFill>
                  <a:srgbClr val="00FF00"/>
                </a:solidFill>
                <a:ea typeface="ＭＳ Ｐゴシック" pitchFamily="34" charset="-128"/>
              </a:rPr>
              <a:t> </a:t>
            </a:r>
            <a:r>
              <a:rPr lang="it-IT" altLang="ja-JP" sz="2200" dirty="0" smtClean="0">
                <a:solidFill>
                  <a:srgbClr val="CC0000"/>
                </a:solidFill>
                <a:ea typeface="ＭＳ Ｐゴシック" pitchFamily="34" charset="-128"/>
              </a:rPr>
              <a:t>rosso – porpora</a:t>
            </a:r>
            <a:endParaRPr lang="it-IT" sz="22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14</a:t>
            </a:fld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836712"/>
            <a:ext cx="8640960" cy="5487888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Esperimento </a:t>
            </a:r>
            <a:r>
              <a:rPr lang="it-IT" b="1" dirty="0" err="1" smtClean="0">
                <a:solidFill>
                  <a:schemeClr val="hlink"/>
                </a:solidFill>
                <a:ea typeface="ＭＳ Ｐゴシック" pitchFamily="34" charset="-128"/>
              </a:rPr>
              <a:t>dell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’</a:t>
            </a:r>
            <a:r>
              <a:rPr lang="it-IT" altLang="ja-JP" b="1" dirty="0" err="1" smtClean="0">
                <a:solidFill>
                  <a:schemeClr val="hlink"/>
                </a:solidFill>
                <a:ea typeface="ＭＳ Ｐゴシック" pitchFamily="34" charset="-128"/>
              </a:rPr>
              <a:t>After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</a:rPr>
              <a:t> </a:t>
            </a:r>
            <a:r>
              <a:rPr lang="it-IT" altLang="ja-JP" b="1" dirty="0" err="1" smtClean="0">
                <a:solidFill>
                  <a:schemeClr val="hlink"/>
                </a:solidFill>
                <a:ea typeface="ＭＳ Ｐゴシック" pitchFamily="34" charset="-128"/>
              </a:rPr>
              <a:t>Effect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</a:rPr>
              <a:t> (effetto consecutivo)</a:t>
            </a:r>
          </a:p>
          <a:p>
            <a:pPr marL="0" indent="0" algn="ctr" eaLnBrk="1" hangingPunct="1">
              <a:lnSpc>
                <a:spcPct val="45000"/>
              </a:lnSpc>
              <a:buFontTx/>
              <a:buNone/>
            </a:pPr>
            <a:endParaRPr lang="it-IT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I Fase: </a:t>
            </a:r>
            <a:r>
              <a:rPr lang="it-IT" sz="2400" dirty="0" smtClean="0">
                <a:ea typeface="ＭＳ Ｐゴシック" pitchFamily="34" charset="-128"/>
              </a:rPr>
              <a:t>5 prove in cui coppie di individui danno in privato risposte su: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a) </a:t>
            </a:r>
            <a:r>
              <a:rPr lang="it-IT" sz="2400" dirty="0" smtClean="0">
                <a:ea typeface="ＭＳ Ｐゴシック" pitchFamily="34" charset="-128"/>
              </a:rPr>
              <a:t>Colore della diapositiva 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(blu) 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b)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 </a:t>
            </a:r>
            <a:r>
              <a:rPr lang="it-IT" sz="2400" dirty="0" smtClean="0">
                <a:ea typeface="ＭＳ Ｐゴシック" pitchFamily="34" charset="-128"/>
              </a:rPr>
              <a:t>Il colore </a:t>
            </a:r>
            <a:r>
              <a:rPr lang="it-IT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</a:rPr>
              <a:t>after</a:t>
            </a:r>
            <a:r>
              <a:rPr lang="it-IT" altLang="ja-JP" sz="2400" dirty="0" smtClean="0">
                <a:ea typeface="ＭＳ Ｐゴシック" pitchFamily="34" charset="-128"/>
              </a:rPr>
              <a:t> </a:t>
            </a:r>
            <a:r>
              <a:rPr lang="it-IT" altLang="ja-JP" sz="2400" dirty="0" err="1" smtClean="0">
                <a:ea typeface="ＭＳ Ｐゴシック" pitchFamily="34" charset="-128"/>
              </a:rPr>
              <a:t>effect</a:t>
            </a:r>
            <a:endParaRPr lang="it-IT" altLang="ja-JP" sz="2400" dirty="0" smtClean="0">
              <a:ea typeface="ＭＳ Ｐゴシック" pitchFamily="34" charset="-128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Induzione maggioritaria e minoritaria: </a:t>
            </a:r>
            <a:r>
              <a:rPr lang="it-IT" sz="2400" dirty="0" smtClean="0">
                <a:ea typeface="ＭＳ Ｐゴシック" pitchFamily="34" charset="-128"/>
              </a:rPr>
              <a:t>il ricercatore dà informazioni su come altri soggetti hanno risposto al questionario: 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Condizione maggioritaria: </a:t>
            </a:r>
            <a:r>
              <a:rPr lang="it-IT" sz="2400" dirty="0" smtClean="0">
                <a:ea typeface="ＭＳ Ｐゴシック" pitchFamily="34" charset="-128"/>
              </a:rPr>
              <a:t>18,2% di questi soggetti aveva risposto 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blu</a:t>
            </a:r>
            <a:r>
              <a:rPr lang="it-IT" sz="2400" dirty="0" smtClean="0">
                <a:ea typeface="ＭＳ Ｐゴシック" pitchFamily="34" charset="-128"/>
              </a:rPr>
              <a:t>, 81,8% aveva risposto </a:t>
            </a:r>
            <a:r>
              <a:rPr lang="it-IT" sz="2400" dirty="0" smtClean="0">
                <a:solidFill>
                  <a:srgbClr val="00FF00"/>
                </a:solidFill>
                <a:ea typeface="ＭＳ Ｐゴシック" pitchFamily="34" charset="-128"/>
              </a:rPr>
              <a:t>verde</a:t>
            </a:r>
            <a:endParaRPr lang="it-IT" sz="2400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 typeface="Times" charset="0"/>
              <a:buChar char="•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Condizione minoritaria: </a:t>
            </a:r>
            <a:r>
              <a:rPr lang="it-IT" sz="2400" dirty="0" smtClean="0">
                <a:ea typeface="ＭＳ Ｐゴシック" pitchFamily="34" charset="-128"/>
              </a:rPr>
              <a:t>81,8% di questi soggetti aveva risposto 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blu</a:t>
            </a:r>
            <a:r>
              <a:rPr lang="it-IT" sz="2400" dirty="0" smtClean="0">
                <a:ea typeface="ＭＳ Ｐゴシック" pitchFamily="34" charset="-128"/>
              </a:rPr>
              <a:t>, 18,2% aveva risposto </a:t>
            </a:r>
            <a:r>
              <a:rPr lang="it-IT" sz="2400" dirty="0" smtClean="0">
                <a:solidFill>
                  <a:srgbClr val="00FF00"/>
                </a:solidFill>
                <a:ea typeface="ＭＳ Ｐゴシック" pitchFamily="34" charset="-128"/>
              </a:rPr>
              <a:t>verde</a:t>
            </a:r>
            <a:endParaRPr lang="it-IT" sz="2400" dirty="0" smtClean="0"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 typeface="Times" charset="0"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II Fase: </a:t>
            </a:r>
            <a:r>
              <a:rPr lang="it-IT" sz="2400" dirty="0" smtClean="0">
                <a:ea typeface="ＭＳ Ｐゴシック" pitchFamily="34" charset="-128"/>
              </a:rPr>
              <a:t>influenza vera e </a:t>
            </a:r>
            <a:r>
              <a:rPr lang="it-IT" sz="2400" dirty="0" smtClean="0">
                <a:ea typeface="ＭＳ Ｐゴシック" pitchFamily="34" charset="-128"/>
              </a:rPr>
              <a:t>propria: </a:t>
            </a:r>
            <a:r>
              <a:rPr lang="it-IT" sz="2400" dirty="0" smtClean="0">
                <a:ea typeface="ＭＳ Ｐゴシック" pitchFamily="34" charset="-128"/>
              </a:rPr>
              <a:t>15 prove e le risposte sono date a 	  voce alta </a:t>
            </a:r>
          </a:p>
          <a:p>
            <a:pPr marL="0" indent="0"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ea typeface="ＭＳ Ｐゴシック" pitchFamily="34" charset="-128"/>
              </a:rPr>
              <a:t>	  Il complice dello sperimentatore risponde per primo e 		  invariabilmente </a:t>
            </a:r>
            <a:r>
              <a:rPr lang="ja-JP" altLang="it-IT" sz="2400" dirty="0" smtClean="0">
                <a:solidFill>
                  <a:srgbClr val="00FF00"/>
                </a:solidFill>
                <a:ea typeface="ＭＳ Ｐゴシック" pitchFamily="34" charset="-128"/>
              </a:rPr>
              <a:t>“</a:t>
            </a:r>
            <a:r>
              <a:rPr lang="it-IT" altLang="ja-JP" sz="2400" dirty="0" smtClean="0">
                <a:solidFill>
                  <a:srgbClr val="00FF00"/>
                </a:solidFill>
                <a:ea typeface="ＭＳ Ｐゴシック" pitchFamily="34" charset="-128"/>
              </a:rPr>
              <a:t>verde</a:t>
            </a:r>
            <a:r>
              <a:rPr lang="ja-JP" altLang="it-IT" sz="2400" dirty="0" smtClean="0">
                <a:solidFill>
                  <a:srgbClr val="00FF00"/>
                </a:solidFill>
                <a:ea typeface="ＭＳ Ｐゴシック" pitchFamily="34" charset="-128"/>
              </a:rPr>
              <a:t>”</a:t>
            </a:r>
            <a:endParaRPr lang="it-IT" sz="2400" dirty="0" smtClean="0">
              <a:solidFill>
                <a:srgbClr val="00FF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15</a:t>
            </a:fld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4704"/>
            <a:ext cx="8534400" cy="5483696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III Fase: </a:t>
            </a:r>
            <a:r>
              <a:rPr lang="it-IT" sz="2400" dirty="0" smtClean="0">
                <a:ea typeface="ＭＳ Ｐゴシック" pitchFamily="34" charset="-128"/>
              </a:rPr>
              <a:t>diapositiva proiettata 15 volte e i soggetti danno risposte in 	   privato su: </a:t>
            </a:r>
          </a:p>
          <a:p>
            <a:pPr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ea typeface="ＭＳ Ｐゴシック" pitchFamily="34" charset="-128"/>
              </a:rPr>
              <a:t>		 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a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)</a:t>
            </a:r>
            <a:r>
              <a:rPr lang="it-IT" sz="2400" dirty="0" smtClean="0">
                <a:ea typeface="ＭＳ Ｐゴシック" pitchFamily="34" charset="-128"/>
              </a:rPr>
              <a:t> Colore della diapositiva 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(blu) 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b)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 </a:t>
            </a:r>
            <a:r>
              <a:rPr lang="it-IT" sz="2400" dirty="0" smtClean="0">
                <a:ea typeface="ＭＳ Ｐゴシック" pitchFamily="34" charset="-128"/>
              </a:rPr>
              <a:t>Il colore </a:t>
            </a:r>
            <a:r>
              <a:rPr lang="it-IT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</a:rPr>
              <a:t>after</a:t>
            </a:r>
            <a:r>
              <a:rPr lang="it-IT" altLang="ja-JP" sz="2400" dirty="0" smtClean="0">
                <a:ea typeface="ＭＳ Ｐゴシック" pitchFamily="34" charset="-128"/>
              </a:rPr>
              <a:t> </a:t>
            </a:r>
            <a:r>
              <a:rPr lang="it-IT" altLang="ja-JP" sz="2400" dirty="0" err="1" smtClean="0">
                <a:ea typeface="ＭＳ Ｐゴシック" pitchFamily="34" charset="-128"/>
              </a:rPr>
              <a:t>effect</a:t>
            </a:r>
            <a:endParaRPr lang="it-IT" altLang="ja-JP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		   Fine III fase il complice lascia la sala con un pretesto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IV Fase:</a:t>
            </a:r>
            <a:r>
              <a:rPr lang="it-IT" sz="2400" dirty="0" smtClean="0">
                <a:ea typeface="ＭＳ Ｐゴシック" pitchFamily="34" charset="-128"/>
              </a:rPr>
              <a:t> Il soggetto risponde ad un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altra seduta di 5 prove sul: </a:t>
            </a:r>
          </a:p>
          <a:p>
            <a:pPr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   a)</a:t>
            </a:r>
            <a:r>
              <a:rPr lang="it-IT" sz="2400" dirty="0" smtClean="0">
                <a:ea typeface="ＭＳ Ｐゴシック" pitchFamily="34" charset="-128"/>
              </a:rPr>
              <a:t> colore della diapositiva </a:t>
            </a:r>
            <a:r>
              <a:rPr lang="it-IT" sz="2400" dirty="0" smtClean="0">
                <a:solidFill>
                  <a:schemeClr val="accent1"/>
                </a:solidFill>
                <a:ea typeface="ＭＳ Ｐゴシック" pitchFamily="34" charset="-128"/>
              </a:rPr>
              <a:t>(blu)</a:t>
            </a:r>
            <a:r>
              <a:rPr lang="it-IT" sz="2400" dirty="0" smtClean="0">
                <a:ea typeface="ＭＳ Ｐゴシック" pitchFamily="34" charset="-128"/>
              </a:rPr>
              <a:t> 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b)</a:t>
            </a:r>
            <a:r>
              <a:rPr lang="it-IT" sz="2400" dirty="0" smtClean="0">
                <a:ea typeface="ＭＳ Ｐゴシック" pitchFamily="34" charset="-128"/>
              </a:rPr>
              <a:t> colore </a:t>
            </a:r>
            <a:r>
              <a:rPr lang="it-IT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err="1" smtClean="0">
                <a:ea typeface="ＭＳ Ｐゴシック" pitchFamily="34" charset="-128"/>
              </a:rPr>
              <a:t>after</a:t>
            </a:r>
            <a:r>
              <a:rPr lang="it-IT" altLang="ja-JP" sz="2400" dirty="0" smtClean="0">
                <a:ea typeface="ＭＳ Ｐゴシック" pitchFamily="34" charset="-128"/>
              </a:rPr>
              <a:t> </a:t>
            </a:r>
            <a:r>
              <a:rPr lang="it-IT" altLang="ja-JP" sz="2400" dirty="0" err="1" smtClean="0">
                <a:ea typeface="ＭＳ Ｐゴシック" pitchFamily="34" charset="-128"/>
              </a:rPr>
              <a:t>effect</a:t>
            </a:r>
            <a:endParaRPr lang="it-IT" altLang="ja-JP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65000"/>
              </a:lnSpc>
              <a:buFont typeface="Times" charset="0"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 typeface="Times" charset="0"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Risultati: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</a:rPr>
              <a:t>Nei risultati della II fase non c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era differenza tra le due condizioni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</a:rPr>
              <a:t>Nella III fase </a:t>
            </a:r>
            <a:r>
              <a:rPr lang="it-IT" b="1" dirty="0" smtClean="0">
                <a:ea typeface="ＭＳ Ｐゴシック" pitchFamily="34" charset="-128"/>
              </a:rPr>
              <a:t>nella condizione di influenza minoritaria </a:t>
            </a:r>
            <a:r>
              <a:rPr lang="it-IT" dirty="0" smtClean="0">
                <a:ea typeface="ＭＳ Ｐゴシック" pitchFamily="34" charset="-128"/>
              </a:rPr>
              <a:t>le risposte </a:t>
            </a:r>
            <a:r>
              <a:rPr lang="it-IT" dirty="0" err="1" smtClean="0">
                <a:ea typeface="ＭＳ Ｐゴシック" pitchFamily="34" charset="-128"/>
              </a:rPr>
              <a:t>sull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err="1" smtClean="0">
                <a:ea typeface="ＭＳ Ｐゴシック" pitchFamily="34" charset="-128"/>
              </a:rPr>
              <a:t>after</a:t>
            </a:r>
            <a:r>
              <a:rPr lang="it-IT" altLang="ja-JP" dirty="0" smtClean="0">
                <a:ea typeface="ＭＳ Ｐゴシック" pitchFamily="34" charset="-128"/>
              </a:rPr>
              <a:t> </a:t>
            </a:r>
            <a:r>
              <a:rPr lang="it-IT" altLang="ja-JP" dirty="0" err="1" smtClean="0">
                <a:ea typeface="ＭＳ Ｐゴシック" pitchFamily="34" charset="-128"/>
              </a:rPr>
              <a:t>effect</a:t>
            </a:r>
            <a:r>
              <a:rPr lang="it-IT" altLang="ja-JP" dirty="0" smtClean="0">
                <a:ea typeface="ＭＳ Ｐゴシック" pitchFamily="34" charset="-128"/>
              </a:rPr>
              <a:t> si orientano verso il colore complementare del </a:t>
            </a:r>
            <a:r>
              <a:rPr lang="it-IT" altLang="ja-JP" dirty="0" smtClean="0">
                <a:solidFill>
                  <a:srgbClr val="00FF00"/>
                </a:solidFill>
                <a:ea typeface="ＭＳ Ｐゴシック" pitchFamily="34" charset="-128"/>
              </a:rPr>
              <a:t>verde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</a:rPr>
              <a:t>Il risultato è più evidente quando la fonte di influenza è assente (IV fase)</a:t>
            </a: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16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08720"/>
            <a:ext cx="8839200" cy="5760640"/>
          </a:xfrm>
          <a:noFill/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Tx/>
              <a:buNone/>
              <a:tabLst>
                <a:tab pos="190500" algn="l"/>
              </a:tabLst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Il conflitto nel processo di influenza</a:t>
            </a:r>
          </a:p>
          <a:p>
            <a:pPr marL="0" indent="0" algn="ctr" eaLnBrk="1" hangingPunct="1">
              <a:lnSpc>
                <a:spcPct val="70000"/>
              </a:lnSpc>
              <a:buFontTx/>
              <a:buNone/>
              <a:tabLst>
                <a:tab pos="190500" algn="l"/>
              </a:tabLst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190500" algn="l"/>
              </a:tabLst>
            </a:pPr>
            <a:r>
              <a:rPr lang="it-IT" sz="2400" dirty="0" smtClean="0">
                <a:ea typeface="ＭＳ Ｐゴシック" pitchFamily="34" charset="-128"/>
              </a:rPr>
              <a:t>Come si attivano i processi di influenza maggioritari e minoritari?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190500" algn="l"/>
              </a:tabLst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Di fronte a una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</a:rPr>
              <a:t>maggioranza consistente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che trasmette un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</a:rPr>
              <a:t>messaggio in contrasto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con le opinioni finora condivise (</a:t>
            </a:r>
            <a:r>
              <a:rPr lang="it-IT" sz="2400" b="1" dirty="0" err="1" smtClean="0">
                <a:solidFill>
                  <a:schemeClr val="hlink"/>
                </a:solidFill>
                <a:ea typeface="ＭＳ Ｐゴシック" pitchFamily="34" charset="-128"/>
              </a:rPr>
              <a:t>Asch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):</a:t>
            </a:r>
          </a:p>
          <a:p>
            <a:pPr marL="1028700" lvl="1" indent="-457200" eaLnBrk="1" hangingPunct="1">
              <a:lnSpc>
                <a:spcPct val="90000"/>
              </a:lnSpc>
              <a:tabLst>
                <a:tab pos="190500" algn="l"/>
              </a:tabLst>
            </a:pPr>
            <a:r>
              <a:rPr lang="it-IT" dirty="0" smtClean="0">
                <a:ea typeface="ＭＳ Ｐゴシック" pitchFamily="34" charset="-128"/>
              </a:rPr>
              <a:t>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individuo </a:t>
            </a:r>
            <a:r>
              <a:rPr lang="it-IT" altLang="ja-JP" b="1" dirty="0" smtClean="0">
                <a:ea typeface="ＭＳ Ｐゴシック" pitchFamily="34" charset="-128"/>
              </a:rPr>
              <a:t>considera il messaggio </a:t>
            </a:r>
            <a:r>
              <a:rPr lang="it-IT" altLang="ja-JP" dirty="0" smtClean="0">
                <a:ea typeface="ＭＳ Ｐゴシック" pitchFamily="34" charset="-128"/>
              </a:rPr>
              <a:t>vero, </a:t>
            </a:r>
            <a:r>
              <a:rPr lang="it-IT" altLang="ja-JP" b="1" dirty="0" smtClean="0">
                <a:ea typeface="ＭＳ Ｐゴシック" pitchFamily="34" charset="-128"/>
              </a:rPr>
              <a:t>legittimato dal prestigio, dalla numerosità o dal potere</a:t>
            </a:r>
            <a:r>
              <a:rPr lang="it-IT" altLang="ja-JP" dirty="0" smtClean="0">
                <a:ea typeface="ＭＳ Ｐゴシック" pitchFamily="34" charset="-128"/>
              </a:rPr>
              <a:t> della fonte</a:t>
            </a:r>
          </a:p>
          <a:p>
            <a:pPr marL="1028700" lvl="1" indent="-457200" eaLnBrk="1" hangingPunct="1">
              <a:lnSpc>
                <a:spcPct val="90000"/>
              </a:lnSpc>
              <a:tabLst>
                <a:tab pos="190500" algn="l"/>
              </a:tabLst>
            </a:pPr>
            <a:r>
              <a:rPr lang="it-IT" dirty="0" smtClean="0">
                <a:ea typeface="ＭＳ Ｐゴシック" pitchFamily="34" charset="-128"/>
              </a:rPr>
              <a:t>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individuo, </a:t>
            </a:r>
            <a:r>
              <a:rPr lang="it-IT" altLang="ja-JP" b="1" dirty="0" smtClean="0">
                <a:ea typeface="ＭＳ Ｐゴシック" pitchFamily="34" charset="-128"/>
              </a:rPr>
              <a:t>se non è d</a:t>
            </a:r>
            <a:r>
              <a:rPr lang="ja-JP" altLang="it-IT" b="1" dirty="0" smtClean="0">
                <a:ea typeface="ＭＳ Ｐゴシック" pitchFamily="34" charset="-128"/>
              </a:rPr>
              <a:t>’</a:t>
            </a:r>
            <a:r>
              <a:rPr lang="it-IT" altLang="ja-JP" b="1" dirty="0" smtClean="0">
                <a:ea typeface="ＭＳ Ｐゴシック" pitchFamily="34" charset="-128"/>
              </a:rPr>
              <a:t>accordo, si sente deviante e si adegua </a:t>
            </a:r>
            <a:r>
              <a:rPr lang="it-IT" altLang="ja-JP" dirty="0" smtClean="0">
                <a:ea typeface="ＭＳ Ｐゴシック" pitchFamily="34" charset="-128"/>
              </a:rPr>
              <a:t>per non essere diverso</a:t>
            </a:r>
          </a:p>
          <a:p>
            <a:pPr marL="1028700" lvl="1" indent="-457200" algn="just" eaLnBrk="1" hangingPunct="1">
              <a:lnSpc>
                <a:spcPct val="55000"/>
              </a:lnSpc>
              <a:buFont typeface="Times" charset="0"/>
              <a:buNone/>
              <a:tabLst>
                <a:tab pos="190500" algn="l"/>
              </a:tabLst>
            </a:pPr>
            <a:endParaRPr lang="it-IT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tabLst>
                <a:tab pos="190500" algn="l"/>
              </a:tabLst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I processi 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</a:rPr>
              <a:t>di influenza minoritaria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richiedono: </a:t>
            </a:r>
          </a:p>
          <a:p>
            <a:pPr marL="1028700" lvl="1" indent="-457200" algn="just" eaLnBrk="1" hangingPunct="1">
              <a:lnSpc>
                <a:spcPct val="90000"/>
              </a:lnSpc>
              <a:tabLst>
                <a:tab pos="190500" algn="l"/>
              </a:tabLst>
            </a:pPr>
            <a:r>
              <a:rPr lang="it-IT" b="1" dirty="0" smtClean="0">
                <a:ea typeface="ＭＳ Ｐゴシック" pitchFamily="34" charset="-128"/>
              </a:rPr>
              <a:t>Elaborazione più prolungata</a:t>
            </a:r>
          </a:p>
          <a:p>
            <a:pPr marL="1028700" lvl="1" indent="-457200" algn="just" eaLnBrk="1" hangingPunct="1">
              <a:lnSpc>
                <a:spcPct val="90000"/>
              </a:lnSpc>
              <a:tabLst>
                <a:tab pos="190500" algn="l"/>
              </a:tabLst>
            </a:pPr>
            <a:r>
              <a:rPr lang="it-IT" dirty="0" smtClean="0">
                <a:ea typeface="ＭＳ Ｐゴシック" pitchFamily="34" charset="-128"/>
              </a:rPr>
              <a:t>Attività cognitiva</a:t>
            </a:r>
          </a:p>
          <a:p>
            <a:pPr marL="1676400" lvl="2" indent="-457200" algn="just" eaLnBrk="1" hangingPunct="1">
              <a:lnSpc>
                <a:spcPct val="90000"/>
              </a:lnSpc>
              <a:buClr>
                <a:schemeClr val="hlink"/>
              </a:buClr>
              <a:tabLst>
                <a:tab pos="190500" algn="l"/>
              </a:tabLst>
            </a:pPr>
            <a:r>
              <a:rPr lang="it-IT" sz="2400" b="1" dirty="0" smtClean="0">
                <a:ea typeface="ＭＳ Ｐゴシック" pitchFamily="34" charset="-128"/>
              </a:rPr>
              <a:t>Confronto fra sé e fonte di influenza</a:t>
            </a:r>
          </a:p>
          <a:p>
            <a:pPr marL="1676400" lvl="2" indent="-457200" algn="just" eaLnBrk="1" hangingPunct="1">
              <a:lnSpc>
                <a:spcPct val="90000"/>
              </a:lnSpc>
              <a:buClr>
                <a:schemeClr val="hlink"/>
              </a:buClr>
              <a:tabLst>
                <a:tab pos="190500" algn="l"/>
              </a:tabLst>
            </a:pPr>
            <a:r>
              <a:rPr lang="it-IT" sz="2400" b="1" dirty="0" smtClean="0">
                <a:ea typeface="ＭＳ Ｐゴシック" pitchFamily="34" charset="-128"/>
              </a:rPr>
              <a:t>Validazione della posizione innovativa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2</a:t>
            </a:fld>
            <a:endParaRPr lang="it-IT"/>
          </a:p>
        </p:txBody>
      </p:sp>
      <p:sp>
        <p:nvSpPr>
          <p:cNvPr id="10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764704"/>
            <a:ext cx="8229600" cy="4389120"/>
          </a:xfrm>
        </p:spPr>
        <p:txBody>
          <a:bodyPr/>
          <a:lstStyle/>
          <a:p>
            <a:pPr marL="476250" indent="-381000" algn="ctr" eaLnBrk="1" hangingPunct="1">
              <a:lnSpc>
                <a:spcPct val="90000"/>
              </a:lnSpc>
              <a:buFontTx/>
              <a:buNone/>
            </a:pPr>
            <a:r>
              <a:rPr lang="it-IT" sz="2800" b="1" dirty="0" smtClean="0">
                <a:solidFill>
                  <a:srgbClr val="C00000"/>
                </a:solidFill>
                <a:ea typeface="ＭＳ Ｐゴシック" pitchFamily="34" charset="-128"/>
              </a:rPr>
              <a:t>Conformismo e forza della </a:t>
            </a:r>
            <a:r>
              <a:rPr lang="it-IT" sz="2800" b="1" dirty="0" smtClean="0">
                <a:solidFill>
                  <a:srgbClr val="C00000"/>
                </a:solidFill>
                <a:ea typeface="ＭＳ Ｐゴシック" pitchFamily="34" charset="-128"/>
              </a:rPr>
              <a:t>maggioranza</a:t>
            </a:r>
          </a:p>
          <a:p>
            <a:pPr marL="476250" indent="-38100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</a:rPr>
              <a:t>Asch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(1955): </a:t>
            </a:r>
            <a:r>
              <a:rPr lang="it-IT" sz="2400" dirty="0" smtClean="0">
                <a:ea typeface="ＭＳ Ｐゴシック" pitchFamily="34" charset="-128"/>
              </a:rPr>
              <a:t>spiegare i </a:t>
            </a:r>
            <a:r>
              <a:rPr lang="it-IT" sz="2400" b="1" dirty="0" smtClean="0">
                <a:ea typeface="ＭＳ Ｐゴシック" pitchFamily="34" charset="-128"/>
              </a:rPr>
              <a:t>fenomeni di convergenza </a:t>
            </a:r>
            <a:r>
              <a:rPr lang="it-IT" sz="2400" dirty="0" smtClean="0">
                <a:ea typeface="ＭＳ Ｐゴシック" pitchFamily="34" charset="-128"/>
              </a:rPr>
              <a:t>delle norme e i fenomeni di </a:t>
            </a:r>
            <a:r>
              <a:rPr lang="it-IT" sz="2400" b="1" dirty="0" smtClean="0">
                <a:ea typeface="ＭＳ Ｐゴシック" pitchFamily="34" charset="-128"/>
              </a:rPr>
              <a:t>consenso</a:t>
            </a:r>
            <a:r>
              <a:rPr lang="it-IT" sz="2400" dirty="0" smtClean="0">
                <a:ea typeface="ＭＳ Ｐゴシック" pitchFamily="34" charset="-128"/>
              </a:rPr>
              <a:t> sociale in modo razionale, respingendo </a:t>
            </a:r>
            <a:r>
              <a:rPr lang="it-IT" sz="2400" b="1" dirty="0" smtClean="0">
                <a:ea typeface="ＭＳ Ｐゴシック" pitchFamily="34" charset="-128"/>
              </a:rPr>
              <a:t>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idea della suggestione o </a:t>
            </a:r>
            <a:r>
              <a:rPr lang="it-IT" altLang="ja-JP" sz="2400" b="1" dirty="0" err="1" smtClean="0">
                <a:ea typeface="ＭＳ Ｐゴシック" pitchFamily="34" charset="-128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ipnosi</a:t>
            </a:r>
          </a:p>
          <a:p>
            <a:pPr marL="476250" indent="-381000" algn="just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marL="476250" indent="-381000" algn="just" eaLnBrk="1" hangingPunct="1">
              <a:lnSpc>
                <a:spcPct val="90000"/>
              </a:lnSpc>
              <a:buFontTx/>
              <a:buNone/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</a:rPr>
              <a:t>Esperimento: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si crea una situazione di compito percettivo non ambiguo: </a:t>
            </a:r>
          </a:p>
          <a:p>
            <a:pPr marL="476250" indent="-381000" algn="just" eaLnBrk="1" hangingPunct="1">
              <a:lnSpc>
                <a:spcPct val="90000"/>
              </a:lnSpc>
              <a:buClr>
                <a:schemeClr val="hlink"/>
              </a:buClr>
              <a:buSzPct val="75000"/>
            </a:pPr>
            <a:r>
              <a:rPr lang="it-IT" sz="2400" dirty="0" smtClean="0">
                <a:ea typeface="ＭＳ Ｐゴシック" pitchFamily="34" charset="-128"/>
              </a:rPr>
              <a:t>8 individui giudicano quale di 3 linee verticali di diversa lunghezza è  uguale a una linea standard</a:t>
            </a:r>
          </a:p>
          <a:p>
            <a:pPr marL="476250" indent="-381000" algn="just" eaLnBrk="1" hangingPunct="1">
              <a:lnSpc>
                <a:spcPct val="90000"/>
              </a:lnSpc>
              <a:buClr>
                <a:schemeClr val="hlink"/>
              </a:buClr>
              <a:buSzPct val="75000"/>
            </a:pPr>
            <a:endParaRPr lang="it-IT" sz="2200" dirty="0" smtClean="0">
              <a:ea typeface="ＭＳ Ｐゴシック" pitchFamily="34" charset="-128"/>
            </a:endParaRPr>
          </a:p>
        </p:txBody>
      </p:sp>
      <p:sp>
        <p:nvSpPr>
          <p:cNvPr id="11" name="Rectangle 1036"/>
          <p:cNvSpPr>
            <a:spLocks noChangeArrowheads="1"/>
          </p:cNvSpPr>
          <p:nvPr/>
        </p:nvSpPr>
        <p:spPr bwMode="auto">
          <a:xfrm>
            <a:off x="3059832" y="4221088"/>
            <a:ext cx="3086100" cy="2286000"/>
          </a:xfrm>
          <a:prstGeom prst="rect">
            <a:avLst/>
          </a:prstGeom>
          <a:solidFill>
            <a:srgbClr val="FFFFFF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35"/>
          <p:cNvSpPr>
            <a:spLocks noChangeShapeType="1"/>
          </p:cNvSpPr>
          <p:nvPr/>
        </p:nvSpPr>
        <p:spPr bwMode="auto">
          <a:xfrm>
            <a:off x="3491880" y="5081415"/>
            <a:ext cx="1588" cy="800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" name="Line 1034"/>
          <p:cNvSpPr>
            <a:spLocks noChangeShapeType="1"/>
          </p:cNvSpPr>
          <p:nvPr/>
        </p:nvSpPr>
        <p:spPr bwMode="auto">
          <a:xfrm>
            <a:off x="5292080" y="4725144"/>
            <a:ext cx="1587" cy="1143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Line 1033"/>
          <p:cNvSpPr>
            <a:spLocks noChangeShapeType="1"/>
          </p:cNvSpPr>
          <p:nvPr/>
        </p:nvSpPr>
        <p:spPr bwMode="auto">
          <a:xfrm>
            <a:off x="5580112" y="5081415"/>
            <a:ext cx="1587" cy="800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5" name="Line 1032"/>
          <p:cNvSpPr>
            <a:spLocks noChangeShapeType="1"/>
          </p:cNvSpPr>
          <p:nvPr/>
        </p:nvSpPr>
        <p:spPr bwMode="auto">
          <a:xfrm>
            <a:off x="5076056" y="5301208"/>
            <a:ext cx="0" cy="571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3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pPr marL="285750" indent="-285750" algn="just" eaLnBrk="1" hangingPunct="1">
              <a:lnSpc>
                <a:spcPct val="90000"/>
              </a:lnSpc>
              <a:buClr>
                <a:schemeClr val="hlink"/>
              </a:buClr>
              <a:buSzPct val="75000"/>
            </a:pPr>
            <a:r>
              <a:rPr lang="it-IT" sz="2400" dirty="0" smtClean="0">
                <a:ea typeface="ＭＳ Ｐゴシック" pitchFamily="34" charset="-128"/>
              </a:rPr>
              <a:t>Giudizio </a:t>
            </a:r>
            <a:r>
              <a:rPr lang="it-IT" sz="2400" dirty="0" smtClean="0">
                <a:ea typeface="ＭＳ Ｐゴシック" pitchFamily="34" charset="-128"/>
              </a:rPr>
              <a:t>espresso pubblicamente</a:t>
            </a:r>
          </a:p>
          <a:p>
            <a:pPr marL="952500" lvl="1" eaLnBrk="1" hangingPunct="1">
              <a:lnSpc>
                <a:spcPct val="90000"/>
              </a:lnSpc>
              <a:buSzPct val="7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Condizione sperimentale:</a:t>
            </a:r>
            <a:r>
              <a:rPr lang="it-IT" dirty="0" smtClean="0">
                <a:ea typeface="ＭＳ Ｐゴシック" pitchFamily="34" charset="-128"/>
              </a:rPr>
              <a:t> 7 complici dello sperimentatore danno risposte deliberatamente non corrette in modo unanime. </a:t>
            </a:r>
          </a:p>
          <a:p>
            <a:pPr marL="952500" lvl="1" eaLnBrk="1" hangingPunct="1">
              <a:lnSpc>
                <a:spcPct val="90000"/>
              </a:lnSpc>
              <a:buSzPct val="7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Condizione di controllo: </a:t>
            </a:r>
            <a:r>
              <a:rPr lang="it-IT" dirty="0" smtClean="0">
                <a:ea typeface="ＭＳ Ｐゴシック" pitchFamily="34" charset="-128"/>
              </a:rPr>
              <a:t>ciascun soggetto dà risposte non concordate al compito percettivo</a:t>
            </a:r>
          </a:p>
          <a:p>
            <a:pPr marL="285750" indent="-285750" algn="just" eaLnBrk="1" hangingPunct="1">
              <a:lnSpc>
                <a:spcPct val="90000"/>
              </a:lnSpc>
              <a:buFontTx/>
              <a:buNone/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marL="285750" indent="-285750"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Risultati:</a:t>
            </a:r>
          </a:p>
          <a:p>
            <a:pPr marL="952500" lvl="1" eaLnBrk="1" hangingPunct="1">
              <a:lnSpc>
                <a:spcPct val="90000"/>
              </a:lnSpc>
              <a:buSzPct val="7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Condizione sperimentale:</a:t>
            </a:r>
            <a:r>
              <a:rPr lang="it-IT" dirty="0" smtClean="0">
                <a:ea typeface="ＭＳ Ｐゴシック" pitchFamily="34" charset="-128"/>
              </a:rPr>
              <a:t> 1/3 dei soggetti sposta il proprio giudizio verso la maggioranza</a:t>
            </a:r>
          </a:p>
          <a:p>
            <a:pPr marL="952500" lvl="1" eaLnBrk="1" hangingPunct="1">
              <a:lnSpc>
                <a:spcPct val="90000"/>
              </a:lnSpc>
              <a:buSzPct val="70000"/>
              <a:buFont typeface="Wingdings" pitchFamily="2" charset="2"/>
              <a:buChar char="§"/>
            </a:pPr>
            <a:r>
              <a:rPr lang="it-IT" dirty="0" smtClean="0">
                <a:solidFill>
                  <a:srgbClr val="C00000"/>
                </a:solidFill>
                <a:ea typeface="ＭＳ Ｐゴシック" pitchFamily="34" charset="-128"/>
              </a:rPr>
              <a:t>Condizione di controllo</a:t>
            </a:r>
            <a:r>
              <a:rPr lang="it-IT" dirty="0" smtClean="0">
                <a:ea typeface="ＭＳ Ｐゴシック" pitchFamily="34" charset="-128"/>
              </a:rPr>
              <a:t>: nessuno dei soggetti dà la risposta sbagliata</a:t>
            </a:r>
          </a:p>
          <a:p>
            <a:pPr marL="952500" lvl="1" algn="just" eaLnBrk="1" hangingPunct="1">
              <a:lnSpc>
                <a:spcPct val="90000"/>
              </a:lnSpc>
              <a:buSzPct val="70000"/>
              <a:buFont typeface="Wingdings" pitchFamily="2" charset="2"/>
              <a:buChar char="§"/>
            </a:pPr>
            <a:endParaRPr lang="it-IT" dirty="0" smtClean="0">
              <a:ea typeface="ＭＳ Ｐゴシック" pitchFamily="34" charset="-128"/>
            </a:endParaRPr>
          </a:p>
          <a:p>
            <a:pPr marL="285750" indent="-285750" algn="just" eaLnBrk="1" hangingPunct="1">
              <a:lnSpc>
                <a:spcPct val="90000"/>
              </a:lnSpc>
              <a:buSzPct val="70000"/>
              <a:buFont typeface="Wingdings" pitchFamily="2" charset="2"/>
              <a:buChar char="§"/>
            </a:pPr>
            <a:r>
              <a:rPr lang="it-IT" sz="2400" dirty="0" smtClean="0">
                <a:ea typeface="ＭＳ Ｐゴシック" pitchFamily="34" charset="-128"/>
              </a:rPr>
              <a:t>Interviste post-esperimento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4</a:t>
            </a:fld>
            <a:endParaRPr lang="it-IT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251520" y="3645024"/>
            <a:ext cx="8534400" cy="15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dirty="0"/>
              <a:t>La spinta a conformare il proprio giudizio a quello degli altri è: </a:t>
            </a:r>
          </a:p>
          <a:p>
            <a:pPr marL="857250" lvl="1" indent="-400050" algn="just">
              <a:spcBef>
                <a:spcPct val="50000"/>
              </a:spcBef>
              <a:buClr>
                <a:schemeClr val="hlink"/>
              </a:buClr>
              <a:buFont typeface="Arial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Un processo di </a:t>
            </a:r>
            <a:r>
              <a:rPr lang="it-IT" sz="2400" b="1" dirty="0">
                <a:solidFill>
                  <a:schemeClr val="tx1"/>
                </a:solidFill>
              </a:rPr>
              <a:t>ragionamento e non di suggestione</a:t>
            </a:r>
          </a:p>
          <a:p>
            <a:pPr marL="857250" lvl="1" indent="-400050" algn="just">
              <a:spcBef>
                <a:spcPct val="50000"/>
              </a:spcBef>
              <a:buClr>
                <a:schemeClr val="hlink"/>
              </a:buClr>
              <a:buFont typeface="Arial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</a:rPr>
              <a:t>Determinato </a:t>
            </a:r>
            <a:r>
              <a:rPr lang="it-IT" sz="2400" b="1" dirty="0">
                <a:solidFill>
                  <a:schemeClr val="tx1"/>
                </a:solidFill>
              </a:rPr>
              <a:t>da informazioni sulla realtà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4988" y="992188"/>
            <a:ext cx="2740025" cy="462307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chemeClr val="tx1"/>
                </a:solidFill>
              </a:rPr>
              <a:t>Evidenza percettiva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724128" y="1268760"/>
            <a:ext cx="2282825" cy="462307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dirty="0">
                <a:solidFill>
                  <a:schemeClr val="tx1"/>
                </a:solidFill>
              </a:rPr>
              <a:t>Giudizio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9512" y="1772816"/>
            <a:ext cx="3672408" cy="831639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chemeClr val="tx1"/>
                </a:solidFill>
              </a:rPr>
              <a:t>Realtà sociale                      (</a:t>
            </a:r>
            <a:r>
              <a:rPr lang="it-IT" sz="2400" b="1" dirty="0" smtClean="0">
                <a:solidFill>
                  <a:schemeClr val="tx1"/>
                </a:solidFill>
              </a:rPr>
              <a:t>consenso maggioritario</a:t>
            </a:r>
            <a:r>
              <a:rPr lang="it-IT" sz="24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52800" y="1143000"/>
            <a:ext cx="2371328" cy="341784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3923928" y="1628800"/>
            <a:ext cx="1800200" cy="52920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5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124744"/>
            <a:ext cx="8534400" cy="5123656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Secondo </a:t>
            </a:r>
            <a:r>
              <a:rPr lang="it-IT" sz="2400" dirty="0" err="1" smtClean="0">
                <a:ea typeface="ＭＳ Ｐゴシック" pitchFamily="34" charset="-128"/>
              </a:rPr>
              <a:t>Moscovici</a:t>
            </a:r>
            <a:r>
              <a:rPr lang="it-IT" sz="2400" dirty="0" smtClean="0">
                <a:ea typeface="ＭＳ Ｐゴシック" pitchFamily="34" charset="-128"/>
              </a:rPr>
              <a:t> il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 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“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</a:rPr>
              <a:t>modello funzionalista </a:t>
            </a:r>
            <a:r>
              <a:rPr lang="it-IT" altLang="ja-JP" b="1" dirty="0" err="1" smtClean="0">
                <a:solidFill>
                  <a:schemeClr val="hlink"/>
                </a:solidFill>
                <a:ea typeface="ＭＳ Ｐゴシック" pitchFamily="34" charset="-128"/>
              </a:rPr>
              <a:t>dell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’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</a:rPr>
              <a:t>influenza sociale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”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</a:rPr>
              <a:t>:</a:t>
            </a:r>
          </a:p>
          <a:p>
            <a:pPr marL="476250" lvl="1" indent="-190500" eaLnBrk="1" hangingPunct="1"/>
            <a:r>
              <a:rPr lang="it-IT" dirty="0" smtClean="0">
                <a:ea typeface="ＭＳ Ｐゴシック" pitchFamily="34" charset="-128"/>
              </a:rPr>
              <a:t>rappresenta una visione troppo </a:t>
            </a:r>
            <a:r>
              <a:rPr lang="it-IT" b="1" dirty="0" smtClean="0">
                <a:ea typeface="ＭＳ Ｐゴシック" pitchFamily="34" charset="-128"/>
              </a:rPr>
              <a:t>riduttiva</a:t>
            </a:r>
            <a:r>
              <a:rPr lang="it-IT" dirty="0" smtClean="0">
                <a:ea typeface="ＭＳ Ｐゴシック" pitchFamily="34" charset="-128"/>
              </a:rPr>
              <a:t> e </a:t>
            </a:r>
            <a:r>
              <a:rPr lang="it-IT" b="1" dirty="0" smtClean="0">
                <a:ea typeface="ＭＳ Ｐゴシック" pitchFamily="34" charset="-128"/>
              </a:rPr>
              <a:t>meccanicistica</a:t>
            </a:r>
            <a:r>
              <a:rPr lang="it-IT" dirty="0" smtClean="0">
                <a:ea typeface="ＭＳ Ｐゴシック" pitchFamily="34" charset="-128"/>
              </a:rPr>
              <a:t> </a:t>
            </a:r>
            <a:r>
              <a:rPr lang="it-IT" dirty="0" err="1" smtClean="0">
                <a:ea typeface="ＭＳ Ｐゴシック" pitchFamily="34" charset="-128"/>
              </a:rPr>
              <a:t>dell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influenza sociale: </a:t>
            </a:r>
          </a:p>
          <a:p>
            <a:pPr marL="952500" lvl="2" indent="-190500" algn="just" eaLnBrk="1" hangingPunct="1">
              <a:lnSpc>
                <a:spcPct val="90000"/>
              </a:lnSpc>
              <a:buClr>
                <a:schemeClr val="hlink"/>
              </a:buClr>
              <a:buSzPct val="80000"/>
            </a:pPr>
            <a:r>
              <a:rPr lang="it-IT" sz="2400" b="1" dirty="0" smtClean="0">
                <a:ea typeface="ＭＳ Ｐゴシック" pitchFamily="34" charset="-128"/>
              </a:rPr>
              <a:t>Solo chi ha potere esercita influenza</a:t>
            </a:r>
          </a:p>
          <a:p>
            <a:pPr marL="952500" lvl="2" indent="-190500" algn="just" eaLnBrk="1" hangingPunct="1">
              <a:lnSpc>
                <a:spcPct val="90000"/>
              </a:lnSpc>
              <a:buClr>
                <a:schemeClr val="hlink"/>
              </a:buClr>
              <a:buSzPct val="80000"/>
            </a:pPr>
            <a:r>
              <a:rPr lang="it-IT" sz="2400" dirty="0" smtClean="0">
                <a:ea typeface="ＭＳ Ｐゴシック" pitchFamily="34" charset="-128"/>
              </a:rPr>
              <a:t>Chi ha il </a:t>
            </a:r>
            <a:r>
              <a:rPr lang="it-IT" sz="2400" b="1" dirty="0" smtClean="0">
                <a:ea typeface="ＭＳ Ｐゴシック" pitchFamily="34" charset="-128"/>
              </a:rPr>
              <a:t>potere</a:t>
            </a:r>
            <a:r>
              <a:rPr lang="it-IT" sz="2400" dirty="0" smtClean="0">
                <a:ea typeface="ＭＳ Ｐゴシック" pitchFamily="34" charset="-128"/>
              </a:rPr>
              <a:t> costituisce la </a:t>
            </a:r>
            <a:r>
              <a:rPr lang="it-IT" sz="2400" b="1" dirty="0" smtClean="0">
                <a:ea typeface="ＭＳ Ｐゴシック" pitchFamily="34" charset="-128"/>
              </a:rPr>
              <a:t>maggioranza</a:t>
            </a:r>
            <a:r>
              <a:rPr lang="it-IT" sz="2400" dirty="0" smtClean="0">
                <a:ea typeface="ＭＳ Ｐゴシック" pitchFamily="34" charset="-128"/>
              </a:rPr>
              <a:t> in grado di influenzare la minoranza</a:t>
            </a:r>
          </a:p>
          <a:p>
            <a:pPr marL="952500" lvl="2" indent="-190500" algn="just" eaLnBrk="1" hangingPunct="1">
              <a:lnSpc>
                <a:spcPct val="90000"/>
              </a:lnSpc>
              <a:buClr>
                <a:schemeClr val="hlink"/>
              </a:buClr>
              <a:buSzPct val="80000"/>
            </a:pPr>
            <a:r>
              <a:rPr lang="it-IT" sz="2400" dirty="0" smtClean="0">
                <a:ea typeface="ＭＳ Ｐゴシック" pitchFamily="34" charset="-128"/>
              </a:rPr>
              <a:t>Chi </a:t>
            </a:r>
            <a:r>
              <a:rPr lang="it-IT" sz="2400" b="1" dirty="0" smtClean="0">
                <a:ea typeface="ＭＳ Ｐゴシック" pitchFamily="34" charset="-128"/>
              </a:rPr>
              <a:t>non ha potere può adeguarsi </a:t>
            </a:r>
            <a:r>
              <a:rPr lang="it-IT" sz="2400" dirty="0" smtClean="0">
                <a:ea typeface="ＭＳ Ｐゴシック" pitchFamily="34" charset="-128"/>
              </a:rPr>
              <a:t>o porsi in posizione di </a:t>
            </a:r>
            <a:r>
              <a:rPr lang="it-IT" sz="2400" b="1" dirty="0" smtClean="0">
                <a:ea typeface="ＭＳ Ｐゴシック" pitchFamily="34" charset="-128"/>
              </a:rPr>
              <a:t>marginalità </a:t>
            </a:r>
          </a:p>
          <a:p>
            <a:pPr marL="952500" lvl="2" indent="-190500" eaLnBrk="1" hangingPunct="1"/>
            <a:r>
              <a:rPr lang="it-IT" sz="2400" dirty="0" smtClean="0">
                <a:ea typeface="ＭＳ Ｐゴシック" pitchFamily="34" charset="-128"/>
              </a:rPr>
              <a:t>ogni comportamento della </a:t>
            </a:r>
            <a:r>
              <a:rPr lang="it-IT" sz="2400" b="1" dirty="0" smtClean="0">
                <a:ea typeface="ＭＳ Ｐゴシック" pitchFamily="34" charset="-128"/>
              </a:rPr>
              <a:t>minoranza</a:t>
            </a:r>
            <a:r>
              <a:rPr lang="it-IT" sz="2400" dirty="0" smtClean="0">
                <a:ea typeface="ＭＳ Ｐゴシック" pitchFamily="34" charset="-128"/>
              </a:rPr>
              <a:t> è un </a:t>
            </a:r>
            <a:r>
              <a:rPr lang="it-IT" sz="2400" b="1" dirty="0" smtClean="0">
                <a:ea typeface="ＭＳ Ｐゴシック" pitchFamily="34" charset="-128"/>
              </a:rPr>
              <a:t>danno</a:t>
            </a:r>
            <a:r>
              <a:rPr lang="it-IT" sz="2400" dirty="0" smtClean="0">
                <a:ea typeface="ＭＳ Ｐゴシック" pitchFamily="34" charset="-128"/>
              </a:rPr>
              <a:t> per il gruppo; </a:t>
            </a:r>
          </a:p>
          <a:p>
            <a:pPr marL="476250" lvl="1" indent="-190500" eaLnBrk="1" hangingPunct="1"/>
            <a:r>
              <a:rPr lang="it-IT" dirty="0" smtClean="0">
                <a:ea typeface="ＭＳ Ｐゴシック" pitchFamily="34" charset="-128"/>
              </a:rPr>
              <a:t>non spiega i fenomeni di innovazione nei gruppi</a:t>
            </a:r>
          </a:p>
          <a:p>
            <a:pPr marL="0" indent="0" eaLnBrk="1" hangingPunct="1">
              <a:buFontTx/>
              <a:buNone/>
            </a:pPr>
            <a:endParaRPr lang="it-IT" sz="22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6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534400" cy="5759152"/>
          </a:xfrm>
          <a:noFill/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Modello genetico </a:t>
            </a:r>
            <a:r>
              <a:rPr lang="it-IT" b="1" dirty="0" err="1" smtClean="0">
                <a:solidFill>
                  <a:schemeClr val="hlink"/>
                </a:solidFill>
                <a:ea typeface="ＭＳ Ｐゴシック" pitchFamily="34" charset="-128"/>
              </a:rPr>
              <a:t>dell</a:t>
            </a:r>
            <a:r>
              <a:rPr lang="ja-JP" alt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’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</a:rPr>
              <a:t>influenza sociale</a:t>
            </a:r>
          </a:p>
          <a:p>
            <a:pPr algn="ctr" eaLnBrk="1" hangingPunct="1">
              <a:buFontTx/>
              <a:buNone/>
            </a:pPr>
            <a:endParaRPr lang="it-IT" u="sng" dirty="0" smtClean="0">
              <a:solidFill>
                <a:schemeClr val="hlink"/>
              </a:solidFill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La </a:t>
            </a:r>
            <a:r>
              <a:rPr lang="it-IT" sz="2400" b="1" dirty="0" smtClean="0">
                <a:ea typeface="ＭＳ Ｐゴシック" pitchFamily="34" charset="-128"/>
              </a:rPr>
              <a:t>rilettura dei risultati di </a:t>
            </a:r>
            <a:r>
              <a:rPr lang="it-IT" sz="2400" b="1" dirty="0" err="1" smtClean="0">
                <a:ea typeface="ＭＳ Ｐゴシック" pitchFamily="34" charset="-128"/>
              </a:rPr>
              <a:t>Asch</a:t>
            </a:r>
            <a:r>
              <a:rPr lang="it-IT" sz="2400" dirty="0" smtClean="0">
                <a:ea typeface="ＭＳ Ｐゴシック" pitchFamily="34" charset="-128"/>
              </a:rPr>
              <a:t>: si tratta di un caso di influenza di una minoranza?</a:t>
            </a:r>
          </a:p>
          <a:p>
            <a:pPr eaLnBrk="1" hangingPunct="1"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Secondo il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</a:rPr>
              <a:t>modello genetico</a:t>
            </a:r>
            <a:r>
              <a:rPr lang="it-IT" sz="2400" dirty="0" smtClean="0">
                <a:ea typeface="ＭＳ Ｐゴシック" pitchFamily="34" charset="-128"/>
              </a:rPr>
              <a:t> </a:t>
            </a:r>
            <a:r>
              <a:rPr lang="it-IT" sz="2400" b="1" dirty="0" smtClean="0">
                <a:ea typeface="ＭＳ Ｐゴシック" pitchFamily="34" charset="-128"/>
              </a:rPr>
              <a:t>tutti i membri </a:t>
            </a:r>
            <a:r>
              <a:rPr lang="it-IT" sz="2400" dirty="0" smtClean="0">
                <a:ea typeface="ＭＳ Ｐゴシック" pitchFamily="34" charset="-128"/>
              </a:rPr>
              <a:t>di un gruppo sono:</a:t>
            </a:r>
          </a:p>
          <a:p>
            <a:pPr lvl="1" eaLnBrk="1" hangingPunct="1"/>
            <a:r>
              <a:rPr lang="it-IT" dirty="0" smtClean="0">
                <a:ea typeface="ＭＳ Ｐゴシック" pitchFamily="34" charset="-128"/>
              </a:rPr>
              <a:t>Sia </a:t>
            </a:r>
            <a:r>
              <a:rPr lang="it-IT" b="1" dirty="0" smtClean="0">
                <a:ea typeface="ＭＳ Ｐゴシック" pitchFamily="34" charset="-128"/>
              </a:rPr>
              <a:t>portatori</a:t>
            </a:r>
            <a:r>
              <a:rPr lang="it-IT" dirty="0" smtClean="0">
                <a:ea typeface="ＭＳ Ｐゴシック" pitchFamily="34" charset="-128"/>
              </a:rPr>
              <a:t> di influenza</a:t>
            </a:r>
          </a:p>
          <a:p>
            <a:pPr lvl="1" eaLnBrk="1" hangingPunct="1"/>
            <a:r>
              <a:rPr lang="it-IT" dirty="0" smtClean="0">
                <a:ea typeface="ＭＳ Ｐゴシック" pitchFamily="34" charset="-128"/>
              </a:rPr>
              <a:t>Sia </a:t>
            </a:r>
            <a:r>
              <a:rPr lang="it-IT" b="1" dirty="0" smtClean="0">
                <a:ea typeface="ＭＳ Ｐゴシック" pitchFamily="34" charset="-128"/>
              </a:rPr>
              <a:t>bersagli</a:t>
            </a:r>
            <a:r>
              <a:rPr lang="it-IT" dirty="0" smtClean="0">
                <a:ea typeface="ＭＳ Ｐゴシック" pitchFamily="34" charset="-128"/>
              </a:rPr>
              <a:t> di influenza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it-IT" sz="24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it-IT" sz="2400" b="1" dirty="0" smtClean="0">
                <a:ea typeface="ＭＳ Ｐゴシック" pitchFamily="34" charset="-128"/>
              </a:rPr>
              <a:t>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influenza</a:t>
            </a:r>
            <a:r>
              <a:rPr lang="it-IT" altLang="ja-JP" sz="2400" dirty="0" smtClean="0">
                <a:ea typeface="ＭＳ Ｐゴシック" pitchFamily="34" charset="-128"/>
              </a:rPr>
              <a:t> quindi:</a:t>
            </a:r>
          </a:p>
          <a:p>
            <a:pPr lvl="1" eaLnBrk="1" hangingPunct="1"/>
            <a:r>
              <a:rPr lang="it-IT" b="1" dirty="0" smtClean="0">
                <a:ea typeface="ＭＳ Ｐゴシック" pitchFamily="34" charset="-128"/>
              </a:rPr>
              <a:t>Non è necessariamente </a:t>
            </a:r>
            <a:r>
              <a:rPr lang="it-IT" dirty="0" smtClean="0">
                <a:ea typeface="ＭＳ Ｐゴシック" pitchFamily="34" charset="-128"/>
              </a:rPr>
              <a:t>asimmetrica, </a:t>
            </a:r>
          </a:p>
          <a:p>
            <a:pPr lvl="2" eaLnBrk="1" hangingPunct="1"/>
            <a:r>
              <a:rPr lang="it-IT" sz="2400" dirty="0" smtClean="0">
                <a:ea typeface="ＭＳ Ｐゴシック" pitchFamily="34" charset="-128"/>
              </a:rPr>
              <a:t>cioè </a:t>
            </a:r>
            <a:r>
              <a:rPr lang="it-IT" sz="2400" b="1" dirty="0" smtClean="0">
                <a:ea typeface="ＭＳ Ｐゴシック" pitchFamily="34" charset="-128"/>
              </a:rPr>
              <a:t>dalla maggioranza alla minoranza</a:t>
            </a:r>
          </a:p>
          <a:p>
            <a:pPr lvl="1" eaLnBrk="1" hangingPunct="1"/>
            <a:r>
              <a:rPr lang="it-IT" b="1" dirty="0" smtClean="0">
                <a:ea typeface="ＭＳ Ｐゴシック" pitchFamily="34" charset="-128"/>
              </a:rPr>
              <a:t>Non è solo funzionale al conformismo </a:t>
            </a:r>
            <a:r>
              <a:rPr lang="it-IT" dirty="0" smtClean="0">
                <a:ea typeface="ＭＳ Ｐゴシック" pitchFamily="34" charset="-128"/>
              </a:rPr>
              <a:t>e </a:t>
            </a:r>
            <a:r>
              <a:rPr lang="it-IT" dirty="0" err="1" smtClean="0">
                <a:ea typeface="ＭＳ Ｐゴシック" pitchFamily="34" charset="-128"/>
              </a:rPr>
              <a:t>all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uniformità </a:t>
            </a:r>
          </a:p>
          <a:p>
            <a:pPr lvl="2" eaLnBrk="1" hangingPunct="1"/>
            <a:r>
              <a:rPr lang="it-IT" sz="2400" dirty="0" smtClean="0">
                <a:ea typeface="ＭＳ Ｐゴシック" pitchFamily="34" charset="-128"/>
              </a:rPr>
              <a:t>ma  anche al </a:t>
            </a:r>
            <a:r>
              <a:rPr lang="it-IT" sz="2400" b="1" dirty="0" smtClean="0">
                <a:ea typeface="ＭＳ Ｐゴシック" pitchFamily="34" charset="-128"/>
              </a:rPr>
              <a:t>cambiamento sociale </a:t>
            </a:r>
            <a:r>
              <a:rPr lang="it-IT" sz="2400" dirty="0" smtClean="0">
                <a:ea typeface="ＭＳ Ｐゴシック" pitchFamily="34" charset="-128"/>
              </a:rPr>
              <a:t>e </a:t>
            </a:r>
            <a:r>
              <a:rPr lang="it-IT" sz="2400" dirty="0" err="1" smtClean="0">
                <a:ea typeface="ＭＳ Ｐゴシック" pitchFamily="34" charset="-128"/>
              </a:rPr>
              <a:t>all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innovazione</a:t>
            </a:r>
            <a:endParaRPr lang="it-IT" sz="24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7</a:t>
            </a:fld>
            <a:endParaRPr lang="it-IT"/>
          </a:p>
        </p:txBody>
      </p:sp>
      <p:sp>
        <p:nvSpPr>
          <p:cNvPr id="3" name="Rectangle 1032"/>
          <p:cNvSpPr>
            <a:spLocks noChangeArrowheads="1"/>
          </p:cNvSpPr>
          <p:nvPr/>
        </p:nvSpPr>
        <p:spPr bwMode="auto">
          <a:xfrm>
            <a:off x="323528" y="908720"/>
            <a:ext cx="84582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dirty="0"/>
              <a:t>Influenza maggioritaria </a:t>
            </a:r>
            <a:r>
              <a:rPr lang="it-IT" sz="2400" dirty="0"/>
              <a:t>si ha quando:</a:t>
            </a:r>
          </a:p>
          <a:p>
            <a:pPr algn="just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dirty="0">
                <a:solidFill>
                  <a:schemeClr val="tx1"/>
                </a:solidFill>
              </a:rPr>
              <a:t>esiste una almeno apparente </a:t>
            </a:r>
            <a:r>
              <a:rPr lang="it-IT" sz="2400" b="1" dirty="0">
                <a:solidFill>
                  <a:schemeClr val="tx1"/>
                </a:solidFill>
              </a:rPr>
              <a:t>collaborazione tra chi riceve influenza e chi la esercita  </a:t>
            </a:r>
          </a:p>
          <a:p>
            <a:pPr algn="just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dirty="0"/>
              <a:t>Influenza minoritaria</a:t>
            </a:r>
            <a:r>
              <a:rPr lang="it-IT" sz="2400" dirty="0"/>
              <a:t>:</a:t>
            </a:r>
          </a:p>
          <a:p>
            <a:pPr algn="just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dirty="0">
                <a:solidFill>
                  <a:schemeClr val="tx1"/>
                </a:solidFill>
              </a:rPr>
              <a:t>definisce una </a:t>
            </a:r>
            <a:r>
              <a:rPr lang="it-IT" sz="2400" b="1" dirty="0">
                <a:solidFill>
                  <a:schemeClr val="tx1"/>
                </a:solidFill>
              </a:rPr>
              <a:t>posizione antagonista </a:t>
            </a:r>
            <a:r>
              <a:rPr lang="it-IT" sz="2400" dirty="0">
                <a:solidFill>
                  <a:schemeClr val="tx1"/>
                </a:solidFill>
              </a:rPr>
              <a:t>e alternativa (</a:t>
            </a:r>
            <a:r>
              <a:rPr lang="it-IT" sz="2400" b="1" dirty="0">
                <a:solidFill>
                  <a:schemeClr val="tx1"/>
                </a:solidFill>
              </a:rPr>
              <a:t>non deviante</a:t>
            </a:r>
            <a:r>
              <a:rPr lang="it-IT" sz="2400" dirty="0">
                <a:solidFill>
                  <a:schemeClr val="tx1"/>
                </a:solidFill>
              </a:rPr>
              <a:t>!) alla maggioranza</a:t>
            </a:r>
          </a:p>
          <a:p>
            <a:pPr algn="just">
              <a:lnSpc>
                <a:spcPct val="100000"/>
              </a:lnSpc>
              <a:buClrTx/>
              <a:buSzTx/>
              <a:buFontTx/>
              <a:buNone/>
            </a:pPr>
            <a:endParaRPr lang="it-IT" sz="2100" dirty="0">
              <a:solidFill>
                <a:schemeClr val="tx1"/>
              </a:solidFill>
            </a:endParaRPr>
          </a:p>
        </p:txBody>
      </p:sp>
      <p:sp>
        <p:nvSpPr>
          <p:cNvPr id="5" name="Rectangle 1026"/>
          <p:cNvSpPr>
            <a:spLocks noGrp="1" noChangeArrowheads="1"/>
          </p:cNvSpPr>
          <p:nvPr>
            <p:ph idx="1"/>
          </p:nvPr>
        </p:nvSpPr>
        <p:spPr>
          <a:xfrm>
            <a:off x="152400" y="4509120"/>
            <a:ext cx="8839200" cy="2348880"/>
          </a:xfrm>
          <a:noFill/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Negoziato</a:t>
            </a:r>
            <a:r>
              <a:rPr lang="it-IT" sz="2400" dirty="0" smtClean="0">
                <a:ea typeface="ＭＳ Ｐゴシック" pitchFamily="34" charset="-128"/>
              </a:rPr>
              <a:t>:</a:t>
            </a:r>
          </a:p>
          <a:p>
            <a:pPr algn="just" eaLnBrk="1" hangingPunct="1">
              <a:buClr>
                <a:schemeClr val="hlink"/>
              </a:buClr>
              <a:buSzPct val="50000"/>
              <a:buFont typeface="Wingdings" pitchFamily="2" charset="2"/>
              <a:buChar char="l"/>
            </a:pPr>
            <a:r>
              <a:rPr lang="it-IT" sz="2400" b="1" dirty="0" smtClean="0">
                <a:ea typeface="ＭＳ Ｐゴシック" pitchFamily="34" charset="-128"/>
              </a:rPr>
              <a:t>Ogni partner ha la possibilità di proporre il proprio sistema </a:t>
            </a:r>
            <a:r>
              <a:rPr lang="it-IT" sz="2400" dirty="0" smtClean="0">
                <a:ea typeface="ＭＳ Ｐゴシック" pitchFamily="34" charset="-128"/>
              </a:rPr>
              <a:t>di riferimento accettando o rifiutando quello </a:t>
            </a:r>
            <a:r>
              <a:rPr lang="it-IT" sz="2400" dirty="0" err="1" smtClean="0">
                <a:ea typeface="ＭＳ Ｐゴシック" pitchFamily="34" charset="-128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altro</a:t>
            </a:r>
            <a:endParaRPr lang="it-IT" sz="2400" dirty="0" smtClean="0">
              <a:ea typeface="ＭＳ Ｐゴシック" pitchFamily="34" charset="-128"/>
            </a:endParaRPr>
          </a:p>
        </p:txBody>
      </p:sp>
      <p:sp>
        <p:nvSpPr>
          <p:cNvPr id="6" name="Rectangle 1031"/>
          <p:cNvSpPr>
            <a:spLocks noChangeArrowheads="1"/>
          </p:cNvSpPr>
          <p:nvPr/>
        </p:nvSpPr>
        <p:spPr bwMode="auto">
          <a:xfrm>
            <a:off x="323528" y="3429000"/>
            <a:ext cx="1981200" cy="400752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r>
              <a:rPr lang="it-IT" sz="2000" b="1" dirty="0">
                <a:solidFill>
                  <a:schemeClr val="tx1"/>
                </a:solidFill>
              </a:rPr>
              <a:t>Antagonismo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7" name="Rectangle 1028"/>
          <p:cNvSpPr>
            <a:spLocks noChangeArrowheads="1"/>
          </p:cNvSpPr>
          <p:nvPr/>
        </p:nvSpPr>
        <p:spPr bwMode="auto">
          <a:xfrm>
            <a:off x="3419872" y="3212976"/>
            <a:ext cx="1903412" cy="928688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r>
              <a:rPr lang="it-IT" sz="2000" b="1" dirty="0">
                <a:solidFill>
                  <a:schemeClr val="tx1"/>
                </a:solidFill>
              </a:rPr>
              <a:t>Conflitto maggioranza minoranza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8" name="Rectangle 1030"/>
          <p:cNvSpPr>
            <a:spLocks noChangeArrowheads="1"/>
          </p:cNvSpPr>
          <p:nvPr/>
        </p:nvSpPr>
        <p:spPr bwMode="auto">
          <a:xfrm>
            <a:off x="6156176" y="3212976"/>
            <a:ext cx="2513012" cy="928687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buClrTx/>
              <a:buSzTx/>
              <a:buFontTx/>
              <a:buNone/>
            </a:pPr>
            <a:r>
              <a:rPr lang="it-IT" sz="2000" b="1" dirty="0">
                <a:solidFill>
                  <a:schemeClr val="tx1"/>
                </a:solidFill>
              </a:rPr>
              <a:t>Negoziazione interindividuale  o intergruppi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9" name="Line 1027"/>
          <p:cNvSpPr>
            <a:spLocks noChangeShapeType="1"/>
          </p:cNvSpPr>
          <p:nvPr/>
        </p:nvSpPr>
        <p:spPr bwMode="auto">
          <a:xfrm>
            <a:off x="2339752" y="3645024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Line 1029"/>
          <p:cNvSpPr>
            <a:spLocks noChangeShapeType="1"/>
          </p:cNvSpPr>
          <p:nvPr/>
        </p:nvSpPr>
        <p:spPr bwMode="auto">
          <a:xfrm>
            <a:off x="5364088" y="3645024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8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334000"/>
          </a:xfrm>
          <a:noFill/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Accento è spostato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 dai:</a:t>
            </a:r>
          </a:p>
          <a:p>
            <a:pPr algn="just" eaLnBrk="1" hangingPunct="1">
              <a:buClr>
                <a:schemeClr val="hlink"/>
              </a:buClr>
              <a:buSzPct val="50000"/>
              <a:buFont typeface="Wingdings" pitchFamily="2" charset="2"/>
              <a:buChar char="l"/>
            </a:pPr>
            <a:r>
              <a:rPr lang="it-IT" sz="2400" b="1" dirty="0" smtClean="0">
                <a:ea typeface="ＭＳ Ｐゴシック" pitchFamily="34" charset="-128"/>
              </a:rPr>
              <a:t>Fattori </a:t>
            </a:r>
            <a:r>
              <a:rPr lang="it-IT" sz="2400" b="1" dirty="0" smtClean="0">
                <a:ea typeface="ＭＳ Ｐゴシック" pitchFamily="34" charset="-128"/>
              </a:rPr>
              <a:t>predeterminati</a:t>
            </a:r>
            <a:r>
              <a:rPr lang="it-IT" sz="2400" dirty="0" smtClean="0">
                <a:ea typeface="ＭＳ Ｐゴシック" pitchFamily="34" charset="-128"/>
              </a:rPr>
              <a:t>: </a:t>
            </a:r>
            <a:r>
              <a:rPr lang="it-IT" sz="2400" b="1" dirty="0" smtClean="0">
                <a:ea typeface="ＭＳ Ｐゴシック" pitchFamily="34" charset="-128"/>
              </a:rPr>
              <a:t>assetto del gruppo e potere</a:t>
            </a:r>
            <a:endParaRPr lang="it-IT" sz="2400" dirty="0" smtClean="0">
              <a:ea typeface="ＭＳ Ｐゴシック" pitchFamily="34" charset="-128"/>
            </a:endParaRPr>
          </a:p>
          <a:p>
            <a:pPr algn="just" eaLnBrk="1" hangingPunct="1">
              <a:buClr>
                <a:schemeClr val="hlink"/>
              </a:buClr>
              <a:buSzPct val="50000"/>
              <a:buFont typeface="Wingdings" pitchFamily="2" charset="2"/>
              <a:buChar char="l"/>
            </a:pPr>
            <a:r>
              <a:rPr lang="it-IT" sz="2400" dirty="0" smtClean="0">
                <a:ea typeface="ＭＳ Ｐゴシック" pitchFamily="34" charset="-128"/>
              </a:rPr>
              <a:t>Al </a:t>
            </a:r>
            <a:r>
              <a:rPr lang="it-IT" sz="2400" b="1" dirty="0" smtClean="0">
                <a:ea typeface="ＭＳ Ｐゴシック" pitchFamily="34" charset="-128"/>
              </a:rPr>
              <a:t>negoziato che ha luogo </a:t>
            </a:r>
            <a:r>
              <a:rPr lang="it-IT" sz="2400" b="1" dirty="0" err="1" smtClean="0">
                <a:ea typeface="ＭＳ Ｐゴシック" pitchFamily="34" charset="-128"/>
              </a:rPr>
              <a:t>nell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interazione sociale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 La </a:t>
            </a:r>
            <a:r>
              <a:rPr lang="it-IT" sz="2400" b="1" dirty="0" smtClean="0">
                <a:ea typeface="ＭＳ Ｐゴシック" pitchFamily="34" charset="-128"/>
              </a:rPr>
              <a:t>fonte di influenza</a:t>
            </a:r>
            <a:r>
              <a:rPr lang="it-IT" sz="2400" dirty="0" smtClean="0">
                <a:ea typeface="ＭＳ Ｐゴシック" pitchFamily="34" charset="-128"/>
              </a:rPr>
              <a:t>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b="1" dirty="0" smtClean="0">
                <a:ea typeface="ＭＳ Ｐゴシック" pitchFamily="34" charset="-128"/>
              </a:rPr>
              <a:t>non è fondata su relazione di potere,</a:t>
            </a:r>
            <a:r>
              <a:rPr lang="it-IT" dirty="0" smtClean="0">
                <a:ea typeface="ＭＳ Ｐゴシック" pitchFamily="34" charset="-128"/>
              </a:rPr>
              <a:t> </a:t>
            </a:r>
            <a:r>
              <a:rPr lang="it-IT" b="1" dirty="0" smtClean="0">
                <a:ea typeface="ＭＳ Ｐゴシック" pitchFamily="34" charset="-128"/>
              </a:rPr>
              <a:t>ma</a:t>
            </a:r>
            <a:r>
              <a:rPr lang="it-IT" dirty="0" smtClean="0">
                <a:ea typeface="ＭＳ Ｐゴシック" pitchFamily="34" charset="-128"/>
              </a:rPr>
              <a:t> ha sede nei </a:t>
            </a:r>
            <a:r>
              <a:rPr lang="it-IT" b="1" dirty="0" smtClean="0">
                <a:ea typeface="ＭＳ Ｐゴシック" pitchFamily="34" charset="-128"/>
              </a:rPr>
              <a:t>significati </a:t>
            </a:r>
          </a:p>
          <a:p>
            <a:pPr lvl="2" algn="just" eaLnBrk="1" hangingPunct="1">
              <a:lnSpc>
                <a:spcPct val="90000"/>
              </a:lnSpc>
            </a:pPr>
            <a:r>
              <a:rPr lang="it-IT" sz="2400" dirty="0" smtClean="0">
                <a:ea typeface="ＭＳ Ｐゴシック" pitchFamily="34" charset="-128"/>
              </a:rPr>
              <a:t>che emergono </a:t>
            </a:r>
            <a:r>
              <a:rPr lang="it-IT" sz="2400" b="1" dirty="0" err="1" smtClean="0">
                <a:ea typeface="ＭＳ Ｐゴシック" pitchFamily="34" charset="-128"/>
              </a:rPr>
              <a:t>dall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insieme dei comportamenti </a:t>
            </a:r>
            <a:r>
              <a:rPr lang="it-IT" altLang="ja-JP" sz="2400" dirty="0" smtClean="0">
                <a:ea typeface="ＭＳ Ｐゴシック" pitchFamily="34" charset="-128"/>
              </a:rPr>
              <a:t>dei soggetti minoritari durante gli incontri e </a:t>
            </a:r>
            <a:r>
              <a:rPr lang="it-IT" altLang="ja-JP" sz="2400" b="1" dirty="0" smtClean="0">
                <a:ea typeface="ＭＳ Ｐゴシック" pitchFamily="34" charset="-128"/>
              </a:rPr>
              <a:t>le interazioni </a:t>
            </a:r>
            <a:r>
              <a:rPr lang="it-IT" altLang="ja-JP" sz="2400" dirty="0" smtClean="0">
                <a:ea typeface="ＭＳ Ｐゴシック" pitchFamily="34" charset="-128"/>
              </a:rPr>
              <a:t>con i loro interlocutori </a:t>
            </a:r>
          </a:p>
          <a:p>
            <a:pPr lvl="2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400" dirty="0" smtClean="0">
              <a:ea typeface="ＭＳ Ｐゴシック" pitchFamily="34" charset="-128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400" dirty="0" smtClean="0">
                <a:ea typeface="ＭＳ Ｐゴシック" pitchFamily="34" charset="-128"/>
              </a:rPr>
              <a:t>	Importanza dello </a:t>
            </a:r>
            <a:r>
              <a:rPr lang="it-IT" sz="2400" b="1" dirty="0" smtClean="0">
                <a:ea typeface="ＭＳ Ｐゴシック" pitchFamily="34" charset="-128"/>
              </a:rPr>
              <a:t>stile di comportamento </a:t>
            </a:r>
            <a:r>
              <a:rPr lang="it-IT" sz="2400" dirty="0" smtClean="0">
                <a:ea typeface="ＭＳ Ｐゴシック" pitchFamily="34" charset="-128"/>
              </a:rPr>
              <a:t>adottato dalla minoranza </a:t>
            </a:r>
            <a:r>
              <a:rPr lang="it-IT" sz="2400" dirty="0" err="1" smtClean="0">
                <a:ea typeface="ＭＳ Ｐゴシック" pitchFamily="34" charset="-128"/>
              </a:rPr>
              <a:t>nell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interazione e nei negoziati con la maggioranza</a:t>
            </a:r>
            <a:endParaRPr lang="it-IT" sz="24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85CF-01DB-42CC-A908-D2BDA5E67B2B}" type="slidenum">
              <a:rPr lang="it-IT" smtClean="0"/>
              <a:t>9</a:t>
            </a:fld>
            <a:endParaRPr lang="it-IT"/>
          </a:p>
        </p:txBody>
      </p:sp>
      <p:sp>
        <p:nvSpPr>
          <p:cNvPr id="3" name="Rectangle 1026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452048" cy="5334000"/>
          </a:xfrm>
          <a:noFill/>
        </p:spPr>
        <p:txBody>
          <a:bodyPr/>
          <a:lstStyle/>
          <a:p>
            <a:pPr marL="381000" indent="-381000" eaLnBrk="1" hangingPunct="1">
              <a:buFontTx/>
              <a:buNone/>
              <a:tabLst>
                <a:tab pos="666750" algn="l"/>
              </a:tabLst>
            </a:pPr>
            <a:r>
              <a:rPr lang="it-IT" sz="2400" dirty="0" smtClean="0">
                <a:ea typeface="ＭＳ Ｐゴシック" pitchFamily="34" charset="-128"/>
              </a:rPr>
              <a:t>Stile di comportamento della minoranza</a:t>
            </a:r>
            <a:r>
              <a:rPr lang="it-IT" sz="2400" dirty="0" smtClean="0">
                <a:ea typeface="ＭＳ Ｐゴシック" pitchFamily="34" charset="-128"/>
              </a:rPr>
              <a:t>:</a:t>
            </a:r>
          </a:p>
          <a:p>
            <a:pPr marL="381000" indent="-381000" eaLnBrk="1" hangingPunct="1">
              <a:buFontTx/>
              <a:buNone/>
              <a:tabLst>
                <a:tab pos="666750" algn="l"/>
              </a:tabLst>
            </a:pPr>
            <a:endParaRPr lang="it-IT" sz="2400" dirty="0" smtClean="0">
              <a:ea typeface="ＭＳ Ｐゴシック" pitchFamily="34" charset="-128"/>
            </a:endParaRPr>
          </a:p>
          <a:p>
            <a:pPr marL="857250" lvl="1" indent="-361950" algn="just" eaLnBrk="1" hangingPunct="1">
              <a:buFont typeface="Times" charset="0"/>
              <a:buNone/>
              <a:tabLst>
                <a:tab pos="666750" algn="l"/>
              </a:tabLst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1)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Consistenza sincronica del comportamento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:</a:t>
            </a:r>
            <a:r>
              <a:rPr lang="it-IT" dirty="0" smtClean="0">
                <a:ea typeface="ＭＳ Ｐゴシック" pitchFamily="34" charset="-128"/>
              </a:rPr>
              <a:t> </a:t>
            </a:r>
          </a:p>
          <a:p>
            <a:pPr marL="1333500" lvl="2" indent="-361950" algn="just" eaLnBrk="1" hangingPunct="1">
              <a:buClr>
                <a:schemeClr val="hlink"/>
              </a:buClr>
              <a:tabLst>
                <a:tab pos="666750" algn="l"/>
              </a:tabLst>
            </a:pPr>
            <a:r>
              <a:rPr lang="it-IT" sz="2400" b="1" dirty="0" smtClean="0">
                <a:ea typeface="ＭＳ Ｐゴシック" pitchFamily="34" charset="-128"/>
              </a:rPr>
              <a:t>Unanimità</a:t>
            </a:r>
            <a:r>
              <a:rPr lang="it-IT" sz="2400" dirty="0" smtClean="0">
                <a:ea typeface="ＭＳ Ｐゴシック" pitchFamily="34" charset="-128"/>
              </a:rPr>
              <a:t> </a:t>
            </a:r>
            <a:r>
              <a:rPr lang="it-IT" sz="2400" dirty="0" err="1" smtClean="0">
                <a:ea typeface="ＭＳ Ｐゴシック" pitchFamily="34" charset="-128"/>
              </a:rPr>
              <a:t>nell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espressione delle posizioni minoritarie</a:t>
            </a:r>
          </a:p>
          <a:p>
            <a:pPr marL="381000" indent="-381000" algn="just" eaLnBrk="1" hangingPunct="1">
              <a:buClr>
                <a:schemeClr val="hlink"/>
              </a:buClr>
              <a:buFontTx/>
              <a:buNone/>
              <a:tabLst>
                <a:tab pos="666750" algn="l"/>
              </a:tabLst>
            </a:pPr>
            <a:endParaRPr lang="it-IT" sz="2400" dirty="0" smtClean="0">
              <a:ea typeface="ＭＳ Ｐゴシック" pitchFamily="34" charset="-128"/>
            </a:endParaRPr>
          </a:p>
          <a:p>
            <a:pPr marL="857250" lvl="1" indent="-361950" algn="just" eaLnBrk="1" hangingPunct="1">
              <a:buFont typeface="Times" charset="0"/>
              <a:buNone/>
              <a:tabLst>
                <a:tab pos="666750" algn="l"/>
              </a:tabLst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2)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</a:rPr>
              <a:t>Consistenza diacronica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</a:rPr>
              <a:t>del comportamento:</a:t>
            </a:r>
          </a:p>
          <a:p>
            <a:pPr marL="1333500" lvl="2" indent="-361950" algn="just" eaLnBrk="1" hangingPunct="1">
              <a:buClr>
                <a:schemeClr val="hlink"/>
              </a:buClr>
              <a:tabLst>
                <a:tab pos="666750" algn="l"/>
              </a:tabLst>
            </a:pPr>
            <a:r>
              <a:rPr lang="it-IT" sz="2400" b="1" dirty="0" smtClean="0">
                <a:ea typeface="ＭＳ Ｐゴシック" pitchFamily="34" charset="-128"/>
              </a:rPr>
              <a:t>Ripetizione ferma e sistematica </a:t>
            </a:r>
            <a:r>
              <a:rPr lang="it-IT" sz="2400" dirty="0" smtClean="0">
                <a:ea typeface="ＭＳ Ｐゴシック" pitchFamily="34" charset="-128"/>
              </a:rPr>
              <a:t>di una risposta in occasioni successive</a:t>
            </a:r>
          </a:p>
          <a:p>
            <a:pPr marL="1333500" lvl="2" indent="-361950" algn="just" eaLnBrk="1" hangingPunct="1">
              <a:buClr>
                <a:schemeClr val="hlink"/>
              </a:buClr>
              <a:tabLst>
                <a:tab pos="666750" algn="l"/>
              </a:tabLst>
            </a:pPr>
            <a:r>
              <a:rPr lang="it-IT" sz="2400" dirty="0" smtClean="0">
                <a:ea typeface="ＭＳ Ｐゴシック" pitchFamily="34" charset="-128"/>
              </a:rPr>
              <a:t>Ripetizione non contraddittoria della risposta</a:t>
            </a:r>
          </a:p>
          <a:p>
            <a:pPr marL="1333500" lvl="2" indent="-361950" algn="just" eaLnBrk="1" hangingPunct="1">
              <a:buFont typeface="Wingdings" pitchFamily="2" charset="2"/>
              <a:buNone/>
              <a:tabLst>
                <a:tab pos="666750" algn="l"/>
              </a:tabLst>
            </a:pPr>
            <a:endParaRPr lang="it-IT" sz="22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1072</Words>
  <Application>Microsoft Office PowerPoint</Application>
  <PresentationFormat>Presentazione su schermo (4:3)</PresentationFormat>
  <Paragraphs>162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Equinozio</vt:lpstr>
      <vt:lpstr>L’influenza sociale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6</cp:revision>
  <dcterms:created xsi:type="dcterms:W3CDTF">2015-09-30T15:28:17Z</dcterms:created>
  <dcterms:modified xsi:type="dcterms:W3CDTF">2015-09-30T16:02:28Z</dcterms:modified>
</cp:coreProperties>
</file>