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Default Extension="doc" ContentType="application/msword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14"/>
  </p:notesMasterIdLst>
  <p:sldIdLst>
    <p:sldId id="285" r:id="rId2"/>
    <p:sldId id="284" r:id="rId3"/>
    <p:sldId id="275" r:id="rId4"/>
    <p:sldId id="277" r:id="rId5"/>
    <p:sldId id="259" r:id="rId6"/>
    <p:sldId id="278" r:id="rId7"/>
    <p:sldId id="260" r:id="rId8"/>
    <p:sldId id="261" r:id="rId9"/>
    <p:sldId id="283" r:id="rId10"/>
    <p:sldId id="282" r:id="rId11"/>
    <p:sldId id="262" r:id="rId12"/>
    <p:sldId id="263" r:id="rId13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it-IT"/>
          </a:p>
        </p:txBody>
      </p:sp>
      <p:sp>
        <p:nvSpPr>
          <p:cNvPr id="922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it-IT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1FB9E2-0E7E-40EF-BBE9-DB7DA95A0F7E}" type="slidenum">
              <a:rPr lang="it-IT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AB18E4-B79C-4CF4-84C8-56A698AC419C}" type="slidenum">
              <a:rPr lang="it-IT"/>
              <a:pPr/>
              <a:t>2</a:t>
            </a:fld>
            <a:endParaRPr lang="it-IT"/>
          </a:p>
        </p:txBody>
      </p:sp>
      <p:sp>
        <p:nvSpPr>
          <p:cNvPr id="716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A26D51-5BC7-422A-847F-9EFB2C81048B}" type="slidenum">
              <a:rPr lang="it-IT"/>
              <a:pPr/>
              <a:t>11</a:t>
            </a:fld>
            <a:endParaRPr lang="it-IT"/>
          </a:p>
        </p:txBody>
      </p:sp>
      <p:sp>
        <p:nvSpPr>
          <p:cNvPr id="163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E76720-A0E6-4F5E-84C7-616FF9445C05}" type="slidenum">
              <a:rPr lang="it-IT"/>
              <a:pPr/>
              <a:t>12</a:t>
            </a:fld>
            <a:endParaRPr lang="it-IT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89B6FF-C032-499E-B622-EDB36601D4E7}" type="slidenum">
              <a:rPr lang="it-IT"/>
              <a:pPr/>
              <a:t>3</a:t>
            </a:fld>
            <a:endParaRPr lang="it-IT"/>
          </a:p>
        </p:txBody>
      </p:sp>
      <p:sp>
        <p:nvSpPr>
          <p:cNvPr id="522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934985-E9BC-4F8F-80A5-A0597FDD2903}" type="slidenum">
              <a:rPr lang="it-IT"/>
              <a:pPr/>
              <a:t>4</a:t>
            </a:fld>
            <a:endParaRPr lang="it-IT"/>
          </a:p>
        </p:txBody>
      </p:sp>
      <p:sp>
        <p:nvSpPr>
          <p:cNvPr id="4505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281084-F51F-45E7-B023-DD081BA73CC7}" type="slidenum">
              <a:rPr lang="it-IT"/>
              <a:pPr/>
              <a:t>5</a:t>
            </a:fld>
            <a:endParaRPr lang="it-IT"/>
          </a:p>
        </p:txBody>
      </p:sp>
      <p:sp>
        <p:nvSpPr>
          <p:cNvPr id="102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101F9F-81D4-4858-B982-1A56E4E93911}" type="slidenum">
              <a:rPr lang="it-IT"/>
              <a:pPr/>
              <a:t>6</a:t>
            </a:fld>
            <a:endParaRPr lang="it-IT"/>
          </a:p>
        </p:txBody>
      </p:sp>
      <p:sp>
        <p:nvSpPr>
          <p:cNvPr id="471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18542-3376-442A-9AE2-B6FC1AADEF50}" type="slidenum">
              <a:rPr lang="it-IT"/>
              <a:pPr/>
              <a:t>7</a:t>
            </a:fld>
            <a:endParaRPr lang="it-IT"/>
          </a:p>
        </p:txBody>
      </p:sp>
      <p:sp>
        <p:nvSpPr>
          <p:cNvPr id="122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F2A222-2185-498A-9E31-3F3BAE9E8BF0}" type="slidenum">
              <a:rPr lang="it-IT"/>
              <a:pPr/>
              <a:t>8</a:t>
            </a:fld>
            <a:endParaRPr lang="it-IT"/>
          </a:p>
        </p:txBody>
      </p:sp>
      <p:sp>
        <p:nvSpPr>
          <p:cNvPr id="143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B9D633-C03C-470E-A2EC-9A5F72EB32C2}" type="slidenum">
              <a:rPr lang="it-IT"/>
              <a:pPr/>
              <a:t>9</a:t>
            </a:fld>
            <a:endParaRPr lang="it-IT"/>
          </a:p>
        </p:txBody>
      </p:sp>
      <p:sp>
        <p:nvSpPr>
          <p:cNvPr id="614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5D610F-9C5A-4DB3-AC4F-AB059BA742DF}" type="slidenum">
              <a:rPr lang="it-IT"/>
              <a:pPr/>
              <a:t>10</a:t>
            </a:fld>
            <a:endParaRPr lang="it-IT"/>
          </a:p>
        </p:txBody>
      </p:sp>
      <p:sp>
        <p:nvSpPr>
          <p:cNvPr id="593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F3259-EBE7-4519-A6A0-A588C3E0605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EC660A-52CB-4146-B4F4-FB9C418372D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1B0295-2C8C-40F2-80BC-72F5EBA8829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olo e tabe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abel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3853643-8D24-410B-8896-92D7898185F0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Titolo e grafi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grafico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A08915-4CB2-4DB7-A619-936F0F741A1C}" type="slidenum">
              <a:rPr lang="it-IT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2F994-A5D1-4568-984B-02FCCA6B315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F47E2-5079-4127-956F-D4F80F30FB1D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97EF8-4820-4A33-A6F5-875B32DA985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C1A726-901F-48C2-9125-B2D50607483B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6477F-0B3F-488A-A871-6775145F3D5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18CA3F-531F-43AA-A9DC-C54380CABF7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6C676-40F6-45BF-8DF1-BCF94E29E5B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DDF04-98F4-4C82-B934-7ED304AA3C42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AA8673-CB67-4207-A768-3BF09336FB06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Documento_di_Microsoft_Office_Word_97_-_20031.doc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2F994-A5D1-4568-984B-02FCCA6B315B}" type="slidenum">
              <a:rPr lang="it-IT" smtClean="0"/>
              <a:pPr/>
              <a:t>1</a:t>
            </a:fld>
            <a:endParaRPr lang="it-IT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0" y="228600"/>
            <a:ext cx="8382000" cy="215265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60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Sherif</a:t>
            </a:r>
            <a:r>
              <a:rPr kumimoji="0" lang="it-IT" sz="6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norme sociali, gruppi sociali elementari</a:t>
            </a:r>
            <a:endParaRPr kumimoji="0" lang="it-IT" sz="60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6" descr="SherifMuzaferPi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2514600"/>
            <a:ext cx="2209800" cy="3124200"/>
          </a:xfrm>
          <a:prstGeom prst="rect">
            <a:avLst/>
          </a:prstGeom>
          <a:noFill/>
          <a:ln w="50800">
            <a:solidFill>
              <a:schemeClr val="accent2"/>
            </a:solidFill>
            <a:miter lim="800000"/>
            <a:headEnd/>
            <a:tailEnd/>
          </a:ln>
        </p:spPr>
      </p:pic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3048000" y="5715000"/>
            <a:ext cx="35814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it-IT" sz="2400" dirty="0" err="1">
                <a:latin typeface="+mn-lt"/>
              </a:rPr>
              <a:t>Muzafer</a:t>
            </a:r>
            <a:r>
              <a:rPr lang="it-IT" sz="2400" dirty="0">
                <a:latin typeface="+mn-lt"/>
              </a:rPr>
              <a:t> </a:t>
            </a:r>
            <a:r>
              <a:rPr lang="it-IT" sz="2400" dirty="0" err="1">
                <a:latin typeface="+mn-lt"/>
              </a:rPr>
              <a:t>Sherif</a:t>
            </a:r>
            <a:r>
              <a:rPr lang="it-IT" sz="2400" dirty="0">
                <a:latin typeface="+mn-lt"/>
              </a:rPr>
              <a:t> (1906-1978)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533400" y="6248400"/>
            <a:ext cx="83820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R="0" lvl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tabLst/>
              <a:defRPr/>
            </a:pP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Dal libro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Palmonari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Cavazza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(a cura di)</a:t>
            </a:r>
            <a:r>
              <a:rPr kumimoji="0" lang="it-IT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“Ricerche e Protagonisti della Psicologia Sociale” </a:t>
            </a:r>
            <a:r>
              <a:rPr kumimoji="0" lang="it-IT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Cap</a:t>
            </a:r>
            <a:r>
              <a:rPr kumimoji="0" lang="it-IT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III  pp. 89-100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8371" name="Object 3"/>
          <p:cNvGraphicFramePr>
            <a:graphicFrameLocks noChangeAspect="1"/>
          </p:cNvGraphicFramePr>
          <p:nvPr>
            <p:ph type="chart" idx="1"/>
          </p:nvPr>
        </p:nvGraphicFramePr>
        <p:xfrm>
          <a:off x="1066800" y="1066800"/>
          <a:ext cx="4538662" cy="2995612"/>
        </p:xfrm>
        <a:graphic>
          <a:graphicData uri="http://schemas.openxmlformats.org/presentationml/2006/ole">
            <p:oleObj spid="_x0000_s58371" name="Grafico" r:id="rId4" imgW="4543425" imgH="3152775" progId="MSGraph.Chart.8">
              <p:embed followColorScheme="full"/>
            </p:oleObj>
          </a:graphicData>
        </a:graphic>
      </p:graphicFrame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0"/>
            <a:ext cx="6705600" cy="609600"/>
          </a:xfrm>
          <a:noFill/>
        </p:spPr>
        <p:txBody>
          <a:bodyPr>
            <a:noAutofit/>
          </a:bodyPr>
          <a:lstStyle/>
          <a:p>
            <a:pPr algn="ctr"/>
            <a:r>
              <a:rPr lang="it-IT" sz="4800" dirty="0">
                <a:solidFill>
                  <a:srgbClr val="C00000"/>
                </a:solidFill>
              </a:rPr>
              <a:t>Risultati</a:t>
            </a:r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61D31-3B5E-44DA-B09D-C48D37F2EC42}" type="slidenum">
              <a:rPr lang="it-IT"/>
              <a:pPr/>
              <a:t>10</a:t>
            </a:fld>
            <a:endParaRPr lang="it-IT"/>
          </a:p>
        </p:txBody>
      </p:sp>
      <p:graphicFrame>
        <p:nvGraphicFramePr>
          <p:cNvPr id="58372" name="Object 4"/>
          <p:cNvGraphicFramePr>
            <a:graphicFrameLocks noChangeAspect="1"/>
          </p:cNvGraphicFramePr>
          <p:nvPr/>
        </p:nvGraphicFramePr>
        <p:xfrm>
          <a:off x="914400" y="4114800"/>
          <a:ext cx="4538663" cy="2743200"/>
        </p:xfrm>
        <a:graphic>
          <a:graphicData uri="http://schemas.openxmlformats.org/presentationml/2006/ole">
            <p:oleObj spid="_x0000_s58372" name="Grafico" r:id="rId5" imgW="4543425" imgH="3152775" progId="MSGraph.Chart.8">
              <p:embed followColorScheme="full"/>
            </p:oleObj>
          </a:graphicData>
        </a:graphic>
      </p:graphicFrame>
      <p:sp>
        <p:nvSpPr>
          <p:cNvPr id="58373" name="Text Box 5"/>
          <p:cNvSpPr txBox="1">
            <a:spLocks noChangeArrowheads="1"/>
          </p:cNvSpPr>
          <p:nvPr/>
        </p:nvSpPr>
        <p:spPr bwMode="auto">
          <a:xfrm>
            <a:off x="5791200" y="2133600"/>
            <a:ext cx="2667000" cy="892175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 b="1" dirty="0" err="1">
                <a:latin typeface="Times New Roman" pitchFamily="18" charset="0"/>
              </a:rPr>
              <a:t>I=</a:t>
            </a:r>
            <a:r>
              <a:rPr lang="it-IT" sz="2000" b="1" dirty="0">
                <a:latin typeface="Times New Roman" pitchFamily="18" charset="0"/>
              </a:rPr>
              <a:t> “soli”</a:t>
            </a:r>
          </a:p>
          <a:p>
            <a:pPr eaLnBrk="0" hangingPunct="0">
              <a:spcBef>
                <a:spcPct val="50000"/>
              </a:spcBef>
            </a:pPr>
            <a:r>
              <a:rPr lang="it-IT" sz="2000" b="1" dirty="0">
                <a:latin typeface="Times New Roman" pitchFamily="18" charset="0"/>
              </a:rPr>
              <a:t>II,</a:t>
            </a:r>
            <a:r>
              <a:rPr lang="it-IT" sz="2000" b="1" dirty="0" err="1">
                <a:latin typeface="Times New Roman" pitchFamily="18" charset="0"/>
              </a:rPr>
              <a:t>III</a:t>
            </a:r>
            <a:r>
              <a:rPr lang="it-IT" sz="2000" b="1" dirty="0">
                <a:latin typeface="Times New Roman" pitchFamily="18" charset="0"/>
              </a:rPr>
              <a:t>, </a:t>
            </a:r>
            <a:r>
              <a:rPr lang="it-IT" sz="2000" b="1" dirty="0" err="1">
                <a:latin typeface="Times New Roman" pitchFamily="18" charset="0"/>
              </a:rPr>
              <a:t>IV=</a:t>
            </a:r>
            <a:r>
              <a:rPr lang="it-IT" sz="2000" b="1" dirty="0">
                <a:latin typeface="Times New Roman" pitchFamily="18" charset="0"/>
              </a:rPr>
              <a:t> gruppo</a:t>
            </a:r>
            <a:endParaRPr lang="it-IT" sz="4400" b="1" dirty="0">
              <a:latin typeface="Times New Roman" pitchFamily="18" charset="0"/>
            </a:endParaRPr>
          </a:p>
        </p:txBody>
      </p:sp>
      <p:sp>
        <p:nvSpPr>
          <p:cNvPr id="58374" name="Text Box 6"/>
          <p:cNvSpPr txBox="1">
            <a:spLocks noChangeArrowheads="1"/>
          </p:cNvSpPr>
          <p:nvPr/>
        </p:nvSpPr>
        <p:spPr bwMode="auto">
          <a:xfrm>
            <a:off x="5791200" y="4953000"/>
            <a:ext cx="2514600" cy="892175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000" b="1">
                <a:latin typeface="Times New Roman" pitchFamily="18" charset="0"/>
              </a:rPr>
              <a:t>I,  II, III, = gruppo</a:t>
            </a:r>
          </a:p>
          <a:p>
            <a:pPr eaLnBrk="0" hangingPunct="0">
              <a:spcBef>
                <a:spcPct val="50000"/>
              </a:spcBef>
            </a:pPr>
            <a:r>
              <a:rPr lang="it-IT" sz="2000" b="1">
                <a:latin typeface="Times New Roman" pitchFamily="18" charset="0"/>
              </a:rPr>
              <a:t>IV= “soli”</a:t>
            </a:r>
          </a:p>
        </p:txBody>
      </p:sp>
      <p:sp>
        <p:nvSpPr>
          <p:cNvPr id="58375" name="Text Box 7"/>
          <p:cNvSpPr txBox="1">
            <a:spLocks noChangeArrowheads="1"/>
          </p:cNvSpPr>
          <p:nvPr/>
        </p:nvSpPr>
        <p:spPr bwMode="auto">
          <a:xfrm>
            <a:off x="381000" y="9906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dirty="0" smtClean="0"/>
              <a:t> a)</a:t>
            </a:r>
            <a:endParaRPr lang="it-IT" dirty="0"/>
          </a:p>
        </p:txBody>
      </p:sp>
      <p:sp>
        <p:nvSpPr>
          <p:cNvPr id="58376" name="Text Box 8"/>
          <p:cNvSpPr txBox="1">
            <a:spLocks noChangeArrowheads="1"/>
          </p:cNvSpPr>
          <p:nvPr/>
        </p:nvSpPr>
        <p:spPr bwMode="auto">
          <a:xfrm>
            <a:off x="381000" y="4114800"/>
            <a:ext cx="53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dirty="0"/>
              <a:t>b)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it-IT" sz="2800" dirty="0"/>
              <a:t/>
            </a:r>
            <a:br>
              <a:rPr lang="it-IT" sz="2800" dirty="0"/>
            </a:br>
            <a:endParaRPr lang="it-IT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0"/>
            <a:ext cx="7772400" cy="6858000"/>
          </a:xfrm>
        </p:spPr>
        <p:txBody>
          <a:bodyPr anchor="ctr"/>
          <a:lstStyle/>
          <a:p>
            <a:pPr>
              <a:buFontTx/>
              <a:buNone/>
            </a:pPr>
            <a:endParaRPr lang="it-IT" dirty="0"/>
          </a:p>
          <a:p>
            <a:pPr marL="0" indent="0">
              <a:buFontTx/>
              <a:buNone/>
            </a:pPr>
            <a:r>
              <a:rPr lang="it-IT" sz="2400" dirty="0"/>
              <a:t>a) Gli effetti della condizione sperimentale   “individuale” illustrano il processo di formazione di norme “individuali” quando non si è esposti all’influenza degli altri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F46B-59C1-44F7-8A78-DA7D650841E0}" type="slidenum">
              <a:rPr lang="it-IT"/>
              <a:pPr/>
              <a:t>11</a:t>
            </a:fld>
            <a:endParaRPr lang="it-IT"/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1524000" y="762000"/>
            <a:ext cx="6705600" cy="609600"/>
          </a:xfrm>
          <a:prstGeom prst="rect">
            <a:avLst/>
          </a:prstGeom>
          <a:noFill/>
        </p:spPr>
        <p:txBody>
          <a:bodyPr vert="horz" lIns="0" rIns="0" bIns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Risultati</a:t>
            </a:r>
            <a:endParaRPr kumimoji="0" lang="it-IT" sz="4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0"/>
            <a:ext cx="8229600" cy="6858000"/>
          </a:xfrm>
        </p:spPr>
        <p:txBody>
          <a:bodyPr anchor="ctr"/>
          <a:lstStyle/>
          <a:p>
            <a:pPr>
              <a:lnSpc>
                <a:spcPct val="90000"/>
              </a:lnSpc>
              <a:buFontTx/>
              <a:buNone/>
            </a:pPr>
            <a:r>
              <a:rPr lang="it-IT" dirty="0" smtClean="0"/>
              <a:t>b</a:t>
            </a:r>
            <a:r>
              <a:rPr lang="it-IT" dirty="0"/>
              <a:t>) Condizione sperimentale “di gruppo</a:t>
            </a:r>
            <a:r>
              <a:rPr lang="it-IT" dirty="0" smtClean="0"/>
              <a:t>”: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dirty="0"/>
          </a:p>
          <a:p>
            <a:pPr>
              <a:lnSpc>
                <a:spcPct val="90000"/>
              </a:lnSpc>
              <a:buFontTx/>
              <a:buNone/>
            </a:pPr>
            <a:r>
              <a:rPr lang="it-IT" dirty="0"/>
              <a:t>    1) i soggetti assegnati alla sequenza individuale e poi di gruppo abbandonarono nel corso delle valutazioni di gruppo la loro norma </a:t>
            </a:r>
            <a:r>
              <a:rPr lang="it-IT" dirty="0" smtClean="0"/>
              <a:t>individuale</a:t>
            </a:r>
          </a:p>
          <a:p>
            <a:pPr>
              <a:lnSpc>
                <a:spcPct val="90000"/>
              </a:lnSpc>
              <a:buFontTx/>
              <a:buNone/>
            </a:pPr>
            <a:endParaRPr lang="it-IT" dirty="0"/>
          </a:p>
          <a:p>
            <a:pPr>
              <a:lnSpc>
                <a:spcPct val="90000"/>
              </a:lnSpc>
              <a:buFontTx/>
              <a:buNone/>
            </a:pPr>
            <a:r>
              <a:rPr lang="it-IT" dirty="0"/>
              <a:t>   2) i soggetti assegnati alla sequenza di gruppo e poi individuale, si diedero una norma di valutazione di gruppo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D6B843-1D54-48EC-B496-DC4346433467}" type="slidenum">
              <a:rPr lang="it-IT"/>
              <a:pPr/>
              <a:t>12</a:t>
            </a:fld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762000"/>
            <a:ext cx="6705600" cy="609600"/>
          </a:xfrm>
          <a:noFill/>
        </p:spPr>
        <p:txBody>
          <a:bodyPr>
            <a:noAutofit/>
          </a:bodyPr>
          <a:lstStyle/>
          <a:p>
            <a:pPr algn="ctr"/>
            <a:r>
              <a:rPr lang="it-IT" sz="4800" dirty="0">
                <a:solidFill>
                  <a:srgbClr val="C00000"/>
                </a:solidFill>
              </a:rPr>
              <a:t>Risultati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it-IT" sz="4800" dirty="0" smtClean="0">
                <a:solidFill>
                  <a:srgbClr val="C00000"/>
                </a:solidFill>
              </a:rPr>
              <a:t>Gruppo</a:t>
            </a:r>
            <a:r>
              <a:rPr lang="it-IT" sz="4800" dirty="0" smtClean="0">
                <a:solidFill>
                  <a:srgbClr val="C00000"/>
                </a:solidFill>
                <a:sym typeface="Wingdings" pitchFamily="2" charset="2"/>
              </a:rPr>
              <a:t> </a:t>
            </a:r>
            <a:r>
              <a:rPr lang="it-IT" sz="4800" dirty="0" smtClean="0">
                <a:solidFill>
                  <a:srgbClr val="C00000"/>
                </a:solidFill>
                <a:sym typeface="Wingdings" pitchFamily="2" charset="2"/>
              </a:rPr>
              <a:t>&lt;</a:t>
            </a:r>
            <a:r>
              <a:rPr lang="it-IT" sz="4800" dirty="0" err="1" smtClean="0">
                <a:solidFill>
                  <a:srgbClr val="C00000"/>
                </a:solidFill>
                <a:sym typeface="Wingdings" pitchFamily="2" charset="2"/>
              </a:rPr>
              <a:t>--</a:t>
            </a:r>
            <a:r>
              <a:rPr lang="it-IT" sz="4800" dirty="0" err="1" smtClean="0">
                <a:solidFill>
                  <a:srgbClr val="C00000"/>
                </a:solidFill>
                <a:sym typeface="Wingdings" pitchFamily="2" charset="2"/>
              </a:rPr>
              <a:t>-</a:t>
            </a:r>
            <a:r>
              <a:rPr lang="it-IT" sz="4800" dirty="0" smtClean="0">
                <a:solidFill>
                  <a:srgbClr val="C00000"/>
                </a:solidFill>
                <a:sym typeface="Wingdings" pitchFamily="2" charset="2"/>
              </a:rPr>
              <a:t>&gt;Norme</a:t>
            </a:r>
            <a:endParaRPr lang="it-IT" sz="4800" dirty="0">
              <a:solidFill>
                <a:srgbClr val="C00000"/>
              </a:solidFill>
            </a:endParaRP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</a:pPr>
            <a:r>
              <a:rPr lang="it-IT" sz="2400" dirty="0"/>
              <a:t>Molti dei discorsi sinora fatti sul gruppo hanno evidenziato l’importanza delle norme di gruppo. L’importanza delle norme o standard di gruppo per i processi di cambiamento sarà sottolineata nei </a:t>
            </a:r>
            <a:r>
              <a:rPr lang="it-IT" sz="2400" dirty="0" err="1"/>
              <a:t>cap</a:t>
            </a:r>
            <a:r>
              <a:rPr lang="it-IT" sz="2400" dirty="0"/>
              <a:t> X e </a:t>
            </a:r>
            <a:r>
              <a:rPr lang="it-IT" sz="2400" dirty="0" err="1"/>
              <a:t>XII</a:t>
            </a:r>
            <a:r>
              <a:rPr lang="it-IT" sz="2400" dirty="0"/>
              <a:t> dell’Antologia di </a:t>
            </a:r>
            <a:r>
              <a:rPr lang="it-IT" sz="2400" dirty="0" err="1"/>
              <a:t>Lewin</a:t>
            </a:r>
            <a:r>
              <a:rPr lang="it-IT" sz="2400" dirty="0" smtClean="0"/>
              <a:t>.</a:t>
            </a:r>
          </a:p>
          <a:p>
            <a:pPr>
              <a:lnSpc>
                <a:spcPct val="80000"/>
              </a:lnSpc>
            </a:pPr>
            <a:endParaRPr lang="it-IT" sz="2400" dirty="0"/>
          </a:p>
          <a:p>
            <a:pPr>
              <a:lnSpc>
                <a:spcPct val="80000"/>
              </a:lnSpc>
            </a:pPr>
            <a:r>
              <a:rPr lang="it-IT" sz="2400" dirty="0"/>
              <a:t>L’esperimento di </a:t>
            </a:r>
            <a:r>
              <a:rPr lang="it-IT" sz="2400" dirty="0" err="1"/>
              <a:t>Sherif</a:t>
            </a:r>
            <a:r>
              <a:rPr lang="it-IT" sz="2400" dirty="0"/>
              <a:t> sull’ effetto </a:t>
            </a:r>
            <a:r>
              <a:rPr lang="it-IT" sz="2400" dirty="0" err="1"/>
              <a:t>autocinetico</a:t>
            </a:r>
            <a:r>
              <a:rPr lang="it-IT" sz="2400" dirty="0"/>
              <a:t> dimostra la formazione e la forza delle norme di gruppo</a:t>
            </a:r>
            <a:r>
              <a:rPr lang="it-IT" sz="2400" dirty="0" smtClean="0"/>
              <a:t>.</a:t>
            </a:r>
          </a:p>
          <a:p>
            <a:pPr>
              <a:lnSpc>
                <a:spcPct val="80000"/>
              </a:lnSpc>
            </a:pPr>
            <a:endParaRPr lang="it-IT" sz="2400" dirty="0"/>
          </a:p>
          <a:p>
            <a:pPr>
              <a:lnSpc>
                <a:spcPct val="80000"/>
              </a:lnSpc>
            </a:pPr>
            <a:r>
              <a:rPr lang="it-IT" sz="2400" dirty="0" err="1"/>
              <a:t>Cfr</a:t>
            </a:r>
            <a:r>
              <a:rPr lang="it-IT" sz="2400" dirty="0"/>
              <a:t> </a:t>
            </a:r>
            <a:r>
              <a:rPr lang="it-IT" sz="2400" dirty="0" err="1"/>
              <a:t>Amerio</a:t>
            </a:r>
            <a:r>
              <a:rPr lang="it-IT" sz="2400" dirty="0"/>
              <a:t> cap. 11° </a:t>
            </a:r>
            <a:r>
              <a:rPr lang="it-IT" sz="2400" b="1" dirty="0"/>
              <a:t>L’Influenza </a:t>
            </a:r>
            <a:r>
              <a:rPr lang="it-IT" sz="2400" b="1" dirty="0" smtClean="0"/>
              <a:t>sociale</a:t>
            </a:r>
          </a:p>
          <a:p>
            <a:pPr>
              <a:lnSpc>
                <a:spcPct val="80000"/>
              </a:lnSpc>
            </a:pPr>
            <a:endParaRPr lang="it-IT" sz="2400" b="1" dirty="0"/>
          </a:p>
          <a:p>
            <a:pPr>
              <a:lnSpc>
                <a:spcPct val="80000"/>
              </a:lnSpc>
            </a:pPr>
            <a:r>
              <a:rPr lang="it-IT" sz="2400" dirty="0"/>
              <a:t>La metodologia sperimentale adottata e il riferimento a un fatto elementare, di base, privo di qualsiasi implicazione etica o estetica, rende i risultati particolarmente rilevanti: se la norma di gruppo è forte e persistete in questo caso a maggior ragione lo sarà quando si riferirà, ad esempio</a:t>
            </a:r>
            <a:r>
              <a:rPr lang="it-IT" sz="2400" dirty="0" smtClean="0"/>
              <a:t>, a  </a:t>
            </a:r>
            <a:r>
              <a:rPr lang="it-IT" sz="2400" dirty="0"/>
              <a:t>problemi etici.</a:t>
            </a:r>
          </a:p>
          <a:p>
            <a:pPr>
              <a:lnSpc>
                <a:spcPct val="80000"/>
              </a:lnSpc>
            </a:pPr>
            <a:endParaRPr lang="it-IT" sz="2400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E81DE2-944D-4BDB-B408-29C261900E2C}" type="slidenum">
              <a:rPr lang="it-IT"/>
              <a:pPr/>
              <a:t>2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it-IT" sz="4800" dirty="0" err="1">
                <a:solidFill>
                  <a:srgbClr val="C00000"/>
                </a:solidFill>
              </a:rPr>
              <a:t>Sherif</a:t>
            </a:r>
            <a:endParaRPr lang="it-IT" sz="4800" dirty="0">
              <a:solidFill>
                <a:srgbClr val="C0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52600"/>
            <a:ext cx="8229600" cy="45720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400" dirty="0"/>
              <a:t>40 anni di produzione scientifica che lo </a:t>
            </a:r>
            <a:r>
              <a:rPr lang="it-IT" sz="2400" dirty="0" smtClean="0"/>
              <a:t>portò </a:t>
            </a:r>
            <a:r>
              <a:rPr lang="it-IT" sz="2400" dirty="0"/>
              <a:t>ad occuparsi di una varietà di </a:t>
            </a:r>
            <a:r>
              <a:rPr lang="it-IT" sz="2400" dirty="0" smtClean="0"/>
              <a:t>temi</a:t>
            </a:r>
          </a:p>
          <a:p>
            <a:pPr>
              <a:lnSpc>
                <a:spcPct val="90000"/>
              </a:lnSpc>
            </a:pPr>
            <a:endParaRPr lang="it-IT" sz="2400" dirty="0"/>
          </a:p>
          <a:p>
            <a:pPr>
              <a:lnSpc>
                <a:spcPct val="90000"/>
              </a:lnSpc>
            </a:pPr>
            <a:r>
              <a:rPr lang="it-IT" sz="2400" dirty="0"/>
              <a:t>Attenzione principale a due temi di ricerca:</a:t>
            </a:r>
          </a:p>
          <a:p>
            <a:pPr lvl="1">
              <a:lnSpc>
                <a:spcPct val="90000"/>
              </a:lnSpc>
            </a:pPr>
            <a:r>
              <a:rPr lang="it-IT" dirty="0"/>
              <a:t>Le norme sociali </a:t>
            </a:r>
            <a:r>
              <a:rPr lang="it-IT" dirty="0" smtClean="0"/>
              <a:t>(= </a:t>
            </a:r>
            <a:r>
              <a:rPr lang="it-IT" dirty="0"/>
              <a:t>principio psicologico più importante che governa l’individuo)</a:t>
            </a:r>
          </a:p>
          <a:p>
            <a:pPr lvl="1">
              <a:lnSpc>
                <a:spcPct val="90000"/>
              </a:lnSpc>
            </a:pPr>
            <a:r>
              <a:rPr lang="it-IT" dirty="0"/>
              <a:t>I gruppi sociali (assieme a </a:t>
            </a:r>
            <a:r>
              <a:rPr lang="it-IT" dirty="0" err="1"/>
              <a:t>Lewin</a:t>
            </a:r>
            <a:r>
              <a:rPr lang="it-IT" dirty="0"/>
              <a:t>, fu tra i primi autori della psicologia sociale a considerare il gruppo una unità di analisi psicosociale distinta, che andava studiata e interpretata ad un livello suo proprio)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A989F-1CCF-452E-BFFB-319C7BB5C567}" type="slidenum">
              <a:rPr lang="it-IT"/>
              <a:pPr/>
              <a:t>3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01000" cy="1828800"/>
          </a:xfrm>
        </p:spPr>
        <p:txBody>
          <a:bodyPr>
            <a:noAutofit/>
          </a:bodyPr>
          <a:lstStyle/>
          <a:p>
            <a:r>
              <a:rPr lang="it-IT" sz="4800" dirty="0" err="1">
                <a:solidFill>
                  <a:srgbClr val="C00000"/>
                </a:solidFill>
              </a:rPr>
              <a:t>Sherif-</a:t>
            </a:r>
            <a:r>
              <a:rPr lang="it-IT" sz="4800" dirty="0">
                <a:solidFill>
                  <a:srgbClr val="C00000"/>
                </a:solidFill>
              </a:rPr>
              <a:t> Esperimento dell’effetto </a:t>
            </a:r>
            <a:r>
              <a:rPr lang="it-IT" sz="4800" dirty="0" err="1">
                <a:solidFill>
                  <a:srgbClr val="C00000"/>
                </a:solidFill>
              </a:rPr>
              <a:t>autocinetico</a:t>
            </a:r>
            <a:r>
              <a:rPr lang="it-IT" sz="4800" dirty="0">
                <a:solidFill>
                  <a:srgbClr val="C00000"/>
                </a:solidFill>
              </a:rPr>
              <a:t> (1936)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362200"/>
            <a:ext cx="7924800" cy="3886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2400" dirty="0" err="1"/>
              <a:t>Sherif</a:t>
            </a:r>
            <a:r>
              <a:rPr lang="it-IT" sz="2400" dirty="0"/>
              <a:t> riprodusse e studiò in laboratorio il processo di formazione delle </a:t>
            </a:r>
            <a:r>
              <a:rPr lang="it-IT" sz="2400" b="1" dirty="0"/>
              <a:t>norme </a:t>
            </a:r>
            <a:r>
              <a:rPr lang="it-IT" sz="2400" b="1" dirty="0" smtClean="0"/>
              <a:t>sociali</a:t>
            </a:r>
          </a:p>
          <a:p>
            <a:pPr>
              <a:lnSpc>
                <a:spcPct val="90000"/>
              </a:lnSpc>
            </a:pPr>
            <a:endParaRPr lang="it-IT" sz="2400" b="1" dirty="0"/>
          </a:p>
          <a:p>
            <a:pPr>
              <a:lnSpc>
                <a:spcPct val="90000"/>
              </a:lnSpc>
            </a:pPr>
            <a:r>
              <a:rPr lang="it-IT" sz="2400" i="1" dirty="0"/>
              <a:t>Funzione delle norme</a:t>
            </a:r>
            <a:r>
              <a:rPr lang="it-IT" sz="2400" dirty="0"/>
              <a:t> secondo S.</a:t>
            </a:r>
            <a:r>
              <a:rPr lang="it-IT" sz="2400" dirty="0">
                <a:sym typeface="Wingdings" pitchFamily="2" charset="2"/>
              </a:rPr>
              <a:t></a:t>
            </a:r>
            <a:r>
              <a:rPr lang="it-IT" sz="2400" dirty="0"/>
              <a:t> indicare ai membri quali sono le credenze, gli stati affettivi e i comportamenti appropriati nelle diverse situazioni in cui essi possono venirsi a trovare nel corso della loro interazione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4600-F720-4522-BEE8-055F4AF06E3A}" type="slidenum">
              <a:rPr lang="it-IT"/>
              <a:pPr/>
              <a:t>4</a:t>
            </a:fld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286000"/>
            <a:ext cx="7924800" cy="365760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it-IT" sz="2400" dirty="0"/>
              <a:t>Due ipotesi alternative</a:t>
            </a:r>
            <a:r>
              <a:rPr lang="it-IT" sz="2400" dirty="0" smtClean="0"/>
              <a:t>: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it-IT" sz="24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 sz="2400" dirty="0"/>
              <a:t>i membri del gruppo, tramite i loro contatti, si influenzano a vicenda e infine si comportano tutti allo stesso </a:t>
            </a:r>
            <a:r>
              <a:rPr lang="it-IT" sz="2400" dirty="0" smtClean="0"/>
              <a:t>modo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endParaRPr lang="it-IT" sz="2400" dirty="0"/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it-IT" sz="2400" dirty="0"/>
              <a:t>i membri del gruppo, nonostante i loro contatti, mantengono  ciascuno le proprie posizioni e finiscono per comportarsi in modo diverso l’uno dall’altro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E8A87-0D40-46C6-83AE-1563C0345DE4}" type="slidenum">
              <a:rPr lang="it-IT"/>
              <a:pPr/>
              <a:t>5</a:t>
            </a:fld>
            <a:endParaRPr lang="it-IT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8001000" cy="1828800"/>
          </a:xfrm>
        </p:spPr>
        <p:txBody>
          <a:bodyPr>
            <a:noAutofit/>
          </a:bodyPr>
          <a:lstStyle/>
          <a:p>
            <a:r>
              <a:rPr lang="it-IT" sz="4800" dirty="0" err="1">
                <a:solidFill>
                  <a:srgbClr val="C00000"/>
                </a:solidFill>
              </a:rPr>
              <a:t>Sherif-</a:t>
            </a:r>
            <a:r>
              <a:rPr lang="it-IT" sz="4800" dirty="0">
                <a:solidFill>
                  <a:srgbClr val="C00000"/>
                </a:solidFill>
              </a:rPr>
              <a:t> Esperimento dell’effetto </a:t>
            </a:r>
            <a:r>
              <a:rPr lang="it-IT" sz="4800" dirty="0" err="1">
                <a:solidFill>
                  <a:srgbClr val="C00000"/>
                </a:solidFill>
              </a:rPr>
              <a:t>autocinetico</a:t>
            </a:r>
            <a:r>
              <a:rPr lang="it-IT" sz="4800" dirty="0">
                <a:solidFill>
                  <a:srgbClr val="C00000"/>
                </a:solidFill>
              </a:rPr>
              <a:t> (1936)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9D0FC-C833-4FCB-A33C-E6A31FD24F15}" type="slidenum">
              <a:rPr lang="it-IT"/>
              <a:pPr/>
              <a:t>6</a:t>
            </a:fld>
            <a:endParaRPr lang="it-IT"/>
          </a:p>
        </p:txBody>
      </p:sp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228600" y="2057400"/>
            <a:ext cx="5638800" cy="1015663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400" dirty="0">
                <a:latin typeface="+mn-lt"/>
              </a:rPr>
              <a:t>Gruppo ad hoc, senza storia</a:t>
            </a:r>
          </a:p>
          <a:p>
            <a:pPr eaLnBrk="0" hangingPunct="0">
              <a:spcBef>
                <a:spcPct val="50000"/>
              </a:spcBef>
            </a:pPr>
            <a:r>
              <a:rPr lang="it-IT" sz="2400" dirty="0">
                <a:latin typeface="+mn-lt"/>
              </a:rPr>
              <a:t>Gruppo come unità di analisi</a:t>
            </a:r>
          </a:p>
        </p:txBody>
      </p:sp>
      <p:sp>
        <p:nvSpPr>
          <p:cNvPr id="46083" name="Text Box 3"/>
          <p:cNvSpPr txBox="1">
            <a:spLocks noChangeArrowheads="1"/>
          </p:cNvSpPr>
          <p:nvPr/>
        </p:nvSpPr>
        <p:spPr bwMode="auto">
          <a:xfrm>
            <a:off x="3276600" y="3581400"/>
            <a:ext cx="5562600" cy="461665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Contesto: laboratorio</a:t>
            </a:r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914400" y="4267200"/>
            <a:ext cx="5562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it-IT" sz="4400">
              <a:latin typeface="Times New Roman" pitchFamily="18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228600" y="4343400"/>
            <a:ext cx="6934200" cy="830997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400" dirty="0">
                <a:latin typeface="+mn-lt"/>
              </a:rPr>
              <a:t>Compito assegnato: indicare l’ampiezza del movimento</a:t>
            </a:r>
          </a:p>
        </p:txBody>
      </p:sp>
      <p:sp>
        <p:nvSpPr>
          <p:cNvPr id="46086" name="Text Box 6"/>
          <p:cNvSpPr txBox="1">
            <a:spLocks noChangeArrowheads="1"/>
          </p:cNvSpPr>
          <p:nvPr/>
        </p:nvSpPr>
        <p:spPr bwMode="auto">
          <a:xfrm>
            <a:off x="2209800" y="5562600"/>
            <a:ext cx="6705600" cy="830997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rPr>
              <a:t>Compito ambiguo,  non esiste una risposta corretta.</a:t>
            </a:r>
          </a:p>
        </p:txBody>
      </p:sp>
      <p:sp>
        <p:nvSpPr>
          <p:cNvPr id="46087" name="Rectangle 7"/>
          <p:cNvSpPr>
            <a:spLocks noChangeArrowheads="1"/>
          </p:cNvSpPr>
          <p:nvPr/>
        </p:nvSpPr>
        <p:spPr bwMode="auto">
          <a:xfrm>
            <a:off x="0" y="457200"/>
            <a:ext cx="9296400" cy="1066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it-IT" sz="4400" dirty="0">
                <a:solidFill>
                  <a:srgbClr val="C00000"/>
                </a:solidFill>
              </a:rPr>
              <a:t/>
            </a:r>
            <a:br>
              <a:rPr lang="it-IT" sz="4400" dirty="0">
                <a:solidFill>
                  <a:srgbClr val="C00000"/>
                </a:solidFill>
              </a:rPr>
            </a:br>
            <a:r>
              <a:rPr lang="it-IT" sz="4400" dirty="0">
                <a:solidFill>
                  <a:srgbClr val="C00000"/>
                </a:solidFill>
              </a:rPr>
              <a:t> </a:t>
            </a:r>
            <a:r>
              <a:rPr lang="it-IT" sz="4800" dirty="0" smtClean="0">
                <a:solidFill>
                  <a:srgbClr val="C00000"/>
                </a:solidFill>
              </a:rPr>
              <a:t>Alcune caratteristiche dell’esperimento</a:t>
            </a:r>
            <a:endParaRPr lang="it-IT" sz="6000" dirty="0">
              <a:solidFill>
                <a:srgbClr val="C00000"/>
              </a:solidFill>
            </a:endParaRPr>
          </a:p>
        </p:txBody>
      </p:sp>
      <p:sp>
        <p:nvSpPr>
          <p:cNvPr id="46088" name="AutoShape 8"/>
          <p:cNvSpPr>
            <a:spLocks noChangeArrowheads="1"/>
          </p:cNvSpPr>
          <p:nvPr/>
        </p:nvSpPr>
        <p:spPr bwMode="auto">
          <a:xfrm>
            <a:off x="2667000" y="3124200"/>
            <a:ext cx="533400" cy="762000"/>
          </a:xfrm>
          <a:prstGeom prst="curvedRightArrow">
            <a:avLst>
              <a:gd name="adj1" fmla="val 28571"/>
              <a:gd name="adj2" fmla="val 5714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46089" name="AutoShape 9"/>
          <p:cNvSpPr>
            <a:spLocks noChangeArrowheads="1"/>
          </p:cNvSpPr>
          <p:nvPr/>
        </p:nvSpPr>
        <p:spPr bwMode="auto">
          <a:xfrm>
            <a:off x="1676400" y="5181600"/>
            <a:ext cx="533400" cy="762000"/>
          </a:xfrm>
          <a:prstGeom prst="curvedRightArrow">
            <a:avLst>
              <a:gd name="adj1" fmla="val 28571"/>
              <a:gd name="adj2" fmla="val 57143"/>
              <a:gd name="adj3" fmla="val 333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362200"/>
            <a:ext cx="7924800" cy="3505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it-IT" sz="2400" dirty="0"/>
              <a:t>Due condizioni sperimentali:</a:t>
            </a:r>
          </a:p>
          <a:p>
            <a:pPr marL="0" indent="0">
              <a:buFontTx/>
              <a:buNone/>
            </a:pPr>
            <a:r>
              <a:rPr lang="it-IT" sz="2400" dirty="0"/>
              <a:t>a) Ognuno dei 20 soggetti, da solo con lo sperimentatore, avrebbe ripetuto l’esperimento 100 volte in ciascuno di tre diversi giorni contigui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1C5D01-5B2D-4EA7-8150-6A8981EB54F3}" type="slidenum">
              <a:rPr lang="it-IT"/>
              <a:pPr/>
              <a:t>7</a:t>
            </a:fld>
            <a:endParaRPr lang="it-IT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457200" y="4648200"/>
            <a:ext cx="8278813" cy="1793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it-IT" sz="3600" dirty="0">
                <a:latin typeface="+mn-lt"/>
              </a:rPr>
              <a:t>Lo </a:t>
            </a:r>
            <a:r>
              <a:rPr lang="it-IT" sz="3600">
                <a:latin typeface="+mn-lt"/>
              </a:rPr>
              <a:t>scopo</a:t>
            </a:r>
            <a:r>
              <a:rPr lang="it-IT" sz="3600" smtClean="0">
                <a:latin typeface="+mn-lt"/>
              </a:rPr>
              <a:t>: comprendere </a:t>
            </a:r>
            <a:r>
              <a:rPr lang="it-IT" sz="3600" dirty="0">
                <a:latin typeface="+mn-lt"/>
              </a:rPr>
              <a:t>il comportamento</a:t>
            </a:r>
          </a:p>
          <a:p>
            <a:pPr algn="ctr">
              <a:spcBef>
                <a:spcPct val="20000"/>
              </a:spcBef>
            </a:pPr>
            <a:r>
              <a:rPr lang="it-IT" sz="3600" dirty="0">
                <a:latin typeface="+mn-lt"/>
              </a:rPr>
              <a:t>di base dell’individuo in una</a:t>
            </a:r>
          </a:p>
          <a:p>
            <a:pPr algn="ctr">
              <a:spcBef>
                <a:spcPct val="20000"/>
              </a:spcBef>
            </a:pPr>
            <a:r>
              <a:rPr lang="it-IT" sz="3600" dirty="0">
                <a:latin typeface="+mn-lt"/>
              </a:rPr>
              <a:t> situazione non nota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62000" y="381000"/>
            <a:ext cx="7772400" cy="1828800"/>
          </a:xfrm>
          <a:prstGeom prst="rect">
            <a:avLst/>
          </a:prstGeom>
        </p:spPr>
        <p:txBody>
          <a:bodyPr vert="horz" lIns="0" rIns="0" bIns="0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Sherif-</a:t>
            </a:r>
            <a:r>
              <a:rPr kumimoji="0" lang="it-IT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Esperimento dell’effetto </a:t>
            </a:r>
            <a:r>
              <a:rPr kumimoji="0" lang="it-IT" sz="48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autocinetico</a:t>
            </a:r>
            <a:endParaRPr kumimoji="0" lang="it-IT" sz="48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idx="1"/>
          </p:nvPr>
        </p:nvSpPr>
        <p:spPr>
          <a:xfrm>
            <a:off x="685800" y="1066800"/>
            <a:ext cx="7772400" cy="5181600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sz="2400" dirty="0"/>
              <a:t>b) 40 soggetti dovevano esprimere, nel corso di quattro giorni contigui, 100 valutazioni sia individuali che in gruppo con altri soggetti sconosciuti. In particolare: 20 soggetti si esprimevano da soli nei primi tre giorni e in gruppo nel quarto;  altri 20 nell’ordine inverso</a:t>
            </a:r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9078A-364D-449E-97AE-95915AB7953A}" type="slidenum">
              <a:rPr lang="it-IT"/>
              <a:pPr/>
              <a:t>8</a:t>
            </a:fld>
            <a:endParaRPr lang="it-IT"/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457200" y="4648200"/>
            <a:ext cx="8278813" cy="1793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</a:pPr>
            <a:r>
              <a:rPr lang="it-IT" sz="2800" dirty="0">
                <a:latin typeface="+mn-lt"/>
              </a:rPr>
              <a:t>Lo scopo: comprendere le modifiche prodotte </a:t>
            </a:r>
          </a:p>
          <a:p>
            <a:pPr algn="ctr">
              <a:spcBef>
                <a:spcPct val="20000"/>
              </a:spcBef>
            </a:pPr>
            <a:r>
              <a:rPr lang="it-IT" sz="2800" dirty="0">
                <a:latin typeface="+mn-lt"/>
              </a:rPr>
              <a:t>dall’appartenenza sociale rispetto alla </a:t>
            </a:r>
          </a:p>
          <a:p>
            <a:pPr algn="ctr">
              <a:spcBef>
                <a:spcPct val="20000"/>
              </a:spcBef>
            </a:pPr>
            <a:r>
              <a:rPr lang="it-IT" sz="2800" dirty="0">
                <a:latin typeface="+mn-lt"/>
              </a:rPr>
              <a:t>condizione a)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85800"/>
            <a:ext cx="7772400" cy="609600"/>
          </a:xfrm>
        </p:spPr>
        <p:txBody>
          <a:bodyPr>
            <a:noAutofit/>
          </a:bodyPr>
          <a:lstStyle/>
          <a:p>
            <a:pPr algn="ctr"/>
            <a:r>
              <a:rPr lang="it-IT" sz="4800" dirty="0">
                <a:solidFill>
                  <a:srgbClr val="C00000"/>
                </a:solidFill>
              </a:rPr>
              <a:t>Disegno sperimentale</a:t>
            </a:r>
          </a:p>
        </p:txBody>
      </p:sp>
      <p:graphicFrame>
        <p:nvGraphicFramePr>
          <p:cNvPr id="60419" name="Object 3"/>
          <p:cNvGraphicFramePr>
            <a:graphicFrameLocks noChangeAspect="1"/>
          </p:cNvGraphicFramePr>
          <p:nvPr>
            <p:ph type="tbl" idx="1"/>
          </p:nvPr>
        </p:nvGraphicFramePr>
        <p:xfrm>
          <a:off x="1127125" y="1219200"/>
          <a:ext cx="6735763" cy="3238500"/>
        </p:xfrm>
        <a:graphic>
          <a:graphicData uri="http://schemas.openxmlformats.org/presentationml/2006/ole">
            <p:oleObj spid="_x0000_s60419" name="Document" r:id="rId4" imgW="7805643" imgH="4017715" progId="Word.Document.8">
              <p:embed/>
            </p:oleObj>
          </a:graphicData>
        </a:graphic>
      </p:graphicFrame>
      <p:sp>
        <p:nvSpPr>
          <p:cNvPr id="12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EC1606-02E5-486E-8AB1-FC8902FCA029}" type="slidenum">
              <a:rPr lang="it-IT"/>
              <a:pPr/>
              <a:t>9</a:t>
            </a:fld>
            <a:endParaRPr lang="it-IT"/>
          </a:p>
        </p:txBody>
      </p:sp>
      <p:sp>
        <p:nvSpPr>
          <p:cNvPr id="60420" name="Freeform 4"/>
          <p:cNvSpPr>
            <a:spLocks/>
          </p:cNvSpPr>
          <p:nvPr/>
        </p:nvSpPr>
        <p:spPr bwMode="auto">
          <a:xfrm flipH="1">
            <a:off x="7391400" y="1219200"/>
            <a:ext cx="457200" cy="30480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088"/>
              </a:cxn>
            </a:cxnLst>
            <a:rect l="0" t="0" r="r" b="b"/>
            <a:pathLst>
              <a:path w="1" h="2088">
                <a:moveTo>
                  <a:pt x="0" y="0"/>
                </a:moveTo>
                <a:lnTo>
                  <a:pt x="0" y="2088"/>
                </a:ln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60421" name="Text Box 5"/>
          <p:cNvSpPr txBox="1">
            <a:spLocks noChangeArrowheads="1"/>
          </p:cNvSpPr>
          <p:nvPr/>
        </p:nvSpPr>
        <p:spPr bwMode="auto">
          <a:xfrm>
            <a:off x="1219200" y="4800600"/>
            <a:ext cx="2209800" cy="1641475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/>
              <a:t>Ob: analizzare  se si stabilisce una tendenza individuale</a:t>
            </a:r>
          </a:p>
          <a:p>
            <a:pPr eaLnBrk="0" hangingPunct="0">
              <a:spcBef>
                <a:spcPct val="50000"/>
              </a:spcBef>
            </a:pPr>
            <a:r>
              <a:rPr lang="it-IT"/>
              <a:t>(norma individuale) </a:t>
            </a:r>
          </a:p>
        </p:txBody>
      </p:sp>
      <p:sp>
        <p:nvSpPr>
          <p:cNvPr id="60422" name="Text Box 6"/>
          <p:cNvSpPr txBox="1">
            <a:spLocks noChangeArrowheads="1"/>
          </p:cNvSpPr>
          <p:nvPr/>
        </p:nvSpPr>
        <p:spPr bwMode="auto">
          <a:xfrm>
            <a:off x="3581400" y="4800600"/>
            <a:ext cx="2057400" cy="1778000"/>
          </a:xfrm>
          <a:prstGeom prst="rect">
            <a:avLst/>
          </a:prstGeom>
          <a:noFill/>
          <a:ln w="38100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/>
              <a:t>Ob: analizzare  se la norma individuale viene mantenuta anche nella sessione di gruppo </a:t>
            </a:r>
          </a:p>
        </p:txBody>
      </p:sp>
      <p:sp>
        <p:nvSpPr>
          <p:cNvPr id="60423" name="Text Box 7"/>
          <p:cNvSpPr txBox="1">
            <a:spLocks noChangeArrowheads="1"/>
          </p:cNvSpPr>
          <p:nvPr/>
        </p:nvSpPr>
        <p:spPr bwMode="auto">
          <a:xfrm>
            <a:off x="5791200" y="4876800"/>
            <a:ext cx="2133600" cy="150336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it-IT"/>
              <a:t>Ob: analizzare  se la norma collettiva influenza il comportamento individuale</a:t>
            </a:r>
          </a:p>
        </p:txBody>
      </p:sp>
      <p:sp>
        <p:nvSpPr>
          <p:cNvPr id="60424" name="AutoShape 8"/>
          <p:cNvSpPr>
            <a:spLocks noChangeArrowheads="1"/>
          </p:cNvSpPr>
          <p:nvPr/>
        </p:nvSpPr>
        <p:spPr bwMode="auto">
          <a:xfrm>
            <a:off x="2057400" y="3962400"/>
            <a:ext cx="304800" cy="762000"/>
          </a:xfrm>
          <a:prstGeom prst="downArrow">
            <a:avLst>
              <a:gd name="adj1" fmla="val 50000"/>
              <a:gd name="adj2" fmla="val 625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60425" name="AutoShape 9"/>
          <p:cNvSpPr>
            <a:spLocks noChangeArrowheads="1"/>
          </p:cNvSpPr>
          <p:nvPr/>
        </p:nvSpPr>
        <p:spPr bwMode="auto">
          <a:xfrm>
            <a:off x="4495800" y="3962400"/>
            <a:ext cx="304800" cy="762000"/>
          </a:xfrm>
          <a:prstGeom prst="downArrow">
            <a:avLst>
              <a:gd name="adj1" fmla="val 50000"/>
              <a:gd name="adj2" fmla="val 625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  <p:sp>
        <p:nvSpPr>
          <p:cNvPr id="60426" name="AutoShape 10"/>
          <p:cNvSpPr>
            <a:spLocks noChangeArrowheads="1"/>
          </p:cNvSpPr>
          <p:nvPr/>
        </p:nvSpPr>
        <p:spPr bwMode="auto">
          <a:xfrm>
            <a:off x="6705600" y="3962400"/>
            <a:ext cx="304800" cy="762000"/>
          </a:xfrm>
          <a:prstGeom prst="downArrow">
            <a:avLst>
              <a:gd name="adj1" fmla="val 50000"/>
              <a:gd name="adj2" fmla="val 62500"/>
            </a:avLst>
          </a:pr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4839</TotalTime>
  <Words>665</Words>
  <Application>Microsoft Office PowerPoint</Application>
  <PresentationFormat>Presentazione su schermo (4:3)</PresentationFormat>
  <Paragraphs>88</Paragraphs>
  <Slides>12</Slides>
  <Notes>11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3</vt:i4>
      </vt:variant>
      <vt:variant>
        <vt:lpstr>Titoli diapositive</vt:lpstr>
      </vt:variant>
      <vt:variant>
        <vt:i4>12</vt:i4>
      </vt:variant>
    </vt:vector>
  </HeadingPairs>
  <TitlesOfParts>
    <vt:vector size="19" baseType="lpstr">
      <vt:lpstr>Arial</vt:lpstr>
      <vt:lpstr>Wingdings</vt:lpstr>
      <vt:lpstr>Times New Roman</vt:lpstr>
      <vt:lpstr>Equinozio</vt:lpstr>
      <vt:lpstr>Grafico di Microsoft Graph</vt:lpstr>
      <vt:lpstr>Grafico di Microsoft Graph 97</vt:lpstr>
      <vt:lpstr>Documento di Microsoft Office Word 97 - 2003</vt:lpstr>
      <vt:lpstr>Diapositiva 1</vt:lpstr>
      <vt:lpstr>Gruppo &lt;---&gt;Norme</vt:lpstr>
      <vt:lpstr>Sherif</vt:lpstr>
      <vt:lpstr>Sherif- Esperimento dell’effetto autocinetico (1936)</vt:lpstr>
      <vt:lpstr>Sherif- Esperimento dell’effetto autocinetico (1936)</vt:lpstr>
      <vt:lpstr>Diapositiva 6</vt:lpstr>
      <vt:lpstr>Diapositiva 7</vt:lpstr>
      <vt:lpstr>Diapositiva 8</vt:lpstr>
      <vt:lpstr>Disegno sperimentale</vt:lpstr>
      <vt:lpstr>Risultati</vt:lpstr>
      <vt:lpstr> </vt:lpstr>
      <vt:lpstr>Risultati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28</cp:revision>
  <cp:lastPrinted>1601-01-01T00:00:00Z</cp:lastPrinted>
  <dcterms:created xsi:type="dcterms:W3CDTF">1601-01-01T00:00:00Z</dcterms:created>
  <dcterms:modified xsi:type="dcterms:W3CDTF">2015-09-28T14:04:13Z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