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2" r:id="rId5"/>
    <p:sldId id="265" r:id="rId6"/>
    <p:sldId id="258" r:id="rId7"/>
    <p:sldId id="259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8CFE0-134A-43C8-B605-F913B6DA4532}" type="datetimeFigureOut">
              <a:rPr lang="it-IT" smtClean="0"/>
              <a:pPr/>
              <a:t>12/06/2022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73B2A-E2C1-4A4F-8102-EBB63E85FF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501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60B-CE79-4CA7-BB7F-71DB5B469705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3647-17B1-4E8D-890C-3B659DFC5CD1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FC8-EA8B-4875-A044-6F7603A939DB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F787-63A0-48F1-9506-5432BCDED4D1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D8E-2950-47BD-9228-A6439D1C3674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5A08-76B6-425F-9CAA-1E0AD86D8C07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BDC-7FBD-4272-BBE6-68EBDE39EE67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5820-F0CD-4E32-9749-56E9AC298452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8815-2AF4-4836-AE18-80924D70B0B7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57D9-7277-44A5-A10F-2B312BB6A91E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945A-8D43-4852-83AC-237CAF0C0511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16BE-E496-4B60-A12D-9E97224ED1D4}" type="datetime1">
              <a:rPr lang="it-IT" smtClean="0"/>
              <a:pPr/>
              <a:t>12/06/2022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963538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Sin dal 1946</a:t>
            </a:r>
            <a:endParaRPr lang="it-IT" sz="3600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5472608" cy="2376264"/>
          </a:xfrm>
        </p:spPr>
        <p:txBody>
          <a:bodyPr>
            <a:normAutofit fontScale="925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Sede: Via </a:t>
            </a:r>
            <a:r>
              <a:rPr lang="it-IT" dirty="0" err="1" smtClean="0">
                <a:solidFill>
                  <a:schemeClr val="tx1"/>
                </a:solidFill>
              </a:rPr>
              <a:t>Cenisio</a:t>
            </a:r>
            <a:r>
              <a:rPr lang="it-IT" dirty="0" smtClean="0">
                <a:solidFill>
                  <a:schemeClr val="tx1"/>
                </a:solidFill>
              </a:rPr>
              <a:t> 32, Milano</a:t>
            </a:r>
          </a:p>
          <a:p>
            <a:pPr algn="l"/>
            <a:r>
              <a:rPr lang="it-IT" dirty="0" err="1" smtClean="0">
                <a:solidFill>
                  <a:schemeClr val="tx1"/>
                </a:solidFill>
              </a:rPr>
              <a:t>Tel</a:t>
            </a:r>
            <a:r>
              <a:rPr lang="it-IT" dirty="0" smtClean="0">
                <a:solidFill>
                  <a:schemeClr val="tx1"/>
                </a:solidFill>
              </a:rPr>
              <a:t> 02 31 35 09	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info@assoptomilanoacofis.it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www.federotticamilanoacofis.org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FEDEROTTICA MILANO ACOFIS</a:t>
            </a:r>
            <a:endParaRPr lang="it-IT" dirty="0"/>
          </a:p>
        </p:txBody>
      </p:sp>
      <p:pic>
        <p:nvPicPr>
          <p:cNvPr id="7" name="Immagine 6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4624"/>
            <a:ext cx="4942130" cy="2160240"/>
          </a:xfrm>
          <a:prstGeom prst="rect">
            <a:avLst/>
          </a:prstGeom>
        </p:spPr>
      </p:pic>
      <p:pic>
        <p:nvPicPr>
          <p:cNvPr id="8" name="Immagine 7" descr="acofis sito web qr-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564904"/>
            <a:ext cx="2924944" cy="2924944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6444208" y="5517232"/>
            <a:ext cx="2304256" cy="864096"/>
            <a:chOff x="1835696" y="5517232"/>
            <a:chExt cx="2853944" cy="1008112"/>
          </a:xfrm>
        </p:grpSpPr>
        <p:pic>
          <p:nvPicPr>
            <p:cNvPr id="9" name="Immagine 8" descr="Cattura 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5517232"/>
              <a:ext cx="1929668" cy="968127"/>
            </a:xfrm>
            <a:prstGeom prst="rect">
              <a:avLst/>
            </a:prstGeom>
          </p:spPr>
        </p:pic>
        <p:pic>
          <p:nvPicPr>
            <p:cNvPr id="10" name="Immagine 9" descr="Cattura 2.JPG"/>
            <p:cNvPicPr>
              <a:picLocks noChangeAspect="1"/>
            </p:cNvPicPr>
            <p:nvPr/>
          </p:nvPicPr>
          <p:blipFill>
            <a:blip r:embed="rId5" cstate="print"/>
            <a:srcRect l="6834"/>
            <a:stretch>
              <a:fillRect/>
            </a:stretch>
          </p:blipFill>
          <p:spPr>
            <a:xfrm>
              <a:off x="3707904" y="5537459"/>
              <a:ext cx="981736" cy="987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316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12" name="Immagine 11" descr="locandina santa Lu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20096">
            <a:off x="378836" y="1396739"/>
            <a:ext cx="1800200" cy="2618890"/>
          </a:xfrm>
          <a:prstGeom prst="rect">
            <a:avLst/>
          </a:prstGeom>
        </p:spPr>
      </p:pic>
      <p:pic>
        <p:nvPicPr>
          <p:cNvPr id="5" name="Segnaposto contenuto 4" descr="manifesto programma ok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31502">
            <a:off x="2098847" y="1251415"/>
            <a:ext cx="1743407" cy="2466751"/>
          </a:xfrm>
        </p:spPr>
      </p:pic>
      <p:pic>
        <p:nvPicPr>
          <p:cNvPr id="7" name="Immagine 6" descr="locandina 50x70 santa lu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196752"/>
            <a:ext cx="1748851" cy="2448272"/>
          </a:xfrm>
          <a:prstGeom prst="rect">
            <a:avLst/>
          </a:prstGeom>
        </p:spPr>
      </p:pic>
      <p:pic>
        <p:nvPicPr>
          <p:cNvPr id="11" name="Immagine 10" descr="LOCANDINA 70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37299">
            <a:off x="5476786" y="1463688"/>
            <a:ext cx="1776079" cy="2512293"/>
          </a:xfrm>
          <a:prstGeom prst="rect">
            <a:avLst/>
          </a:prstGeom>
        </p:spPr>
      </p:pic>
      <p:pic>
        <p:nvPicPr>
          <p:cNvPr id="13" name="Immagine 12" descr="programma santa lucia 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8208">
            <a:off x="7101534" y="1775495"/>
            <a:ext cx="1679913" cy="2376264"/>
          </a:xfrm>
          <a:prstGeom prst="rect">
            <a:avLst/>
          </a:prstGeom>
        </p:spPr>
      </p:pic>
      <p:pic>
        <p:nvPicPr>
          <p:cNvPr id="15" name="Immagine 14" descr="image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Impegno costante</a:t>
            </a:r>
            <a:endParaRPr lang="it-IT" sz="4000" dirty="0"/>
          </a:p>
        </p:txBody>
      </p:sp>
      <p:pic>
        <p:nvPicPr>
          <p:cNvPr id="8" name="Immagine 7" descr="locandina acofis santa Lucia o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09171">
            <a:off x="4331580" y="3516258"/>
            <a:ext cx="2067150" cy="2756784"/>
          </a:xfrm>
          <a:prstGeom prst="rect">
            <a:avLst/>
          </a:prstGeom>
        </p:spPr>
      </p:pic>
      <p:pic>
        <p:nvPicPr>
          <p:cNvPr id="6" name="Immagine 5" descr="image1 (1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49665">
            <a:off x="6328326" y="3663101"/>
            <a:ext cx="1989931" cy="2787993"/>
          </a:xfrm>
          <a:prstGeom prst="rect">
            <a:avLst/>
          </a:prstGeom>
        </p:spPr>
      </p:pic>
      <p:pic>
        <p:nvPicPr>
          <p:cNvPr id="9" name="Immagine 8" descr="Locandina Santa Lucia 2018ok (00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486254">
            <a:off x="510228" y="3870926"/>
            <a:ext cx="1839869" cy="2573824"/>
          </a:xfrm>
          <a:prstGeom prst="rect">
            <a:avLst/>
          </a:prstGeom>
        </p:spPr>
      </p:pic>
      <p:pic>
        <p:nvPicPr>
          <p:cNvPr id="10" name="Immagine 9" descr="programma 20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418011">
            <a:off x="2309833" y="3551080"/>
            <a:ext cx="1966246" cy="278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060848"/>
            <a:ext cx="4752528" cy="2952328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Tra le tante attività svolte dagli Ottici </a:t>
            </a:r>
            <a:r>
              <a:rPr lang="it-IT" sz="2800" dirty="0" smtClean="0"/>
              <a:t>O</a:t>
            </a:r>
            <a:r>
              <a:rPr lang="it-IT" sz="2800" dirty="0" smtClean="0"/>
              <a:t>ptometristi associati a Federottica esiste il progetto “</a:t>
            </a:r>
            <a:r>
              <a:rPr lang="it-IT" sz="2800" dirty="0" err="1" smtClean="0"/>
              <a:t>Bimbovisione</a:t>
            </a:r>
            <a:r>
              <a:rPr lang="it-IT" sz="2800" dirty="0" smtClean="0"/>
              <a:t>”</a:t>
            </a:r>
            <a:endParaRPr lang="it-IT" sz="2800" dirty="0"/>
          </a:p>
        </p:txBody>
      </p:sp>
      <p:pic>
        <p:nvPicPr>
          <p:cNvPr id="5" name="Segnaposto contenuto 4" descr="bimbovis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2" t="3040"/>
          <a:stretch>
            <a:fillRect/>
          </a:stretch>
        </p:blipFill>
        <p:spPr>
          <a:xfrm>
            <a:off x="179512" y="188640"/>
            <a:ext cx="3096344" cy="615458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7" name="Immagine 6" descr="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5724128" cy="1143000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Special</a:t>
            </a:r>
            <a:r>
              <a:rPr lang="it-IT" sz="4000" dirty="0" smtClean="0"/>
              <a:t> </a:t>
            </a:r>
            <a:r>
              <a:rPr lang="it-IT" sz="4000" dirty="0" err="1" smtClean="0"/>
              <a:t>Olympics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3200" dirty="0" smtClean="0"/>
              <a:t>Torino 2022</a:t>
            </a:r>
            <a:endParaRPr lang="it-IT" sz="4000" dirty="0"/>
          </a:p>
        </p:txBody>
      </p:sp>
      <p:pic>
        <p:nvPicPr>
          <p:cNvPr id="5" name="Segnaposto contenuto 4" descr="03cdc29f-7a47-479e-ba1c-db24607aac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412776"/>
            <a:ext cx="2448272" cy="2805777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fb270e59-ca9c-46b9-9e7e-5b22c886363f.jpg"/>
          <p:cNvPicPr>
            <a:picLocks noChangeAspect="1"/>
          </p:cNvPicPr>
          <p:nvPr/>
        </p:nvPicPr>
        <p:blipFill>
          <a:blip r:embed="rId3" cstate="print"/>
          <a:srcRect t="29527" b="5125"/>
          <a:stretch>
            <a:fillRect/>
          </a:stretch>
        </p:blipFill>
        <p:spPr>
          <a:xfrm>
            <a:off x="323528" y="1412776"/>
            <a:ext cx="5832648" cy="2799081"/>
          </a:xfrm>
          <a:prstGeom prst="rect">
            <a:avLst/>
          </a:prstGeom>
        </p:spPr>
      </p:pic>
      <p:pic>
        <p:nvPicPr>
          <p:cNvPr id="9" name="Immagine 8" descr="solcioe2.png"/>
          <p:cNvPicPr>
            <a:picLocks noChangeAspect="1"/>
          </p:cNvPicPr>
          <p:nvPr/>
        </p:nvPicPr>
        <p:blipFill>
          <a:blip r:embed="rId4" cstate="print"/>
          <a:srcRect l="2248" t="3006" b="12827"/>
          <a:stretch>
            <a:fillRect/>
          </a:stretch>
        </p:blipFill>
        <p:spPr>
          <a:xfrm>
            <a:off x="683568" y="4365104"/>
            <a:ext cx="3131840" cy="2016224"/>
          </a:xfrm>
          <a:prstGeom prst="rect">
            <a:avLst/>
          </a:prstGeom>
        </p:spPr>
      </p:pic>
      <p:pic>
        <p:nvPicPr>
          <p:cNvPr id="10" name="Immagine 9" descr="solcioe1.png"/>
          <p:cNvPicPr>
            <a:picLocks noChangeAspect="1"/>
          </p:cNvPicPr>
          <p:nvPr/>
        </p:nvPicPr>
        <p:blipFill>
          <a:blip r:embed="rId5" cstate="print"/>
          <a:srcRect t="9282" b="7178"/>
          <a:stretch>
            <a:fillRect/>
          </a:stretch>
        </p:blipFill>
        <p:spPr>
          <a:xfrm>
            <a:off x="4067944" y="4365104"/>
            <a:ext cx="4480498" cy="2016224"/>
          </a:xfrm>
          <a:prstGeom prst="rect">
            <a:avLst/>
          </a:prstGeom>
        </p:spPr>
      </p:pic>
      <p:pic>
        <p:nvPicPr>
          <p:cNvPr id="12" name="Immagine 11" descr="image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03001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Oltre 300 centri ottici indipendenti associati</a:t>
            </a:r>
          </a:p>
          <a:p>
            <a:r>
              <a:rPr lang="it-IT" sz="2800" dirty="0" smtClean="0"/>
              <a:t>Sede legale di </a:t>
            </a:r>
            <a:r>
              <a:rPr lang="it-IT" sz="2800" dirty="0" err="1" smtClean="0"/>
              <a:t>Solcioe</a:t>
            </a:r>
            <a:r>
              <a:rPr lang="it-IT" sz="2800" dirty="0" smtClean="0"/>
              <a:t>, Cooperativa Opto-in, Gruppo Archimede</a:t>
            </a:r>
          </a:p>
          <a:p>
            <a:r>
              <a:rPr lang="it-IT" sz="2800" dirty="0" smtClean="0"/>
              <a:t>Consulenza amministrativa, fiscale e tributaria</a:t>
            </a:r>
          </a:p>
          <a:p>
            <a:r>
              <a:rPr lang="it-IT" sz="2800" dirty="0" smtClean="0"/>
              <a:t>Formazione interna normativa e professionale</a:t>
            </a:r>
          </a:p>
          <a:p>
            <a:r>
              <a:rPr lang="it-IT" sz="2800" dirty="0" smtClean="0"/>
              <a:t>Rapporti con le aziende</a:t>
            </a:r>
          </a:p>
          <a:p>
            <a:r>
              <a:rPr lang="it-IT" sz="2800" dirty="0" smtClean="0"/>
              <a:t>S.O.S. ottico optometrista </a:t>
            </a:r>
            <a:endParaRPr lang="it-IT" sz="2800" dirty="0" smtClean="0"/>
          </a:p>
          <a:p>
            <a:r>
              <a:rPr lang="it-IT" sz="2800" dirty="0" smtClean="0"/>
              <a:t>Aderisce da un lato alla </a:t>
            </a:r>
            <a:r>
              <a:rPr lang="it-IT" sz="2800" b="1" dirty="0" smtClean="0"/>
              <a:t>Federottica</a:t>
            </a:r>
            <a:r>
              <a:rPr lang="it-IT" sz="2800" dirty="0" smtClean="0"/>
              <a:t> Nazionale e all’</a:t>
            </a:r>
            <a:r>
              <a:rPr lang="it-IT" sz="2800" b="1" dirty="0" err="1" smtClean="0"/>
              <a:t>AdOO</a:t>
            </a:r>
            <a:r>
              <a:rPr lang="it-IT" sz="2800" b="1" dirty="0" smtClean="0"/>
              <a:t> </a:t>
            </a:r>
            <a:r>
              <a:rPr lang="it-IT" sz="2800" dirty="0" smtClean="0"/>
              <a:t>(Albo degli Ottici Optometristi) e dall'altro alla </a:t>
            </a:r>
            <a:r>
              <a:rPr lang="it-IT" sz="2800" b="1" dirty="0" smtClean="0"/>
              <a:t>Confcommercio</a:t>
            </a:r>
            <a:r>
              <a:rPr lang="it-IT" sz="2800" dirty="0" smtClean="0"/>
              <a:t>.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5" name="Immagine 4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092280" cy="79208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Oggi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649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52839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</a:t>
            </a:r>
            <a:r>
              <a:rPr lang="it-IT" sz="2800" dirty="0" smtClean="0"/>
              <a:t>romotrice della nascita nel 1963 </a:t>
            </a:r>
            <a:r>
              <a:rPr lang="it-IT" sz="2800" dirty="0" smtClean="0"/>
              <a:t>della Federazione Nazionale degli </a:t>
            </a:r>
            <a:r>
              <a:rPr lang="it-IT" sz="2800" dirty="0" smtClean="0"/>
              <a:t>Ottici </a:t>
            </a:r>
            <a:r>
              <a:rPr lang="it-IT" sz="2800" dirty="0" smtClean="0"/>
              <a:t>e </a:t>
            </a:r>
            <a:r>
              <a:rPr lang="it-IT" sz="2800" dirty="0" smtClean="0"/>
              <a:t>Optometristi </a:t>
            </a:r>
            <a:r>
              <a:rPr lang="it-IT" sz="2800" dirty="0" smtClean="0"/>
              <a:t>italiani (Federottica </a:t>
            </a:r>
            <a:r>
              <a:rPr lang="it-IT" sz="2800" dirty="0" smtClean="0"/>
              <a:t>Nazionale)</a:t>
            </a:r>
            <a:endParaRPr lang="it-IT" sz="2800" dirty="0" smtClean="0"/>
          </a:p>
          <a:p>
            <a:r>
              <a:rPr lang="it-IT" sz="2800" dirty="0" smtClean="0"/>
              <a:t>Obiettivo</a:t>
            </a:r>
            <a:r>
              <a:rPr lang="it-IT" sz="2800" dirty="0" smtClean="0"/>
              <a:t>: provvedere </a:t>
            </a:r>
            <a:r>
              <a:rPr lang="it-IT" sz="2800" dirty="0" smtClean="0"/>
              <a:t>al miglioramento culturale dei soci, dei dipendenti e delle aziende </a:t>
            </a:r>
            <a:r>
              <a:rPr lang="it-IT" sz="2800" dirty="0" smtClean="0"/>
              <a:t>consociate e tutelare gli interessi della categoria 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092280" cy="79208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 </a:t>
            </a:r>
            <a:r>
              <a:rPr lang="it-IT" sz="4000" dirty="0" smtClean="0"/>
              <a:t>p</a:t>
            </a:r>
            <a:r>
              <a:rPr lang="it-IT" sz="4000" dirty="0" smtClean="0"/>
              <a:t>rimi passi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3561259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it-IT" sz="2800" dirty="0" smtClean="0"/>
              <a:t>	Nel 1969 grazie ad </a:t>
            </a:r>
            <a:r>
              <a:rPr lang="it-IT" sz="2800" dirty="0" err="1" smtClean="0"/>
              <a:t>Acofis</a:t>
            </a:r>
            <a:r>
              <a:rPr lang="it-IT" sz="2800" dirty="0" smtClean="0"/>
              <a:t> nasce la scuola di Optometria </a:t>
            </a:r>
            <a:r>
              <a:rPr lang="it-IT" sz="2800" dirty="0" smtClean="0"/>
              <a:t>denominata </a:t>
            </a:r>
            <a:r>
              <a:rPr lang="it-IT" sz="2800" dirty="0" smtClean="0"/>
              <a:t>ISSO “Istituto </a:t>
            </a:r>
            <a:r>
              <a:rPr lang="it-IT" sz="2800" dirty="0" smtClean="0"/>
              <a:t>Superiore di Scienze Optometriche </a:t>
            </a:r>
            <a:r>
              <a:rPr lang="it-IT" sz="2800" dirty="0" err="1" smtClean="0"/>
              <a:t>Acofis-</a:t>
            </a:r>
            <a:r>
              <a:rPr lang="it-IT" sz="2800" dirty="0" smtClean="0"/>
              <a:t> Giuseppe Ricco”, intitolata allo storico </a:t>
            </a:r>
            <a:r>
              <a:rPr lang="it-IT" sz="2800" dirty="0" smtClean="0"/>
              <a:t>presidente, </a:t>
            </a:r>
            <a:r>
              <a:rPr lang="it-IT" sz="2800" dirty="0" smtClean="0"/>
              <a:t>è stata tra le prime scuole di optometria in Italia, rilasciando un attestato post diploma triennale </a:t>
            </a:r>
            <a:r>
              <a:rPr lang="it-IT" sz="2800" dirty="0" smtClean="0"/>
              <a:t>di specializzazione </a:t>
            </a:r>
            <a:r>
              <a:rPr lang="it-IT" sz="2800" dirty="0" smtClean="0"/>
              <a:t>in </a:t>
            </a:r>
            <a:r>
              <a:rPr lang="it-IT" sz="2800" dirty="0" smtClean="0"/>
              <a:t>optometria (1500 ore di formazione).</a:t>
            </a:r>
            <a:endParaRPr lang="it-IT" sz="2800" dirty="0" smtClean="0"/>
          </a:p>
          <a:p>
            <a:pPr fontAlgn="base"/>
            <a:endParaRPr lang="it-IT" sz="2800" dirty="0" smtClean="0"/>
          </a:p>
          <a:p>
            <a:pPr fontAlgn="base"/>
            <a:endParaRPr lang="it-IT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092280" cy="79208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La scuola</a:t>
            </a:r>
            <a:endParaRPr lang="it-IT" sz="4000" dirty="0"/>
          </a:p>
        </p:txBody>
      </p:sp>
      <p:pic>
        <p:nvPicPr>
          <p:cNvPr id="9" name="Immagine 8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486003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	Nel 2001 grazie al connubio tra Federottica e Università Bicocca nasce il primo corso universitario di Ottica e di Optometria presso il Dipartimento di Scienza dei Materiali</a:t>
            </a:r>
          </a:p>
          <a:p>
            <a:endParaRPr lang="it-IT" sz="1200" dirty="0" smtClean="0"/>
          </a:p>
          <a:p>
            <a:pPr>
              <a:buNone/>
            </a:pPr>
            <a:r>
              <a:rPr lang="it-IT" sz="2400" dirty="0" smtClean="0"/>
              <a:t>	La scuola ISSO quindi </a:t>
            </a:r>
            <a:r>
              <a:rPr lang="it-IT" sz="2400" dirty="0" smtClean="0"/>
              <a:t>cessa </a:t>
            </a:r>
            <a:r>
              <a:rPr lang="it-IT" sz="2400" dirty="0" smtClean="0"/>
              <a:t>gradualmente la </a:t>
            </a:r>
            <a:r>
              <a:rPr lang="it-IT" sz="2400" dirty="0" smtClean="0"/>
              <a:t>sua attività confluendo nella nuova realtà formativa universitaria, donando </a:t>
            </a:r>
            <a:r>
              <a:rPr lang="it-IT" sz="2400" dirty="0" smtClean="0"/>
              <a:t>l’intera dotazione </a:t>
            </a:r>
            <a:r>
              <a:rPr lang="it-IT" sz="2400" dirty="0" smtClean="0"/>
              <a:t>strumentale e trasferendo i propri docenti per le materie professionalizzanti. 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foto scuola acofis mil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2257324" cy="1439044"/>
          </a:xfrm>
          <a:prstGeom prst="rect">
            <a:avLst/>
          </a:prstGeom>
        </p:spPr>
      </p:pic>
      <p:pic>
        <p:nvPicPr>
          <p:cNvPr id="7" name="Immagine 6" descr="16annibicocc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6630" y="3501008"/>
            <a:ext cx="2177738" cy="207530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44008" y="2852936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- Istituto di Scienze Optometriche </a:t>
            </a:r>
            <a:r>
              <a:rPr lang="it-IT" dirty="0" err="1" smtClean="0"/>
              <a:t>Acofis-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5661248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- Università degli Studi di Milano Bicocca -</a:t>
            </a:r>
            <a:endParaRPr lang="it-IT" dirty="0"/>
          </a:p>
        </p:txBody>
      </p:sp>
      <p:pic>
        <p:nvPicPr>
          <p:cNvPr id="10" name="Immagine 9" descr="image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708920"/>
            <a:ext cx="8280920" cy="3777283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 smtClean="0"/>
              <a:t>Gruppo </a:t>
            </a:r>
            <a:r>
              <a:rPr lang="it-IT" sz="2800" dirty="0" smtClean="0"/>
              <a:t>screening visivi </a:t>
            </a:r>
            <a:r>
              <a:rPr lang="it-IT" sz="2800" dirty="0" err="1" smtClean="0"/>
              <a:t>Acofis</a:t>
            </a:r>
            <a:endParaRPr lang="it-IT" sz="2800" dirty="0" smtClean="0"/>
          </a:p>
          <a:p>
            <a:endParaRPr lang="it-IT" sz="2000" dirty="0" smtClean="0"/>
          </a:p>
          <a:p>
            <a:r>
              <a:rPr lang="it-IT" sz="2800" dirty="0" smtClean="0"/>
              <a:t>Proposte di </a:t>
            </a:r>
            <a:r>
              <a:rPr lang="it-IT" sz="2800" dirty="0" err="1" smtClean="0"/>
              <a:t>tirocinii</a:t>
            </a:r>
            <a:r>
              <a:rPr lang="it-IT" sz="2800" dirty="0" smtClean="0"/>
              <a:t> al 3° anno per la preparazione della tesi di laurea e </a:t>
            </a:r>
            <a:r>
              <a:rPr lang="it-IT" sz="2800" dirty="0" err="1" smtClean="0"/>
              <a:t>tirocinii</a:t>
            </a:r>
            <a:r>
              <a:rPr lang="it-IT" sz="2800" dirty="0" smtClean="0"/>
              <a:t> extra-curricolari presso i nostri </a:t>
            </a:r>
            <a:r>
              <a:rPr lang="it-IT" sz="2800" dirty="0" smtClean="0"/>
              <a:t>associati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sz="2800" dirty="0" smtClean="0"/>
              <a:t>Sportello </a:t>
            </a:r>
            <a:r>
              <a:rPr lang="it-IT" sz="2800" dirty="0" smtClean="0"/>
              <a:t>lavoro</a:t>
            </a:r>
          </a:p>
          <a:p>
            <a:endParaRPr lang="it-IT" sz="2800" dirty="0" smtClean="0"/>
          </a:p>
          <a:p>
            <a:r>
              <a:rPr lang="it-IT" sz="2800" dirty="0" smtClean="0"/>
              <a:t>Collegamento con Job </a:t>
            </a:r>
            <a:r>
              <a:rPr lang="it-IT" sz="2800" dirty="0" err="1" smtClean="0"/>
              <a:t>Placement</a:t>
            </a:r>
            <a:r>
              <a:rPr lang="it-IT" sz="2800" dirty="0" smtClean="0"/>
              <a:t> (accesso ai </a:t>
            </a:r>
            <a:r>
              <a:rPr lang="it-IT" sz="2800" dirty="0" err="1" smtClean="0"/>
              <a:t>CV</a:t>
            </a:r>
            <a:r>
              <a:rPr lang="it-IT" sz="2800" dirty="0" smtClean="0"/>
              <a:t> dei neolaureati in Ottica e Optometria)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23528" y="1340768"/>
            <a:ext cx="7092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Sempre al fianco dell’Università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5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Esame </a:t>
            </a:r>
            <a:r>
              <a:rPr lang="it-IT" sz="4000" dirty="0" smtClean="0"/>
              <a:t>abilitante alla professione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it-IT" dirty="0" smtClean="0"/>
              <a:t>Convenzione </a:t>
            </a:r>
            <a:r>
              <a:rPr lang="it-IT" dirty="0" smtClean="0"/>
              <a:t>Università Bicocca </a:t>
            </a:r>
            <a:r>
              <a:rPr lang="it-IT" dirty="0" smtClean="0"/>
              <a:t>- Istituto </a:t>
            </a:r>
            <a:r>
              <a:rPr lang="it-IT" dirty="0" err="1" smtClean="0"/>
              <a:t>G.Galilei</a:t>
            </a:r>
            <a:r>
              <a:rPr lang="it-IT" dirty="0" smtClean="0"/>
              <a:t> (maggio 2015)</a:t>
            </a:r>
          </a:p>
          <a:p>
            <a:r>
              <a:rPr lang="it-IT" dirty="0" smtClean="0"/>
              <a:t>Corsi preparatori all’esame abilitante dedicati agli studenti/laureati di Bicocca in collaborazione con il Comune di Milano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6" name="Immagine 5" descr="PHOTO-2022-06-02-23-31-18.jpg"/>
          <p:cNvPicPr>
            <a:picLocks noChangeAspect="1"/>
          </p:cNvPicPr>
          <p:nvPr/>
        </p:nvPicPr>
        <p:blipFill>
          <a:blip r:embed="rId2" cstate="print"/>
          <a:srcRect l="2076" r="2439" b="1264"/>
          <a:stretch>
            <a:fillRect/>
          </a:stretch>
        </p:blipFill>
        <p:spPr>
          <a:xfrm>
            <a:off x="2771800" y="1340768"/>
            <a:ext cx="3312368" cy="4752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 descr="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Impegno costante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stantanea schermo 2022-05-22 (16.45.3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27" r="1745"/>
          <a:stretch>
            <a:fillRect/>
          </a:stretch>
        </p:blipFill>
        <p:spPr>
          <a:xfrm>
            <a:off x="5076056" y="1196752"/>
            <a:ext cx="3600400" cy="5128035"/>
          </a:xfrm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FEDEROTTICA MILANO ACOFIS</a:t>
            </a:r>
            <a:endParaRPr lang="it-IT"/>
          </a:p>
        </p:txBody>
      </p:sp>
      <p:pic>
        <p:nvPicPr>
          <p:cNvPr id="7" name="Immagine 6" descr="6e539717-adaa-4dad-b661-059681c38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4061999" cy="3050466"/>
          </a:xfrm>
          <a:prstGeom prst="rect">
            <a:avLst/>
          </a:prstGeom>
        </p:spPr>
      </p:pic>
      <p:pic>
        <p:nvPicPr>
          <p:cNvPr id="8" name="Immagine 7" descr="image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3028572" cy="132381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Impegno costante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250</Words>
  <Application>Microsoft Office PowerPoint</Application>
  <PresentationFormat>Presentazione su schermo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Sin dal 1946</vt:lpstr>
      <vt:lpstr>Oggi</vt:lpstr>
      <vt:lpstr>I primi passi</vt:lpstr>
      <vt:lpstr>La scuola</vt:lpstr>
      <vt:lpstr>Diapositiva 5</vt:lpstr>
      <vt:lpstr>Diapositiva 6</vt:lpstr>
      <vt:lpstr>Esame abilitante alla professione</vt:lpstr>
      <vt:lpstr>Impegno costante</vt:lpstr>
      <vt:lpstr>Impegno costante</vt:lpstr>
      <vt:lpstr>Impegno costante</vt:lpstr>
      <vt:lpstr>Tra le tante attività svolte dagli Ottici Optometristi associati a Federottica esiste il progetto “Bimbovisione”</vt:lpstr>
      <vt:lpstr>Special Olympics  Torino 2022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Proprietario</dc:creator>
  <cp:lastModifiedBy>Gian Luca</cp:lastModifiedBy>
  <cp:revision>38</cp:revision>
  <dcterms:created xsi:type="dcterms:W3CDTF">2017-03-30T21:14:50Z</dcterms:created>
  <dcterms:modified xsi:type="dcterms:W3CDTF">2022-06-12T19:07:42Z</dcterms:modified>
</cp:coreProperties>
</file>