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slides/slide4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6"/>
  </p:notesMasterIdLst>
  <p:sldIdLst>
    <p:sldId id="270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  <p:sldId id="292" r:id="rId37"/>
    <p:sldId id="293" r:id="rId38"/>
    <p:sldId id="294" r:id="rId39"/>
    <p:sldId id="295" r:id="rId40"/>
    <p:sldId id="296" r:id="rId41"/>
    <p:sldId id="297" r:id="rId42"/>
    <p:sldId id="298" r:id="rId43"/>
    <p:sldId id="299" r:id="rId44"/>
    <p:sldId id="300" r:id="rId45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8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presProps" Target="presProps.xml"/><Relationship Id="rId50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viewProps" Target="viewProps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A5D823-87E6-4F4E-BEB2-AEF5E3913E88}" type="datetimeFigureOut">
              <a:rPr lang="it-IT" smtClean="0"/>
              <a:t>30/09/2015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31E66F-E7B5-4285-A782-40B3F7AEB42B}" type="slidenum">
              <a:rPr lang="it-IT" smtClean="0"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BD2A35-3260-4FF6-862B-3A912716F64A}" type="datetime1">
              <a:rPr lang="it-IT" smtClean="0"/>
              <a:t>30/09/2015</a:t>
            </a:fld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36FD35-EE0D-43BC-882E-1684C1404A29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6B21ED-40C1-477F-A756-0686D4FA9BE2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83AC72-16FF-4318-930F-0BF31C92E7C0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92E17F-132B-44AE-AE43-C4D47E42904E}" type="datetime1">
              <a:rPr lang="it-IT" smtClean="0"/>
              <a:t>30/09/2015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692C2E-F0A7-44E4-949F-F388DEE6BE30}" type="datetime1">
              <a:rPr lang="it-IT" smtClean="0"/>
              <a:t>30/09/2015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CECCF3-F082-488A-B355-688114560733}" type="datetime1">
              <a:rPr lang="it-IT" smtClean="0"/>
              <a:t>30/09/2015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A4DE7-15EB-4664-817D-3F3B9900630A}" type="datetime1">
              <a:rPr lang="it-IT" smtClean="0"/>
              <a:t>30/09/2015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311A3D-74BD-4B83-8D56-578F3836AFAE}" type="datetime1">
              <a:rPr lang="it-IT" smtClean="0"/>
              <a:t>30/09/2015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43732-31AE-48AB-9845-420963FA8FCF}" type="datetime1">
              <a:rPr lang="it-IT" smtClean="0"/>
              <a:t>30/09/2015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BD7501-15A4-4CE6-AD5B-00D8FDF881A5}" type="datetime1">
              <a:rPr lang="it-IT" smtClean="0"/>
              <a:t>30/09/2015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E45D339-299E-4A09-982B-7CD46EE56009}" type="datetime1">
              <a:rPr lang="it-IT" smtClean="0"/>
              <a:t>30/09/2015</a:t>
            </a:fld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161B317-0726-4063-B425-A0CF45D33138}" type="slidenum">
              <a:rPr lang="it-IT" smtClean="0"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</a:t>
            </a:fld>
            <a:endParaRPr lang="it-IT"/>
          </a:p>
        </p:txBody>
      </p:sp>
      <p:sp>
        <p:nvSpPr>
          <p:cNvPr id="3" name="CasellaDiTesto 2"/>
          <p:cNvSpPr txBox="1"/>
          <p:nvPr/>
        </p:nvSpPr>
        <p:spPr>
          <a:xfrm>
            <a:off x="0" y="2369158"/>
            <a:ext cx="9144000" cy="230832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it-IT" sz="7200" dirty="0" smtClean="0">
                <a:solidFill>
                  <a:srgbClr val="C00000"/>
                </a:solidFill>
              </a:rPr>
              <a:t>L’aggressività e l’altruismo</a:t>
            </a:r>
            <a:endParaRPr lang="it-IT" sz="72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10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28600" y="476672"/>
            <a:ext cx="8610600" cy="69145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buFontTx/>
              <a:buNone/>
            </a:pPr>
            <a:r>
              <a:rPr lang="it-IT" sz="3800" u="none" dirty="0">
                <a:solidFill>
                  <a:srgbClr val="C00000"/>
                </a:solidFill>
              </a:rPr>
              <a:t>La ricerca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Lo sperimentatore, presente il complice, spiega al soggetto il quadro teorico (falso) </a:t>
            </a:r>
            <a:r>
              <a:rPr lang="it-IT" sz="22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esperimento.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it-IT" sz="2200" i="1" u="none" dirty="0">
                <a:solidFill>
                  <a:srgbClr val="C00000"/>
                </a:solidFill>
              </a:rPr>
              <a:t>Posizione e compiti assegnati </a:t>
            </a:r>
            <a:r>
              <a:rPr lang="it-IT" sz="2200" i="1" u="none" dirty="0" err="1">
                <a:solidFill>
                  <a:srgbClr val="C00000"/>
                </a:solidFill>
              </a:rPr>
              <a:t>all</a:t>
            </a:r>
            <a:r>
              <a:rPr lang="ja-JP" altLang="it-IT" sz="2200" i="1" u="none" dirty="0">
                <a:solidFill>
                  <a:srgbClr val="C00000"/>
                </a:solidFill>
              </a:rPr>
              <a:t>’</a:t>
            </a:r>
            <a:r>
              <a:rPr lang="it-IT" altLang="ja-JP" sz="2200" i="1" u="none" dirty="0">
                <a:solidFill>
                  <a:srgbClr val="C00000"/>
                </a:solidFill>
              </a:rPr>
              <a:t>insegnante (soggetto ignaro)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insegnante è davanti a un generatore di corrente dove sono posti 30 interruttori contrassegnati da scritte che vanno </a:t>
            </a:r>
            <a:r>
              <a:rPr lang="it-IT" altLang="ja-JP" sz="2200" u="none" dirty="0" err="1">
                <a:solidFill>
                  <a:schemeClr val="tx1"/>
                </a:solidFill>
              </a:rPr>
              <a:t>dall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etichetta </a:t>
            </a:r>
            <a:r>
              <a:rPr lang="ja-JP" altLang="it-IT" sz="2200" u="none" dirty="0">
                <a:solidFill>
                  <a:schemeClr val="tx1"/>
                </a:solidFill>
              </a:rPr>
              <a:t>“</a:t>
            </a:r>
            <a:r>
              <a:rPr lang="it-IT" altLang="ja-JP" sz="2200" i="1" u="none" dirty="0">
                <a:solidFill>
                  <a:schemeClr val="tx1"/>
                </a:solidFill>
              </a:rPr>
              <a:t>scossa leggera</a:t>
            </a:r>
            <a:r>
              <a:rPr lang="ja-JP" altLang="it-IT" sz="2200" u="none" dirty="0">
                <a:solidFill>
                  <a:schemeClr val="tx1"/>
                </a:solidFill>
              </a:rPr>
              <a:t>”</a:t>
            </a:r>
            <a:r>
              <a:rPr lang="it-IT" altLang="ja-JP" sz="2200" u="none" dirty="0">
                <a:solidFill>
                  <a:schemeClr val="tx1"/>
                </a:solidFill>
              </a:rPr>
              <a:t> </a:t>
            </a:r>
            <a:r>
              <a:rPr lang="it-IT" altLang="ja-JP" sz="2200" u="none" dirty="0" err="1">
                <a:solidFill>
                  <a:schemeClr val="tx1"/>
                </a:solidFill>
              </a:rPr>
              <a:t>all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etichetta </a:t>
            </a:r>
            <a:r>
              <a:rPr lang="ja-JP" altLang="it-IT" sz="2200" u="none" dirty="0">
                <a:solidFill>
                  <a:schemeClr val="tx1"/>
                </a:solidFill>
              </a:rPr>
              <a:t>“</a:t>
            </a:r>
            <a:r>
              <a:rPr lang="it-IT" altLang="ja-JP" sz="2200" i="1" u="none" dirty="0">
                <a:solidFill>
                  <a:schemeClr val="tx1"/>
                </a:solidFill>
              </a:rPr>
              <a:t>attenzione scossa molto pericolosa</a:t>
            </a:r>
            <a:r>
              <a:rPr lang="ja-JP" altLang="it-IT" sz="2200" u="none" dirty="0">
                <a:solidFill>
                  <a:schemeClr val="tx1"/>
                </a:solidFill>
              </a:rPr>
              <a:t>”</a:t>
            </a:r>
            <a:r>
              <a:rPr lang="it-IT" altLang="ja-JP" sz="2200" u="none" dirty="0">
                <a:solidFill>
                  <a:schemeClr val="tx1"/>
                </a:solidFill>
              </a:rPr>
              <a:t>.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it-IT" sz="2200" u="none" dirty="0">
                <a:solidFill>
                  <a:srgbClr val="C00000"/>
                </a:solidFill>
              </a:rPr>
              <a:t>I compiti </a:t>
            </a:r>
            <a:r>
              <a:rPr lang="it-IT" sz="22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insegnante: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chemeClr val="tx1"/>
                </a:solidFill>
              </a:rPr>
              <a:t> </a:t>
            </a:r>
            <a:r>
              <a:rPr lang="it-IT" sz="2200" b="1" u="none" dirty="0">
                <a:solidFill>
                  <a:schemeClr val="tx1"/>
                </a:solidFill>
              </a:rPr>
              <a:t>leggere</a:t>
            </a:r>
            <a:r>
              <a:rPr lang="it-IT" sz="2200" u="none" dirty="0">
                <a:solidFill>
                  <a:schemeClr val="tx1"/>
                </a:solidFill>
              </a:rPr>
              <a:t> </a:t>
            </a:r>
            <a:r>
              <a:rPr lang="it-IT" sz="2200" u="none" dirty="0" err="1">
                <a:solidFill>
                  <a:schemeClr val="tx1"/>
                </a:solidFill>
              </a:rPr>
              <a:t>all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allievo </a:t>
            </a:r>
            <a:r>
              <a:rPr lang="it-IT" altLang="ja-JP" sz="2200" b="1" u="none" dirty="0">
                <a:solidFill>
                  <a:schemeClr val="tx1"/>
                </a:solidFill>
              </a:rPr>
              <a:t>coppie di parole </a:t>
            </a:r>
            <a:r>
              <a:rPr lang="it-IT" altLang="ja-JP" sz="2200" u="none" dirty="0">
                <a:solidFill>
                  <a:schemeClr val="tx1"/>
                </a:solidFill>
              </a:rPr>
              <a:t>(esempio: scatola azzurra)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chemeClr val="tx1"/>
                </a:solidFill>
              </a:rPr>
              <a:t> </a:t>
            </a:r>
            <a:r>
              <a:rPr lang="it-IT" sz="2200" b="1" u="none" dirty="0">
                <a:solidFill>
                  <a:schemeClr val="tx1"/>
                </a:solidFill>
              </a:rPr>
              <a:t>ripetere la seconda parola </a:t>
            </a:r>
            <a:r>
              <a:rPr lang="it-IT" sz="2200" u="none" dirty="0">
                <a:solidFill>
                  <a:schemeClr val="tx1"/>
                </a:solidFill>
              </a:rPr>
              <a:t>di ogni coppia accompagnata da 4 associazioni alternative (esempio: azzurra: auto, acqua, scatola, lampada)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it-IT" sz="2200" b="1" u="none" dirty="0">
                <a:solidFill>
                  <a:schemeClr val="tx1"/>
                </a:solidFill>
              </a:rPr>
              <a:t>decidere se la risposta fornita </a:t>
            </a:r>
            <a:r>
              <a:rPr lang="it-IT" sz="2200" b="1" u="none" dirty="0" err="1">
                <a:solidFill>
                  <a:schemeClr val="tx1"/>
                </a:solidFill>
              </a:rPr>
              <a:t>dall</a:t>
            </a:r>
            <a:r>
              <a:rPr lang="ja-JP" altLang="it-IT" sz="2200" b="1" u="none" dirty="0">
                <a:solidFill>
                  <a:schemeClr val="tx1"/>
                </a:solidFill>
              </a:rPr>
              <a:t>’</a:t>
            </a:r>
            <a:r>
              <a:rPr lang="it-IT" altLang="ja-JP" sz="2200" b="1" u="none" dirty="0">
                <a:solidFill>
                  <a:schemeClr val="tx1"/>
                </a:solidFill>
              </a:rPr>
              <a:t>allievo è corretta</a:t>
            </a:r>
          </a:p>
          <a:p>
            <a:pPr algn="l">
              <a:spcBef>
                <a:spcPts val="6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chemeClr val="tx1"/>
                </a:solidFill>
              </a:rPr>
              <a:t> nel caso sia sbagliata, </a:t>
            </a:r>
            <a:r>
              <a:rPr lang="it-IT" sz="2200" b="1" u="none" dirty="0">
                <a:solidFill>
                  <a:schemeClr val="tx1"/>
                </a:solidFill>
              </a:rPr>
              <a:t>infliggere una punizione, aumentando l</a:t>
            </a:r>
            <a:r>
              <a:rPr lang="ja-JP" altLang="it-IT" sz="2200" b="1" u="none" dirty="0">
                <a:solidFill>
                  <a:schemeClr val="tx1"/>
                </a:solidFill>
              </a:rPr>
              <a:t>’</a:t>
            </a:r>
            <a:r>
              <a:rPr lang="it-IT" altLang="ja-JP" sz="2200" b="1" u="none" dirty="0">
                <a:solidFill>
                  <a:schemeClr val="tx1"/>
                </a:solidFill>
              </a:rPr>
              <a:t>intensità della scossa a ogni errore </a:t>
            </a:r>
            <a:r>
              <a:rPr lang="it-IT" altLang="ja-JP" sz="2200" u="none" dirty="0">
                <a:solidFill>
                  <a:schemeClr val="tx1"/>
                </a:solidFill>
              </a:rPr>
              <a:t>compiuto </a:t>
            </a:r>
            <a:r>
              <a:rPr lang="it-IT" altLang="ja-JP" sz="2200" u="none" dirty="0" err="1">
                <a:solidFill>
                  <a:schemeClr val="tx1"/>
                </a:solidFill>
              </a:rPr>
              <a:t>dall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allievo</a:t>
            </a:r>
          </a:p>
          <a:p>
            <a:pPr lvl="1" algn="ctr">
              <a:spcBef>
                <a:spcPts val="6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Da 15 </a:t>
            </a:r>
            <a:r>
              <a:rPr lang="it-IT" sz="2200" u="none" dirty="0" err="1">
                <a:solidFill>
                  <a:schemeClr val="tx1"/>
                </a:solidFill>
              </a:rPr>
              <a:t>volts</a:t>
            </a:r>
            <a:r>
              <a:rPr lang="it-IT" sz="2200" u="none" dirty="0">
                <a:solidFill>
                  <a:schemeClr val="tx1"/>
                </a:solidFill>
              </a:rPr>
              <a:t> a 450 </a:t>
            </a:r>
            <a:r>
              <a:rPr lang="it-IT" sz="2200" u="none" dirty="0" err="1">
                <a:solidFill>
                  <a:schemeClr val="tx1"/>
                </a:solidFill>
              </a:rPr>
              <a:t>volts</a:t>
            </a:r>
            <a:endParaRPr lang="it-IT" sz="2200" u="none" dirty="0">
              <a:solidFill>
                <a:schemeClr val="tx1"/>
              </a:solidFill>
            </a:endParaRPr>
          </a:p>
          <a:p>
            <a:pPr>
              <a:spcBef>
                <a:spcPct val="50000"/>
              </a:spcBef>
            </a:pP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11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28600" y="692696"/>
            <a:ext cx="8610600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  <a:buFontTx/>
              <a:buNone/>
            </a:pPr>
            <a:r>
              <a:rPr lang="it-IT" sz="2200" i="1" u="none" dirty="0">
                <a:solidFill>
                  <a:srgbClr val="C00000"/>
                </a:solidFill>
              </a:rPr>
              <a:t>Posizione e compiti assegnati </a:t>
            </a:r>
            <a:r>
              <a:rPr lang="it-IT" sz="2200" i="1" u="none" dirty="0" err="1">
                <a:solidFill>
                  <a:srgbClr val="C00000"/>
                </a:solidFill>
              </a:rPr>
              <a:t>all</a:t>
            </a:r>
            <a:r>
              <a:rPr lang="ja-JP" altLang="it-IT" sz="2200" i="1" u="none" dirty="0">
                <a:solidFill>
                  <a:srgbClr val="C00000"/>
                </a:solidFill>
              </a:rPr>
              <a:t>’</a:t>
            </a:r>
            <a:r>
              <a:rPr lang="it-IT" altLang="ja-JP" sz="2200" i="1" u="none" dirty="0">
                <a:solidFill>
                  <a:srgbClr val="C00000"/>
                </a:solidFill>
              </a:rPr>
              <a:t>allievo (complice)</a:t>
            </a:r>
            <a:endParaRPr lang="it-IT" altLang="ja-JP" sz="2200" u="none" dirty="0">
              <a:solidFill>
                <a:srgbClr val="C00000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allievo è legato a una sedia e al polso ha un elettrodo collegato al generatore. </a:t>
            </a:r>
            <a:r>
              <a:rPr lang="it-IT" altLang="ja-JP" sz="2200" u="none" dirty="0" err="1">
                <a:solidFill>
                  <a:schemeClr val="tx1"/>
                </a:solidFill>
              </a:rPr>
              <a:t>All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aumentare </a:t>
            </a:r>
            <a:r>
              <a:rPr lang="it-IT" altLang="ja-JP" sz="22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intensità delle scosse, deve reagire in modo diverso </a:t>
            </a:r>
          </a:p>
          <a:p>
            <a:pPr algn="l">
              <a:spcBef>
                <a:spcPts val="6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	75 </a:t>
            </a:r>
            <a:r>
              <a:rPr lang="it-IT" sz="2200" u="none" dirty="0" err="1">
                <a:solidFill>
                  <a:schemeClr val="tx1"/>
                </a:solidFill>
              </a:rPr>
              <a:t>volts</a:t>
            </a:r>
            <a:r>
              <a:rPr lang="it-IT" sz="2200" u="none" dirty="0">
                <a:solidFill>
                  <a:schemeClr val="tx1"/>
                </a:solidFill>
              </a:rPr>
              <a:t>: piccolo grido, 135 </a:t>
            </a:r>
            <a:r>
              <a:rPr lang="it-IT" sz="2200" u="none" dirty="0" err="1">
                <a:solidFill>
                  <a:schemeClr val="tx1"/>
                </a:solidFill>
              </a:rPr>
              <a:t>volts</a:t>
            </a:r>
            <a:r>
              <a:rPr lang="it-IT" sz="2200" u="none" dirty="0">
                <a:solidFill>
                  <a:schemeClr val="tx1"/>
                </a:solidFill>
              </a:rPr>
              <a:t>: gemiti di dolore</a:t>
            </a:r>
          </a:p>
          <a:p>
            <a:pPr algn="l">
              <a:spcBef>
                <a:spcPts val="6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	180 </a:t>
            </a:r>
            <a:r>
              <a:rPr lang="it-IT" sz="2200" u="none" dirty="0" err="1">
                <a:solidFill>
                  <a:schemeClr val="tx1"/>
                </a:solidFill>
              </a:rPr>
              <a:t>volts</a:t>
            </a:r>
            <a:r>
              <a:rPr lang="it-IT" sz="2200" u="none" dirty="0">
                <a:solidFill>
                  <a:schemeClr val="tx1"/>
                </a:solidFill>
              </a:rPr>
              <a:t> grida che non ce la fa più e vuole interrompere</a:t>
            </a:r>
          </a:p>
          <a:p>
            <a:pPr algn="l">
              <a:spcBef>
                <a:spcPts val="6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	270 </a:t>
            </a:r>
            <a:r>
              <a:rPr lang="it-IT" sz="2200" u="none" dirty="0" err="1">
                <a:solidFill>
                  <a:schemeClr val="tx1"/>
                </a:solidFill>
              </a:rPr>
              <a:t>volts</a:t>
            </a:r>
            <a:r>
              <a:rPr lang="it-IT" sz="2200" u="none" dirty="0">
                <a:solidFill>
                  <a:schemeClr val="tx1"/>
                </a:solidFill>
              </a:rPr>
              <a:t> urla strazianti, da 330 </a:t>
            </a:r>
            <a:r>
              <a:rPr lang="it-IT" sz="2200" u="none" dirty="0" err="1">
                <a:solidFill>
                  <a:schemeClr val="tx1"/>
                </a:solidFill>
              </a:rPr>
              <a:t>volts</a:t>
            </a:r>
            <a:r>
              <a:rPr lang="it-IT" sz="2200" u="none" dirty="0">
                <a:solidFill>
                  <a:schemeClr val="tx1"/>
                </a:solidFill>
              </a:rPr>
              <a:t> nessun suono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it-IT" sz="2200" i="1" u="none" dirty="0">
                <a:solidFill>
                  <a:srgbClr val="C00000"/>
                </a:solidFill>
              </a:rPr>
              <a:t>Ruolo dello sperimentatore nel corso della prova</a:t>
            </a:r>
            <a:endParaRPr lang="it-IT" sz="2200" u="none" dirty="0">
              <a:solidFill>
                <a:srgbClr val="C00000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rgbClr val="FFFF00"/>
                </a:solidFill>
              </a:rPr>
              <a:t>-</a:t>
            </a:r>
            <a:r>
              <a:rPr lang="it-IT" sz="2200" u="none" dirty="0"/>
              <a:t> </a:t>
            </a:r>
            <a:r>
              <a:rPr lang="it-IT" sz="2200" u="none" dirty="0">
                <a:solidFill>
                  <a:schemeClr val="tx1"/>
                </a:solidFill>
              </a:rPr>
              <a:t>Nozioni generali: le scariche sono dolorose, ma non producono lesioni ai tessuti.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- Pronuncia esortazioni sempre più pressanti (</a:t>
            </a:r>
            <a:r>
              <a:rPr lang="ja-JP" altLang="it-IT" sz="2200" u="none" dirty="0">
                <a:solidFill>
                  <a:schemeClr val="tx1"/>
                </a:solidFill>
              </a:rPr>
              <a:t>“</a:t>
            </a:r>
            <a:r>
              <a:rPr lang="it-IT" altLang="ja-JP" sz="2200" u="none" dirty="0">
                <a:solidFill>
                  <a:schemeClr val="tx1"/>
                </a:solidFill>
              </a:rPr>
              <a:t>continui per piacere</a:t>
            </a:r>
            <a:r>
              <a:rPr lang="ja-JP" altLang="it-IT" sz="2200" u="none" dirty="0">
                <a:solidFill>
                  <a:schemeClr val="tx1"/>
                </a:solidFill>
              </a:rPr>
              <a:t>”</a:t>
            </a:r>
            <a:r>
              <a:rPr lang="it-IT" altLang="ja-JP" sz="2200" u="none" dirty="0">
                <a:solidFill>
                  <a:schemeClr val="tx1"/>
                </a:solidFill>
              </a:rPr>
              <a:t>, </a:t>
            </a:r>
            <a:r>
              <a:rPr lang="ja-JP" altLang="it-IT" sz="2200" u="none" dirty="0">
                <a:solidFill>
                  <a:schemeClr val="tx1"/>
                </a:solidFill>
              </a:rPr>
              <a:t>“</a:t>
            </a:r>
            <a:r>
              <a:rPr lang="it-IT" altLang="ja-JP" sz="2200" u="none" dirty="0">
                <a:solidFill>
                  <a:schemeClr val="tx1"/>
                </a:solidFill>
              </a:rPr>
              <a:t>non ha altra </a:t>
            </a:r>
            <a:r>
              <a:rPr lang="it-IT" altLang="ja-JP" sz="2200" u="none" dirty="0" smtClean="0">
                <a:solidFill>
                  <a:schemeClr val="tx1"/>
                </a:solidFill>
              </a:rPr>
              <a:t>scelta”, “deve </a:t>
            </a:r>
            <a:r>
              <a:rPr lang="it-IT" altLang="ja-JP" sz="2200" u="none" dirty="0">
                <a:solidFill>
                  <a:schemeClr val="tx1"/>
                </a:solidFill>
              </a:rPr>
              <a:t>proseguire</a:t>
            </a:r>
            <a:r>
              <a:rPr lang="ja-JP" altLang="it-IT" sz="2200" u="none" dirty="0">
                <a:solidFill>
                  <a:schemeClr val="tx1"/>
                </a:solidFill>
              </a:rPr>
              <a:t>”</a:t>
            </a:r>
            <a:r>
              <a:rPr lang="it-IT" altLang="ja-JP" sz="2200" u="none" dirty="0">
                <a:solidFill>
                  <a:schemeClr val="tx1"/>
                </a:solidFill>
              </a:rPr>
              <a:t>).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Calma, sicurezza, esortazioni pressanti </a:t>
            </a:r>
            <a:r>
              <a:rPr lang="it-IT" sz="2200" u="none" dirty="0">
                <a:solidFill>
                  <a:schemeClr val="tx1"/>
                </a:solidFill>
                <a:sym typeface="Symbol" pitchFamily="18" charset="2"/>
              </a:rPr>
              <a:t> il soggetto deve concepire l</a:t>
            </a:r>
            <a:r>
              <a:rPr lang="ja-JP" altLang="it-IT" sz="2200" u="none" dirty="0">
                <a:solidFill>
                  <a:schemeClr val="tx1"/>
                </a:solidFill>
                <a:sym typeface="Symbol" pitchFamily="18" charset="2"/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  <a:sym typeface="Symbol" pitchFamily="18" charset="2"/>
              </a:rPr>
              <a:t>obbedienza come normale e il solo modo per interpretare gli eventi</a:t>
            </a:r>
            <a:endParaRPr lang="it-IT" sz="2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12</a:t>
            </a:fld>
            <a:endParaRPr lang="it-IT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2400" y="836712"/>
            <a:ext cx="8991600" cy="40626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it-IT" sz="2200" i="1" u="none" dirty="0">
                <a:solidFill>
                  <a:srgbClr val="C00000"/>
                </a:solidFill>
              </a:rPr>
              <a:t>Paradigma e soggetti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il paradigma sperimentale induceva i soggetti in uno stato di eteronomia</a:t>
            </a:r>
          </a:p>
          <a:p>
            <a:pPr algn="l">
              <a:spcBef>
                <a:spcPct val="50000"/>
              </a:spcBef>
            </a:pPr>
            <a:endParaRPr lang="it-IT" sz="2200" u="none" dirty="0" smtClean="0">
              <a:solidFill>
                <a:schemeClr val="tx1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it-IT" sz="2200" u="none" dirty="0" smtClean="0">
                <a:solidFill>
                  <a:schemeClr val="tx1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variabile dipendente: livello di obbedienza (misurato in base al numero </a:t>
            </a:r>
            <a:r>
              <a:rPr lang="it-IT" sz="22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ultimo interruttore premuto dal soggetto prima di interrompere la prova)</a:t>
            </a:r>
          </a:p>
          <a:p>
            <a:pPr algn="l">
              <a:spcBef>
                <a:spcPct val="50000"/>
              </a:spcBef>
            </a:pPr>
            <a:endParaRPr lang="it-IT" sz="2200" u="none" dirty="0">
              <a:solidFill>
                <a:schemeClr val="tx1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 Soggetti sperimentali: maschi tra i 20/ 50 anni d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età reclutati con annuncio sui media (in una sola prova donne)</a:t>
            </a:r>
          </a:p>
          <a:p>
            <a:pPr>
              <a:spcBef>
                <a:spcPct val="50000"/>
              </a:spcBef>
            </a:pP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13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2400" y="836712"/>
            <a:ext cx="8991600" cy="6340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it-IT" sz="2200" i="1" u="none" dirty="0">
                <a:solidFill>
                  <a:srgbClr val="C00000"/>
                </a:solidFill>
              </a:rPr>
              <a:t>Trattamento post-sperimentale e follow-up a distanza di un anno</a:t>
            </a:r>
            <a:endParaRPr lang="it-IT" sz="2200" u="none" dirty="0">
              <a:solidFill>
                <a:srgbClr val="C00000"/>
              </a:solidFill>
            </a:endParaRPr>
          </a:p>
          <a:p>
            <a:pPr algn="l">
              <a:spcBef>
                <a:spcPct val="50000"/>
              </a:spcBef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Alla fine </a:t>
            </a:r>
            <a:r>
              <a:rPr lang="it-IT" sz="22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esperimento i soggetti vengono informati che le vittime in realtà non hanno subito scosse e che 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obbedienza allo sperimentatore rappresenta un comportamento normale.</a:t>
            </a:r>
          </a:p>
          <a:p>
            <a:pPr>
              <a:spcBef>
                <a:spcPct val="50000"/>
              </a:spcBef>
            </a:pPr>
            <a:endParaRPr lang="it-IT" sz="2200" u="none" dirty="0">
              <a:solidFill>
                <a:srgbClr val="FFFF00"/>
              </a:solidFill>
            </a:endParaRPr>
          </a:p>
          <a:p>
            <a:pPr>
              <a:spcBef>
                <a:spcPct val="50000"/>
              </a:spcBef>
              <a:buFontTx/>
              <a:buNone/>
            </a:pPr>
            <a:r>
              <a:rPr lang="it-IT" sz="2200" i="1" u="none" dirty="0">
                <a:solidFill>
                  <a:srgbClr val="C00000"/>
                </a:solidFill>
              </a:rPr>
              <a:t>Risultati</a:t>
            </a:r>
          </a:p>
          <a:p>
            <a:pPr>
              <a:spcBef>
                <a:spcPct val="50000"/>
              </a:spcBef>
              <a:buFontTx/>
              <a:buNone/>
            </a:pPr>
            <a:r>
              <a:rPr lang="it-IT" sz="2200" i="1" u="none" dirty="0">
                <a:solidFill>
                  <a:srgbClr val="C00000"/>
                </a:solidFill>
              </a:rPr>
              <a:t>Gli effetti della vicinanza alla vittima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rgbClr val="FFFF00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I condizione: la vittima </a:t>
            </a:r>
            <a:r>
              <a:rPr lang="it-IT" sz="2200" b="1" u="none" dirty="0">
                <a:solidFill>
                  <a:schemeClr val="tx1"/>
                </a:solidFill>
              </a:rPr>
              <a:t>colpisce la parete</a:t>
            </a:r>
            <a:r>
              <a:rPr lang="it-IT" sz="2200" u="none" dirty="0">
                <a:solidFill>
                  <a:schemeClr val="tx1"/>
                </a:solidFill>
              </a:rPr>
              <a:t> della stanza dove si trova 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insegnante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 II condizione: il soggetto </a:t>
            </a:r>
            <a:r>
              <a:rPr lang="it-IT" sz="2200" b="1" u="none" dirty="0">
                <a:solidFill>
                  <a:schemeClr val="tx1"/>
                </a:solidFill>
              </a:rPr>
              <a:t>sente la vittima </a:t>
            </a:r>
            <a:r>
              <a:rPr lang="it-IT" sz="2200" u="none" dirty="0">
                <a:solidFill>
                  <a:schemeClr val="tx1"/>
                </a:solidFill>
              </a:rPr>
              <a:t>piangere e gridare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 III condizione: soggetto e vittima </a:t>
            </a:r>
            <a:r>
              <a:rPr lang="it-IT" sz="2200" b="1" u="none" dirty="0">
                <a:solidFill>
                  <a:schemeClr val="tx1"/>
                </a:solidFill>
              </a:rPr>
              <a:t>sono vicini </a:t>
            </a:r>
            <a:r>
              <a:rPr lang="it-IT" sz="2200" u="none" dirty="0">
                <a:solidFill>
                  <a:schemeClr val="tx1"/>
                </a:solidFill>
              </a:rPr>
              <a:t>nella stessa stanza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 IV condizione: il soggetto </a:t>
            </a:r>
            <a:r>
              <a:rPr lang="it-IT" sz="2200" b="1" u="none" dirty="0">
                <a:solidFill>
                  <a:schemeClr val="tx1"/>
                </a:solidFill>
              </a:rPr>
              <a:t>tocca la vittima </a:t>
            </a:r>
            <a:r>
              <a:rPr lang="it-IT" sz="2200" u="none" dirty="0">
                <a:solidFill>
                  <a:schemeClr val="tx1"/>
                </a:solidFill>
              </a:rPr>
              <a:t>ogni volta che le infligge le scosse</a:t>
            </a:r>
          </a:p>
          <a:p>
            <a:pPr>
              <a:spcBef>
                <a:spcPct val="50000"/>
              </a:spcBef>
            </a:pPr>
            <a:endParaRPr lang="it-IT" dirty="0"/>
          </a:p>
          <a:p>
            <a:pPr>
              <a:spcBef>
                <a:spcPct val="50000"/>
              </a:spcBef>
              <a:buFontTx/>
              <a:buChar char="-"/>
            </a:pP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14</a:t>
            </a:fld>
            <a:endParaRPr lang="it-IT"/>
          </a:p>
        </p:txBody>
      </p:sp>
      <p:pic>
        <p:nvPicPr>
          <p:cNvPr id="3" name="Picture 4" descr="05_0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1052736"/>
            <a:ext cx="8784976" cy="5243513"/>
          </a:xfrm>
          <a:prstGeom prst="rect">
            <a:avLst/>
          </a:prstGeom>
          <a:noFill/>
          <a:ln w="38100">
            <a:solidFill>
              <a:srgbClr val="C00000"/>
            </a:solidFill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15</a:t>
            </a:fld>
            <a:endParaRPr lang="it-IT"/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331788" y="836712"/>
            <a:ext cx="8812212" cy="5339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200" i="1" u="none" dirty="0" smtClean="0">
                <a:solidFill>
                  <a:srgbClr val="C00000"/>
                </a:solidFill>
              </a:rPr>
              <a:t>Risultati: </a:t>
            </a:r>
          </a:p>
          <a:p>
            <a:pPr>
              <a:spcBef>
                <a:spcPct val="50000"/>
              </a:spcBef>
            </a:pPr>
            <a:r>
              <a:rPr lang="it-IT" sz="2200" dirty="0" smtClean="0">
                <a:solidFill>
                  <a:srgbClr val="C00000"/>
                </a:solidFill>
              </a:rPr>
              <a:t>il</a:t>
            </a:r>
            <a:r>
              <a:rPr lang="it-IT" sz="2200" u="none" dirty="0" smtClean="0">
                <a:solidFill>
                  <a:srgbClr val="C00000"/>
                </a:solidFill>
              </a:rPr>
              <a:t> </a:t>
            </a:r>
            <a:r>
              <a:rPr lang="it-IT" sz="2200" b="1" u="none" dirty="0">
                <a:solidFill>
                  <a:srgbClr val="C00000"/>
                </a:solidFill>
              </a:rPr>
              <a:t>65%</a:t>
            </a:r>
            <a:r>
              <a:rPr lang="it-IT" sz="2200" u="none" dirty="0">
                <a:solidFill>
                  <a:srgbClr val="C00000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dei soggetti sperimentali ha continuato a somministrare scariche elettriche fino a raggiungere il livello massimo di voltaggio (405 </a:t>
            </a:r>
            <a:r>
              <a:rPr lang="it-IT" sz="2200" u="none" dirty="0" err="1">
                <a:solidFill>
                  <a:schemeClr val="tx1"/>
                </a:solidFill>
              </a:rPr>
              <a:t>volts</a:t>
            </a:r>
            <a:r>
              <a:rPr lang="it-IT" sz="2200" u="none" dirty="0">
                <a:solidFill>
                  <a:schemeClr val="tx1"/>
                </a:solidFill>
              </a:rPr>
              <a:t>).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rgbClr val="C00000"/>
                </a:solidFill>
              </a:rPr>
              <a:t>La percentuale di obbedienza diminuisce passando dal 1° al 4° esperimento.</a:t>
            </a:r>
          </a:p>
          <a:p>
            <a:pPr lvl="1" algn="l">
              <a:spcBef>
                <a:spcPct val="50000"/>
              </a:spcBef>
            </a:pPr>
            <a:r>
              <a:rPr lang="it-IT" sz="2200" u="none" dirty="0">
                <a:solidFill>
                  <a:srgbClr val="C00000"/>
                </a:solidFill>
              </a:rPr>
              <a:t>La vicinanza del soggetto alla vittima è un fattore importante per controbilanciare il potere </a:t>
            </a:r>
            <a:r>
              <a:rPr lang="it-IT" sz="2200" u="none" dirty="0" err="1">
                <a:solidFill>
                  <a:srgbClr val="C00000"/>
                </a:solidFill>
              </a:rPr>
              <a:t>dell</a:t>
            </a:r>
            <a:r>
              <a:rPr lang="ja-JP" altLang="it-IT" sz="2200" u="none" dirty="0">
                <a:solidFill>
                  <a:srgbClr val="C00000"/>
                </a:solidFill>
              </a:rPr>
              <a:t>’</a:t>
            </a:r>
            <a:r>
              <a:rPr lang="it-IT" altLang="ja-JP" sz="2200" u="none" dirty="0">
                <a:solidFill>
                  <a:srgbClr val="C00000"/>
                </a:solidFill>
              </a:rPr>
              <a:t>autorità e per suscitare disobbedienza. 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La differenza tra la I e la II condizione è molto bassa (65% - 62,5%): le reazioni della vittima nella condizione di </a:t>
            </a:r>
            <a:r>
              <a:rPr lang="ja-JP" altLang="it-IT" sz="2200" u="none" dirty="0">
                <a:solidFill>
                  <a:schemeClr val="tx1"/>
                </a:solidFill>
              </a:rPr>
              <a:t>“</a:t>
            </a:r>
            <a:r>
              <a:rPr lang="it-IT" altLang="ja-JP" sz="2200" u="none" dirty="0">
                <a:solidFill>
                  <a:schemeClr val="tx1"/>
                </a:solidFill>
              </a:rPr>
              <a:t>reazione vocale</a:t>
            </a:r>
            <a:r>
              <a:rPr lang="ja-JP" altLang="it-IT" sz="2200" u="none" dirty="0">
                <a:solidFill>
                  <a:schemeClr val="tx1"/>
                </a:solidFill>
              </a:rPr>
              <a:t>”</a:t>
            </a:r>
            <a:r>
              <a:rPr lang="it-IT" altLang="ja-JP" sz="2200" u="none" dirty="0">
                <a:solidFill>
                  <a:schemeClr val="tx1"/>
                </a:solidFill>
              </a:rPr>
              <a:t> non fanno abbassare il tasso di obbedienza.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Quando il soggetto vede e ha un contatto fisico con la vittima:</a:t>
            </a:r>
          </a:p>
          <a:p>
            <a:pPr lvl="1" algn="l">
              <a:spcBef>
                <a:spcPct val="50000"/>
              </a:spcBef>
            </a:pPr>
            <a:r>
              <a:rPr lang="it-IT" sz="2200" u="none" dirty="0" smtClean="0">
                <a:solidFill>
                  <a:schemeClr val="tx1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si rende conto delle conseguenze delle proprie azioni </a:t>
            </a:r>
            <a:r>
              <a:rPr lang="it-IT" sz="2200" u="none" dirty="0">
                <a:solidFill>
                  <a:schemeClr val="tx1"/>
                </a:solidFill>
                <a:sym typeface="Symbol" pitchFamily="18" charset="2"/>
              </a:rPr>
              <a:t> forte tensione;</a:t>
            </a:r>
            <a:endParaRPr lang="it-IT" sz="2200" u="none" dirty="0">
              <a:solidFill>
                <a:schemeClr val="tx1"/>
              </a:solidFill>
            </a:endParaRPr>
          </a:p>
          <a:p>
            <a:pPr lvl="1" algn="l">
              <a:spcBef>
                <a:spcPct val="50000"/>
              </a:spcBef>
            </a:pPr>
            <a:r>
              <a:rPr lang="it-IT" sz="2200" u="none" dirty="0" smtClean="0">
                <a:solidFill>
                  <a:schemeClr val="tx1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si percepisce come viene visto dalla vittima.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16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2276872"/>
            <a:ext cx="8812213" cy="22929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spcBef>
                <a:spcPct val="50000"/>
              </a:spcBef>
              <a:buNone/>
            </a:pPr>
            <a:r>
              <a:rPr lang="it-IT" sz="2200" u="none" dirty="0" smtClean="0">
                <a:solidFill>
                  <a:schemeClr val="tx1"/>
                </a:solidFill>
              </a:rPr>
              <a:t>Prime </a:t>
            </a:r>
            <a:r>
              <a:rPr lang="it-IT" sz="2200" u="none" dirty="0">
                <a:solidFill>
                  <a:schemeClr val="tx1"/>
                </a:solidFill>
              </a:rPr>
              <a:t>interpretazioni </a:t>
            </a:r>
            <a:r>
              <a:rPr lang="it-IT" sz="2200" u="none" dirty="0">
                <a:solidFill>
                  <a:srgbClr val="C00000"/>
                </a:solidFill>
              </a:rPr>
              <a:t>l</a:t>
            </a:r>
            <a:r>
              <a:rPr lang="ja-JP" altLang="it-IT" sz="2200" u="none" dirty="0">
                <a:solidFill>
                  <a:srgbClr val="C00000"/>
                </a:solidFill>
              </a:rPr>
              <a:t>’</a:t>
            </a:r>
            <a:r>
              <a:rPr lang="it-IT" altLang="ja-JP" sz="2200" u="none" dirty="0">
                <a:solidFill>
                  <a:srgbClr val="C00000"/>
                </a:solidFill>
              </a:rPr>
              <a:t>obbedienza diminuisce quanto più: </a:t>
            </a:r>
          </a:p>
          <a:p>
            <a:pPr marL="179388" lvl="1" indent="271463" algn="l">
              <a:spcBef>
                <a:spcPct val="50000"/>
              </a:spcBef>
              <a:buFont typeface="Arial" pitchFamily="34" charset="0"/>
              <a:buChar char="•"/>
              <a:tabLst>
                <a:tab pos="450850" algn="l"/>
              </a:tabLst>
            </a:pPr>
            <a:r>
              <a:rPr lang="it-IT" sz="2200" u="none" dirty="0" smtClean="0">
                <a:solidFill>
                  <a:schemeClr val="tx1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la </a:t>
            </a:r>
            <a:r>
              <a:rPr lang="it-IT" sz="2200" b="1" u="none" dirty="0">
                <a:solidFill>
                  <a:schemeClr val="tx1"/>
                </a:solidFill>
              </a:rPr>
              <a:t>sofferenza della vittima diventa saliente </a:t>
            </a:r>
            <a:r>
              <a:rPr lang="it-IT" sz="2200" u="none" dirty="0">
                <a:solidFill>
                  <a:schemeClr val="tx1"/>
                </a:solidFill>
              </a:rPr>
              <a:t>al soggetto ignaro</a:t>
            </a:r>
          </a:p>
          <a:p>
            <a:pPr marL="179388" lvl="1" indent="271463" algn="l">
              <a:spcBef>
                <a:spcPct val="50000"/>
              </a:spcBef>
              <a:buFont typeface="Arial" pitchFamily="34" charset="0"/>
              <a:buChar char="•"/>
              <a:tabLst>
                <a:tab pos="450850" algn="l"/>
              </a:tabLst>
            </a:pPr>
            <a:r>
              <a:rPr lang="it-IT" sz="2200" u="none" dirty="0" smtClean="0">
                <a:solidFill>
                  <a:schemeClr val="tx1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le </a:t>
            </a:r>
            <a:r>
              <a:rPr lang="it-IT" sz="2200" b="1" u="none" dirty="0">
                <a:solidFill>
                  <a:schemeClr val="tx1"/>
                </a:solidFill>
              </a:rPr>
              <a:t>azioni del soggetto sono sotto gli occhi della vittima </a:t>
            </a:r>
            <a:r>
              <a:rPr lang="it-IT" sz="2200" u="none" dirty="0">
                <a:solidFill>
                  <a:schemeClr val="tx1"/>
                </a:solidFill>
              </a:rPr>
              <a:t>(imbarazzo, vergogna, inibizione)</a:t>
            </a:r>
          </a:p>
          <a:p>
            <a:pPr marL="179388" lvl="1" indent="271463" algn="l">
              <a:spcBef>
                <a:spcPct val="50000"/>
              </a:spcBef>
              <a:buFont typeface="Arial" pitchFamily="34" charset="0"/>
              <a:buChar char="•"/>
              <a:tabLst>
                <a:tab pos="450850" algn="l"/>
              </a:tabLst>
            </a:pPr>
            <a:r>
              <a:rPr lang="it-IT" sz="2200" u="none" dirty="0" smtClean="0">
                <a:solidFill>
                  <a:schemeClr val="tx1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il soggetto </a:t>
            </a:r>
            <a:r>
              <a:rPr lang="it-IT" sz="2200" b="1" u="none" dirty="0">
                <a:solidFill>
                  <a:schemeClr val="tx1"/>
                </a:solidFill>
              </a:rPr>
              <a:t>si sente responsabile </a:t>
            </a:r>
            <a:r>
              <a:rPr lang="it-IT" sz="2200" u="none" dirty="0">
                <a:solidFill>
                  <a:schemeClr val="tx1"/>
                </a:solidFill>
              </a:rPr>
              <a:t>delle sue azioni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17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04800" y="836712"/>
            <a:ext cx="8515672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it-IT" sz="2200" b="1" i="1" u="none" dirty="0">
                <a:solidFill>
                  <a:srgbClr val="C00000"/>
                </a:solidFill>
              </a:rPr>
              <a:t>Gli effetti della vicinanza </a:t>
            </a:r>
            <a:r>
              <a:rPr lang="it-IT" sz="2200" b="1" i="1" u="none" dirty="0" err="1">
                <a:solidFill>
                  <a:srgbClr val="C00000"/>
                </a:solidFill>
              </a:rPr>
              <a:t>all</a:t>
            </a:r>
            <a:r>
              <a:rPr lang="ja-JP" altLang="it-IT" sz="2200" b="1" i="1" u="none" dirty="0">
                <a:solidFill>
                  <a:srgbClr val="C00000"/>
                </a:solidFill>
              </a:rPr>
              <a:t>’</a:t>
            </a:r>
            <a:r>
              <a:rPr lang="it-IT" altLang="ja-JP" sz="2200" b="1" i="1" u="none" dirty="0">
                <a:solidFill>
                  <a:srgbClr val="C00000"/>
                </a:solidFill>
              </a:rPr>
              <a:t>autorità</a:t>
            </a:r>
            <a:endParaRPr lang="it-IT" altLang="ja-JP" sz="2200" b="1" u="none" dirty="0">
              <a:solidFill>
                <a:srgbClr val="C00000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rgbClr val="FFFF00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Esperimento 5: soggetto e sperimentatore si trovano a un metro di distanza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 Esperimento 7: lo sperimentatore è in un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altra stanza (ordini via citofono)</a:t>
            </a:r>
          </a:p>
          <a:p>
            <a:pPr algn="l">
              <a:spcBef>
                <a:spcPct val="50000"/>
              </a:spcBef>
            </a:pPr>
            <a:r>
              <a:rPr lang="it-IT" sz="2200" i="1" u="none" dirty="0">
                <a:solidFill>
                  <a:srgbClr val="C00000"/>
                </a:solidFill>
              </a:rPr>
              <a:t>Risultati: </a:t>
            </a:r>
            <a:r>
              <a:rPr lang="it-IT" sz="2200" u="none" dirty="0">
                <a:solidFill>
                  <a:srgbClr val="C00000"/>
                </a:solidFill>
              </a:rPr>
              <a:t>la sottomissione del soggetto diminuisce con l</a:t>
            </a:r>
            <a:r>
              <a:rPr lang="ja-JP" altLang="it-IT" sz="2200" u="none" dirty="0">
                <a:solidFill>
                  <a:srgbClr val="C00000"/>
                </a:solidFill>
              </a:rPr>
              <a:t>’</a:t>
            </a:r>
            <a:r>
              <a:rPr lang="it-IT" altLang="ja-JP" sz="2200" u="none" dirty="0">
                <a:solidFill>
                  <a:srgbClr val="C00000"/>
                </a:solidFill>
              </a:rPr>
              <a:t>aumentare della distanza tra soggetto e sperimentatore</a:t>
            </a:r>
            <a:r>
              <a:rPr lang="it-IT" altLang="ja-JP" sz="2200" u="none" dirty="0"/>
              <a:t>.</a:t>
            </a:r>
          </a:p>
          <a:p>
            <a:pPr algn="l">
              <a:spcBef>
                <a:spcPct val="50000"/>
              </a:spcBef>
            </a:pPr>
            <a:endParaRPr lang="it-IT" sz="2200" u="none" dirty="0"/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Vicinanza fisica e cooperazione fra insegnante e sperimentatore </a:t>
            </a:r>
            <a:r>
              <a:rPr lang="it-IT" sz="2200" u="none" dirty="0">
                <a:sym typeface="Symbol" pitchFamily="18" charset="2"/>
              </a:rPr>
              <a:t> </a:t>
            </a:r>
            <a:r>
              <a:rPr lang="it-IT" sz="2200" b="1" u="none" dirty="0">
                <a:solidFill>
                  <a:srgbClr val="C00000"/>
                </a:solidFill>
                <a:sym typeface="Symbol" pitchFamily="18" charset="2"/>
              </a:rPr>
              <a:t>sentimento di gruppo </a:t>
            </a:r>
            <a:r>
              <a:rPr lang="it-IT" sz="2200" b="1" u="none" dirty="0">
                <a:solidFill>
                  <a:schemeClr val="tx1"/>
                </a:solidFill>
                <a:sym typeface="Symbol" pitchFamily="18" charset="2"/>
              </a:rPr>
              <a:t>(obblighi e solidarietà</a:t>
            </a:r>
            <a:r>
              <a:rPr lang="it-IT" sz="2200" u="none" dirty="0">
                <a:solidFill>
                  <a:schemeClr val="tx1"/>
                </a:solidFill>
                <a:sym typeface="Symbol" pitchFamily="18" charset="2"/>
              </a:rPr>
              <a:t>) dal quale è </a:t>
            </a:r>
            <a:r>
              <a:rPr lang="it-IT" sz="2200" b="1" u="none" dirty="0">
                <a:solidFill>
                  <a:schemeClr val="tx1"/>
                </a:solidFill>
                <a:sym typeface="Symbol" pitchFamily="18" charset="2"/>
              </a:rPr>
              <a:t>esclusa la vittima.</a:t>
            </a:r>
            <a:endParaRPr lang="it-IT" sz="2200" b="1" i="1" u="none" dirty="0">
              <a:solidFill>
                <a:schemeClr val="tx1"/>
              </a:solidFill>
              <a:sym typeface="Symbol" pitchFamily="18" charset="2"/>
            </a:endParaRPr>
          </a:p>
          <a:p>
            <a:pPr>
              <a:spcBef>
                <a:spcPct val="50000"/>
              </a:spcBef>
            </a:pP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18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836712"/>
            <a:ext cx="9144000" cy="62632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it-IT" sz="2200" b="1" i="1" u="none" dirty="0">
                <a:solidFill>
                  <a:srgbClr val="C00000"/>
                </a:solidFill>
                <a:sym typeface="Symbol" pitchFamily="18" charset="2"/>
              </a:rPr>
              <a:t>Gli effetti dello status di chi ordina e di chi riceve le scosse</a:t>
            </a:r>
            <a:endParaRPr lang="it-IT" sz="2200" b="1" u="none" dirty="0">
              <a:solidFill>
                <a:srgbClr val="C00000"/>
              </a:solidFill>
              <a:sym typeface="Symbol" pitchFamily="18" charset="2"/>
            </a:endParaRP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rgbClr val="FFFF00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Esperimento 12: </a:t>
            </a:r>
            <a:r>
              <a:rPr lang="it-IT" sz="2200" b="1" u="none" dirty="0">
                <a:solidFill>
                  <a:schemeClr val="tx1"/>
                </a:solidFill>
              </a:rPr>
              <a:t>la vittima chiede </a:t>
            </a:r>
            <a:r>
              <a:rPr lang="it-IT" sz="2200" u="none" dirty="0">
                <a:solidFill>
                  <a:schemeClr val="tx1"/>
                </a:solidFill>
              </a:rPr>
              <a:t>di ricevere le scosse, lo </a:t>
            </a:r>
            <a:r>
              <a:rPr lang="it-IT" sz="2200" b="1" u="none" dirty="0">
                <a:solidFill>
                  <a:schemeClr val="tx1"/>
                </a:solidFill>
              </a:rPr>
              <a:t>sperimentatore lo proibisce</a:t>
            </a:r>
          </a:p>
          <a:p>
            <a:pPr algn="l">
              <a:spcBef>
                <a:spcPct val="50000"/>
              </a:spcBef>
            </a:pPr>
            <a:r>
              <a:rPr lang="it-IT" sz="2200" i="1" dirty="0">
                <a:solidFill>
                  <a:srgbClr val="C00000"/>
                </a:solidFill>
              </a:rPr>
              <a:t>Risultati</a:t>
            </a:r>
            <a:r>
              <a:rPr lang="it-IT" sz="2200" u="none" dirty="0"/>
              <a:t>: </a:t>
            </a:r>
            <a:r>
              <a:rPr lang="it-IT" sz="2200" b="1" u="none" dirty="0">
                <a:solidFill>
                  <a:schemeClr val="tx1"/>
                </a:solidFill>
              </a:rPr>
              <a:t>nessuno somministra </a:t>
            </a:r>
            <a:r>
              <a:rPr lang="it-IT" sz="2200" u="none" dirty="0">
                <a:solidFill>
                  <a:schemeClr val="tx1"/>
                </a:solidFill>
              </a:rPr>
              <a:t>la scossa di 165 </a:t>
            </a:r>
            <a:r>
              <a:rPr lang="it-IT" sz="2200" u="none" dirty="0" err="1">
                <a:solidFill>
                  <a:schemeClr val="tx1"/>
                </a:solidFill>
              </a:rPr>
              <a:t>volts</a:t>
            </a:r>
            <a:r>
              <a:rPr lang="it-IT" sz="2200" u="none" dirty="0">
                <a:solidFill>
                  <a:schemeClr val="tx1"/>
                </a:solidFill>
              </a:rPr>
              <a:t> se lo chiede la vittima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bg1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Esperimento 13: </a:t>
            </a:r>
            <a:r>
              <a:rPr lang="it-IT" sz="2200" b="1" u="none" dirty="0">
                <a:solidFill>
                  <a:schemeClr val="tx1"/>
                </a:solidFill>
              </a:rPr>
              <a:t>un soggetto </a:t>
            </a:r>
            <a:r>
              <a:rPr lang="ja-JP" altLang="it-IT" sz="2200" b="1" u="none" dirty="0">
                <a:solidFill>
                  <a:schemeClr val="tx1"/>
                </a:solidFill>
              </a:rPr>
              <a:t>“</a:t>
            </a:r>
            <a:r>
              <a:rPr lang="it-IT" altLang="ja-JP" sz="2200" b="1" u="none" dirty="0">
                <a:solidFill>
                  <a:schemeClr val="tx1"/>
                </a:solidFill>
              </a:rPr>
              <a:t>qualunque</a:t>
            </a:r>
            <a:r>
              <a:rPr lang="ja-JP" altLang="it-IT" sz="2200" u="none" dirty="0">
                <a:solidFill>
                  <a:schemeClr val="tx1"/>
                </a:solidFill>
              </a:rPr>
              <a:t>”</a:t>
            </a:r>
            <a:r>
              <a:rPr lang="it-IT" altLang="ja-JP" sz="2200" u="none" dirty="0">
                <a:solidFill>
                  <a:schemeClr val="tx1"/>
                </a:solidFill>
              </a:rPr>
              <a:t> dà gli ordini </a:t>
            </a:r>
            <a:r>
              <a:rPr lang="it-IT" altLang="ja-JP" sz="2200" u="none" dirty="0" err="1">
                <a:solidFill>
                  <a:schemeClr val="tx1"/>
                </a:solidFill>
              </a:rPr>
              <a:t>all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insegnante</a:t>
            </a:r>
          </a:p>
          <a:p>
            <a:pPr algn="l">
              <a:spcBef>
                <a:spcPct val="50000"/>
              </a:spcBef>
            </a:pPr>
            <a:r>
              <a:rPr lang="it-IT" sz="2200" i="1" u="none" dirty="0">
                <a:solidFill>
                  <a:srgbClr val="C00000"/>
                </a:solidFill>
              </a:rPr>
              <a:t>Risultati: </a:t>
            </a:r>
            <a:r>
              <a:rPr lang="it-IT" sz="2200" u="none" dirty="0">
                <a:solidFill>
                  <a:schemeClr val="tx1"/>
                </a:solidFill>
              </a:rPr>
              <a:t>il livello di </a:t>
            </a:r>
            <a:r>
              <a:rPr lang="it-IT" sz="2200" b="1" u="none" dirty="0">
                <a:solidFill>
                  <a:schemeClr val="tx1"/>
                </a:solidFill>
              </a:rPr>
              <a:t>obbedienza diminuisce molto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Esperimento 14: </a:t>
            </a:r>
            <a:r>
              <a:rPr lang="it-IT" sz="2200" b="1" u="none" dirty="0">
                <a:solidFill>
                  <a:schemeClr val="tx1"/>
                </a:solidFill>
              </a:rPr>
              <a:t>lo sperimentatore prende il posto della vittima</a:t>
            </a:r>
            <a:r>
              <a:rPr lang="it-IT" sz="2200" u="none" dirty="0">
                <a:solidFill>
                  <a:schemeClr val="tx1"/>
                </a:solidFill>
              </a:rPr>
              <a:t>, una comparsa impartisce gli ordini</a:t>
            </a:r>
          </a:p>
          <a:p>
            <a:pPr algn="l">
              <a:spcBef>
                <a:spcPct val="50000"/>
              </a:spcBef>
            </a:pPr>
            <a:r>
              <a:rPr lang="it-IT" sz="2200" i="1" u="none" dirty="0">
                <a:solidFill>
                  <a:srgbClr val="C00000"/>
                </a:solidFill>
              </a:rPr>
              <a:t>Risultati</a:t>
            </a:r>
            <a:r>
              <a:rPr lang="it-IT" sz="2200" u="none" dirty="0"/>
              <a:t>: </a:t>
            </a:r>
            <a:r>
              <a:rPr lang="it-IT" sz="2200" u="none" dirty="0">
                <a:solidFill>
                  <a:schemeClr val="tx1"/>
                </a:solidFill>
              </a:rPr>
              <a:t>quando lo sperimentatore-vittima chiede di interrompere le scosse, </a:t>
            </a:r>
            <a:r>
              <a:rPr lang="it-IT" sz="2200" b="1" u="none" dirty="0">
                <a:solidFill>
                  <a:schemeClr val="tx1"/>
                </a:solidFill>
              </a:rPr>
              <a:t>tutti si fermano</a:t>
            </a:r>
            <a:r>
              <a:rPr lang="it-IT" sz="2200" u="none" dirty="0">
                <a:solidFill>
                  <a:schemeClr val="tx1"/>
                </a:solidFill>
              </a:rPr>
              <a:t>, anche se la comparsa ordina di continuare</a:t>
            </a:r>
            <a:r>
              <a:rPr lang="it-IT" sz="2200" u="none" dirty="0" smtClean="0">
                <a:solidFill>
                  <a:schemeClr val="tx1"/>
                </a:solidFill>
              </a:rPr>
              <a:t>.</a:t>
            </a:r>
            <a:endParaRPr lang="it-IT" sz="2200" u="none" dirty="0">
              <a:solidFill>
                <a:srgbClr val="C00000"/>
              </a:solidFill>
            </a:endParaRP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rgbClr val="C00000"/>
                </a:solidFill>
              </a:rPr>
              <a:t>La </a:t>
            </a:r>
            <a:r>
              <a:rPr lang="it-IT" sz="2200" b="1" u="none" dirty="0">
                <a:solidFill>
                  <a:srgbClr val="C00000"/>
                </a:solidFill>
              </a:rPr>
              <a:t>disobbedienza aumenta al diminuire dello status </a:t>
            </a:r>
            <a:r>
              <a:rPr lang="it-IT" sz="2200" b="1" u="none" dirty="0" err="1">
                <a:solidFill>
                  <a:srgbClr val="C00000"/>
                </a:solidFill>
              </a:rPr>
              <a:t>dell</a:t>
            </a:r>
            <a:r>
              <a:rPr lang="ja-JP" altLang="it-IT" sz="2200" b="1" u="none" dirty="0">
                <a:solidFill>
                  <a:srgbClr val="C00000"/>
                </a:solidFill>
              </a:rPr>
              <a:t>’</a:t>
            </a:r>
            <a:r>
              <a:rPr lang="it-IT" altLang="ja-JP" sz="2200" b="1" u="none" dirty="0">
                <a:solidFill>
                  <a:srgbClr val="C00000"/>
                </a:solidFill>
              </a:rPr>
              <a:t>autorità</a:t>
            </a:r>
            <a:r>
              <a:rPr lang="it-IT" altLang="ja-JP" sz="2200" u="none" dirty="0">
                <a:solidFill>
                  <a:srgbClr val="C00000"/>
                </a:solidFill>
              </a:rPr>
              <a:t>.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rgbClr val="C00000"/>
                </a:solidFill>
              </a:rPr>
              <a:t>Il </a:t>
            </a:r>
            <a:r>
              <a:rPr lang="it-IT" sz="2200" b="1" u="none" dirty="0">
                <a:solidFill>
                  <a:srgbClr val="C00000"/>
                </a:solidFill>
              </a:rPr>
              <a:t>fattore decisivo </a:t>
            </a:r>
            <a:r>
              <a:rPr lang="it-IT" sz="2200" u="none" dirty="0">
                <a:solidFill>
                  <a:srgbClr val="C00000"/>
                </a:solidFill>
              </a:rPr>
              <a:t>nel produrre l</a:t>
            </a:r>
            <a:r>
              <a:rPr lang="ja-JP" altLang="it-IT" sz="2200" u="none" dirty="0">
                <a:solidFill>
                  <a:srgbClr val="C00000"/>
                </a:solidFill>
              </a:rPr>
              <a:t>’</a:t>
            </a:r>
            <a:r>
              <a:rPr lang="it-IT" altLang="ja-JP" sz="2200" u="none" dirty="0">
                <a:solidFill>
                  <a:srgbClr val="C00000"/>
                </a:solidFill>
              </a:rPr>
              <a:t>obbedienza è la </a:t>
            </a:r>
            <a:r>
              <a:rPr lang="it-IT" altLang="ja-JP" sz="2200" b="1" u="none" dirty="0">
                <a:solidFill>
                  <a:srgbClr val="C00000"/>
                </a:solidFill>
              </a:rPr>
              <a:t>risposta </a:t>
            </a:r>
            <a:r>
              <a:rPr lang="it-IT" altLang="ja-JP" sz="2200" b="1" u="none" dirty="0" err="1">
                <a:solidFill>
                  <a:srgbClr val="C00000"/>
                </a:solidFill>
              </a:rPr>
              <a:t>all</a:t>
            </a:r>
            <a:r>
              <a:rPr lang="ja-JP" altLang="it-IT" sz="2200" b="1" u="none" dirty="0">
                <a:solidFill>
                  <a:srgbClr val="C00000"/>
                </a:solidFill>
              </a:rPr>
              <a:t>’</a:t>
            </a:r>
            <a:r>
              <a:rPr lang="it-IT" altLang="ja-JP" sz="2200" b="1" u="none" dirty="0">
                <a:solidFill>
                  <a:srgbClr val="C00000"/>
                </a:solidFill>
              </a:rPr>
              <a:t>autorità </a:t>
            </a:r>
            <a:r>
              <a:rPr lang="it-IT" altLang="ja-JP" sz="2200" u="none" dirty="0">
                <a:solidFill>
                  <a:schemeClr val="tx1"/>
                </a:solidFill>
              </a:rPr>
              <a:t>(e </a:t>
            </a:r>
            <a:r>
              <a:rPr lang="it-IT" altLang="ja-JP" sz="2200" b="1" u="none" dirty="0">
                <a:solidFill>
                  <a:schemeClr val="tx1"/>
                </a:solidFill>
              </a:rPr>
              <a:t>non la risposta </a:t>
            </a:r>
            <a:r>
              <a:rPr lang="it-IT" altLang="ja-JP" sz="2200" b="1" u="none" dirty="0" err="1">
                <a:solidFill>
                  <a:schemeClr val="tx1"/>
                </a:solidFill>
              </a:rPr>
              <a:t>all</a:t>
            </a:r>
            <a:r>
              <a:rPr lang="ja-JP" altLang="it-IT" sz="2200" b="1" u="none" dirty="0">
                <a:solidFill>
                  <a:schemeClr val="tx1"/>
                </a:solidFill>
              </a:rPr>
              <a:t>’</a:t>
            </a:r>
            <a:r>
              <a:rPr lang="it-IT" altLang="ja-JP" sz="2200" b="1" u="none" dirty="0">
                <a:solidFill>
                  <a:schemeClr val="tx1"/>
                </a:solidFill>
              </a:rPr>
              <a:t>ordine</a:t>
            </a:r>
            <a:r>
              <a:rPr lang="it-IT" altLang="ja-JP" sz="2200" u="none" dirty="0">
                <a:solidFill>
                  <a:schemeClr val="tx1"/>
                </a:solidFill>
              </a:rPr>
              <a:t>).</a:t>
            </a:r>
          </a:p>
          <a:p>
            <a:pPr>
              <a:spcBef>
                <a:spcPct val="50000"/>
              </a:spcBef>
            </a:pPr>
            <a:endParaRPr lang="it-IT" b="1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19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04800" y="836712"/>
            <a:ext cx="8686800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it-IT" sz="2200" b="1" i="1" u="none" dirty="0">
                <a:solidFill>
                  <a:srgbClr val="C00000"/>
                </a:solidFill>
              </a:rPr>
              <a:t>Gli effetti del conflitto di </a:t>
            </a:r>
            <a:r>
              <a:rPr lang="it-IT" sz="2200" b="1" i="1" u="none" dirty="0" smtClean="0">
                <a:solidFill>
                  <a:srgbClr val="C00000"/>
                </a:solidFill>
              </a:rPr>
              <a:t>autorità</a:t>
            </a:r>
            <a:endParaRPr lang="it-IT" sz="2200" b="1" u="none" dirty="0"/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rgbClr val="FFFF00"/>
                </a:solidFill>
              </a:rPr>
              <a:t> </a:t>
            </a:r>
            <a:r>
              <a:rPr lang="it-IT" sz="2200" u="none" dirty="0">
                <a:solidFill>
                  <a:schemeClr val="tx1"/>
                </a:solidFill>
              </a:rPr>
              <a:t>Esperimento 15: 2 sperimentatori simili fra loro dopo la scossa di 150 </a:t>
            </a:r>
            <a:r>
              <a:rPr lang="it-IT" sz="2200" u="none" dirty="0" err="1">
                <a:solidFill>
                  <a:schemeClr val="tx1"/>
                </a:solidFill>
              </a:rPr>
              <a:t>volts</a:t>
            </a:r>
            <a:r>
              <a:rPr lang="it-IT" sz="2200" u="none" dirty="0">
                <a:solidFill>
                  <a:schemeClr val="tx1"/>
                </a:solidFill>
              </a:rPr>
              <a:t> danno ordini diversi: </a:t>
            </a:r>
            <a:r>
              <a:rPr lang="it-IT" sz="2200" i="1" u="none" dirty="0">
                <a:solidFill>
                  <a:schemeClr val="tx1"/>
                </a:solidFill>
              </a:rPr>
              <a:t>continuare vs. non continuare</a:t>
            </a:r>
            <a:r>
              <a:rPr lang="it-IT" sz="2200" u="none" dirty="0">
                <a:solidFill>
                  <a:schemeClr val="tx1"/>
                </a:solidFill>
              </a:rPr>
              <a:t>.</a:t>
            </a:r>
          </a:p>
          <a:p>
            <a:pPr algn="l">
              <a:spcBef>
                <a:spcPct val="50000"/>
              </a:spcBef>
            </a:pPr>
            <a:r>
              <a:rPr lang="it-IT" sz="2200" i="1" u="none" dirty="0">
                <a:solidFill>
                  <a:srgbClr val="C00000"/>
                </a:solidFill>
              </a:rPr>
              <a:t>Risultati</a:t>
            </a:r>
            <a:r>
              <a:rPr lang="it-IT" sz="2200" u="none" dirty="0">
                <a:solidFill>
                  <a:srgbClr val="C00000"/>
                </a:solidFill>
              </a:rPr>
              <a:t>: </a:t>
            </a:r>
            <a:r>
              <a:rPr lang="it-IT" sz="2200" u="none" dirty="0">
                <a:solidFill>
                  <a:schemeClr val="tx1"/>
                </a:solidFill>
              </a:rPr>
              <a:t>i soggetti smettono di dare scosse. </a:t>
            </a:r>
          </a:p>
          <a:p>
            <a:pPr algn="l">
              <a:spcBef>
                <a:spcPct val="50000"/>
              </a:spcBef>
            </a:pPr>
            <a:r>
              <a:rPr lang="it-IT" sz="2200" b="1" u="none" dirty="0">
                <a:solidFill>
                  <a:srgbClr val="C00000"/>
                </a:solidFill>
              </a:rPr>
              <a:t>Ordini incongruenti ridimensionano il potere </a:t>
            </a:r>
            <a:r>
              <a:rPr lang="it-IT" sz="2200" b="1" u="none" dirty="0" err="1">
                <a:solidFill>
                  <a:srgbClr val="C00000"/>
                </a:solidFill>
              </a:rPr>
              <a:t>dell</a:t>
            </a:r>
            <a:r>
              <a:rPr lang="ja-JP" altLang="it-IT" sz="2200" b="1" u="none" dirty="0">
                <a:solidFill>
                  <a:srgbClr val="C00000"/>
                </a:solidFill>
              </a:rPr>
              <a:t>’</a:t>
            </a:r>
            <a:r>
              <a:rPr lang="it-IT" altLang="ja-JP" sz="2200" b="1" u="none" dirty="0">
                <a:solidFill>
                  <a:srgbClr val="C00000"/>
                </a:solidFill>
              </a:rPr>
              <a:t>autorità</a:t>
            </a:r>
            <a:r>
              <a:rPr lang="it-IT" altLang="ja-JP" sz="2200" u="none" dirty="0">
                <a:solidFill>
                  <a:srgbClr val="C00000"/>
                </a:solidFill>
              </a:rPr>
              <a:t> e favoriscono la ribellione</a:t>
            </a:r>
            <a:r>
              <a:rPr lang="it-IT" altLang="ja-JP" sz="2200" u="none" dirty="0"/>
              <a:t>.</a:t>
            </a:r>
          </a:p>
          <a:p>
            <a:pPr algn="l">
              <a:spcBef>
                <a:spcPct val="50000"/>
              </a:spcBef>
            </a:pPr>
            <a:endParaRPr lang="it-IT" sz="2200" u="none" dirty="0"/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Esperimento 17: </a:t>
            </a:r>
            <a:r>
              <a:rPr lang="it-IT" sz="2200" b="1" u="none" dirty="0">
                <a:solidFill>
                  <a:schemeClr val="tx1"/>
                </a:solidFill>
              </a:rPr>
              <a:t>2 collaboratori si rifiutano </a:t>
            </a:r>
            <a:r>
              <a:rPr lang="it-IT" sz="2200" u="none" dirty="0">
                <a:solidFill>
                  <a:schemeClr val="tx1"/>
                </a:solidFill>
              </a:rPr>
              <a:t>di far continuare le scosse, lo sperimentatore continua a esortare</a:t>
            </a:r>
          </a:p>
          <a:p>
            <a:pPr algn="l">
              <a:spcBef>
                <a:spcPct val="50000"/>
              </a:spcBef>
            </a:pPr>
            <a:r>
              <a:rPr lang="it-IT" sz="2200" i="1" u="none" dirty="0">
                <a:solidFill>
                  <a:srgbClr val="C00000"/>
                </a:solidFill>
              </a:rPr>
              <a:t>Risultati</a:t>
            </a:r>
            <a:r>
              <a:rPr lang="it-IT" sz="2200" u="none" dirty="0">
                <a:solidFill>
                  <a:srgbClr val="C00000"/>
                </a:solidFill>
              </a:rPr>
              <a:t>: </a:t>
            </a:r>
            <a:r>
              <a:rPr lang="it-IT" sz="2200" u="none" dirty="0">
                <a:solidFill>
                  <a:schemeClr val="tx1"/>
                </a:solidFill>
              </a:rPr>
              <a:t>10% di soggetti obbedienti</a:t>
            </a:r>
          </a:p>
          <a:p>
            <a:pPr algn="l">
              <a:spcBef>
                <a:spcPct val="50000"/>
              </a:spcBef>
            </a:pPr>
            <a:r>
              <a:rPr lang="it-IT" sz="2200" b="1" u="none" dirty="0">
                <a:solidFill>
                  <a:srgbClr val="C00000"/>
                </a:solidFill>
              </a:rPr>
              <a:t>I soggetti trasgrediscono </a:t>
            </a:r>
            <a:r>
              <a:rPr lang="it-IT" sz="2200" u="none" dirty="0" err="1">
                <a:solidFill>
                  <a:srgbClr val="C00000"/>
                </a:solidFill>
              </a:rPr>
              <a:t>all</a:t>
            </a:r>
            <a:r>
              <a:rPr lang="ja-JP" altLang="it-IT" sz="2200" u="none" dirty="0">
                <a:solidFill>
                  <a:srgbClr val="C00000"/>
                </a:solidFill>
              </a:rPr>
              <a:t>’</a:t>
            </a:r>
            <a:r>
              <a:rPr lang="it-IT" altLang="ja-JP" sz="2200" u="none" dirty="0">
                <a:solidFill>
                  <a:srgbClr val="C00000"/>
                </a:solidFill>
              </a:rPr>
              <a:t>autorità quando si confrontano con altri che non obbediscono.</a:t>
            </a:r>
          </a:p>
          <a:p>
            <a:pPr>
              <a:spcBef>
                <a:spcPct val="50000"/>
              </a:spcBef>
            </a:pPr>
            <a:endParaRPr lang="it-IT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</a:t>
            </a:fld>
            <a:endParaRPr lang="it-IT"/>
          </a:p>
        </p:txBody>
      </p:sp>
      <p:sp>
        <p:nvSpPr>
          <p:cNvPr id="5" name="Rectangle 8"/>
          <p:cNvSpPr>
            <a:spLocks noGrp="1" noChangeArrowheads="1"/>
          </p:cNvSpPr>
          <p:nvPr>
            <p:ph idx="1"/>
          </p:nvPr>
        </p:nvSpPr>
        <p:spPr>
          <a:xfrm>
            <a:off x="0" y="764704"/>
            <a:ext cx="9143999" cy="5688632"/>
          </a:xfrm>
        </p:spPr>
        <p:txBody>
          <a:bodyPr>
            <a:normAutofit fontScale="92500" lnSpcReduction="20000"/>
          </a:bodyPr>
          <a:lstStyle/>
          <a:p>
            <a:pPr marL="482600" indent="-482600" algn="ctr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35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Gli esseri umani sono </a:t>
            </a:r>
            <a:r>
              <a:rPr lang="ja-JP" altLang="it-IT" sz="35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“</a:t>
            </a:r>
            <a:r>
              <a:rPr lang="it-IT" altLang="ja-JP" sz="35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naturalmente</a:t>
            </a:r>
            <a:r>
              <a:rPr lang="ja-JP" altLang="it-IT" sz="35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”</a:t>
            </a:r>
            <a:r>
              <a:rPr lang="it-IT" altLang="ja-JP" sz="35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buoni o cattivi?</a:t>
            </a:r>
          </a:p>
          <a:p>
            <a:pPr marL="482600" indent="-48260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Freud (1929): 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prima formulazione: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aggressività come reazione 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primordiale </a:t>
            </a:r>
            <a:r>
              <a:rPr lang="it-IT" dirty="0" err="1" smtClean="0">
                <a:ea typeface="ＭＳ Ｐゴシック" pitchFamily="34" charset="-128"/>
                <a:cs typeface="Arial" pitchFamily="34" charset="0"/>
              </a:rPr>
              <a:t>all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impedimento della ricerca del piacere</a:t>
            </a:r>
          </a:p>
          <a:p>
            <a:pPr marL="482600" indent="-482600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Successivamente: introduce il concetto di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pulsione di morte</a:t>
            </a:r>
          </a:p>
          <a:p>
            <a:pPr marL="482600" indent="-482600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aggressività  indirizza 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l</a:t>
            </a:r>
            <a:r>
              <a:rPr lang="ja-JP" altLang="it-IT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b="1" dirty="0" smtClean="0">
                <a:ea typeface="ＭＳ Ｐゴシック" pitchFamily="34" charset="-128"/>
                <a:cs typeface="Arial" pitchFamily="34" charset="0"/>
              </a:rPr>
              <a:t>energia distruttiva 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verso l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esterno </a:t>
            </a:r>
          </a:p>
          <a:p>
            <a:pPr marL="882650" lvl="1" indent="-482600" eaLnBrk="1" hangingPunct="1">
              <a:spcBef>
                <a:spcPct val="50000"/>
              </a:spcBef>
            </a:pP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Consentendo </a:t>
            </a:r>
            <a:r>
              <a:rPr lang="it-IT" sz="2600" b="1" dirty="0" err="1" smtClean="0">
                <a:ea typeface="ＭＳ Ｐゴシック" pitchFamily="34" charset="-128"/>
                <a:cs typeface="Arial" pitchFamily="34" charset="0"/>
              </a:rPr>
              <a:t>all</a:t>
            </a:r>
            <a:r>
              <a:rPr lang="ja-JP" altLang="it-IT" sz="2600" b="1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600" b="1" dirty="0" smtClean="0">
                <a:ea typeface="ＭＳ Ｐゴシック" pitchFamily="34" charset="-128"/>
                <a:cs typeface="Arial" pitchFamily="34" charset="0"/>
              </a:rPr>
              <a:t>energia vitale</a:t>
            </a:r>
            <a:r>
              <a:rPr lang="it-IT" altLang="ja-JP" sz="2600" dirty="0" smtClean="0">
                <a:ea typeface="ＭＳ Ｐゴシック" pitchFamily="34" charset="-128"/>
                <a:cs typeface="Arial" pitchFamily="34" charset="0"/>
              </a:rPr>
              <a:t>, espressione </a:t>
            </a:r>
            <a:r>
              <a:rPr lang="it-IT" altLang="ja-JP" sz="2600" dirty="0" err="1" smtClean="0">
                <a:ea typeface="ＭＳ Ｐゴシック" pitchFamily="34" charset="-128"/>
                <a:cs typeface="Arial" pitchFamily="34" charset="0"/>
              </a:rPr>
              <a:t>dell</a:t>
            </a:r>
            <a:r>
              <a:rPr lang="ja-JP" altLang="it-IT" sz="26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600" dirty="0" smtClean="0">
                <a:ea typeface="ＭＳ Ｐゴシック" pitchFamily="34" charset="-128"/>
                <a:cs typeface="Arial" pitchFamily="34" charset="0"/>
              </a:rPr>
              <a:t>istinto  di </a:t>
            </a:r>
            <a:r>
              <a:rPr lang="it-IT" altLang="ja-JP" sz="2600" b="1" dirty="0" smtClean="0">
                <a:ea typeface="ＭＳ Ｐゴシック" pitchFamily="34" charset="-128"/>
                <a:cs typeface="Arial" pitchFamily="34" charset="0"/>
              </a:rPr>
              <a:t>autoconservazione</a:t>
            </a:r>
            <a:r>
              <a:rPr lang="it-IT" altLang="ja-JP" sz="2600" dirty="0" smtClean="0">
                <a:ea typeface="ＭＳ Ｐゴシック" pitchFamily="34" charset="-128"/>
                <a:cs typeface="Arial" pitchFamily="34" charset="0"/>
              </a:rPr>
              <a:t>, di prevalere</a:t>
            </a:r>
          </a:p>
          <a:p>
            <a:pPr marL="482600" indent="-482600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La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civiltà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reprime la manifestazione delle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pulsioni aggressive </a:t>
            </a:r>
          </a:p>
          <a:p>
            <a:pPr marL="882650" lvl="1" indent="-482600" eaLnBrk="1" hangingPunct="1">
              <a:spcBef>
                <a:spcPct val="50000"/>
              </a:spcBef>
            </a:pP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attraverso norme e comandamenti </a:t>
            </a:r>
          </a:p>
          <a:p>
            <a:pPr marL="882650" lvl="1" indent="-482600" eaLnBrk="1" hangingPunct="1">
              <a:spcBef>
                <a:spcPct val="50000"/>
              </a:spcBef>
            </a:pP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e convogliandole sublimate verso mete socialmente desiderabili: creazioni artistiche, produzione scientifica</a:t>
            </a:r>
          </a:p>
          <a:p>
            <a:pPr marL="882650" lvl="1" indent="-482600" eaLnBrk="1" hangingPunct="1">
              <a:spcBef>
                <a:spcPct val="50000"/>
              </a:spcBef>
            </a:pPr>
            <a:r>
              <a:rPr lang="it-IT" sz="2600" dirty="0" smtClean="0">
                <a:ea typeface="ＭＳ Ｐゴシック" pitchFamily="34" charset="-128"/>
                <a:cs typeface="Arial" pitchFamily="34" charset="0"/>
              </a:rPr>
              <a:t>L</a:t>
            </a:r>
            <a:r>
              <a:rPr lang="ja-JP" altLang="it-IT" sz="26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600" dirty="0" smtClean="0">
                <a:ea typeface="ＭＳ Ｐゴシック" pitchFamily="34" charset="-128"/>
                <a:cs typeface="Arial" pitchFamily="34" charset="0"/>
              </a:rPr>
              <a:t>individuo rinuncia ad essere completamente felice, al soddisfacimento delle pulsioni, per  </a:t>
            </a:r>
            <a:r>
              <a:rPr lang="ja-JP" altLang="it-IT" sz="2600" dirty="0" smtClean="0">
                <a:ea typeface="ＭＳ Ｐゴシック" pitchFamily="34" charset="-128"/>
                <a:cs typeface="Arial" pitchFamily="34" charset="0"/>
              </a:rPr>
              <a:t>“</a:t>
            </a:r>
            <a:r>
              <a:rPr lang="it-IT" altLang="ja-JP" sz="2600" dirty="0" smtClean="0">
                <a:ea typeface="ＭＳ Ｐゴシック" pitchFamily="34" charset="-128"/>
                <a:cs typeface="Arial" pitchFamily="34" charset="0"/>
              </a:rPr>
              <a:t>un </a:t>
            </a:r>
            <a:r>
              <a:rPr lang="it-IT" altLang="ja-JP" sz="2600" dirty="0" err="1" smtClean="0">
                <a:ea typeface="ＭＳ Ｐゴシック" pitchFamily="34" charset="-128"/>
                <a:cs typeface="Arial" pitchFamily="34" charset="0"/>
              </a:rPr>
              <a:t>po</a:t>
            </a:r>
            <a:r>
              <a:rPr lang="ja-JP" altLang="it-IT" sz="26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600" dirty="0" smtClean="0">
                <a:ea typeface="ＭＳ Ｐゴシック" pitchFamily="34" charset="-128"/>
                <a:cs typeface="Arial" pitchFamily="34" charset="0"/>
              </a:rPr>
              <a:t> di sicurezza</a:t>
            </a:r>
            <a:r>
              <a:rPr lang="ja-JP" altLang="it-IT" sz="2600" dirty="0" smtClean="0">
                <a:ea typeface="ＭＳ Ｐゴシック" pitchFamily="34" charset="-128"/>
                <a:cs typeface="Arial" pitchFamily="34" charset="0"/>
              </a:rPr>
              <a:t>”</a:t>
            </a:r>
            <a:endParaRPr lang="it-IT" altLang="ja-JP" sz="2600" dirty="0" smtClean="0">
              <a:ea typeface="ＭＳ Ｐゴシック" pitchFamily="34" charset="-128"/>
              <a:cs typeface="Arial" pitchFamily="34" charset="0"/>
            </a:endParaRPr>
          </a:p>
          <a:p>
            <a:pPr marL="882650" lvl="1" indent="-482600" eaLnBrk="1" hangingPunct="1">
              <a:spcBef>
                <a:spcPct val="50000"/>
              </a:spcBef>
            </a:pPr>
            <a:endParaRPr lang="it-IT" sz="2100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20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07950" y="836711"/>
            <a:ext cx="8991600" cy="5339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it-IT" sz="2200" b="1" i="1" u="none" dirty="0">
                <a:solidFill>
                  <a:srgbClr val="C00000"/>
                </a:solidFill>
              </a:rPr>
              <a:t>Gli effetti di variabili </a:t>
            </a:r>
            <a:r>
              <a:rPr lang="it-IT" sz="2200" b="1" i="1" u="none" dirty="0" err="1">
                <a:solidFill>
                  <a:srgbClr val="C00000"/>
                </a:solidFill>
              </a:rPr>
              <a:t>disposizionali</a:t>
            </a:r>
            <a:r>
              <a:rPr lang="it-IT" sz="2200" b="1" i="1" u="none" dirty="0">
                <a:solidFill>
                  <a:srgbClr val="C00000"/>
                </a:solidFill>
              </a:rPr>
              <a:t> e del contesto</a:t>
            </a:r>
          </a:p>
          <a:p>
            <a:pPr algn="l">
              <a:spcBef>
                <a:spcPct val="50000"/>
              </a:spcBef>
            </a:pPr>
            <a:endParaRPr lang="it-IT" sz="2200" b="1" u="none" dirty="0"/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chemeClr val="tx1"/>
                </a:solidFill>
              </a:rPr>
              <a:t> Sesso dei soggetti sperimentali</a:t>
            </a:r>
            <a:r>
              <a:rPr lang="it-IT" sz="2200" b="1" u="none" dirty="0">
                <a:solidFill>
                  <a:schemeClr val="tx1"/>
                </a:solidFill>
              </a:rPr>
              <a:t>: </a:t>
            </a:r>
          </a:p>
          <a:p>
            <a:pPr lvl="1" algn="l">
              <a:spcBef>
                <a:spcPct val="50000"/>
              </a:spcBef>
            </a:pPr>
            <a:r>
              <a:rPr lang="it-IT" sz="2200" b="1" u="none" dirty="0">
                <a:solidFill>
                  <a:schemeClr val="tx1"/>
                </a:solidFill>
              </a:rPr>
              <a:t>le donne obbediscono quanto gli uomini,</a:t>
            </a:r>
            <a:r>
              <a:rPr lang="it-IT" sz="2200" u="none" dirty="0">
                <a:solidFill>
                  <a:schemeClr val="tx1"/>
                </a:solidFill>
              </a:rPr>
              <a:t> è minore il massimo del livello delle scosse</a:t>
            </a: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chemeClr val="tx1"/>
                </a:solidFill>
              </a:rPr>
              <a:t> Caratteristiche personali dello sperimentatore e della vittima (sperimentatore brusco / vittima mite e viceversa): </a:t>
            </a:r>
          </a:p>
          <a:p>
            <a:pPr lvl="1" algn="l">
              <a:spcBef>
                <a:spcPct val="50000"/>
              </a:spcBef>
            </a:pPr>
            <a:r>
              <a:rPr lang="it-IT" sz="2200" b="1" u="none" dirty="0">
                <a:solidFill>
                  <a:schemeClr val="tx1"/>
                </a:solidFill>
              </a:rPr>
              <a:t>obbedienza diminuisce ma non in modo rilevante</a:t>
            </a:r>
          </a:p>
          <a:p>
            <a:pPr algn="l">
              <a:buFontTx/>
              <a:buNone/>
            </a:pPr>
            <a:endParaRPr lang="it-IT" sz="2200" u="none" dirty="0">
              <a:solidFill>
                <a:schemeClr val="tx1"/>
              </a:solidFill>
            </a:endParaRPr>
          </a:p>
          <a:p>
            <a:pPr algn="l">
              <a:buFont typeface="Arial" pitchFamily="34" charset="0"/>
              <a:buChar char="•"/>
            </a:pPr>
            <a:r>
              <a:rPr lang="it-IT" sz="2200" u="none" dirty="0">
                <a:solidFill>
                  <a:schemeClr val="tx1"/>
                </a:solidFill>
              </a:rPr>
              <a:t>Ambiente: </a:t>
            </a:r>
          </a:p>
          <a:p>
            <a:pPr lvl="1" algn="l"/>
            <a:r>
              <a:rPr lang="it-IT" sz="2200" u="none" dirty="0">
                <a:solidFill>
                  <a:schemeClr val="tx1"/>
                </a:solidFill>
              </a:rPr>
              <a:t>- sotterranei vs. laboratorio </a:t>
            </a:r>
            <a:r>
              <a:rPr lang="it-IT" sz="2200" u="none" dirty="0">
                <a:solidFill>
                  <a:schemeClr val="tx1"/>
                </a:solidFill>
                <a:sym typeface="Symbol" pitchFamily="18" charset="2"/>
              </a:rPr>
              <a:t> </a:t>
            </a:r>
            <a:r>
              <a:rPr lang="it-IT" sz="2200" b="1" u="none" dirty="0">
                <a:solidFill>
                  <a:schemeClr val="tx1"/>
                </a:solidFill>
                <a:sym typeface="Symbol" pitchFamily="18" charset="2"/>
              </a:rPr>
              <a:t>nessuna differenza</a:t>
            </a:r>
          </a:p>
          <a:p>
            <a:pPr lvl="1" algn="l"/>
            <a:r>
              <a:rPr lang="it-IT" sz="2200" u="none" dirty="0">
                <a:solidFill>
                  <a:schemeClr val="tx1"/>
                </a:solidFill>
              </a:rPr>
              <a:t>- ufficio vs. laboratorio </a:t>
            </a:r>
            <a:r>
              <a:rPr lang="it-IT" sz="2200" u="none" dirty="0">
                <a:solidFill>
                  <a:schemeClr val="tx1"/>
                </a:solidFill>
                <a:sym typeface="Symbol" pitchFamily="18" charset="2"/>
              </a:rPr>
              <a:t> </a:t>
            </a:r>
            <a:r>
              <a:rPr lang="it-IT" sz="2200" b="1" u="none" dirty="0">
                <a:solidFill>
                  <a:schemeClr val="tx1"/>
                </a:solidFill>
                <a:sym typeface="Symbol" pitchFamily="18" charset="2"/>
              </a:rPr>
              <a:t>livelli di obbedienza inferiori </a:t>
            </a:r>
            <a:r>
              <a:rPr lang="it-IT" sz="2200" u="none" dirty="0">
                <a:solidFill>
                  <a:schemeClr val="tx1"/>
                </a:solidFill>
                <a:sym typeface="Symbol" pitchFamily="18" charset="2"/>
              </a:rPr>
              <a:t>ma non in modo significativo</a:t>
            </a:r>
            <a:endParaRPr lang="it-IT" sz="2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21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42875" y="836712"/>
            <a:ext cx="8893175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rgbClr val="C00000"/>
                </a:solidFill>
              </a:rPr>
              <a:t>Confronto fra aspettative e risultati ottenuti e misure relative </a:t>
            </a:r>
            <a:r>
              <a:rPr lang="it-IT" sz="2200" u="none" dirty="0" err="1">
                <a:solidFill>
                  <a:srgbClr val="C00000"/>
                </a:solidFill>
              </a:rPr>
              <a:t>all</a:t>
            </a:r>
            <a:r>
              <a:rPr lang="ja-JP" altLang="it-IT" sz="2200" u="none" dirty="0">
                <a:solidFill>
                  <a:srgbClr val="C00000"/>
                </a:solidFill>
              </a:rPr>
              <a:t>’</a:t>
            </a:r>
            <a:r>
              <a:rPr lang="it-IT" altLang="ja-JP" sz="2200" u="none" dirty="0">
                <a:solidFill>
                  <a:srgbClr val="C00000"/>
                </a:solidFill>
              </a:rPr>
              <a:t>attribuzione di responsabilità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Aspettative:</a:t>
            </a:r>
          </a:p>
          <a:p>
            <a:pPr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secondo 110 persone, interpellate da </a:t>
            </a:r>
            <a:r>
              <a:rPr lang="it-IT" sz="2200" u="none" dirty="0" err="1">
                <a:solidFill>
                  <a:schemeClr val="tx1"/>
                </a:solidFill>
              </a:rPr>
              <a:t>Milgram</a:t>
            </a:r>
            <a:r>
              <a:rPr lang="it-IT" sz="2200" u="none" dirty="0">
                <a:solidFill>
                  <a:schemeClr val="tx1"/>
                </a:solidFill>
              </a:rPr>
              <a:t>, per ottenere una previsione circa il comportamento dei soggetti sperimentali solo</a:t>
            </a:r>
            <a:r>
              <a:rPr lang="it-IT" sz="2200" u="none" dirty="0">
                <a:solidFill>
                  <a:schemeClr val="bg1"/>
                </a:solidFill>
              </a:rPr>
              <a:t> </a:t>
            </a:r>
            <a:r>
              <a:rPr lang="it-IT" sz="2200" u="none" dirty="0">
                <a:solidFill>
                  <a:srgbClr val="C00000"/>
                </a:solidFill>
              </a:rPr>
              <a:t>1 su 1000 </a:t>
            </a:r>
            <a:r>
              <a:rPr lang="it-IT" sz="2200" u="none" dirty="0">
                <a:solidFill>
                  <a:schemeClr val="tx1"/>
                </a:solidFill>
              </a:rPr>
              <a:t>avrebbe somministrato la scossa massima.</a:t>
            </a:r>
          </a:p>
          <a:p>
            <a:pPr algn="l"/>
            <a:endParaRPr lang="it-IT" sz="2200" u="none" dirty="0"/>
          </a:p>
          <a:p>
            <a:pPr algn="l"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Attribuzione di responsabilità da parte di soggetti obbedienti e soggetti disobbedienti</a:t>
            </a:r>
          </a:p>
          <a:p>
            <a:pPr algn="l">
              <a:buFont typeface="Arial" pitchFamily="34" charset="0"/>
              <a:buChar char="•"/>
            </a:pPr>
            <a:r>
              <a:rPr lang="it-IT" sz="2200" i="1" u="none" dirty="0">
                <a:solidFill>
                  <a:schemeClr val="tx1"/>
                </a:solidFill>
              </a:rPr>
              <a:t> disobbedienti</a:t>
            </a:r>
            <a:r>
              <a:rPr lang="it-IT" sz="2200" u="none" dirty="0">
                <a:solidFill>
                  <a:schemeClr val="tx1"/>
                </a:solidFill>
              </a:rPr>
              <a:t>: più responsabilità </a:t>
            </a:r>
            <a:r>
              <a:rPr lang="it-IT" sz="2200" u="none" dirty="0" err="1">
                <a:solidFill>
                  <a:schemeClr val="tx1"/>
                </a:solidFill>
              </a:rPr>
              <a:t>all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insegnante (se stessi), meno alla </a:t>
            </a:r>
            <a:r>
              <a:rPr lang="it-IT" altLang="ja-JP" sz="2200" u="none" dirty="0" smtClean="0">
                <a:solidFill>
                  <a:schemeClr val="tx1"/>
                </a:solidFill>
              </a:rPr>
              <a:t>vittima</a:t>
            </a:r>
            <a:r>
              <a:rPr lang="it-IT" altLang="ja-JP" sz="2200" u="none" dirty="0">
                <a:solidFill>
                  <a:schemeClr val="tx1"/>
                </a:solidFill>
              </a:rPr>
              <a:t>.</a:t>
            </a:r>
          </a:p>
          <a:p>
            <a:pPr algn="l">
              <a:buFont typeface="Arial" pitchFamily="34" charset="0"/>
              <a:buChar char="•"/>
            </a:pPr>
            <a:r>
              <a:rPr lang="it-IT" sz="2200" i="1" u="none" dirty="0">
                <a:solidFill>
                  <a:schemeClr val="tx1"/>
                </a:solidFill>
              </a:rPr>
              <a:t> obbedienti</a:t>
            </a:r>
            <a:r>
              <a:rPr lang="it-IT" sz="2200" u="none" dirty="0">
                <a:solidFill>
                  <a:schemeClr val="tx1"/>
                </a:solidFill>
              </a:rPr>
              <a:t>: meno responsabilità </a:t>
            </a:r>
            <a:r>
              <a:rPr lang="it-IT" sz="2200" u="none" dirty="0" err="1">
                <a:solidFill>
                  <a:schemeClr val="tx1"/>
                </a:solidFill>
              </a:rPr>
              <a:t>all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insegnante, più allo sperimentatore. </a:t>
            </a:r>
          </a:p>
          <a:p>
            <a:pPr algn="l">
              <a:buFontTx/>
              <a:buNone/>
            </a:pPr>
            <a:endParaRPr lang="it-IT" sz="2200" u="none" dirty="0">
              <a:solidFill>
                <a:schemeClr val="bg1"/>
              </a:solidFill>
            </a:endParaRPr>
          </a:p>
          <a:p>
            <a:pPr algn="l"/>
            <a:r>
              <a:rPr lang="it-IT" sz="2200" u="none" dirty="0" smtClean="0">
                <a:solidFill>
                  <a:schemeClr val="tx1"/>
                </a:solidFill>
              </a:rPr>
              <a:t>Conferiscono</a:t>
            </a:r>
            <a:r>
              <a:rPr lang="it-IT" sz="2200" u="none" dirty="0" smtClean="0">
                <a:solidFill>
                  <a:schemeClr val="bg1"/>
                </a:solidFill>
              </a:rPr>
              <a:t> </a:t>
            </a:r>
            <a:r>
              <a:rPr lang="it-IT" sz="2200" u="none" dirty="0">
                <a:solidFill>
                  <a:srgbClr val="C00000"/>
                </a:solidFill>
              </a:rPr>
              <a:t>un</a:t>
            </a:r>
            <a:r>
              <a:rPr lang="ja-JP" altLang="it-IT" sz="2200" u="none" dirty="0">
                <a:solidFill>
                  <a:srgbClr val="C00000"/>
                </a:solidFill>
              </a:rPr>
              <a:t>’</a:t>
            </a:r>
            <a:r>
              <a:rPr lang="it-IT" altLang="ja-JP" sz="2200" u="none" dirty="0">
                <a:solidFill>
                  <a:srgbClr val="C00000"/>
                </a:solidFill>
              </a:rPr>
              <a:t>alta responsabilità </a:t>
            </a:r>
            <a:r>
              <a:rPr lang="it-IT" altLang="ja-JP" sz="2200" u="none" dirty="0">
                <a:solidFill>
                  <a:schemeClr val="tx1"/>
                </a:solidFill>
              </a:rPr>
              <a:t>(il doppio rispetto agli altri) </a:t>
            </a:r>
            <a:r>
              <a:rPr lang="it-IT" altLang="ja-JP" sz="2200" u="none" dirty="0">
                <a:solidFill>
                  <a:srgbClr val="C00000"/>
                </a:solidFill>
              </a:rPr>
              <a:t>alla vittima </a:t>
            </a:r>
            <a:r>
              <a:rPr lang="it-IT" altLang="ja-JP" sz="2200" u="none" dirty="0">
                <a:solidFill>
                  <a:schemeClr val="tx1"/>
                </a:solidFill>
              </a:rPr>
              <a:t>perché </a:t>
            </a:r>
            <a:r>
              <a:rPr lang="it-IT" altLang="ja-JP" sz="2200" b="1" u="none" dirty="0">
                <a:solidFill>
                  <a:schemeClr val="tx1"/>
                </a:solidFill>
              </a:rPr>
              <a:t>ha partecipato di sua iniziativa </a:t>
            </a:r>
            <a:r>
              <a:rPr lang="it-IT" altLang="ja-JP" sz="2200" u="none" dirty="0">
                <a:solidFill>
                  <a:schemeClr val="tx1"/>
                </a:solidFill>
              </a:rPr>
              <a:t>e </a:t>
            </a:r>
            <a:r>
              <a:rPr lang="it-IT" altLang="ja-JP" sz="2200" b="1" u="none" dirty="0">
                <a:solidFill>
                  <a:schemeClr val="tx1"/>
                </a:solidFill>
              </a:rPr>
              <a:t>non è stata </a:t>
            </a:r>
            <a:r>
              <a:rPr lang="it-IT" altLang="ja-JP" sz="2200" b="1" u="none" dirty="0" err="1">
                <a:solidFill>
                  <a:schemeClr val="tx1"/>
                </a:solidFill>
              </a:rPr>
              <a:t>all</a:t>
            </a:r>
            <a:r>
              <a:rPr lang="ja-JP" altLang="it-IT" sz="2200" b="1" u="none" dirty="0">
                <a:solidFill>
                  <a:schemeClr val="tx1"/>
                </a:solidFill>
              </a:rPr>
              <a:t>’</a:t>
            </a:r>
            <a:r>
              <a:rPr lang="it-IT" altLang="ja-JP" sz="2200" b="1" u="none" dirty="0">
                <a:solidFill>
                  <a:schemeClr val="tx1"/>
                </a:solidFill>
              </a:rPr>
              <a:t>altezza del compito.</a:t>
            </a:r>
            <a:endParaRPr lang="it-IT" sz="2200" b="1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22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23850" y="836712"/>
            <a:ext cx="8640763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it-IT" sz="2200" b="1" i="1" u="none" dirty="0">
                <a:solidFill>
                  <a:srgbClr val="C00000"/>
                </a:solidFill>
              </a:rPr>
              <a:t>Considerazioni conclusive</a:t>
            </a:r>
          </a:p>
          <a:p>
            <a:pPr algn="l">
              <a:spcBef>
                <a:spcPct val="50000"/>
              </a:spcBef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Gli studi di </a:t>
            </a:r>
            <a:r>
              <a:rPr lang="it-IT" sz="2200" u="none" dirty="0" err="1">
                <a:solidFill>
                  <a:schemeClr val="tx1"/>
                </a:solidFill>
              </a:rPr>
              <a:t>Milgram</a:t>
            </a:r>
            <a:r>
              <a:rPr lang="it-IT" sz="2200" u="none" dirty="0" smtClean="0">
                <a:solidFill>
                  <a:schemeClr val="tx1"/>
                </a:solidFill>
              </a:rPr>
              <a:t>:</a:t>
            </a:r>
          </a:p>
          <a:p>
            <a:pPr algn="l">
              <a:spcBef>
                <a:spcPct val="50000"/>
              </a:spcBef>
              <a:buFontTx/>
              <a:buNone/>
            </a:pPr>
            <a:endParaRPr lang="it-IT" sz="2200" u="none" dirty="0">
              <a:solidFill>
                <a:schemeClr val="tx1"/>
              </a:solidFill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chemeClr val="tx1"/>
                </a:solidFill>
              </a:rPr>
              <a:t> mostrano che i </a:t>
            </a:r>
            <a:r>
              <a:rPr lang="it-IT" sz="2200" b="1" u="none" dirty="0">
                <a:solidFill>
                  <a:schemeClr val="tx1"/>
                </a:solidFill>
              </a:rPr>
              <a:t>processi di obbedienza sono collegati alla struttura delle relazioni sociali in un determinato contesto: </a:t>
            </a:r>
            <a:r>
              <a:rPr lang="it-IT" sz="2200" u="none" dirty="0">
                <a:solidFill>
                  <a:schemeClr val="tx1"/>
                </a:solidFill>
              </a:rPr>
              <a:t>consentono la risoluzione di un conflitto in favore </a:t>
            </a:r>
            <a:r>
              <a:rPr lang="it-IT" sz="22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ordine </a:t>
            </a:r>
            <a:r>
              <a:rPr lang="it-IT" altLang="ja-JP" sz="2200" u="none" dirty="0" smtClean="0">
                <a:solidFill>
                  <a:schemeClr val="tx1"/>
                </a:solidFill>
              </a:rPr>
              <a:t>stabilito</a:t>
            </a:r>
            <a:endParaRPr lang="it-IT" sz="2200" u="none" dirty="0">
              <a:solidFill>
                <a:schemeClr val="tx1"/>
              </a:solidFill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chemeClr val="tx1"/>
                </a:solidFill>
              </a:rPr>
              <a:t> sottolineano il </a:t>
            </a:r>
            <a:r>
              <a:rPr lang="it-IT" sz="2200" b="1" u="none" dirty="0">
                <a:solidFill>
                  <a:schemeClr val="tx1"/>
                </a:solidFill>
              </a:rPr>
              <a:t>ruolo delle norme sociali</a:t>
            </a:r>
            <a:r>
              <a:rPr lang="it-IT" sz="2200" u="none" dirty="0">
                <a:solidFill>
                  <a:schemeClr val="tx1"/>
                </a:solidFill>
              </a:rPr>
              <a:t> nei processi di </a:t>
            </a:r>
            <a:r>
              <a:rPr lang="it-IT" sz="2200" u="none" dirty="0" smtClean="0">
                <a:solidFill>
                  <a:schemeClr val="tx1"/>
                </a:solidFill>
              </a:rPr>
              <a:t>obbedienza</a:t>
            </a:r>
            <a:endParaRPr lang="it-IT" sz="2200" u="none" dirty="0">
              <a:solidFill>
                <a:schemeClr val="tx1"/>
              </a:solidFill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chemeClr val="tx1"/>
                </a:solidFill>
              </a:rPr>
              <a:t> hanno sfatato 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idea che le azioni dannose dipendano dalla psicopatologia delle persone coinvolte e non dalle specifiche situazioni in cui si </a:t>
            </a:r>
            <a:r>
              <a:rPr lang="it-IT" altLang="ja-JP" sz="2200" u="none" dirty="0" smtClean="0">
                <a:solidFill>
                  <a:schemeClr val="tx1"/>
                </a:solidFill>
              </a:rPr>
              <a:t>trovano</a:t>
            </a:r>
            <a:endParaRPr lang="it-IT" sz="2200" u="none" dirty="0">
              <a:solidFill>
                <a:schemeClr val="tx1"/>
              </a:solidFill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chemeClr val="tx1"/>
                </a:solidFill>
              </a:rPr>
              <a:t> mostrano che 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obbedienza si associa a </a:t>
            </a:r>
            <a:r>
              <a:rPr lang="it-IT" altLang="ja-JP" sz="2200" b="1" u="none" dirty="0">
                <a:solidFill>
                  <a:schemeClr val="tx1"/>
                </a:solidFill>
              </a:rPr>
              <a:t>un decentramento </a:t>
            </a:r>
            <a:r>
              <a:rPr lang="it-IT" altLang="ja-JP" sz="2200" b="1" u="none" dirty="0" err="1">
                <a:solidFill>
                  <a:schemeClr val="tx1"/>
                </a:solidFill>
              </a:rPr>
              <a:t>all</a:t>
            </a:r>
            <a:r>
              <a:rPr lang="ja-JP" altLang="it-IT" sz="2200" b="1" u="none" dirty="0">
                <a:solidFill>
                  <a:schemeClr val="tx1"/>
                </a:solidFill>
              </a:rPr>
              <a:t>’</a:t>
            </a:r>
            <a:r>
              <a:rPr lang="it-IT" altLang="ja-JP" sz="2200" b="1" u="none" dirty="0">
                <a:solidFill>
                  <a:schemeClr val="tx1"/>
                </a:solidFill>
              </a:rPr>
              <a:t>esterno di sé della fonte del controll</a:t>
            </a:r>
            <a:r>
              <a:rPr lang="it-IT" altLang="ja-JP" sz="2200" u="none" dirty="0">
                <a:solidFill>
                  <a:schemeClr val="tx1"/>
                </a:solidFill>
              </a:rPr>
              <a:t>o e della responsabilità nelle azioni personalmente intraprese</a:t>
            </a:r>
            <a:endParaRPr lang="it-IT" sz="2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23</a:t>
            </a:fld>
            <a:endParaRPr lang="it-IT"/>
          </a:p>
        </p:txBody>
      </p:sp>
      <p:sp>
        <p:nvSpPr>
          <p:cNvPr id="3" name="Text Box 4"/>
          <p:cNvSpPr txBox="1">
            <a:spLocks noChangeArrowheads="1"/>
          </p:cNvSpPr>
          <p:nvPr/>
        </p:nvSpPr>
        <p:spPr bwMode="auto">
          <a:xfrm>
            <a:off x="228600" y="836712"/>
            <a:ext cx="86106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Tx/>
              <a:buNone/>
            </a:pPr>
            <a:r>
              <a:rPr lang="it-IT" sz="2200" b="1" u="none" dirty="0">
                <a:solidFill>
                  <a:srgbClr val="C00000"/>
                </a:solidFill>
              </a:rPr>
              <a:t>Critiche agli esperimenti di </a:t>
            </a:r>
            <a:r>
              <a:rPr lang="it-IT" sz="2200" b="1" u="none" dirty="0" err="1">
                <a:solidFill>
                  <a:srgbClr val="C00000"/>
                </a:solidFill>
              </a:rPr>
              <a:t>Milgram</a:t>
            </a:r>
            <a:endParaRPr lang="it-IT" sz="2200" b="1" u="none" dirty="0">
              <a:solidFill>
                <a:srgbClr val="C00000"/>
              </a:solidFill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rgbClr val="C00000"/>
                </a:solidFill>
              </a:rPr>
              <a:t>Problemi etici: potenziali danni arrecati ai soggetti sperimentali</a:t>
            </a:r>
            <a:r>
              <a:rPr lang="it-IT" sz="2200" u="none" dirty="0"/>
              <a:t>. </a:t>
            </a:r>
          </a:p>
          <a:p>
            <a:pPr lvl="1" algn="l">
              <a:spcBef>
                <a:spcPct val="50000"/>
              </a:spcBef>
            </a:pPr>
            <a:r>
              <a:rPr lang="it-IT" sz="2200" u="none" dirty="0">
                <a:solidFill>
                  <a:schemeClr val="tx1"/>
                </a:solidFill>
              </a:rPr>
              <a:t>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esperienza traumatica vissuta dai soggetti potrebbe avere avuto conseguenze sulla rappresentazione di Sé, sulla fiducia verso le figure di autorità e sul generale benessere soggettivo</a:t>
            </a:r>
            <a:r>
              <a:rPr lang="it-IT" altLang="ja-JP" sz="2200" u="none" dirty="0" smtClean="0">
                <a:solidFill>
                  <a:schemeClr val="tx1"/>
                </a:solidFill>
              </a:rPr>
              <a:t>.</a:t>
            </a:r>
            <a:endParaRPr lang="it-IT" sz="2200" u="none" dirty="0"/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rgbClr val="C00000"/>
                </a:solidFill>
              </a:rPr>
              <a:t>Credibilità del disegno sperimentale </a:t>
            </a:r>
            <a:r>
              <a:rPr lang="it-IT" sz="2200" u="none" dirty="0">
                <a:solidFill>
                  <a:schemeClr val="tx1"/>
                </a:solidFill>
              </a:rPr>
              <a:t>(soggetti atipici, ambiguità </a:t>
            </a:r>
            <a:r>
              <a:rPr lang="it-IT" sz="22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intensità delle scosse, </a:t>
            </a:r>
            <a:r>
              <a:rPr lang="it-IT" altLang="ja-JP" sz="2200" u="none" dirty="0" err="1">
                <a:solidFill>
                  <a:schemeClr val="tx1"/>
                </a:solidFill>
              </a:rPr>
              <a:t>generalizzabilità</a:t>
            </a:r>
            <a:r>
              <a:rPr lang="it-IT" altLang="ja-JP" sz="2200" u="none" dirty="0">
                <a:solidFill>
                  <a:schemeClr val="tx1"/>
                </a:solidFill>
              </a:rPr>
              <a:t> dei </a:t>
            </a:r>
            <a:r>
              <a:rPr lang="it-IT" altLang="ja-JP" sz="2200" u="none" dirty="0" err="1">
                <a:solidFill>
                  <a:schemeClr val="tx1"/>
                </a:solidFill>
              </a:rPr>
              <a:t>risultati</a:t>
            </a:r>
            <a:r>
              <a:rPr lang="it-IT" altLang="ja-JP" sz="2200" u="none" dirty="0" err="1" smtClean="0">
                <a:solidFill>
                  <a:schemeClr val="tx1"/>
                </a:solidFill>
              </a:rPr>
              <a:t>…</a:t>
            </a:r>
            <a:r>
              <a:rPr lang="it-IT" altLang="ja-JP" sz="2200" u="none" dirty="0" smtClean="0">
                <a:solidFill>
                  <a:schemeClr val="tx1"/>
                </a:solidFill>
              </a:rPr>
              <a:t>).</a:t>
            </a:r>
            <a:endParaRPr lang="it-IT" sz="2200" u="none" dirty="0">
              <a:solidFill>
                <a:srgbClr val="C00000"/>
              </a:solidFill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rgbClr val="C00000"/>
                </a:solidFill>
              </a:rPr>
              <a:t> Impiego </a:t>
            </a:r>
            <a:r>
              <a:rPr lang="it-IT" sz="2200" u="none" dirty="0" err="1">
                <a:solidFill>
                  <a:srgbClr val="C00000"/>
                </a:solidFill>
              </a:rPr>
              <a:t>dell</a:t>
            </a:r>
            <a:r>
              <a:rPr lang="ja-JP" altLang="it-IT" sz="2200" u="none" dirty="0">
                <a:solidFill>
                  <a:srgbClr val="C00000"/>
                </a:solidFill>
              </a:rPr>
              <a:t>’</a:t>
            </a:r>
            <a:r>
              <a:rPr lang="it-IT" altLang="ja-JP" sz="2200" u="none" dirty="0">
                <a:solidFill>
                  <a:srgbClr val="C00000"/>
                </a:solidFill>
              </a:rPr>
              <a:t>inganno piuttosto che di strategie di </a:t>
            </a:r>
            <a:r>
              <a:rPr lang="it-IT" altLang="ja-JP" sz="2200" u="none" dirty="0" err="1">
                <a:solidFill>
                  <a:srgbClr val="C00000"/>
                </a:solidFill>
              </a:rPr>
              <a:t>role-playing</a:t>
            </a:r>
            <a:r>
              <a:rPr lang="it-IT" altLang="ja-JP" sz="2200" u="none" dirty="0" smtClean="0">
                <a:solidFill>
                  <a:srgbClr val="C00000"/>
                </a:solidFill>
              </a:rPr>
              <a:t>.</a:t>
            </a:r>
            <a:endParaRPr lang="it-IT" sz="2200" u="none" dirty="0">
              <a:solidFill>
                <a:srgbClr val="C00000"/>
              </a:solidFill>
            </a:endParaRPr>
          </a:p>
          <a:p>
            <a:pPr algn="l">
              <a:spcBef>
                <a:spcPct val="50000"/>
              </a:spcBef>
              <a:buFont typeface="Arial" pitchFamily="34" charset="0"/>
              <a:buChar char="•"/>
            </a:pPr>
            <a:r>
              <a:rPr lang="it-IT" sz="2200" u="none" dirty="0">
                <a:solidFill>
                  <a:srgbClr val="C00000"/>
                </a:solidFill>
              </a:rPr>
              <a:t> Mancata individuazione dei fattori individuali che possono favorire-sfavorire comportamenti di obbedienza:</a:t>
            </a:r>
          </a:p>
          <a:p>
            <a:pPr lvl="1" algn="l">
              <a:spcBef>
                <a:spcPct val="50000"/>
              </a:spcBef>
            </a:pPr>
            <a:r>
              <a:rPr lang="it-IT" sz="2200" u="none" dirty="0">
                <a:solidFill>
                  <a:srgbClr val="C00000"/>
                </a:solidFill>
              </a:rPr>
              <a:t>Per esempio la personalità autoritaria di Adorno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24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76200" y="838200"/>
            <a:ext cx="8839200" cy="5410200"/>
          </a:xfrm>
        </p:spPr>
        <p:txBody>
          <a:bodyPr>
            <a:normAutofit/>
          </a:bodyPr>
          <a:lstStyle/>
          <a:p>
            <a:pPr marL="292100" indent="-292100" algn="ctr" defTabSz="762000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it-IT" sz="38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Livelli di spiegazione dei comportamenti </a:t>
            </a:r>
            <a:r>
              <a:rPr lang="it-IT" sz="3800" u="sng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prosociali</a:t>
            </a:r>
            <a:endParaRPr lang="it-IT" sz="38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292100" indent="-292100" algn="ctr" defTabSz="762000" eaLnBrk="1" hangingPunct="1">
              <a:lnSpc>
                <a:spcPct val="90000"/>
              </a:lnSpc>
            </a:pPr>
            <a:endParaRPr lang="it-IT" u="sng" dirty="0" smtClean="0">
              <a:solidFill>
                <a:schemeClr val="hlink"/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292100" indent="-292100" algn="just" defTabSz="7620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200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Latané</a:t>
            </a: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e </a:t>
            </a:r>
            <a:r>
              <a:rPr lang="it-IT" sz="2200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Darley</a:t>
            </a: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(1968):</a:t>
            </a:r>
            <a:r>
              <a:rPr lang="it-IT" sz="2200" dirty="0" smtClean="0">
                <a:ea typeface="ＭＳ Ｐゴシック" pitchFamily="34" charset="-128"/>
                <a:cs typeface="Times New Roman" pitchFamily="18" charset="0"/>
              </a:rPr>
              <a:t> l</a:t>
            </a:r>
            <a:r>
              <a:rPr lang="ja-JP" altLang="it-IT" sz="2200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200" dirty="0" smtClean="0">
                <a:ea typeface="ＭＳ Ｐゴシック" pitchFamily="34" charset="-128"/>
                <a:cs typeface="Times New Roman" pitchFamily="18" charset="0"/>
              </a:rPr>
              <a:t>attuazione di comportamenti altruistici non è legata solo a </a:t>
            </a:r>
            <a:r>
              <a:rPr lang="it-IT" altLang="ja-JP" sz="22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fattori individuali</a:t>
            </a:r>
            <a:r>
              <a:rPr lang="it-IT" altLang="ja-JP" sz="2200" dirty="0" smtClean="0">
                <a:ea typeface="ＭＳ Ｐゴシック" pitchFamily="34" charset="-128"/>
                <a:cs typeface="Times New Roman" pitchFamily="18" charset="0"/>
              </a:rPr>
              <a:t>, ma anche </a:t>
            </a:r>
            <a:r>
              <a:rPr lang="it-IT" altLang="ja-JP" sz="2200" b="1" dirty="0" smtClean="0">
                <a:ea typeface="ＭＳ Ｐゴシック" pitchFamily="34" charset="-128"/>
                <a:cs typeface="Times New Roman" pitchFamily="18" charset="0"/>
              </a:rPr>
              <a:t>a </a:t>
            </a:r>
            <a:r>
              <a:rPr lang="it-IT" altLang="ja-JP" sz="2200" b="1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fattori situazionali</a:t>
            </a:r>
          </a:p>
          <a:p>
            <a:pPr marL="292100" indent="-292100" algn="just" defTabSz="76200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it-IT" sz="2200" b="1" dirty="0" smtClean="0">
              <a:solidFill>
                <a:schemeClr val="hlink"/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292100" indent="-292100" algn="just" defTabSz="7620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200" dirty="0" smtClean="0">
                <a:ea typeface="ＭＳ Ｐゴシック" pitchFamily="34" charset="-128"/>
              </a:rPr>
              <a:t>Ricostruire le dinamiche in base ai procedimenti della ricerca sperimentale</a:t>
            </a:r>
          </a:p>
          <a:p>
            <a:pPr marL="692150" lvl="1" indent="-292100" algn="just" defTabSz="7620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200" dirty="0" smtClean="0">
                <a:ea typeface="ＭＳ Ｐゴシック" pitchFamily="34" charset="-128"/>
              </a:rPr>
              <a:t>analizzare il </a:t>
            </a:r>
            <a:r>
              <a:rPr lang="it-IT" sz="2200" b="1" dirty="0" smtClean="0">
                <a:ea typeface="ＭＳ Ｐゴシック" pitchFamily="34" charset="-128"/>
              </a:rPr>
              <a:t>tipo di relazioni tra i potenziali soccorritori </a:t>
            </a:r>
          </a:p>
          <a:p>
            <a:pPr marL="692150" lvl="1" indent="-292100" algn="just" defTabSz="7620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200" dirty="0" smtClean="0">
                <a:ea typeface="ＭＳ Ｐゴシック" pitchFamily="34" charset="-128"/>
              </a:rPr>
              <a:t>per comprendere i </a:t>
            </a:r>
            <a:r>
              <a:rPr lang="it-IT" sz="2200" b="1" dirty="0" smtClean="0">
                <a:ea typeface="ＭＳ Ｐゴシック" pitchFamily="34" charset="-128"/>
              </a:rPr>
              <a:t>motivi per cui un comportamento d</a:t>
            </a:r>
            <a:r>
              <a:rPr lang="ja-JP" altLang="it-IT" sz="2200" b="1" dirty="0" smtClean="0">
                <a:ea typeface="ＭＳ Ｐゴシック" pitchFamily="34" charset="-128"/>
              </a:rPr>
              <a:t>’</a:t>
            </a:r>
            <a:r>
              <a:rPr lang="it-IT" altLang="ja-JP" sz="2200" b="1" dirty="0" smtClean="0">
                <a:ea typeface="ＭＳ Ｐゴシック" pitchFamily="34" charset="-128"/>
              </a:rPr>
              <a:t>aiuto non viene fornito.</a:t>
            </a:r>
          </a:p>
          <a:p>
            <a:pPr marL="292100" indent="-292100" algn="just" defTabSz="762000" eaLnBrk="1" hangingPunct="1">
              <a:lnSpc>
                <a:spcPct val="90000"/>
              </a:lnSpc>
              <a:spcBef>
                <a:spcPct val="50000"/>
              </a:spcBef>
            </a:pPr>
            <a:endParaRPr lang="it-IT" sz="2200" dirty="0" smtClean="0">
              <a:ea typeface="ＭＳ Ｐゴシック" pitchFamily="34" charset="-128"/>
            </a:endParaRPr>
          </a:p>
          <a:p>
            <a:pPr marL="292100" indent="-292100" algn="just" defTabSz="762000" eaLnBrk="1" hangingPunct="1">
              <a:lnSpc>
                <a:spcPct val="90000"/>
              </a:lnSpc>
              <a:spcBef>
                <a:spcPct val="50000"/>
              </a:spcBef>
            </a:pPr>
            <a:endParaRPr lang="it-IT" sz="2200" dirty="0" smtClean="0">
              <a:ea typeface="ＭＳ Ｐゴシック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25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79388" y="908720"/>
            <a:ext cx="8856662" cy="4924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800" b="1" dirty="0">
                <a:solidFill>
                  <a:srgbClr val="C00000"/>
                </a:solidFill>
              </a:rPr>
              <a:t>La costruzione di un modello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offerta d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aiuto è un fenomeno complesso, per spiegarlo occorre un </a:t>
            </a:r>
            <a:r>
              <a:rPr lang="it-IT" altLang="ja-JP" sz="2200" dirty="0">
                <a:solidFill>
                  <a:schemeClr val="tx1"/>
                </a:solidFill>
              </a:rPr>
              <a:t>modello in più fasi</a:t>
            </a:r>
            <a:r>
              <a:rPr lang="it-IT" altLang="ja-JP" sz="2200" u="none" dirty="0">
                <a:solidFill>
                  <a:schemeClr val="tx1"/>
                </a:solidFill>
              </a:rPr>
              <a:t>: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it-IT" sz="2200" u="none" dirty="0">
                <a:solidFill>
                  <a:schemeClr val="tx1"/>
                </a:solidFill>
              </a:rPr>
              <a:t> il potenziale soccorritore deve rendersi conto che </a:t>
            </a:r>
            <a:r>
              <a:rPr lang="it-IT" sz="2200" b="1" u="none" dirty="0">
                <a:solidFill>
                  <a:schemeClr val="tx1"/>
                </a:solidFill>
              </a:rPr>
              <a:t>qualcosa di anomalo </a:t>
            </a:r>
            <a:r>
              <a:rPr lang="it-IT" sz="2200" u="none" dirty="0">
                <a:solidFill>
                  <a:schemeClr val="tx1"/>
                </a:solidFill>
              </a:rPr>
              <a:t>sta succedendo attorno a lui.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it-IT" sz="2200" u="none" dirty="0">
                <a:solidFill>
                  <a:schemeClr val="tx1"/>
                </a:solidFill>
              </a:rPr>
              <a:t> 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evento </a:t>
            </a:r>
            <a:r>
              <a:rPr lang="it-IT" altLang="ja-JP" sz="2200" u="none" dirty="0" err="1">
                <a:solidFill>
                  <a:schemeClr val="tx1"/>
                </a:solidFill>
              </a:rPr>
              <a:t>dev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essere </a:t>
            </a:r>
            <a:r>
              <a:rPr lang="it-IT" altLang="ja-JP" sz="2200" b="1" u="none" dirty="0">
                <a:solidFill>
                  <a:schemeClr val="tx1"/>
                </a:solidFill>
              </a:rPr>
              <a:t>interpretato</a:t>
            </a:r>
            <a:r>
              <a:rPr lang="it-IT" altLang="ja-JP" sz="2200" u="none" dirty="0">
                <a:solidFill>
                  <a:schemeClr val="tx1"/>
                </a:solidFill>
              </a:rPr>
              <a:t> come una situazione di </a:t>
            </a:r>
            <a:r>
              <a:rPr lang="it-IT" altLang="ja-JP" sz="2200" b="1" u="none" dirty="0">
                <a:solidFill>
                  <a:schemeClr val="tx1"/>
                </a:solidFill>
              </a:rPr>
              <a:t>emergenza</a:t>
            </a:r>
            <a:r>
              <a:rPr lang="it-IT" altLang="ja-JP" sz="2200" u="none" dirty="0">
                <a:solidFill>
                  <a:schemeClr val="tx1"/>
                </a:solidFill>
              </a:rPr>
              <a:t>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it-IT" sz="2200" u="none" dirty="0">
                <a:solidFill>
                  <a:schemeClr val="tx1"/>
                </a:solidFill>
              </a:rPr>
              <a:t> il potenziale soccorritore deve stabilire </a:t>
            </a:r>
            <a:r>
              <a:rPr lang="it-IT" sz="2200" b="1" u="none" dirty="0">
                <a:solidFill>
                  <a:schemeClr val="tx1"/>
                </a:solidFill>
              </a:rPr>
              <a:t>se tocchi a lui </a:t>
            </a:r>
            <a:r>
              <a:rPr lang="it-IT" sz="2200" u="none" dirty="0">
                <a:solidFill>
                  <a:schemeClr val="tx1"/>
                </a:solidFill>
              </a:rPr>
              <a:t>intervenire oppure se </a:t>
            </a:r>
            <a:r>
              <a:rPr lang="it-IT" sz="2200" b="1" u="none" dirty="0">
                <a:solidFill>
                  <a:schemeClr val="tx1"/>
                </a:solidFill>
              </a:rPr>
              <a:t>altri possono farlo </a:t>
            </a:r>
            <a:r>
              <a:rPr lang="it-IT" sz="2200" u="none" dirty="0">
                <a:solidFill>
                  <a:schemeClr val="tx1"/>
                </a:solidFill>
              </a:rPr>
              <a:t>al suo posto</a:t>
            </a:r>
          </a:p>
          <a:p>
            <a:pPr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200" i="1" u="none" dirty="0">
                <a:solidFill>
                  <a:schemeClr val="tx1"/>
                </a:solidFill>
              </a:rPr>
              <a:t>Rischio personale, porsi al centro </a:t>
            </a:r>
            <a:r>
              <a:rPr lang="it-IT" sz="2200" i="1" u="none" dirty="0" err="1">
                <a:solidFill>
                  <a:schemeClr val="tx1"/>
                </a:solidFill>
              </a:rPr>
              <a:t>dell</a:t>
            </a:r>
            <a:r>
              <a:rPr lang="ja-JP" altLang="it-IT" sz="2200" i="1" u="none" dirty="0">
                <a:solidFill>
                  <a:schemeClr val="tx1"/>
                </a:solidFill>
              </a:rPr>
              <a:t>’</a:t>
            </a:r>
            <a:r>
              <a:rPr lang="it-IT" altLang="ja-JP" sz="2200" i="1" u="none" dirty="0">
                <a:solidFill>
                  <a:schemeClr val="tx1"/>
                </a:solidFill>
              </a:rPr>
              <a:t>attenzione di altre persone</a:t>
            </a:r>
            <a:r>
              <a:rPr lang="it-IT" altLang="ja-JP" sz="2200" u="none" dirty="0">
                <a:solidFill>
                  <a:schemeClr val="tx1"/>
                </a:solidFill>
              </a:rPr>
              <a:t>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AutoNum type="arabicPeriod"/>
            </a:pPr>
            <a:r>
              <a:rPr lang="it-IT" sz="2200" u="none" dirty="0">
                <a:solidFill>
                  <a:schemeClr val="tx1"/>
                </a:solidFill>
              </a:rPr>
              <a:t> la decisone presa </a:t>
            </a:r>
            <a:r>
              <a:rPr lang="it-IT" sz="2200" u="none" dirty="0" err="1">
                <a:solidFill>
                  <a:schemeClr val="tx1"/>
                </a:solidFill>
              </a:rPr>
              <a:t>dev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essere attivata, trasformandola in </a:t>
            </a:r>
            <a:r>
              <a:rPr lang="it-IT" altLang="ja-JP" sz="2200" b="1" u="none" dirty="0">
                <a:solidFill>
                  <a:schemeClr val="tx1"/>
                </a:solidFill>
              </a:rPr>
              <a:t>un</a:t>
            </a:r>
            <a:r>
              <a:rPr lang="ja-JP" altLang="it-IT" sz="2200" b="1" u="none" dirty="0">
                <a:solidFill>
                  <a:schemeClr val="tx1"/>
                </a:solidFill>
              </a:rPr>
              <a:t>’</a:t>
            </a:r>
            <a:r>
              <a:rPr lang="it-IT" altLang="ja-JP" sz="2200" b="1" u="none" dirty="0">
                <a:solidFill>
                  <a:schemeClr val="tx1"/>
                </a:solidFill>
              </a:rPr>
              <a:t>azione dotata di senso</a:t>
            </a:r>
            <a:r>
              <a:rPr lang="it-IT" altLang="ja-JP" sz="2200" u="none" dirty="0">
                <a:solidFill>
                  <a:schemeClr val="tx1"/>
                </a:solidFill>
              </a:rPr>
              <a:t>. (</a:t>
            </a:r>
            <a:r>
              <a:rPr lang="it-IT" altLang="ja-JP" sz="2200" i="1" u="none" dirty="0">
                <a:solidFill>
                  <a:schemeClr val="tx1"/>
                </a:solidFill>
              </a:rPr>
              <a:t>Emergenza = situazione inusuale </a:t>
            </a:r>
            <a:r>
              <a:rPr lang="it-IT" altLang="ja-JP" sz="2200" i="1" u="none" dirty="0">
                <a:solidFill>
                  <a:schemeClr val="tx1"/>
                </a:solidFill>
                <a:sym typeface="Symbol" pitchFamily="18" charset="2"/>
              </a:rPr>
              <a:t> non sapere come agire</a:t>
            </a:r>
            <a:r>
              <a:rPr lang="it-IT" altLang="ja-JP" sz="2200" u="none" dirty="0">
                <a:solidFill>
                  <a:schemeClr val="tx1"/>
                </a:solidFill>
              </a:rPr>
              <a:t>)</a:t>
            </a:r>
            <a:endParaRPr lang="it-IT" sz="2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26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304800" y="692696"/>
            <a:ext cx="8443913" cy="5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800" b="1" u="none" dirty="0">
                <a:solidFill>
                  <a:srgbClr val="C00000"/>
                </a:solidFill>
              </a:rPr>
              <a:t>La verifica empirica</a:t>
            </a:r>
          </a:p>
          <a:p>
            <a:pPr algn="ctr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 smtClean="0">
                <a:solidFill>
                  <a:srgbClr val="C00000"/>
                </a:solidFill>
              </a:rPr>
              <a:t>L</a:t>
            </a:r>
            <a:r>
              <a:rPr lang="ja-JP" altLang="it-IT" sz="2400" b="1" dirty="0">
                <a:solidFill>
                  <a:srgbClr val="C00000"/>
                </a:solidFill>
              </a:rPr>
              <a:t>’</a:t>
            </a:r>
            <a:r>
              <a:rPr lang="it-IT" altLang="ja-JP" sz="2400" b="1" dirty="0">
                <a:solidFill>
                  <a:srgbClr val="C00000"/>
                </a:solidFill>
              </a:rPr>
              <a:t>accorgersi della situazione di possibile emergenza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Esistono</a:t>
            </a:r>
            <a:r>
              <a:rPr lang="it-IT" sz="2200" u="none" dirty="0">
                <a:solidFill>
                  <a:srgbClr val="FFFFFF"/>
                </a:solidFill>
              </a:rPr>
              <a:t> </a:t>
            </a:r>
            <a:r>
              <a:rPr lang="it-IT" sz="2200" u="none" dirty="0">
                <a:solidFill>
                  <a:srgbClr val="C00000"/>
                </a:solidFill>
              </a:rPr>
              <a:t>norme che regolano il comportamento interpersonale: </a:t>
            </a:r>
            <a:r>
              <a:rPr lang="it-IT" sz="2200" i="1" u="none" dirty="0">
                <a:solidFill>
                  <a:schemeClr val="tx1"/>
                </a:solidFill>
              </a:rPr>
              <a:t>ad esempio, le distanze interpersonali non devono essere troppo ridotte, gli sguardi insistenti sono poco graditi, non si ascoltano le conversazioni altrui</a:t>
            </a:r>
            <a:endParaRPr lang="it-IT" sz="2200" u="none" dirty="0">
              <a:solidFill>
                <a:schemeClr val="tx1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it-IT" sz="2200" u="none" dirty="0">
              <a:solidFill>
                <a:srgbClr val="FFFFFF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A causa di queste norme la </a:t>
            </a:r>
            <a:r>
              <a:rPr lang="it-IT" sz="2200" u="none" dirty="0">
                <a:solidFill>
                  <a:srgbClr val="C00000"/>
                </a:solidFill>
              </a:rPr>
              <a:t>presenza di altre persone </a:t>
            </a:r>
            <a:r>
              <a:rPr lang="it-IT" sz="2200" u="none" dirty="0">
                <a:solidFill>
                  <a:schemeClr val="tx1"/>
                </a:solidFill>
              </a:rPr>
              <a:t>può: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- </a:t>
            </a:r>
            <a:r>
              <a:rPr lang="it-IT" sz="2200" b="1" u="none" dirty="0">
                <a:solidFill>
                  <a:schemeClr val="tx1"/>
                </a:solidFill>
              </a:rPr>
              <a:t>inibire</a:t>
            </a:r>
            <a:r>
              <a:rPr lang="it-IT" sz="2200" u="none" dirty="0">
                <a:solidFill>
                  <a:schemeClr val="tx1"/>
                </a:solidFill>
              </a:rPr>
              <a:t> 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ispezione </a:t>
            </a:r>
            <a:r>
              <a:rPr lang="it-IT" altLang="ja-JP" sz="22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ambiente;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it-IT" sz="2200" b="1" u="none" dirty="0">
                <a:solidFill>
                  <a:schemeClr val="tx1"/>
                </a:solidFill>
              </a:rPr>
              <a:t>ritardare</a:t>
            </a:r>
            <a:r>
              <a:rPr lang="it-IT" sz="2200" u="none" dirty="0">
                <a:solidFill>
                  <a:schemeClr val="tx1"/>
                </a:solidFill>
              </a:rPr>
              <a:t> (</a:t>
            </a:r>
            <a:r>
              <a:rPr lang="it-IT" sz="2200" b="1" u="none" dirty="0">
                <a:solidFill>
                  <a:schemeClr val="tx1"/>
                </a:solidFill>
              </a:rPr>
              <a:t>impedire</a:t>
            </a:r>
            <a:r>
              <a:rPr lang="it-IT" sz="2200" u="none" dirty="0">
                <a:solidFill>
                  <a:schemeClr val="tx1"/>
                </a:solidFill>
              </a:rPr>
              <a:t>) la consapevolezza che sta accadendo qualcosa di anomalo e che sarebbe necessario un nostro intervento.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endParaRPr lang="it-IT" sz="2200" u="none" dirty="0">
              <a:solidFill>
                <a:schemeClr val="tx1"/>
              </a:solidFill>
            </a:endParaRPr>
          </a:p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La prima ricerca esamina questa ipotesi: </a:t>
            </a:r>
          </a:p>
          <a:p>
            <a:pPr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sz="2200" u="none" dirty="0">
                <a:solidFill>
                  <a:schemeClr val="tx1"/>
                </a:solidFill>
              </a:rPr>
              <a:t>la presenza di altre persone inibisce 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esplorazione </a:t>
            </a:r>
            <a:r>
              <a:rPr lang="it-IT" altLang="ja-JP" sz="22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ambiente per identificare un</a:t>
            </a:r>
            <a:r>
              <a:rPr lang="ja-JP" altLang="it-IT" sz="2200" u="none" dirty="0">
                <a:solidFill>
                  <a:schemeClr val="tx1"/>
                </a:solidFill>
              </a:rPr>
              <a:t>’</a:t>
            </a:r>
            <a:r>
              <a:rPr lang="it-IT" altLang="ja-JP" sz="2200" u="none" dirty="0">
                <a:solidFill>
                  <a:schemeClr val="tx1"/>
                </a:solidFill>
              </a:rPr>
              <a:t>emergenza</a:t>
            </a:r>
            <a:endParaRPr lang="it-IT" sz="22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27</a:t>
            </a:fld>
            <a:endParaRPr lang="it-IT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2400" y="980728"/>
            <a:ext cx="89916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>
                <a:solidFill>
                  <a:schemeClr val="tx1"/>
                </a:solidFill>
              </a:rPr>
              <a:t>Esperimento</a:t>
            </a:r>
            <a:r>
              <a:rPr lang="it-IT" sz="2400" b="1" u="none" dirty="0">
                <a:solidFill>
                  <a:schemeClr val="tx1"/>
                </a:solidFill>
              </a:rPr>
              <a:t>: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i soggetti (studenti universitari) compilavano un questionario in una stanza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r>
              <a:rPr lang="it-IT" sz="2400" u="none" dirty="0">
                <a:solidFill>
                  <a:schemeClr val="tx1"/>
                </a:solidFill>
              </a:rPr>
              <a:t> manipolazione del </a:t>
            </a:r>
            <a:r>
              <a:rPr lang="it-IT" sz="2400" u="none" dirty="0" err="1">
                <a:solidFill>
                  <a:schemeClr val="tx1"/>
                </a:solidFill>
              </a:rPr>
              <a:t>n°</a:t>
            </a:r>
            <a:r>
              <a:rPr lang="it-IT" sz="2400" u="none" dirty="0">
                <a:solidFill>
                  <a:schemeClr val="tx1"/>
                </a:solidFill>
              </a:rPr>
              <a:t> di persone presenti nella stanza: </a:t>
            </a:r>
          </a:p>
          <a:p>
            <a:pPr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nessuno / 2 complici / altri 2 soggetti ignari.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r>
              <a:rPr lang="it-IT" sz="2400" u="none" dirty="0" smtClean="0">
                <a:solidFill>
                  <a:schemeClr val="tx1"/>
                </a:solidFill>
              </a:rPr>
              <a:t>da </a:t>
            </a:r>
            <a:r>
              <a:rPr lang="it-IT" sz="2400" u="none" dirty="0">
                <a:solidFill>
                  <a:schemeClr val="tx1"/>
                </a:solidFill>
              </a:rPr>
              <a:t>una feritoia usciva un denso </a:t>
            </a:r>
            <a:r>
              <a:rPr lang="it-IT" sz="2400" u="none" dirty="0" smtClean="0">
                <a:solidFill>
                  <a:schemeClr val="tx1"/>
                </a:solidFill>
              </a:rPr>
              <a:t>fumo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endParaRPr lang="it-IT" sz="2400" dirty="0"/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endParaRPr lang="it-IT" sz="2400" u="none" dirty="0">
              <a:solidFill>
                <a:schemeClr val="tx1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i="1" u="none" dirty="0">
                <a:solidFill>
                  <a:schemeClr val="tx1"/>
                </a:solidFill>
              </a:rPr>
              <a:t>Quanto la presenza di altre persone influenza la percezione del fumo?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28</a:t>
            </a:fld>
            <a:endParaRPr lang="it-IT"/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152400" y="908720"/>
            <a:ext cx="8991600" cy="47089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sz="2400" b="1" u="none" dirty="0">
                <a:solidFill>
                  <a:schemeClr val="tx1"/>
                </a:solidFill>
              </a:rPr>
              <a:t>Risultati</a:t>
            </a:r>
            <a:r>
              <a:rPr lang="it-IT" sz="2400" u="none" dirty="0">
                <a:solidFill>
                  <a:schemeClr val="tx1"/>
                </a:solidFill>
              </a:rPr>
              <a:t>: 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</a:pPr>
            <a:r>
              <a:rPr lang="it-IT" sz="2400" dirty="0">
                <a:solidFill>
                  <a:schemeClr val="tx1"/>
                </a:solidFill>
              </a:rPr>
              <a:t>- soggetti soli nella stanza</a:t>
            </a:r>
            <a:r>
              <a:rPr lang="it-IT" sz="2400" u="none" dirty="0">
                <a:solidFill>
                  <a:schemeClr val="tx1"/>
                </a:solidFill>
              </a:rPr>
              <a:t>: </a:t>
            </a:r>
            <a:r>
              <a:rPr lang="it-IT" sz="2400" u="none" dirty="0">
                <a:solidFill>
                  <a:srgbClr val="C00000"/>
                </a:solidFill>
              </a:rPr>
              <a:t>63%</a:t>
            </a:r>
            <a:r>
              <a:rPr lang="it-IT" sz="2400" u="none" dirty="0">
                <a:solidFill>
                  <a:schemeClr val="tx1"/>
                </a:solidFill>
              </a:rPr>
              <a:t> mostra di accorgersi del fumo dopo 5 secondi dalla sua emissione</a:t>
            </a:r>
          </a:p>
          <a:p>
            <a:pPr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it-IT" sz="2400" dirty="0" smtClean="0">
                <a:solidFill>
                  <a:schemeClr val="tx1"/>
                </a:solidFill>
              </a:rPr>
              <a:t> soggetti </a:t>
            </a:r>
            <a:r>
              <a:rPr lang="it-IT" sz="2400" dirty="0">
                <a:solidFill>
                  <a:schemeClr val="tx1"/>
                </a:solidFill>
              </a:rPr>
              <a:t>in presenza di altre persone</a:t>
            </a:r>
            <a:r>
              <a:rPr lang="it-IT" sz="2400" u="none" dirty="0">
                <a:solidFill>
                  <a:schemeClr val="tx1"/>
                </a:solidFill>
              </a:rPr>
              <a:t>: </a:t>
            </a:r>
            <a:r>
              <a:rPr lang="it-IT" sz="2400" u="none" dirty="0">
                <a:solidFill>
                  <a:srgbClr val="C00000"/>
                </a:solidFill>
              </a:rPr>
              <a:t>26%</a:t>
            </a:r>
            <a:r>
              <a:rPr lang="it-IT" sz="2400" u="none" dirty="0">
                <a:solidFill>
                  <a:schemeClr val="tx1"/>
                </a:solidFill>
              </a:rPr>
              <a:t> mostra di accorgersi del fumo dopo 5 secondi dalla sua emissione</a:t>
            </a:r>
          </a:p>
          <a:p>
            <a:pPr lvl="1"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-"/>
            </a:pPr>
            <a:r>
              <a:rPr lang="it-IT" sz="2400" u="none" dirty="0">
                <a:solidFill>
                  <a:schemeClr val="tx1"/>
                </a:solidFill>
              </a:rPr>
              <a:t>Dopo 20 secondi il fumo ha invaso buona parte della stanza: solo il </a:t>
            </a:r>
            <a:r>
              <a:rPr lang="it-IT" sz="2400" u="none" dirty="0">
                <a:solidFill>
                  <a:srgbClr val="C00000"/>
                </a:solidFill>
              </a:rPr>
              <a:t>50%</a:t>
            </a:r>
            <a:r>
              <a:rPr lang="it-IT" sz="2400" u="none" dirty="0">
                <a:solidFill>
                  <a:schemeClr val="tx1"/>
                </a:solidFill>
              </a:rPr>
              <a:t> mostra di accorgersene</a:t>
            </a:r>
          </a:p>
          <a:p>
            <a:pPr lvl="1" algn="l" eaLnBrk="0" hangingPunct="0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Char char="-"/>
            </a:pPr>
            <a:endParaRPr lang="it-IT" sz="2400" u="none" dirty="0">
              <a:solidFill>
                <a:schemeClr val="tx1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Quando ormai tutti si erano resi conto del fumo: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</a:t>
            </a:r>
            <a:r>
              <a:rPr lang="it-IT" sz="2400" dirty="0">
                <a:solidFill>
                  <a:schemeClr val="tx1"/>
                </a:solidFill>
              </a:rPr>
              <a:t>soggetti da soli</a:t>
            </a:r>
            <a:r>
              <a:rPr lang="it-IT" sz="2400" u="none" dirty="0">
                <a:solidFill>
                  <a:schemeClr val="tx1"/>
                </a:solidFill>
              </a:rPr>
              <a:t>: </a:t>
            </a:r>
            <a:r>
              <a:rPr lang="it-IT" sz="2400" u="none" dirty="0">
                <a:solidFill>
                  <a:srgbClr val="C00000"/>
                </a:solidFill>
              </a:rPr>
              <a:t>75%</a:t>
            </a:r>
            <a:r>
              <a:rPr lang="it-IT" sz="2400" u="none" dirty="0">
                <a:solidFill>
                  <a:schemeClr val="tx1"/>
                </a:solidFill>
              </a:rPr>
              <a:t> avvisava della presenza del fumo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</a:t>
            </a:r>
            <a:r>
              <a:rPr lang="it-IT" sz="2400" dirty="0">
                <a:solidFill>
                  <a:schemeClr val="tx1"/>
                </a:solidFill>
              </a:rPr>
              <a:t>soggetti con altre persone</a:t>
            </a:r>
            <a:r>
              <a:rPr lang="it-IT" sz="2400" u="none" dirty="0">
                <a:solidFill>
                  <a:schemeClr val="tx1"/>
                </a:solidFill>
              </a:rPr>
              <a:t>: </a:t>
            </a:r>
            <a:r>
              <a:rPr lang="it-IT" sz="2400" u="none" dirty="0">
                <a:solidFill>
                  <a:srgbClr val="C00000"/>
                </a:solidFill>
              </a:rPr>
              <a:t>38%</a:t>
            </a:r>
            <a:r>
              <a:rPr lang="it-IT" sz="2400" u="none" dirty="0">
                <a:solidFill>
                  <a:schemeClr val="tx1"/>
                </a:solidFill>
              </a:rPr>
              <a:t> avvisava della presenza di fumo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29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2400" y="836712"/>
            <a:ext cx="89916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>
                <a:solidFill>
                  <a:schemeClr val="tx1"/>
                </a:solidFill>
              </a:rPr>
              <a:t>II parte </a:t>
            </a:r>
            <a:r>
              <a:rPr lang="it-IT" sz="2400" b="1" dirty="0" err="1">
                <a:solidFill>
                  <a:schemeClr val="tx1"/>
                </a:solidFill>
              </a:rPr>
              <a:t>dell</a:t>
            </a:r>
            <a:r>
              <a:rPr lang="ja-JP" altLang="it-IT" sz="2400" b="1" dirty="0">
                <a:solidFill>
                  <a:schemeClr val="tx1"/>
                </a:solidFill>
              </a:rPr>
              <a:t>’</a:t>
            </a:r>
            <a:r>
              <a:rPr lang="it-IT" altLang="ja-JP" sz="2400" b="1" dirty="0">
                <a:solidFill>
                  <a:schemeClr val="tx1"/>
                </a:solidFill>
              </a:rPr>
              <a:t>esperimento</a:t>
            </a:r>
            <a:r>
              <a:rPr lang="it-IT" altLang="ja-JP" sz="2400" b="1" u="none" dirty="0">
                <a:solidFill>
                  <a:schemeClr val="tx1"/>
                </a:solidFill>
              </a:rPr>
              <a:t>: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intervista ai soggetti circa possibili problemi durante la compilazione del questionario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tutti menzionavano la presenza di fumo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dirty="0">
              <a:solidFill>
                <a:schemeClr val="tx1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u="none" dirty="0">
              <a:solidFill>
                <a:schemeClr val="tx1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u="none" dirty="0">
                <a:solidFill>
                  <a:srgbClr val="C00000"/>
                </a:solidFill>
              </a:rPr>
              <a:t>Conclusioni: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it-IT" sz="2400" u="none" dirty="0">
                <a:solidFill>
                  <a:schemeClr val="tx1"/>
                </a:solidFill>
              </a:rPr>
              <a:t>I soggetti che non erano intervenuti interpretano il fenomeno riconducendolo a cause che non implicano rischi e pericoli (giustificazione del non-intervento).</a:t>
            </a:r>
          </a:p>
          <a:p>
            <a:pPr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it-IT" sz="2400" b="1" u="none" dirty="0">
                <a:solidFill>
                  <a:schemeClr val="tx1"/>
                </a:solidFill>
              </a:rPr>
              <a:t>Esempio: il </a:t>
            </a:r>
            <a:r>
              <a:rPr lang="ja-JP" altLang="it-IT" sz="2400" b="1" u="none" dirty="0">
                <a:solidFill>
                  <a:schemeClr val="tx1"/>
                </a:solidFill>
              </a:rPr>
              <a:t>“</a:t>
            </a:r>
            <a:r>
              <a:rPr lang="it-IT" altLang="ja-JP" sz="2400" b="1" u="none" dirty="0">
                <a:solidFill>
                  <a:schemeClr val="tx1"/>
                </a:solidFill>
              </a:rPr>
              <a:t>gas della verità</a:t>
            </a:r>
            <a:r>
              <a:rPr lang="ja-JP" altLang="it-IT" sz="2400" b="1" u="none" dirty="0">
                <a:solidFill>
                  <a:schemeClr val="tx1"/>
                </a:solidFill>
              </a:rPr>
              <a:t>”</a:t>
            </a:r>
            <a:endParaRPr lang="it-IT" sz="2400" b="1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</a:t>
            </a:fld>
            <a:endParaRPr lang="it-IT"/>
          </a:p>
        </p:txBody>
      </p:sp>
      <p:sp>
        <p:nvSpPr>
          <p:cNvPr id="3" name="Rectangle 8"/>
          <p:cNvSpPr>
            <a:spLocks noGrp="1" noChangeArrowheads="1"/>
          </p:cNvSpPr>
          <p:nvPr>
            <p:ph idx="1"/>
          </p:nvPr>
        </p:nvSpPr>
        <p:spPr>
          <a:xfrm>
            <a:off x="251520" y="980728"/>
            <a:ext cx="8615363" cy="5544616"/>
          </a:xfrm>
        </p:spPr>
        <p:txBody>
          <a:bodyPr>
            <a:normAutofit/>
          </a:bodyPr>
          <a:lstStyle/>
          <a:p>
            <a:pPr marL="482600" indent="-482600" eaLnBrk="1" hangingPunct="1">
              <a:spcBef>
                <a:spcPct val="50000"/>
              </a:spcBef>
              <a:buNone/>
            </a:pP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Approccio etologico:  (</a:t>
            </a:r>
            <a:r>
              <a:rPr lang="it-IT" sz="24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Lorenz</a:t>
            </a:r>
            <a:r>
              <a:rPr lang="it-IT" sz="24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)</a:t>
            </a:r>
          </a:p>
          <a:p>
            <a:pPr marL="882650" lvl="1" indent="-482600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I comportamenti aggressivi  sono funzionali alla sopravvivenza 	individuale ed al mantenimento della specie</a:t>
            </a:r>
          </a:p>
          <a:p>
            <a:pPr marL="1282700" lvl="2" indent="-482600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in un ambiente aggressivo</a:t>
            </a:r>
          </a:p>
          <a:p>
            <a:pPr marL="1282700" lvl="2" indent="-482600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strategia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adattiva nel processo di selezione naturale</a:t>
            </a:r>
          </a:p>
          <a:p>
            <a:pPr marL="1282700" lvl="2" indent="-482600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p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er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umani e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animali</a:t>
            </a:r>
          </a:p>
          <a:p>
            <a:pPr marL="882650" lvl="1" indent="-482600" eaLnBrk="1" hangingPunct="1">
              <a:spcBef>
                <a:spcPct val="50000"/>
              </a:spcBef>
              <a:buNone/>
            </a:pPr>
            <a:endParaRPr lang="it-IT" dirty="0" smtClean="0">
              <a:ea typeface="ＭＳ Ｐゴシック" pitchFamily="34" charset="-128"/>
              <a:cs typeface="Arial" pitchFamily="34" charset="0"/>
            </a:endParaRPr>
          </a:p>
          <a:p>
            <a:pPr marL="355600" lvl="1" indent="0" eaLnBrk="1" hangingPunct="1">
              <a:spcBef>
                <a:spcPct val="50000"/>
              </a:spcBef>
              <a:buNone/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Sia 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l</a:t>
            </a:r>
            <a:r>
              <a:rPr lang="ja-JP" altLang="it-IT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approccio freudiano che quello etologico 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considerano dunque 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l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aggressività come 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naturale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”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ed inevitabile</a:t>
            </a:r>
          </a:p>
          <a:p>
            <a:pPr marL="1282700" lvl="2" indent="-482600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deve essere scaricata in forme socialmente accettabili</a:t>
            </a:r>
            <a:endParaRPr lang="it-IT" sz="2400" dirty="0" smtClean="0">
              <a:ea typeface="ＭＳ Ｐゴシック" pitchFamily="34" charset="-128"/>
              <a:cs typeface="Arial" pitchFamily="34" charset="0"/>
            </a:endParaRPr>
          </a:p>
          <a:p>
            <a:pPr marL="482600" indent="-482600" eaLnBrk="1" hangingPunct="1">
              <a:lnSpc>
                <a:spcPct val="90000"/>
              </a:lnSpc>
            </a:pPr>
            <a:endParaRPr lang="it-IT" sz="2400" i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30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07950" y="836712"/>
            <a:ext cx="8915400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>
                <a:solidFill>
                  <a:srgbClr val="C00000"/>
                </a:solidFill>
              </a:rPr>
              <a:t>Le persone riconoscono l</a:t>
            </a:r>
            <a:r>
              <a:rPr lang="ja-JP" altLang="it-IT" sz="2400" b="1" dirty="0">
                <a:solidFill>
                  <a:srgbClr val="C00000"/>
                </a:solidFill>
              </a:rPr>
              <a:t>’</a:t>
            </a:r>
            <a:r>
              <a:rPr lang="it-IT" altLang="ja-JP" sz="2400" b="1" dirty="0">
                <a:solidFill>
                  <a:srgbClr val="C00000"/>
                </a:solidFill>
              </a:rPr>
              <a:t>influenza </a:t>
            </a:r>
            <a:r>
              <a:rPr lang="it-IT" altLang="ja-JP" sz="2400" b="1" dirty="0" smtClean="0">
                <a:solidFill>
                  <a:srgbClr val="C00000"/>
                </a:solidFill>
              </a:rPr>
              <a:t>esercitata</a:t>
            </a:r>
          </a:p>
          <a:p>
            <a:pPr algn="ctr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altLang="ja-JP" sz="2400" b="1" dirty="0" smtClean="0">
                <a:solidFill>
                  <a:srgbClr val="C00000"/>
                </a:solidFill>
              </a:rPr>
              <a:t>da </a:t>
            </a:r>
            <a:r>
              <a:rPr lang="it-IT" altLang="ja-JP" sz="2400" b="1" dirty="0">
                <a:solidFill>
                  <a:srgbClr val="C00000"/>
                </a:solidFill>
              </a:rPr>
              <a:t>parte di chi le circonda</a:t>
            </a:r>
            <a:r>
              <a:rPr lang="it-IT" altLang="ja-JP" sz="2400" b="1" dirty="0" smtClean="0">
                <a:solidFill>
                  <a:srgbClr val="C00000"/>
                </a:solidFill>
              </a:rPr>
              <a:t>?</a:t>
            </a:r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dirty="0">
              <a:solidFill>
                <a:srgbClr val="FFFF00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it-IT" sz="2400" u="none" dirty="0">
                <a:solidFill>
                  <a:schemeClr val="tx1"/>
                </a:solidFill>
              </a:rPr>
              <a:t>durante l</a:t>
            </a:r>
            <a:r>
              <a:rPr lang="ja-JP" altLang="it-IT" sz="2400" u="none" dirty="0">
                <a:solidFill>
                  <a:schemeClr val="tx1"/>
                </a:solidFill>
              </a:rPr>
              <a:t>’</a:t>
            </a:r>
            <a:r>
              <a:rPr lang="it-IT" altLang="ja-JP" sz="2400" u="none" dirty="0">
                <a:solidFill>
                  <a:schemeClr val="tx1"/>
                </a:solidFill>
              </a:rPr>
              <a:t>intervista, i soggetti </a:t>
            </a:r>
            <a:r>
              <a:rPr lang="it-IT" altLang="ja-JP" sz="2400" b="1" u="none" dirty="0">
                <a:solidFill>
                  <a:schemeClr val="tx1"/>
                </a:solidFill>
              </a:rPr>
              <a:t>negano</a:t>
            </a:r>
            <a:r>
              <a:rPr lang="it-IT" altLang="ja-JP" sz="2400" u="none" dirty="0">
                <a:solidFill>
                  <a:schemeClr val="tx1"/>
                </a:solidFill>
              </a:rPr>
              <a:t> che la presenza di altre persone </a:t>
            </a:r>
            <a:r>
              <a:rPr lang="it-IT" altLang="ja-JP" sz="2400" b="1" u="none" dirty="0">
                <a:solidFill>
                  <a:schemeClr val="tx1"/>
                </a:solidFill>
              </a:rPr>
              <a:t>abbia influito sulla loro interpretazione </a:t>
            </a:r>
            <a:r>
              <a:rPr lang="it-IT" altLang="ja-JP" sz="2400" b="1" u="none" dirty="0" err="1">
                <a:solidFill>
                  <a:schemeClr val="tx1"/>
                </a:solidFill>
              </a:rPr>
              <a:t>dell</a:t>
            </a:r>
            <a:r>
              <a:rPr lang="ja-JP" altLang="it-IT" sz="2400" b="1" u="none" dirty="0">
                <a:solidFill>
                  <a:schemeClr val="tx1"/>
                </a:solidFill>
              </a:rPr>
              <a:t>’</a:t>
            </a:r>
            <a:r>
              <a:rPr lang="it-IT" altLang="ja-JP" sz="2400" b="1" u="none" dirty="0">
                <a:solidFill>
                  <a:schemeClr val="tx1"/>
                </a:solidFill>
              </a:rPr>
              <a:t>evento</a:t>
            </a:r>
            <a:r>
              <a:rPr lang="it-IT" altLang="ja-JP" sz="2400" u="none" dirty="0">
                <a:solidFill>
                  <a:schemeClr val="tx1"/>
                </a:solidFill>
              </a:rPr>
              <a:t>, che viene invece ricollegata a scelte personali autonome.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u="none" dirty="0">
              <a:solidFill>
                <a:srgbClr val="FFFF00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rgbClr val="C00000"/>
                </a:solidFill>
              </a:rPr>
              <a:t>Le persone </a:t>
            </a:r>
            <a:r>
              <a:rPr lang="it-IT" sz="2400" b="1" u="none" dirty="0">
                <a:solidFill>
                  <a:srgbClr val="C00000"/>
                </a:solidFill>
              </a:rPr>
              <a:t>sono inconsapevoli </a:t>
            </a:r>
            <a:r>
              <a:rPr lang="it-IT" sz="2400" b="1" u="none" dirty="0" err="1">
                <a:solidFill>
                  <a:srgbClr val="C00000"/>
                </a:solidFill>
              </a:rPr>
              <a:t>dell</a:t>
            </a:r>
            <a:r>
              <a:rPr lang="ja-JP" altLang="it-IT" sz="2400" b="1" u="none" dirty="0">
                <a:solidFill>
                  <a:srgbClr val="C00000"/>
                </a:solidFill>
              </a:rPr>
              <a:t>’</a:t>
            </a:r>
            <a:r>
              <a:rPr lang="it-IT" altLang="ja-JP" sz="2400" b="1" u="none" dirty="0">
                <a:solidFill>
                  <a:srgbClr val="C00000"/>
                </a:solidFill>
              </a:rPr>
              <a:t>influenza </a:t>
            </a:r>
            <a:r>
              <a:rPr lang="it-IT" altLang="ja-JP" sz="2400" u="none" dirty="0">
                <a:solidFill>
                  <a:srgbClr val="C00000"/>
                </a:solidFill>
              </a:rPr>
              <a:t>che le situazioni contestuali possono esercitare sui loro comportamenti</a:t>
            </a:r>
            <a:r>
              <a:rPr lang="it-IT" altLang="ja-JP" sz="2400" u="none" dirty="0">
                <a:solidFill>
                  <a:srgbClr val="FFFFFF"/>
                </a:solidFill>
              </a:rPr>
              <a:t>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u="none" dirty="0">
              <a:solidFill>
                <a:srgbClr val="FFFFFF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Le persone </a:t>
            </a:r>
            <a:r>
              <a:rPr lang="it-IT" sz="2400" b="1" u="none" dirty="0">
                <a:solidFill>
                  <a:schemeClr val="tx1"/>
                </a:solidFill>
              </a:rPr>
              <a:t>continuano a ritenersi razionali e indipendenti </a:t>
            </a:r>
            <a:r>
              <a:rPr lang="it-IT" sz="2400" u="none" dirty="0">
                <a:solidFill>
                  <a:schemeClr val="tx1"/>
                </a:solidFill>
              </a:rPr>
              <a:t>esecutori dei propri comportamenti.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31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79388" y="692696"/>
            <a:ext cx="8848725" cy="58169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b="1" u="none" dirty="0">
                <a:solidFill>
                  <a:srgbClr val="C00000"/>
                </a:solidFill>
              </a:rPr>
              <a:t> </a:t>
            </a:r>
            <a:r>
              <a:rPr lang="it-IT" sz="2400" b="1" dirty="0">
                <a:solidFill>
                  <a:srgbClr val="C00000"/>
                </a:solidFill>
              </a:rPr>
              <a:t>L</a:t>
            </a:r>
            <a:r>
              <a:rPr lang="ja-JP" altLang="it-IT" sz="2400" b="1" dirty="0">
                <a:solidFill>
                  <a:srgbClr val="C00000"/>
                </a:solidFill>
              </a:rPr>
              <a:t>’</a:t>
            </a:r>
            <a:r>
              <a:rPr lang="it-IT" altLang="ja-JP" sz="2400" b="1" dirty="0">
                <a:solidFill>
                  <a:srgbClr val="C00000"/>
                </a:solidFill>
              </a:rPr>
              <a:t>intervento delle componenti motivazionali</a:t>
            </a:r>
            <a:br>
              <a:rPr lang="it-IT" altLang="ja-JP" sz="2400" b="1" dirty="0">
                <a:solidFill>
                  <a:srgbClr val="C00000"/>
                </a:solidFill>
              </a:rPr>
            </a:br>
            <a:r>
              <a:rPr lang="it-IT" altLang="ja-JP" sz="2400" b="1" dirty="0">
                <a:solidFill>
                  <a:srgbClr val="C00000"/>
                </a:solidFill>
              </a:rPr>
              <a:t>nella fase di </a:t>
            </a:r>
            <a:r>
              <a:rPr lang="it-IT" altLang="ja-JP" sz="2400" b="1" dirty="0" smtClean="0">
                <a:solidFill>
                  <a:srgbClr val="C00000"/>
                </a:solidFill>
              </a:rPr>
              <a:t>interpretazione</a:t>
            </a:r>
            <a:endParaRPr lang="it-IT" sz="2400" u="none" dirty="0">
              <a:solidFill>
                <a:srgbClr val="FFFF00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rgbClr val="C00000"/>
                </a:solidFill>
              </a:rPr>
              <a:t>Variabili di tipo motivazionale </a:t>
            </a:r>
            <a:r>
              <a:rPr lang="it-IT" sz="2400" u="none" dirty="0">
                <a:solidFill>
                  <a:schemeClr val="tx1"/>
                </a:solidFill>
              </a:rPr>
              <a:t>possono incidere nella fase di interpretazione </a:t>
            </a:r>
            <a:r>
              <a:rPr lang="it-IT" sz="24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400" u="none" dirty="0">
                <a:solidFill>
                  <a:schemeClr val="tx1"/>
                </a:solidFill>
              </a:rPr>
              <a:t>’</a:t>
            </a:r>
            <a:r>
              <a:rPr lang="it-IT" altLang="ja-JP" sz="2400" u="none" dirty="0">
                <a:solidFill>
                  <a:schemeClr val="tx1"/>
                </a:solidFill>
              </a:rPr>
              <a:t>evento?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sng" dirty="0">
                <a:solidFill>
                  <a:srgbClr val="C00000"/>
                </a:solidFill>
              </a:rPr>
              <a:t>Costi</a:t>
            </a:r>
            <a:r>
              <a:rPr lang="it-IT" sz="2400" u="none" dirty="0">
                <a:solidFill>
                  <a:srgbClr val="FFFF00"/>
                </a:solidFill>
              </a:rPr>
              <a:t> </a:t>
            </a:r>
            <a:r>
              <a:rPr lang="it-IT" sz="2400" u="none" dirty="0">
                <a:solidFill>
                  <a:schemeClr val="tx1"/>
                </a:solidFill>
              </a:rPr>
              <a:t>di un potenziale soccorso:</a:t>
            </a:r>
          </a:p>
          <a:p>
            <a:pPr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r>
              <a:rPr lang="it-IT" sz="2400" u="none" dirty="0">
                <a:solidFill>
                  <a:schemeClr val="tx1"/>
                </a:solidFill>
              </a:rPr>
              <a:t> rischi per la propria incolumità</a:t>
            </a:r>
          </a:p>
          <a:p>
            <a:pPr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r>
              <a:rPr lang="it-IT" sz="2400" u="none" dirty="0">
                <a:solidFill>
                  <a:schemeClr val="tx1"/>
                </a:solidFill>
              </a:rPr>
              <a:t> mettere in pratica comportamenti mai eseguiti prima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dirty="0">
              <a:solidFill>
                <a:srgbClr val="FFFFFF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sng" dirty="0">
                <a:solidFill>
                  <a:srgbClr val="C00000"/>
                </a:solidFill>
              </a:rPr>
              <a:t>Ipotesi: </a:t>
            </a:r>
            <a:r>
              <a:rPr lang="it-IT" sz="2400" u="none" dirty="0">
                <a:solidFill>
                  <a:schemeClr val="tx1"/>
                </a:solidFill>
              </a:rPr>
              <a:t>un individuo non mette in atto un comportamento di soccorso </a:t>
            </a:r>
            <a:r>
              <a:rPr lang="it-IT" sz="2400" b="1" u="none" dirty="0">
                <a:solidFill>
                  <a:schemeClr val="tx1"/>
                </a:solidFill>
              </a:rPr>
              <a:t>a causa dei costi </a:t>
            </a:r>
            <a:r>
              <a:rPr lang="it-IT" sz="2400" u="none" dirty="0">
                <a:solidFill>
                  <a:schemeClr val="tx1"/>
                </a:solidFill>
              </a:rPr>
              <a:t>che questo comporta</a:t>
            </a:r>
          </a:p>
          <a:p>
            <a:pPr marL="900113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	attribuendo alla situazione un significato compatibile con la non necessità di intervenire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32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467544" y="394692"/>
            <a:ext cx="8281988" cy="64633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 smtClean="0">
                <a:solidFill>
                  <a:schemeClr val="tx1"/>
                </a:solidFill>
              </a:rPr>
              <a:t>1° Esperimento</a:t>
            </a:r>
            <a:r>
              <a:rPr lang="it-IT" sz="2400" b="1" u="none" dirty="0">
                <a:solidFill>
                  <a:schemeClr val="tx1"/>
                </a:solidFill>
              </a:rPr>
              <a:t>:</a:t>
            </a:r>
          </a:p>
          <a:p>
            <a:pPr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soggetti lasciati soli in una stanza rispondono a un questionario</a:t>
            </a:r>
          </a:p>
          <a:p>
            <a:pPr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viene fatto credere ai soggetti che nella stanza a fianco ci siano bambini intenti a giocare</a:t>
            </a:r>
          </a:p>
          <a:p>
            <a:pPr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i soggetti sentono i bambini (una registrazione) litigare in modo violento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dirty="0">
                <a:solidFill>
                  <a:srgbClr val="C00000"/>
                </a:solidFill>
              </a:rPr>
              <a:t>Risultati</a:t>
            </a:r>
            <a:r>
              <a:rPr lang="it-IT" sz="2400" u="none" dirty="0">
                <a:solidFill>
                  <a:srgbClr val="C00000"/>
                </a:solidFill>
              </a:rPr>
              <a:t>:</a:t>
            </a:r>
          </a:p>
          <a:p>
            <a:pPr lvl="1"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</a:t>
            </a:r>
            <a:r>
              <a:rPr lang="it-IT" sz="2400" b="1" u="none" dirty="0">
                <a:solidFill>
                  <a:schemeClr val="tx1"/>
                </a:solidFill>
              </a:rPr>
              <a:t>solo 1 soggetto su 12 interviene a sedare la lite</a:t>
            </a:r>
          </a:p>
          <a:p>
            <a:pPr lvl="1"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molti soggetti giustificano il mancato intervento sostenendo di </a:t>
            </a:r>
            <a:r>
              <a:rPr lang="it-IT" sz="2400" b="1" u="none" dirty="0">
                <a:solidFill>
                  <a:schemeClr val="tx1"/>
                </a:solidFill>
              </a:rPr>
              <a:t>aver capito che non era un situazione reale </a:t>
            </a:r>
            <a:r>
              <a:rPr lang="it-IT" sz="2400" u="none" dirty="0">
                <a:solidFill>
                  <a:schemeClr val="tx1"/>
                </a:solidFill>
              </a:rPr>
              <a:t>poiché i bambini in realtà non litigano a quel modo </a:t>
            </a:r>
          </a:p>
          <a:p>
            <a:pPr lvl="1"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solo il 25% dei soggetti ha creduto a un vero litigio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rgbClr val="C00000"/>
                </a:solidFill>
              </a:rPr>
              <a:t>I soggetti </a:t>
            </a:r>
            <a:r>
              <a:rPr lang="it-IT" sz="2400" b="1" u="none" dirty="0">
                <a:solidFill>
                  <a:srgbClr val="C00000"/>
                </a:solidFill>
              </a:rPr>
              <a:t>risolvono il conflitto </a:t>
            </a:r>
            <a:r>
              <a:rPr lang="it-IT" sz="2400" u="none" dirty="0">
                <a:solidFill>
                  <a:srgbClr val="C00000"/>
                </a:solidFill>
              </a:rPr>
              <a:t>tra l</a:t>
            </a:r>
            <a:r>
              <a:rPr lang="ja-JP" altLang="it-IT" sz="2400" u="none" dirty="0">
                <a:solidFill>
                  <a:srgbClr val="C00000"/>
                </a:solidFill>
              </a:rPr>
              <a:t>’</a:t>
            </a:r>
            <a:r>
              <a:rPr lang="it-IT" altLang="ja-JP" sz="2400" u="none" dirty="0">
                <a:solidFill>
                  <a:srgbClr val="C00000"/>
                </a:solidFill>
              </a:rPr>
              <a:t>intervenire e il non intervenire </a:t>
            </a:r>
            <a:r>
              <a:rPr lang="it-IT" altLang="ja-JP" sz="2400" b="1" u="none" dirty="0">
                <a:solidFill>
                  <a:srgbClr val="C00000"/>
                </a:solidFill>
              </a:rPr>
              <a:t>auto-convincendosi che non esiste alcuna situazione di emergenza</a:t>
            </a:r>
            <a:r>
              <a:rPr lang="it-IT" altLang="ja-JP" sz="2400" u="none" dirty="0">
                <a:solidFill>
                  <a:srgbClr val="C00000"/>
                </a:solidFill>
              </a:rPr>
              <a:t>.</a:t>
            </a:r>
            <a:endParaRPr lang="it-IT" sz="2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33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2400" y="332656"/>
            <a:ext cx="8839200" cy="57708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b="1" dirty="0">
              <a:solidFill>
                <a:srgbClr val="FFFFFF"/>
              </a:solidFill>
            </a:endParaRPr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>
                <a:solidFill>
                  <a:schemeClr val="tx1"/>
                </a:solidFill>
              </a:rPr>
              <a:t>2° Esperimento</a:t>
            </a:r>
            <a:endParaRPr lang="it-IT" sz="2400" b="1" u="none" dirty="0">
              <a:solidFill>
                <a:schemeClr val="tx1"/>
              </a:solidFill>
            </a:endParaRPr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u="none" dirty="0">
              <a:solidFill>
                <a:schemeClr val="tx1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</a:t>
            </a:r>
            <a:r>
              <a:rPr lang="it-IT" sz="2400" u="none" dirty="0" smtClean="0">
                <a:solidFill>
                  <a:schemeClr val="tx1"/>
                </a:solidFill>
              </a:rPr>
              <a:t>Condizione </a:t>
            </a:r>
            <a:r>
              <a:rPr lang="it-IT" sz="2400" u="none" dirty="0">
                <a:solidFill>
                  <a:schemeClr val="tx1"/>
                </a:solidFill>
              </a:rPr>
              <a:t>sperimentale identica alla precedente, eccetto per il fatto che ai soggetti è fatto credere che insieme ai bambini è presente un adulto</a:t>
            </a:r>
            <a:r>
              <a:rPr lang="it-IT" sz="2400" u="none" dirty="0" smtClean="0">
                <a:solidFill>
                  <a:schemeClr val="tx1"/>
                </a:solidFill>
              </a:rPr>
              <a:t>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endParaRPr lang="it-IT" sz="2400" u="none" dirty="0">
              <a:solidFill>
                <a:schemeClr val="tx1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I soggetti si sentono sollevati dalla responsabilità di intervenire</a:t>
            </a:r>
            <a:r>
              <a:rPr lang="it-IT" sz="2400" u="none" dirty="0" smtClean="0">
                <a:solidFill>
                  <a:schemeClr val="tx1"/>
                </a:solidFill>
              </a:rPr>
              <a:t>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u="none" dirty="0">
              <a:solidFill>
                <a:schemeClr val="tx1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- 88% dei soggetti dichiara di aver  creduto veramente a un litigio fra i bambini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u="none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34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260648"/>
            <a:ext cx="9144000" cy="49914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b="1" dirty="0">
              <a:solidFill>
                <a:srgbClr val="FFFF00"/>
              </a:solidFill>
            </a:endParaRPr>
          </a:p>
          <a:p>
            <a:pPr algn="ctr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>
                <a:solidFill>
                  <a:srgbClr val="C00000"/>
                </a:solidFill>
              </a:rPr>
              <a:t>L</a:t>
            </a:r>
            <a:r>
              <a:rPr lang="ja-JP" altLang="it-IT" sz="2400" b="1" dirty="0">
                <a:solidFill>
                  <a:srgbClr val="C00000"/>
                </a:solidFill>
              </a:rPr>
              <a:t>’</a:t>
            </a:r>
            <a:r>
              <a:rPr lang="it-IT" altLang="ja-JP" sz="2400" b="1" dirty="0">
                <a:solidFill>
                  <a:srgbClr val="C00000"/>
                </a:solidFill>
              </a:rPr>
              <a:t>individuazione di chi deve intervenire: </a:t>
            </a:r>
          </a:p>
          <a:p>
            <a:pPr algn="ctr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>
                <a:solidFill>
                  <a:srgbClr val="C00000"/>
                </a:solidFill>
              </a:rPr>
              <a:t>la diffusione di responsabilità</a:t>
            </a:r>
          </a:p>
          <a:p>
            <a:pPr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b="1" dirty="0">
              <a:solidFill>
                <a:srgbClr val="FFFF00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u="none" dirty="0">
                <a:solidFill>
                  <a:srgbClr val="C00000"/>
                </a:solidFill>
              </a:rPr>
              <a:t>Diffusione di responsabilità</a:t>
            </a:r>
            <a:r>
              <a:rPr lang="it-IT" sz="2400" u="none" dirty="0">
                <a:solidFill>
                  <a:srgbClr val="C00000"/>
                </a:solidFill>
              </a:rPr>
              <a:t> </a:t>
            </a:r>
            <a:r>
              <a:rPr lang="it-IT" sz="2400" u="none" dirty="0">
                <a:solidFill>
                  <a:schemeClr val="tx1"/>
                </a:solidFill>
              </a:rPr>
              <a:t>come meccanismo in grado di bloccare gli interventi di soccorso.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u="none" dirty="0">
              <a:solidFill>
                <a:srgbClr val="FFFFFF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dirty="0">
                <a:solidFill>
                  <a:srgbClr val="C00000"/>
                </a:solidFill>
              </a:rPr>
              <a:t>Ipotesi</a:t>
            </a:r>
            <a:r>
              <a:rPr lang="it-IT" sz="2400" u="none" dirty="0">
                <a:solidFill>
                  <a:srgbClr val="C00000"/>
                </a:solidFill>
              </a:rPr>
              <a:t>: </a:t>
            </a:r>
            <a:r>
              <a:rPr lang="it-IT" sz="2400" u="none" dirty="0">
                <a:solidFill>
                  <a:schemeClr val="tx1"/>
                </a:solidFill>
              </a:rPr>
              <a:t>le persone in situazioni di emergenza sono propense a ritenere che </a:t>
            </a:r>
            <a:r>
              <a:rPr lang="it-IT" sz="2400" b="1" u="none" dirty="0">
                <a:solidFill>
                  <a:schemeClr val="tx1"/>
                </a:solidFill>
              </a:rPr>
              <a:t>la responsabilità di intervenire ricada su qualcun altro.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u="none" dirty="0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35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2400" y="548680"/>
            <a:ext cx="8839200" cy="61709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>
                <a:solidFill>
                  <a:schemeClr val="tx1"/>
                </a:solidFill>
              </a:rPr>
              <a:t>Esperimento</a:t>
            </a:r>
            <a:r>
              <a:rPr lang="it-IT" sz="2400" b="1" u="none" dirty="0">
                <a:solidFill>
                  <a:schemeClr val="tx1"/>
                </a:solidFill>
              </a:rPr>
              <a:t>: </a:t>
            </a:r>
            <a:r>
              <a:rPr lang="it-IT" sz="2400" u="none" dirty="0">
                <a:solidFill>
                  <a:schemeClr val="tx1"/>
                </a:solidFill>
              </a:rPr>
              <a:t> ogni soggetto era in un cubicolo, non potevano comunicare tra loro</a:t>
            </a:r>
          </a:p>
          <a:p>
            <a:pPr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</a:t>
            </a:r>
            <a:r>
              <a:rPr lang="it-IT" sz="2400" i="1" u="none" dirty="0">
                <a:solidFill>
                  <a:schemeClr val="tx1"/>
                </a:solidFill>
              </a:rPr>
              <a:t>Condizione 1</a:t>
            </a:r>
            <a:r>
              <a:rPr lang="it-IT" sz="2400" u="none" dirty="0">
                <a:solidFill>
                  <a:schemeClr val="tx1"/>
                </a:solidFill>
              </a:rPr>
              <a:t>: i soggetti credevano che </a:t>
            </a:r>
            <a:r>
              <a:rPr lang="it-IT" sz="2400" u="none" dirty="0">
                <a:solidFill>
                  <a:srgbClr val="C00000"/>
                </a:solidFill>
              </a:rPr>
              <a:t>solo un</a:t>
            </a:r>
            <a:r>
              <a:rPr lang="ja-JP" altLang="it-IT" sz="2400" u="none" dirty="0">
                <a:solidFill>
                  <a:srgbClr val="C00000"/>
                </a:solidFill>
              </a:rPr>
              <a:t>’</a:t>
            </a:r>
            <a:r>
              <a:rPr lang="it-IT" altLang="ja-JP" sz="2400" u="none" dirty="0">
                <a:solidFill>
                  <a:srgbClr val="C00000"/>
                </a:solidFill>
              </a:rPr>
              <a:t>altra persona </a:t>
            </a:r>
            <a:r>
              <a:rPr lang="it-IT" altLang="ja-JP" sz="2400" u="none" dirty="0">
                <a:solidFill>
                  <a:schemeClr val="tx1"/>
                </a:solidFill>
              </a:rPr>
              <a:t>partecipasse </a:t>
            </a:r>
            <a:r>
              <a:rPr lang="it-IT" altLang="ja-JP" sz="2400" u="none" dirty="0" err="1">
                <a:solidFill>
                  <a:schemeClr val="tx1"/>
                </a:solidFill>
              </a:rPr>
              <a:t>all</a:t>
            </a:r>
            <a:r>
              <a:rPr lang="ja-JP" altLang="it-IT" sz="2400" u="none" dirty="0">
                <a:solidFill>
                  <a:schemeClr val="tx1"/>
                </a:solidFill>
              </a:rPr>
              <a:t>’</a:t>
            </a:r>
            <a:r>
              <a:rPr lang="it-IT" altLang="ja-JP" sz="2400" u="none" dirty="0">
                <a:solidFill>
                  <a:schemeClr val="tx1"/>
                </a:solidFill>
              </a:rPr>
              <a:t>esperimento</a:t>
            </a:r>
          </a:p>
          <a:p>
            <a:pPr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</a:t>
            </a:r>
            <a:r>
              <a:rPr lang="it-IT" sz="2400" i="1" u="none" dirty="0">
                <a:solidFill>
                  <a:schemeClr val="tx1"/>
                </a:solidFill>
              </a:rPr>
              <a:t>Condizione 2</a:t>
            </a:r>
            <a:r>
              <a:rPr lang="it-IT" sz="2400" u="none" dirty="0">
                <a:solidFill>
                  <a:schemeClr val="tx1"/>
                </a:solidFill>
              </a:rPr>
              <a:t>: i soggetti credevano che </a:t>
            </a:r>
            <a:r>
              <a:rPr lang="it-IT" sz="2400" u="none" dirty="0">
                <a:solidFill>
                  <a:srgbClr val="C00000"/>
                </a:solidFill>
              </a:rPr>
              <a:t>2 persone </a:t>
            </a:r>
            <a:r>
              <a:rPr lang="it-IT" sz="2400" u="none" dirty="0">
                <a:solidFill>
                  <a:schemeClr val="tx1"/>
                </a:solidFill>
              </a:rPr>
              <a:t>partecipassero </a:t>
            </a:r>
            <a:r>
              <a:rPr lang="it-IT" sz="2400" u="none" dirty="0" err="1">
                <a:solidFill>
                  <a:schemeClr val="tx1"/>
                </a:solidFill>
              </a:rPr>
              <a:t>all</a:t>
            </a:r>
            <a:r>
              <a:rPr lang="ja-JP" altLang="it-IT" sz="2400" u="none" dirty="0">
                <a:solidFill>
                  <a:schemeClr val="tx1"/>
                </a:solidFill>
              </a:rPr>
              <a:t>’</a:t>
            </a:r>
            <a:r>
              <a:rPr lang="it-IT" altLang="ja-JP" sz="2400" u="none" dirty="0">
                <a:solidFill>
                  <a:schemeClr val="tx1"/>
                </a:solidFill>
              </a:rPr>
              <a:t>esperimento</a:t>
            </a:r>
          </a:p>
          <a:p>
            <a:pPr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</a:t>
            </a:r>
            <a:r>
              <a:rPr lang="it-IT" sz="2400" i="1" u="none" dirty="0">
                <a:solidFill>
                  <a:schemeClr val="tx1"/>
                </a:solidFill>
              </a:rPr>
              <a:t>Condizione 3</a:t>
            </a:r>
            <a:r>
              <a:rPr lang="it-IT" sz="2400" u="none" dirty="0">
                <a:solidFill>
                  <a:schemeClr val="tx1"/>
                </a:solidFill>
              </a:rPr>
              <a:t>: i soggetti credevano che </a:t>
            </a:r>
            <a:r>
              <a:rPr lang="it-IT" sz="2400" u="none" dirty="0">
                <a:solidFill>
                  <a:srgbClr val="C00000"/>
                </a:solidFill>
              </a:rPr>
              <a:t>4 persone </a:t>
            </a:r>
            <a:r>
              <a:rPr lang="it-IT" sz="2400" u="none" dirty="0">
                <a:solidFill>
                  <a:schemeClr val="tx1"/>
                </a:solidFill>
              </a:rPr>
              <a:t>partecipassero </a:t>
            </a:r>
            <a:r>
              <a:rPr lang="it-IT" sz="2400" u="none" dirty="0" err="1">
                <a:solidFill>
                  <a:schemeClr val="tx1"/>
                </a:solidFill>
              </a:rPr>
              <a:t>all</a:t>
            </a:r>
            <a:r>
              <a:rPr lang="ja-JP" altLang="it-IT" sz="2400" u="none" dirty="0">
                <a:solidFill>
                  <a:schemeClr val="tx1"/>
                </a:solidFill>
              </a:rPr>
              <a:t>’</a:t>
            </a:r>
            <a:r>
              <a:rPr lang="it-IT" altLang="ja-JP" sz="2400" u="none" dirty="0">
                <a:solidFill>
                  <a:schemeClr val="tx1"/>
                </a:solidFill>
              </a:rPr>
              <a:t>esperimento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solo un partecipante alla volta poteva parlare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simulazione di un attacco epilettico (registrazione)</a:t>
            </a:r>
          </a:p>
          <a:p>
            <a:pPr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it-IT" sz="2400" dirty="0">
                <a:solidFill>
                  <a:srgbClr val="C00000"/>
                </a:solidFill>
              </a:rPr>
              <a:t>Risultati</a:t>
            </a:r>
            <a:endParaRPr lang="it-IT" sz="2400" u="none" dirty="0">
              <a:solidFill>
                <a:srgbClr val="C00000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</a:t>
            </a:r>
            <a:r>
              <a:rPr lang="it-IT" sz="2400" i="1" u="none" dirty="0">
                <a:solidFill>
                  <a:schemeClr val="tx1"/>
                </a:solidFill>
              </a:rPr>
              <a:t>Condizione 1</a:t>
            </a:r>
            <a:r>
              <a:rPr lang="it-IT" sz="2400" u="none" dirty="0">
                <a:solidFill>
                  <a:schemeClr val="tx1"/>
                </a:solidFill>
              </a:rPr>
              <a:t>: </a:t>
            </a:r>
            <a:r>
              <a:rPr lang="it-IT" sz="2400" u="none" dirty="0">
                <a:solidFill>
                  <a:srgbClr val="C00000"/>
                </a:solidFill>
              </a:rPr>
              <a:t>85% </a:t>
            </a:r>
            <a:r>
              <a:rPr lang="it-IT" sz="2400" u="none" dirty="0">
                <a:solidFill>
                  <a:schemeClr val="tx1"/>
                </a:solidFill>
              </a:rPr>
              <a:t>dei soggetti interveniva</a:t>
            </a:r>
          </a:p>
          <a:p>
            <a:pPr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</a:t>
            </a:r>
            <a:r>
              <a:rPr lang="it-IT" sz="2400" i="1" u="none" dirty="0">
                <a:solidFill>
                  <a:schemeClr val="tx1"/>
                </a:solidFill>
              </a:rPr>
              <a:t>Condizione 2</a:t>
            </a:r>
            <a:r>
              <a:rPr lang="it-IT" sz="2400" u="none" dirty="0">
                <a:solidFill>
                  <a:schemeClr val="tx1"/>
                </a:solidFill>
              </a:rPr>
              <a:t>: </a:t>
            </a:r>
            <a:r>
              <a:rPr lang="it-IT" sz="2400" u="none" dirty="0">
                <a:solidFill>
                  <a:srgbClr val="C00000"/>
                </a:solidFill>
              </a:rPr>
              <a:t>62% </a:t>
            </a:r>
            <a:r>
              <a:rPr lang="it-IT" sz="2400" u="none" dirty="0">
                <a:solidFill>
                  <a:schemeClr val="tx1"/>
                </a:solidFill>
              </a:rPr>
              <a:t>dei soggetti interveniva</a:t>
            </a:r>
          </a:p>
          <a:p>
            <a:pPr algn="l" eaLnBrk="0" hangingPunct="0">
              <a:lnSpc>
                <a:spcPct val="100000"/>
              </a:lnSpc>
              <a:spcBef>
                <a:spcPts val="6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</a:t>
            </a:r>
            <a:r>
              <a:rPr lang="it-IT" sz="2400" i="1" u="none" dirty="0">
                <a:solidFill>
                  <a:schemeClr val="tx1"/>
                </a:solidFill>
              </a:rPr>
              <a:t>Condizione 3</a:t>
            </a:r>
            <a:r>
              <a:rPr lang="it-IT" sz="2400" u="none" dirty="0">
                <a:solidFill>
                  <a:schemeClr val="tx1"/>
                </a:solidFill>
              </a:rPr>
              <a:t>: </a:t>
            </a:r>
            <a:r>
              <a:rPr lang="it-IT" sz="2400" u="none" dirty="0">
                <a:solidFill>
                  <a:srgbClr val="C00000"/>
                </a:solidFill>
              </a:rPr>
              <a:t>31% </a:t>
            </a:r>
            <a:r>
              <a:rPr lang="it-IT" sz="2400" u="none" dirty="0">
                <a:solidFill>
                  <a:schemeClr val="tx1"/>
                </a:solidFill>
              </a:rPr>
              <a:t>dei soggetti interveniva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36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2400" y="764704"/>
            <a:ext cx="88392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rgbClr val="C00000"/>
                </a:solidFill>
              </a:rPr>
              <a:t>In </a:t>
            </a:r>
            <a:r>
              <a:rPr lang="it-IT" sz="2400" b="1" u="none" dirty="0">
                <a:solidFill>
                  <a:srgbClr val="C00000"/>
                </a:solidFill>
              </a:rPr>
              <a:t>una chiara situazione di emergenza</a:t>
            </a:r>
            <a:r>
              <a:rPr lang="it-IT" sz="2400" u="none" dirty="0">
                <a:solidFill>
                  <a:srgbClr val="C00000"/>
                </a:solidFill>
              </a:rPr>
              <a:t>, la credenza che altre persone stiano assistendo </a:t>
            </a:r>
          </a:p>
          <a:p>
            <a:pPr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r>
              <a:rPr lang="it-IT" sz="2400" b="1" u="none" dirty="0">
                <a:solidFill>
                  <a:srgbClr val="C00000"/>
                </a:solidFill>
              </a:rPr>
              <a:t>fa diminuire la responsabilità </a:t>
            </a:r>
            <a:r>
              <a:rPr lang="it-IT" sz="2400" u="none" dirty="0">
                <a:solidFill>
                  <a:srgbClr val="C00000"/>
                </a:solidFill>
              </a:rPr>
              <a:t>che ogni individuo si sente di dover </a:t>
            </a:r>
            <a:r>
              <a:rPr lang="it-IT" sz="2400" u="none" dirty="0" smtClean="0">
                <a:solidFill>
                  <a:srgbClr val="C00000"/>
                </a:solidFill>
              </a:rPr>
              <a:t>assumere</a:t>
            </a:r>
            <a:r>
              <a:rPr lang="it-IT" sz="2400" b="1" u="none" dirty="0" smtClean="0">
                <a:solidFill>
                  <a:srgbClr val="C00000"/>
                </a:solidFill>
              </a:rPr>
              <a:t> </a:t>
            </a:r>
            <a:endParaRPr lang="it-IT" sz="2400" b="1" u="none" dirty="0">
              <a:solidFill>
                <a:srgbClr val="C00000"/>
              </a:solidFill>
            </a:endParaRPr>
          </a:p>
          <a:p>
            <a:pPr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r>
              <a:rPr lang="it-IT" sz="2400" b="1" u="none" dirty="0">
                <a:solidFill>
                  <a:srgbClr val="C00000"/>
                </a:solidFill>
              </a:rPr>
              <a:t>rendendo meno probabile un reale </a:t>
            </a:r>
            <a:r>
              <a:rPr lang="it-IT" sz="2400" b="1" u="none" dirty="0" smtClean="0">
                <a:solidFill>
                  <a:srgbClr val="C00000"/>
                </a:solidFill>
              </a:rPr>
              <a:t>aiuto</a:t>
            </a:r>
            <a:endParaRPr lang="it-IT" sz="2400" u="none" dirty="0">
              <a:solidFill>
                <a:srgbClr val="FFFFFF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Per escludere </a:t>
            </a:r>
            <a:r>
              <a:rPr lang="it-IT" sz="2400" b="1" u="none" dirty="0">
                <a:solidFill>
                  <a:schemeClr val="tx1"/>
                </a:solidFill>
              </a:rPr>
              <a:t>spiegazioni in termini di caratteristiche di personalità del potenziale soccorritore: 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it-IT" sz="2400" u="none" dirty="0">
                <a:solidFill>
                  <a:schemeClr val="tx1"/>
                </a:solidFill>
              </a:rPr>
              <a:t>somministrazione di </a:t>
            </a:r>
            <a:r>
              <a:rPr lang="it-IT" sz="2400" u="none" dirty="0">
                <a:solidFill>
                  <a:srgbClr val="C00000"/>
                </a:solidFill>
              </a:rPr>
              <a:t>scale di personalità: </a:t>
            </a:r>
          </a:p>
          <a:p>
            <a:pPr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it-IT" sz="2400" u="none" dirty="0">
                <a:solidFill>
                  <a:schemeClr val="tx1"/>
                </a:solidFill>
              </a:rPr>
              <a:t>misurano le differenze individuali lungo varie dimensioni (machiavellismo, anomia, autoritarismo... ).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rgbClr val="C00000"/>
                </a:solidFill>
              </a:rPr>
              <a:t>La </a:t>
            </a:r>
            <a:r>
              <a:rPr lang="it-IT" sz="2400" b="1" u="none" dirty="0">
                <a:solidFill>
                  <a:srgbClr val="C00000"/>
                </a:solidFill>
              </a:rPr>
              <a:t>relazione</a:t>
            </a:r>
            <a:r>
              <a:rPr lang="it-IT" sz="2400" u="none" dirty="0">
                <a:solidFill>
                  <a:srgbClr val="C00000"/>
                </a:solidFill>
              </a:rPr>
              <a:t> tra le risposte alle scale e il comportamento in situazioni di emergenza è </a:t>
            </a:r>
            <a:r>
              <a:rPr lang="it-IT" sz="2400" b="1" u="none" dirty="0">
                <a:solidFill>
                  <a:srgbClr val="C00000"/>
                </a:solidFill>
              </a:rPr>
              <a:t>nulla</a:t>
            </a:r>
            <a:r>
              <a:rPr lang="it-IT" sz="2400" u="none" dirty="0">
                <a:solidFill>
                  <a:srgbClr val="C00000"/>
                </a:solidFill>
              </a:rPr>
              <a:t>. 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37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152400" y="620688"/>
            <a:ext cx="8839200" cy="61863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b="1" dirty="0" smtClean="0">
                <a:solidFill>
                  <a:srgbClr val="C00000"/>
                </a:solidFill>
              </a:rPr>
              <a:t>La </a:t>
            </a:r>
            <a:r>
              <a:rPr lang="it-IT" sz="2400" b="1" dirty="0">
                <a:solidFill>
                  <a:srgbClr val="C00000"/>
                </a:solidFill>
              </a:rPr>
              <a:t>valutazione del modello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dirty="0">
                <a:solidFill>
                  <a:schemeClr val="tx1"/>
                </a:solidFill>
              </a:rPr>
              <a:t>Meriti</a:t>
            </a:r>
            <a:r>
              <a:rPr lang="it-IT" sz="2400" u="none" dirty="0">
                <a:solidFill>
                  <a:schemeClr val="tx1"/>
                </a:solidFill>
              </a:rPr>
              <a:t> del lavoro di </a:t>
            </a:r>
            <a:r>
              <a:rPr lang="it-IT" sz="2400" u="none" dirty="0" err="1">
                <a:solidFill>
                  <a:schemeClr val="tx1"/>
                </a:solidFill>
              </a:rPr>
              <a:t>Latané</a:t>
            </a:r>
            <a:r>
              <a:rPr lang="it-IT" sz="2400" u="none" dirty="0">
                <a:solidFill>
                  <a:schemeClr val="tx1"/>
                </a:solidFill>
              </a:rPr>
              <a:t> e </a:t>
            </a:r>
            <a:r>
              <a:rPr lang="it-IT" sz="2400" u="none" dirty="0" err="1">
                <a:solidFill>
                  <a:schemeClr val="tx1"/>
                </a:solidFill>
              </a:rPr>
              <a:t>Darley</a:t>
            </a:r>
            <a:r>
              <a:rPr lang="it-IT" sz="2400" u="none" dirty="0">
                <a:solidFill>
                  <a:schemeClr val="tx1"/>
                </a:solidFill>
              </a:rPr>
              <a:t>: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hanno dimostrato il verificarsi di un determinato fenomeno in particolari condizioni - il mancato intervento in presenza di altre persone - definendo anche gli specifici processi psicologici implicati:</a:t>
            </a:r>
          </a:p>
          <a:p>
            <a:pPr marL="179388"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processi di </a:t>
            </a:r>
            <a:r>
              <a:rPr lang="it-IT" sz="2400" b="1" u="none" dirty="0">
                <a:solidFill>
                  <a:srgbClr val="C00000"/>
                </a:solidFill>
              </a:rPr>
              <a:t>influenza sociale</a:t>
            </a:r>
            <a:r>
              <a:rPr lang="it-IT" sz="2400" u="none" dirty="0">
                <a:solidFill>
                  <a:srgbClr val="C00000"/>
                </a:solidFill>
              </a:rPr>
              <a:t> </a:t>
            </a:r>
            <a:r>
              <a:rPr lang="it-IT" sz="2400" u="none" dirty="0">
                <a:solidFill>
                  <a:schemeClr val="tx1"/>
                </a:solidFill>
              </a:rPr>
              <a:t>incidono sulle interpretazioni avanzate </a:t>
            </a:r>
          </a:p>
          <a:p>
            <a:pPr marL="179388"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la </a:t>
            </a:r>
            <a:r>
              <a:rPr lang="it-IT" sz="2400" b="1" u="none" dirty="0">
                <a:solidFill>
                  <a:srgbClr val="C00000"/>
                </a:solidFill>
              </a:rPr>
              <a:t>diffusione di responsabilità </a:t>
            </a:r>
            <a:r>
              <a:rPr lang="it-IT" sz="2400" u="none" dirty="0">
                <a:solidFill>
                  <a:schemeClr val="tx1"/>
                </a:solidFill>
              </a:rPr>
              <a:t>fa sì che le persone tendano ad attribuire ad altri l</a:t>
            </a:r>
            <a:r>
              <a:rPr lang="ja-JP" altLang="it-IT" sz="2400" u="none" dirty="0">
                <a:solidFill>
                  <a:schemeClr val="tx1"/>
                </a:solidFill>
              </a:rPr>
              <a:t>’</a:t>
            </a:r>
            <a:r>
              <a:rPr lang="it-IT" altLang="ja-JP" sz="2400" u="none" dirty="0">
                <a:solidFill>
                  <a:schemeClr val="tx1"/>
                </a:solidFill>
              </a:rPr>
              <a:t>onere </a:t>
            </a:r>
            <a:r>
              <a:rPr lang="it-IT" altLang="ja-JP" sz="2400" u="none" dirty="0" err="1">
                <a:solidFill>
                  <a:schemeClr val="tx1"/>
                </a:solidFill>
              </a:rPr>
              <a:t>dell</a:t>
            </a:r>
            <a:r>
              <a:rPr lang="ja-JP" altLang="it-IT" sz="2400" u="none" dirty="0">
                <a:solidFill>
                  <a:schemeClr val="tx1"/>
                </a:solidFill>
              </a:rPr>
              <a:t>’</a:t>
            </a:r>
            <a:r>
              <a:rPr lang="it-IT" altLang="ja-JP" sz="2400" u="none" dirty="0">
                <a:solidFill>
                  <a:schemeClr val="tx1"/>
                </a:solidFill>
              </a:rPr>
              <a:t>intervento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nei loro esperimenti hanno riprodotto </a:t>
            </a:r>
            <a:r>
              <a:rPr lang="it-IT" sz="2400" b="1" u="none" dirty="0">
                <a:solidFill>
                  <a:srgbClr val="C00000"/>
                </a:solidFill>
              </a:rPr>
              <a:t>situazioni reali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</a:pPr>
            <a:r>
              <a:rPr lang="it-IT" sz="2400" u="none" dirty="0">
                <a:solidFill>
                  <a:schemeClr val="tx1"/>
                </a:solidFill>
              </a:rPr>
              <a:t> hanno dato vita a </a:t>
            </a:r>
            <a:r>
              <a:rPr lang="it-IT" sz="2400" u="none" dirty="0">
                <a:solidFill>
                  <a:srgbClr val="C00000"/>
                </a:solidFill>
              </a:rPr>
              <a:t>nuove ricerche </a:t>
            </a:r>
            <a:r>
              <a:rPr lang="it-IT" sz="2400" u="none" dirty="0">
                <a:solidFill>
                  <a:schemeClr val="tx1"/>
                </a:solidFill>
              </a:rPr>
              <a:t>che esaminano aspetti più specifici del fenomeno:</a:t>
            </a:r>
          </a:p>
          <a:p>
            <a:pPr marL="179388"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ad esempio, quando le persone che assistono a un</a:t>
            </a:r>
            <a:r>
              <a:rPr lang="ja-JP" altLang="it-IT" sz="2400" u="none" dirty="0">
                <a:solidFill>
                  <a:schemeClr val="tx1"/>
                </a:solidFill>
              </a:rPr>
              <a:t>’</a:t>
            </a:r>
            <a:r>
              <a:rPr lang="it-IT" altLang="ja-JP" sz="2400" u="none" dirty="0">
                <a:solidFill>
                  <a:schemeClr val="tx1"/>
                </a:solidFill>
              </a:rPr>
              <a:t>emergenza si conoscono è più probabile che intervengano</a:t>
            </a:r>
            <a:endParaRPr lang="it-IT" sz="2400" u="none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38</a:t>
            </a:fld>
            <a:endParaRPr lang="it-IT"/>
          </a:p>
        </p:txBody>
      </p:sp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228600" y="836712"/>
            <a:ext cx="8686800" cy="489364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rgbClr val="C00000"/>
                </a:solidFill>
              </a:rPr>
              <a:t>Critica</a:t>
            </a:r>
            <a:r>
              <a:rPr lang="it-IT" sz="2400" u="none" dirty="0" smtClean="0">
                <a:solidFill>
                  <a:schemeClr val="tx1"/>
                </a:solidFill>
              </a:rPr>
              <a:t>: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r>
              <a:rPr lang="it-IT" sz="2400" u="none" dirty="0" smtClean="0">
                <a:solidFill>
                  <a:schemeClr val="tx1"/>
                </a:solidFill>
              </a:rPr>
              <a:t>il </a:t>
            </a:r>
            <a:r>
              <a:rPr lang="it-IT" sz="2400" u="none" dirty="0">
                <a:solidFill>
                  <a:schemeClr val="tx1"/>
                </a:solidFill>
              </a:rPr>
              <a:t>modello non spiega i comportamenti in ogni situazione di emergenza: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	per esempio le caratteristiche dei soggetti bisognosi di aiuto </a:t>
            </a:r>
            <a:r>
              <a:rPr lang="it-IT" sz="2400" u="none" dirty="0" smtClean="0">
                <a:solidFill>
                  <a:schemeClr val="tx1"/>
                </a:solidFill>
              </a:rPr>
              <a:t>	incidono </a:t>
            </a:r>
            <a:r>
              <a:rPr lang="it-IT" sz="2400" u="none" dirty="0">
                <a:solidFill>
                  <a:schemeClr val="tx1"/>
                </a:solidFill>
              </a:rPr>
              <a:t>sulla disponibilità a intervenire</a:t>
            </a: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endParaRPr lang="it-IT" sz="2400" u="none" dirty="0">
              <a:solidFill>
                <a:srgbClr val="FFFFFF"/>
              </a:solidFill>
            </a:endParaRPr>
          </a:p>
          <a:p>
            <a:pPr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 typeface="Arial" pitchFamily="34" charset="0"/>
              <a:buChar char="•"/>
            </a:pPr>
            <a:r>
              <a:rPr lang="it-IT" sz="2400" u="none" dirty="0">
                <a:solidFill>
                  <a:schemeClr val="tx1"/>
                </a:solidFill>
              </a:rPr>
              <a:t>Non viene considerato il fatto che le persone valutano i </a:t>
            </a:r>
            <a:r>
              <a:rPr lang="it-IT" sz="2400" u="none" dirty="0">
                <a:solidFill>
                  <a:srgbClr val="C00000"/>
                </a:solidFill>
              </a:rPr>
              <a:t>pro</a:t>
            </a:r>
            <a:r>
              <a:rPr lang="it-IT" sz="2400" u="none" dirty="0">
                <a:solidFill>
                  <a:srgbClr val="FFFFFF"/>
                </a:solidFill>
              </a:rPr>
              <a:t> </a:t>
            </a:r>
            <a:r>
              <a:rPr lang="it-IT" sz="2400" u="none" dirty="0">
                <a:solidFill>
                  <a:schemeClr val="tx1"/>
                </a:solidFill>
              </a:rPr>
              <a:t>e i</a:t>
            </a:r>
            <a:r>
              <a:rPr lang="it-IT" sz="2400" u="none" dirty="0">
                <a:solidFill>
                  <a:srgbClr val="FFFFFF"/>
                </a:solidFill>
              </a:rPr>
              <a:t> </a:t>
            </a:r>
            <a:r>
              <a:rPr lang="it-IT" sz="2400" u="none" dirty="0">
                <a:solidFill>
                  <a:srgbClr val="C00000"/>
                </a:solidFill>
              </a:rPr>
              <a:t>contro</a:t>
            </a:r>
            <a:r>
              <a:rPr lang="it-IT" sz="2400" u="none" dirty="0">
                <a:solidFill>
                  <a:srgbClr val="FFFFFF"/>
                </a:solidFill>
              </a:rPr>
              <a:t> </a:t>
            </a:r>
            <a:r>
              <a:rPr lang="it-IT" sz="2400" u="none" dirty="0">
                <a:solidFill>
                  <a:schemeClr val="tx1"/>
                </a:solidFill>
              </a:rPr>
              <a:t>connessi alle proprie azioni: </a:t>
            </a:r>
          </a:p>
          <a:p>
            <a:pPr marL="179388"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None/>
            </a:pPr>
            <a:r>
              <a:rPr lang="it-IT" sz="2400" u="none" dirty="0">
                <a:solidFill>
                  <a:schemeClr val="tx1"/>
                </a:solidFill>
              </a:rPr>
              <a:t>- non intervenire ha dei costi in termini di riprovazione sociale</a:t>
            </a:r>
          </a:p>
          <a:p>
            <a:pPr marL="179388" lvl="1" algn="l" eaLnBrk="0" hangingPunct="0">
              <a:lnSpc>
                <a:spcPct val="100000"/>
              </a:lnSpc>
              <a:spcBef>
                <a:spcPct val="50000"/>
              </a:spcBef>
              <a:buClrTx/>
              <a:buSzTx/>
              <a:buFontTx/>
              <a:buChar char="-"/>
            </a:pPr>
            <a:r>
              <a:rPr lang="it-IT" sz="2400" u="none" dirty="0">
                <a:solidFill>
                  <a:schemeClr val="tx1"/>
                </a:solidFill>
              </a:rPr>
              <a:t>ma anche intervenire può comportare rischi, esempio: incolumità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39</a:t>
            </a:fld>
            <a:endParaRPr lang="it-IT"/>
          </a:p>
        </p:txBody>
      </p:sp>
      <p:sp>
        <p:nvSpPr>
          <p:cNvPr id="3" name="Rectangle 1026"/>
          <p:cNvSpPr>
            <a:spLocks noGrp="1" noChangeArrowheads="1"/>
          </p:cNvSpPr>
          <p:nvPr>
            <p:ph idx="1"/>
          </p:nvPr>
        </p:nvSpPr>
        <p:spPr>
          <a:xfrm>
            <a:off x="179388" y="836712"/>
            <a:ext cx="8964612" cy="5183088"/>
          </a:xfrm>
        </p:spPr>
        <p:txBody>
          <a:bodyPr>
            <a:noAutofit/>
          </a:bodyPr>
          <a:lstStyle/>
          <a:p>
            <a:pPr marL="6350" indent="-6350" algn="ctr" defTabSz="76200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it-IT" sz="2400" u="sng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Il ruolo </a:t>
            </a:r>
            <a:r>
              <a:rPr lang="it-IT" sz="2400" u="sng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dell</a:t>
            </a:r>
            <a:r>
              <a:rPr lang="ja-JP" altLang="it-IT" sz="2400" u="sng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400" u="sng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empatia</a:t>
            </a:r>
            <a:endParaRPr lang="it-IT" altLang="ja-JP" sz="2400" dirty="0" smtClean="0">
              <a:solidFill>
                <a:schemeClr val="hlink"/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6350" lvl="1" indent="-6350" defTabSz="762000" eaLnBrk="1" hangingPunct="1">
              <a:lnSpc>
                <a:spcPct val="90000"/>
              </a:lnSpc>
              <a:spcBef>
                <a:spcPct val="50000"/>
              </a:spcBef>
              <a:buClr>
                <a:srgbClr val="990033"/>
              </a:buClr>
              <a:buFont typeface="Times" charset="0"/>
              <a:buNone/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L</a:t>
            </a:r>
            <a:r>
              <a:rPr lang="ja-JP" altLang="it-IT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empatia rende più probabile 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l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attuazione di una risposta di aiuto</a:t>
            </a:r>
            <a:endParaRPr lang="it-IT" altLang="ja-JP" dirty="0" smtClean="0">
              <a:ea typeface="ＭＳ Ｐゴシック" pitchFamily="34" charset="-128"/>
              <a:cs typeface="Times New Roman" pitchFamily="18" charset="0"/>
            </a:endParaRPr>
          </a:p>
          <a:p>
            <a:pPr marL="6350" indent="-6350" defTabSz="7620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Hoffman (1975):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 elementi caratterizzanti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l</a:t>
            </a:r>
            <a:r>
              <a:rPr lang="ja-JP" alt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empatia</a:t>
            </a:r>
            <a:r>
              <a:rPr lang="it-IT" altLang="ja-JP" sz="2400" dirty="0" smtClean="0">
                <a:ea typeface="ＭＳ Ｐゴシック" pitchFamily="34" charset="-128"/>
                <a:cs typeface="Times New Roman" pitchFamily="18" charset="0"/>
              </a:rPr>
              <a:t> sono la compassione, la tenerezza, la simpatia verso una persona in difficoltà</a:t>
            </a:r>
          </a:p>
          <a:p>
            <a:pPr marL="6350" lvl="1" indent="-6350" defTabSz="7620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A questi si aggiunge un </a:t>
            </a:r>
            <a:r>
              <a:rPr lang="it-IT" b="1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processo cognitivo</a:t>
            </a:r>
            <a:r>
              <a:rPr lang="it-IT" b="1" dirty="0" smtClean="0">
                <a:ea typeface="ＭＳ Ｐゴシック" pitchFamily="34" charset="-128"/>
                <a:cs typeface="Times New Roman" pitchFamily="18" charset="0"/>
              </a:rPr>
              <a:t>: l</a:t>
            </a:r>
            <a:r>
              <a:rPr lang="ja-JP" altLang="it-IT" b="1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b="1" dirty="0" smtClean="0">
                <a:ea typeface="ＭＳ Ｐゴシック" pitchFamily="34" charset="-128"/>
                <a:cs typeface="Times New Roman" pitchFamily="18" charset="0"/>
              </a:rPr>
              <a:t>osservatore assume la prospettiva </a:t>
            </a:r>
            <a:r>
              <a:rPr lang="it-IT" altLang="ja-JP" b="1" dirty="0" err="1" smtClean="0">
                <a:ea typeface="ＭＳ Ｐゴシック" pitchFamily="34" charset="-128"/>
                <a:cs typeface="Times New Roman" pitchFamily="18" charset="0"/>
              </a:rPr>
              <a:t>dell</a:t>
            </a:r>
            <a:r>
              <a:rPr lang="ja-JP" altLang="it-IT" b="1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b="1" dirty="0" smtClean="0">
                <a:ea typeface="ＭＳ Ｐゴシック" pitchFamily="34" charset="-128"/>
                <a:cs typeface="Times New Roman" pitchFamily="18" charset="0"/>
              </a:rPr>
              <a:t>altro</a:t>
            </a:r>
          </a:p>
          <a:p>
            <a:pPr marL="603250" lvl="2" indent="-6350" defTabSz="7620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Processo </a:t>
            </a:r>
            <a:r>
              <a:rPr lang="it-IT" sz="2400" b="1" dirty="0" smtClean="0">
                <a:ea typeface="ＭＳ Ｐゴシック" pitchFamily="34" charset="-128"/>
                <a:cs typeface="Times New Roman" pitchFamily="18" charset="0"/>
              </a:rPr>
              <a:t>facilitato se l</a:t>
            </a:r>
            <a:r>
              <a:rPr lang="ja-JP" altLang="it-IT" sz="2400" b="1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  <a:cs typeface="Times New Roman" pitchFamily="18" charset="0"/>
              </a:rPr>
              <a:t>altro è simile a sé </a:t>
            </a:r>
          </a:p>
          <a:p>
            <a:pPr marL="603250" lvl="2" indent="-6350" defTabSz="76200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</a:pPr>
            <a:endParaRPr lang="it-IT" sz="2400" b="1" dirty="0" smtClean="0">
              <a:ea typeface="ＭＳ Ｐゴシック" pitchFamily="34" charset="-128"/>
              <a:cs typeface="Times New Roman" pitchFamily="18" charset="0"/>
            </a:endParaRPr>
          </a:p>
          <a:p>
            <a:pPr marL="6350" indent="-6350" defTabSz="762000" eaLnBrk="1" hangingPunct="1">
              <a:lnSpc>
                <a:spcPct val="90000"/>
              </a:lnSpc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Tuttavia, l</a:t>
            </a:r>
            <a:r>
              <a:rPr lang="ja-JP" altLang="it-IT" sz="2400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Times New Roman" pitchFamily="18" charset="0"/>
              </a:rPr>
              <a:t>osservazione della sofferenza altrui può attivare 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due emozioni: </a:t>
            </a:r>
          </a:p>
          <a:p>
            <a:pPr marL="6350" lvl="1" indent="-6350" defTabSz="762000" eaLnBrk="1" hangingPunct="1">
              <a:lnSpc>
                <a:spcPct val="90000"/>
              </a:lnSpc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disagio personale 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  <a:sym typeface="Wingdings" pitchFamily="2" charset="2"/>
              </a:rPr>
              <a:t> anche </a:t>
            </a:r>
            <a:r>
              <a:rPr lang="it-IT" dirty="0" err="1" smtClean="0">
                <a:ea typeface="ＭＳ Ｐゴシック" pitchFamily="34" charset="-128"/>
                <a:cs typeface="Times New Roman" pitchFamily="18" charset="0"/>
                <a:sym typeface="Wingdings" pitchFamily="2" charset="2"/>
              </a:rPr>
              <a:t>fuga-evitamento</a:t>
            </a:r>
            <a:endParaRPr lang="it-IT" dirty="0" smtClean="0">
              <a:ea typeface="ＭＳ Ｐゴシック" pitchFamily="34" charset="-128"/>
              <a:cs typeface="Times New Roman" pitchFamily="18" charset="0"/>
            </a:endParaRPr>
          </a:p>
          <a:p>
            <a:pPr marL="6350" lvl="1" indent="-6350" defTabSz="762000" eaLnBrk="1" hangingPunct="1">
              <a:lnSpc>
                <a:spcPct val="90000"/>
              </a:lnSpc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reale preoccupazione per l</a:t>
            </a:r>
            <a:r>
              <a:rPr lang="ja-JP" altLang="it-IT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altra persona</a:t>
            </a:r>
          </a:p>
          <a:p>
            <a:pPr marL="6350" lvl="1" indent="-6350" defTabSz="762000" eaLnBrk="1" hangingPunct="1">
              <a:lnSpc>
                <a:spcPct val="90000"/>
              </a:lnSpc>
              <a:spcBef>
                <a:spcPct val="50000"/>
              </a:spcBef>
              <a:buFont typeface="Times" charset="0"/>
              <a:buNone/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Quale di queste emozioni motiva il comportamento di aiuto?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4</a:t>
            </a:fld>
            <a:endParaRPr lang="it-IT"/>
          </a:p>
        </p:txBody>
      </p:sp>
      <p:sp>
        <p:nvSpPr>
          <p:cNvPr id="3" name="Segnaposto contenuto 1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/>
          </a:bodyPr>
          <a:lstStyle/>
          <a:p>
            <a:pPr eaLnBrk="1" hangingPunct="1"/>
            <a:r>
              <a:rPr lang="it-IT" sz="2400" dirty="0" smtClean="0">
                <a:ea typeface="ＭＳ Ｐゴシック" pitchFamily="34" charset="-128"/>
              </a:rPr>
              <a:t>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</a:rPr>
              <a:t>esistenza di un </a:t>
            </a:r>
            <a:r>
              <a:rPr lang="it-IT" altLang="ja-JP" sz="2400" b="1" dirty="0" smtClean="0">
                <a:ea typeface="ＭＳ Ｐゴシック" pitchFamily="34" charset="-128"/>
              </a:rPr>
              <a:t>istinto aggressivo </a:t>
            </a:r>
            <a:r>
              <a:rPr lang="it-IT" altLang="ja-JP" sz="2400" dirty="0" smtClean="0">
                <a:ea typeface="ＭＳ Ｐゴシック" pitchFamily="34" charset="-128"/>
              </a:rPr>
              <a:t>non trova conferme dal punto di vista </a:t>
            </a:r>
            <a:r>
              <a:rPr lang="it-IT" altLang="ja-JP" sz="2400" b="1" dirty="0" err="1" smtClean="0">
                <a:ea typeface="ＭＳ Ｐゴシック" pitchFamily="34" charset="-128"/>
              </a:rPr>
              <a:t>anatomo-fisiologico</a:t>
            </a:r>
            <a:r>
              <a:rPr lang="it-IT" altLang="ja-JP" sz="2400" dirty="0" smtClean="0">
                <a:ea typeface="ＭＳ Ｐゴシック" pitchFamily="34" charset="-128"/>
              </a:rPr>
              <a:t>:</a:t>
            </a:r>
          </a:p>
          <a:p>
            <a:pPr lvl="1" eaLnBrk="1" hangingPunct="1"/>
            <a:r>
              <a:rPr lang="it-IT" dirty="0" smtClean="0">
                <a:ea typeface="ＭＳ Ｐゴシック" pitchFamily="34" charset="-128"/>
              </a:rPr>
              <a:t>Le manifestazioni aggressive sono sostenute e regolate dal concorso di complessi sistemi </a:t>
            </a:r>
            <a:r>
              <a:rPr lang="it-IT" dirty="0" err="1" smtClean="0">
                <a:ea typeface="ＭＳ Ｐゴシック" pitchFamily="34" charset="-128"/>
              </a:rPr>
              <a:t>anatomo-fisiologici</a:t>
            </a:r>
            <a:r>
              <a:rPr lang="it-IT" dirty="0" smtClean="0">
                <a:ea typeface="ＭＳ Ｐゴシック" pitchFamily="34" charset="-128"/>
              </a:rPr>
              <a:t> che interessano anche molte altre manifestazioni comportamentali</a:t>
            </a:r>
          </a:p>
          <a:p>
            <a:pPr marL="1255713" lvl="2" indent="-355600" eaLnBrk="1" hangingPunct="1"/>
            <a:r>
              <a:rPr lang="it-IT" sz="2400" dirty="0" smtClean="0">
                <a:ea typeface="ＭＳ Ｐゴシック" pitchFamily="34" charset="-128"/>
              </a:rPr>
              <a:t>e la stimolazione dei medesimi sistemi biologici (per es. </a:t>
            </a:r>
            <a:r>
              <a:rPr lang="it-IT" sz="2400" b="1" dirty="0" smtClean="0">
                <a:ea typeface="ＭＳ Ｐゴシック" pitchFamily="34" charset="-128"/>
              </a:rPr>
              <a:t>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</a:rPr>
              <a:t>ipotalamo</a:t>
            </a:r>
            <a:r>
              <a:rPr lang="it-IT" altLang="ja-JP" sz="2400" dirty="0" smtClean="0">
                <a:ea typeface="ＭＳ Ｐゴシック" pitchFamily="34" charset="-128"/>
              </a:rPr>
              <a:t>) ha prodotto reazioni anche opposte: </a:t>
            </a:r>
            <a:r>
              <a:rPr lang="it-IT" altLang="ja-JP" sz="2400" b="1" dirty="0" smtClean="0">
                <a:ea typeface="ＭＳ Ｐゴシック" pitchFamily="34" charset="-128"/>
              </a:rPr>
              <a:t>aggressione o sottomissione</a:t>
            </a:r>
          </a:p>
          <a:p>
            <a:pPr eaLnBrk="1" hangingPunct="1"/>
            <a:r>
              <a:rPr lang="it-IT" sz="2400" b="1" dirty="0" smtClean="0">
                <a:ea typeface="ＭＳ Ｐゴシック" pitchFamily="34" charset="-128"/>
              </a:rPr>
              <a:t>Circolarità </a:t>
            </a:r>
            <a:r>
              <a:rPr lang="it-IT" sz="2400" b="1" dirty="0" err="1" smtClean="0">
                <a:ea typeface="ＭＳ Ｐゴシック" pitchFamily="34" charset="-128"/>
              </a:rPr>
              <a:t>dell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</a:rPr>
              <a:t>ipotesi istintuale</a:t>
            </a:r>
            <a:r>
              <a:rPr lang="it-IT" altLang="ja-JP" sz="2400" dirty="0" smtClean="0">
                <a:ea typeface="ＭＳ Ｐゴシック" pitchFamily="34" charset="-128"/>
              </a:rPr>
              <a:t>:</a:t>
            </a:r>
          </a:p>
          <a:p>
            <a:pPr lvl="1" eaLnBrk="1" hangingPunct="1"/>
            <a:r>
              <a:rPr lang="it-IT" dirty="0" smtClean="0">
                <a:ea typeface="ＭＳ Ｐゴシック" pitchFamily="34" charset="-128"/>
              </a:rPr>
              <a:t>I fenomeni aggressivi giustificano l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smtClean="0">
                <a:ea typeface="ＭＳ Ｐゴシック" pitchFamily="34" charset="-128"/>
              </a:rPr>
              <a:t>ipotesi di un istinto</a:t>
            </a:r>
          </a:p>
          <a:p>
            <a:pPr lvl="1" eaLnBrk="1" hangingPunct="1"/>
            <a:r>
              <a:rPr lang="it-IT" dirty="0" smtClean="0">
                <a:ea typeface="ＭＳ Ｐゴシック" pitchFamily="34" charset="-128"/>
              </a:rPr>
              <a:t>L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smtClean="0">
                <a:ea typeface="ＭＳ Ｐゴシック" pitchFamily="34" charset="-128"/>
              </a:rPr>
              <a:t>istinto spiega i fenomeni aggressivi</a:t>
            </a:r>
            <a:endParaRPr lang="it-IT" dirty="0" smtClean="0">
              <a:ea typeface="ＭＳ Ｐゴシック" pitchFamily="34" charset="-128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40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836712"/>
            <a:ext cx="8458200" cy="5487888"/>
          </a:xfrm>
        </p:spPr>
        <p:txBody>
          <a:bodyPr>
            <a:noAutofit/>
          </a:bodyPr>
          <a:lstStyle/>
          <a:p>
            <a:pPr marL="292100" indent="-292100" defTabSz="76200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  <a:tabLst>
                <a:tab pos="8096250" algn="l"/>
              </a:tabLst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Cialdini </a:t>
            </a: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et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al. (1973): Ipotesi del sollievo dallo stato negativo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marL="292100" indent="-292100" defTabSz="762000" eaLnBrk="1" hangingPunct="1">
              <a:lnSpc>
                <a:spcPct val="90000"/>
              </a:lnSpc>
              <a:tabLst>
                <a:tab pos="8096250" algn="l"/>
              </a:tabLst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Esperimento: 3 gruppi 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a cui 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si chiede di aiutare un ricercatore a fare delle telefonate</a:t>
            </a:r>
          </a:p>
          <a:p>
            <a:pPr marL="292100" indent="-292100" defTabSz="762000" eaLnBrk="1" hangingPunct="1">
              <a:lnSpc>
                <a:spcPct val="90000"/>
              </a:lnSpc>
              <a:tabLst>
                <a:tab pos="8096250" algn="l"/>
              </a:tabLst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Manipolazione: </a:t>
            </a:r>
          </a:p>
          <a:p>
            <a:pPr marL="577850" lvl="1" indent="-6350" defTabSz="762000" eaLnBrk="1" hangingPunct="1">
              <a:lnSpc>
                <a:spcPct val="90000"/>
              </a:lnSpc>
              <a:tabLst>
                <a:tab pos="8096250" algn="l"/>
              </a:tabLst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Gruppo 1: 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si fa credere ai soggetti che avevano causato un piccolo incidente a un altro ricercatore</a:t>
            </a:r>
          </a:p>
          <a:p>
            <a:pPr marL="577850" lvl="1" indent="-6350" defTabSz="762000" eaLnBrk="1" hangingPunct="1">
              <a:lnSpc>
                <a:spcPct val="90000"/>
              </a:lnSpc>
              <a:tabLst>
                <a:tab pos="8096250" algn="l"/>
              </a:tabLst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Gruppo 2: uguale al primo, ma poi ricompensa dopo compito </a:t>
            </a:r>
          </a:p>
          <a:p>
            <a:pPr marL="977900" lvl="2" indent="-6350" defTabSz="762000" eaLnBrk="1" hangingPunct="1">
              <a:lnSpc>
                <a:spcPct val="90000"/>
              </a:lnSpc>
              <a:tabLst>
                <a:tab pos="8096250" algn="l"/>
              </a:tabLst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ripristina umore positivo</a:t>
            </a:r>
          </a:p>
          <a:p>
            <a:pPr marL="577850" lvl="1" indent="-6350" defTabSz="762000" eaLnBrk="1" hangingPunct="1">
              <a:lnSpc>
                <a:spcPct val="90000"/>
              </a:lnSpc>
              <a:tabLst>
                <a:tab pos="8096250" algn="l"/>
              </a:tabLst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Gruppo 3: controllo, nessun incidente</a:t>
            </a:r>
          </a:p>
          <a:p>
            <a:pPr marL="292100" indent="-292100" defTabSz="762000" eaLnBrk="1" hangingPunct="1">
              <a:lnSpc>
                <a:spcPct val="90000"/>
              </a:lnSpc>
              <a:tabLst>
                <a:tab pos="8096250" algn="l"/>
              </a:tabLst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Risultati: quelli del gruppo 1 aiutano più degli altri</a:t>
            </a:r>
          </a:p>
          <a:p>
            <a:pPr marL="577850" lvl="1" indent="-6350" defTabSz="762000" eaLnBrk="1" hangingPunct="1">
              <a:lnSpc>
                <a:spcPct val="90000"/>
              </a:lnSpc>
              <a:spcBef>
                <a:spcPct val="50000"/>
              </a:spcBef>
              <a:tabLst>
                <a:tab pos="8096250" algn="l"/>
              </a:tabLst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I comportamenti di altruismo derivano da una 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motivazione egoistica: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rimuovere l</a:t>
            </a:r>
            <a:r>
              <a:rPr lang="ja-JP" altLang="it-IT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angoscia causata </a:t>
            </a:r>
            <a:r>
              <a:rPr lang="it-IT" altLang="ja-JP" dirty="0" err="1" smtClean="0">
                <a:ea typeface="ＭＳ Ｐゴシック" pitchFamily="34" charset="-128"/>
                <a:cs typeface="Times New Roman" pitchFamily="18" charset="0"/>
              </a:rPr>
              <a:t>dall</a:t>
            </a:r>
            <a:r>
              <a:rPr lang="ja-JP" altLang="it-IT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osservazione della sofferenza altrui</a:t>
            </a:r>
          </a:p>
          <a:p>
            <a:pPr marL="577850" lvl="1" indent="-6350" defTabSz="762000" eaLnBrk="1" hangingPunct="1">
              <a:lnSpc>
                <a:spcPct val="90000"/>
              </a:lnSpc>
              <a:tabLst>
                <a:tab pos="8096250" algn="l"/>
              </a:tabLst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La percezione di diffusione di responsabilità rende 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la fuga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una risposta funzionale alla riduzione </a:t>
            </a:r>
            <a:r>
              <a:rPr lang="it-IT" dirty="0" err="1" smtClean="0">
                <a:ea typeface="ＭＳ Ｐゴシック" pitchFamily="34" charset="-128"/>
                <a:cs typeface="Times New Roman" pitchFamily="18" charset="0"/>
              </a:rPr>
              <a:t>dell</a:t>
            </a:r>
            <a:r>
              <a:rPr lang="ja-JP" altLang="it-IT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angoscia </a:t>
            </a:r>
            <a:endParaRPr lang="it-IT" dirty="0" smtClean="0">
              <a:ea typeface="ＭＳ Ｐゴシック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41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857250"/>
            <a:ext cx="8991600" cy="5467350"/>
          </a:xfrm>
        </p:spPr>
        <p:txBody>
          <a:bodyPr>
            <a:normAutofit fontScale="92500" lnSpcReduction="20000"/>
          </a:bodyPr>
          <a:lstStyle/>
          <a:p>
            <a:pPr marL="292100" indent="-292100" defTabSz="762000" eaLnBrk="1" hangingPunct="1">
              <a:lnSpc>
                <a:spcPct val="90000"/>
              </a:lnSpc>
              <a:spcBef>
                <a:spcPct val="50000"/>
              </a:spcBef>
              <a:buFont typeface="Wingdings" pitchFamily="2" charset="2"/>
              <a:buNone/>
              <a:tabLst>
                <a:tab pos="8096250" algn="l"/>
              </a:tabLst>
            </a:pPr>
            <a:r>
              <a:rPr lang="it-IT" sz="22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Batson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et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al. (1989): Modello 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dell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empatia – altruismo</a:t>
            </a:r>
          </a:p>
          <a:p>
            <a:pPr marL="292100" indent="-292100" defTabSz="762000" eaLnBrk="1" hangingPunct="1">
              <a:lnSpc>
                <a:spcPct val="90000"/>
              </a:lnSpc>
              <a:spcBef>
                <a:spcPct val="50000"/>
              </a:spcBef>
              <a:tabLst>
                <a:tab pos="8096250" algn="l"/>
              </a:tabLst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Ricerca: 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i soggetti assistono a una situazione in cui una ragazza subisce scosse elettriche</a:t>
            </a:r>
          </a:p>
          <a:p>
            <a:pPr marL="692150" lvl="1" indent="-292100" defTabSz="762000" eaLnBrk="1" hangingPunct="1">
              <a:lnSpc>
                <a:spcPct val="90000"/>
              </a:lnSpc>
              <a:spcBef>
                <a:spcPct val="50000"/>
              </a:spcBef>
              <a:tabLst>
                <a:tab pos="8096250" algn="l"/>
              </a:tabLst>
            </a:pP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Quando la ragazza si lamenta ai soggetti si propone di sostituirla</a:t>
            </a:r>
          </a:p>
          <a:p>
            <a:pPr marL="292100" indent="-292100" defTabSz="762000" eaLnBrk="1" hangingPunct="1">
              <a:lnSpc>
                <a:spcPct val="90000"/>
              </a:lnSpc>
              <a:spcBef>
                <a:spcPct val="50000"/>
              </a:spcBef>
              <a:tabLst>
                <a:tab pos="8096250" algn="l"/>
              </a:tabLst>
            </a:pPr>
            <a:r>
              <a:rPr lang="it-IT" b="1" dirty="0" smtClean="0">
                <a:ea typeface="ＭＳ Ｐゴシック" pitchFamily="34" charset="-128"/>
                <a:cs typeface="Times New Roman" pitchFamily="18" charset="0"/>
              </a:rPr>
              <a:t>Manipolazione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: </a:t>
            </a:r>
            <a:br>
              <a:rPr lang="it-IT" dirty="0" smtClean="0">
                <a:ea typeface="ＭＳ Ｐゴシック" pitchFamily="34" charset="-128"/>
                <a:cs typeface="Times New Roman" pitchFamily="18" charset="0"/>
              </a:rPr>
            </a:b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Gruppo 1: dicono loro che la ragazza gli assomiglia</a:t>
            </a:r>
            <a:br>
              <a:rPr lang="it-IT" dirty="0" smtClean="0">
                <a:ea typeface="ＭＳ Ｐゴシック" pitchFamily="34" charset="-128"/>
                <a:cs typeface="Times New Roman" pitchFamily="18" charset="0"/>
              </a:rPr>
            </a:b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Gruppo 2: dicono loro che la ragazza è molto diversa</a:t>
            </a:r>
          </a:p>
          <a:p>
            <a:pPr marL="692150" lvl="1" indent="-292100" defTabSz="762000" eaLnBrk="1" hangingPunct="1">
              <a:lnSpc>
                <a:spcPct val="90000"/>
              </a:lnSpc>
              <a:spcBef>
                <a:spcPct val="50000"/>
              </a:spcBef>
              <a:tabLst>
                <a:tab pos="8096250" algn="l"/>
              </a:tabLst>
            </a:pP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 Quando percepiscono </a:t>
            </a:r>
            <a:r>
              <a:rPr lang="it-IT" sz="26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la vittima simile a sé,</a:t>
            </a: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 decidono di aiutarla anche se potrebbero sottrarsi alla vista delle sue sofferenze</a:t>
            </a:r>
          </a:p>
          <a:p>
            <a:pPr marL="977900" lvl="2" indent="-6350" defTabSz="762000" eaLnBrk="1" hangingPunct="1">
              <a:lnSpc>
                <a:spcPct val="90000"/>
              </a:lnSpc>
              <a:spcBef>
                <a:spcPct val="50000"/>
              </a:spcBef>
              <a:tabLst>
                <a:tab pos="8096250" algn="l"/>
              </a:tabLst>
            </a:pPr>
            <a:r>
              <a:rPr lang="it-IT" sz="2600" b="1" dirty="0" smtClean="0">
                <a:ea typeface="ＭＳ Ｐゴシック" pitchFamily="34" charset="-128"/>
                <a:cs typeface="Times New Roman" pitchFamily="18" charset="0"/>
              </a:rPr>
              <a:t>Il calcolo costi benefici su base individuale non basta</a:t>
            </a:r>
          </a:p>
          <a:p>
            <a:pPr marL="292100" indent="-292100" defTabSz="762000" eaLnBrk="1" hangingPunct="1">
              <a:lnSpc>
                <a:spcPct val="90000"/>
              </a:lnSpc>
              <a:spcBef>
                <a:spcPct val="50000"/>
              </a:spcBef>
              <a:tabLst>
                <a:tab pos="8096250" algn="l"/>
              </a:tabLst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Critica di Cialdini 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et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al. (1997):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marL="692150" lvl="1" indent="-292100" defTabSz="762000" eaLnBrk="1" hangingPunct="1">
              <a:lnSpc>
                <a:spcPct val="90000"/>
              </a:lnSpc>
              <a:spcBef>
                <a:spcPct val="50000"/>
              </a:spcBef>
              <a:tabLst>
                <a:tab pos="8096250" algn="l"/>
              </a:tabLst>
            </a:pP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 Se la somiglianza percepita è forte, si crea un </a:t>
            </a:r>
            <a:r>
              <a:rPr lang="it-IT" sz="26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senso di unità interpersonale</a:t>
            </a: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 che causa una certa sovrapposizione sé - altro: </a:t>
            </a:r>
          </a:p>
          <a:p>
            <a:pPr marL="977900" lvl="2" indent="-6350" defTabSz="762000" eaLnBrk="1" hangingPunct="1">
              <a:lnSpc>
                <a:spcPct val="90000"/>
              </a:lnSpc>
              <a:spcBef>
                <a:spcPct val="50000"/>
              </a:spcBef>
              <a:tabLst>
                <a:tab pos="8096250" algn="l"/>
              </a:tabLst>
            </a:pP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difficile distinguere motivazioni altruistiche ed egoistiche</a:t>
            </a:r>
            <a:endParaRPr lang="it-IT" sz="2600" dirty="0" smtClean="0">
              <a:solidFill>
                <a:schemeClr val="hlink"/>
              </a:solidFill>
              <a:ea typeface="ＭＳ Ｐゴシック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42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839200" cy="5486400"/>
          </a:xfrm>
        </p:spPr>
        <p:txBody>
          <a:bodyPr>
            <a:normAutofit/>
          </a:bodyPr>
          <a:lstStyle/>
          <a:p>
            <a:pPr marL="292100" indent="-292100" algn="ctr" defTabSz="76200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400" u="sng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Le norme sociali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marL="292100" indent="-292100" defTabSz="76200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Norme che regolano la solidarietà verso le persone in difficoltà:</a:t>
            </a:r>
          </a:p>
          <a:p>
            <a:pPr marL="292100" indent="-292100" defTabSz="762000" eaLnBrk="1" hangingPunct="1"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norma di reciprocità: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 bisogna restituire l</a:t>
            </a:r>
            <a:r>
              <a:rPr lang="ja-JP" altLang="it-IT" sz="2400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Times New Roman" pitchFamily="18" charset="0"/>
              </a:rPr>
              <a:t>aiuto a chi ce l</a:t>
            </a:r>
            <a:r>
              <a:rPr lang="ja-JP" altLang="it-IT" sz="2400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Times New Roman" pitchFamily="18" charset="0"/>
              </a:rPr>
              <a:t>ha offerto o potrà farlo in futuro</a:t>
            </a:r>
          </a:p>
          <a:p>
            <a:pPr marL="768350" lvl="1" defTabSz="762000" eaLnBrk="1" hangingPunct="1">
              <a:spcBef>
                <a:spcPct val="50000"/>
              </a:spcBef>
            </a:pPr>
            <a:r>
              <a:rPr lang="it-IT" b="1" dirty="0" smtClean="0">
                <a:ea typeface="ＭＳ Ｐゴシック" pitchFamily="34" charset="-128"/>
                <a:cs typeface="Times New Roman" pitchFamily="18" charset="0"/>
              </a:rPr>
              <a:t>Strategia </a:t>
            </a:r>
            <a:r>
              <a:rPr lang="it-IT" b="1" dirty="0" err="1" smtClean="0">
                <a:ea typeface="ＭＳ Ｐゴシック" pitchFamily="34" charset="-128"/>
                <a:cs typeface="Times New Roman" pitchFamily="18" charset="0"/>
              </a:rPr>
              <a:t>evolutivamente</a:t>
            </a:r>
            <a:r>
              <a:rPr lang="it-IT" b="1" dirty="0" smtClean="0">
                <a:ea typeface="ＭＳ Ｐゴシック" pitchFamily="34" charset="-128"/>
                <a:cs typeface="Times New Roman" pitchFamily="18" charset="0"/>
              </a:rPr>
              <a:t> vincente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:</a:t>
            </a:r>
          </a:p>
          <a:p>
            <a:pPr marL="1168400" lvl="2" defTabSz="762000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Individui incondizionatamente </a:t>
            </a:r>
            <a:r>
              <a:rPr lang="it-IT" sz="2400" b="1" dirty="0" smtClean="0">
                <a:ea typeface="ＭＳ Ｐゴシック" pitchFamily="34" charset="-128"/>
                <a:cs typeface="Times New Roman" pitchFamily="18" charset="0"/>
              </a:rPr>
              <a:t>altruisti sono destinati a soccombere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 vs individui incondizionatamente egoisti</a:t>
            </a:r>
          </a:p>
          <a:p>
            <a:pPr marL="1168400" lvl="2" defTabSz="762000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Ma anche </a:t>
            </a:r>
            <a:r>
              <a:rPr lang="it-IT" sz="2400" b="1" dirty="0" smtClean="0">
                <a:ea typeface="ＭＳ Ｐゴシック" pitchFamily="34" charset="-128"/>
                <a:cs typeface="Times New Roman" pitchFamily="18" charset="0"/>
              </a:rPr>
              <a:t>gli egoisti lo sono una volta rimasti soli</a:t>
            </a:r>
          </a:p>
          <a:p>
            <a:pPr marL="768350" lvl="1" defTabSz="762000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L</a:t>
            </a:r>
            <a:r>
              <a:rPr lang="ja-JP" altLang="it-IT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altruismo puro come esito di un </a:t>
            </a:r>
            <a:r>
              <a:rPr lang="it-IT" altLang="ja-JP" b="1" dirty="0" smtClean="0">
                <a:ea typeface="ＭＳ Ｐゴシック" pitchFamily="34" charset="-128"/>
                <a:cs typeface="Times New Roman" pitchFamily="18" charset="0"/>
              </a:rPr>
              <a:t>processo evolutivo 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che ha permesso di trarre vantaggio </a:t>
            </a:r>
            <a:r>
              <a:rPr lang="it-IT" altLang="ja-JP" b="1" dirty="0" err="1" smtClean="0">
                <a:ea typeface="ＭＳ Ｐゴシック" pitchFamily="34" charset="-128"/>
                <a:cs typeface="Times New Roman" pitchFamily="18" charset="0"/>
              </a:rPr>
              <a:t>dall</a:t>
            </a:r>
            <a:r>
              <a:rPr lang="ja-JP" altLang="it-IT" b="1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b="1" dirty="0" smtClean="0">
                <a:ea typeface="ＭＳ Ｐゴシック" pitchFamily="34" charset="-128"/>
                <a:cs typeface="Times New Roman" pitchFamily="18" charset="0"/>
              </a:rPr>
              <a:t>altruismo reciproco</a:t>
            </a:r>
            <a:endParaRPr lang="it-IT" b="1" dirty="0" smtClean="0">
              <a:ea typeface="ＭＳ Ｐゴシック" pitchFamily="34" charset="-128"/>
              <a:cs typeface="Times New Roman" pitchFamily="18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43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839200" cy="5486400"/>
          </a:xfrm>
        </p:spPr>
        <p:txBody>
          <a:bodyPr>
            <a:normAutofit/>
          </a:bodyPr>
          <a:lstStyle/>
          <a:p>
            <a:pPr marL="292100" indent="-292100" defTabSz="762000" eaLnBrk="1" hangingPunct="1"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norma di responsabilità sociale: 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dobbiamo aiutare chi dipende da noi, soprattutto se appartenente alla nostra famiglia (bambini, malati), ma anche i membri deboli della società</a:t>
            </a:r>
            <a:endParaRPr lang="it-IT" sz="2400" dirty="0" smtClean="0">
              <a:solidFill>
                <a:schemeClr val="hlink"/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292100" indent="-292100" defTabSz="762000" eaLnBrk="1" hangingPunct="1"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norme di non intervento: 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in alcuni casi (es. nelle dispute familiari), intervenire in aiuto significa intromettersi:</a:t>
            </a:r>
          </a:p>
          <a:p>
            <a:pPr marL="768350" lvl="1" defTabSz="762000" eaLnBrk="1" hangingPunct="1">
              <a:spcBef>
                <a:spcPct val="50000"/>
              </a:spcBef>
            </a:pPr>
            <a:r>
              <a:rPr lang="ja-JP" altLang="it-IT" dirty="0" smtClean="0"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i panni sporchi vanno lavati in famiglia</a:t>
            </a:r>
            <a:r>
              <a:rPr lang="ja-JP" altLang="it-IT" dirty="0" smtClean="0">
                <a:ea typeface="ＭＳ Ｐゴシック" pitchFamily="34" charset="-128"/>
                <a:cs typeface="Times New Roman" pitchFamily="18" charset="0"/>
              </a:rPr>
              <a:t>”</a:t>
            </a:r>
            <a:endParaRPr lang="it-IT" altLang="ja-JP" dirty="0" smtClean="0">
              <a:ea typeface="ＭＳ Ｐゴシック" pitchFamily="34" charset="-128"/>
              <a:cs typeface="Times New Roman" pitchFamily="18" charset="0"/>
            </a:endParaRPr>
          </a:p>
          <a:p>
            <a:pPr marL="292100" indent="-292100" defTabSz="762000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sz="2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292100" indent="-292100" defTabSz="762000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Affinché una norma influenzi il comportamento, deve:</a:t>
            </a:r>
          </a:p>
          <a:p>
            <a:pPr marL="768350" lvl="1" defTabSz="762000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essere stata 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appresa e interiorizzata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durante la socializzazione</a:t>
            </a:r>
          </a:p>
          <a:p>
            <a:pPr marL="768350" lvl="1" defTabSz="762000" eaLnBrk="1" hangingPunct="1"/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essere </a:t>
            </a: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percepita come pertinente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nella specifica situazione:</a:t>
            </a:r>
          </a:p>
          <a:p>
            <a:pPr marL="1168400" lvl="2" defTabSz="762000" eaLnBrk="1" hangingPunct="1"/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È un litigio o una violenza?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44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839200" cy="5486400"/>
          </a:xfrm>
        </p:spPr>
        <p:txBody>
          <a:bodyPr/>
          <a:lstStyle/>
          <a:p>
            <a:pPr marL="292100" indent="-292100" algn="ctr" defTabSz="76200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u="sng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La dinamica del comportamento altruistico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</a:t>
            </a:r>
          </a:p>
          <a:p>
            <a:pPr marL="292100" indent="-292100" defTabSz="762000" eaLnBrk="1" hangingPunct="1">
              <a:spcBef>
                <a:spcPct val="50000"/>
              </a:spcBef>
            </a:pPr>
            <a:endParaRPr lang="it-IT" sz="21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292100" indent="-292100" defTabSz="762000" eaLnBrk="1" hangingPunct="1">
              <a:spcBef>
                <a:spcPct val="50000"/>
              </a:spcBef>
            </a:pPr>
            <a:endParaRPr lang="it-IT" sz="21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768350" lvl="1" algn="just" defTabSz="762000" eaLnBrk="1" hangingPunct="1">
              <a:spcBef>
                <a:spcPct val="50000"/>
              </a:spcBef>
              <a:buFont typeface="Times" charset="0"/>
              <a:buNone/>
            </a:pPr>
            <a:endParaRPr lang="it-IT" sz="2100" dirty="0" smtClean="0">
              <a:solidFill>
                <a:schemeClr val="hlink"/>
              </a:solidFill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6" name="Rectangle 6"/>
          <p:cNvSpPr>
            <a:spLocks noChangeArrowheads="1"/>
          </p:cNvSpPr>
          <p:nvPr/>
        </p:nvSpPr>
        <p:spPr bwMode="auto">
          <a:xfrm>
            <a:off x="228600" y="1524000"/>
            <a:ext cx="2514600" cy="838200"/>
          </a:xfrm>
          <a:prstGeom prst="rect">
            <a:avLst/>
          </a:prstGeom>
          <a:noFill/>
          <a:ln w="9525">
            <a:solidFill>
              <a:srgbClr val="C00000"/>
            </a:solidFill>
            <a:prstDash val="sysDot"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sz="2000" u="none" dirty="0">
                <a:solidFill>
                  <a:schemeClr val="tx1"/>
                </a:solidFill>
              </a:rPr>
              <a:t>Attribuzione di causa</a:t>
            </a:r>
          </a:p>
          <a:p>
            <a:pPr>
              <a:buFontTx/>
              <a:buNone/>
            </a:pPr>
            <a:r>
              <a:rPr lang="it-IT" sz="2000" u="none" dirty="0">
                <a:solidFill>
                  <a:schemeClr val="tx1"/>
                </a:solidFill>
              </a:rPr>
              <a:t>controllo/non controllo</a:t>
            </a:r>
            <a:endParaRPr lang="it-IT" sz="2000" dirty="0"/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228600" y="2514600"/>
            <a:ext cx="2514600" cy="838200"/>
          </a:xfrm>
          <a:prstGeom prst="rect">
            <a:avLst/>
          </a:prstGeom>
          <a:noFill/>
          <a:ln w="9525">
            <a:solidFill>
              <a:srgbClr val="C00000"/>
            </a:solidFill>
            <a:prstDash val="sysDot"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sz="2100" u="none" dirty="0">
                <a:solidFill>
                  <a:schemeClr val="tx1"/>
                </a:solidFill>
              </a:rPr>
              <a:t>Credenza nel </a:t>
            </a:r>
          </a:p>
          <a:p>
            <a:pPr>
              <a:buFontTx/>
              <a:buNone/>
            </a:pPr>
            <a:r>
              <a:rPr lang="ja-JP" altLang="it-IT" sz="2100" u="none" dirty="0">
                <a:solidFill>
                  <a:schemeClr val="tx1"/>
                </a:solidFill>
              </a:rPr>
              <a:t>“</a:t>
            </a:r>
            <a:r>
              <a:rPr lang="it-IT" altLang="ja-JP" sz="2100" u="none" dirty="0">
                <a:solidFill>
                  <a:schemeClr val="tx1"/>
                </a:solidFill>
              </a:rPr>
              <a:t>mondo giusto</a:t>
            </a:r>
            <a:r>
              <a:rPr lang="ja-JP" altLang="it-IT" sz="2100" u="none" dirty="0">
                <a:solidFill>
                  <a:schemeClr val="tx1"/>
                </a:solidFill>
              </a:rPr>
              <a:t>”</a:t>
            </a:r>
            <a:r>
              <a:rPr lang="it-IT" altLang="ja-JP" sz="2100" u="none" dirty="0">
                <a:solidFill>
                  <a:schemeClr val="tx1"/>
                </a:solidFill>
              </a:rPr>
              <a:t> 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3124200" y="1752600"/>
            <a:ext cx="2819400" cy="10668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>
              <a:buFontTx/>
              <a:buNone/>
            </a:pPr>
            <a:r>
              <a:rPr lang="it-IT" u="none" dirty="0">
                <a:solidFill>
                  <a:schemeClr val="tx1"/>
                </a:solidFill>
              </a:rPr>
              <a:t>Definizione </a:t>
            </a:r>
            <a:r>
              <a:rPr lang="it-IT" u="none" dirty="0" err="1">
                <a:solidFill>
                  <a:schemeClr val="tx1"/>
                </a:solidFill>
              </a:rPr>
              <a:t>dell</a:t>
            </a:r>
            <a:r>
              <a:rPr lang="ja-JP" altLang="it-IT" u="none" dirty="0">
                <a:solidFill>
                  <a:schemeClr val="tx1"/>
                </a:solidFill>
              </a:rPr>
              <a:t>’</a:t>
            </a:r>
            <a:r>
              <a:rPr lang="it-IT" altLang="ja-JP" u="none" dirty="0">
                <a:solidFill>
                  <a:schemeClr val="tx1"/>
                </a:solidFill>
              </a:rPr>
              <a:t>evento</a:t>
            </a:r>
            <a:endParaRPr lang="it-IT" u="none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6324600" y="1524000"/>
            <a:ext cx="2514600" cy="838200"/>
          </a:xfrm>
          <a:prstGeom prst="rect">
            <a:avLst/>
          </a:prstGeom>
          <a:noFill/>
          <a:ln w="9525">
            <a:solidFill>
              <a:srgbClr val="C00000"/>
            </a:solidFill>
            <a:prstDash val="sysDot"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sz="2100" u="none">
                <a:solidFill>
                  <a:schemeClr val="tx1"/>
                </a:solidFill>
              </a:rPr>
              <a:t>Influenza della </a:t>
            </a:r>
          </a:p>
          <a:p>
            <a:pPr>
              <a:buFontTx/>
              <a:buNone/>
            </a:pPr>
            <a:r>
              <a:rPr lang="it-IT" sz="2100" u="none">
                <a:solidFill>
                  <a:schemeClr val="tx1"/>
                </a:solidFill>
              </a:rPr>
              <a:t>presenza di altri</a:t>
            </a:r>
            <a:endParaRPr lang="it-IT">
              <a:solidFill>
                <a:schemeClr val="tx1"/>
              </a:solidFill>
            </a:endParaRPr>
          </a:p>
        </p:txBody>
      </p:sp>
      <p:sp>
        <p:nvSpPr>
          <p:cNvPr id="10" name="Rectangle 14"/>
          <p:cNvSpPr>
            <a:spLocks noChangeArrowheads="1"/>
          </p:cNvSpPr>
          <p:nvPr/>
        </p:nvSpPr>
        <p:spPr bwMode="auto">
          <a:xfrm>
            <a:off x="6324600" y="2514600"/>
            <a:ext cx="2514600" cy="838200"/>
          </a:xfrm>
          <a:prstGeom prst="rect">
            <a:avLst/>
          </a:prstGeom>
          <a:noFill/>
          <a:ln w="9525">
            <a:solidFill>
              <a:srgbClr val="C00000"/>
            </a:solidFill>
            <a:prstDash val="sysDot"/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sz="2100" u="none" dirty="0">
                <a:solidFill>
                  <a:schemeClr val="tx1"/>
                </a:solidFill>
              </a:rPr>
              <a:t>Norme sociali </a:t>
            </a:r>
          </a:p>
          <a:p>
            <a:pPr>
              <a:buFontTx/>
              <a:buNone/>
            </a:pPr>
            <a:r>
              <a:rPr lang="it-IT" sz="2100" u="none" dirty="0">
                <a:solidFill>
                  <a:schemeClr val="tx1"/>
                </a:solidFill>
              </a:rPr>
              <a:t>rilevanti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11" name="Rectangle 5"/>
          <p:cNvSpPr>
            <a:spLocks noChangeArrowheads="1"/>
          </p:cNvSpPr>
          <p:nvPr/>
        </p:nvSpPr>
        <p:spPr bwMode="auto">
          <a:xfrm>
            <a:off x="3124200" y="3429000"/>
            <a:ext cx="2819400" cy="1295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>
              <a:buFontTx/>
              <a:buNone/>
            </a:pPr>
            <a:r>
              <a:rPr lang="it-IT" u="none" dirty="0">
                <a:solidFill>
                  <a:schemeClr val="tx1"/>
                </a:solidFill>
              </a:rPr>
              <a:t>Valutazione dei costi </a:t>
            </a:r>
          </a:p>
          <a:p>
            <a:pPr>
              <a:buFontTx/>
              <a:buNone/>
            </a:pPr>
            <a:r>
              <a:rPr lang="it-IT" u="none" dirty="0" err="1">
                <a:solidFill>
                  <a:schemeClr val="tx1"/>
                </a:solidFill>
              </a:rPr>
              <a:t>dell</a:t>
            </a:r>
            <a:r>
              <a:rPr lang="ja-JP" altLang="it-IT" u="none" dirty="0">
                <a:solidFill>
                  <a:schemeClr val="tx1"/>
                </a:solidFill>
              </a:rPr>
              <a:t>’</a:t>
            </a:r>
            <a:r>
              <a:rPr lang="it-IT" altLang="ja-JP" u="none" dirty="0">
                <a:solidFill>
                  <a:schemeClr val="tx1"/>
                </a:solidFill>
              </a:rPr>
              <a:t>aiuto</a:t>
            </a:r>
          </a:p>
          <a:p>
            <a:pPr>
              <a:buFontTx/>
              <a:buNone/>
            </a:pPr>
            <a:r>
              <a:rPr lang="it-IT" sz="2000" u="none" dirty="0">
                <a:solidFill>
                  <a:schemeClr val="tx1"/>
                </a:solidFill>
              </a:rPr>
              <a:t>(es. tempo: </a:t>
            </a:r>
          </a:p>
          <a:p>
            <a:pPr>
              <a:buFontTx/>
              <a:buNone/>
            </a:pPr>
            <a:r>
              <a:rPr lang="it-IT" sz="2000" u="none" dirty="0">
                <a:solidFill>
                  <a:schemeClr val="tx1"/>
                </a:solidFill>
              </a:rPr>
              <a:t>il buon samaritano)</a:t>
            </a:r>
            <a:endParaRPr lang="it-IT" sz="2000" dirty="0"/>
          </a:p>
        </p:txBody>
      </p:sp>
      <p:sp>
        <p:nvSpPr>
          <p:cNvPr id="12" name="Rectangle 10"/>
          <p:cNvSpPr>
            <a:spLocks noChangeArrowheads="1"/>
          </p:cNvSpPr>
          <p:nvPr/>
        </p:nvSpPr>
        <p:spPr bwMode="auto">
          <a:xfrm>
            <a:off x="1524000" y="5410200"/>
            <a:ext cx="5943600" cy="6096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ctr">
              <a:buFontTx/>
              <a:buNone/>
            </a:pPr>
            <a:r>
              <a:rPr lang="it-IT" sz="2100" u="none" dirty="0"/>
              <a:t>Effettiva decisione di aiutare</a:t>
            </a:r>
            <a:endParaRPr lang="it-IT" dirty="0"/>
          </a:p>
        </p:txBody>
      </p:sp>
      <p:sp>
        <p:nvSpPr>
          <p:cNvPr id="13" name="Line 11"/>
          <p:cNvSpPr>
            <a:spLocks noChangeShapeType="1"/>
          </p:cNvSpPr>
          <p:nvPr/>
        </p:nvSpPr>
        <p:spPr bwMode="auto">
          <a:xfrm>
            <a:off x="2743200" y="1905000"/>
            <a:ext cx="388640" cy="15584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lIns="92075" tIns="46038" rIns="92075" bIns="46038" anchor="ctr"/>
          <a:lstStyle/>
          <a:p>
            <a:endParaRPr lang="it-IT" dirty="0"/>
          </a:p>
        </p:txBody>
      </p:sp>
      <p:sp>
        <p:nvSpPr>
          <p:cNvPr id="14" name="Line 12"/>
          <p:cNvSpPr>
            <a:spLocks noChangeShapeType="1"/>
          </p:cNvSpPr>
          <p:nvPr/>
        </p:nvSpPr>
        <p:spPr bwMode="auto">
          <a:xfrm flipV="1">
            <a:off x="2771800" y="2636912"/>
            <a:ext cx="368424" cy="288032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lIns="92075" tIns="46038" rIns="92075" bIns="46038" anchor="ctr"/>
          <a:lstStyle/>
          <a:p>
            <a:endParaRPr lang="it-IT" dirty="0"/>
          </a:p>
        </p:txBody>
      </p:sp>
      <p:sp>
        <p:nvSpPr>
          <p:cNvPr id="15" name="Line 9"/>
          <p:cNvSpPr>
            <a:spLocks noChangeShapeType="1"/>
          </p:cNvSpPr>
          <p:nvPr/>
        </p:nvSpPr>
        <p:spPr bwMode="auto">
          <a:xfrm>
            <a:off x="4495800" y="4724400"/>
            <a:ext cx="0" cy="533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lIns="92075" tIns="46038" rIns="92075" bIns="46038" anchor="ctr"/>
          <a:lstStyle/>
          <a:p>
            <a:endParaRPr lang="it-IT"/>
          </a:p>
        </p:txBody>
      </p:sp>
      <p:sp>
        <p:nvSpPr>
          <p:cNvPr id="16" name="Line 4"/>
          <p:cNvSpPr>
            <a:spLocks noChangeShapeType="1"/>
          </p:cNvSpPr>
          <p:nvPr/>
        </p:nvSpPr>
        <p:spPr bwMode="auto">
          <a:xfrm>
            <a:off x="4495800" y="2819400"/>
            <a:ext cx="0" cy="533400"/>
          </a:xfrm>
          <a:prstGeom prst="line">
            <a:avLst/>
          </a:prstGeom>
          <a:noFill/>
          <a:ln w="9525">
            <a:solidFill>
              <a:schemeClr val="hlink"/>
            </a:solidFill>
            <a:round/>
            <a:headEnd/>
            <a:tailEnd type="triangle" w="med" len="med"/>
          </a:ln>
        </p:spPr>
        <p:txBody>
          <a:bodyPr wrap="none" lIns="92075" tIns="46038" rIns="92075" bIns="46038" anchor="ctr"/>
          <a:lstStyle/>
          <a:p>
            <a:endParaRPr lang="it-IT"/>
          </a:p>
        </p:txBody>
      </p:sp>
      <p:sp>
        <p:nvSpPr>
          <p:cNvPr id="17" name="Line 13"/>
          <p:cNvSpPr>
            <a:spLocks noChangeShapeType="1"/>
          </p:cNvSpPr>
          <p:nvPr/>
        </p:nvSpPr>
        <p:spPr bwMode="auto">
          <a:xfrm flipH="1">
            <a:off x="6012160" y="1905000"/>
            <a:ext cx="312440" cy="227856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 type="triangle" w="med" len="med"/>
          </a:ln>
        </p:spPr>
        <p:txBody>
          <a:bodyPr wrap="none" lIns="92075" tIns="46038" rIns="92075" bIns="46038" anchor="ctr"/>
          <a:lstStyle/>
          <a:p>
            <a:endParaRPr lang="it-IT"/>
          </a:p>
        </p:txBody>
      </p:sp>
      <p:sp>
        <p:nvSpPr>
          <p:cNvPr id="18" name="Line 15"/>
          <p:cNvSpPr>
            <a:spLocks noChangeShapeType="1"/>
          </p:cNvSpPr>
          <p:nvPr/>
        </p:nvSpPr>
        <p:spPr bwMode="auto">
          <a:xfrm flipH="1" flipV="1">
            <a:off x="6012160" y="2564904"/>
            <a:ext cx="236240" cy="406896"/>
          </a:xfrm>
          <a:prstGeom prst="line">
            <a:avLst/>
          </a:prstGeom>
          <a:noFill/>
          <a:ln w="9525" cap="rnd">
            <a:solidFill>
              <a:schemeClr val="tx1"/>
            </a:solidFill>
            <a:prstDash val="sysDot"/>
            <a:round/>
            <a:headEnd/>
            <a:tailEnd type="triangle" w="med" len="med"/>
          </a:ln>
        </p:spPr>
        <p:txBody>
          <a:bodyPr wrap="none" lIns="92075" tIns="46038" rIns="92075" bIns="46038" anchor="ctr"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5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914400"/>
            <a:ext cx="8763000" cy="2730624"/>
          </a:xfrm>
        </p:spPr>
        <p:txBody>
          <a:bodyPr>
            <a:normAutofit/>
          </a:bodyPr>
          <a:lstStyle/>
          <a:p>
            <a:pPr marL="292100" indent="-292100" algn="ctr" defTabSz="762000" eaLnBrk="1" hangingPunct="1">
              <a:buFont typeface="Wingdings" pitchFamily="2" charset="2"/>
              <a:buNone/>
            </a:pPr>
            <a:r>
              <a:rPr lang="it-IT" sz="32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La frustrazione</a:t>
            </a:r>
            <a:r>
              <a:rPr lang="it-IT" sz="32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</a:t>
            </a:r>
            <a:endParaRPr lang="it-IT" sz="32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292100" indent="-292100" algn="ctr" defTabSz="762000" eaLnBrk="1" hangingPunct="1">
              <a:buFont typeface="Wingdings" pitchFamily="2" charset="2"/>
              <a:buNone/>
            </a:pPr>
            <a:endParaRPr lang="it-IT" sz="3200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292100" indent="-292100" defTabSz="76200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1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Dollard</a:t>
            </a:r>
            <a:r>
              <a:rPr lang="it-IT" sz="21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, Miller </a:t>
            </a:r>
            <a:r>
              <a:rPr lang="it-IT" sz="2100" b="1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et</a:t>
            </a:r>
            <a:r>
              <a:rPr lang="it-IT" sz="21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al. (1939): Ipotesi della </a:t>
            </a:r>
            <a:r>
              <a:rPr lang="ja-JP" altLang="it-IT" sz="21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“</a:t>
            </a:r>
            <a:r>
              <a:rPr lang="it-IT" altLang="ja-JP" sz="21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frustrazione - aggressività</a:t>
            </a:r>
            <a:r>
              <a:rPr lang="ja-JP" altLang="it-IT" sz="2100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”</a:t>
            </a:r>
            <a:endParaRPr lang="it-IT" altLang="ja-JP" sz="2100" b="1" dirty="0" smtClean="0">
              <a:solidFill>
                <a:schemeClr val="hlink"/>
              </a:solidFill>
              <a:ea typeface="ＭＳ Ｐゴシック" pitchFamily="34" charset="-128"/>
              <a:cs typeface="Arial" pitchFamily="34" charset="0"/>
            </a:endParaRPr>
          </a:p>
          <a:p>
            <a:pPr marL="292100" indent="-292100" defTabSz="762000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L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aggressività è una pulsione indotta </a:t>
            </a:r>
            <a:r>
              <a:rPr lang="it-IT" altLang="ja-JP" sz="2400" dirty="0" err="1" smtClean="0">
                <a:ea typeface="ＭＳ Ｐゴシック" pitchFamily="34" charset="-128"/>
                <a:cs typeface="Arial" pitchFamily="34" charset="0"/>
              </a:rPr>
              <a:t>dall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esperienza di frustrazione</a:t>
            </a:r>
            <a:endParaRPr lang="it-IT" sz="2400" dirty="0" smtClean="0">
              <a:ea typeface="ＭＳ Ｐゴシック" pitchFamily="34" charset="-128"/>
              <a:cs typeface="Arial" pitchFamily="34" charset="0"/>
            </a:endParaRPr>
          </a:p>
        </p:txBody>
      </p:sp>
      <p:sp>
        <p:nvSpPr>
          <p:cNvPr id="4" name="Text Box 10"/>
          <p:cNvSpPr txBox="1">
            <a:spLocks noChangeArrowheads="1"/>
          </p:cNvSpPr>
          <p:nvPr/>
        </p:nvSpPr>
        <p:spPr bwMode="auto">
          <a:xfrm>
            <a:off x="179512" y="3645024"/>
            <a:ext cx="8763000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lvl="1">
              <a:spcBef>
                <a:spcPct val="50000"/>
              </a:spcBef>
              <a:buClr>
                <a:schemeClr val="hlink"/>
              </a:buClr>
            </a:pPr>
            <a:r>
              <a:rPr lang="it-IT" sz="2400" u="none" dirty="0">
                <a:solidFill>
                  <a:schemeClr val="tx1"/>
                </a:solidFill>
              </a:rPr>
              <a:t> Può rivolgersi alla causa stessa della frustrazione, o a </a:t>
            </a:r>
            <a:r>
              <a:rPr lang="it-IT" sz="2400" u="none" dirty="0" smtClean="0">
                <a:solidFill>
                  <a:schemeClr val="tx1"/>
                </a:solidFill>
              </a:rPr>
              <a:t>oggetti/persone </a:t>
            </a:r>
            <a:r>
              <a:rPr lang="it-IT" sz="2400" u="none" dirty="0">
                <a:solidFill>
                  <a:schemeClr val="tx1"/>
                </a:solidFill>
              </a:rPr>
              <a:t>esterni </a:t>
            </a:r>
            <a:endParaRPr lang="it-IT" sz="2400" u="none" dirty="0">
              <a:solidFill>
                <a:schemeClr val="tx1"/>
              </a:solidFill>
              <a:latin typeface="Times New Roman" pitchFamily="18" charset="0"/>
              <a:cs typeface="Arial" pitchFamily="34" charset="0"/>
            </a:endParaRP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323528" y="5085184"/>
            <a:ext cx="8229600" cy="831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2075" tIns="46038" rIns="92075" bIns="46038">
            <a:spAutoFit/>
          </a:bodyPr>
          <a:lstStyle/>
          <a:p>
            <a:pPr algn="just">
              <a:spcBef>
                <a:spcPct val="50000"/>
              </a:spcBef>
              <a:buFontTx/>
              <a:buNone/>
            </a:pPr>
            <a:r>
              <a:rPr lang="it-IT" sz="2400" i="1" u="none" dirty="0">
                <a:cs typeface="Arial" pitchFamily="34" charset="0"/>
              </a:rPr>
              <a:t>Esempio:</a:t>
            </a:r>
            <a:r>
              <a:rPr lang="it-IT" sz="2400" u="none" dirty="0">
                <a:solidFill>
                  <a:schemeClr val="tx1"/>
                </a:solidFill>
                <a:cs typeface="Arial" pitchFamily="34" charset="0"/>
              </a:rPr>
              <a:t> una bocciatura a un esame può indurre aggressività verso il professore o più probabilmente verso amici o familiari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6</a:t>
            </a:fld>
            <a:endParaRPr lang="it-IT"/>
          </a:p>
        </p:txBody>
      </p:sp>
      <p:sp>
        <p:nvSpPr>
          <p:cNvPr id="3" name="Text Box 5"/>
          <p:cNvSpPr>
            <a:spLocks noGrp="1" noChangeArrowheads="1"/>
          </p:cNvSpPr>
          <p:nvPr>
            <p:ph idx="1"/>
          </p:nvPr>
        </p:nvSpPr>
        <p:spPr>
          <a:xfrm>
            <a:off x="152400" y="764704"/>
            <a:ext cx="8848725" cy="5636096"/>
          </a:xfrm>
          <a:noFill/>
        </p:spPr>
        <p:txBody>
          <a:bodyPr>
            <a:noAutofit/>
          </a:bodyPr>
          <a:lstStyle/>
          <a:p>
            <a:pPr eaLnBrk="1" hangingPunct="1">
              <a:spcBef>
                <a:spcPct val="50000"/>
              </a:spcBef>
            </a:pPr>
            <a:r>
              <a:rPr lang="it-IT" sz="2400" i="1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Aspetti positivi: 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prende le </a:t>
            </a:r>
            <a:r>
              <a:rPr lang="it-IT" sz="2400" b="1" dirty="0" smtClean="0">
                <a:ea typeface="ＭＳ Ｐゴシック" pitchFamily="34" charset="-128"/>
                <a:cs typeface="Times New Roman" pitchFamily="18" charset="0"/>
              </a:rPr>
              <a:t>distanze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 da una concezione di aggressività come prodotto di un </a:t>
            </a:r>
            <a:r>
              <a:rPr lang="it-IT" sz="2400" b="1" dirty="0" smtClean="0">
                <a:ea typeface="ＭＳ Ｐゴシック" pitchFamily="34" charset="-128"/>
                <a:cs typeface="Times New Roman" pitchFamily="18" charset="0"/>
              </a:rPr>
              <a:t>istinto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 innato</a:t>
            </a:r>
          </a:p>
          <a:p>
            <a:pPr eaLnBrk="1" hangingPunct="1">
              <a:spcBef>
                <a:spcPts val="600"/>
              </a:spcBef>
            </a:pPr>
            <a:r>
              <a:rPr lang="it-IT" sz="2400" i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Critiche: </a:t>
            </a:r>
            <a:r>
              <a:rPr lang="it-IT" sz="2400" dirty="0" smtClean="0">
                <a:ea typeface="ＭＳ Ｐゴシック" pitchFamily="34" charset="-128"/>
                <a:cs typeface="Arial" pitchFamily="34" charset="0"/>
              </a:rPr>
              <a:t>la frustrazione può indurre </a:t>
            </a:r>
            <a:r>
              <a:rPr lang="it-IT" sz="2400" b="1" dirty="0" smtClean="0">
                <a:ea typeface="ＭＳ Ｐゴシック" pitchFamily="34" charset="-128"/>
                <a:cs typeface="Arial" pitchFamily="34" charset="0"/>
              </a:rPr>
              <a:t>risposte diverse </a:t>
            </a:r>
            <a:r>
              <a:rPr lang="it-IT" sz="2400" dirty="0" err="1" smtClean="0">
                <a:ea typeface="ＭＳ Ｐゴシック" pitchFamily="34" charset="-128"/>
                <a:cs typeface="Arial" pitchFamily="34" charset="0"/>
              </a:rPr>
              <a:t>dall</a:t>
            </a:r>
            <a:r>
              <a:rPr lang="ja-JP" altLang="it-IT" sz="2400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aggressività (es. pianto), e 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non sempre 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i comportamenti aggressivi sono causati da </a:t>
            </a:r>
            <a:r>
              <a:rPr lang="it-IT" altLang="ja-JP" sz="2400" b="1" dirty="0" smtClean="0">
                <a:ea typeface="ＭＳ Ｐゴシック" pitchFamily="34" charset="-128"/>
                <a:cs typeface="Arial" pitchFamily="34" charset="0"/>
              </a:rPr>
              <a:t>frustrazioni individuali 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(es. terrorismo)</a:t>
            </a:r>
          </a:p>
          <a:p>
            <a:pPr lvl="1" eaLnBrk="1" hangingPunct="1">
              <a:spcBef>
                <a:spcPts val="600"/>
              </a:spcBef>
            </a:pP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Non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è una classe di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fenomeni omogenei</a:t>
            </a:r>
          </a:p>
          <a:p>
            <a:pPr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4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Rielaborazione di </a:t>
            </a:r>
            <a:r>
              <a:rPr lang="it-IT" sz="2400" u="sng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Berkowitz</a:t>
            </a:r>
            <a:r>
              <a:rPr lang="it-IT" sz="24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:</a:t>
            </a:r>
          </a:p>
          <a:p>
            <a:pPr eaLnBrk="1" hangingPunct="1">
              <a:spcBef>
                <a:spcPct val="50000"/>
              </a:spcBef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</a:t>
            </a:r>
            <a:r>
              <a:rPr lang="ja-JP" altLang="it-IT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aggressività è una delle risposte possibili</a:t>
            </a:r>
            <a:r>
              <a:rPr lang="it-IT" altLang="ja-JP" sz="2400" dirty="0" smtClean="0">
                <a:ea typeface="ＭＳ Ｐゴシック" pitchFamily="34" charset="-128"/>
                <a:cs typeface="Arial" pitchFamily="34" charset="0"/>
              </a:rPr>
              <a:t> a un sentimento negativo</a:t>
            </a:r>
          </a:p>
          <a:p>
            <a:pPr lvl="1" eaLnBrk="1" hangingPunct="1">
              <a:spcBef>
                <a:spcPts val="600"/>
              </a:spcBef>
            </a:pP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diventa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dominante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quando sono presenti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stimoli</a:t>
            </a:r>
            <a:r>
              <a:rPr lang="it-IT" dirty="0" smtClean="0">
                <a:ea typeface="ＭＳ Ｐゴシック" pitchFamily="34" charset="-128"/>
                <a:cs typeface="Arial" pitchFamily="34" charset="0"/>
              </a:rPr>
              <a:t> a cui la persona ha associato una </a:t>
            </a:r>
            <a:r>
              <a:rPr lang="it-IT" b="1" dirty="0" smtClean="0">
                <a:ea typeface="ＭＳ Ｐゴシック" pitchFamily="34" charset="-128"/>
                <a:cs typeface="Arial" pitchFamily="34" charset="0"/>
              </a:rPr>
              <a:t>connotazione aggressiva</a:t>
            </a:r>
          </a:p>
          <a:p>
            <a:pPr lvl="1" eaLnBrk="1" hangingPunct="1">
              <a:spcBef>
                <a:spcPts val="600"/>
              </a:spcBef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Studio </a:t>
            </a:r>
            <a:r>
              <a:rPr lang="it-IT" dirty="0" err="1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sull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 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“</a:t>
            </a:r>
            <a:r>
              <a:rPr lang="it-IT" altLang="ja-JP" b="1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effetto arma</a:t>
            </a:r>
            <a:r>
              <a:rPr lang="ja-JP" altLang="it-IT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”</a:t>
            </a:r>
            <a:r>
              <a:rPr lang="it-IT" altLang="ja-JP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: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 in presenza di uno stato d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animo negativo, la presenza di un</a:t>
            </a:r>
            <a:r>
              <a:rPr lang="ja-JP" altLang="it-IT" dirty="0" smtClean="0"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arma rende saliente una risposta aggressiva (</a:t>
            </a:r>
            <a:r>
              <a:rPr lang="it-IT" altLang="ja-JP" dirty="0" err="1" smtClean="0">
                <a:ea typeface="ＭＳ Ｐゴシック" pitchFamily="34" charset="-128"/>
                <a:cs typeface="Arial" pitchFamily="34" charset="0"/>
              </a:rPr>
              <a:t>Berkowitz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 e </a:t>
            </a:r>
            <a:r>
              <a:rPr lang="it-IT" altLang="ja-JP" dirty="0" err="1" smtClean="0">
                <a:ea typeface="ＭＳ Ｐゴシック" pitchFamily="34" charset="-128"/>
                <a:cs typeface="Arial" pitchFamily="34" charset="0"/>
              </a:rPr>
              <a:t>LePage</a:t>
            </a:r>
            <a:r>
              <a:rPr lang="it-IT" altLang="ja-JP" dirty="0" smtClean="0">
                <a:ea typeface="ＭＳ Ｐゴシック" pitchFamily="34" charset="-128"/>
                <a:cs typeface="Arial" pitchFamily="34" charset="0"/>
              </a:rPr>
              <a:t>, 1967)</a:t>
            </a:r>
            <a:endParaRPr lang="it-IT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7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838200"/>
            <a:ext cx="8839200" cy="5615136"/>
          </a:xfrm>
          <a:ln>
            <a:noFill/>
          </a:ln>
        </p:spPr>
        <p:txBody>
          <a:bodyPr>
            <a:normAutofit fontScale="92500" lnSpcReduction="10000"/>
          </a:bodyPr>
          <a:lstStyle/>
          <a:p>
            <a:pPr marL="292100" indent="-292100" algn="ctr" defTabSz="762000" eaLnBrk="1" hangingPunct="1">
              <a:buFont typeface="Wingdings" pitchFamily="2" charset="2"/>
              <a:buNone/>
            </a:pPr>
            <a:r>
              <a:rPr lang="it-IT" sz="41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</a:t>
            </a:r>
            <a:r>
              <a:rPr lang="ja-JP" altLang="it-IT" sz="41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41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imitazione</a:t>
            </a:r>
            <a:endParaRPr lang="it-IT" altLang="ja-JP" sz="41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292100" indent="-292100" algn="just" defTabSz="762000" eaLnBrk="1" hangingPunct="1">
              <a:buClr>
                <a:schemeClr val="hlink"/>
              </a:buClr>
            </a:pPr>
            <a:r>
              <a:rPr lang="it-IT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Studi sulla psicologia delle folle (LeBon, 1895; Tarde, 1904):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	</a:t>
            </a:r>
          </a:p>
          <a:p>
            <a:pPr marL="692150" lvl="1" indent="-292100" algn="just" defTabSz="762000" eaLnBrk="1" hangingPunct="1"/>
            <a:r>
              <a:rPr lang="it-IT" sz="2600" b="1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suggestione</a:t>
            </a:r>
            <a:r>
              <a:rPr lang="it-IT" sz="2600" b="1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e</a:t>
            </a:r>
            <a:r>
              <a:rPr lang="it-IT" sz="2600" b="1" dirty="0" smtClean="0"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it-IT" sz="2600" b="1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imitazione </a:t>
            </a: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spingono a comportamenti riprovevoli</a:t>
            </a:r>
          </a:p>
          <a:p>
            <a:pPr marL="1092200" lvl="2" indent="-292100" algn="just" defTabSz="762000" eaLnBrk="1" hangingPunct="1"/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guidati da </a:t>
            </a:r>
            <a:r>
              <a:rPr lang="it-IT" sz="2600" b="1" dirty="0" smtClean="0">
                <a:ea typeface="ＭＳ Ｐゴシック" pitchFamily="34" charset="-128"/>
                <a:cs typeface="Times New Roman" pitchFamily="18" charset="0"/>
              </a:rPr>
              <a:t>capi e eroi </a:t>
            </a: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che determinano i destini dei gruppi</a:t>
            </a:r>
          </a:p>
          <a:p>
            <a:pPr marL="1092200" lvl="2" indent="-292100" algn="just" defTabSz="762000" eaLnBrk="1" hangingPunct="1"/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attraverso </a:t>
            </a:r>
            <a:r>
              <a:rPr lang="it-IT" sz="2600" b="1" dirty="0" smtClean="0">
                <a:ea typeface="ＭＳ Ｐゴシック" pitchFamily="34" charset="-128"/>
                <a:cs typeface="Times New Roman" pitchFamily="18" charset="0"/>
              </a:rPr>
              <a:t>affermazione</a:t>
            </a: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it-IT" sz="2600" b="1" dirty="0" smtClean="0">
                <a:ea typeface="ＭＳ Ｐゴシック" pitchFamily="34" charset="-128"/>
                <a:cs typeface="Times New Roman" pitchFamily="18" charset="0"/>
              </a:rPr>
              <a:t>ripetizione</a:t>
            </a: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, </a:t>
            </a:r>
            <a:r>
              <a:rPr lang="it-IT" sz="2600" b="1" dirty="0" smtClean="0">
                <a:ea typeface="ＭＳ Ｐゴシック" pitchFamily="34" charset="-128"/>
                <a:cs typeface="Times New Roman" pitchFamily="18" charset="0"/>
              </a:rPr>
              <a:t>contagio</a:t>
            </a:r>
          </a:p>
          <a:p>
            <a:pPr marL="692150" lvl="1" indent="-292100" algn="just" defTabSz="762000" eaLnBrk="1" hangingPunct="1"/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le folle si muovono come </a:t>
            </a:r>
            <a:r>
              <a:rPr lang="it-IT" sz="2600" dirty="0" smtClean="0">
                <a:ea typeface="ＭＳ Ｐゴシック" pitchFamily="34" charset="-128"/>
                <a:cs typeface="Times New Roman" pitchFamily="18" charset="0"/>
              </a:rPr>
              <a:t>ipnotizzate</a:t>
            </a:r>
          </a:p>
          <a:p>
            <a:pPr marL="692150" lvl="1" indent="-292100" algn="just" defTabSz="762000" eaLnBrk="1" hangingPunct="1"/>
            <a:endParaRPr lang="it-IT" dirty="0" smtClean="0">
              <a:ea typeface="ＭＳ Ｐゴシック" pitchFamily="34" charset="-128"/>
              <a:cs typeface="Times New Roman" pitchFamily="18" charset="0"/>
            </a:endParaRPr>
          </a:p>
          <a:p>
            <a:pPr marL="292100" indent="-292100" algn="ctr" defTabSz="762000" eaLnBrk="1" hangingPunct="1">
              <a:buFont typeface="Wingdings" pitchFamily="2" charset="2"/>
              <a:buNone/>
            </a:pPr>
            <a:r>
              <a:rPr lang="ja-JP" altLang="it-IT" sz="2200" i="1" dirty="0" smtClean="0">
                <a:ea typeface="ＭＳ Ｐゴシック" pitchFamily="34" charset="-128"/>
                <a:cs typeface="Times New Roman" pitchFamily="18" charset="0"/>
              </a:rPr>
              <a:t>“</a:t>
            </a:r>
            <a:r>
              <a:rPr lang="it-IT" altLang="ja-JP" sz="2200" i="1" dirty="0" smtClean="0">
                <a:ea typeface="ＭＳ Ｐゴシック" pitchFamily="34" charset="-128"/>
                <a:cs typeface="Times New Roman" pitchFamily="18" charset="0"/>
              </a:rPr>
              <a:t>La conoscenza delle folle dimostra come , per la loro natura impulsiva, siano assai poco influenzate dalle leggi e dalle istituzioni e come siano incapaci di avere un</a:t>
            </a:r>
            <a:r>
              <a:rPr lang="ja-JP" altLang="it-IT" sz="2200" i="1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200" i="1" dirty="0" smtClean="0">
                <a:ea typeface="ＭＳ Ｐゴシック" pitchFamily="34" charset="-128"/>
                <a:cs typeface="Times New Roman" pitchFamily="18" charset="0"/>
              </a:rPr>
              <a:t>opinione qualsiasi al di fuori di quelle suggerite da altri. Non si lasciano mai guidare da una astratta imparzialità. Si lasciano sedurre dalle impressioni che qualcuno è riuscito a far sorgere nel loro spirito</a:t>
            </a:r>
            <a:r>
              <a:rPr lang="ja-JP" altLang="it-IT" sz="2200" i="1" dirty="0" smtClean="0">
                <a:ea typeface="ＭＳ Ｐゴシック" pitchFamily="34" charset="-128"/>
                <a:cs typeface="Times New Roman" pitchFamily="18" charset="0"/>
              </a:rPr>
              <a:t>”</a:t>
            </a:r>
            <a:r>
              <a:rPr lang="it-IT" altLang="ja-JP" sz="2200" i="1" dirty="0" smtClean="0">
                <a:ea typeface="ＭＳ Ｐゴシック" pitchFamily="34" charset="-128"/>
                <a:cs typeface="Times New Roman" pitchFamily="18" charset="0"/>
              </a:rPr>
              <a:t>. 	</a:t>
            </a:r>
            <a:r>
              <a:rPr lang="it-IT" altLang="ja-JP" sz="2200" i="1" dirty="0" smtClean="0">
                <a:ea typeface="ＭＳ Ｐゴシック" pitchFamily="34" charset="-128"/>
                <a:cs typeface="Times New Roman" pitchFamily="18" charset="0"/>
              </a:rPr>
              <a:t>	</a:t>
            </a:r>
            <a:r>
              <a:rPr lang="it-IT" altLang="ja-JP" sz="2200" dirty="0" smtClean="0">
                <a:ea typeface="ＭＳ Ｐゴシック" pitchFamily="34" charset="-128"/>
                <a:cs typeface="Times New Roman" pitchFamily="18" charset="0"/>
              </a:rPr>
              <a:t>Le </a:t>
            </a:r>
            <a:r>
              <a:rPr lang="it-IT" altLang="ja-JP" sz="2200" dirty="0" smtClean="0">
                <a:ea typeface="ＭＳ Ｐゴシック" pitchFamily="34" charset="-128"/>
                <a:cs typeface="Times New Roman" pitchFamily="18" charset="0"/>
              </a:rPr>
              <a:t>Bon</a:t>
            </a:r>
          </a:p>
          <a:p>
            <a:pPr marL="292100" indent="-292100" defTabSz="762000" eaLnBrk="1" hangingPunct="1">
              <a:buFont typeface="Wingdings" pitchFamily="2" charset="2"/>
              <a:buNone/>
            </a:pPr>
            <a:endParaRPr lang="it-IT" sz="2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0" indent="0" defTabSz="762000" eaLnBrk="1" hangingPunct="1">
              <a:buFont typeface="Wingdings" pitchFamily="2" charset="2"/>
              <a:buNone/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Il </a:t>
            </a:r>
            <a:r>
              <a:rPr lang="it-IT" b="1" dirty="0" smtClean="0">
                <a:ea typeface="ＭＳ Ｐゴシック" pitchFamily="34" charset="-128"/>
                <a:cs typeface="Times New Roman" pitchFamily="18" charset="0"/>
              </a:rPr>
              <a:t>sociale</a:t>
            </a: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 non come luogo in cui i processi psichici si realizzano, ma come occasione in cui si </a:t>
            </a:r>
            <a:r>
              <a:rPr lang="it-IT" b="1" dirty="0" smtClean="0">
                <a:ea typeface="ＭＳ Ｐゴシック" pitchFamily="34" charset="-128"/>
                <a:cs typeface="Times New Roman" pitchFamily="18" charset="0"/>
              </a:rPr>
              <a:t>corrompono</a:t>
            </a: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8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620688"/>
            <a:ext cx="8839200" cy="4522812"/>
          </a:xfrm>
        </p:spPr>
        <p:txBody>
          <a:bodyPr/>
          <a:lstStyle/>
          <a:p>
            <a:pPr marL="292100" indent="-292100" algn="ctr" defTabSz="762000" eaLnBrk="1" hangingPunct="1">
              <a:buFont typeface="Wingdings" pitchFamily="2" charset="2"/>
              <a:buNone/>
            </a:pPr>
            <a:r>
              <a:rPr lang="it-IT" sz="38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</a:t>
            </a:r>
            <a:r>
              <a:rPr lang="ja-JP" altLang="it-IT" sz="38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’</a:t>
            </a:r>
            <a:r>
              <a:rPr lang="it-IT" altLang="ja-JP" sz="38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imitazione</a:t>
            </a:r>
            <a:endParaRPr lang="it-IT" altLang="ja-JP" sz="38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292100" indent="-292100" defTabSz="762000" eaLnBrk="1" hangingPunct="1">
              <a:spcBef>
                <a:spcPct val="50000"/>
              </a:spcBef>
              <a:buClr>
                <a:schemeClr val="hlink"/>
              </a:buClr>
              <a:buFont typeface="Wingdings" pitchFamily="2" charset="2"/>
              <a:buChar char="l"/>
            </a:pP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Teoria </a:t>
            </a: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dell</a:t>
            </a:r>
            <a:r>
              <a:rPr lang="ja-JP" alt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apprendimento sociale (</a:t>
            </a:r>
            <a:r>
              <a:rPr lang="it-IT" altLang="ja-JP" sz="2400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Bandura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</a:t>
            </a:r>
            <a:r>
              <a:rPr lang="it-IT" altLang="ja-JP" sz="2400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et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al., 1961; 1963):</a:t>
            </a:r>
            <a:endParaRPr lang="it-IT" altLang="ja-JP" sz="24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273050" indent="-273050" defTabSz="762000" eaLnBrk="1" hangingPunct="1">
              <a:spcBef>
                <a:spcPct val="50000"/>
              </a:spcBef>
            </a:pP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mediante 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esperienza diretta 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o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osservazione del comportamento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 altrui (Modello), può realizzarsi </a:t>
            </a:r>
            <a:r>
              <a:rPr lang="it-IT" sz="2400" b="1" dirty="0" smtClean="0">
                <a:ea typeface="ＭＳ Ｐゴシック" pitchFamily="34" charset="-128"/>
                <a:cs typeface="Times New Roman" pitchFamily="18" charset="0"/>
              </a:rPr>
              <a:t>un</a:t>
            </a:r>
            <a:r>
              <a:rPr lang="ja-JP" altLang="it-IT" sz="2400" b="1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  <a:cs typeface="Times New Roman" pitchFamily="18" charset="0"/>
              </a:rPr>
              <a:t>associazione in memoria </a:t>
            </a:r>
            <a:r>
              <a:rPr lang="it-IT" altLang="ja-JP" sz="2400" dirty="0" smtClean="0">
                <a:ea typeface="ＭＳ Ｐゴシック" pitchFamily="34" charset="-128"/>
                <a:cs typeface="Times New Roman" pitchFamily="18" charset="0"/>
              </a:rPr>
              <a:t>tra un </a:t>
            </a:r>
            <a:r>
              <a:rPr lang="it-IT" altLang="ja-JP" sz="2400" b="1" dirty="0" smtClean="0">
                <a:ea typeface="ＭＳ Ｐゴシック" pitchFamily="34" charset="-128"/>
                <a:cs typeface="Times New Roman" pitchFamily="18" charset="0"/>
              </a:rPr>
              <a:t>comportamento aggressivo e conseguenze positive:</a:t>
            </a:r>
          </a:p>
          <a:p>
            <a:pPr marL="692150" lvl="1" indent="-292100" defTabSz="762000" eaLnBrk="1" hangingPunct="1">
              <a:spcBef>
                <a:spcPct val="50000"/>
              </a:spcBef>
            </a:pPr>
            <a:r>
              <a:rPr lang="it-IT" dirty="0" smtClean="0">
                <a:ea typeface="ＭＳ Ｐゴシック" pitchFamily="34" charset="-128"/>
                <a:cs typeface="Times New Roman" pitchFamily="18" charset="0"/>
              </a:rPr>
              <a:t>porta </a:t>
            </a:r>
            <a:r>
              <a:rPr lang="it-IT" dirty="0" err="1" smtClean="0">
                <a:ea typeface="ＭＳ Ｐゴシック" pitchFamily="34" charset="-128"/>
                <a:cs typeface="Times New Roman" pitchFamily="18" charset="0"/>
              </a:rPr>
              <a:t>all</a:t>
            </a:r>
            <a:r>
              <a:rPr lang="ja-JP" altLang="it-IT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dirty="0" smtClean="0">
                <a:ea typeface="ＭＳ Ｐゴシック" pitchFamily="34" charset="-128"/>
                <a:cs typeface="Times New Roman" pitchFamily="18" charset="0"/>
              </a:rPr>
              <a:t>acquisizione di aggressività</a:t>
            </a:r>
            <a:endParaRPr lang="it-IT" dirty="0" smtClean="0">
              <a:ea typeface="ＭＳ Ｐゴシック" pitchFamily="34" charset="-128"/>
              <a:cs typeface="Times New Roman" pitchFamily="18" charset="0"/>
            </a:endParaRPr>
          </a:p>
        </p:txBody>
      </p:sp>
      <p:sp>
        <p:nvSpPr>
          <p:cNvPr id="4" name="CasellaDiTesto 8"/>
          <p:cNvSpPr txBox="1">
            <a:spLocks noChangeArrowheads="1"/>
          </p:cNvSpPr>
          <p:nvPr/>
        </p:nvSpPr>
        <p:spPr bwMode="auto">
          <a:xfrm>
            <a:off x="395536" y="5589240"/>
            <a:ext cx="8429625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it-IT" sz="2400" b="1" u="none" dirty="0">
                <a:solidFill>
                  <a:schemeClr val="tx1"/>
                </a:solidFill>
              </a:rPr>
              <a:t>Il pupazzo Bobo</a:t>
            </a:r>
            <a:r>
              <a:rPr lang="it-IT" sz="2400" u="none" dirty="0">
                <a:solidFill>
                  <a:schemeClr val="tx1"/>
                </a:solidFill>
              </a:rPr>
              <a:t>: la sola osservazione del comportamento adulto aggressivo è sufficiente per indurre un comportamento aggressivo</a:t>
            </a:r>
          </a:p>
        </p:txBody>
      </p:sp>
      <p:sp>
        <p:nvSpPr>
          <p:cNvPr id="5" name="Rectangle 7"/>
          <p:cNvSpPr>
            <a:spLocks noChangeArrowheads="1"/>
          </p:cNvSpPr>
          <p:nvPr/>
        </p:nvSpPr>
        <p:spPr bwMode="auto">
          <a:xfrm>
            <a:off x="179512" y="4077072"/>
            <a:ext cx="2304256" cy="1295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l">
              <a:buFontTx/>
              <a:buNone/>
            </a:pPr>
            <a:r>
              <a:rPr lang="it-IT" sz="2400" b="1" u="none" dirty="0">
                <a:solidFill>
                  <a:schemeClr val="tx1"/>
                </a:solidFill>
                <a:cs typeface="Times New Roman" pitchFamily="18" charset="0"/>
              </a:rPr>
              <a:t>P   osserva un </a:t>
            </a:r>
          </a:p>
          <a:p>
            <a:pPr algn="l">
              <a:buFontTx/>
              <a:buNone/>
            </a:pPr>
            <a:r>
              <a:rPr lang="it-IT" sz="2400" b="1" u="none" dirty="0">
                <a:solidFill>
                  <a:schemeClr val="tx1"/>
                </a:solidFill>
                <a:cs typeface="Times New Roman" pitchFamily="18" charset="0"/>
              </a:rPr>
              <a:t>comportamento </a:t>
            </a:r>
          </a:p>
          <a:p>
            <a:pPr algn="l">
              <a:buFontTx/>
              <a:buNone/>
            </a:pPr>
            <a:r>
              <a:rPr lang="it-IT" sz="2400" b="1" u="none" dirty="0">
                <a:solidFill>
                  <a:schemeClr val="tx1"/>
                </a:solidFill>
                <a:cs typeface="Times New Roman" pitchFamily="18" charset="0"/>
              </a:rPr>
              <a:t>aggressivo di O</a:t>
            </a:r>
            <a:endParaRPr lang="it-IT" sz="2400" dirty="0"/>
          </a:p>
        </p:txBody>
      </p:sp>
      <p:sp>
        <p:nvSpPr>
          <p:cNvPr id="6" name="Rectangle 8"/>
          <p:cNvSpPr>
            <a:spLocks noChangeArrowheads="1"/>
          </p:cNvSpPr>
          <p:nvPr/>
        </p:nvSpPr>
        <p:spPr bwMode="auto">
          <a:xfrm>
            <a:off x="2843808" y="4077072"/>
            <a:ext cx="3031232" cy="1295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l">
              <a:lnSpc>
                <a:spcPct val="100000"/>
              </a:lnSpc>
              <a:buClrTx/>
              <a:buSzTx/>
              <a:buFontTx/>
              <a:buNone/>
            </a:pPr>
            <a:r>
              <a:rPr lang="it-IT" sz="2400" b="1" u="none" dirty="0">
                <a:solidFill>
                  <a:schemeClr val="tx1"/>
                </a:solidFill>
                <a:cs typeface="Times New Roman" pitchFamily="18" charset="0"/>
              </a:rPr>
              <a:t>Il comportamento </a:t>
            </a:r>
            <a:r>
              <a:rPr lang="it-IT" sz="2400" b="1" u="none" dirty="0" smtClean="0">
                <a:solidFill>
                  <a:schemeClr val="tx1"/>
                </a:solidFill>
                <a:cs typeface="Times New Roman" pitchFamily="18" charset="0"/>
              </a:rPr>
              <a:t>di</a:t>
            </a:r>
          </a:p>
          <a:p>
            <a:pPr algn="l">
              <a:lnSpc>
                <a:spcPct val="100000"/>
              </a:lnSpc>
              <a:buClrTx/>
              <a:buSzTx/>
              <a:buFontTx/>
              <a:buNone/>
            </a:pPr>
            <a:r>
              <a:rPr lang="it-IT" sz="2400" b="1" u="none" dirty="0" smtClean="0">
                <a:solidFill>
                  <a:schemeClr val="tx1"/>
                </a:solidFill>
                <a:cs typeface="Times New Roman" pitchFamily="18" charset="0"/>
              </a:rPr>
              <a:t>O porta </a:t>
            </a:r>
            <a:r>
              <a:rPr lang="it-IT" sz="2400" b="1" u="none" dirty="0">
                <a:solidFill>
                  <a:schemeClr val="tx1"/>
                </a:solidFill>
                <a:cs typeface="Times New Roman" pitchFamily="18" charset="0"/>
              </a:rPr>
              <a:t>a </a:t>
            </a:r>
            <a:r>
              <a:rPr lang="it-IT" sz="2400" b="1" dirty="0" smtClean="0">
                <a:cs typeface="Times New Roman" pitchFamily="18" charset="0"/>
              </a:rPr>
              <a:t>c</a:t>
            </a:r>
            <a:r>
              <a:rPr lang="it-IT" sz="2400" b="1" u="none" dirty="0" smtClean="0">
                <a:solidFill>
                  <a:schemeClr val="tx1"/>
                </a:solidFill>
                <a:cs typeface="Times New Roman" pitchFamily="18" charset="0"/>
              </a:rPr>
              <a:t>onseguenze</a:t>
            </a:r>
          </a:p>
          <a:p>
            <a:pPr algn="l">
              <a:lnSpc>
                <a:spcPct val="100000"/>
              </a:lnSpc>
              <a:buClrTx/>
              <a:buSzTx/>
              <a:buFontTx/>
              <a:buNone/>
            </a:pPr>
            <a:r>
              <a:rPr lang="it-IT" sz="2400" b="1" u="none" dirty="0" smtClean="0">
                <a:solidFill>
                  <a:schemeClr val="tx1"/>
                </a:solidFill>
                <a:cs typeface="Times New Roman" pitchFamily="18" charset="0"/>
              </a:rPr>
              <a:t> desiderate</a:t>
            </a:r>
            <a:endParaRPr lang="it-IT" sz="2800" u="none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6156176" y="4077072"/>
            <a:ext cx="2808312" cy="1295400"/>
          </a:xfrm>
          <a:prstGeom prst="rect">
            <a:avLst/>
          </a:prstGeom>
          <a:noFill/>
          <a:ln w="9525">
            <a:solidFill>
              <a:schemeClr val="hlink"/>
            </a:solidFill>
            <a:miter lim="800000"/>
            <a:headEnd/>
            <a:tailEnd/>
          </a:ln>
        </p:spPr>
        <p:txBody>
          <a:bodyPr wrap="none" lIns="92075" tIns="46038" rIns="92075" bIns="46038" anchor="ctr"/>
          <a:lstStyle/>
          <a:p>
            <a:pPr algn="l">
              <a:lnSpc>
                <a:spcPct val="100000"/>
              </a:lnSpc>
              <a:buClrTx/>
              <a:buSzTx/>
              <a:buFontTx/>
              <a:buNone/>
            </a:pPr>
            <a:r>
              <a:rPr lang="it-IT" sz="2400" b="1" u="none" dirty="0">
                <a:solidFill>
                  <a:schemeClr val="tx1"/>
                </a:solidFill>
                <a:cs typeface="Times New Roman" pitchFamily="18" charset="0"/>
              </a:rPr>
              <a:t>Maggiore probabilità </a:t>
            </a:r>
          </a:p>
          <a:p>
            <a:pPr algn="l">
              <a:lnSpc>
                <a:spcPct val="100000"/>
              </a:lnSpc>
              <a:buClrTx/>
              <a:buSzTx/>
              <a:buFontTx/>
              <a:buNone/>
            </a:pPr>
            <a:r>
              <a:rPr lang="it-IT" sz="2400" b="1" u="none" dirty="0">
                <a:solidFill>
                  <a:schemeClr val="tx1"/>
                </a:solidFill>
                <a:cs typeface="Times New Roman" pitchFamily="18" charset="0"/>
              </a:rPr>
              <a:t>che P agisca  come O</a:t>
            </a:r>
          </a:p>
          <a:p>
            <a:pPr algn="l">
              <a:lnSpc>
                <a:spcPct val="100000"/>
              </a:lnSpc>
              <a:buClrTx/>
              <a:buSzTx/>
              <a:buFontTx/>
              <a:buNone/>
            </a:pPr>
            <a:r>
              <a:rPr lang="it-IT" sz="2400" b="1" u="none" dirty="0">
                <a:solidFill>
                  <a:schemeClr val="tx1"/>
                </a:solidFill>
                <a:cs typeface="Times New Roman" pitchFamily="18" charset="0"/>
              </a:rPr>
              <a:t>in situazioni analoghe</a:t>
            </a: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2555776" y="4725144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2075" tIns="46038" rIns="92075" bIns="46038" anchor="ctr"/>
          <a:lstStyle/>
          <a:p>
            <a:endParaRPr lang="it-IT"/>
          </a:p>
        </p:txBody>
      </p:sp>
      <p:sp>
        <p:nvSpPr>
          <p:cNvPr id="9" name="Line 14"/>
          <p:cNvSpPr>
            <a:spLocks noChangeShapeType="1"/>
          </p:cNvSpPr>
          <p:nvPr/>
        </p:nvSpPr>
        <p:spPr bwMode="auto">
          <a:xfrm>
            <a:off x="5868144" y="4725144"/>
            <a:ext cx="2286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lIns="92075" tIns="46038" rIns="92075" bIns="46038" anchor="ctr"/>
          <a:lstStyle/>
          <a:p>
            <a:endParaRPr lang="it-IT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61B317-0726-4063-B425-A0CF45D33138}" type="slidenum">
              <a:rPr lang="it-IT" smtClean="0"/>
              <a:t>9</a:t>
            </a:fld>
            <a:endParaRPr lang="it-IT"/>
          </a:p>
        </p:txBody>
      </p:sp>
      <p:sp>
        <p:nvSpPr>
          <p:cNvPr id="3" name="Rectangle 2"/>
          <p:cNvSpPr>
            <a:spLocks noGrp="1" noChangeArrowheads="1"/>
          </p:cNvSpPr>
          <p:nvPr>
            <p:ph idx="1"/>
          </p:nvPr>
        </p:nvSpPr>
        <p:spPr>
          <a:xfrm>
            <a:off x="152400" y="620688"/>
            <a:ext cx="8839200" cy="5688632"/>
          </a:xfrm>
        </p:spPr>
        <p:txBody>
          <a:bodyPr>
            <a:normAutofit/>
          </a:bodyPr>
          <a:lstStyle/>
          <a:p>
            <a:pPr marL="292100" indent="-292100" algn="ctr" defTabSz="76200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3800" u="sng" dirty="0" smtClean="0">
                <a:solidFill>
                  <a:schemeClr val="hlink"/>
                </a:solidFill>
                <a:ea typeface="ＭＳ Ｐゴシック" pitchFamily="34" charset="-128"/>
                <a:cs typeface="Arial" pitchFamily="34" charset="0"/>
              </a:rPr>
              <a:t>Le norme sociali</a:t>
            </a:r>
            <a:endParaRPr lang="it-IT" sz="3800" dirty="0" smtClean="0">
              <a:ea typeface="ＭＳ Ｐゴシック" pitchFamily="34" charset="-128"/>
              <a:cs typeface="Times New Roman" pitchFamily="18" charset="0"/>
            </a:endParaRPr>
          </a:p>
          <a:p>
            <a:pPr marL="292100" indent="-292100" algn="just" defTabSz="762000" eaLnBrk="1" hangingPunct="1">
              <a:spcBef>
                <a:spcPct val="50000"/>
              </a:spcBef>
              <a:buFont typeface="Wingdings" pitchFamily="2" charset="2"/>
              <a:buNone/>
            </a:pPr>
            <a:r>
              <a:rPr lang="it-IT" sz="2400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Milgram</a:t>
            </a:r>
            <a:r>
              <a:rPr 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 (1963):</a:t>
            </a:r>
            <a:r>
              <a:rPr lang="it-IT" sz="2400" dirty="0" smtClean="0">
                <a:ea typeface="ＭＳ Ｐゴシック" pitchFamily="34" charset="-128"/>
                <a:cs typeface="Times New Roman" pitchFamily="18" charset="0"/>
              </a:rPr>
              <a:t> studio </a:t>
            </a:r>
            <a:r>
              <a:rPr lang="it-IT" sz="2400" dirty="0" err="1" smtClean="0">
                <a:ea typeface="ＭＳ Ｐゴシック" pitchFamily="34" charset="-128"/>
                <a:cs typeface="Times New Roman" pitchFamily="18" charset="0"/>
              </a:rPr>
              <a:t>dell</a:t>
            </a:r>
            <a:r>
              <a:rPr lang="ja-JP" altLang="it-IT" sz="2400" dirty="0" smtClean="0"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obbedienza a richieste </a:t>
            </a:r>
            <a:r>
              <a:rPr lang="it-IT" altLang="ja-JP" sz="2400" dirty="0" err="1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dell</a:t>
            </a:r>
            <a:r>
              <a:rPr lang="ja-JP" altLang="it-IT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’</a:t>
            </a:r>
            <a:r>
              <a:rPr lang="it-IT" altLang="ja-JP" sz="2400" dirty="0" smtClean="0">
                <a:solidFill>
                  <a:schemeClr val="hlink"/>
                </a:solidFill>
                <a:ea typeface="ＭＳ Ｐゴシック" pitchFamily="34" charset="-128"/>
                <a:cs typeface="Times New Roman" pitchFamily="18" charset="0"/>
              </a:rPr>
              <a:t>autorità</a:t>
            </a:r>
          </a:p>
          <a:p>
            <a:pPr marL="292100" indent="-292100" defTabSz="762000">
              <a:spcBef>
                <a:spcPct val="50000"/>
              </a:spcBef>
              <a:buFont typeface="Wingdings" pitchFamily="2" charset="2"/>
              <a:buNone/>
            </a:pPr>
            <a:r>
              <a:rPr lang="it-IT" sz="2400" b="1" dirty="0" smtClean="0">
                <a:ea typeface="ＭＳ Ｐゴシック" pitchFamily="34" charset="-128"/>
              </a:rPr>
              <a:t>  </a:t>
            </a:r>
          </a:p>
          <a:p>
            <a:pPr marL="292100" indent="-292100" defTabSz="762000">
              <a:spcBef>
                <a:spcPct val="50000"/>
              </a:spcBef>
            </a:pPr>
            <a:r>
              <a:rPr lang="it-IT" sz="2400" b="1" dirty="0" smtClean="0">
                <a:ea typeface="ＭＳ Ｐゴシック" pitchFamily="34" charset="-128"/>
              </a:rPr>
              <a:t>Obbedienza </a:t>
            </a:r>
            <a:r>
              <a:rPr lang="it-IT" sz="2400" b="1" dirty="0" err="1" smtClean="0">
                <a:ea typeface="ＭＳ Ｐゴシック" pitchFamily="34" charset="-128"/>
              </a:rPr>
              <a:t>all</a:t>
            </a:r>
            <a:r>
              <a:rPr lang="ja-JP" altLang="it-IT" sz="2400" b="1" dirty="0" smtClean="0">
                <a:ea typeface="ＭＳ Ｐゴシック" pitchFamily="34" charset="-128"/>
              </a:rPr>
              <a:t>’</a:t>
            </a:r>
            <a:r>
              <a:rPr lang="it-IT" altLang="ja-JP" sz="2400" b="1" dirty="0" smtClean="0">
                <a:ea typeface="ＭＳ Ｐゴシック" pitchFamily="34" charset="-128"/>
              </a:rPr>
              <a:t>autorità</a:t>
            </a:r>
            <a:r>
              <a:rPr lang="it-IT" altLang="ja-JP" sz="2400" dirty="0" smtClean="0">
                <a:ea typeface="ＭＳ Ｐゴシック" pitchFamily="34" charset="-128"/>
              </a:rPr>
              <a:t> = risultato di un processo che si sviluppa quando l</a:t>
            </a:r>
            <a:r>
              <a:rPr lang="ja-JP" altLang="it-IT" sz="2400" dirty="0" smtClean="0">
                <a:ea typeface="ＭＳ Ｐゴシック" pitchFamily="34" charset="-128"/>
              </a:rPr>
              <a:t>’</a:t>
            </a:r>
            <a:r>
              <a:rPr lang="it-IT" altLang="ja-JP" sz="2400" dirty="0" smtClean="0">
                <a:ea typeface="ＭＳ Ｐゴシック" pitchFamily="34" charset="-128"/>
              </a:rPr>
              <a:t>individuo, entrando a far parte di un </a:t>
            </a:r>
            <a:r>
              <a:rPr lang="it-IT" altLang="ja-JP" sz="2400" b="1" dirty="0" smtClean="0">
                <a:ea typeface="ＭＳ Ｐゴシック" pitchFamily="34" charset="-128"/>
              </a:rPr>
              <a:t>sistema gerarchico</a:t>
            </a:r>
            <a:r>
              <a:rPr lang="it-IT" altLang="ja-JP" sz="2400" dirty="0" smtClean="0">
                <a:ea typeface="ＭＳ Ｐゴシック" pitchFamily="34" charset="-128"/>
              </a:rPr>
              <a:t>, viene a trovarsi in uno </a:t>
            </a:r>
            <a:r>
              <a:rPr lang="ja-JP" altLang="it-IT" sz="2400" dirty="0" smtClean="0">
                <a:ea typeface="ＭＳ Ｐゴシック" pitchFamily="34" charset="-128"/>
              </a:rPr>
              <a:t>“</a:t>
            </a:r>
            <a:r>
              <a:rPr lang="it-IT" altLang="ja-JP" sz="2400" b="1" dirty="0" smtClean="0">
                <a:solidFill>
                  <a:srgbClr val="C00000"/>
                </a:solidFill>
                <a:ea typeface="ＭＳ Ｐゴシック" pitchFamily="34" charset="-128"/>
              </a:rPr>
              <a:t>stato </a:t>
            </a:r>
            <a:r>
              <a:rPr lang="it-IT" altLang="ja-JP" sz="2400" b="1" dirty="0" err="1" smtClean="0">
                <a:solidFill>
                  <a:srgbClr val="C00000"/>
                </a:solidFill>
                <a:ea typeface="ＭＳ Ｐゴシック" pitchFamily="34" charset="-128"/>
              </a:rPr>
              <a:t>eteronomico</a:t>
            </a:r>
            <a:r>
              <a:rPr lang="ja-JP" altLang="it-IT" sz="2400" dirty="0" smtClean="0">
                <a:ea typeface="ＭＳ Ｐゴシック" pitchFamily="34" charset="-128"/>
              </a:rPr>
              <a:t>”</a:t>
            </a:r>
            <a:r>
              <a:rPr lang="it-IT" altLang="ja-JP" sz="2400" dirty="0" smtClean="0">
                <a:ea typeface="ＭＳ Ｐゴシック" pitchFamily="34" charset="-128"/>
              </a:rPr>
              <a:t>:</a:t>
            </a:r>
          </a:p>
          <a:p>
            <a:pPr lvl="1" defTabSz="762000">
              <a:spcBef>
                <a:spcPct val="50000"/>
              </a:spcBef>
              <a:buFont typeface="Arial" pitchFamily="34" charset="0"/>
              <a:buChar char="•"/>
            </a:pPr>
            <a:r>
              <a:rPr lang="it-IT" b="1" dirty="0" smtClean="0">
                <a:ea typeface="ＭＳ Ｐゴシック" pitchFamily="34" charset="-128"/>
              </a:rPr>
              <a:t>non si considera più libero </a:t>
            </a:r>
            <a:r>
              <a:rPr lang="it-IT" dirty="0" smtClean="0">
                <a:ea typeface="ＭＳ Ｐゴシック" pitchFamily="34" charset="-128"/>
              </a:rPr>
              <a:t>di intraprendere condotte autonome, ma </a:t>
            </a:r>
            <a:r>
              <a:rPr lang="it-IT" b="1" dirty="0" smtClean="0">
                <a:ea typeface="ＭＳ Ｐゴシック" pitchFamily="34" charset="-128"/>
              </a:rPr>
              <a:t>strumento per eseguire ordini</a:t>
            </a:r>
          </a:p>
          <a:p>
            <a:pPr lvl="1" defTabSz="762000">
              <a:spcBef>
                <a:spcPct val="50000"/>
              </a:spcBef>
              <a:buFont typeface="Arial" pitchFamily="34" charset="0"/>
              <a:buChar char="•"/>
            </a:pPr>
            <a:r>
              <a:rPr lang="it-IT" dirty="0" smtClean="0">
                <a:ea typeface="ＭＳ Ｐゴシック" pitchFamily="34" charset="-128"/>
              </a:rPr>
              <a:t>porta ad atti di obbedienza solo se l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smtClean="0">
                <a:ea typeface="ＭＳ Ｐゴシック" pitchFamily="34" charset="-128"/>
              </a:rPr>
              <a:t>autorità </a:t>
            </a:r>
            <a:r>
              <a:rPr lang="it-IT" altLang="ja-JP" b="1" dirty="0" smtClean="0">
                <a:ea typeface="ＭＳ Ｐゴシック" pitchFamily="34" charset="-128"/>
              </a:rPr>
              <a:t>dà ordini specifici </a:t>
            </a:r>
            <a:r>
              <a:rPr lang="it-IT" altLang="ja-JP" dirty="0" smtClean="0">
                <a:ea typeface="ＭＳ Ｐゴシック" pitchFamily="34" charset="-128"/>
              </a:rPr>
              <a:t>che definiscono l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smtClean="0">
                <a:ea typeface="ＭＳ Ｐゴシック" pitchFamily="34" charset="-128"/>
              </a:rPr>
              <a:t>azione e contengono l</a:t>
            </a:r>
            <a:r>
              <a:rPr lang="ja-JP" altLang="it-IT" dirty="0" smtClean="0">
                <a:ea typeface="ＭＳ Ｐゴシック" pitchFamily="34" charset="-128"/>
              </a:rPr>
              <a:t>’</a:t>
            </a:r>
            <a:r>
              <a:rPr lang="it-IT" altLang="ja-JP" dirty="0" smtClean="0">
                <a:ea typeface="ＭＳ Ｐゴシック" pitchFamily="34" charset="-128"/>
              </a:rPr>
              <a:t>imperativo di eseguirla.</a:t>
            </a:r>
          </a:p>
          <a:p>
            <a:pPr marL="292100" indent="-292100" algn="just" defTabSz="762000" eaLnBrk="1" hangingPunct="1">
              <a:spcBef>
                <a:spcPct val="50000"/>
              </a:spcBef>
            </a:pPr>
            <a:endParaRPr lang="it-IT" sz="2400" dirty="0" smtClean="0">
              <a:solidFill>
                <a:schemeClr val="hlink"/>
              </a:solidFill>
              <a:ea typeface="ＭＳ Ｐゴシック" pitchFamily="34" charset="-128"/>
              <a:cs typeface="Times New Roman" pitchFamily="18" charset="0"/>
            </a:endParaRPr>
          </a:p>
          <a:p>
            <a:pPr marL="292100" indent="-292100" algn="just" defTabSz="762000" eaLnBrk="1" hangingPunct="1">
              <a:spcBef>
                <a:spcPct val="50000"/>
              </a:spcBef>
              <a:buFont typeface="Wingdings" pitchFamily="2" charset="2"/>
              <a:buNone/>
            </a:pPr>
            <a:endParaRPr lang="it-IT" sz="2200" dirty="0" smtClean="0">
              <a:ea typeface="ＭＳ Ｐゴシック" pitchFamily="34" charset="-128"/>
              <a:cs typeface="Arial" pitchFamily="34" charset="0"/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Personalizzato 1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70C0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A3171E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quinozi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229</TotalTime>
  <Words>3354</Words>
  <Application>Microsoft Office PowerPoint</Application>
  <PresentationFormat>Presentazione su schermo (4:3)</PresentationFormat>
  <Paragraphs>393</Paragraphs>
  <Slides>44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44</vt:i4>
      </vt:variant>
    </vt:vector>
  </HeadingPairs>
  <TitlesOfParts>
    <vt:vector size="45" baseType="lpstr">
      <vt:lpstr>Equinozio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  <vt:lpstr>Diapositiva 31</vt:lpstr>
      <vt:lpstr>Diapositiva 32</vt:lpstr>
      <vt:lpstr>Diapositiva 33</vt:lpstr>
      <vt:lpstr>Diapositiva 34</vt:lpstr>
      <vt:lpstr>Diapositiva 35</vt:lpstr>
      <vt:lpstr>Diapositiva 36</vt:lpstr>
      <vt:lpstr>Diapositiva 37</vt:lpstr>
      <vt:lpstr>Diapositiva 38</vt:lpstr>
      <vt:lpstr>Diapositiva 39</vt:lpstr>
      <vt:lpstr>Diapositiva 40</vt:lpstr>
      <vt:lpstr>Diapositiva 41</vt:lpstr>
      <vt:lpstr>Diapositiva 42</vt:lpstr>
      <vt:lpstr>Diapositiva 43</vt:lpstr>
      <vt:lpstr>Diapositiva 44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 </dc:creator>
  <cp:lastModifiedBy> </cp:lastModifiedBy>
  <cp:revision>16</cp:revision>
  <dcterms:created xsi:type="dcterms:W3CDTF">2015-09-30T09:08:57Z</dcterms:created>
  <dcterms:modified xsi:type="dcterms:W3CDTF">2015-09-30T12:58:22Z</dcterms:modified>
</cp:coreProperties>
</file>