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1" r:id="rId32"/>
    <p:sldId id="292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francescoscopelliti:Desktop:dati%20convegno%20Manc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oscopelliti:Desktop:PER%20TRENTO:trib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oscopelliti:Desktop:PER%20TRENTO:tri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oscopelliti:Desktop:PER%20TRENTO:trib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coscopelliti:Desktop:PER%20TRENTO:trib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/>
              <a:t>Nazionalità</a:t>
            </a:r>
            <a:r>
              <a:rPr lang="it-IT" baseline="0" dirty="0"/>
              <a:t> utenti del territorio</a:t>
            </a:r>
            <a:endParaRPr lang="it-IT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Foglio2!$J$69:$J$70</c:f>
              <c:strCache>
                <c:ptCount val="2"/>
                <c:pt idx="0">
                  <c:v>italia</c:v>
                </c:pt>
                <c:pt idx="1">
                  <c:v>stranieri</c:v>
                </c:pt>
              </c:strCache>
            </c:strRef>
          </c:cat>
          <c:val>
            <c:numRef>
              <c:f>Foglio2!$K$69:$K$70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 sz="1800" b="1" i="0" baseline="0" dirty="0">
                <a:effectLst/>
              </a:rPr>
              <a:t>Tribunale di Milano utenti divisi per </a:t>
            </a:r>
            <a:r>
              <a:rPr lang="it-IT" sz="1800" b="1" i="0" u="sng" baseline="0" dirty="0">
                <a:solidFill>
                  <a:srgbClr val="FF0000"/>
                </a:solidFill>
                <a:effectLst/>
              </a:rPr>
              <a:t>sostanza di utilizzo e fascia di </a:t>
            </a:r>
            <a:r>
              <a:rPr lang="it-IT" sz="1800" b="1" i="0" u="sng" baseline="0" dirty="0" smtClean="0">
                <a:solidFill>
                  <a:srgbClr val="FF0000"/>
                </a:solidFill>
                <a:effectLst/>
              </a:rPr>
              <a:t>età</a:t>
            </a:r>
            <a:endParaRPr lang="it-IT" dirty="0">
              <a:solidFill>
                <a:srgbClr val="FF0000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31826296942"/>
          <c:y val="0.0931505051594578"/>
          <c:w val="0.826930165839362"/>
          <c:h val="0.526768237874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Foglio1!$B$223</c:f>
              <c:strCache>
                <c:ptCount val="1"/>
                <c:pt idx="0">
                  <c:v>Alcol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Foglio1!$B$224:$B$230</c:f>
              <c:numCache>
                <c:formatCode>0%</c:formatCode>
                <c:ptCount val="7"/>
                <c:pt idx="0">
                  <c:v>0.0366713681241185</c:v>
                </c:pt>
                <c:pt idx="1">
                  <c:v>0.0651709401709402</c:v>
                </c:pt>
                <c:pt idx="2">
                  <c:v>0.0854166666666667</c:v>
                </c:pt>
                <c:pt idx="3">
                  <c:v>0.114427860696517</c:v>
                </c:pt>
                <c:pt idx="4">
                  <c:v>0.107142857142857</c:v>
                </c:pt>
                <c:pt idx="5">
                  <c:v>0.103448275862069</c:v>
                </c:pt>
                <c:pt idx="6">
                  <c:v>0.0625</c:v>
                </c:pt>
              </c:numCache>
            </c:numRef>
          </c:val>
        </c:ser>
        <c:ser>
          <c:idx val="1"/>
          <c:order val="1"/>
          <c:tx>
            <c:strRef>
              <c:f>Foglio1!$C$223</c:f>
              <c:strCache>
                <c:ptCount val="1"/>
                <c:pt idx="0">
                  <c:v>Altro</c:v>
                </c:pt>
              </c:strCache>
            </c:strRef>
          </c:tx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Foglio1!$C$224:$C$230</c:f>
              <c:numCache>
                <c:formatCode>0%</c:formatCode>
                <c:ptCount val="7"/>
                <c:pt idx="0">
                  <c:v>0.00705218617771509</c:v>
                </c:pt>
                <c:pt idx="1">
                  <c:v>0.00641025641025641</c:v>
                </c:pt>
                <c:pt idx="2">
                  <c:v>0.0135416666666667</c:v>
                </c:pt>
                <c:pt idx="3">
                  <c:v>0.00829187396351575</c:v>
                </c:pt>
                <c:pt idx="4">
                  <c:v>0.0178571428571429</c:v>
                </c:pt>
                <c:pt idx="5">
                  <c:v>0.0172413793103448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Foglio1!$D$223</c:f>
              <c:strCache>
                <c:ptCount val="1"/>
                <c:pt idx="0">
                  <c:v>Cannabinoidi</c:v>
                </c:pt>
              </c:strCache>
            </c:strRef>
          </c:tx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Foglio1!$D$224:$D$230</c:f>
              <c:numCache>
                <c:formatCode>0%</c:formatCode>
                <c:ptCount val="7"/>
                <c:pt idx="0">
                  <c:v>0.472496473906911</c:v>
                </c:pt>
                <c:pt idx="1">
                  <c:v>0.169871794871795</c:v>
                </c:pt>
                <c:pt idx="2">
                  <c:v>0.11875</c:v>
                </c:pt>
                <c:pt idx="3">
                  <c:v>0.0829187396351575</c:v>
                </c:pt>
                <c:pt idx="4">
                  <c:v>0.0625</c:v>
                </c:pt>
                <c:pt idx="5">
                  <c:v>0.172413793103448</c:v>
                </c:pt>
                <c:pt idx="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Foglio1!$E$223</c:f>
              <c:strCache>
                <c:ptCount val="1"/>
                <c:pt idx="0">
                  <c:v>Cocaina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Foglio1!$E$224:$E$230</c:f>
              <c:numCache>
                <c:formatCode>0%</c:formatCode>
                <c:ptCount val="7"/>
                <c:pt idx="0">
                  <c:v>0.293370944992948</c:v>
                </c:pt>
                <c:pt idx="1">
                  <c:v>0.487179487179487</c:v>
                </c:pt>
                <c:pt idx="2">
                  <c:v>0.41875</c:v>
                </c:pt>
                <c:pt idx="3">
                  <c:v>0.354892205638474</c:v>
                </c:pt>
                <c:pt idx="4">
                  <c:v>0.446428571428571</c:v>
                </c:pt>
                <c:pt idx="5">
                  <c:v>0.551724137931034</c:v>
                </c:pt>
                <c:pt idx="6">
                  <c:v>0.875</c:v>
                </c:pt>
              </c:numCache>
            </c:numRef>
          </c:val>
        </c:ser>
        <c:ser>
          <c:idx val="4"/>
          <c:order val="4"/>
          <c:tx>
            <c:strRef>
              <c:f>Foglio1!$F$223</c:f>
              <c:strCache>
                <c:ptCount val="1"/>
                <c:pt idx="0">
                  <c:v>Eroina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Foglio1!$F$224:$F$230</c:f>
              <c:numCache>
                <c:formatCode>0%</c:formatCode>
                <c:ptCount val="7"/>
                <c:pt idx="0">
                  <c:v>0.150916784203103</c:v>
                </c:pt>
                <c:pt idx="1">
                  <c:v>0.21474358974359</c:v>
                </c:pt>
                <c:pt idx="2">
                  <c:v>0.260416666666667</c:v>
                </c:pt>
                <c:pt idx="3">
                  <c:v>0.379767827529021</c:v>
                </c:pt>
                <c:pt idx="4">
                  <c:v>0.325892857142857</c:v>
                </c:pt>
                <c:pt idx="5">
                  <c:v>0.120689655172414</c:v>
                </c:pt>
                <c:pt idx="6">
                  <c:v>0.0625</c:v>
                </c:pt>
              </c:numCache>
            </c:numRef>
          </c:val>
        </c:ser>
        <c:ser>
          <c:idx val="5"/>
          <c:order val="5"/>
          <c:tx>
            <c:strRef>
              <c:f>Foglio1!$G$223</c:f>
              <c:strCache>
                <c:ptCount val="1"/>
                <c:pt idx="0">
                  <c:v>Poli</c:v>
                </c:pt>
              </c:strCache>
            </c:strRef>
          </c:tx>
          <c:invertIfNegative val="0"/>
          <c:cat>
            <c:strRef>
              <c:f>Foglio1!$A$224:$A$230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Foglio1!$G$224:$G$230</c:f>
              <c:numCache>
                <c:formatCode>0%</c:formatCode>
                <c:ptCount val="7"/>
                <c:pt idx="0">
                  <c:v>0.0394922425952045</c:v>
                </c:pt>
                <c:pt idx="1">
                  <c:v>0.0566239316239316</c:v>
                </c:pt>
                <c:pt idx="2">
                  <c:v>0.103125</c:v>
                </c:pt>
                <c:pt idx="3">
                  <c:v>0.0597014925373134</c:v>
                </c:pt>
                <c:pt idx="4">
                  <c:v>0.0401785714285714</c:v>
                </c:pt>
                <c:pt idx="5">
                  <c:v>0.0344827586206896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1226312"/>
        <c:axId val="2081229320"/>
        <c:axId val="0"/>
      </c:bar3DChart>
      <c:catAx>
        <c:axId val="2081226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081229320"/>
        <c:crosses val="autoZero"/>
        <c:auto val="1"/>
        <c:lblAlgn val="ctr"/>
        <c:lblOffset val="100"/>
        <c:noMultiLvlLbl val="0"/>
      </c:catAx>
      <c:valAx>
        <c:axId val="20812293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081226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15887294495931"/>
          <c:y val="0.105356935654316"/>
          <c:w val="0.628023577524445"/>
          <c:h val="0.789286128691367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chemeClr val="bg2"/>
              </a:solidFill>
            </c:spPr>
          </c:dPt>
          <c:dLbls>
            <c:dLbl>
              <c:idx val="0"/>
              <c:layout>
                <c:manualLayout>
                  <c:x val="-0.0175195242063817"/>
                  <c:y val="-0.0491265941962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38788075723127"/>
                  <c:y val="0.00651569910050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43687046266685"/>
                  <c:y val="-0.0940407100707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21192777709296"/>
                  <c:y val="-0.0679284475147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81155594669176"/>
                  <c:y val="-0.0359397798684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Foglio1!$A$24:$A$30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Foglio1!$B$24:$B$30</c:f>
              <c:numCache>
                <c:formatCode>0%</c:formatCode>
                <c:ptCount val="7"/>
                <c:pt idx="0">
                  <c:v>0.202224757558471</c:v>
                </c:pt>
                <c:pt idx="1">
                  <c:v>0.266970907016543</c:v>
                </c:pt>
                <c:pt idx="2">
                  <c:v>0.273816314888762</c:v>
                </c:pt>
                <c:pt idx="3">
                  <c:v>0.171990872789504</c:v>
                </c:pt>
                <c:pt idx="4">
                  <c:v>0.0638904734740445</c:v>
                </c:pt>
                <c:pt idx="5">
                  <c:v>0.0165430690245294</c:v>
                </c:pt>
                <c:pt idx="6">
                  <c:v>0.00456360524814603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it-IT"/>
          </a:p>
        </c:txPr>
      </c:legendEntry>
      <c:layout>
        <c:manualLayout>
          <c:xMode val="edge"/>
          <c:yMode val="edge"/>
          <c:x val="0.779517046100978"/>
          <c:y val="0.108540980231979"/>
          <c:w val="0.203850934544328"/>
          <c:h val="0.4928078647406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it-IT" sz="1800" b="1" i="0" baseline="0" dirty="0" smtClean="0">
                <a:effectLst/>
              </a:rPr>
              <a:t>Tribunale di Milano utenti </a:t>
            </a:r>
            <a:r>
              <a:rPr lang="it-IT" sz="1800" b="1" i="0" u="sng" baseline="0" dirty="0" smtClean="0">
                <a:solidFill>
                  <a:srgbClr val="FF0000"/>
                </a:solidFill>
                <a:effectLst/>
              </a:rPr>
              <a:t>divisi per tipo di reato e fascia di età</a:t>
            </a:r>
            <a:r>
              <a:rPr lang="it-IT" sz="1800" b="1" i="0" baseline="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1800" b="1" i="0" baseline="0" dirty="0" smtClean="0">
                <a:solidFill>
                  <a:srgbClr val="FF0000"/>
                </a:solidFill>
                <a:effectLst/>
              </a:rPr>
            </a:br>
            <a:endParaRPr lang="it-IT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Foglio1!$B$49</c:f>
              <c:strCache>
                <c:ptCount val="1"/>
                <c:pt idx="0">
                  <c:v>337- resistenza p.u.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Foglio1!$A$50:$A$56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Foglio1!$B$50:$B$56</c:f>
              <c:numCache>
                <c:formatCode>0%</c:formatCode>
                <c:ptCount val="7"/>
                <c:pt idx="0">
                  <c:v>0.0409026798307475</c:v>
                </c:pt>
                <c:pt idx="1">
                  <c:v>0.0480769230769231</c:v>
                </c:pt>
                <c:pt idx="2">
                  <c:v>0.0604166666666667</c:v>
                </c:pt>
                <c:pt idx="3">
                  <c:v>0.0563847429519071</c:v>
                </c:pt>
                <c:pt idx="4">
                  <c:v>0.0357142857142857</c:v>
                </c:pt>
                <c:pt idx="5">
                  <c:v>0.0344827586206896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Foglio1!$C$49</c:f>
              <c:strCache>
                <c:ptCount val="1"/>
                <c:pt idx="0">
                  <c:v>385 - evasione</c:v>
                </c:pt>
              </c:strCache>
            </c:strRef>
          </c:tx>
          <c:invertIfNegative val="0"/>
          <c:cat>
            <c:strRef>
              <c:f>Foglio1!$A$50:$A$56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Foglio1!$C$50:$C$56</c:f>
              <c:numCache>
                <c:formatCode>0%</c:formatCode>
                <c:ptCount val="7"/>
                <c:pt idx="0">
                  <c:v>0.0366713681241185</c:v>
                </c:pt>
                <c:pt idx="1">
                  <c:v>0.0651709401709402</c:v>
                </c:pt>
                <c:pt idx="2">
                  <c:v>0.05625</c:v>
                </c:pt>
                <c:pt idx="3">
                  <c:v>0.0630182421227197</c:v>
                </c:pt>
                <c:pt idx="4">
                  <c:v>0.0625</c:v>
                </c:pt>
                <c:pt idx="5">
                  <c:v>0.0689655172413793</c:v>
                </c:pt>
                <c:pt idx="6">
                  <c:v>0.0625</c:v>
                </c:pt>
              </c:numCache>
            </c:numRef>
          </c:val>
        </c:ser>
        <c:ser>
          <c:idx val="2"/>
          <c:order val="2"/>
          <c:tx>
            <c:strRef>
              <c:f>Foglio1!$D$49</c:f>
              <c:strCache>
                <c:ptCount val="1"/>
                <c:pt idx="0">
                  <c:v>624/625 - furto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Foglio1!$A$50:$A$56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Foglio1!$D$50:$D$56</c:f>
              <c:numCache>
                <c:formatCode>0%</c:formatCode>
                <c:ptCount val="7"/>
                <c:pt idx="0">
                  <c:v>0.126939351198872</c:v>
                </c:pt>
                <c:pt idx="1">
                  <c:v>0.198717948717949</c:v>
                </c:pt>
                <c:pt idx="2">
                  <c:v>0.245833333333333</c:v>
                </c:pt>
                <c:pt idx="3">
                  <c:v>0.311774461028192</c:v>
                </c:pt>
                <c:pt idx="4">
                  <c:v>0.258928571428571</c:v>
                </c:pt>
                <c:pt idx="5">
                  <c:v>0.310344827586207</c:v>
                </c:pt>
                <c:pt idx="6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Foglio1!$E$49</c:f>
              <c:strCache>
                <c:ptCount val="1"/>
                <c:pt idx="0">
                  <c:v>73 - spaccio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Foglio1!$A$50:$A$56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Foglio1!$E$50:$E$56</c:f>
              <c:numCache>
                <c:formatCode>0%</c:formatCode>
                <c:ptCount val="7"/>
                <c:pt idx="0">
                  <c:v>0.70098730606488</c:v>
                </c:pt>
                <c:pt idx="1">
                  <c:v>0.521367521367521</c:v>
                </c:pt>
                <c:pt idx="2">
                  <c:v>0.471875</c:v>
                </c:pt>
                <c:pt idx="3">
                  <c:v>0.409618573797678</c:v>
                </c:pt>
                <c:pt idx="4">
                  <c:v>0.477678571428571</c:v>
                </c:pt>
                <c:pt idx="5">
                  <c:v>0.431034482758621</c:v>
                </c:pt>
                <c:pt idx="6">
                  <c:v>0.75</c:v>
                </c:pt>
              </c:numCache>
            </c:numRef>
          </c:val>
        </c:ser>
        <c:ser>
          <c:idx val="4"/>
          <c:order val="4"/>
          <c:tx>
            <c:strRef>
              <c:f>Foglio1!$F$49</c:f>
              <c:strCache>
                <c:ptCount val="1"/>
                <c:pt idx="0">
                  <c:v>altro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Foglio1!$A$50:$A$56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Foglio1!$F$50:$F$56</c:f>
              <c:numCache>
                <c:formatCode>0%</c:formatCode>
                <c:ptCount val="7"/>
                <c:pt idx="0">
                  <c:v>0.0944992947813822</c:v>
                </c:pt>
                <c:pt idx="1">
                  <c:v>0.166666666666667</c:v>
                </c:pt>
                <c:pt idx="2">
                  <c:v>0.165625</c:v>
                </c:pt>
                <c:pt idx="3">
                  <c:v>0.159203980099502</c:v>
                </c:pt>
                <c:pt idx="4">
                  <c:v>0.165178571428571</c:v>
                </c:pt>
                <c:pt idx="5">
                  <c:v>0.155172413793103</c:v>
                </c:pt>
                <c:pt idx="6">
                  <c:v>0.0625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475496"/>
        <c:axId val="2080472600"/>
      </c:barChart>
      <c:catAx>
        <c:axId val="2080475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0472600"/>
        <c:crosses val="autoZero"/>
        <c:auto val="1"/>
        <c:lblAlgn val="ctr"/>
        <c:lblOffset val="100"/>
        <c:noMultiLvlLbl val="0"/>
      </c:catAx>
      <c:valAx>
        <c:axId val="208047260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080475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 sz="1100" b="0" i="1">
                <a:latin typeface="Times New Roman"/>
                <a:cs typeface="Times New Roman"/>
              </a:defRPr>
            </a:pPr>
            <a:r>
              <a:rPr lang="it-IT" sz="1100" b="0" i="1" dirty="0">
                <a:latin typeface="Times New Roman"/>
                <a:cs typeface="Times New Roman"/>
              </a:rPr>
              <a:t>Tribunale di Milano utenti divisi per esito del processo e fascia di </a:t>
            </a:r>
            <a:r>
              <a:rPr lang="it-IT" sz="1100" b="0" i="1" dirty="0" smtClean="0">
                <a:latin typeface="Times New Roman"/>
                <a:cs typeface="Times New Roman"/>
              </a:rPr>
              <a:t>età</a:t>
            </a:r>
          </a:p>
          <a:p>
            <a:pPr>
              <a:defRPr sz="1100" b="0" i="1">
                <a:latin typeface="Times New Roman"/>
                <a:cs typeface="Times New Roman"/>
              </a:defRPr>
            </a:pPr>
            <a:endParaRPr lang="it-IT" sz="1100" b="0" i="1" dirty="0">
              <a:latin typeface="Times New Roman"/>
              <a:cs typeface="Times New Roman"/>
            </a:endParaRPr>
          </a:p>
          <a:p>
            <a:pPr>
              <a:defRPr sz="1100" b="0" i="1">
                <a:latin typeface="Times New Roman"/>
                <a:cs typeface="Times New Roman"/>
              </a:defRPr>
            </a:pPr>
            <a:r>
              <a:rPr lang="it-IT" sz="1100" b="0" i="1" dirty="0">
                <a:latin typeface="Times New Roman"/>
                <a:cs typeface="Times New Roman"/>
              </a:rPr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9639709815772"/>
          <c:y val="0.108204926307288"/>
          <c:w val="0.814865653712237"/>
          <c:h val="0.521173430244296"/>
        </c:manualLayout>
      </c:layout>
      <c:lineChart>
        <c:grouping val="standard"/>
        <c:varyColors val="0"/>
        <c:ser>
          <c:idx val="0"/>
          <c:order val="0"/>
          <c:tx>
            <c:strRef>
              <c:f>Foglio1!$B$250</c:f>
              <c:strCache>
                <c:ptCount val="1"/>
                <c:pt idx="0">
                  <c:v>altro</c:v>
                </c:pt>
              </c:strCache>
            </c:strRef>
          </c:tx>
          <c:cat>
            <c:strRef>
              <c:f>Foglio1!$A$251:$A$257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Foglio1!$B$251:$B$257</c:f>
              <c:numCache>
                <c:formatCode>0%</c:formatCode>
                <c:ptCount val="7"/>
                <c:pt idx="0">
                  <c:v>0.0578279266572637</c:v>
                </c:pt>
                <c:pt idx="1">
                  <c:v>0.0480769230769231</c:v>
                </c:pt>
                <c:pt idx="2">
                  <c:v>0.0479166666666667</c:v>
                </c:pt>
                <c:pt idx="3">
                  <c:v>0.0315091210613599</c:v>
                </c:pt>
                <c:pt idx="4">
                  <c:v>0.0446428571428571</c:v>
                </c:pt>
                <c:pt idx="5">
                  <c:v>0.0344827586206896</c:v>
                </c:pt>
                <c:pt idx="6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Foglio1!$C$250</c:f>
              <c:strCache>
                <c:ptCount val="1"/>
                <c:pt idx="0">
                  <c:v>arresti domiciliari</c:v>
                </c:pt>
              </c:strCache>
            </c:strRef>
          </c:tx>
          <c:cat>
            <c:strRef>
              <c:f>Foglio1!$A$251:$A$257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Foglio1!$C$251:$C$257</c:f>
              <c:numCache>
                <c:formatCode>0%</c:formatCode>
                <c:ptCount val="7"/>
                <c:pt idx="0">
                  <c:v>0.153737658674189</c:v>
                </c:pt>
                <c:pt idx="1">
                  <c:v>0.194444444444444</c:v>
                </c:pt>
                <c:pt idx="2">
                  <c:v>0.180208333333333</c:v>
                </c:pt>
                <c:pt idx="3">
                  <c:v>0.189054726368159</c:v>
                </c:pt>
                <c:pt idx="4">
                  <c:v>0.169642857142857</c:v>
                </c:pt>
                <c:pt idx="5">
                  <c:v>0.172413793103448</c:v>
                </c:pt>
                <c:pt idx="6">
                  <c:v>0.1875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Foglio1!$D$250</c:f>
              <c:strCache>
                <c:ptCount val="1"/>
                <c:pt idx="0">
                  <c:v>carcerazione</c:v>
                </c:pt>
              </c:strCache>
            </c:strRef>
          </c:tx>
          <c:cat>
            <c:strRef>
              <c:f>Foglio1!$A$251:$A$257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Foglio1!$D$251:$D$257</c:f>
              <c:numCache>
                <c:formatCode>0%</c:formatCode>
                <c:ptCount val="7"/>
                <c:pt idx="0">
                  <c:v>0.220028208744711</c:v>
                </c:pt>
                <c:pt idx="1">
                  <c:v>0.417735042735043</c:v>
                </c:pt>
                <c:pt idx="2">
                  <c:v>0.473958333333333</c:v>
                </c:pt>
                <c:pt idx="3">
                  <c:v>0.490878938640133</c:v>
                </c:pt>
                <c:pt idx="4">
                  <c:v>0.522321428571429</c:v>
                </c:pt>
                <c:pt idx="5">
                  <c:v>0.517241379310345</c:v>
                </c:pt>
                <c:pt idx="6">
                  <c:v>0.625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Foglio1!$E$250</c:f>
              <c:strCache>
                <c:ptCount val="1"/>
                <c:pt idx="0">
                  <c:v>Libero</c:v>
                </c:pt>
              </c:strCache>
            </c:strRef>
          </c:tx>
          <c:cat>
            <c:strRef>
              <c:f>Foglio1!$A$251:$A$257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Foglio1!$E$251:$E$257</c:f>
              <c:numCache>
                <c:formatCode>0%</c:formatCode>
                <c:ptCount val="7"/>
                <c:pt idx="0">
                  <c:v>0.184767277856135</c:v>
                </c:pt>
                <c:pt idx="1">
                  <c:v>0.146367521367521</c:v>
                </c:pt>
                <c:pt idx="2">
                  <c:v>0.133333333333333</c:v>
                </c:pt>
                <c:pt idx="3">
                  <c:v>0.135986733001658</c:v>
                </c:pt>
                <c:pt idx="4">
                  <c:v>0.160714285714286</c:v>
                </c:pt>
                <c:pt idx="5">
                  <c:v>0.103448275862069</c:v>
                </c:pt>
                <c:pt idx="6">
                  <c:v>0.0625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Foglio1!$F$250</c:f>
              <c:strCache>
                <c:ptCount val="1"/>
                <c:pt idx="0">
                  <c:v>sospensione pena</c:v>
                </c:pt>
              </c:strCache>
            </c:strRef>
          </c:tx>
          <c:cat>
            <c:strRef>
              <c:f>Foglio1!$A$251:$A$257</c:f>
              <c:strCache>
                <c:ptCount val="7"/>
                <c:pt idx="0">
                  <c:v>da 18 a 25</c:v>
                </c:pt>
                <c:pt idx="1">
                  <c:v>da 26 a 33</c:v>
                </c:pt>
                <c:pt idx="2">
                  <c:v>da 34 a 41</c:v>
                </c:pt>
                <c:pt idx="3">
                  <c:v>da 42 a 49</c:v>
                </c:pt>
                <c:pt idx="4">
                  <c:v>da 50 a 57</c:v>
                </c:pt>
                <c:pt idx="5">
                  <c:v>da 58 a 65</c:v>
                </c:pt>
                <c:pt idx="6">
                  <c:v>da 66 in poi</c:v>
                </c:pt>
              </c:strCache>
            </c:strRef>
          </c:cat>
          <c:val>
            <c:numRef>
              <c:f>Foglio1!$F$251:$F$257</c:f>
              <c:numCache>
                <c:formatCode>0%</c:formatCode>
                <c:ptCount val="7"/>
                <c:pt idx="0">
                  <c:v>0.383638928067701</c:v>
                </c:pt>
                <c:pt idx="1">
                  <c:v>0.193376068376068</c:v>
                </c:pt>
                <c:pt idx="2">
                  <c:v>0.164583333333333</c:v>
                </c:pt>
                <c:pt idx="3">
                  <c:v>0.15257048092869</c:v>
                </c:pt>
                <c:pt idx="4">
                  <c:v>0.102678571428571</c:v>
                </c:pt>
                <c:pt idx="5">
                  <c:v>0.172413793103448</c:v>
                </c:pt>
                <c:pt idx="6">
                  <c:v>0.125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959992"/>
        <c:axId val="2082963048"/>
      </c:lineChart>
      <c:catAx>
        <c:axId val="2082959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2963048"/>
        <c:crosses val="autoZero"/>
        <c:auto val="1"/>
        <c:lblAlgn val="ctr"/>
        <c:lblOffset val="100"/>
        <c:noMultiLvlLbl val="0"/>
      </c:catAx>
      <c:valAx>
        <c:axId val="20829630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82959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8DF4-3948-FF4B-8F68-FE6BBD16B45C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F374-5470-7348-B33C-4E112500F47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9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1BD40-B59D-5448-BFA1-98F5D65F25F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F9D8C-4723-B448-A774-6EF2AFF40E0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2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9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2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5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2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85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9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1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A735-EF63-5C40-BDAF-F1BFBB1EFF2F}" type="datetimeFigureOut">
              <a:rPr lang="it-IT" smtClean="0"/>
              <a:t>15/02/19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E11A-5D3F-C047-8185-22843E53FA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4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47925" y="66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CORSO DI ALTA FORMAZIONE</a:t>
            </a:r>
            <a:endParaRPr lang="it-IT" dirty="0"/>
          </a:p>
          <a:p>
            <a:pPr algn="ctr"/>
            <a:r>
              <a:rPr lang="it-IT" b="1" dirty="0"/>
              <a:t>PROFILI TEORICI E PRATICI DELL’ESECUZIONE DELLE PENE E DELLE MISURE DI SICUREZZA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dirty="0"/>
              <a:t>L’intervento sulla tossicodipendenza </a:t>
            </a:r>
            <a:endParaRPr lang="it-IT" dirty="0" smtClean="0"/>
          </a:p>
          <a:p>
            <a:pPr lvl="0" algn="ctr"/>
            <a:r>
              <a:rPr lang="it-IT" dirty="0" smtClean="0"/>
              <a:t>(</a:t>
            </a:r>
            <a:r>
              <a:rPr lang="it-IT" dirty="0"/>
              <a:t>dott. </a:t>
            </a:r>
            <a:r>
              <a:rPr lang="it-IT" b="1" dirty="0"/>
              <a:t>Francesco Scopelliti</a:t>
            </a:r>
            <a:r>
              <a:rPr lang="it-IT" dirty="0" smtClean="0"/>
              <a:t>)</a:t>
            </a:r>
          </a:p>
          <a:p>
            <a:pPr lvl="0" algn="ctr"/>
            <a:endParaRPr lang="it-IT" dirty="0"/>
          </a:p>
          <a:p>
            <a:pPr lvl="0" algn="ctr"/>
            <a:r>
              <a:rPr lang="it-IT" dirty="0" err="1" smtClean="0"/>
              <a:t>francesco@scopelliti.eu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137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Definizione diagnostica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703263" y="1085850"/>
            <a:ext cx="8064500" cy="46799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11 classi di sostanze: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</a:t>
            </a:r>
            <a:r>
              <a:rPr lang="it-IT" sz="2000" i="1" u="sng" dirty="0">
                <a:solidFill>
                  <a:schemeClr val="tx1"/>
                </a:solidFill>
              </a:rPr>
              <a:t>Alcool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</a:t>
            </a:r>
            <a:r>
              <a:rPr lang="it-IT" sz="2000" i="1" u="sng" dirty="0">
                <a:solidFill>
                  <a:schemeClr val="tx1"/>
                </a:solidFill>
              </a:rPr>
              <a:t>Cocaina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</a:t>
            </a:r>
            <a:r>
              <a:rPr lang="it-IT" sz="2000" i="1" u="sng" dirty="0">
                <a:solidFill>
                  <a:schemeClr val="tx1"/>
                </a:solidFill>
              </a:rPr>
              <a:t>Oppiacei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Cannabis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</a:t>
            </a:r>
            <a:r>
              <a:rPr lang="it-IT" sz="2000" i="1" dirty="0" err="1">
                <a:solidFill>
                  <a:schemeClr val="tx1"/>
                </a:solidFill>
              </a:rPr>
              <a:t>Fenciclidina</a:t>
            </a:r>
            <a:endParaRPr lang="it-IT" sz="2000" i="1" u="sng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Amfetamine (o a sostanze con struttura simile)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Allucinogeni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Inalanti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Sedativi, Ipnotici o Ansiolitici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•	Nicotina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dirty="0">
                <a:solidFill>
                  <a:schemeClr val="tx1"/>
                </a:solidFill>
              </a:rPr>
              <a:t>+	(Caffeina)</a:t>
            </a:r>
            <a:endParaRPr lang="it-IT" sz="1600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</a:rPr>
              <a:t>N.B. </a:t>
            </a:r>
            <a:r>
              <a:rPr lang="it-IT" sz="1600" i="1" dirty="0" err="1">
                <a:solidFill>
                  <a:schemeClr val="tx1"/>
                </a:solidFill>
              </a:rPr>
              <a:t>comorbilità</a:t>
            </a:r>
            <a:endParaRPr lang="it-IT" sz="1600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6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20713"/>
            <a:ext cx="6769100" cy="7191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chemeClr val="tx1"/>
                </a:solidFill>
                <a:cs typeface="+mj-cs"/>
              </a:rPr>
              <a:t>- il mandato istituzionale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557338"/>
            <a:ext cx="7561262" cy="4319587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latin typeface="Tahoma" charset="0"/>
                <a:cs typeface="+mn-cs"/>
              </a:rPr>
              <a:t>Il Sert opera all’interno dei servizi per adempiere ad un preciso mandato istituzionale. 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latin typeface="Tahoma" charset="0"/>
                <a:cs typeface="+mn-cs"/>
              </a:rPr>
              <a:t>La cura della patologie delle dipendenze non è una scelta di alcune persone ma bensì è un dovere istituzionale.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latin typeface="Tahoma" charset="0"/>
                <a:cs typeface="+mn-cs"/>
              </a:rPr>
              <a:t>Tutte le persone libere o ristrette hanno il diritto di poter accedere liberamente alla cura.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latin typeface="Tahoma" charset="0"/>
                <a:cs typeface="+mn-cs"/>
              </a:rPr>
              <a:t>Le persone hanno il diritto di continuare o intraprendere la cura anche durante la carcerazione.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chemeClr val="tx1"/>
                </a:solidFill>
                <a:latin typeface="Tahoma" charset="0"/>
                <a:cs typeface="+mn-cs"/>
              </a:rPr>
              <a:t>Esiste uno specifico contesto legislativo che regolamenta le diverse possibilità di accesso alla cura durante l’espiazione della condanna.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17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7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/>
          <p:cNvSpPr/>
          <p:nvPr/>
        </p:nvSpPr>
        <p:spPr>
          <a:xfrm>
            <a:off x="342900" y="765810"/>
            <a:ext cx="8423910" cy="51841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909060" y="1245870"/>
            <a:ext cx="4823460" cy="42233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77190" y="645795"/>
            <a:ext cx="1657350" cy="520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Detenuti</a:t>
            </a:r>
          </a:p>
          <a:p>
            <a:pPr algn="ctr"/>
            <a:r>
              <a:rPr lang="it-IT" sz="1200" dirty="0" smtClean="0"/>
              <a:t>Ordinari</a:t>
            </a:r>
          </a:p>
          <a:p>
            <a:pPr algn="ctr"/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7162800" y="571500"/>
            <a:ext cx="1657350" cy="560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Detenuti</a:t>
            </a:r>
          </a:p>
          <a:p>
            <a:pPr algn="ctr"/>
            <a:r>
              <a:rPr lang="it-IT" sz="1200" dirty="0" smtClean="0"/>
              <a:t> Dipendenti Patologici 460 (40%)</a:t>
            </a:r>
            <a:endParaRPr lang="it-IT" sz="120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705692" y="1085850"/>
            <a:ext cx="1328848" cy="199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3037988" y="1023022"/>
            <a:ext cx="2823210" cy="1925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/>
              <a:buChar char="•"/>
            </a:pPr>
            <a:r>
              <a:rPr lang="it-IT" sz="1200" dirty="0" smtClean="0"/>
              <a:t>Apertura del periodo di osservazione e trattamento ministeriale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Inizio delle attività di trattamento con gruppi,  lavorativo, scolastico ed altre</a:t>
            </a:r>
            <a:endParaRPr lang="it-IT" sz="1200" dirty="0"/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Formulazione di Programmi Ordinari alternativi al carcere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Supporto Psicologico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Prevenzione autolesionismo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Interventi di medicina di base e specialistica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02235" y="3077887"/>
            <a:ext cx="767329" cy="291048"/>
          </a:xfrm>
          <a:prstGeom prst="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750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315658" y="2023073"/>
            <a:ext cx="767329" cy="291048"/>
          </a:xfrm>
          <a:prstGeom prst="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460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357465" y="3081542"/>
            <a:ext cx="1789454" cy="1491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TRATTAMENTO:</a:t>
            </a:r>
            <a:endParaRPr lang="it-IT" sz="1200" dirty="0"/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Gruppi </a:t>
            </a:r>
            <a:r>
              <a:rPr lang="it-IT" sz="1200" dirty="0" err="1" smtClean="0"/>
              <a:t>trattamentali</a:t>
            </a:r>
            <a:endParaRPr lang="it-IT" sz="1200" dirty="0" smtClean="0"/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Colloqui socio educativi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Colloqui di sostegno psicologico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78508" y="133360"/>
            <a:ext cx="458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Interventi sulle persone detenute: </a:t>
            </a:r>
          </a:p>
          <a:p>
            <a:pPr algn="ctr"/>
            <a:r>
              <a:rPr lang="it-IT" dirty="0" smtClean="0"/>
              <a:t>Azioni di intervento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6764840" y="1131570"/>
            <a:ext cx="826050" cy="915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315658" y="2442907"/>
            <a:ext cx="1789454" cy="24680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PROGRAMMA:</a:t>
            </a:r>
            <a:endParaRPr lang="it-IT" sz="1200" dirty="0"/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Gruppi </a:t>
            </a:r>
            <a:r>
              <a:rPr lang="it-IT" sz="1200" dirty="0" err="1" smtClean="0"/>
              <a:t>trattamentali</a:t>
            </a:r>
            <a:endParaRPr lang="it-IT" sz="1200" dirty="0" smtClean="0"/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Colloqui socio educativi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Colloqui di sostegno psicologico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Formulazione di programma alternativo al carcere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Accordi con i Sert esterni</a:t>
            </a:r>
          </a:p>
          <a:p>
            <a:pPr marL="171450" indent="-171450">
              <a:buFont typeface="Arial"/>
              <a:buChar char="•"/>
            </a:pPr>
            <a:r>
              <a:rPr lang="it-IT" sz="1200" dirty="0" smtClean="0"/>
              <a:t>Relazioni con familiari</a:t>
            </a:r>
          </a:p>
        </p:txBody>
      </p:sp>
    </p:spTree>
    <p:extLst>
      <p:ext uri="{BB962C8B-B14F-4D97-AF65-F5344CB8AC3E}">
        <p14:creationId xmlns:p14="http://schemas.microsoft.com/office/powerpoint/2010/main" val="400025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88913"/>
            <a:ext cx="6769100" cy="7191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rgbClr val="0000FF"/>
                </a:solidFill>
                <a:cs typeface="+mj-cs"/>
              </a:rPr>
              <a:t>- la struttura del servizio in Carcere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981075"/>
            <a:ext cx="8785225" cy="496728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  <a:cs typeface="+mn-cs"/>
              </a:rPr>
              <a:t>L’intervento sull’utenza segue una modalità strutturata:</a:t>
            </a:r>
          </a:p>
          <a:p>
            <a:pPr algn="just" eaLnBrk="1" hangingPunct="1">
              <a:lnSpc>
                <a:spcPct val="110000"/>
              </a:lnSpc>
              <a:defRPr/>
            </a:pPr>
            <a:endParaRPr lang="it-IT" sz="2000" dirty="0" smtClean="0">
              <a:solidFill>
                <a:srgbClr val="0000FF"/>
              </a:solidFill>
              <a:latin typeface="Tahoma" charset="0"/>
              <a:cs typeface="+mn-cs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17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1628800"/>
            <a:ext cx="2160240" cy="50405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Gruppo nuovi giunti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91680" y="3284984"/>
            <a:ext cx="2160240" cy="50405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Area Trattamento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635896" y="1628800"/>
            <a:ext cx="2160240" cy="50405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Area Diagnosi</a:t>
            </a:r>
          </a:p>
          <a:p>
            <a:pPr algn="ctr">
              <a:defRPr/>
            </a:pPr>
            <a:r>
              <a:rPr lang="it-IT" dirty="0"/>
              <a:t>Valutazione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652120" y="3284984"/>
            <a:ext cx="2160240" cy="50405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Area Programma</a:t>
            </a:r>
          </a:p>
        </p:txBody>
      </p:sp>
      <p:sp>
        <p:nvSpPr>
          <p:cNvPr id="3" name="Freccia destra con strisce 2"/>
          <p:cNvSpPr/>
          <p:nvPr/>
        </p:nvSpPr>
        <p:spPr>
          <a:xfrm>
            <a:off x="2771775" y="1773238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destra con strisce 12"/>
          <p:cNvSpPr/>
          <p:nvPr/>
        </p:nvSpPr>
        <p:spPr>
          <a:xfrm>
            <a:off x="6011863" y="1773238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804025" y="1628775"/>
            <a:ext cx="2160588" cy="504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Dimissione</a:t>
            </a:r>
          </a:p>
        </p:txBody>
      </p:sp>
      <p:sp>
        <p:nvSpPr>
          <p:cNvPr id="15" name="Freccia destra con strisce 14"/>
          <p:cNvSpPr/>
          <p:nvPr/>
        </p:nvSpPr>
        <p:spPr>
          <a:xfrm rot="5400000">
            <a:off x="3492500" y="2565400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Freccia destra con strisce 15"/>
          <p:cNvSpPr/>
          <p:nvPr/>
        </p:nvSpPr>
        <p:spPr>
          <a:xfrm rot="5400000">
            <a:off x="5219700" y="2565400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Freccia destra con strisce 16"/>
          <p:cNvSpPr/>
          <p:nvPr/>
        </p:nvSpPr>
        <p:spPr>
          <a:xfrm>
            <a:off x="4356100" y="3429000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708400" y="4797425"/>
            <a:ext cx="2159000" cy="503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Gruppi </a:t>
            </a:r>
            <a:r>
              <a:rPr lang="it-IT" dirty="0" err="1"/>
              <a:t>tratt</a:t>
            </a:r>
            <a:r>
              <a:rPr lang="it-IT" dirty="0"/>
              <a:t>.</a:t>
            </a:r>
          </a:p>
        </p:txBody>
      </p:sp>
      <p:sp>
        <p:nvSpPr>
          <p:cNvPr id="19" name="Freccia destra con strisce 18"/>
          <p:cNvSpPr/>
          <p:nvPr/>
        </p:nvSpPr>
        <p:spPr>
          <a:xfrm rot="5400000">
            <a:off x="3492500" y="4221163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Freccia destra con strisce 19"/>
          <p:cNvSpPr/>
          <p:nvPr/>
        </p:nvSpPr>
        <p:spPr>
          <a:xfrm rot="5400000">
            <a:off x="5364163" y="4221163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Freccia destra con strisce 20"/>
          <p:cNvSpPr/>
          <p:nvPr/>
        </p:nvSpPr>
        <p:spPr>
          <a:xfrm rot="16200000">
            <a:off x="7308850" y="2565400"/>
            <a:ext cx="647700" cy="2159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59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it-IT" sz="2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609600"/>
            <a:ext cx="8229600" cy="551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000" dirty="0" smtClean="0">
              <a:solidFill>
                <a:srgbClr val="000000"/>
              </a:solidFill>
            </a:endParaRPr>
          </a:p>
          <a:p>
            <a:pPr algn="l"/>
            <a:r>
              <a:rPr lang="it-IT" sz="2000" u="sng" dirty="0" smtClean="0">
                <a:solidFill>
                  <a:srgbClr val="FF0000"/>
                </a:solidFill>
              </a:rPr>
              <a:t>La diagnosi di dipendenza patologica in Area Penale</a:t>
            </a:r>
          </a:p>
          <a:p>
            <a:pPr marL="285750" indent="-285750" algn="l">
              <a:buFont typeface="Arial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it-IT" sz="2000" u="sng" dirty="0" smtClean="0">
                <a:solidFill>
                  <a:srgbClr val="0000FF"/>
                </a:solidFill>
              </a:rPr>
              <a:t>La certificazione: </a:t>
            </a:r>
            <a:r>
              <a:rPr lang="it-IT" sz="2000" dirty="0" smtClean="0">
                <a:solidFill>
                  <a:srgbClr val="0000FF"/>
                </a:solidFill>
              </a:rPr>
              <a:t>chi certifica, strumenti, tempi, rinnovi, problematiche</a:t>
            </a:r>
          </a:p>
          <a:p>
            <a:pPr algn="l"/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Luoghi di cura in Area Penale</a:t>
            </a:r>
          </a:p>
          <a:p>
            <a:pPr algn="l"/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La “condivisione” dei Programmi terapeutici e dei Programmi Ordinari</a:t>
            </a:r>
          </a:p>
          <a:p>
            <a:pPr marL="285750" indent="-285750" algn="l">
              <a:buFont typeface="Arial"/>
              <a:buChar char="•"/>
            </a:pPr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DPR 309/90 : i programmi terapeutici  (art. 89 e art 94)</a:t>
            </a:r>
          </a:p>
          <a:p>
            <a:pPr marL="285750" indent="-285750" algn="l">
              <a:buFont typeface="Arial"/>
              <a:buChar char="•"/>
            </a:pPr>
            <a:endParaRPr lang="it-IT" sz="200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it-IT" sz="2000" dirty="0" smtClean="0">
                <a:solidFill>
                  <a:srgbClr val="0000FF"/>
                </a:solidFill>
              </a:rPr>
              <a:t>La “formula del provvisorio” terapeutico: grave pregiudizio (sovraffollamento, pericolo di fuga)</a:t>
            </a:r>
          </a:p>
          <a:p>
            <a:pPr marL="285750" indent="-285750" algn="l">
              <a:buFont typeface="Arial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14988"/>
              </p:ext>
            </p:extLst>
          </p:nvPr>
        </p:nvGraphicFramePr>
        <p:xfrm>
          <a:off x="846605" y="1001748"/>
          <a:ext cx="8940747" cy="47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3" imgW="6121400" imgH="3263900" progId="Word.Document.12">
                  <p:embed/>
                </p:oleObj>
              </mc:Choice>
              <mc:Fallback>
                <p:oleObj name="Documento" r:id="rId3" imgW="61214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605" y="1001748"/>
                        <a:ext cx="8940747" cy="47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3" descr="LOGOR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4413"/>
            <a:ext cx="1408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1547813" y="6094413"/>
            <a:ext cx="75961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70E8-73E6-F74F-BB19-02E14BACFDB1}" type="datetime1">
              <a:rPr lang="it-IT" smtClean="0"/>
              <a:t>15/02/19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54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clip_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3" y="500533"/>
            <a:ext cx="5653961" cy="34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974588"/>
              </p:ext>
            </p:extLst>
          </p:nvPr>
        </p:nvGraphicFramePr>
        <p:xfrm>
          <a:off x="5250830" y="2622302"/>
          <a:ext cx="3893170" cy="27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440545" y="958850"/>
            <a:ext cx="329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kern="1200" dirty="0"/>
              <a:t>u</a:t>
            </a:r>
            <a:r>
              <a:rPr lang="it-IT" kern="1200" dirty="0" smtClean="0"/>
              <a:t>tenti Carceri</a:t>
            </a:r>
            <a:endParaRPr lang="it-IT" kern="1200" dirty="0"/>
          </a:p>
          <a:p>
            <a:endParaRPr lang="it-IT" kern="1200" dirty="0"/>
          </a:p>
        </p:txBody>
      </p:sp>
    </p:spTree>
    <p:extLst>
      <p:ext uri="{BB962C8B-B14F-4D97-AF65-F5344CB8AC3E}">
        <p14:creationId xmlns:p14="http://schemas.microsoft.com/office/powerpoint/2010/main" val="398444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5" name="Picture 17" descr="LOGOR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85224" y="497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147862" y="292733"/>
            <a:ext cx="3827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0000FF"/>
                </a:solidFill>
              </a:rPr>
              <a:t>Articolo </a:t>
            </a:r>
            <a:r>
              <a:rPr lang="it-IT" b="1" u="sng" dirty="0" smtClean="0">
                <a:solidFill>
                  <a:srgbClr val="0000FF"/>
                </a:solidFill>
              </a:rPr>
              <a:t>94 </a:t>
            </a:r>
            <a:r>
              <a:rPr lang="de-DE" b="1" u="sng" dirty="0" err="1">
                <a:solidFill>
                  <a:srgbClr val="0000FF"/>
                </a:solidFill>
              </a:rPr>
              <a:t>dpr</a:t>
            </a:r>
            <a:r>
              <a:rPr lang="de-DE" b="1" u="sng" dirty="0">
                <a:solidFill>
                  <a:srgbClr val="0000FF"/>
                </a:solidFill>
              </a:rPr>
              <a:t> 309/</a:t>
            </a:r>
            <a:r>
              <a:rPr lang="de-DE" b="1" u="sng" dirty="0" smtClean="0">
                <a:solidFill>
                  <a:srgbClr val="0000FF"/>
                </a:solidFill>
              </a:rPr>
              <a:t>90</a:t>
            </a:r>
          </a:p>
          <a:p>
            <a:r>
              <a:rPr lang="de-DE" i="1" dirty="0" err="1" smtClean="0">
                <a:solidFill>
                  <a:srgbClr val="0000FF"/>
                </a:solidFill>
              </a:rPr>
              <a:t>Affidamento</a:t>
            </a:r>
            <a:r>
              <a:rPr lang="de-DE" i="1" dirty="0" smtClean="0">
                <a:solidFill>
                  <a:srgbClr val="0000FF"/>
                </a:solidFill>
              </a:rPr>
              <a:t> in </a:t>
            </a:r>
            <a:r>
              <a:rPr lang="de-DE" i="1" dirty="0" err="1" smtClean="0">
                <a:solidFill>
                  <a:srgbClr val="0000FF"/>
                </a:solidFill>
              </a:rPr>
              <a:t>prova</a:t>
            </a:r>
            <a:r>
              <a:rPr lang="de-DE" i="1" dirty="0" smtClean="0">
                <a:solidFill>
                  <a:srgbClr val="0000FF"/>
                </a:solidFill>
              </a:rPr>
              <a:t> in </a:t>
            </a:r>
            <a:r>
              <a:rPr lang="de-DE" i="1" dirty="0" err="1" smtClean="0">
                <a:solidFill>
                  <a:srgbClr val="0000FF"/>
                </a:solidFill>
              </a:rPr>
              <a:t>casi</a:t>
            </a:r>
            <a:r>
              <a:rPr lang="de-DE" i="1" dirty="0" smtClean="0">
                <a:solidFill>
                  <a:srgbClr val="0000FF"/>
                </a:solidFill>
              </a:rPr>
              <a:t> </a:t>
            </a:r>
            <a:r>
              <a:rPr lang="de-DE" i="1" u="sng" dirty="0" err="1" smtClean="0">
                <a:solidFill>
                  <a:srgbClr val="0000FF"/>
                </a:solidFill>
              </a:rPr>
              <a:t>particolari</a:t>
            </a:r>
            <a:endParaRPr lang="de-DE" i="1" u="sng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712" y="2182504"/>
            <a:ext cx="8575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90"/>
                </a:solidFill>
              </a:rPr>
              <a:t>1. Se la pena detentiva, inflitta nel limite di </a:t>
            </a:r>
            <a:r>
              <a:rPr lang="it-IT" dirty="0" smtClean="0">
                <a:solidFill>
                  <a:srgbClr val="000090"/>
                </a:solidFill>
              </a:rPr>
              <a:t>sei </a:t>
            </a:r>
            <a:r>
              <a:rPr lang="it-IT" dirty="0">
                <a:solidFill>
                  <a:srgbClr val="000090"/>
                </a:solidFill>
              </a:rPr>
              <a:t>anni o ancora da scontare nella stessa misura deve essere eseguita nei confronti di persona tossicodipendente o </a:t>
            </a:r>
            <a:r>
              <a:rPr lang="it-IT" dirty="0" err="1">
                <a:solidFill>
                  <a:srgbClr val="000090"/>
                </a:solidFill>
              </a:rPr>
              <a:t>alcooldipendente</a:t>
            </a:r>
            <a:r>
              <a:rPr lang="it-IT" dirty="0">
                <a:solidFill>
                  <a:srgbClr val="000090"/>
                </a:solidFill>
              </a:rPr>
              <a:t> che abbia in corso un programma di recupero o che ad esso intenda sottoporsi, l'interessato può chiedere in ogni momento di essere affidato in prova al servizio sociale per proseguire o intraprendere l'attività terapeutica sulla base di un programma da lui concordato con una unità sanitaria locale o con uno degli enti previsti dall'art. 115 o privati. Alla domanda deve essere allegata certificazione rilasciata da una struttura sanitaria pubblica attestante lo stato di tossicodipendenza o di </a:t>
            </a:r>
            <a:r>
              <a:rPr lang="it-IT" dirty="0" err="1">
                <a:solidFill>
                  <a:srgbClr val="000090"/>
                </a:solidFill>
              </a:rPr>
              <a:t>alcooldipendenza</a:t>
            </a:r>
            <a:r>
              <a:rPr lang="it-IT" dirty="0">
                <a:solidFill>
                  <a:srgbClr val="000090"/>
                </a:solidFill>
              </a:rPr>
              <a:t> e la idoneità, ai fini del recupero del condannato, del programma concordato.</a:t>
            </a:r>
          </a:p>
        </p:txBody>
      </p:sp>
    </p:spTree>
    <p:extLst>
      <p:ext uri="{BB962C8B-B14F-4D97-AF65-F5344CB8AC3E}">
        <p14:creationId xmlns:p14="http://schemas.microsoft.com/office/powerpoint/2010/main" val="19955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79041"/>
            <a:ext cx="8229600" cy="5308987"/>
          </a:xfrm>
        </p:spPr>
        <p:txBody>
          <a:bodyPr>
            <a:normAutofit lnSpcReduction="10000"/>
          </a:bodyPr>
          <a:lstStyle/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Il </a:t>
            </a:r>
            <a:r>
              <a:rPr lang="it-IT" sz="1800" dirty="0"/>
              <a:t>perché del passaggio delle competenze: il diritto alla salute</a:t>
            </a:r>
          </a:p>
          <a:p>
            <a:endParaRPr lang="it-IT" sz="1800" dirty="0" smtClean="0">
              <a:solidFill>
                <a:srgbClr val="FF0000"/>
              </a:solidFill>
            </a:endParaRPr>
          </a:p>
          <a:p>
            <a:r>
              <a:rPr lang="it-IT" sz="1800" dirty="0" smtClean="0">
                <a:solidFill>
                  <a:srgbClr val="FF0000"/>
                </a:solidFill>
              </a:rPr>
              <a:t>Le “fisiologiche” difficoltà </a:t>
            </a:r>
            <a:r>
              <a:rPr lang="it-IT" sz="1800" dirty="0" smtClean="0"/>
              <a:t>nel passaggio delle competenze dal Ministero della Giustizia al Ministero della Salute, come era prima e la situazione attuale</a:t>
            </a:r>
          </a:p>
          <a:p>
            <a:endParaRPr lang="it-IT" sz="1800" dirty="0" smtClean="0"/>
          </a:p>
          <a:p>
            <a:r>
              <a:rPr lang="it-IT" sz="1800" dirty="0" smtClean="0"/>
              <a:t>I dati sensibili e la riservatezza, l’accesso alla cartella clinica (area </a:t>
            </a:r>
            <a:r>
              <a:rPr lang="it-IT" sz="1800" dirty="0" err="1" smtClean="0"/>
              <a:t>trattamentale</a:t>
            </a:r>
            <a:r>
              <a:rPr lang="it-IT" sz="1800" dirty="0" smtClean="0"/>
              <a:t> del ministero ?)</a:t>
            </a:r>
          </a:p>
          <a:p>
            <a:endParaRPr lang="it-IT" sz="1800" dirty="0"/>
          </a:p>
          <a:p>
            <a:r>
              <a:rPr lang="it-IT" sz="1800" dirty="0" smtClean="0"/>
              <a:t>L’utilizzo delle  sostanze da parte dei detenuti; il controllo del fenomeno;  </a:t>
            </a:r>
          </a:p>
          <a:p>
            <a:endParaRPr lang="it-IT" sz="1800" dirty="0"/>
          </a:p>
          <a:p>
            <a:r>
              <a:rPr lang="it-IT" sz="1800" dirty="0" smtClean="0"/>
              <a:t>La situazione in Europa</a:t>
            </a:r>
          </a:p>
          <a:p>
            <a:endParaRPr lang="it-IT" sz="1800" dirty="0"/>
          </a:p>
          <a:p>
            <a:r>
              <a:rPr lang="it-IT" sz="1800" dirty="0" smtClean="0"/>
              <a:t>I rapporti con la Magistratura</a:t>
            </a:r>
          </a:p>
          <a:p>
            <a:endParaRPr lang="it-IT" sz="1800" dirty="0"/>
          </a:p>
          <a:p>
            <a:r>
              <a:rPr lang="it-IT" sz="1800" dirty="0" smtClean="0"/>
              <a:t>I controlli dei detenuti Art. 21 e permessi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4" name="Picture 33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4413"/>
            <a:ext cx="1408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547813" y="6094413"/>
            <a:ext cx="75961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C548-370A-304B-8C66-745698656466}" type="datetime1">
              <a:rPr lang="it-IT" smtClean="0"/>
              <a:t>15/02/19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684004" y="276646"/>
            <a:ext cx="2071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u="sng" dirty="0" smtClean="0"/>
              <a:t>Alcuni temi</a:t>
            </a:r>
            <a:endParaRPr lang="it-IT" sz="3200" u="sng" dirty="0"/>
          </a:p>
        </p:txBody>
      </p:sp>
    </p:spTree>
    <p:extLst>
      <p:ext uri="{BB962C8B-B14F-4D97-AF65-F5344CB8AC3E}">
        <p14:creationId xmlns:p14="http://schemas.microsoft.com/office/powerpoint/2010/main" val="30338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3412"/>
            <a:ext cx="8229600" cy="5132752"/>
          </a:xfrm>
        </p:spPr>
        <p:txBody>
          <a:bodyPr/>
          <a:lstStyle/>
          <a:p>
            <a:r>
              <a:rPr lang="it-IT" sz="1800" dirty="0"/>
              <a:t>La “condivisione” dei Programmi terapeutici e dei Programmi </a:t>
            </a:r>
            <a:r>
              <a:rPr lang="it-IT" sz="1800" dirty="0" smtClean="0"/>
              <a:t>Ordinari</a:t>
            </a:r>
          </a:p>
          <a:p>
            <a:endParaRPr lang="it-IT" sz="1800" dirty="0"/>
          </a:p>
          <a:p>
            <a:r>
              <a:rPr lang="it-IT" sz="1800" dirty="0" smtClean="0"/>
              <a:t>DPR 309/90 : i programmi terapeutici  (art. 89 e art 94)</a:t>
            </a:r>
          </a:p>
          <a:p>
            <a:endParaRPr lang="it-IT" sz="1800" dirty="0"/>
          </a:p>
          <a:p>
            <a:r>
              <a:rPr lang="it-IT" sz="1800" dirty="0" smtClean="0"/>
              <a:t>La “formula del provvisorio” terapeutico: grave pregiudizio (sovraffollamento, pericolo di fuga)</a:t>
            </a:r>
          </a:p>
          <a:p>
            <a:endParaRPr lang="it-IT" sz="1800" dirty="0"/>
          </a:p>
          <a:p>
            <a:r>
              <a:rPr lang="it-IT" sz="1800" dirty="0" smtClean="0"/>
              <a:t>309/90 art 89 in Tribunale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dirty="0"/>
          </a:p>
        </p:txBody>
      </p:sp>
      <p:pic>
        <p:nvPicPr>
          <p:cNvPr id="4" name="Picture 33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4413"/>
            <a:ext cx="1408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547813" y="6094413"/>
            <a:ext cx="75961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4D35-3342-2D4C-9E44-CFDE10F76791}" type="datetime1">
              <a:rPr lang="it-IT" smtClean="0"/>
              <a:t>15/02/19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6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destra 19"/>
          <p:cNvSpPr/>
          <p:nvPr/>
        </p:nvSpPr>
        <p:spPr>
          <a:xfrm rot="20911272">
            <a:off x="3749875" y="4247121"/>
            <a:ext cx="2812929" cy="11239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247900" y="297934"/>
            <a:ext cx="507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Il Sistema Sanitario all’interno delle Carceri a Milano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00300" y="936625"/>
            <a:ext cx="4203700" cy="61595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ASST Santi Carlo e Paolo</a:t>
            </a:r>
          </a:p>
          <a:p>
            <a:pPr algn="ctr"/>
            <a:r>
              <a:rPr lang="it-IT" sz="1400" dirty="0" smtClean="0"/>
              <a:t>Azienda Ospedaliera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498475" y="4495800"/>
            <a:ext cx="2574925" cy="13589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Medicina Penitenziaria:</a:t>
            </a:r>
          </a:p>
          <a:p>
            <a:pPr algn="ctr"/>
            <a:r>
              <a:rPr lang="it-IT" sz="1400" dirty="0" smtClean="0"/>
              <a:t>Medicina di base</a:t>
            </a:r>
          </a:p>
          <a:p>
            <a:pPr algn="ctr"/>
            <a:r>
              <a:rPr lang="it-IT" sz="1400" dirty="0" smtClean="0"/>
              <a:t>specialistica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5821362" y="4495800"/>
            <a:ext cx="2574925" cy="13589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Dipendenze Patologiche:</a:t>
            </a:r>
          </a:p>
          <a:p>
            <a:pPr algn="ctr"/>
            <a:r>
              <a:rPr lang="it-IT" sz="1400" dirty="0" smtClean="0"/>
              <a:t>Carcere Milano Bollate</a:t>
            </a:r>
          </a:p>
          <a:p>
            <a:pPr algn="ctr"/>
            <a:r>
              <a:rPr lang="it-IT" sz="1400" dirty="0" smtClean="0"/>
              <a:t>Carcere San Vittore</a:t>
            </a:r>
          </a:p>
          <a:p>
            <a:pPr algn="ctr"/>
            <a:r>
              <a:rPr lang="it-IT" sz="1400" dirty="0" smtClean="0"/>
              <a:t>Carcere Milano Opera</a:t>
            </a:r>
          </a:p>
          <a:p>
            <a:pPr algn="ctr"/>
            <a:r>
              <a:rPr lang="it-IT" sz="1400" dirty="0" smtClean="0"/>
              <a:t>Carcere Minorile Beccaria</a:t>
            </a:r>
          </a:p>
          <a:p>
            <a:pPr algn="ctr"/>
            <a:r>
              <a:rPr lang="it-IT" sz="1400" dirty="0" smtClean="0"/>
              <a:t>SERT Tribunale Milano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911225" y="1708149"/>
            <a:ext cx="2673350" cy="120015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Direzione Sanitaria Ospedaliera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5111750" y="1708149"/>
            <a:ext cx="2673350" cy="1200152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Direzione Socio Sanitaria Ospedaliera</a:t>
            </a:r>
            <a:endParaRPr lang="it-IT" sz="1400" dirty="0"/>
          </a:p>
        </p:txBody>
      </p:sp>
      <p:sp>
        <p:nvSpPr>
          <p:cNvPr id="14" name="Freccia destra 13"/>
          <p:cNvSpPr/>
          <p:nvPr/>
        </p:nvSpPr>
        <p:spPr>
          <a:xfrm rot="16200000">
            <a:off x="1118207" y="3625244"/>
            <a:ext cx="1553060" cy="1191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/>
          <p:cNvSpPr/>
          <p:nvPr/>
        </p:nvSpPr>
        <p:spPr>
          <a:xfrm rot="16200000">
            <a:off x="6571852" y="4184311"/>
            <a:ext cx="505487" cy="9209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/>
          <p:cNvSpPr/>
          <p:nvPr/>
        </p:nvSpPr>
        <p:spPr>
          <a:xfrm rot="10120190">
            <a:off x="2508432" y="4641561"/>
            <a:ext cx="1398444" cy="12381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824263" y="3369985"/>
            <a:ext cx="2574925" cy="52070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Dipartimento Salute Mentale</a:t>
            </a:r>
            <a:endParaRPr lang="it-IT" sz="1400" dirty="0"/>
          </a:p>
        </p:txBody>
      </p:sp>
      <p:sp>
        <p:nvSpPr>
          <p:cNvPr id="18" name="Freccia destra 17"/>
          <p:cNvSpPr/>
          <p:nvPr/>
        </p:nvSpPr>
        <p:spPr>
          <a:xfrm rot="16200000">
            <a:off x="6604312" y="3082538"/>
            <a:ext cx="440564" cy="9208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20909482">
            <a:off x="2899196" y="4431440"/>
            <a:ext cx="2062135" cy="24730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Psichiatria penitenziaria</a:t>
            </a:r>
            <a:endParaRPr lang="it-IT" sz="1200" dirty="0"/>
          </a:p>
        </p:txBody>
      </p:sp>
      <p:sp>
        <p:nvSpPr>
          <p:cNvPr id="21" name="Freccia destra 20"/>
          <p:cNvSpPr/>
          <p:nvPr/>
        </p:nvSpPr>
        <p:spPr>
          <a:xfrm rot="20192280">
            <a:off x="1827476" y="3647194"/>
            <a:ext cx="3551116" cy="1002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3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 protocolli operativi</a:t>
            </a:r>
            <a:endParaRPr lang="it-IT" sz="2400" dirty="0"/>
          </a:p>
        </p:txBody>
      </p:sp>
      <p:pic>
        <p:nvPicPr>
          <p:cNvPr id="4" name="Picture 33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4413"/>
            <a:ext cx="1408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547813" y="6094413"/>
            <a:ext cx="75961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CAB2-BE60-774E-B531-1DE48F8CF8E0}" type="datetime1">
              <a:rPr lang="it-IT" smtClean="0"/>
              <a:t>15/02/19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995558"/>
            <a:ext cx="8229600" cy="281593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In tutte le Carceri del territorio di competenza della ASL sono attivi dei </a:t>
            </a:r>
            <a:r>
              <a:rPr lang="it-IT" sz="1800" dirty="0" smtClean="0">
                <a:solidFill>
                  <a:srgbClr val="FF0000"/>
                </a:solidFill>
              </a:rPr>
              <a:t>Protocolli operativi</a:t>
            </a:r>
            <a:r>
              <a:rPr lang="it-IT" sz="1800" dirty="0" smtClean="0"/>
              <a:t> che definiscono le reciproche competenze sugli interventi di cura delle persone recluse.</a:t>
            </a:r>
          </a:p>
          <a:p>
            <a:r>
              <a:rPr lang="it-IT" sz="1800" dirty="0" smtClean="0"/>
              <a:t>I Protocolli operativi sono stati firmati dal Provveditorato Regionale dell’Amministrazione Penitenziaria, dalle Direzioni degli Istituti di reclusione e della ASL Milano</a:t>
            </a:r>
          </a:p>
          <a:p>
            <a:r>
              <a:rPr lang="it-IT" sz="1800" dirty="0" smtClean="0"/>
              <a:t>Attualmente sono stati istituiti dei tavoli di lavoro per un aggiornamento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222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Il Tavolo di lavoro territoriale</a:t>
            </a:r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 smtClean="0"/>
              <a:t>Nel 2006 è stato istituito un Tavolo di lavoro che aveva come obiettivo primario la condivisione di procedure relative alla applicazione del DPR 309/90 relativo alle persone affette da dipendenza patologica in Area Penale.</a:t>
            </a:r>
          </a:p>
          <a:p>
            <a:pPr marL="0" indent="0">
              <a:buNone/>
            </a:pPr>
            <a:r>
              <a:rPr lang="it-IT" sz="1800" dirty="0" smtClean="0"/>
              <a:t>A questo tavolo hanno partecipato:</a:t>
            </a:r>
          </a:p>
          <a:p>
            <a:r>
              <a:rPr lang="it-IT" sz="1800" dirty="0" smtClean="0"/>
              <a:t>Magistratura di Sorveglianza della Corte d’Appello della Lombardia</a:t>
            </a:r>
          </a:p>
          <a:p>
            <a:r>
              <a:rPr lang="it-IT" sz="1800" dirty="0" smtClean="0"/>
              <a:t>Asl della Regione Lombardia</a:t>
            </a:r>
          </a:p>
          <a:p>
            <a:r>
              <a:rPr lang="it-IT" sz="1800" dirty="0" smtClean="0"/>
              <a:t>Servizi Sociali per esecuzione penale esterna</a:t>
            </a:r>
          </a:p>
          <a:p>
            <a:r>
              <a:rPr lang="it-IT" sz="1800" dirty="0" smtClean="0"/>
              <a:t>Provveditorato dell’Amministrazione Penitenziaria Regionale</a:t>
            </a:r>
          </a:p>
          <a:p>
            <a:r>
              <a:rPr lang="it-IT" sz="1800" dirty="0" smtClean="0"/>
              <a:t>Associazioni del Privato sociale, comunità terapeutiche e altri</a:t>
            </a:r>
          </a:p>
          <a:p>
            <a:pPr marL="0" indent="0">
              <a:buNone/>
            </a:pPr>
            <a:r>
              <a:rPr lang="it-IT" sz="1800" dirty="0" smtClean="0"/>
              <a:t>Da questo tavolo sono derivati accordi operativi comprese le adeguate modulistiche per le certificazioni secondo il DPR 309/90 e per la  formulazione di programmi terapeutici.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Da alcuni mesi è stato riconvocato il tavolo di lavoro per un aggiornamento degli accordi.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pic>
        <p:nvPicPr>
          <p:cNvPr id="4" name="Picture 33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094413"/>
            <a:ext cx="1408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1547813" y="6094413"/>
            <a:ext cx="75961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CA57-46C6-D143-BE13-8EC001F15ECD}" type="datetime1">
              <a:rPr lang="it-IT" smtClean="0"/>
              <a:t>15/02/19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70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pertina dipendenz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098"/>
          <a:stretch>
            <a:fillRect/>
          </a:stretch>
        </p:blipFill>
        <p:spPr>
          <a:xfrm>
            <a:off x="128933" y="1155334"/>
            <a:ext cx="8986420" cy="4942185"/>
          </a:xfrm>
        </p:spPr>
      </p:pic>
    </p:spTree>
    <p:extLst>
      <p:ext uri="{BB962C8B-B14F-4D97-AF65-F5344CB8AC3E}">
        <p14:creationId xmlns:p14="http://schemas.microsoft.com/office/powerpoint/2010/main" val="316542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641541" y="12677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Il Servizio per le tossicodipendenze in Tribunale:</a:t>
            </a:r>
            <a:br>
              <a:rPr lang="it-IT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</a:br>
            <a:r>
              <a:rPr lang="it-IT" sz="1800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Interventi riabilitativi nella fase di giudizio</a:t>
            </a:r>
            <a:br>
              <a:rPr lang="it-IT" sz="1800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</a:br>
            <a:r>
              <a:rPr lang="it-IT" sz="800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/>
            </a:r>
            <a:br>
              <a:rPr lang="it-IT" sz="800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</a:br>
            <a:r>
              <a:rPr lang="it-IT" sz="1800" i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GLI ATTORI DEL SISTEMA</a:t>
            </a: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032066" y="1690382"/>
            <a:ext cx="7381875" cy="4968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 kern="1200"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28388" y="2299826"/>
            <a:ext cx="3455987" cy="10341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kern="1200" dirty="0">
                <a:solidFill>
                  <a:srgbClr val="0000FF"/>
                </a:solidFill>
                <a:latin typeface="TimesTen Bold" charset="0"/>
                <a:cs typeface="+mn-cs"/>
              </a:rPr>
              <a:t> </a:t>
            </a: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il Tribunale di Milano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Giudice Unico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Rito </a:t>
            </a:r>
            <a:r>
              <a:rPr lang="it-IT" sz="1800" kern="1200" dirty="0" smtClean="0">
                <a:solidFill>
                  <a:srgbClr val="0000FF"/>
                </a:solidFill>
                <a:latin typeface="TimesTen Bold" charset="0"/>
                <a:cs typeface="+mn-cs"/>
              </a:rPr>
              <a:t>Direttissima</a:t>
            </a:r>
            <a:endParaRPr lang="it-IT" sz="1800" kern="1200" dirty="0">
              <a:solidFill>
                <a:srgbClr val="0000FF"/>
              </a:solidFill>
              <a:latin typeface="TimesTen Bold" charset="0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90344" y="3695589"/>
            <a:ext cx="3095625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Forze </a:t>
            </a:r>
            <a:r>
              <a:rPr lang="it-IT" sz="1800" kern="1200" dirty="0" err="1">
                <a:solidFill>
                  <a:srgbClr val="0000FF"/>
                </a:solidFill>
                <a:latin typeface="TimesTen Bold" charset="0"/>
                <a:cs typeface="+mn-cs"/>
              </a:rPr>
              <a:t>dell</a:t>
            </a:r>
            <a:r>
              <a:rPr lang="ja-JP" altLang="it-IT" sz="1800" kern="1200" dirty="0">
                <a:solidFill>
                  <a:srgbClr val="0000FF"/>
                </a:solidFill>
                <a:latin typeface="Arial"/>
                <a:cs typeface="+mn-cs"/>
              </a:rPr>
              <a:t>’</a:t>
            </a: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Ordine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490794" y="3734288"/>
            <a:ext cx="2663825" cy="650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Servizio Area Penale e Carceri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755532" y="4597888"/>
            <a:ext cx="3600450" cy="12033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 kern="1200" dirty="0">
                <a:solidFill>
                  <a:srgbClr val="0000FF"/>
                </a:solidFill>
                <a:latin typeface="TimesTen Bold" charset="0"/>
                <a:cs typeface="+mn-cs"/>
              </a:rPr>
              <a:t>ENTI AUSILIARI</a:t>
            </a:r>
          </a:p>
        </p:txBody>
      </p:sp>
    </p:spTree>
    <p:extLst>
      <p:ext uri="{BB962C8B-B14F-4D97-AF65-F5344CB8AC3E}">
        <p14:creationId xmlns:p14="http://schemas.microsoft.com/office/powerpoint/2010/main" val="383892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 bwMode="auto">
          <a:xfrm>
            <a:off x="558800" y="355600"/>
            <a:ext cx="8128000" cy="52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b="1" u="sng" dirty="0" smtClean="0">
                <a:solidFill>
                  <a:srgbClr val="0000FF"/>
                </a:solidFill>
                <a:ea typeface="ＭＳ Ｐゴシック" charset="-128"/>
              </a:rPr>
              <a:t>Programma terapeutico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it-IT" sz="1800" b="1" u="sng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Articolo 89.  - D.P.R. 309/90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Provvedimenti restrittivi nei confronti dei tossicodipendenti o </a:t>
            </a:r>
            <a:r>
              <a:rPr lang="it-IT" sz="1800" b="1" dirty="0" err="1" smtClean="0">
                <a:solidFill>
                  <a:srgbClr val="0000FF"/>
                </a:solidFill>
                <a:ea typeface="ＭＳ Ｐゴシック" charset="-128"/>
              </a:rPr>
              <a:t>alcooldipendenti</a:t>
            </a: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 che abbiano in corso programmi terapeutici.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Il servizio pubblico </a:t>
            </a:r>
            <a:r>
              <a:rPr lang="it-IT" sz="1800" i="1" dirty="0" err="1" smtClean="0">
                <a:solidFill>
                  <a:srgbClr val="0000FF"/>
                </a:solidFill>
                <a:ea typeface="ＭＳ Ｐゴシック" charset="-128"/>
              </a:rPr>
              <a:t>e'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comunque tenuto ad accogliere la richiesta dell'interessato di sottoporsi a programma terapeutico.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L'interessato </a:t>
            </a:r>
            <a:r>
              <a:rPr lang="it-IT" sz="1800" i="1" dirty="0" err="1" smtClean="0">
                <a:solidFill>
                  <a:srgbClr val="0000FF"/>
                </a:solidFill>
                <a:ea typeface="ＭＳ Ｐゴシック" charset="-128"/>
              </a:rPr>
              <a:t>puo'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chiedere in </a:t>
            </a:r>
            <a:r>
              <a:rPr lang="it-IT" sz="1800" b="1" i="1" dirty="0" smtClean="0">
                <a:solidFill>
                  <a:srgbClr val="0000FF"/>
                </a:solidFill>
                <a:ea typeface="ＭＳ Ｐゴシック" charset="-128"/>
              </a:rPr>
              <a:t>ogni momento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di essere affidato in prova al servizio sociale per </a:t>
            </a:r>
            <a:r>
              <a:rPr lang="it-IT" sz="1800" b="1" i="1" dirty="0" smtClean="0">
                <a:solidFill>
                  <a:srgbClr val="0000FF"/>
                </a:solidFill>
                <a:ea typeface="ＭＳ Ｐゴシック" charset="-128"/>
              </a:rPr>
              <a:t>proseguire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o </a:t>
            </a:r>
            <a:r>
              <a:rPr lang="it-IT" sz="1800" b="1" i="1" dirty="0" smtClean="0">
                <a:solidFill>
                  <a:srgbClr val="0000FF"/>
                </a:solidFill>
                <a:ea typeface="ＭＳ Ｐゴシック" charset="-128"/>
              </a:rPr>
              <a:t>intraprendere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it-IT" sz="1800" i="1" dirty="0" err="1" smtClean="0">
                <a:solidFill>
                  <a:srgbClr val="0000FF"/>
                </a:solidFill>
                <a:ea typeface="ＭＳ Ｐゴシック" charset="-128"/>
              </a:rPr>
              <a:t>l'attivita'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terapeutica sulla base di un programma da lui concordato con una azienda </a:t>
            </a:r>
            <a:r>
              <a:rPr lang="it-IT" sz="1800" i="1" dirty="0" err="1" smtClean="0">
                <a:solidFill>
                  <a:srgbClr val="0000FF"/>
                </a:solidFill>
                <a:ea typeface="ＭＳ Ｐゴシック" charset="-128"/>
              </a:rPr>
              <a:t>unita'</a:t>
            </a:r>
            <a:r>
              <a:rPr lang="it-IT" sz="1800" i="1" dirty="0" smtClean="0">
                <a:solidFill>
                  <a:srgbClr val="0000FF"/>
                </a:solidFill>
                <a:ea typeface="ＭＳ Ｐゴシック" charset="-128"/>
              </a:rPr>
              <a:t> sanitaria locale o con una struttura privata autorizzata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it-IT" sz="1800" i="1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Lavoro di rete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 con i servizi presenti sul territorio al fine di strutturare un programma idoneo alle caratteristiche socio-sanitarie del soggetto e rispondente alle esigenze cautelari e detentive.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it-IT" sz="1800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Programma: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Territoriale 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- controlli medico sanitari periodici al </a:t>
            </a:r>
            <a:r>
              <a:rPr lang="it-IT" sz="1800" dirty="0" err="1" smtClean="0">
                <a:solidFill>
                  <a:srgbClr val="0000FF"/>
                </a:solidFill>
                <a:ea typeface="ＭＳ Ｐゴシック" charset="-128"/>
              </a:rPr>
              <a:t>sert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, colloqui.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Semi-residenziale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/Centro diurno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1800" b="1" dirty="0" smtClean="0">
                <a:solidFill>
                  <a:srgbClr val="0000FF"/>
                </a:solidFill>
                <a:ea typeface="ＭＳ Ｐゴシック" charset="-128"/>
              </a:rPr>
              <a:t>Residenziale</a:t>
            </a:r>
            <a:r>
              <a:rPr lang="it-IT" sz="1800" dirty="0" smtClean="0">
                <a:solidFill>
                  <a:srgbClr val="0000FF"/>
                </a:solidFill>
                <a:ea typeface="ＭＳ Ｐゴシック" charset="-128"/>
              </a:rPr>
              <a:t> – Comunità Terapeutica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it-IT" sz="1600" dirty="0" smtClean="0">
              <a:solidFill>
                <a:srgbClr val="0000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95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548680"/>
            <a:ext cx="7992888" cy="5400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i="1" u="sng" dirty="0" smtClean="0">
                <a:solidFill>
                  <a:srgbClr val="0000FF"/>
                </a:solidFill>
              </a:rPr>
              <a:t>L’intervento in Tribunale</a:t>
            </a:r>
            <a:endParaRPr lang="it-IT" sz="2000" i="1" u="sng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Colloquio </a:t>
            </a:r>
            <a:r>
              <a:rPr lang="it-IT" sz="2000" dirty="0">
                <a:solidFill>
                  <a:srgbClr val="0000FF"/>
                </a:solidFill>
              </a:rPr>
              <a:t>con soggetti che si dichiarano assuntori di sostanze e sottoposti a giudizio per </a:t>
            </a:r>
            <a:r>
              <a:rPr lang="it-IT" sz="2000" dirty="0" smtClean="0">
                <a:solidFill>
                  <a:srgbClr val="0000FF"/>
                </a:solidFill>
              </a:rPr>
              <a:t>direttissima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FF"/>
                </a:solidFill>
              </a:rPr>
              <a:t>Contatto con Servizi territoriali di riferimento  e con i </a:t>
            </a:r>
            <a:r>
              <a:rPr lang="it-IT" sz="2000" dirty="0" smtClean="0">
                <a:solidFill>
                  <a:srgbClr val="0000FF"/>
                </a:solidFill>
              </a:rPr>
              <a:t>familiari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Avvio/prosecuzione </a:t>
            </a:r>
            <a:r>
              <a:rPr lang="it-IT" sz="2000" dirty="0">
                <a:solidFill>
                  <a:srgbClr val="0000FF"/>
                </a:solidFill>
              </a:rPr>
              <a:t>del programma </a:t>
            </a:r>
            <a:r>
              <a:rPr lang="it-IT" sz="2000" dirty="0" smtClean="0">
                <a:solidFill>
                  <a:srgbClr val="0000FF"/>
                </a:solidFill>
              </a:rPr>
              <a:t>terapeutico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Stesura </a:t>
            </a:r>
            <a:r>
              <a:rPr lang="it-IT" sz="2000" dirty="0">
                <a:solidFill>
                  <a:srgbClr val="0000FF"/>
                </a:solidFill>
              </a:rPr>
              <a:t>di report per il Giudice ai fine dell’applicazione dell’articolo 89 dpr </a:t>
            </a:r>
            <a:r>
              <a:rPr lang="it-IT" sz="2000" dirty="0" smtClean="0">
                <a:solidFill>
                  <a:srgbClr val="0000FF"/>
                </a:solidFill>
              </a:rPr>
              <a:t>309/90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FF"/>
                </a:solidFill>
              </a:rPr>
              <a:t>Monitoraggio  </a:t>
            </a:r>
            <a:r>
              <a:rPr lang="it-IT" sz="2000" dirty="0" smtClean="0">
                <a:solidFill>
                  <a:srgbClr val="0000FF"/>
                </a:solidFill>
              </a:rPr>
              <a:t>iniziale </a:t>
            </a:r>
            <a:r>
              <a:rPr lang="it-IT" sz="2000" dirty="0">
                <a:solidFill>
                  <a:srgbClr val="0000FF"/>
                </a:solidFill>
              </a:rPr>
              <a:t>dell’andamento del programma </a:t>
            </a:r>
            <a:endParaRPr lang="it-IT" sz="2000" dirty="0" smtClean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 smtClean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</a:rPr>
              <a:t>Nel servizio presso il Tribunale di Milano ogni anno vengono viste circa 500 persone che si dichiarano </a:t>
            </a:r>
            <a:r>
              <a:rPr lang="it-IT" sz="2000" dirty="0" err="1" smtClean="0">
                <a:solidFill>
                  <a:srgbClr val="0000FF"/>
                </a:solidFill>
              </a:rPr>
              <a:t>abusatori</a:t>
            </a:r>
            <a:r>
              <a:rPr lang="it-IT" sz="2000" dirty="0" smtClean="0">
                <a:solidFill>
                  <a:srgbClr val="0000FF"/>
                </a:solidFill>
              </a:rPr>
              <a:t> di sostanze stupefacenti o alcol.</a:t>
            </a: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 smtClean="0">
                <a:solidFill>
                  <a:srgbClr val="0000FF"/>
                </a:solidFill>
              </a:rPr>
              <a:t>å</a:t>
            </a:r>
            <a:endParaRPr lang="it-I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9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431800"/>
            <a:ext cx="7921625" cy="51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it-IT" sz="2400" u="sng" dirty="0" smtClean="0">
                <a:solidFill>
                  <a:srgbClr val="0000FF"/>
                </a:solidFill>
                <a:latin typeface="Tahoma" charset="0"/>
              </a:rPr>
              <a:t>Intervenire nella </a:t>
            </a:r>
            <a:r>
              <a:rPr lang="it-IT" sz="2400" b="1" u="sng" dirty="0" smtClean="0">
                <a:solidFill>
                  <a:srgbClr val="0000FF"/>
                </a:solidFill>
                <a:latin typeface="Tahoma" charset="0"/>
              </a:rPr>
              <a:t>fase di giudizio </a:t>
            </a:r>
            <a:r>
              <a:rPr lang="it-IT" sz="2400" u="sng" dirty="0" smtClean="0">
                <a:solidFill>
                  <a:srgbClr val="0000FF"/>
                </a:solidFill>
                <a:latin typeface="Tahoma" charset="0"/>
              </a:rPr>
              <a:t>può voler dire:</a:t>
            </a:r>
            <a:endParaRPr lang="it-IT" sz="2400" u="sng" dirty="0" smtClean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endParaRPr lang="it-IT" sz="2000" dirty="0" smtClean="0">
              <a:solidFill>
                <a:srgbClr val="0000FF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dare la possibilità a persone malate di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intraprendere/continuare 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un percorso di cura il prima possibile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in </a:t>
            </a:r>
            <a:r>
              <a:rPr lang="it-IT" sz="2000" dirty="0" err="1" smtClean="0">
                <a:solidFill>
                  <a:srgbClr val="0000FF"/>
                </a:solidFill>
                <a:latin typeface="Tahoma" charset="0"/>
              </a:rPr>
              <a:t>Ser.T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 può intercettare   persone tossicodipendenti che non saranno condannate e che non sono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mai state in contatto 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o non conoscono luoghi di cura del territorio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fornire al Magistrato una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ulteriore possibilità 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di scelta nella fase di giudizio del reo tossicodipendente</a:t>
            </a:r>
          </a:p>
          <a:p>
            <a:pPr>
              <a:buFont typeface="Arial"/>
              <a:buChar char="•"/>
              <a:defRPr/>
            </a:pP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meno persone malate in Carcere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, meno persone in Carcere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maggiore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possibilità di curare 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possibilità di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riduzione della recidiva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riduzione </a:t>
            </a:r>
            <a:r>
              <a:rPr lang="it-IT" sz="2000" b="1" dirty="0" smtClean="0">
                <a:solidFill>
                  <a:srgbClr val="0000FF"/>
                </a:solidFill>
                <a:latin typeface="Tahoma" charset="0"/>
              </a:rPr>
              <a:t>dei costi</a:t>
            </a:r>
            <a:r>
              <a:rPr lang="it-IT" sz="2000" dirty="0" smtClean="0">
                <a:solidFill>
                  <a:srgbClr val="0000FF"/>
                </a:solidFill>
                <a:latin typeface="Tahoma" charset="0"/>
              </a:rPr>
              <a:t>………</a:t>
            </a:r>
          </a:p>
          <a:p>
            <a:pPr>
              <a:buFont typeface="Arial"/>
              <a:buChar char="•"/>
              <a:defRPr/>
            </a:pPr>
            <a:endParaRPr lang="it-IT" sz="2000" dirty="0" smtClean="0">
              <a:solidFill>
                <a:srgbClr val="0000FF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it-IT" sz="2000" dirty="0" smtClean="0">
              <a:solidFill>
                <a:srgbClr val="0000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419475" y="5445125"/>
            <a:ext cx="54721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20000"/>
              </a:lnSpc>
              <a:spcBef>
                <a:spcPct val="20000"/>
              </a:spcBef>
              <a:defRPr/>
            </a:pPr>
            <a:endParaRPr lang="it-IT" sz="2000" b="1" i="1" dirty="0">
              <a:solidFill>
                <a:schemeClr val="bg2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10026"/>
              </p:ext>
            </p:extLst>
          </p:nvPr>
        </p:nvGraphicFramePr>
        <p:xfrm>
          <a:off x="-166780" y="0"/>
          <a:ext cx="958382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0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860442"/>
              </p:ext>
            </p:extLst>
          </p:nvPr>
        </p:nvGraphicFramePr>
        <p:xfrm>
          <a:off x="0" y="1269315"/>
          <a:ext cx="9144000" cy="548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784684" y="90269"/>
            <a:ext cx="31039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u="sng" dirty="0"/>
              <a:t>DATI 2011 - </a:t>
            </a:r>
            <a:r>
              <a:rPr lang="it-IT" sz="1600" u="sng" dirty="0" smtClean="0"/>
              <a:t>2017 </a:t>
            </a:r>
          </a:p>
          <a:p>
            <a:pPr algn="ctr"/>
            <a:r>
              <a:rPr lang="it-IT" sz="1600" dirty="0" smtClean="0"/>
              <a:t>UTENTI TRIBUNALE DIVISI PER ETA’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6712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359334"/>
              </p:ext>
            </p:extLst>
          </p:nvPr>
        </p:nvGraphicFramePr>
        <p:xfrm>
          <a:off x="-1" y="0"/>
          <a:ext cx="9144001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99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>
            <a:off x="80889" y="5062460"/>
            <a:ext cx="8883609" cy="16170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200900" y="2476500"/>
            <a:ext cx="718479" cy="292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8071738" y="1930401"/>
            <a:ext cx="1008721" cy="2286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01698" y="0"/>
            <a:ext cx="7131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FF"/>
                </a:solidFill>
              </a:rPr>
              <a:t>NEL </a:t>
            </a:r>
            <a:r>
              <a:rPr lang="it-IT" b="1" u="sng" dirty="0">
                <a:solidFill>
                  <a:srgbClr val="0000FF"/>
                </a:solidFill>
              </a:rPr>
              <a:t>2017</a:t>
            </a:r>
            <a:r>
              <a:rPr lang="it-IT" dirty="0">
                <a:solidFill>
                  <a:srgbClr val="0000FF"/>
                </a:solidFill>
              </a:rPr>
              <a:t> I </a:t>
            </a:r>
            <a:r>
              <a:rPr lang="it-IT" dirty="0" smtClean="0">
                <a:solidFill>
                  <a:srgbClr val="0000FF"/>
                </a:solidFill>
              </a:rPr>
              <a:t>DETENUTI </a:t>
            </a:r>
            <a:r>
              <a:rPr lang="it-IT" b="1" dirty="0" smtClean="0">
                <a:solidFill>
                  <a:srgbClr val="0000FF"/>
                </a:solidFill>
              </a:rPr>
              <a:t>DIPENDENTI PATOLOGICI </a:t>
            </a:r>
            <a:r>
              <a:rPr lang="it-IT" dirty="0">
                <a:solidFill>
                  <a:srgbClr val="0000FF"/>
                </a:solidFill>
              </a:rPr>
              <a:t>PRESI IN CARICO NELLE 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4 CARCERI </a:t>
            </a:r>
            <a:r>
              <a:rPr lang="it-IT" dirty="0" smtClean="0">
                <a:solidFill>
                  <a:srgbClr val="0000FF"/>
                </a:solidFill>
              </a:rPr>
              <a:t>IN CUI OPERA LA </a:t>
            </a:r>
            <a:r>
              <a:rPr lang="it-IT" b="1" dirty="0" smtClean="0">
                <a:solidFill>
                  <a:srgbClr val="0000FF"/>
                </a:solidFill>
              </a:rPr>
              <a:t>ASST</a:t>
            </a:r>
            <a:r>
              <a:rPr lang="it-IT" dirty="0" smtClean="0">
                <a:solidFill>
                  <a:srgbClr val="0000FF"/>
                </a:solidFill>
              </a:rPr>
              <a:t> SANTI PAOLO E CARLO SONO STATI     CIRCA </a:t>
            </a:r>
            <a:r>
              <a:rPr lang="it-IT" sz="2400" b="1" u="sng" dirty="0" smtClean="0">
                <a:solidFill>
                  <a:srgbClr val="0000FF"/>
                </a:solidFill>
              </a:rPr>
              <a:t>3300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23238" y="1287586"/>
            <a:ext cx="7048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u="sng" dirty="0"/>
              <a:t>DETENUTI DIPENDENTI PATOLOGICI IN CARICO MESE DI APRILE </a:t>
            </a:r>
            <a:r>
              <a:rPr lang="it-IT" b="1" u="sng" dirty="0" smtClean="0"/>
              <a:t>2018 </a:t>
            </a:r>
            <a:endParaRPr lang="it-IT" b="1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0889" y="4115457"/>
            <a:ext cx="904308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DETENUTI NEI TERMINI PER POTER OTTENERE UN AFFIDAMENTO TERAPEUTICO TERRITORIALE</a:t>
            </a:r>
          </a:p>
          <a:p>
            <a:r>
              <a:rPr lang="it-IT" dirty="0" smtClean="0"/>
              <a:t> art. 94 DPR 309/90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1798" y="5396110"/>
            <a:ext cx="831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 PERSONE DETENUTE E IN ATTESA DI GIUDIZIO POTREBBERO ESSERE PROPOSTE PER </a:t>
            </a:r>
          </a:p>
          <a:p>
            <a:pPr algn="ctr"/>
            <a:r>
              <a:rPr lang="it-IT" dirty="0" smtClean="0"/>
              <a:t>UN AFFIDAMENTO TERAPEUTICO (art 89 DPR 309/90) e corrispondono alle persone detenute presso il Carcere di San Vittore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69526"/>
              </p:ext>
            </p:extLst>
          </p:nvPr>
        </p:nvGraphicFramePr>
        <p:xfrm>
          <a:off x="196850" y="1659732"/>
          <a:ext cx="8731250" cy="2048667"/>
        </p:xfrm>
        <a:graphic>
          <a:graphicData uri="http://schemas.openxmlformats.org/drawingml/2006/table">
            <a:tbl>
              <a:tblPr/>
              <a:tblGrid>
                <a:gridCol w="2988944"/>
                <a:gridCol w="957051"/>
                <a:gridCol w="957051"/>
                <a:gridCol w="957051"/>
                <a:gridCol w="957051"/>
                <a:gridCol w="957051"/>
                <a:gridCol w="957051"/>
              </a:tblGrid>
              <a:tr h="2722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STRANIERI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Carcere di OPERA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Circondariale SAN  VITTORE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Carcere di BOLLATE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Carcere di LODI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4" name="Connettore 7 13"/>
          <p:cNvCxnSpPr/>
          <p:nvPr/>
        </p:nvCxnSpPr>
        <p:spPr>
          <a:xfrm rot="5400000">
            <a:off x="6134100" y="3619500"/>
            <a:ext cx="2552700" cy="6223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24" y="6184900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707472"/>
              </p:ext>
            </p:extLst>
          </p:nvPr>
        </p:nvGraphicFramePr>
        <p:xfrm>
          <a:off x="-160129" y="0"/>
          <a:ext cx="9596229" cy="66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7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46177" y="2580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 New Roman" charset="0"/>
                <a:ea typeface="ＭＳ Ｐゴシック" charset="0"/>
              </a:rPr>
              <a:t>DAP Prima</a:t>
            </a:r>
            <a:br>
              <a:rPr lang="it-IT">
                <a:latin typeface="Times New Roman" charset="0"/>
                <a:ea typeface="ＭＳ Ｐゴシック" charset="0"/>
              </a:rPr>
            </a:br>
            <a:r>
              <a:rPr lang="it-IT" sz="2800">
                <a:latin typeface="Times New Roman" charset="0"/>
                <a:ea typeface="ＭＳ Ｐゴシック" charset="0"/>
              </a:rPr>
              <a:t>strutture del progetto</a:t>
            </a: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446177" y="1858288"/>
            <a:ext cx="2514600" cy="1828800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1" lang="it-IT" sz="2000" b="1" smtClean="0">
                <a:solidFill>
                  <a:schemeClr val="folHlink"/>
                </a:solidFill>
                <a:latin typeface="Arial" charset="0"/>
                <a:cs typeface="+mn-cs"/>
              </a:rPr>
              <a:t>Sedi del progetto: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kumimoji="1" lang="it-IT" sz="2000" b="1" smtClean="0">
              <a:solidFill>
                <a:schemeClr val="folHlink"/>
              </a:solidFill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1" lang="it-IT" sz="2000" b="1" smtClean="0">
                <a:latin typeface="Arial" charset="0"/>
                <a:cs typeface="+mn-cs"/>
              </a:rPr>
              <a:t>Roma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1" lang="it-IT" sz="2000" b="1" smtClean="0">
                <a:latin typeface="Arial" charset="0"/>
                <a:cs typeface="+mn-cs"/>
              </a:rPr>
              <a:t>Catania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1" lang="it-IT" sz="2000" b="1" smtClean="0">
                <a:latin typeface="Arial" charset="0"/>
                <a:cs typeface="+mn-cs"/>
              </a:rPr>
              <a:t>Padova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kumimoji="1" lang="it-IT" sz="2000" b="1" smtClean="0">
                <a:latin typeface="Arial" charset="0"/>
                <a:cs typeface="+mn-cs"/>
              </a:rPr>
              <a:t>Reggio Calabria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3200" smtClean="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3875177" y="1858288"/>
            <a:ext cx="46482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it-IT" sz="2000" b="1" smtClean="0">
                <a:latin typeface="Arial" charset="0"/>
                <a:cs typeface="+mn-cs"/>
              </a:rPr>
              <a:t>Provveditorato Centrale e Regionale – PRAP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3200" smtClean="0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75177" y="2925088"/>
            <a:ext cx="464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defRPr/>
            </a:pPr>
            <a:r>
              <a:rPr kumimoji="1" lang="it-IT" sz="1800" b="1" kern="1200">
                <a:latin typeface="Arial" charset="0"/>
                <a:cs typeface="+mn-cs"/>
              </a:rPr>
              <a:t>Servizi Tossicodipendenze</a:t>
            </a:r>
          </a:p>
          <a:p>
            <a:pPr marL="342900" indent="-342900" algn="ctr" eaLnBrk="1" hangingPunct="1">
              <a:defRPr/>
            </a:pPr>
            <a:r>
              <a:rPr kumimoji="1" lang="it-IT" sz="1800" b="1" kern="1200">
                <a:latin typeface="Arial" charset="0"/>
                <a:cs typeface="+mn-cs"/>
              </a:rPr>
              <a:t>(Ser.T.)</a:t>
            </a:r>
            <a:endParaRPr lang="it-IT" sz="3200" kern="1200">
              <a:latin typeface="Times New Roman" charset="0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00577" y="3882351"/>
            <a:ext cx="4572000" cy="915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800" b="1" kern="1200">
                <a:latin typeface="Arial" charset="0"/>
                <a:cs typeface="+mn-cs"/>
              </a:rPr>
              <a:t>Tribunale </a:t>
            </a:r>
          </a:p>
          <a:p>
            <a:pPr eaLnBrk="1" hangingPunct="1">
              <a:defRPr/>
            </a:pPr>
            <a:r>
              <a:rPr lang="it-IT" sz="1800" b="1" kern="1200">
                <a:latin typeface="Arial" charset="0"/>
                <a:cs typeface="+mn-cs"/>
              </a:rPr>
              <a:t>Giudice Unico Direttissime</a:t>
            </a:r>
          </a:p>
          <a:p>
            <a:pPr eaLnBrk="1" hangingPunct="1">
              <a:defRPr/>
            </a:pPr>
            <a:r>
              <a:rPr lang="it-IT" sz="1800" b="1" kern="1200">
                <a:latin typeface="Arial" charset="0"/>
                <a:cs typeface="+mn-cs"/>
              </a:rPr>
              <a:t>Procura della Repubblica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00577" y="5099963"/>
            <a:ext cx="4535488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1800" b="1" kern="1200">
                <a:solidFill>
                  <a:schemeClr val="accent2"/>
                </a:solidFill>
                <a:latin typeface="Arial" charset="0"/>
                <a:cs typeface="+mn-cs"/>
              </a:rPr>
              <a:t>Forze dell</a:t>
            </a:r>
            <a:r>
              <a:rPr lang="ja-JP" altLang="it-IT" sz="1800" b="1" kern="120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it-IT" sz="1800" b="1" kern="1200">
                <a:solidFill>
                  <a:schemeClr val="accent2"/>
                </a:solidFill>
                <a:latin typeface="Arial" charset="0"/>
                <a:cs typeface="+mn-cs"/>
              </a:rPr>
              <a:t>Ordine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10102" y="5668288"/>
            <a:ext cx="4537075" cy="366713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it-IT" sz="1800" b="1" kern="1200">
                <a:latin typeface="Arial" charset="0"/>
                <a:cs typeface="+mn-cs"/>
              </a:rPr>
              <a:t>Ass. – Comunità terapeutiche</a:t>
            </a:r>
          </a:p>
        </p:txBody>
      </p:sp>
    </p:spTree>
    <p:extLst>
      <p:ext uri="{BB962C8B-B14F-4D97-AF65-F5344CB8AC3E}">
        <p14:creationId xmlns:p14="http://schemas.microsoft.com/office/powerpoint/2010/main" val="338444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17" descr="LOGO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79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9900" y="1092536"/>
            <a:ext cx="8204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 smtClean="0"/>
              <a:t>Dalla sperimentazione al Servizio</a:t>
            </a:r>
          </a:p>
          <a:p>
            <a:endParaRPr lang="it-IT" sz="2000" u="sng" dirty="0"/>
          </a:p>
          <a:p>
            <a:endParaRPr lang="it-IT" sz="2000" u="sng" dirty="0" smtClean="0"/>
          </a:p>
          <a:p>
            <a:endParaRPr lang="it-IT" sz="2000" dirty="0"/>
          </a:p>
          <a:p>
            <a:r>
              <a:rPr lang="it-IT" sz="2000" u="sng" dirty="0" smtClean="0"/>
              <a:t>Il progetto DAP Prima:</a:t>
            </a:r>
            <a:r>
              <a:rPr lang="it-IT" sz="2000" dirty="0" smtClean="0"/>
              <a:t>	 </a:t>
            </a:r>
          </a:p>
          <a:p>
            <a:r>
              <a:rPr lang="it-IT" sz="2000" dirty="0" smtClean="0"/>
              <a:t>Milano, Roma, Padova, Catania, Reggio Calabria</a:t>
            </a:r>
          </a:p>
          <a:p>
            <a:endParaRPr lang="it-IT" sz="2000" u="sng" dirty="0" smtClean="0"/>
          </a:p>
          <a:p>
            <a:endParaRPr lang="it-IT" sz="2000" u="sng" dirty="0"/>
          </a:p>
          <a:p>
            <a:r>
              <a:rPr lang="it-IT" sz="2000" u="sng" dirty="0" smtClean="0"/>
              <a:t>I progetti Europei:</a:t>
            </a:r>
            <a:r>
              <a:rPr lang="it-IT" sz="2000" dirty="0" smtClean="0"/>
              <a:t> 	</a:t>
            </a:r>
          </a:p>
          <a:p>
            <a:r>
              <a:rPr lang="it-IT" sz="2000" dirty="0" smtClean="0"/>
              <a:t>Polonia, Romania, Bulgaria, Inghilterra, Spagna, Ucraina, Germania 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38060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85800" y="500063"/>
            <a:ext cx="7772400" cy="185737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mtClean="0">
                <a:solidFill>
                  <a:schemeClr val="tx1"/>
                </a:solidFill>
                <a:ea typeface="ＭＳ Ｐゴシック" charset="-128"/>
              </a:rPr>
              <a:t>O.M.S.  </a:t>
            </a:r>
            <a:br>
              <a:rPr lang="it-IT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it-IT" smtClean="0">
                <a:solidFill>
                  <a:schemeClr val="tx1"/>
                </a:solidFill>
                <a:ea typeface="ＭＳ Ｐゴシック" charset="-128"/>
              </a:rPr>
              <a:t>La tossicodipendenza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2565400"/>
            <a:ext cx="6513513" cy="403225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it-IT" i="1" dirty="0" smtClean="0">
                <a:ea typeface="ＭＳ Ｐゴシック" charset="-128"/>
              </a:rPr>
              <a:t>Condizione che spinge l'individuo, in maniera più o meno coatta, ad assumere sostanze (droghe) a dosi crescenti o costanti per avere temporanei effetti benefici soggettivi, la cui persistenza è indissolubilmente legata alla continua assunzione della sostanza, con conseguenze nocive per l'individuo e la società</a:t>
            </a: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08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20713"/>
            <a:ext cx="6769100" cy="7191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chemeClr val="tx1"/>
                </a:solidFill>
                <a:cs typeface="+mj-cs"/>
              </a:rPr>
              <a:t>- la definizione del contesto patologico</a:t>
            </a:r>
            <a:endParaRPr lang="it-IT" sz="2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12875"/>
            <a:ext cx="8426450" cy="446405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L’abuso di sostanze è riconosciuto dall’organizzazione mondiale della sanità  come una malattia.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Pertanto ogni persona che assume sostanze o alcol è da considerarsi persona malata con il diritto di poter accedere alla cura anche nelle fasi di esecuzione penale.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Si può </a:t>
            </a:r>
            <a:r>
              <a:rPr lang="it-IT" sz="2000" dirty="0" err="1" smtClean="0">
                <a:solidFill>
                  <a:srgbClr val="000000"/>
                </a:solidFill>
                <a:latin typeface="Tahoma" charset="0"/>
                <a:cs typeface="+mn-cs"/>
              </a:rPr>
              <a:t>iniziara</a:t>
            </a: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 ad assumere sostanze per vari motivi, anche per gioco, la cosa certa è che un uso prolungato porta alla dipendenza.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La dipendenza è quando una persona non riesce più a gestire la separazione dalla sostanza.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000000"/>
                </a:solidFill>
                <a:latin typeface="Tahoma" charset="0"/>
                <a:cs typeface="+mn-cs"/>
              </a:rPr>
              <a:t>Questa circostanza può determinare o aumentare comportamenti antisociali……..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9" name="Picture 17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7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85800" y="571500"/>
            <a:ext cx="7772400" cy="17145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mtClean="0">
                <a:ea typeface="ＭＳ Ｐゴシック" charset="-128"/>
              </a:rPr>
              <a:t>D.S.M. IV </a:t>
            </a:r>
            <a:br>
              <a:rPr lang="it-IT" smtClean="0">
                <a:ea typeface="ＭＳ Ｐゴシック" charset="-128"/>
              </a:rPr>
            </a:br>
            <a:r>
              <a:rPr lang="it-IT" smtClean="0">
                <a:ea typeface="ＭＳ Ｐゴシック" charset="-128"/>
              </a:rPr>
              <a:t>Tossicodipendenza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2428875"/>
            <a:ext cx="6400800" cy="38798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it-IT" smtClean="0">
                <a:ea typeface="ＭＳ Ｐゴシック" charset="-128"/>
              </a:rPr>
              <a:t>Un insieme di sintomi cognitivi, comportamentali e fisici indicativi del fatto che il soggetto continui a fare uso della sostanza nonostante la presenza di problemi significativi ad essa correlati</a:t>
            </a:r>
          </a:p>
        </p:txBody>
      </p:sp>
    </p:spTree>
    <p:extLst>
      <p:ext uri="{BB962C8B-B14F-4D97-AF65-F5344CB8AC3E}">
        <p14:creationId xmlns:p14="http://schemas.microsoft.com/office/powerpoint/2010/main" val="386284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188" y="404813"/>
            <a:ext cx="7772400" cy="15716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mtClean="0">
                <a:ea typeface="ＭＳ Ｐゴシック" charset="-128"/>
              </a:rPr>
              <a:t>Tossicodipendenza- Caratteristiche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214438" y="2143125"/>
            <a:ext cx="6553200" cy="446405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it-IT" sz="1800" smtClean="0">
                <a:solidFill>
                  <a:srgbClr val="898989"/>
                </a:solidFill>
                <a:effectLst/>
                <a:ea typeface="ＭＳ Ｐゴシック" charset="-128"/>
              </a:rPr>
              <a:t> </a:t>
            </a:r>
            <a:r>
              <a:rPr lang="it-IT" sz="1800" smtClean="0">
                <a:ea typeface="ＭＳ Ｐゴシック" charset="-128"/>
              </a:rPr>
              <a:t>Il desiderio invincibile di continuare ad assumere la droga; esso è legato al desiderio di provare nuovamente i suoi effetti piacevoli. </a:t>
            </a:r>
          </a:p>
          <a:p>
            <a:pPr marL="0" indent="0" algn="just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it-IT" sz="1800" smtClean="0">
                <a:ea typeface="ＭＳ Ｐゴシック" charset="-128"/>
              </a:rPr>
              <a:t> Una </a:t>
            </a:r>
            <a:r>
              <a:rPr lang="it-IT" sz="1800" b="1" smtClean="0">
                <a:ea typeface="ＭＳ Ｐゴシック" charset="-128"/>
              </a:rPr>
              <a:t>dipendenza psichica</a:t>
            </a:r>
            <a:r>
              <a:rPr lang="it-IT" sz="1800" smtClean="0">
                <a:ea typeface="ＭＳ Ｐゴシック" charset="-128"/>
              </a:rPr>
              <a:t> dalla droga; la dipendenza psichica si riferisce al desiderio di sperimentare gli effetti benefici legati all'assunzione della droga, la fuga dall'ansia e dal conflitto, l'evasione dalla noia. </a:t>
            </a:r>
          </a:p>
          <a:p>
            <a:pPr marL="0" indent="0" algn="just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it-IT" sz="1800" smtClean="0">
                <a:ea typeface="ＭＳ Ｐゴシック" charset="-128"/>
              </a:rPr>
              <a:t> Una </a:t>
            </a:r>
            <a:r>
              <a:rPr lang="it-IT" sz="1800" b="1" smtClean="0">
                <a:ea typeface="ＭＳ Ｐゴシック" charset="-128"/>
              </a:rPr>
              <a:t>dipendenza fisica</a:t>
            </a:r>
            <a:r>
              <a:rPr lang="it-IT" sz="1800" smtClean="0">
                <a:ea typeface="ＭＳ Ｐゴシック" charset="-128"/>
              </a:rPr>
              <a:t> dalla droga; la dipendenza fisica si riferisce alle modificazioni chimico-fisiche che la droga produce nell'organismo, per cui esso non può più farne a meno, nel senso che la droga si inserisce nel metabolismo in maniera di divenire essenziale per il funzionamento dell'organismo. La scomparsa della droga dall'organismo provoca segni e sintomi di squilibrio, di sofferenza, di alterazione funzionale: </a:t>
            </a:r>
            <a:r>
              <a:rPr lang="it-IT" sz="1800" b="1" smtClean="0">
                <a:ea typeface="ＭＳ Ｐゴシック" charset="-128"/>
              </a:rPr>
              <a:t>la sindrome di astinenza dalla droga</a:t>
            </a:r>
            <a:r>
              <a:rPr lang="it-IT" sz="1800" smtClean="0">
                <a:ea typeface="ＭＳ Ｐゴシック" charset="-128"/>
              </a:rPr>
              <a:t>. </a:t>
            </a:r>
          </a:p>
          <a:p>
            <a:pPr marL="0" indent="0" algn="just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it-IT" sz="1800" smtClean="0">
                <a:ea typeface="ＭＳ Ｐゴシック" charset="-128"/>
              </a:rPr>
              <a:t> La tendenza ad aumentare le dosi; è legata al fenomeno dell' </a:t>
            </a:r>
            <a:r>
              <a:rPr lang="it-IT" sz="1800" b="1" smtClean="0">
                <a:ea typeface="ＭＳ Ｐゴシック" charset="-128"/>
              </a:rPr>
              <a:t>assuefazione</a:t>
            </a:r>
            <a:r>
              <a:rPr lang="it-IT" sz="1800" smtClean="0">
                <a:ea typeface="ＭＳ Ｐゴシック" charset="-128"/>
              </a:rPr>
              <a:t> o </a:t>
            </a:r>
            <a:r>
              <a:rPr lang="it-IT" sz="1800" b="1" smtClean="0">
                <a:ea typeface="ＭＳ Ｐゴシック" charset="-128"/>
              </a:rPr>
              <a:t>tolleranza</a:t>
            </a:r>
            <a:r>
              <a:rPr lang="it-IT" sz="1800" smtClean="0">
                <a:ea typeface="ＭＳ Ｐゴシック" charset="-128"/>
              </a:rPr>
              <a:t>, condizione per cui l'uso protratto di una sostanze determina nell'organismo che l'assume, effetti soggettivi sempre più scarsi, per cui per ottenere sempre lo stesso effetto iniziale bisogna aumentare le dosi. </a:t>
            </a:r>
          </a:p>
          <a:p>
            <a:pPr marL="0" indent="0" algn="just" eaLnBrk="1" hangingPunct="1">
              <a:lnSpc>
                <a:spcPct val="70000"/>
              </a:lnSpc>
              <a:buFont typeface="Arial" pitchFamily="34" charset="0"/>
              <a:buChar char="•"/>
            </a:pPr>
            <a:r>
              <a:rPr lang="it-IT" sz="1800" smtClean="0">
                <a:ea typeface="ＭＳ Ｐゴシック" charset="-128"/>
              </a:rPr>
              <a:t> Effetti nocivi per l'individuo e la società.</a:t>
            </a:r>
          </a:p>
        </p:txBody>
      </p:sp>
    </p:spTree>
    <p:extLst>
      <p:ext uri="{BB962C8B-B14F-4D97-AF65-F5344CB8AC3E}">
        <p14:creationId xmlns:p14="http://schemas.microsoft.com/office/powerpoint/2010/main" val="13438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42938" y="357188"/>
            <a:ext cx="7772400" cy="1919287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it-IT" smtClean="0">
                <a:ea typeface="ＭＳ Ｐゴシック" charset="-128"/>
              </a:rPr>
              <a:t>DIAGNOSI</a:t>
            </a:r>
            <a:br>
              <a:rPr lang="it-IT" smtClean="0">
                <a:ea typeface="ＭＳ Ｐゴシック" charset="-128"/>
              </a:rPr>
            </a:br>
            <a:r>
              <a:rPr lang="it-IT" sz="3600" smtClean="0">
                <a:ea typeface="ＭＳ Ｐゴシック" charset="-128"/>
              </a:rPr>
              <a:t>Presenza da almeno un mese di tre dei seguenti sintomi:</a:t>
            </a:r>
            <a:r>
              <a:rPr lang="it-IT" sz="5400" smtClean="0">
                <a:ea typeface="ＭＳ Ｐゴシック" charset="-128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2420938"/>
            <a:ext cx="6369050" cy="403225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900" smtClean="0">
              <a:solidFill>
                <a:srgbClr val="898989"/>
              </a:solidFill>
              <a:ea typeface="ＭＳ Ｐゴシック" charset="-128"/>
            </a:endParaRP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900" smtClean="0">
              <a:solidFill>
                <a:srgbClr val="898989"/>
              </a:solidFill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b="1" smtClean="0">
                <a:ea typeface="ＭＳ Ｐゴシック" charset="-128"/>
              </a:rPr>
              <a:t>Tolleranza</a:t>
            </a:r>
            <a:r>
              <a:rPr lang="it-IT" sz="1600" smtClean="0">
                <a:ea typeface="ＭＳ Ｐゴシック" charset="-128"/>
              </a:rPr>
              <a:t>, intesa come bisogno di aumentare la dose per ottenere i medesimi effetti auspicati oppure come mancato raggiungimento di questi stessi effetti a parità di dose.</a:t>
            </a:r>
            <a:br>
              <a:rPr lang="it-IT" sz="1600" smtClean="0">
                <a:ea typeface="ＭＳ Ｐゴシック" charset="-128"/>
              </a:rPr>
            </a:br>
            <a:endParaRPr lang="it-IT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b="1" smtClean="0">
                <a:ea typeface="ＭＳ Ｐゴシック" charset="-128"/>
              </a:rPr>
              <a:t>Astinenza</a:t>
            </a:r>
            <a:r>
              <a:rPr lang="it-IT" sz="1600" smtClean="0">
                <a:ea typeface="ＭＳ Ｐゴシック" charset="-128"/>
              </a:rPr>
              <a:t>, intesa come la sindrome sostanza-specifica conseguente alla cessazione o riduzione di una sostanza assunta in modo pesante e prolungato. Questa sindrome causa disagio significativo nella vita dell</a:t>
            </a:r>
            <a:r>
              <a:rPr lang="ja-JP" altLang="it-IT" sz="1600" smtClean="0">
                <a:ea typeface="ＭＳ Ｐゴシック" charset="-128"/>
              </a:rPr>
              <a:t>’</a:t>
            </a:r>
            <a:r>
              <a:rPr lang="it-IT" altLang="ja-JP" sz="1600" smtClean="0">
                <a:ea typeface="ＭＳ Ｐゴシック" charset="-128"/>
              </a:rPr>
              <a:t>individuo e viene risolta con l</a:t>
            </a:r>
            <a:r>
              <a:rPr lang="ja-JP" altLang="it-IT" sz="1600" smtClean="0">
                <a:ea typeface="ＭＳ Ｐゴシック" charset="-128"/>
              </a:rPr>
              <a:t>’</a:t>
            </a:r>
            <a:r>
              <a:rPr lang="it-IT" altLang="ja-JP" sz="1600" smtClean="0">
                <a:ea typeface="ＭＳ Ｐゴシック" charset="-128"/>
              </a:rPr>
              <a:t>assunzione della sostanza.</a:t>
            </a:r>
            <a:br>
              <a:rPr lang="it-IT" altLang="ja-JP" sz="1600" smtClean="0">
                <a:ea typeface="ＭＳ Ｐゴシック" charset="-128"/>
              </a:rPr>
            </a:br>
            <a:endParaRPr lang="it-IT" altLang="ja-JP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smtClean="0">
                <a:ea typeface="ＭＳ Ｐゴシック" charset="-128"/>
              </a:rPr>
              <a:t>La sostanza viene assunta in dosi e periodi maggiori rispetto a quanto previsto dal soggetto.</a:t>
            </a:r>
            <a:br>
              <a:rPr lang="it-IT" sz="1600" smtClean="0">
                <a:ea typeface="ＭＳ Ｐゴシック" charset="-128"/>
              </a:rPr>
            </a:br>
            <a:endParaRPr lang="it-IT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smtClean="0">
                <a:ea typeface="ＭＳ Ｐゴシック" charset="-128"/>
              </a:rPr>
              <a:t>Il </a:t>
            </a:r>
            <a:r>
              <a:rPr lang="it-IT" sz="1600" b="1" smtClean="0">
                <a:ea typeface="ＭＳ Ｐゴシック" charset="-128"/>
              </a:rPr>
              <a:t>desiderio</a:t>
            </a:r>
            <a:r>
              <a:rPr lang="it-IT" sz="1600" smtClean="0">
                <a:ea typeface="ＭＳ Ｐゴシック" charset="-128"/>
              </a:rPr>
              <a:t> di smettere e ridurre l</a:t>
            </a:r>
            <a:r>
              <a:rPr lang="ja-JP" altLang="it-IT" sz="1600" smtClean="0">
                <a:ea typeface="ＭＳ Ｐゴシック" charset="-128"/>
              </a:rPr>
              <a:t>’</a:t>
            </a:r>
            <a:r>
              <a:rPr lang="it-IT" altLang="ja-JP" sz="1600" smtClean="0">
                <a:ea typeface="ＭＳ Ｐゴシック" charset="-128"/>
              </a:rPr>
              <a:t>assunzione è frustrato da insuccessi.</a:t>
            </a:r>
            <a:br>
              <a:rPr lang="it-IT" altLang="ja-JP" sz="1600" smtClean="0">
                <a:ea typeface="ＭＳ Ｐゴシック" charset="-128"/>
              </a:rPr>
            </a:br>
            <a:endParaRPr lang="it-IT" altLang="ja-JP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smtClean="0">
                <a:ea typeface="ＭＳ Ｐゴシック" charset="-128"/>
              </a:rPr>
              <a:t>Molto </a:t>
            </a:r>
            <a:r>
              <a:rPr lang="it-IT" sz="1600" b="1" smtClean="0">
                <a:ea typeface="ＭＳ Ｐゴシック" charset="-128"/>
              </a:rPr>
              <a:t>tempo</a:t>
            </a:r>
            <a:r>
              <a:rPr lang="it-IT" sz="1600" smtClean="0">
                <a:ea typeface="ＭＳ Ｐゴシック" charset="-128"/>
              </a:rPr>
              <a:t> viene speso nel procurarsi la sostanza, nell</a:t>
            </a:r>
            <a:r>
              <a:rPr lang="ja-JP" altLang="it-IT" sz="1600" smtClean="0">
                <a:ea typeface="ＭＳ Ｐゴシック" charset="-128"/>
              </a:rPr>
              <a:t>’</a:t>
            </a:r>
            <a:r>
              <a:rPr lang="it-IT" altLang="ja-JP" sz="1600" smtClean="0">
                <a:ea typeface="ＭＳ Ｐゴシック" charset="-128"/>
              </a:rPr>
              <a:t>assumerla e nel cercare di riprendersi.</a:t>
            </a:r>
            <a:br>
              <a:rPr lang="it-IT" altLang="ja-JP" sz="1600" smtClean="0">
                <a:ea typeface="ＭＳ Ｐゴシック" charset="-128"/>
              </a:rPr>
            </a:br>
            <a:endParaRPr lang="it-IT" altLang="ja-JP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smtClean="0">
                <a:ea typeface="ＭＳ Ｐゴシック" charset="-128"/>
              </a:rPr>
              <a:t>Riduzione o interruzione di importanti aree di vita.</a:t>
            </a:r>
            <a:br>
              <a:rPr lang="it-IT" sz="1600" smtClean="0">
                <a:ea typeface="ＭＳ Ｐゴシック" charset="-128"/>
              </a:rPr>
            </a:br>
            <a:endParaRPr lang="it-IT" sz="1600" smtClean="0">
              <a:ea typeface="ＭＳ Ｐゴシック" charset="-128"/>
            </a:endParaRPr>
          </a:p>
          <a:p>
            <a:pPr marL="514350" indent="-514350" eaLnBrk="1" hangingPunct="1">
              <a:lnSpc>
                <a:spcPct val="65000"/>
              </a:lnSpc>
              <a:buFont typeface="Arial" pitchFamily="34" charset="0"/>
              <a:buChar char="•"/>
            </a:pPr>
            <a:r>
              <a:rPr lang="it-IT" sz="1600" b="1" smtClean="0">
                <a:ea typeface="ＭＳ Ｐゴシック" charset="-128"/>
              </a:rPr>
              <a:t>Uso continuativo </a:t>
            </a:r>
            <a:r>
              <a:rPr lang="it-IT" sz="1600" smtClean="0">
                <a:ea typeface="ＭＳ Ｐゴシック" charset="-128"/>
              </a:rPr>
              <a:t>della sostanza nonostante la consapevolezza dei problemi.</a:t>
            </a:r>
          </a:p>
        </p:txBody>
      </p:sp>
    </p:spTree>
    <p:extLst>
      <p:ext uri="{BB962C8B-B14F-4D97-AF65-F5344CB8AC3E}">
        <p14:creationId xmlns:p14="http://schemas.microsoft.com/office/powerpoint/2010/main" val="14132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1835150" y="5949950"/>
            <a:ext cx="7308850" cy="285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2975"/>
            <a:ext cx="140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OG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95288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Definizione diagnostica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4213" y="1125538"/>
            <a:ext cx="8064500" cy="46799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American </a:t>
            </a:r>
            <a:r>
              <a:rPr lang="it-IT" sz="2800" dirty="0" err="1">
                <a:solidFill>
                  <a:schemeClr val="tx1"/>
                </a:solidFill>
              </a:rPr>
              <a:t>Medical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Association</a:t>
            </a:r>
            <a:r>
              <a:rPr lang="it-IT" sz="2800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chemeClr val="tx1"/>
                </a:solidFill>
              </a:rPr>
              <a:t>«la tossicodipendenza è una malattia cronica del sistema nervoso con andamento recidivante, caratterizzata dalla ricerca e dall’utilizzo di droga con modalità compulsive, nonostante i danni conseguenti. E’ il risultato di una complessa interazione tra fattori di vulnerabilità biologica, esposizione ambientale e sviluppo neuronale.»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1901</Words>
  <Application>Microsoft Macintosh PowerPoint</Application>
  <PresentationFormat>Presentazione su schermo (4:3)</PresentationFormat>
  <Paragraphs>312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Documento</vt:lpstr>
      <vt:lpstr>Presentazione di PowerPoint</vt:lpstr>
      <vt:lpstr>Presentazione di PowerPoint</vt:lpstr>
      <vt:lpstr>Presentazione di PowerPoint</vt:lpstr>
      <vt:lpstr>O.M.S.   La tossicodipendenza</vt:lpstr>
      <vt:lpstr>- la definizione del contesto patologico</vt:lpstr>
      <vt:lpstr>D.S.M. IV  Tossicodipendenza</vt:lpstr>
      <vt:lpstr>Tossicodipendenza- Caratteristiche</vt:lpstr>
      <vt:lpstr>DIAGNOSI Presenza da almeno un mese di tre dei seguenti sintomi: </vt:lpstr>
      <vt:lpstr>Presentazione di PowerPoint</vt:lpstr>
      <vt:lpstr>Presentazione di PowerPoint</vt:lpstr>
      <vt:lpstr>- il mandato istituzionale</vt:lpstr>
      <vt:lpstr>Presentazione di PowerPoint</vt:lpstr>
      <vt:lpstr>- la struttura del servizio in Carcere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 protocolli operativi</vt:lpstr>
      <vt:lpstr>Il Tavolo di lavoro territoriale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francesco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</dc:creator>
  <cp:lastModifiedBy>francesco</cp:lastModifiedBy>
  <cp:revision>11</cp:revision>
  <dcterms:created xsi:type="dcterms:W3CDTF">2018-11-03T09:12:45Z</dcterms:created>
  <dcterms:modified xsi:type="dcterms:W3CDTF">2019-02-15T08:27:20Z</dcterms:modified>
</cp:coreProperties>
</file>