
<file path=[Content_Types].xml><?xml version="1.0" encoding="utf-8"?>
<Types xmlns="http://schemas.openxmlformats.org/package/2006/content-types">
  <Default Extension="xml" ContentType="application/xml"/>
  <Default Extension="mp3" ContentType="audio/mpeg"/>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86" r:id="rId5"/>
    <p:sldId id="259" r:id="rId6"/>
    <p:sldId id="260" r:id="rId7"/>
    <p:sldId id="261" r:id="rId8"/>
    <p:sldId id="262" r:id="rId9"/>
    <p:sldId id="263" r:id="rId10"/>
    <p:sldId id="282" r:id="rId11"/>
    <p:sldId id="283" r:id="rId12"/>
    <p:sldId id="264" r:id="rId13"/>
    <p:sldId id="285" r:id="rId14"/>
    <p:sldId id="265" r:id="rId15"/>
    <p:sldId id="266"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73K/fjsjbz9Q0kOqDoIZRw==" hashData="1SM9k/iL6mS057B8fBInm1yW0j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289"/>
    <p:restoredTop sz="94643"/>
  </p:normalViewPr>
  <p:slideViewPr>
    <p:cSldViewPr snapToGrid="0" snapToObjects="1">
      <p:cViewPr varScale="1">
        <p:scale>
          <a:sx n="126" d="100"/>
          <a:sy n="126" d="100"/>
        </p:scale>
        <p:origin x="288" y="200"/>
      </p:cViewPr>
      <p:guideLst/>
    </p:cSldViewPr>
  </p:slid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2F352-62C3-9542-BA15-80EF249264DD}" type="datetimeFigureOut">
              <a:rPr lang="it-IT" smtClean="0"/>
              <a:t>20/03/20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3F7DA-E8CE-374F-A10A-CD4F28621BB6}" type="slidenum">
              <a:rPr lang="it-IT" smtClean="0"/>
              <a:t>‹#›</a:t>
            </a:fld>
            <a:endParaRPr lang="it-IT"/>
          </a:p>
        </p:txBody>
      </p:sp>
    </p:spTree>
    <p:extLst>
      <p:ext uri="{BB962C8B-B14F-4D97-AF65-F5344CB8AC3E}">
        <p14:creationId xmlns:p14="http://schemas.microsoft.com/office/powerpoint/2010/main" val="190683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2A5EBAE-3F4C-4545-9CAB-EF307B1831E1}" type="datetimeFigureOut">
              <a:rPr lang="it-IT" smtClean="0"/>
              <a:t>20/03/20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60235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2A5EBAE-3F4C-4545-9CAB-EF307B1831E1}" type="datetimeFigureOut">
              <a:rPr lang="it-IT" smtClean="0"/>
              <a:t>20/03/20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52732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2A5EBAE-3F4C-4545-9CAB-EF307B1831E1}" type="datetimeFigureOut">
              <a:rPr lang="it-IT" smtClean="0"/>
              <a:t>20/03/20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6927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2A5EBAE-3F4C-4545-9CAB-EF307B1831E1}" type="datetimeFigureOut">
              <a:rPr lang="it-IT" smtClean="0"/>
              <a:t>20/03/20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27460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A2A5EBAE-3F4C-4545-9CAB-EF307B1831E1}" type="datetimeFigureOut">
              <a:rPr lang="it-IT" smtClean="0"/>
              <a:t>20/03/20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21144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2A5EBAE-3F4C-4545-9CAB-EF307B1831E1}" type="datetimeFigureOut">
              <a:rPr lang="it-IT" smtClean="0"/>
              <a:t>20/03/20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47443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2A5EBAE-3F4C-4545-9CAB-EF307B1831E1}" type="datetimeFigureOut">
              <a:rPr lang="it-IT" smtClean="0"/>
              <a:t>20/03/20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5638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A2A5EBAE-3F4C-4545-9CAB-EF307B1831E1}" type="datetimeFigureOut">
              <a:rPr lang="it-IT" smtClean="0"/>
              <a:t>20/03/20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91034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A5EBAE-3F4C-4545-9CAB-EF307B1831E1}" type="datetimeFigureOut">
              <a:rPr lang="it-IT" smtClean="0"/>
              <a:t>20/03/20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3472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2A5EBAE-3F4C-4545-9CAB-EF307B1831E1}" type="datetimeFigureOut">
              <a:rPr lang="it-IT" smtClean="0"/>
              <a:t>20/03/20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92467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2A5EBAE-3F4C-4545-9CAB-EF307B1831E1}" type="datetimeFigureOut">
              <a:rPr lang="it-IT" smtClean="0"/>
              <a:t>20/03/20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F87D14A-ED46-3F4A-B880-96B4D644EBDA}" type="slidenum">
              <a:rPr lang="it-IT" smtClean="0"/>
              <a:t>‹#›</a:t>
            </a:fld>
            <a:endParaRPr lang="it-IT"/>
          </a:p>
        </p:txBody>
      </p:sp>
    </p:spTree>
    <p:extLst>
      <p:ext uri="{BB962C8B-B14F-4D97-AF65-F5344CB8AC3E}">
        <p14:creationId xmlns:p14="http://schemas.microsoft.com/office/powerpoint/2010/main" val="17911556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5EBAE-3F4C-4545-9CAB-EF307B1831E1}" type="datetimeFigureOut">
              <a:rPr lang="it-IT" smtClean="0"/>
              <a:t>20/03/20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87D14A-ED46-3F4A-B880-96B4D644EBDA}" type="slidenum">
              <a:rPr lang="it-IT" smtClean="0"/>
              <a:t>‹#›</a:t>
            </a:fld>
            <a:endParaRPr lang="it-IT"/>
          </a:p>
        </p:txBody>
      </p:sp>
    </p:spTree>
    <p:extLst>
      <p:ext uri="{BB962C8B-B14F-4D97-AF65-F5344CB8AC3E}">
        <p14:creationId xmlns:p14="http://schemas.microsoft.com/office/powerpoint/2010/main" val="10282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microsoft.com/office/2007/relationships/media" Target="../media/media16.m4a"/><Relationship Id="rId4" Type="http://schemas.openxmlformats.org/officeDocument/2006/relationships/audio" Target="../media/media16.m4a"/><Relationship Id="rId5" Type="http://schemas.openxmlformats.org/officeDocument/2006/relationships/slideLayout" Target="../slideLayouts/slideLayout2.xml"/><Relationship Id="rId6" Type="http://schemas.openxmlformats.org/officeDocument/2006/relationships/image" Target="../media/image1.png"/><Relationship Id="rId1" Type="http://schemas.microsoft.com/office/2007/relationships/media" Target="../media/media15.mp3"/><Relationship Id="rId2" Type="http://schemas.openxmlformats.org/officeDocument/2006/relationships/audio" Target="../media/media15.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Breve tutorial di elettronica</a:t>
            </a:r>
          </a:p>
        </p:txBody>
      </p:sp>
      <p:sp>
        <p:nvSpPr>
          <p:cNvPr id="6" name="Sottotitolo 2"/>
          <p:cNvSpPr>
            <a:spLocks noGrp="1"/>
          </p:cNvSpPr>
          <p:nvPr>
            <p:ph type="subTitle" idx="1"/>
          </p:nvPr>
        </p:nvSpPr>
        <p:spPr>
          <a:xfrm>
            <a:off x="1524000" y="3602038"/>
            <a:ext cx="9144000" cy="1655762"/>
          </a:xfrm>
        </p:spPr>
        <p:txBody>
          <a:bodyPr/>
          <a:lstStyle/>
          <a:p>
            <a:r>
              <a:rPr lang="it-IT" dirty="0" err="1"/>
              <a:t>Braione</a:t>
            </a:r>
            <a:r>
              <a:rPr lang="it-IT" dirty="0"/>
              <a:t> </a:t>
            </a:r>
            <a:r>
              <a:rPr lang="it-IT" dirty="0" smtClean="0"/>
              <a:t>Pietro, revisione Domenico G. Sorrenti</a:t>
            </a:r>
            <a:endParaRPr lang="it-IT" dirty="0"/>
          </a:p>
          <a:p>
            <a:r>
              <a:rPr lang="it-IT" dirty="0" smtClean="0"/>
              <a:t>Sistemi </a:t>
            </a:r>
            <a:r>
              <a:rPr lang="it-IT" dirty="0"/>
              <a:t>Embedded</a:t>
            </a:r>
          </a:p>
          <a:p>
            <a:r>
              <a:rPr lang="it-IT" dirty="0"/>
              <a:t>Anno accademico </a:t>
            </a:r>
            <a:r>
              <a:rPr lang="it-IT" dirty="0" smtClean="0"/>
              <a:t>2019/20</a:t>
            </a:r>
            <a:endParaRPr lang="it-IT"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13113800"/>
      </p:ext>
    </p:extLst>
  </p:cSld>
  <p:clrMapOvr>
    <a:masterClrMapping/>
  </p:clrMapOvr>
  <mc:AlternateContent xmlns:mc="http://schemas.openxmlformats.org/markup-compatibility/2006" xmlns:p14="http://schemas.microsoft.com/office/powerpoint/2010/main">
    <mc:Choice Requires="p14">
      <p:transition spd="slow" p14:dur="2000" advTm="11886"/>
    </mc:Choice>
    <mc:Fallback xmlns="">
      <p:transition spd="slow" advTm="1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Componenti: </a:t>
            </a:r>
            <a:r>
              <a:rPr lang="it-IT" dirty="0" smtClean="0"/>
              <a:t>Resistore ideale</a:t>
            </a:r>
            <a:endParaRPr lang="it-IT" dirty="0"/>
          </a:p>
        </p:txBody>
      </p:sp>
      <p:sp>
        <p:nvSpPr>
          <p:cNvPr id="3" name="Segnaposto contenuto 2"/>
          <p:cNvSpPr>
            <a:spLocks noGrp="1"/>
          </p:cNvSpPr>
          <p:nvPr>
            <p:ph idx="1"/>
          </p:nvPr>
        </p:nvSpPr>
        <p:spPr/>
        <p:txBody>
          <a:bodyPr/>
          <a:lstStyle/>
          <a:p>
            <a:r>
              <a:rPr lang="it-IT" dirty="0" smtClean="0"/>
              <a:t>il </a:t>
            </a:r>
            <a:r>
              <a:rPr lang="it-IT" dirty="0"/>
              <a:t>resistore </a:t>
            </a:r>
            <a:r>
              <a:rPr lang="it-IT" dirty="0" smtClean="0"/>
              <a:t>ha una </a:t>
            </a:r>
            <a:r>
              <a:rPr lang="it-IT" dirty="0"/>
              <a:t>relazione lineare tra corrente e tensione</a:t>
            </a:r>
          </a:p>
          <a:p>
            <a:r>
              <a:rPr lang="it-IT" dirty="0" err="1"/>
              <a:t>R</a:t>
            </a:r>
            <a:r>
              <a:rPr lang="it-IT" dirty="0"/>
              <a:t> è detta la resistenza del resistore, si misura in ohm</a:t>
            </a:r>
          </a:p>
        </p:txBody>
      </p:sp>
      <p:grpSp>
        <p:nvGrpSpPr>
          <p:cNvPr id="4" name="Gruppo 3"/>
          <p:cNvGrpSpPr/>
          <p:nvPr/>
        </p:nvGrpSpPr>
        <p:grpSpPr>
          <a:xfrm rot="5400000">
            <a:off x="1636628" y="4754950"/>
            <a:ext cx="560380" cy="218323"/>
            <a:chOff x="10586261" y="2922459"/>
            <a:chExt cx="560380" cy="218323"/>
          </a:xfrm>
        </p:grpSpPr>
        <p:cxnSp>
          <p:nvCxnSpPr>
            <p:cNvPr id="5" name="Connettore 1 4"/>
            <p:cNvCxnSpPr/>
            <p:nvPr/>
          </p:nvCxnSpPr>
          <p:spPr>
            <a:xfrm rot="1800000" flipH="1">
              <a:off x="10586261" y="2930855"/>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rot="19800000">
              <a:off x="10664763" y="2924008"/>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rot="1800000" flipH="1">
              <a:off x="10769372" y="2924782"/>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19800000">
              <a:off x="10869656" y="2924008"/>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rot="1800000" flipH="1">
              <a:off x="10968748" y="2923233"/>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rot="19800000">
              <a:off x="11069032" y="2922459"/>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rot="1800000" flipH="1">
              <a:off x="11146641" y="302322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Connettore 1 11"/>
          <p:cNvCxnSpPr/>
          <p:nvPr/>
        </p:nvCxnSpPr>
        <p:spPr>
          <a:xfrm>
            <a:off x="1915657" y="5171302"/>
            <a:ext cx="0" cy="213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1917835" y="4343036"/>
            <a:ext cx="0" cy="213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1917835" y="4197424"/>
            <a:ext cx="1" cy="274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Figura a mano libera 14"/>
          <p:cNvSpPr/>
          <p:nvPr/>
        </p:nvSpPr>
        <p:spPr>
          <a:xfrm rot="1899382">
            <a:off x="1474991" y="4580014"/>
            <a:ext cx="350348" cy="626152"/>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1091489" y="4697361"/>
            <a:ext cx="316112" cy="369332"/>
          </a:xfrm>
          <a:prstGeom prst="rect">
            <a:avLst/>
          </a:prstGeom>
          <a:noFill/>
        </p:spPr>
        <p:txBody>
          <a:bodyPr wrap="none" rtlCol="0">
            <a:spAutoFit/>
          </a:bodyPr>
          <a:lstStyle/>
          <a:p>
            <a:r>
              <a:rPr lang="it-IT" dirty="0"/>
              <a:t>V</a:t>
            </a:r>
            <a:endParaRPr lang="it-IT" baseline="-25000" dirty="0"/>
          </a:p>
        </p:txBody>
      </p:sp>
      <p:sp>
        <p:nvSpPr>
          <p:cNvPr id="17" name="CasellaDiTesto 16"/>
          <p:cNvSpPr txBox="1"/>
          <p:nvPr/>
        </p:nvSpPr>
        <p:spPr>
          <a:xfrm>
            <a:off x="2009188" y="4116560"/>
            <a:ext cx="242374" cy="369332"/>
          </a:xfrm>
          <a:prstGeom prst="rect">
            <a:avLst/>
          </a:prstGeom>
          <a:noFill/>
        </p:spPr>
        <p:txBody>
          <a:bodyPr wrap="none" rtlCol="0">
            <a:spAutoFit/>
          </a:bodyPr>
          <a:lstStyle/>
          <a:p>
            <a:r>
              <a:rPr lang="it-IT" dirty="0"/>
              <a:t>I</a:t>
            </a:r>
            <a:endParaRPr lang="it-IT" baseline="-25000" dirty="0"/>
          </a:p>
        </p:txBody>
      </p:sp>
      <p:sp>
        <p:nvSpPr>
          <p:cNvPr id="18" name="CasellaDiTesto 17"/>
          <p:cNvSpPr txBox="1"/>
          <p:nvPr/>
        </p:nvSpPr>
        <p:spPr>
          <a:xfrm>
            <a:off x="2687721" y="4605707"/>
            <a:ext cx="1380506" cy="523220"/>
          </a:xfrm>
          <a:prstGeom prst="rect">
            <a:avLst/>
          </a:prstGeom>
          <a:noFill/>
        </p:spPr>
        <p:txBody>
          <a:bodyPr wrap="none" rtlCol="0">
            <a:spAutoFit/>
          </a:bodyPr>
          <a:lstStyle/>
          <a:p>
            <a:r>
              <a:rPr lang="it-IT" sz="2800" b="1" dirty="0"/>
              <a:t>V = </a:t>
            </a:r>
            <a:r>
              <a:rPr lang="it-IT" sz="2800" b="1" dirty="0" err="1"/>
              <a:t>R</a:t>
            </a:r>
            <a:r>
              <a:rPr lang="it-IT" sz="2800" b="1" dirty="0"/>
              <a:t> * I</a:t>
            </a:r>
            <a:endParaRPr lang="it-IT" sz="2800" b="1" baseline="-25000" dirty="0"/>
          </a:p>
        </p:txBody>
      </p:sp>
      <p:sp>
        <p:nvSpPr>
          <p:cNvPr id="19" name="CasellaDiTesto 18"/>
          <p:cNvSpPr txBox="1"/>
          <p:nvPr/>
        </p:nvSpPr>
        <p:spPr>
          <a:xfrm>
            <a:off x="2040503" y="4651077"/>
            <a:ext cx="309700" cy="369332"/>
          </a:xfrm>
          <a:prstGeom prst="rect">
            <a:avLst/>
          </a:prstGeom>
          <a:noFill/>
        </p:spPr>
        <p:txBody>
          <a:bodyPr wrap="none" rtlCol="0">
            <a:spAutoFit/>
          </a:bodyPr>
          <a:lstStyle/>
          <a:p>
            <a:r>
              <a:rPr lang="it-IT" dirty="0"/>
              <a:t>R</a:t>
            </a:r>
            <a:endParaRPr lang="it-IT" baseline="-25000" dirty="0"/>
          </a:p>
        </p:txBody>
      </p:sp>
      <p:grpSp>
        <p:nvGrpSpPr>
          <p:cNvPr id="33" name="Gruppo 32"/>
          <p:cNvGrpSpPr/>
          <p:nvPr/>
        </p:nvGrpSpPr>
        <p:grpSpPr>
          <a:xfrm>
            <a:off x="4894384" y="3798816"/>
            <a:ext cx="4128181" cy="2335185"/>
            <a:chOff x="5959255" y="3575817"/>
            <a:chExt cx="4128181" cy="2335185"/>
          </a:xfrm>
        </p:grpSpPr>
        <p:cxnSp>
          <p:nvCxnSpPr>
            <p:cNvPr id="21" name="Connettore 1 20"/>
            <p:cNvCxnSpPr/>
            <p:nvPr/>
          </p:nvCxnSpPr>
          <p:spPr>
            <a:xfrm>
              <a:off x="7917751" y="3760483"/>
              <a:ext cx="0" cy="2150519"/>
            </a:xfrm>
            <a:prstGeom prst="line">
              <a:avLst/>
            </a:prstGeom>
            <a:ln>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5959255" y="4835744"/>
              <a:ext cx="3944031" cy="0"/>
            </a:xfrm>
            <a:prstGeom prst="line">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6065125" y="4232310"/>
              <a:ext cx="3514061" cy="12686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Arco 24"/>
            <p:cNvSpPr/>
            <p:nvPr/>
          </p:nvSpPr>
          <p:spPr>
            <a:xfrm>
              <a:off x="7917751" y="4311661"/>
              <a:ext cx="887308" cy="872361"/>
            </a:xfrm>
            <a:prstGeom prst="arc">
              <a:avLst>
                <a:gd name="adj1" fmla="val 20268384"/>
                <a:gd name="adj2" fmla="val 4927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6" name="CasellaDiTesto 25"/>
            <p:cNvSpPr txBox="1"/>
            <p:nvPr/>
          </p:nvSpPr>
          <p:spPr>
            <a:xfrm>
              <a:off x="8882422" y="4466411"/>
              <a:ext cx="309700" cy="369332"/>
            </a:xfrm>
            <a:prstGeom prst="rect">
              <a:avLst/>
            </a:prstGeom>
            <a:noFill/>
          </p:spPr>
          <p:txBody>
            <a:bodyPr wrap="none" rtlCol="0">
              <a:spAutoFit/>
            </a:bodyPr>
            <a:lstStyle/>
            <a:p>
              <a:r>
                <a:rPr lang="it-IT" dirty="0"/>
                <a:t>R</a:t>
              </a:r>
              <a:endParaRPr lang="it-IT" baseline="-25000" dirty="0"/>
            </a:p>
          </p:txBody>
        </p:sp>
        <p:sp>
          <p:nvSpPr>
            <p:cNvPr id="28" name="CasellaDiTesto 27"/>
            <p:cNvSpPr txBox="1"/>
            <p:nvPr/>
          </p:nvSpPr>
          <p:spPr>
            <a:xfrm>
              <a:off x="7920871" y="3575817"/>
              <a:ext cx="316112" cy="369332"/>
            </a:xfrm>
            <a:prstGeom prst="rect">
              <a:avLst/>
            </a:prstGeom>
            <a:noFill/>
          </p:spPr>
          <p:txBody>
            <a:bodyPr wrap="none" rtlCol="0">
              <a:spAutoFit/>
            </a:bodyPr>
            <a:lstStyle/>
            <a:p>
              <a:r>
                <a:rPr lang="it-IT" dirty="0"/>
                <a:t>V</a:t>
              </a:r>
              <a:endParaRPr lang="it-IT" baseline="-25000" dirty="0"/>
            </a:p>
          </p:txBody>
        </p:sp>
        <p:sp>
          <p:nvSpPr>
            <p:cNvPr id="29" name="CasellaDiTesto 28"/>
            <p:cNvSpPr txBox="1"/>
            <p:nvPr/>
          </p:nvSpPr>
          <p:spPr>
            <a:xfrm>
              <a:off x="9845062" y="4651076"/>
              <a:ext cx="242374" cy="369332"/>
            </a:xfrm>
            <a:prstGeom prst="rect">
              <a:avLst/>
            </a:prstGeom>
            <a:noFill/>
          </p:spPr>
          <p:txBody>
            <a:bodyPr wrap="none" rtlCol="0">
              <a:spAutoFit/>
            </a:bodyPr>
            <a:lstStyle/>
            <a:p>
              <a:r>
                <a:rPr lang="it-IT" dirty="0"/>
                <a:t>I</a:t>
              </a:r>
              <a:endParaRPr lang="it-IT" baseline="-25000" dirty="0"/>
            </a:p>
          </p:txBody>
        </p:sp>
      </p:grpSp>
      <p:pic>
        <p:nvPicPr>
          <p:cNvPr id="23" name="Sound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1166534"/>
      </p:ext>
    </p:extLst>
  </p:cSld>
  <p:clrMapOvr>
    <a:masterClrMapping/>
  </p:clrMapOvr>
  <mc:AlternateContent xmlns:mc="http://schemas.openxmlformats.org/markup-compatibility/2006" xmlns:p14="http://schemas.microsoft.com/office/powerpoint/2010/main">
    <mc:Choice Requires="p14">
      <p:transition spd="slow" p14:dur="2000" advTm="28166"/>
    </mc:Choice>
    <mc:Fallback xmlns="">
      <p:transition spd="slow" advTm="2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Componenti</a:t>
            </a:r>
            <a:endParaRPr lang="it-IT" dirty="0"/>
          </a:p>
        </p:txBody>
      </p:sp>
      <p:sp>
        <p:nvSpPr>
          <p:cNvPr id="3" name="Segnaposto contenuto 2"/>
          <p:cNvSpPr>
            <a:spLocks noGrp="1"/>
          </p:cNvSpPr>
          <p:nvPr>
            <p:ph idx="1"/>
          </p:nvPr>
        </p:nvSpPr>
        <p:spPr/>
        <p:txBody>
          <a:bodyPr>
            <a:normAutofit/>
          </a:bodyPr>
          <a:lstStyle/>
          <a:p>
            <a:pPr algn="just"/>
            <a:r>
              <a:rPr lang="it-IT" dirty="0" smtClean="0"/>
              <a:t>modellare la relazione di un componente reale può richiedere una combinazione di più componenti ideali</a:t>
            </a:r>
          </a:p>
          <a:p>
            <a:pPr algn="just"/>
            <a:r>
              <a:rPr lang="it-IT" dirty="0"/>
              <a:t>esempio: un filo reale è costituito di un materiale che non ha resistenza nulla; quindi un modello elettrico di un filo reale, meno approssimato del modello “filo”, è quello di una serie di un “filo” ideale con una resistenza </a:t>
            </a:r>
            <a:r>
              <a:rPr lang="it-IT" dirty="0" smtClean="0"/>
              <a:t>ideale</a:t>
            </a:r>
            <a:r>
              <a:rPr lang="it-IT" dirty="0"/>
              <a:t> </a:t>
            </a:r>
            <a:r>
              <a:rPr lang="it-IT" dirty="0" smtClean="0"/>
              <a:t>(in pratica una resistenza ideale).</a:t>
            </a:r>
            <a:endParaRPr lang="it-IT"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78034993"/>
      </p:ext>
    </p:extLst>
  </p:cSld>
  <p:clrMapOvr>
    <a:masterClrMapping/>
  </p:clrMapOvr>
  <mc:AlternateContent xmlns:mc="http://schemas.openxmlformats.org/markup-compatibility/2006" xmlns:p14="http://schemas.microsoft.com/office/powerpoint/2010/main">
    <mc:Choice Requires="p14">
      <p:transition spd="slow" p14:dur="2000" advTm="40224"/>
    </mc:Choice>
    <mc:Fallback xmlns="">
      <p:transition spd="slow" advTm="4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Componenti: Generatori ideali</a:t>
            </a:r>
          </a:p>
        </p:txBody>
      </p:sp>
      <p:sp>
        <p:nvSpPr>
          <p:cNvPr id="3" name="Segnaposto contenuto 2"/>
          <p:cNvSpPr>
            <a:spLocks noGrp="1"/>
          </p:cNvSpPr>
          <p:nvPr>
            <p:ph idx="1"/>
          </p:nvPr>
        </p:nvSpPr>
        <p:spPr/>
        <p:txBody>
          <a:bodyPr/>
          <a:lstStyle/>
          <a:p>
            <a:r>
              <a:rPr lang="it-IT" dirty="0"/>
              <a:t>Altri due componenti semplici sono i generatori ideali:</a:t>
            </a:r>
          </a:p>
          <a:p>
            <a:pPr lvl="1"/>
            <a:r>
              <a:rPr lang="it-IT" dirty="0"/>
              <a:t>Generatore di corrente: impone una corrente fissa ai terminali, la tensione è arbitraria (”resistenza” infinita)</a:t>
            </a:r>
          </a:p>
          <a:p>
            <a:pPr lvl="1"/>
            <a:r>
              <a:rPr lang="it-IT" dirty="0"/>
              <a:t>Generatore di tensione: impone una tensione fissa ai terminali, la corrente è arbitraria (“resistenza” zero)</a:t>
            </a:r>
          </a:p>
        </p:txBody>
      </p:sp>
      <p:cxnSp>
        <p:nvCxnSpPr>
          <p:cNvPr id="12" name="Connettore 1 11"/>
          <p:cNvCxnSpPr/>
          <p:nvPr/>
        </p:nvCxnSpPr>
        <p:spPr>
          <a:xfrm>
            <a:off x="2224877" y="5485594"/>
            <a:ext cx="0" cy="213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2224877" y="4759348"/>
            <a:ext cx="1" cy="274833"/>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2324148" y="4664849"/>
            <a:ext cx="320922" cy="369332"/>
          </a:xfrm>
          <a:prstGeom prst="rect">
            <a:avLst/>
          </a:prstGeom>
          <a:noFill/>
        </p:spPr>
        <p:txBody>
          <a:bodyPr wrap="none" rtlCol="0">
            <a:spAutoFit/>
          </a:bodyPr>
          <a:lstStyle/>
          <a:p>
            <a:r>
              <a:rPr lang="it-IT" dirty="0"/>
              <a:t>I</a:t>
            </a:r>
            <a:r>
              <a:rPr lang="it-IT" baseline="-25000" dirty="0"/>
              <a:t>0</a:t>
            </a:r>
          </a:p>
        </p:txBody>
      </p:sp>
      <p:sp>
        <p:nvSpPr>
          <p:cNvPr id="19" name="Ovale 18"/>
          <p:cNvSpPr/>
          <p:nvPr/>
        </p:nvSpPr>
        <p:spPr>
          <a:xfrm>
            <a:off x="2007828" y="5034181"/>
            <a:ext cx="445578" cy="45141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rot="5400000">
            <a:off x="2226901" y="5152944"/>
            <a:ext cx="0" cy="213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o 21"/>
          <p:cNvGrpSpPr/>
          <p:nvPr/>
        </p:nvGrpSpPr>
        <p:grpSpPr>
          <a:xfrm>
            <a:off x="2818638" y="3976715"/>
            <a:ext cx="2022024" cy="2335185"/>
            <a:chOff x="5959255" y="3575817"/>
            <a:chExt cx="4128181" cy="2335185"/>
          </a:xfrm>
        </p:grpSpPr>
        <p:cxnSp>
          <p:nvCxnSpPr>
            <p:cNvPr id="23" name="Connettore 1 22"/>
            <p:cNvCxnSpPr/>
            <p:nvPr/>
          </p:nvCxnSpPr>
          <p:spPr>
            <a:xfrm>
              <a:off x="7917751" y="3760483"/>
              <a:ext cx="0" cy="2150519"/>
            </a:xfrm>
            <a:prstGeom prst="line">
              <a:avLst/>
            </a:prstGeom>
            <a:ln>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5959255" y="4835744"/>
              <a:ext cx="3944031" cy="0"/>
            </a:xfrm>
            <a:prstGeom prst="line">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7920871" y="3575817"/>
              <a:ext cx="316112" cy="369332"/>
            </a:xfrm>
            <a:prstGeom prst="rect">
              <a:avLst/>
            </a:prstGeom>
            <a:noFill/>
          </p:spPr>
          <p:txBody>
            <a:bodyPr wrap="none" rtlCol="0">
              <a:spAutoFit/>
            </a:bodyPr>
            <a:lstStyle/>
            <a:p>
              <a:r>
                <a:rPr lang="it-IT" dirty="0"/>
                <a:t>V</a:t>
              </a:r>
              <a:endParaRPr lang="it-IT" baseline="-25000" dirty="0"/>
            </a:p>
          </p:txBody>
        </p:sp>
        <p:sp>
          <p:nvSpPr>
            <p:cNvPr id="29" name="CasellaDiTesto 28"/>
            <p:cNvSpPr txBox="1"/>
            <p:nvPr/>
          </p:nvSpPr>
          <p:spPr>
            <a:xfrm>
              <a:off x="9845062" y="4651076"/>
              <a:ext cx="242374" cy="369332"/>
            </a:xfrm>
            <a:prstGeom prst="rect">
              <a:avLst/>
            </a:prstGeom>
            <a:noFill/>
          </p:spPr>
          <p:txBody>
            <a:bodyPr wrap="none" rtlCol="0">
              <a:spAutoFit/>
            </a:bodyPr>
            <a:lstStyle/>
            <a:p>
              <a:r>
                <a:rPr lang="it-IT" dirty="0"/>
                <a:t>I</a:t>
              </a:r>
              <a:endParaRPr lang="it-IT" baseline="-25000" dirty="0"/>
            </a:p>
          </p:txBody>
        </p:sp>
      </p:grpSp>
      <p:cxnSp>
        <p:nvCxnSpPr>
          <p:cNvPr id="37" name="Connettore 1 36"/>
          <p:cNvCxnSpPr/>
          <p:nvPr/>
        </p:nvCxnSpPr>
        <p:spPr>
          <a:xfrm>
            <a:off x="4192479" y="4576279"/>
            <a:ext cx="0" cy="150470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4188678" y="5186444"/>
            <a:ext cx="320922" cy="369332"/>
          </a:xfrm>
          <a:prstGeom prst="rect">
            <a:avLst/>
          </a:prstGeom>
          <a:noFill/>
        </p:spPr>
        <p:txBody>
          <a:bodyPr wrap="none" rtlCol="0">
            <a:spAutoFit/>
          </a:bodyPr>
          <a:lstStyle/>
          <a:p>
            <a:r>
              <a:rPr lang="it-IT" dirty="0"/>
              <a:t>I</a:t>
            </a:r>
            <a:r>
              <a:rPr lang="it-IT" baseline="-25000" dirty="0"/>
              <a:t>0</a:t>
            </a:r>
          </a:p>
        </p:txBody>
      </p:sp>
      <p:sp>
        <p:nvSpPr>
          <p:cNvPr id="39" name="Ovale 38"/>
          <p:cNvSpPr/>
          <p:nvPr/>
        </p:nvSpPr>
        <p:spPr>
          <a:xfrm>
            <a:off x="7485042" y="5034180"/>
            <a:ext cx="445578" cy="45141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Connettore 1 40"/>
          <p:cNvCxnSpPr/>
          <p:nvPr/>
        </p:nvCxnSpPr>
        <p:spPr>
          <a:xfrm>
            <a:off x="7707831" y="4759348"/>
            <a:ext cx="0" cy="1055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igura a mano libera 44"/>
          <p:cNvSpPr/>
          <p:nvPr/>
        </p:nvSpPr>
        <p:spPr>
          <a:xfrm rot="1899382">
            <a:off x="7237312" y="4946810"/>
            <a:ext cx="350348" cy="626152"/>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CasellaDiTesto 45"/>
          <p:cNvSpPr txBox="1"/>
          <p:nvPr/>
        </p:nvSpPr>
        <p:spPr>
          <a:xfrm>
            <a:off x="6853810" y="5064157"/>
            <a:ext cx="394660" cy="369332"/>
          </a:xfrm>
          <a:prstGeom prst="rect">
            <a:avLst/>
          </a:prstGeom>
          <a:noFill/>
        </p:spPr>
        <p:txBody>
          <a:bodyPr wrap="none" rtlCol="0">
            <a:spAutoFit/>
          </a:bodyPr>
          <a:lstStyle/>
          <a:p>
            <a:r>
              <a:rPr lang="it-IT" dirty="0"/>
              <a:t>V</a:t>
            </a:r>
            <a:r>
              <a:rPr lang="it-IT" baseline="-25000" dirty="0"/>
              <a:t>0</a:t>
            </a:r>
          </a:p>
        </p:txBody>
      </p:sp>
      <p:grpSp>
        <p:nvGrpSpPr>
          <p:cNvPr id="47" name="Gruppo 46"/>
          <p:cNvGrpSpPr/>
          <p:nvPr/>
        </p:nvGrpSpPr>
        <p:grpSpPr>
          <a:xfrm>
            <a:off x="8880546" y="3976715"/>
            <a:ext cx="2022024" cy="2335185"/>
            <a:chOff x="5959255" y="3575817"/>
            <a:chExt cx="4128181" cy="2335185"/>
          </a:xfrm>
        </p:grpSpPr>
        <p:cxnSp>
          <p:nvCxnSpPr>
            <p:cNvPr id="48" name="Connettore 1 47"/>
            <p:cNvCxnSpPr/>
            <p:nvPr/>
          </p:nvCxnSpPr>
          <p:spPr>
            <a:xfrm>
              <a:off x="7917751" y="3760483"/>
              <a:ext cx="0" cy="2150519"/>
            </a:xfrm>
            <a:prstGeom prst="line">
              <a:avLst/>
            </a:prstGeom>
            <a:ln>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a:off x="5959255" y="4835744"/>
              <a:ext cx="3944031" cy="0"/>
            </a:xfrm>
            <a:prstGeom prst="line">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0" name="CasellaDiTesto 49"/>
            <p:cNvSpPr txBox="1"/>
            <p:nvPr/>
          </p:nvSpPr>
          <p:spPr>
            <a:xfrm>
              <a:off x="7920871" y="3575817"/>
              <a:ext cx="316112" cy="369332"/>
            </a:xfrm>
            <a:prstGeom prst="rect">
              <a:avLst/>
            </a:prstGeom>
            <a:noFill/>
          </p:spPr>
          <p:txBody>
            <a:bodyPr wrap="none" rtlCol="0">
              <a:spAutoFit/>
            </a:bodyPr>
            <a:lstStyle/>
            <a:p>
              <a:r>
                <a:rPr lang="it-IT" dirty="0"/>
                <a:t>V</a:t>
              </a:r>
              <a:endParaRPr lang="it-IT" baseline="-25000" dirty="0"/>
            </a:p>
          </p:txBody>
        </p:sp>
        <p:sp>
          <p:nvSpPr>
            <p:cNvPr id="51" name="CasellaDiTesto 50"/>
            <p:cNvSpPr txBox="1"/>
            <p:nvPr/>
          </p:nvSpPr>
          <p:spPr>
            <a:xfrm>
              <a:off x="9845062" y="4651076"/>
              <a:ext cx="242374" cy="369332"/>
            </a:xfrm>
            <a:prstGeom prst="rect">
              <a:avLst/>
            </a:prstGeom>
            <a:noFill/>
          </p:spPr>
          <p:txBody>
            <a:bodyPr wrap="none" rtlCol="0">
              <a:spAutoFit/>
            </a:bodyPr>
            <a:lstStyle/>
            <a:p>
              <a:r>
                <a:rPr lang="it-IT" dirty="0"/>
                <a:t>I</a:t>
              </a:r>
              <a:endParaRPr lang="it-IT" baseline="-25000" dirty="0"/>
            </a:p>
          </p:txBody>
        </p:sp>
      </p:grpSp>
      <p:cxnSp>
        <p:nvCxnSpPr>
          <p:cNvPr id="52" name="Connettore 1 51"/>
          <p:cNvCxnSpPr/>
          <p:nvPr/>
        </p:nvCxnSpPr>
        <p:spPr>
          <a:xfrm rot="5400000">
            <a:off x="9813581" y="4006994"/>
            <a:ext cx="0" cy="150470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CasellaDiTesto 52"/>
          <p:cNvSpPr txBox="1"/>
          <p:nvPr/>
        </p:nvSpPr>
        <p:spPr>
          <a:xfrm>
            <a:off x="9821763" y="4413368"/>
            <a:ext cx="557382" cy="369332"/>
          </a:xfrm>
          <a:prstGeom prst="rect">
            <a:avLst/>
          </a:prstGeom>
          <a:noFill/>
        </p:spPr>
        <p:txBody>
          <a:bodyPr wrap="square" rtlCol="0">
            <a:spAutoFit/>
          </a:bodyPr>
          <a:lstStyle/>
          <a:p>
            <a:r>
              <a:rPr lang="it-IT" dirty="0"/>
              <a:t>V</a:t>
            </a:r>
            <a:r>
              <a:rPr lang="it-IT" baseline="-25000" dirty="0"/>
              <a:t>0</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31857119"/>
      </p:ext>
    </p:extLst>
  </p:cSld>
  <p:clrMapOvr>
    <a:masterClrMapping/>
  </p:clrMapOvr>
  <mc:AlternateContent xmlns:mc="http://schemas.openxmlformats.org/markup-compatibility/2006" xmlns:p14="http://schemas.microsoft.com/office/powerpoint/2010/main">
    <mc:Choice Requires="p14">
      <p:transition spd="slow" p14:dur="2000" advTm="30930"/>
    </mc:Choice>
    <mc:Fallback xmlns="">
      <p:transition spd="slow" advTm="3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Alimentazione</a:t>
            </a:r>
            <a:endParaRPr lang="it-IT" dirty="0"/>
          </a:p>
        </p:txBody>
      </p:sp>
      <p:sp>
        <p:nvSpPr>
          <p:cNvPr id="3" name="Segnaposto contenuto 2"/>
          <p:cNvSpPr>
            <a:spLocks noGrp="1"/>
          </p:cNvSpPr>
          <p:nvPr>
            <p:ph idx="1"/>
          </p:nvPr>
        </p:nvSpPr>
        <p:spPr/>
        <p:txBody>
          <a:bodyPr>
            <a:normAutofit/>
          </a:bodyPr>
          <a:lstStyle/>
          <a:p>
            <a:pPr algn="just"/>
            <a:r>
              <a:rPr lang="it-IT" dirty="0" smtClean="0"/>
              <a:t>quando si alimenta un circuito, </a:t>
            </a:r>
            <a:r>
              <a:rPr lang="it-IT" dirty="0"/>
              <a:t>in prima approssimazione l’alimentatore viene considerato un generatore ideale di </a:t>
            </a:r>
            <a:r>
              <a:rPr lang="it-IT" dirty="0" smtClean="0"/>
              <a:t>tensione</a:t>
            </a:r>
          </a:p>
          <a:p>
            <a:pPr algn="just"/>
            <a:r>
              <a:rPr lang="it-IT" dirty="0" smtClean="0"/>
              <a:t>se l’alimentatore è una batteria, una </a:t>
            </a:r>
            <a:r>
              <a:rPr lang="it-IT" dirty="0"/>
              <a:t>approssimazione migliore </a:t>
            </a:r>
            <a:r>
              <a:rPr lang="it-IT" dirty="0" smtClean="0"/>
              <a:t>include una resistenza in serie al generatore ideale di tensione, per modellare la resistenza interna (che poi porta al riscaldamento della batteria ed alla caduta della tensione prodotta quando in uso); esistono altre approssimazioni ancora più accurate, ad esempio per modellare l’auto-scarica</a:t>
            </a:r>
            <a:endParaRPr lang="it-IT"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38406441"/>
      </p:ext>
    </p:extLst>
  </p:cSld>
  <p:clrMapOvr>
    <a:masterClrMapping/>
  </p:clrMapOvr>
  <mc:AlternateContent xmlns:mc="http://schemas.openxmlformats.org/markup-compatibility/2006" xmlns:p14="http://schemas.microsoft.com/office/powerpoint/2010/main">
    <mc:Choice Requires="p14">
      <p:transition spd="slow" p14:dur="2000" advTm="47517"/>
    </mc:Choice>
    <mc:Fallback xmlns="">
      <p:transition spd="slow" advTm="4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Circuiti aperti e cortocircuiti</a:t>
            </a:r>
          </a:p>
        </p:txBody>
      </p:sp>
      <p:sp>
        <p:nvSpPr>
          <p:cNvPr id="3" name="Segnaposto contenuto 2"/>
          <p:cNvSpPr>
            <a:spLocks noGrp="1"/>
          </p:cNvSpPr>
          <p:nvPr>
            <p:ph idx="1"/>
          </p:nvPr>
        </p:nvSpPr>
        <p:spPr/>
        <p:txBody>
          <a:bodyPr/>
          <a:lstStyle/>
          <a:p>
            <a:r>
              <a:rPr lang="it-IT" dirty="0"/>
              <a:t>Dalle leggi </a:t>
            </a:r>
            <a:r>
              <a:rPr lang="it-IT" dirty="0" smtClean="0"/>
              <a:t>precedenti date </a:t>
            </a:r>
            <a:r>
              <a:rPr lang="it-IT" dirty="0"/>
              <a:t>possiamo </a:t>
            </a:r>
            <a:r>
              <a:rPr lang="it-IT" dirty="0" smtClean="0"/>
              <a:t>dedure che</a:t>
            </a:r>
            <a:r>
              <a:rPr lang="it-IT" dirty="0"/>
              <a:t>:</a:t>
            </a:r>
          </a:p>
          <a:p>
            <a:pPr lvl="1"/>
            <a:r>
              <a:rPr lang="it-IT" dirty="0"/>
              <a:t>Un filo è equivalente ad un componente la cui legge impone tensione zero per corrente arbitraria ai terminali (cortocircuito)</a:t>
            </a:r>
          </a:p>
          <a:p>
            <a:pPr lvl="1"/>
            <a:r>
              <a:rPr lang="it-IT" dirty="0"/>
              <a:t>Se tra due punti non vi è alcun filo o componente, è come se vi fosse un componente la cui legge impone corrente zero per tensione arbitraria ai terminali (circuito aperto)</a:t>
            </a:r>
          </a:p>
          <a:p>
            <a:r>
              <a:rPr lang="it-IT" dirty="0"/>
              <a:t>Quindi:</a:t>
            </a:r>
          </a:p>
          <a:p>
            <a:pPr lvl="1"/>
            <a:r>
              <a:rPr lang="it-IT" dirty="0"/>
              <a:t>Un cortocircuito è un resistore con resistenza 0 </a:t>
            </a:r>
            <a:r>
              <a:rPr lang="it-IT" dirty="0" err="1"/>
              <a:t>Ω</a:t>
            </a:r>
            <a:endParaRPr lang="it-IT" dirty="0"/>
          </a:p>
          <a:p>
            <a:pPr lvl="1"/>
            <a:r>
              <a:rPr lang="is-IS" dirty="0" smtClean="0"/>
              <a:t>… o </a:t>
            </a:r>
            <a:r>
              <a:rPr lang="is-IS" dirty="0"/>
              <a:t>un generatore di tensione da 0 V</a:t>
            </a:r>
            <a:endParaRPr lang="it-IT" dirty="0"/>
          </a:p>
          <a:p>
            <a:pPr lvl="1"/>
            <a:r>
              <a:rPr lang="it-IT" dirty="0"/>
              <a:t>Un circuito aperto è un resistore con resistenza infinita</a:t>
            </a:r>
          </a:p>
          <a:p>
            <a:pPr lvl="1"/>
            <a:r>
              <a:rPr lang="is-IS" dirty="0" smtClean="0"/>
              <a:t>… o </a:t>
            </a:r>
            <a:r>
              <a:rPr lang="is-IS" dirty="0"/>
              <a:t>un generatore di corrente da 0 A</a:t>
            </a:r>
            <a:endParaRPr lang="it-IT"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39590813"/>
      </p:ext>
    </p:extLst>
  </p:cSld>
  <p:clrMapOvr>
    <a:masterClrMapping/>
  </p:clrMapOvr>
  <mc:AlternateContent xmlns:mc="http://schemas.openxmlformats.org/markup-compatibility/2006" xmlns:p14="http://schemas.microsoft.com/office/powerpoint/2010/main">
    <mc:Choice Requires="p14">
      <p:transition spd="slow" p14:dur="2000" advTm="46898"/>
    </mc:Choice>
    <mc:Fallback xmlns="">
      <p:transition spd="slow" advTm="4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Massa</a:t>
            </a:r>
            <a:endParaRPr lang="it-IT" dirty="0"/>
          </a:p>
        </p:txBody>
      </p:sp>
      <p:sp>
        <p:nvSpPr>
          <p:cNvPr id="3" name="Segnaposto contenuto 2"/>
          <p:cNvSpPr>
            <a:spLocks noGrp="1"/>
          </p:cNvSpPr>
          <p:nvPr>
            <p:ph idx="1"/>
          </p:nvPr>
        </p:nvSpPr>
        <p:spPr>
          <a:xfrm>
            <a:off x="838200" y="1327784"/>
            <a:ext cx="10515600" cy="4869815"/>
          </a:xfrm>
        </p:spPr>
        <p:txBody>
          <a:bodyPr>
            <a:normAutofit fontScale="85000" lnSpcReduction="20000"/>
          </a:bodyPr>
          <a:lstStyle/>
          <a:p>
            <a:pPr algn="just"/>
            <a:r>
              <a:rPr lang="it-IT" dirty="0"/>
              <a:t>La </a:t>
            </a:r>
            <a:r>
              <a:rPr lang="it-IT" dirty="0" smtClean="0"/>
              <a:t>massa è </a:t>
            </a:r>
            <a:r>
              <a:rPr lang="it-IT" dirty="0"/>
              <a:t>un punto convenzionale del circuito rispetto al quale si misura la tensione </a:t>
            </a:r>
          </a:p>
          <a:p>
            <a:pPr lvl="1" algn="just"/>
            <a:r>
              <a:rPr lang="it-IT" dirty="0"/>
              <a:t>La tensione di un punto del circuito rispetto alla </a:t>
            </a:r>
            <a:r>
              <a:rPr lang="it-IT" dirty="0" smtClean="0"/>
              <a:t>massa è </a:t>
            </a:r>
            <a:r>
              <a:rPr lang="it-IT" dirty="0"/>
              <a:t>detta il potenziale del punto</a:t>
            </a:r>
          </a:p>
          <a:p>
            <a:pPr lvl="1" algn="just"/>
            <a:r>
              <a:rPr lang="it-IT" dirty="0"/>
              <a:t>La </a:t>
            </a:r>
            <a:r>
              <a:rPr lang="it-IT" dirty="0" smtClean="0"/>
              <a:t>massa ha </a:t>
            </a:r>
            <a:r>
              <a:rPr lang="it-IT" dirty="0"/>
              <a:t>potenziale </a:t>
            </a:r>
            <a:r>
              <a:rPr lang="it-IT" dirty="0" smtClean="0"/>
              <a:t>0V</a:t>
            </a:r>
            <a:endParaRPr lang="it-IT" dirty="0"/>
          </a:p>
          <a:p>
            <a:pPr lvl="1" algn="just"/>
            <a:r>
              <a:rPr lang="it-IT" dirty="0"/>
              <a:t>La tensione tra due punti è la differenza </a:t>
            </a:r>
            <a:r>
              <a:rPr lang="it-IT" dirty="0" smtClean="0"/>
              <a:t>di </a:t>
            </a:r>
            <a:r>
              <a:rPr lang="it-IT" dirty="0"/>
              <a:t>potenziale (d.d.p.) </a:t>
            </a:r>
            <a:r>
              <a:rPr lang="it-IT" dirty="0" smtClean="0"/>
              <a:t>tra i punti</a:t>
            </a:r>
          </a:p>
          <a:p>
            <a:pPr algn="just"/>
            <a:r>
              <a:rPr lang="it-IT" dirty="0"/>
              <a:t>Anelli di massa: </a:t>
            </a:r>
            <a:r>
              <a:rPr lang="it-IT" dirty="0" smtClean="0"/>
              <a:t>se esiste una anello di massa (da un punto del circuito si arriva alla massa secondo più di un solo percorso) allora questo raccoglie una tensione indotta dal campo elettromagnetico generato nelle vicinanze (ad esempio motori, alimentazioni AC, etc.). Questo disturbo, se proveniente dalla rete elettrica avrà quindi frequenza 50/60Hz</a:t>
            </a:r>
            <a:r>
              <a:rPr lang="it-IT" dirty="0"/>
              <a:t>. </a:t>
            </a:r>
            <a:r>
              <a:rPr lang="it-IT" dirty="0" smtClean="0"/>
              <a:t>Siccome lungo i conduttori la resistenza è piccola, si muoveranno correnti anche significative, che porteranno punti diversi dell’anello a non avere differenza di potenziale nulla. Se uno dei punti è l’ingresso di un altro circuito questo disturbo si propagherà all’interno, come rumore direttamente percepibile se in banda audio, come errore con conseguente necessità di ritrasmissione se in apparato digitale, etc.</a:t>
            </a:r>
          </a:p>
          <a:p>
            <a:pPr algn="just"/>
            <a:r>
              <a:rPr lang="it-IT" dirty="0" err="1" smtClean="0"/>
              <a:t>noise</a:t>
            </a:r>
            <a:r>
              <a:rPr lang="it-IT" dirty="0" smtClean="0"/>
              <a:t> rete alimentazione</a:t>
            </a:r>
            <a:endParaRPr lang="it-IT" dirty="0"/>
          </a:p>
        </p:txBody>
      </p:sp>
      <p:pic>
        <p:nvPicPr>
          <p:cNvPr id="4" name="Ground_loop_50_Hz_s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9280" y="5303203"/>
            <a:ext cx="812800" cy="812800"/>
          </a:xfrm>
          <a:prstGeom prst="rect">
            <a:avLst/>
          </a:prstGeom>
        </p:spPr>
      </p:pic>
      <p:pic>
        <p:nvPicPr>
          <p:cNvPr id="5" name="Sound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06115516"/>
      </p:ext>
    </p:extLst>
  </p:cSld>
  <p:clrMapOvr>
    <a:masterClrMapping/>
  </p:clrMapOvr>
  <mc:AlternateContent xmlns:mc="http://schemas.openxmlformats.org/markup-compatibility/2006" xmlns:p14="http://schemas.microsoft.com/office/powerpoint/2010/main">
    <mc:Choice Requires="p14">
      <p:transition spd="slow" p14:dur="2000" advTm="153968"/>
    </mc:Choice>
    <mc:Fallback xmlns="">
      <p:transition spd="slow" advTm="15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94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3341" objId="4"/>
        <p14:pauseEvt time="146487" objId="4"/>
        <p14:stopEvt time="153968"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Obiettivi</a:t>
            </a:r>
          </a:p>
        </p:txBody>
      </p:sp>
      <p:sp>
        <p:nvSpPr>
          <p:cNvPr id="3" name="Segnaposto contenuto 2"/>
          <p:cNvSpPr>
            <a:spLocks noGrp="1"/>
          </p:cNvSpPr>
          <p:nvPr>
            <p:ph idx="1"/>
          </p:nvPr>
        </p:nvSpPr>
        <p:spPr/>
        <p:txBody>
          <a:bodyPr/>
          <a:lstStyle/>
          <a:p>
            <a:r>
              <a:rPr lang="it-IT" dirty="0"/>
              <a:t>Fondamenti di elettronica (corrente, tensione, dispositivi, circuiti)</a:t>
            </a:r>
          </a:p>
          <a:p>
            <a:r>
              <a:rPr lang="it-IT" dirty="0"/>
              <a:t>Minimo indispensabile per capire il funzionamento dei pochi circuiti </a:t>
            </a:r>
            <a:r>
              <a:rPr lang="it-IT"/>
              <a:t>che vedremo</a:t>
            </a:r>
            <a:endParaRPr lang="it-IT"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85619818"/>
      </p:ext>
    </p:extLst>
  </p:cSld>
  <p:clrMapOvr>
    <a:masterClrMapping/>
  </p:clrMapOvr>
  <mc:AlternateContent xmlns:mc="http://schemas.openxmlformats.org/markup-compatibility/2006" xmlns:p14="http://schemas.microsoft.com/office/powerpoint/2010/main">
    <mc:Choice Requires="p14">
      <p:transition spd="slow" p14:dur="2000" advTm="18766"/>
    </mc:Choice>
    <mc:Fallback xmlns="">
      <p:transition spd="slow" advTm="1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Circuiti</a:t>
            </a:r>
          </a:p>
        </p:txBody>
      </p:sp>
      <p:sp>
        <p:nvSpPr>
          <p:cNvPr id="3" name="Segnaposto contenuto 2"/>
          <p:cNvSpPr>
            <a:spLocks noGrp="1"/>
          </p:cNvSpPr>
          <p:nvPr>
            <p:ph idx="1"/>
          </p:nvPr>
        </p:nvSpPr>
        <p:spPr/>
        <p:txBody>
          <a:bodyPr>
            <a:normAutofit/>
          </a:bodyPr>
          <a:lstStyle/>
          <a:p>
            <a:r>
              <a:rPr lang="it-IT" dirty="0"/>
              <a:t>Un circuito elettrico ideale è formato da:</a:t>
            </a:r>
          </a:p>
          <a:p>
            <a:pPr lvl="1"/>
            <a:r>
              <a:rPr lang="it-IT" dirty="0"/>
              <a:t>Fili (interconnessioni)</a:t>
            </a:r>
          </a:p>
          <a:p>
            <a:pPr lvl="1"/>
            <a:r>
              <a:rPr lang="it-IT" dirty="0"/>
              <a:t>Componenti discreti</a:t>
            </a:r>
          </a:p>
          <a:p>
            <a:r>
              <a:rPr lang="it-IT" dirty="0"/>
              <a:t>I fili collegano i componenti discreti</a:t>
            </a:r>
          </a:p>
          <a:p>
            <a:r>
              <a:rPr lang="it-IT" dirty="0"/>
              <a:t>Rappresentiamo i componenti discreti con simboli (es. rettangoli) ai quali sono collegati i fili</a:t>
            </a:r>
          </a:p>
          <a:p>
            <a:r>
              <a:rPr lang="it-IT" dirty="0"/>
              <a:t>Il numero </a:t>
            </a:r>
            <a:r>
              <a:rPr lang="it-IT" dirty="0" smtClean="0"/>
              <a:t>di interconnessioni </a:t>
            </a:r>
            <a:r>
              <a:rPr lang="it-IT" dirty="0"/>
              <a:t>di </a:t>
            </a:r>
            <a:r>
              <a:rPr lang="it-IT" dirty="0" smtClean="0"/>
              <a:t>ciascun componente discreto è </a:t>
            </a:r>
            <a:r>
              <a:rPr lang="it-IT" dirty="0"/>
              <a:t>di norma 2 o </a:t>
            </a:r>
            <a:r>
              <a:rPr lang="it-IT" dirty="0" smtClean="0"/>
              <a:t>3</a:t>
            </a:r>
            <a:endParaRPr lang="it-IT"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1481957"/>
      </p:ext>
    </p:extLst>
  </p:cSld>
  <p:clrMapOvr>
    <a:masterClrMapping/>
  </p:clrMapOvr>
  <mc:AlternateContent xmlns:mc="http://schemas.openxmlformats.org/markup-compatibility/2006" xmlns:p14="http://schemas.microsoft.com/office/powerpoint/2010/main">
    <mc:Choice Requires="p14">
      <p:transition spd="slow" p14:dur="2000" advTm="35875"/>
    </mc:Choice>
    <mc:Fallback xmlns="">
      <p:transition spd="slow" advTm="3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Circuiti</a:t>
            </a:r>
          </a:p>
        </p:txBody>
      </p:sp>
      <p:sp>
        <p:nvSpPr>
          <p:cNvPr id="3" name="Segnaposto contenuto 2"/>
          <p:cNvSpPr>
            <a:spLocks noGrp="1"/>
          </p:cNvSpPr>
          <p:nvPr>
            <p:ph idx="1"/>
          </p:nvPr>
        </p:nvSpPr>
        <p:spPr/>
        <p:txBody>
          <a:bodyPr>
            <a:normAutofit lnSpcReduction="10000"/>
          </a:bodyPr>
          <a:lstStyle/>
          <a:p>
            <a:r>
              <a:rPr lang="it-IT" dirty="0">
                <a:solidFill>
                  <a:schemeClr val="bg1">
                    <a:lumMod val="85000"/>
                  </a:schemeClr>
                </a:solidFill>
              </a:rPr>
              <a:t>Un circuito elettrico ideale è formato da:</a:t>
            </a:r>
          </a:p>
          <a:p>
            <a:pPr lvl="1"/>
            <a:r>
              <a:rPr lang="it-IT" dirty="0">
                <a:solidFill>
                  <a:schemeClr val="bg1">
                    <a:lumMod val="85000"/>
                  </a:schemeClr>
                </a:solidFill>
              </a:rPr>
              <a:t>Fili (interconnessioni)</a:t>
            </a:r>
          </a:p>
          <a:p>
            <a:pPr lvl="1"/>
            <a:r>
              <a:rPr lang="it-IT" dirty="0">
                <a:solidFill>
                  <a:schemeClr val="bg1">
                    <a:lumMod val="85000"/>
                  </a:schemeClr>
                </a:solidFill>
              </a:rPr>
              <a:t>Componenti discreti</a:t>
            </a:r>
          </a:p>
          <a:p>
            <a:r>
              <a:rPr lang="it-IT" dirty="0">
                <a:solidFill>
                  <a:schemeClr val="bg1">
                    <a:lumMod val="85000"/>
                  </a:schemeClr>
                </a:solidFill>
              </a:rPr>
              <a:t>I fili collegano i componenti discreti</a:t>
            </a:r>
          </a:p>
          <a:p>
            <a:r>
              <a:rPr lang="it-IT" dirty="0">
                <a:solidFill>
                  <a:schemeClr val="bg1">
                    <a:lumMod val="85000"/>
                  </a:schemeClr>
                </a:solidFill>
              </a:rPr>
              <a:t>Rappresentiamo i componenti discreti con simboli (es. rettangoli) ai quali sono collegati i fili</a:t>
            </a:r>
          </a:p>
          <a:p>
            <a:r>
              <a:rPr lang="it-IT" dirty="0">
                <a:solidFill>
                  <a:schemeClr val="bg1">
                    <a:lumMod val="85000"/>
                  </a:schemeClr>
                </a:solidFill>
              </a:rPr>
              <a:t>Il numero </a:t>
            </a:r>
            <a:r>
              <a:rPr lang="it-IT" dirty="0" smtClean="0">
                <a:solidFill>
                  <a:schemeClr val="bg1">
                    <a:lumMod val="85000"/>
                  </a:schemeClr>
                </a:solidFill>
              </a:rPr>
              <a:t>di interconnessioni </a:t>
            </a:r>
            <a:r>
              <a:rPr lang="it-IT" dirty="0">
                <a:solidFill>
                  <a:schemeClr val="bg1">
                    <a:lumMod val="85000"/>
                  </a:schemeClr>
                </a:solidFill>
              </a:rPr>
              <a:t>di </a:t>
            </a:r>
            <a:r>
              <a:rPr lang="it-IT" dirty="0" smtClean="0">
                <a:solidFill>
                  <a:schemeClr val="bg1">
                    <a:lumMod val="85000"/>
                  </a:schemeClr>
                </a:solidFill>
              </a:rPr>
              <a:t>ciascun componente discreto è </a:t>
            </a:r>
            <a:r>
              <a:rPr lang="it-IT" dirty="0">
                <a:solidFill>
                  <a:schemeClr val="bg1">
                    <a:lumMod val="85000"/>
                  </a:schemeClr>
                </a:solidFill>
              </a:rPr>
              <a:t>di norma 2 o 3</a:t>
            </a:r>
          </a:p>
          <a:p>
            <a:r>
              <a:rPr lang="it-IT" dirty="0"/>
              <a:t>Tali </a:t>
            </a:r>
            <a:r>
              <a:rPr lang="it-IT" dirty="0" smtClean="0"/>
              <a:t>interconnessioni iniziano e terminano, sui componenti, sui cosiddetti terminali</a:t>
            </a:r>
            <a:endParaRPr lang="it-IT"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39460"/>
            <a:ext cx="812800" cy="812800"/>
          </a:xfrm>
          <a:prstGeom prst="rect">
            <a:avLst/>
          </a:prstGeom>
        </p:spPr>
      </p:pic>
    </p:spTree>
    <p:extLst>
      <p:ext uri="{BB962C8B-B14F-4D97-AF65-F5344CB8AC3E}">
        <p14:creationId xmlns:p14="http://schemas.microsoft.com/office/powerpoint/2010/main" val="223825937"/>
      </p:ext>
    </p:extLst>
  </p:cSld>
  <p:clrMapOvr>
    <a:masterClrMapping/>
  </p:clrMapOvr>
  <mc:AlternateContent xmlns:mc="http://schemas.openxmlformats.org/markup-compatibility/2006" xmlns:p14="http://schemas.microsoft.com/office/powerpoint/2010/main">
    <mc:Choice Requires="p14">
      <p:transition spd="slow" p14:dur="2000" advTm="9471"/>
    </mc:Choice>
    <mc:Fallback xmlns="">
      <p:transition spd="slow" advTm="9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Circuiti: esempio</a:t>
            </a:r>
          </a:p>
        </p:txBody>
      </p:sp>
      <p:grpSp>
        <p:nvGrpSpPr>
          <p:cNvPr id="36" name="Gruppo 35"/>
          <p:cNvGrpSpPr/>
          <p:nvPr/>
        </p:nvGrpSpPr>
        <p:grpSpPr>
          <a:xfrm>
            <a:off x="4363656" y="2072261"/>
            <a:ext cx="3111659" cy="2440691"/>
            <a:chOff x="3194613" y="2095410"/>
            <a:chExt cx="3111659" cy="2440691"/>
          </a:xfrm>
        </p:grpSpPr>
        <p:sp>
          <p:nvSpPr>
            <p:cNvPr id="6" name="Rettangolo 5"/>
            <p:cNvSpPr/>
            <p:nvPr/>
          </p:nvSpPr>
          <p:spPr>
            <a:xfrm>
              <a:off x="3194613" y="2720051"/>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3194613" y="3749414"/>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rot="5400000">
              <a:off x="4110942" y="1933365"/>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4 9"/>
            <p:cNvCxnSpPr>
              <a:stCxn id="6" idx="0"/>
              <a:endCxn id="8" idx="2"/>
            </p:cNvCxnSpPr>
            <p:nvPr/>
          </p:nvCxnSpPr>
          <p:spPr>
            <a:xfrm rot="5400000" flipH="1" flipV="1">
              <a:off x="3369395" y="2140549"/>
              <a:ext cx="514680" cy="64432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a:stCxn id="6" idx="2"/>
              <a:endCxn id="7" idx="0"/>
            </p:cNvCxnSpPr>
            <p:nvPr/>
          </p:nvCxnSpPr>
          <p:spPr>
            <a:xfrm>
              <a:off x="3304573" y="3264061"/>
              <a:ext cx="0" cy="485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4 15"/>
            <p:cNvCxnSpPr/>
            <p:nvPr/>
          </p:nvCxnSpPr>
          <p:spPr>
            <a:xfrm rot="10800000" flipV="1">
              <a:off x="3304572" y="2205369"/>
              <a:ext cx="1741990" cy="1301368"/>
            </a:xfrm>
            <a:prstGeom prst="bentConnector3">
              <a:avLst>
                <a:gd name="adj1" fmla="val 415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5473860" y="2720051"/>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6086353" y="2720051"/>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4 21"/>
            <p:cNvCxnSpPr>
              <a:stCxn id="8" idx="0"/>
              <a:endCxn id="19" idx="0"/>
            </p:cNvCxnSpPr>
            <p:nvPr/>
          </p:nvCxnSpPr>
          <p:spPr>
            <a:xfrm>
              <a:off x="4492907" y="2205371"/>
              <a:ext cx="1703406" cy="51468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a:stCxn id="18" idx="0"/>
            </p:cNvCxnSpPr>
            <p:nvPr/>
          </p:nvCxnSpPr>
          <p:spPr>
            <a:xfrm flipH="1" flipV="1">
              <a:off x="5583819" y="2205369"/>
              <a:ext cx="1" cy="514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4 25"/>
            <p:cNvCxnSpPr>
              <a:stCxn id="7" idx="2"/>
              <a:endCxn id="19" idx="2"/>
            </p:cNvCxnSpPr>
            <p:nvPr/>
          </p:nvCxnSpPr>
          <p:spPr>
            <a:xfrm rot="5400000" flipH="1" flipV="1">
              <a:off x="4235761" y="2332873"/>
              <a:ext cx="1029363" cy="2891740"/>
            </a:xfrm>
            <a:prstGeom prst="bentConnector3">
              <a:avLst>
                <a:gd name="adj1" fmla="val -222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a:stCxn id="18" idx="2"/>
            </p:cNvCxnSpPr>
            <p:nvPr/>
          </p:nvCxnSpPr>
          <p:spPr>
            <a:xfrm flipH="1">
              <a:off x="5583819" y="3264061"/>
              <a:ext cx="1" cy="127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4279256" y="3749414"/>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1 30"/>
            <p:cNvCxnSpPr>
              <a:stCxn id="29" idx="3"/>
            </p:cNvCxnSpPr>
            <p:nvPr/>
          </p:nvCxnSpPr>
          <p:spPr>
            <a:xfrm>
              <a:off x="4499175" y="4021419"/>
              <a:ext cx="10846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a:stCxn id="29" idx="0"/>
            </p:cNvCxnSpPr>
            <p:nvPr/>
          </p:nvCxnSpPr>
          <p:spPr>
            <a:xfrm flipH="1" flipV="1">
              <a:off x="4389215" y="3506737"/>
              <a:ext cx="1" cy="242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a:stCxn id="29" idx="2"/>
            </p:cNvCxnSpPr>
            <p:nvPr/>
          </p:nvCxnSpPr>
          <p:spPr>
            <a:xfrm flipH="1">
              <a:off x="4389215" y="4293424"/>
              <a:ext cx="1" cy="242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uppo 46"/>
          <p:cNvGrpSpPr/>
          <p:nvPr/>
        </p:nvGrpSpPr>
        <p:grpSpPr>
          <a:xfrm>
            <a:off x="778490" y="3998270"/>
            <a:ext cx="3423120" cy="641337"/>
            <a:chOff x="778490" y="3998270"/>
            <a:chExt cx="3423120" cy="641337"/>
          </a:xfrm>
        </p:grpSpPr>
        <p:cxnSp>
          <p:nvCxnSpPr>
            <p:cNvPr id="38" name="Connettore 2 37"/>
            <p:cNvCxnSpPr/>
            <p:nvPr/>
          </p:nvCxnSpPr>
          <p:spPr>
            <a:xfrm flipV="1">
              <a:off x="2708476" y="3998270"/>
              <a:ext cx="1493134" cy="2720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778490" y="4270275"/>
              <a:ext cx="2972673" cy="369332"/>
            </a:xfrm>
            <a:prstGeom prst="rect">
              <a:avLst/>
            </a:prstGeom>
            <a:noFill/>
            <a:ln>
              <a:noFill/>
            </a:ln>
          </p:spPr>
          <p:txBody>
            <a:bodyPr wrap="none" rtlCol="0">
              <a:spAutoFit/>
            </a:bodyPr>
            <a:lstStyle/>
            <a:p>
              <a:r>
                <a:rPr lang="it-IT" dirty="0">
                  <a:solidFill>
                    <a:srgbClr val="FF0000"/>
                  </a:solidFill>
                </a:rPr>
                <a:t>Componente (2 collegamenti)</a:t>
              </a:r>
            </a:p>
          </p:txBody>
        </p:sp>
      </p:grpSp>
      <p:grpSp>
        <p:nvGrpSpPr>
          <p:cNvPr id="48" name="Gruppo 47"/>
          <p:cNvGrpSpPr/>
          <p:nvPr/>
        </p:nvGrpSpPr>
        <p:grpSpPr>
          <a:xfrm>
            <a:off x="4071921" y="4381195"/>
            <a:ext cx="2972673" cy="1425712"/>
            <a:chOff x="4071921" y="4381195"/>
            <a:chExt cx="2972673" cy="1425712"/>
          </a:xfrm>
        </p:grpSpPr>
        <p:cxnSp>
          <p:nvCxnSpPr>
            <p:cNvPr id="40" name="Connettore 2 39"/>
            <p:cNvCxnSpPr/>
            <p:nvPr/>
          </p:nvCxnSpPr>
          <p:spPr>
            <a:xfrm flipH="1" flipV="1">
              <a:off x="5661950" y="4381195"/>
              <a:ext cx="158185" cy="1056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4071921" y="5437575"/>
              <a:ext cx="2972673" cy="369332"/>
            </a:xfrm>
            <a:prstGeom prst="rect">
              <a:avLst/>
            </a:prstGeom>
            <a:noFill/>
            <a:ln>
              <a:noFill/>
            </a:ln>
          </p:spPr>
          <p:txBody>
            <a:bodyPr wrap="none" rtlCol="0">
              <a:spAutoFit/>
            </a:bodyPr>
            <a:lstStyle/>
            <a:p>
              <a:r>
                <a:rPr lang="it-IT" dirty="0">
                  <a:solidFill>
                    <a:srgbClr val="FF0000"/>
                  </a:solidFill>
                </a:rPr>
                <a:t>Componente (3 collegamenti)</a:t>
              </a:r>
            </a:p>
          </p:txBody>
        </p:sp>
      </p:grpSp>
      <p:grpSp>
        <p:nvGrpSpPr>
          <p:cNvPr id="46" name="Gruppo 45"/>
          <p:cNvGrpSpPr/>
          <p:nvPr/>
        </p:nvGrpSpPr>
        <p:grpSpPr>
          <a:xfrm>
            <a:off x="6513653" y="1480939"/>
            <a:ext cx="3408012" cy="591322"/>
            <a:chOff x="6513653" y="1480939"/>
            <a:chExt cx="3408012" cy="591322"/>
          </a:xfrm>
        </p:grpSpPr>
        <p:cxnSp>
          <p:nvCxnSpPr>
            <p:cNvPr id="43" name="Connettore 2 42"/>
            <p:cNvCxnSpPr/>
            <p:nvPr/>
          </p:nvCxnSpPr>
          <p:spPr>
            <a:xfrm flipH="1">
              <a:off x="6513653" y="1690688"/>
              <a:ext cx="1217798" cy="3815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7731450" y="1480939"/>
              <a:ext cx="2190215" cy="369332"/>
            </a:xfrm>
            <a:prstGeom prst="rect">
              <a:avLst/>
            </a:prstGeom>
            <a:noFill/>
            <a:ln>
              <a:noFill/>
            </a:ln>
          </p:spPr>
          <p:txBody>
            <a:bodyPr wrap="none" rtlCol="0">
              <a:spAutoFit/>
            </a:bodyPr>
            <a:lstStyle/>
            <a:p>
              <a:r>
                <a:rPr lang="it-IT" dirty="0" smtClean="0">
                  <a:solidFill>
                    <a:srgbClr val="FF0000"/>
                  </a:solidFill>
                </a:rPr>
                <a:t>Fili / interconnessioni</a:t>
              </a:r>
              <a:endParaRPr lang="it-IT" dirty="0">
                <a:solidFill>
                  <a:srgbClr val="FF0000"/>
                </a:solidFill>
              </a:endParaRPr>
            </a:p>
          </p:txBody>
        </p:sp>
      </p:gr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87356733"/>
      </p:ext>
    </p:extLst>
  </p:cSld>
  <p:clrMapOvr>
    <a:masterClrMapping/>
  </p:clrMapOvr>
  <mc:AlternateContent xmlns:mc="http://schemas.openxmlformats.org/markup-compatibility/2006" xmlns:p14="http://schemas.microsoft.com/office/powerpoint/2010/main">
    <mc:Choice Requires="p14">
      <p:transition spd="slow" p14:dur="2000" advTm="8350"/>
    </mc:Choice>
    <mc:Fallback xmlns="">
      <p:transition spd="slow" advTm="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Corrente e tensione</a:t>
            </a:r>
          </a:p>
        </p:txBody>
      </p:sp>
      <p:sp>
        <p:nvSpPr>
          <p:cNvPr id="4" name="Segnaposto contenuto 3"/>
          <p:cNvSpPr>
            <a:spLocks noGrp="1"/>
          </p:cNvSpPr>
          <p:nvPr>
            <p:ph idx="1"/>
          </p:nvPr>
        </p:nvSpPr>
        <p:spPr/>
        <p:txBody>
          <a:bodyPr>
            <a:normAutofit lnSpcReduction="10000"/>
          </a:bodyPr>
          <a:lstStyle/>
          <a:p>
            <a:pPr algn="just"/>
            <a:r>
              <a:rPr lang="it-IT" dirty="0"/>
              <a:t>Corrente e tensione sono grandezze </a:t>
            </a:r>
            <a:r>
              <a:rPr lang="it-IT" dirty="0" smtClean="0"/>
              <a:t>fisiche misurabili in un </a:t>
            </a:r>
            <a:r>
              <a:rPr lang="it-IT" dirty="0"/>
              <a:t>circuito</a:t>
            </a:r>
          </a:p>
          <a:p>
            <a:pPr algn="just"/>
            <a:r>
              <a:rPr lang="it-IT" dirty="0"/>
              <a:t>Ogni filo in un circuito è percorso da corrente (misurata in </a:t>
            </a:r>
            <a:r>
              <a:rPr lang="it-IT" dirty="0" smtClean="0"/>
              <a:t>ampere [A])</a:t>
            </a:r>
            <a:endParaRPr lang="it-IT" dirty="0"/>
          </a:p>
          <a:p>
            <a:pPr algn="just"/>
            <a:r>
              <a:rPr lang="it-IT" dirty="0"/>
              <a:t>Tra ogni coppia di punti in un circuito esiste un certo valore di tensione </a:t>
            </a:r>
            <a:r>
              <a:rPr lang="it-IT" dirty="0" smtClean="0"/>
              <a:t>(misurata </a:t>
            </a:r>
            <a:r>
              <a:rPr lang="it-IT" dirty="0"/>
              <a:t>in </a:t>
            </a:r>
            <a:r>
              <a:rPr lang="it-IT" dirty="0" smtClean="0"/>
              <a:t>volt [V])</a:t>
            </a:r>
            <a:endParaRPr lang="it-IT" dirty="0"/>
          </a:p>
          <a:p>
            <a:pPr lvl="1" algn="just"/>
            <a:r>
              <a:rPr lang="it-IT" dirty="0"/>
              <a:t>È anche detta differenza di potenziale </a:t>
            </a:r>
            <a:r>
              <a:rPr lang="it-IT" dirty="0" smtClean="0"/>
              <a:t>(elettrico) tra </a:t>
            </a:r>
            <a:r>
              <a:rPr lang="it-IT" dirty="0"/>
              <a:t>i </a:t>
            </a:r>
            <a:r>
              <a:rPr lang="it-IT" dirty="0" smtClean="0"/>
              <a:t>punti</a:t>
            </a:r>
          </a:p>
          <a:p>
            <a:pPr lvl="1" algn="just"/>
            <a:r>
              <a:rPr lang="it-IT" dirty="0" smtClean="0"/>
              <a:t>ipotizziamo che il filo sia costituito da un conduttore ideale (resistività nulla / conduttività infinita) allora:</a:t>
            </a:r>
            <a:endParaRPr lang="it-IT" dirty="0"/>
          </a:p>
          <a:p>
            <a:pPr lvl="1" algn="just"/>
            <a:r>
              <a:rPr lang="it-IT" dirty="0" smtClean="0"/>
              <a:t>se </a:t>
            </a:r>
            <a:r>
              <a:rPr lang="it-IT" dirty="0"/>
              <a:t>due punti sono collegati </a:t>
            </a:r>
            <a:r>
              <a:rPr lang="it-IT" dirty="0" smtClean="0"/>
              <a:t>da </a:t>
            </a:r>
            <a:r>
              <a:rPr lang="it-IT" dirty="0"/>
              <a:t>un filo, la tensione tra i due punti è </a:t>
            </a:r>
            <a:r>
              <a:rPr lang="it-IT" dirty="0" smtClean="0"/>
              <a:t>0V</a:t>
            </a:r>
            <a:endParaRPr lang="it-IT" dirty="0"/>
          </a:p>
          <a:p>
            <a:pPr lvl="1" algn="just"/>
            <a:r>
              <a:rPr lang="it-IT" dirty="0" smtClean="0"/>
              <a:t>quindi per definire la tensione tra componenti gli </a:t>
            </a:r>
            <a:r>
              <a:rPr lang="it-IT" dirty="0"/>
              <a:t>unici punti che contano sono i terminali dei componenti</a:t>
            </a:r>
          </a:p>
          <a:p>
            <a:pPr algn="just"/>
            <a:endParaRPr lang="it-IT"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9992401"/>
      </p:ext>
    </p:extLst>
  </p:cSld>
  <p:clrMapOvr>
    <a:masterClrMapping/>
  </p:clrMapOvr>
  <mc:AlternateContent xmlns:mc="http://schemas.openxmlformats.org/markup-compatibility/2006" xmlns:p14="http://schemas.microsoft.com/office/powerpoint/2010/main">
    <mc:Choice Requires="p14">
      <p:transition spd="slow" p14:dur="2000" advTm="69307"/>
    </mc:Choice>
    <mc:Fallback xmlns="">
      <p:transition spd="slow" advTm="6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Corrente e tensione: leggi</a:t>
            </a:r>
          </a:p>
        </p:txBody>
      </p:sp>
      <p:sp>
        <p:nvSpPr>
          <p:cNvPr id="3" name="Segnaposto contenuto 2"/>
          <p:cNvSpPr>
            <a:spLocks noGrp="1"/>
          </p:cNvSpPr>
          <p:nvPr>
            <p:ph idx="1"/>
          </p:nvPr>
        </p:nvSpPr>
        <p:spPr/>
        <p:txBody>
          <a:bodyPr/>
          <a:lstStyle/>
          <a:p>
            <a:pPr algn="just"/>
            <a:r>
              <a:rPr lang="it-IT" dirty="0"/>
              <a:t>Corrente e tensione sono direzionali: scegliamo </a:t>
            </a:r>
            <a:r>
              <a:rPr lang="it-IT" dirty="0" smtClean="0"/>
              <a:t>&gt;arbitrariamente&lt; </a:t>
            </a:r>
            <a:r>
              <a:rPr lang="it-IT" dirty="0"/>
              <a:t>un verso come positivo disegnando una freccia su un filo o tra due terminali</a:t>
            </a:r>
          </a:p>
          <a:p>
            <a:pPr algn="just"/>
            <a:r>
              <a:rPr lang="it-IT" dirty="0"/>
              <a:t>Corrente e tensione obbediscono a semplici leggi (</a:t>
            </a:r>
            <a:r>
              <a:rPr lang="it-IT" dirty="0" err="1"/>
              <a:t>Kirchhoff</a:t>
            </a:r>
            <a:r>
              <a:rPr lang="it-IT" dirty="0"/>
              <a:t>):</a:t>
            </a:r>
          </a:p>
          <a:p>
            <a:pPr lvl="1" algn="just"/>
            <a:r>
              <a:rPr lang="it-IT" dirty="0"/>
              <a:t>La corrente totale che entra in una superficie chiusa </a:t>
            </a:r>
            <a:r>
              <a:rPr lang="it-IT" dirty="0" smtClean="0"/>
              <a:t>(nodo) del </a:t>
            </a:r>
            <a:r>
              <a:rPr lang="it-IT" dirty="0"/>
              <a:t>circuito è zero</a:t>
            </a:r>
          </a:p>
          <a:p>
            <a:pPr lvl="1" algn="just"/>
            <a:r>
              <a:rPr lang="it-IT" dirty="0"/>
              <a:t>La tensione totale lungo una sequenza chiusa di punti </a:t>
            </a:r>
            <a:r>
              <a:rPr lang="it-IT" dirty="0" smtClean="0"/>
              <a:t>(maglia) del </a:t>
            </a:r>
            <a:r>
              <a:rPr lang="it-IT" dirty="0"/>
              <a:t>circuito è zero</a:t>
            </a:r>
          </a:p>
        </p:txBody>
      </p:sp>
      <p:cxnSp>
        <p:nvCxnSpPr>
          <p:cNvPr id="4" name="Connettore 1 3"/>
          <p:cNvCxnSpPr/>
          <p:nvPr/>
        </p:nvCxnSpPr>
        <p:spPr>
          <a:xfrm>
            <a:off x="2870522" y="4653023"/>
            <a:ext cx="671331" cy="509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H="1">
            <a:off x="3113590" y="5162309"/>
            <a:ext cx="428263" cy="879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3541853" y="5011859"/>
            <a:ext cx="1192193" cy="150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032567" y="4780345"/>
            <a:ext cx="173620" cy="127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3277385" y="5536527"/>
            <a:ext cx="87349" cy="1712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V="1">
            <a:off x="3787541" y="5097288"/>
            <a:ext cx="306734" cy="35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3206187" y="4533086"/>
            <a:ext cx="320922" cy="369332"/>
          </a:xfrm>
          <a:prstGeom prst="rect">
            <a:avLst/>
          </a:prstGeom>
          <a:noFill/>
        </p:spPr>
        <p:txBody>
          <a:bodyPr wrap="none" rtlCol="0">
            <a:spAutoFit/>
          </a:bodyPr>
          <a:lstStyle/>
          <a:p>
            <a:r>
              <a:rPr lang="it-IT" dirty="0"/>
              <a:t>I</a:t>
            </a:r>
            <a:r>
              <a:rPr lang="it-IT" baseline="-25000" dirty="0"/>
              <a:t>1</a:t>
            </a:r>
          </a:p>
        </p:txBody>
      </p:sp>
      <p:sp>
        <p:nvSpPr>
          <p:cNvPr id="26" name="CasellaDiTesto 25"/>
          <p:cNvSpPr txBox="1"/>
          <p:nvPr/>
        </p:nvSpPr>
        <p:spPr>
          <a:xfrm>
            <a:off x="3381392" y="5423694"/>
            <a:ext cx="320922" cy="369332"/>
          </a:xfrm>
          <a:prstGeom prst="rect">
            <a:avLst/>
          </a:prstGeom>
          <a:noFill/>
        </p:spPr>
        <p:txBody>
          <a:bodyPr wrap="none" rtlCol="0">
            <a:spAutoFit/>
          </a:bodyPr>
          <a:lstStyle/>
          <a:p>
            <a:r>
              <a:rPr lang="it-IT" dirty="0"/>
              <a:t>I</a:t>
            </a:r>
            <a:r>
              <a:rPr lang="it-IT" baseline="-25000" dirty="0"/>
              <a:t>2</a:t>
            </a:r>
          </a:p>
        </p:txBody>
      </p:sp>
      <p:sp>
        <p:nvSpPr>
          <p:cNvPr id="27" name="CasellaDiTesto 26"/>
          <p:cNvSpPr txBox="1"/>
          <p:nvPr/>
        </p:nvSpPr>
        <p:spPr>
          <a:xfrm>
            <a:off x="3892262" y="4681804"/>
            <a:ext cx="320922" cy="369332"/>
          </a:xfrm>
          <a:prstGeom prst="rect">
            <a:avLst/>
          </a:prstGeom>
          <a:noFill/>
        </p:spPr>
        <p:txBody>
          <a:bodyPr wrap="none" rtlCol="0">
            <a:spAutoFit/>
          </a:bodyPr>
          <a:lstStyle/>
          <a:p>
            <a:r>
              <a:rPr lang="it-IT" dirty="0"/>
              <a:t>I</a:t>
            </a:r>
            <a:r>
              <a:rPr lang="it-IT" baseline="-25000" dirty="0"/>
              <a:t>3</a:t>
            </a:r>
          </a:p>
        </p:txBody>
      </p:sp>
      <p:sp>
        <p:nvSpPr>
          <p:cNvPr id="28" name="CasellaDiTesto 27"/>
          <p:cNvSpPr txBox="1"/>
          <p:nvPr/>
        </p:nvSpPr>
        <p:spPr>
          <a:xfrm>
            <a:off x="1888496" y="5078438"/>
            <a:ext cx="1035861" cy="369332"/>
          </a:xfrm>
          <a:prstGeom prst="rect">
            <a:avLst/>
          </a:prstGeom>
          <a:noFill/>
        </p:spPr>
        <p:txBody>
          <a:bodyPr wrap="none" rtlCol="0">
            <a:spAutoFit/>
          </a:bodyPr>
          <a:lstStyle/>
          <a:p>
            <a:r>
              <a:rPr lang="it-IT" dirty="0"/>
              <a:t>I</a:t>
            </a:r>
            <a:r>
              <a:rPr lang="it-IT" baseline="-25000" dirty="0"/>
              <a:t>1</a:t>
            </a:r>
            <a:r>
              <a:rPr lang="it-IT" dirty="0"/>
              <a:t> + I</a:t>
            </a:r>
            <a:r>
              <a:rPr lang="it-IT" baseline="-25000" dirty="0"/>
              <a:t>2</a:t>
            </a:r>
            <a:r>
              <a:rPr lang="it-IT" dirty="0"/>
              <a:t> = I</a:t>
            </a:r>
            <a:r>
              <a:rPr lang="it-IT" baseline="-25000" dirty="0"/>
              <a:t>3</a:t>
            </a:r>
          </a:p>
        </p:txBody>
      </p:sp>
      <p:sp>
        <p:nvSpPr>
          <p:cNvPr id="29" name="Rettangolo 28"/>
          <p:cNvSpPr/>
          <p:nvPr/>
        </p:nvSpPr>
        <p:spPr>
          <a:xfrm rot="19661350">
            <a:off x="6578084" y="5536576"/>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rot="4585285">
            <a:off x="6762587" y="4708599"/>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rot="692389">
            <a:off x="7344170" y="5385021"/>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3" name="Connettore 1 32"/>
          <p:cNvCxnSpPr>
            <a:stCxn id="29" idx="0"/>
          </p:cNvCxnSpPr>
          <p:nvPr/>
        </p:nvCxnSpPr>
        <p:spPr>
          <a:xfrm flipH="1" flipV="1">
            <a:off x="6310600" y="5117639"/>
            <a:ext cx="232054" cy="4610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a:endCxn id="30" idx="2"/>
          </p:cNvCxnSpPr>
          <p:nvPr/>
        </p:nvCxnSpPr>
        <p:spPr>
          <a:xfrm flipV="1">
            <a:off x="6300814" y="5044465"/>
            <a:ext cx="307330" cy="73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30" idx="0"/>
          </p:cNvCxnSpPr>
          <p:nvPr/>
        </p:nvCxnSpPr>
        <p:spPr>
          <a:xfrm flipV="1">
            <a:off x="7136949" y="4809856"/>
            <a:ext cx="479332" cy="106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a:endCxn id="31" idx="0"/>
          </p:cNvCxnSpPr>
          <p:nvPr/>
        </p:nvCxnSpPr>
        <p:spPr>
          <a:xfrm flipH="1">
            <a:off x="7508544" y="4826212"/>
            <a:ext cx="107737" cy="564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a:stCxn id="31" idx="2"/>
          </p:cNvCxnSpPr>
          <p:nvPr/>
        </p:nvCxnSpPr>
        <p:spPr>
          <a:xfrm flipH="1">
            <a:off x="7162765" y="5923533"/>
            <a:ext cx="236951" cy="728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a:stCxn id="29" idx="2"/>
          </p:cNvCxnSpPr>
          <p:nvPr/>
        </p:nvCxnSpPr>
        <p:spPr>
          <a:xfrm>
            <a:off x="6833434" y="6038469"/>
            <a:ext cx="329331" cy="613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Figura a mano libera 48"/>
          <p:cNvSpPr/>
          <p:nvPr/>
        </p:nvSpPr>
        <p:spPr>
          <a:xfrm>
            <a:off x="6104121" y="5484025"/>
            <a:ext cx="612303" cy="994271"/>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CasellaDiTesto 49"/>
          <p:cNvSpPr txBox="1"/>
          <p:nvPr/>
        </p:nvSpPr>
        <p:spPr>
          <a:xfrm>
            <a:off x="5723214" y="5852144"/>
            <a:ext cx="394660" cy="369332"/>
          </a:xfrm>
          <a:prstGeom prst="rect">
            <a:avLst/>
          </a:prstGeom>
          <a:noFill/>
        </p:spPr>
        <p:txBody>
          <a:bodyPr wrap="none" rtlCol="0">
            <a:spAutoFit/>
          </a:bodyPr>
          <a:lstStyle/>
          <a:p>
            <a:r>
              <a:rPr lang="it-IT" dirty="0"/>
              <a:t>V</a:t>
            </a:r>
            <a:r>
              <a:rPr lang="it-IT" baseline="-25000" dirty="0"/>
              <a:t>1</a:t>
            </a:r>
          </a:p>
        </p:txBody>
      </p:sp>
      <p:sp>
        <p:nvSpPr>
          <p:cNvPr id="51" name="Figura a mano libera 50"/>
          <p:cNvSpPr/>
          <p:nvPr/>
        </p:nvSpPr>
        <p:spPr>
          <a:xfrm rot="6699269">
            <a:off x="6572955" y="4329077"/>
            <a:ext cx="612303" cy="994271"/>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CasellaDiTesto 67"/>
          <p:cNvSpPr txBox="1"/>
          <p:nvPr/>
        </p:nvSpPr>
        <p:spPr>
          <a:xfrm>
            <a:off x="5956055" y="4478096"/>
            <a:ext cx="394660" cy="369332"/>
          </a:xfrm>
          <a:prstGeom prst="rect">
            <a:avLst/>
          </a:prstGeom>
          <a:noFill/>
        </p:spPr>
        <p:txBody>
          <a:bodyPr wrap="none" rtlCol="0">
            <a:spAutoFit/>
          </a:bodyPr>
          <a:lstStyle/>
          <a:p>
            <a:r>
              <a:rPr lang="it-IT" dirty="0"/>
              <a:t>V</a:t>
            </a:r>
            <a:r>
              <a:rPr lang="it-IT" baseline="-25000" dirty="0"/>
              <a:t>2</a:t>
            </a:r>
          </a:p>
        </p:txBody>
      </p:sp>
      <p:sp>
        <p:nvSpPr>
          <p:cNvPr id="69" name="Figura a mano libera 68"/>
          <p:cNvSpPr/>
          <p:nvPr/>
        </p:nvSpPr>
        <p:spPr>
          <a:xfrm rot="20505010" flipH="1">
            <a:off x="7354458" y="5248705"/>
            <a:ext cx="612303" cy="994271"/>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CasellaDiTesto 70"/>
          <p:cNvSpPr txBox="1"/>
          <p:nvPr/>
        </p:nvSpPr>
        <p:spPr>
          <a:xfrm>
            <a:off x="7960334" y="5611828"/>
            <a:ext cx="394660" cy="369332"/>
          </a:xfrm>
          <a:prstGeom prst="rect">
            <a:avLst/>
          </a:prstGeom>
          <a:noFill/>
        </p:spPr>
        <p:txBody>
          <a:bodyPr wrap="none" rtlCol="0">
            <a:spAutoFit/>
          </a:bodyPr>
          <a:lstStyle/>
          <a:p>
            <a:r>
              <a:rPr lang="it-IT" dirty="0"/>
              <a:t>V</a:t>
            </a:r>
            <a:r>
              <a:rPr lang="it-IT" baseline="-25000" dirty="0"/>
              <a:t>3</a:t>
            </a:r>
          </a:p>
        </p:txBody>
      </p:sp>
      <p:sp>
        <p:nvSpPr>
          <p:cNvPr id="72" name="CasellaDiTesto 71"/>
          <p:cNvSpPr txBox="1"/>
          <p:nvPr/>
        </p:nvSpPr>
        <p:spPr>
          <a:xfrm>
            <a:off x="8510550" y="5093765"/>
            <a:ext cx="1257075" cy="369332"/>
          </a:xfrm>
          <a:prstGeom prst="rect">
            <a:avLst/>
          </a:prstGeom>
          <a:noFill/>
        </p:spPr>
        <p:txBody>
          <a:bodyPr wrap="none" rtlCol="0">
            <a:spAutoFit/>
          </a:bodyPr>
          <a:lstStyle/>
          <a:p>
            <a:r>
              <a:rPr lang="it-IT" dirty="0"/>
              <a:t>V</a:t>
            </a:r>
            <a:r>
              <a:rPr lang="it-IT" baseline="-25000" dirty="0"/>
              <a:t>1</a:t>
            </a:r>
            <a:r>
              <a:rPr lang="it-IT" dirty="0"/>
              <a:t> + V</a:t>
            </a:r>
            <a:r>
              <a:rPr lang="it-IT" baseline="-25000" dirty="0"/>
              <a:t>2</a:t>
            </a:r>
            <a:r>
              <a:rPr lang="it-IT" dirty="0"/>
              <a:t> = V</a:t>
            </a:r>
            <a:r>
              <a:rPr lang="it-IT" baseline="-25000" dirty="0"/>
              <a:t>3</a:t>
            </a:r>
          </a:p>
        </p:txBody>
      </p:sp>
      <p:sp>
        <p:nvSpPr>
          <p:cNvPr id="73" name="Ovale 72"/>
          <p:cNvSpPr/>
          <p:nvPr/>
        </p:nvSpPr>
        <p:spPr>
          <a:xfrm>
            <a:off x="3197800" y="4902419"/>
            <a:ext cx="694462" cy="521276"/>
          </a:xfrm>
          <a:prstGeom prst="ellipse">
            <a:avLst/>
          </a:prstGeom>
          <a:solidFill>
            <a:schemeClr val="accent1">
              <a:alpha val="1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9811918"/>
      </p:ext>
    </p:extLst>
  </p:cSld>
  <p:clrMapOvr>
    <a:masterClrMapping/>
  </p:clrMapOvr>
  <mc:AlternateContent xmlns:mc="http://schemas.openxmlformats.org/markup-compatibility/2006" xmlns:p14="http://schemas.microsoft.com/office/powerpoint/2010/main">
    <mc:Choice Requires="p14">
      <p:transition spd="slow" p14:dur="2000" advTm="34013"/>
    </mc:Choice>
    <mc:Fallback xmlns="">
      <p:transition spd="slow" advTm="3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Alcune conseguenze</a:t>
            </a:r>
          </a:p>
        </p:txBody>
      </p:sp>
      <p:sp>
        <p:nvSpPr>
          <p:cNvPr id="3" name="Segnaposto contenuto 2"/>
          <p:cNvSpPr>
            <a:spLocks noGrp="1"/>
          </p:cNvSpPr>
          <p:nvPr>
            <p:ph idx="1"/>
          </p:nvPr>
        </p:nvSpPr>
        <p:spPr/>
        <p:txBody>
          <a:bodyPr/>
          <a:lstStyle/>
          <a:p>
            <a:pPr algn="just"/>
            <a:r>
              <a:rPr lang="it-IT" dirty="0" smtClean="0"/>
              <a:t>corollario 1: </a:t>
            </a:r>
            <a:r>
              <a:rPr lang="it-IT" dirty="0"/>
              <a:t>Se ho due componenti in </a:t>
            </a:r>
            <a:r>
              <a:rPr lang="it-IT" dirty="0" smtClean="0"/>
              <a:t>serie, </a:t>
            </a:r>
            <a:r>
              <a:rPr lang="it-IT" dirty="0"/>
              <a:t>la tensione ai terminali liberi è la somma delle tensioni dei </a:t>
            </a:r>
            <a:r>
              <a:rPr lang="it-IT" dirty="0" smtClean="0"/>
              <a:t>componenti (la corrente è la stessa)</a:t>
            </a:r>
            <a:endParaRPr lang="it-IT" dirty="0"/>
          </a:p>
          <a:p>
            <a:pPr algn="just"/>
            <a:r>
              <a:rPr lang="it-IT" dirty="0" smtClean="0"/>
              <a:t>corollario 2: </a:t>
            </a:r>
            <a:r>
              <a:rPr lang="it-IT" dirty="0"/>
              <a:t>Se ho due componenti in </a:t>
            </a:r>
            <a:r>
              <a:rPr lang="it-IT" dirty="0" smtClean="0"/>
              <a:t>parallelo, </a:t>
            </a:r>
            <a:r>
              <a:rPr lang="it-IT" dirty="0"/>
              <a:t>la corrente nel filo che collega i terminali è la somma delle correnti </a:t>
            </a:r>
            <a:r>
              <a:rPr lang="it-IT" dirty="0" smtClean="0"/>
              <a:t>che passano nei componenti (la tensione è la stessa)</a:t>
            </a:r>
            <a:endParaRPr lang="it-IT" dirty="0"/>
          </a:p>
        </p:txBody>
      </p:sp>
      <p:sp>
        <p:nvSpPr>
          <p:cNvPr id="4" name="Rettangolo 3"/>
          <p:cNvSpPr/>
          <p:nvPr/>
        </p:nvSpPr>
        <p:spPr>
          <a:xfrm>
            <a:off x="2199190" y="4423567"/>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2199190" y="5452930"/>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p:nvPr/>
        </p:nvCxnSpPr>
        <p:spPr>
          <a:xfrm>
            <a:off x="2309150" y="4967577"/>
            <a:ext cx="0" cy="485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2309150" y="4176017"/>
            <a:ext cx="0" cy="247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2309150" y="5996940"/>
            <a:ext cx="0" cy="247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igura a mano libera 9"/>
          <p:cNvSpPr/>
          <p:nvPr/>
        </p:nvSpPr>
        <p:spPr>
          <a:xfrm rot="1899382">
            <a:off x="1930515" y="5438047"/>
            <a:ext cx="350348" cy="626152"/>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1524826" y="5560140"/>
            <a:ext cx="394660" cy="369332"/>
          </a:xfrm>
          <a:prstGeom prst="rect">
            <a:avLst/>
          </a:prstGeom>
          <a:noFill/>
        </p:spPr>
        <p:txBody>
          <a:bodyPr wrap="none" rtlCol="0">
            <a:spAutoFit/>
          </a:bodyPr>
          <a:lstStyle/>
          <a:p>
            <a:r>
              <a:rPr lang="it-IT" dirty="0"/>
              <a:t>V</a:t>
            </a:r>
            <a:r>
              <a:rPr lang="it-IT" baseline="-25000" dirty="0"/>
              <a:t>1</a:t>
            </a:r>
          </a:p>
        </p:txBody>
      </p:sp>
      <p:sp>
        <p:nvSpPr>
          <p:cNvPr id="12" name="Figura a mano libera 11"/>
          <p:cNvSpPr/>
          <p:nvPr/>
        </p:nvSpPr>
        <p:spPr>
          <a:xfrm rot="1899382">
            <a:off x="1930516" y="4377234"/>
            <a:ext cx="350348" cy="626152"/>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524826" y="4528477"/>
            <a:ext cx="394660" cy="369332"/>
          </a:xfrm>
          <a:prstGeom prst="rect">
            <a:avLst/>
          </a:prstGeom>
          <a:noFill/>
        </p:spPr>
        <p:txBody>
          <a:bodyPr wrap="none" rtlCol="0">
            <a:spAutoFit/>
          </a:bodyPr>
          <a:lstStyle/>
          <a:p>
            <a:r>
              <a:rPr lang="it-IT" dirty="0"/>
              <a:t>V</a:t>
            </a:r>
            <a:r>
              <a:rPr lang="it-IT" baseline="-25000" dirty="0"/>
              <a:t>2</a:t>
            </a:r>
          </a:p>
        </p:txBody>
      </p:sp>
      <p:sp>
        <p:nvSpPr>
          <p:cNvPr id="15" name="Figura a mano libera 14"/>
          <p:cNvSpPr/>
          <p:nvPr/>
        </p:nvSpPr>
        <p:spPr>
          <a:xfrm rot="19874859" flipH="1">
            <a:off x="2170422" y="4410118"/>
            <a:ext cx="871381" cy="1675503"/>
          </a:xfrm>
          <a:custGeom>
            <a:avLst/>
            <a:gdLst>
              <a:gd name="connsiteX0" fmla="*/ 687817 w 687817"/>
              <a:gd name="connsiteY0" fmla="*/ 1135781 h 1135781"/>
              <a:gd name="connsiteX1" fmla="*/ 66987 w 687817"/>
              <a:gd name="connsiteY1" fmla="*/ 794084 h 1135781"/>
              <a:gd name="connsiteX2" fmla="*/ 33299 w 687817"/>
              <a:gd name="connsiteY2" fmla="*/ 0 h 1135781"/>
            </a:gdLst>
            <a:ahLst/>
            <a:cxnLst>
              <a:cxn ang="0">
                <a:pos x="connsiteX0" y="connsiteY0"/>
              </a:cxn>
              <a:cxn ang="0">
                <a:pos x="connsiteX1" y="connsiteY1"/>
              </a:cxn>
              <a:cxn ang="0">
                <a:pos x="connsiteX2" y="connsiteY2"/>
              </a:cxn>
            </a:cxnLst>
            <a:rect l="l" t="t" r="r" b="b"/>
            <a:pathLst>
              <a:path w="687817" h="1135781">
                <a:moveTo>
                  <a:pt x="687817" y="1135781"/>
                </a:moveTo>
                <a:cubicBezTo>
                  <a:pt x="431945" y="1059581"/>
                  <a:pt x="176073" y="983381"/>
                  <a:pt x="66987" y="794084"/>
                </a:cubicBezTo>
                <a:cubicBezTo>
                  <a:pt x="-42099" y="604787"/>
                  <a:pt x="9236" y="117909"/>
                  <a:pt x="33299"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3106365" y="5083598"/>
            <a:ext cx="825867" cy="369332"/>
          </a:xfrm>
          <a:prstGeom prst="rect">
            <a:avLst/>
          </a:prstGeom>
          <a:noFill/>
        </p:spPr>
        <p:txBody>
          <a:bodyPr wrap="none" rtlCol="0">
            <a:spAutoFit/>
          </a:bodyPr>
          <a:lstStyle/>
          <a:p>
            <a:r>
              <a:rPr lang="it-IT" dirty="0"/>
              <a:t>V</a:t>
            </a:r>
            <a:r>
              <a:rPr lang="it-IT" baseline="-25000" dirty="0"/>
              <a:t>1</a:t>
            </a:r>
            <a:r>
              <a:rPr lang="it-IT" dirty="0"/>
              <a:t> + V</a:t>
            </a:r>
            <a:r>
              <a:rPr lang="it-IT" baseline="-25000" dirty="0"/>
              <a:t>2</a:t>
            </a:r>
          </a:p>
        </p:txBody>
      </p:sp>
      <p:sp>
        <p:nvSpPr>
          <p:cNvPr id="17" name="Rettangolo 16"/>
          <p:cNvSpPr/>
          <p:nvPr/>
        </p:nvSpPr>
        <p:spPr>
          <a:xfrm>
            <a:off x="8496782" y="5060167"/>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9109275" y="5060167"/>
            <a:ext cx="219919" cy="54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4 18"/>
          <p:cNvCxnSpPr/>
          <p:nvPr/>
        </p:nvCxnSpPr>
        <p:spPr>
          <a:xfrm>
            <a:off x="7515829" y="4545487"/>
            <a:ext cx="1703406" cy="51468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H="1" flipV="1">
            <a:off x="8606741" y="4545485"/>
            <a:ext cx="1" cy="514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flipH="1">
            <a:off x="8606741" y="5604177"/>
            <a:ext cx="2" cy="514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4 23"/>
          <p:cNvCxnSpPr/>
          <p:nvPr/>
        </p:nvCxnSpPr>
        <p:spPr>
          <a:xfrm flipV="1">
            <a:off x="7515828" y="5593125"/>
            <a:ext cx="1703406" cy="51468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7635431" y="4545485"/>
            <a:ext cx="3732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H="1">
            <a:off x="8606741" y="4650397"/>
            <a:ext cx="1" cy="274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H="1">
            <a:off x="9218161" y="4650397"/>
            <a:ext cx="1" cy="274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8280998" y="4651735"/>
            <a:ext cx="320922" cy="369332"/>
          </a:xfrm>
          <a:prstGeom prst="rect">
            <a:avLst/>
          </a:prstGeom>
          <a:noFill/>
        </p:spPr>
        <p:txBody>
          <a:bodyPr wrap="none" rtlCol="0">
            <a:spAutoFit/>
          </a:bodyPr>
          <a:lstStyle/>
          <a:p>
            <a:r>
              <a:rPr lang="it-IT" dirty="0"/>
              <a:t>I</a:t>
            </a:r>
            <a:r>
              <a:rPr lang="it-IT" baseline="-25000" dirty="0"/>
              <a:t>1</a:t>
            </a:r>
          </a:p>
        </p:txBody>
      </p:sp>
      <p:sp>
        <p:nvSpPr>
          <p:cNvPr id="40" name="CasellaDiTesto 39"/>
          <p:cNvSpPr txBox="1"/>
          <p:nvPr/>
        </p:nvSpPr>
        <p:spPr>
          <a:xfrm>
            <a:off x="8879572" y="4650397"/>
            <a:ext cx="320922" cy="369332"/>
          </a:xfrm>
          <a:prstGeom prst="rect">
            <a:avLst/>
          </a:prstGeom>
          <a:noFill/>
        </p:spPr>
        <p:txBody>
          <a:bodyPr wrap="none" rtlCol="0">
            <a:spAutoFit/>
          </a:bodyPr>
          <a:lstStyle/>
          <a:p>
            <a:r>
              <a:rPr lang="it-IT"/>
              <a:t>I</a:t>
            </a:r>
            <a:r>
              <a:rPr lang="it-IT" baseline="-25000"/>
              <a:t>2</a:t>
            </a:r>
            <a:endParaRPr lang="it-IT" baseline="-25000" dirty="0"/>
          </a:p>
        </p:txBody>
      </p:sp>
      <p:sp>
        <p:nvSpPr>
          <p:cNvPr id="41" name="CasellaDiTesto 40"/>
          <p:cNvSpPr txBox="1"/>
          <p:nvPr/>
        </p:nvSpPr>
        <p:spPr>
          <a:xfrm>
            <a:off x="7501150" y="4156442"/>
            <a:ext cx="713657" cy="369332"/>
          </a:xfrm>
          <a:prstGeom prst="rect">
            <a:avLst/>
          </a:prstGeom>
          <a:noFill/>
        </p:spPr>
        <p:txBody>
          <a:bodyPr wrap="none" rtlCol="0">
            <a:spAutoFit/>
          </a:bodyPr>
          <a:lstStyle/>
          <a:p>
            <a:r>
              <a:rPr lang="it-IT" dirty="0"/>
              <a:t>I</a:t>
            </a:r>
            <a:r>
              <a:rPr lang="it-IT" baseline="-25000" dirty="0"/>
              <a:t>1</a:t>
            </a:r>
            <a:r>
              <a:rPr lang="it-IT" dirty="0"/>
              <a:t> + I</a:t>
            </a:r>
            <a:r>
              <a:rPr lang="it-IT" baseline="-25000" dirty="0"/>
              <a:t> 2</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08562671"/>
      </p:ext>
    </p:extLst>
  </p:cSld>
  <p:clrMapOvr>
    <a:masterClrMapping/>
  </p:clrMapOvr>
  <mc:AlternateContent xmlns:mc="http://schemas.openxmlformats.org/markup-compatibility/2006" xmlns:p14="http://schemas.microsoft.com/office/powerpoint/2010/main">
    <mc:Choice Requires="p14">
      <p:transition spd="slow" p14:dur="2000" advTm="37261"/>
    </mc:Choice>
    <mc:Fallback xmlns="">
      <p:transition spd="slow" advTm="3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Componenti</a:t>
            </a:r>
            <a:endParaRPr lang="it-IT" dirty="0"/>
          </a:p>
        </p:txBody>
      </p:sp>
      <p:sp>
        <p:nvSpPr>
          <p:cNvPr id="3" name="Segnaposto contenuto 2"/>
          <p:cNvSpPr>
            <a:spLocks noGrp="1"/>
          </p:cNvSpPr>
          <p:nvPr>
            <p:ph idx="1"/>
          </p:nvPr>
        </p:nvSpPr>
        <p:spPr/>
        <p:txBody>
          <a:bodyPr>
            <a:normAutofit/>
          </a:bodyPr>
          <a:lstStyle/>
          <a:p>
            <a:pPr algn="just"/>
            <a:r>
              <a:rPr lang="it-IT" dirty="0" smtClean="0"/>
              <a:t>i </a:t>
            </a:r>
            <a:r>
              <a:rPr lang="it-IT" dirty="0"/>
              <a:t>componenti </a:t>
            </a:r>
            <a:r>
              <a:rPr lang="it-IT" dirty="0" smtClean="0"/>
              <a:t>(ideali) sono </a:t>
            </a:r>
            <a:r>
              <a:rPr lang="it-IT" dirty="0"/>
              <a:t>caratterizzati </a:t>
            </a:r>
            <a:r>
              <a:rPr lang="it-IT" dirty="0" smtClean="0"/>
              <a:t>da una </a:t>
            </a:r>
            <a:r>
              <a:rPr lang="it-IT" dirty="0"/>
              <a:t>relazione tra corrente e tensione ai </a:t>
            </a:r>
            <a:r>
              <a:rPr lang="it-IT" dirty="0" smtClean="0"/>
              <a:t>terminali</a:t>
            </a:r>
          </a:p>
          <a:p>
            <a:pPr algn="just"/>
            <a:r>
              <a:rPr lang="it-IT" dirty="0" smtClean="0"/>
              <a:t>questa relazione può essere dipendente o meno dal tempo</a:t>
            </a:r>
          </a:p>
          <a:p>
            <a:pPr algn="just"/>
            <a:r>
              <a:rPr lang="it-IT" dirty="0" smtClean="0"/>
              <a:t>modellare la relazione di un componente reale può richiedere una combinazione di più componenti ideali</a:t>
            </a:r>
          </a:p>
        </p:txBody>
      </p:sp>
      <p:pic>
        <p:nvPicPr>
          <p:cNvPr id="31" name="Sound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0663102"/>
      </p:ext>
    </p:extLst>
  </p:cSld>
  <p:clrMapOvr>
    <a:masterClrMapping/>
  </p:clrMapOvr>
  <mc:AlternateContent xmlns:mc="http://schemas.openxmlformats.org/markup-compatibility/2006" xmlns:p14="http://schemas.microsoft.com/office/powerpoint/2010/main">
    <mc:Choice Requires="p14">
      <p:transition spd="slow" p14:dur="2000" advTm="66640"/>
    </mc:Choice>
    <mc:Fallback xmlns="">
      <p:transition spd="slow" advTm="6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5441</TotalTime>
  <Words>1023</Words>
  <Application>Microsoft Macintosh PowerPoint</Application>
  <PresentationFormat>Widescreen</PresentationFormat>
  <Paragraphs>104</Paragraphs>
  <Slides>15</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Tema di Office</vt:lpstr>
      <vt:lpstr>Breve tutorial di elettronica</vt:lpstr>
      <vt:lpstr>Obiettivi</vt:lpstr>
      <vt:lpstr>Circuiti</vt:lpstr>
      <vt:lpstr>Circuiti</vt:lpstr>
      <vt:lpstr>Circuiti: esempio</vt:lpstr>
      <vt:lpstr>Corrente e tensione</vt:lpstr>
      <vt:lpstr>Corrente e tensione: leggi</vt:lpstr>
      <vt:lpstr>Alcune conseguenze</vt:lpstr>
      <vt:lpstr>Componenti</vt:lpstr>
      <vt:lpstr>Componenti: Resistore ideale</vt:lpstr>
      <vt:lpstr>Componenti</vt:lpstr>
      <vt:lpstr>Componenti: Generatori ideali</vt:lpstr>
      <vt:lpstr>Alimentazione</vt:lpstr>
      <vt:lpstr>Circuiti aperti e cortocircuiti</vt:lpstr>
      <vt:lpstr>Massa</vt:lpstr>
    </vt:vector>
  </TitlesOfParts>
  <Manager/>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Breve tutorial di elettronica</dc:title>
  <dc:subject/>
  <dc:creator/>
  <cp:keywords/>
  <dc:description/>
  <cp:lastModifiedBy>domenico.sorrenti@unimib.it</cp:lastModifiedBy>
  <cp:revision>96</cp:revision>
  <dcterms:created xsi:type="dcterms:W3CDTF">2017-03-09T12:34:03Z</dcterms:created>
  <dcterms:modified xsi:type="dcterms:W3CDTF">2020-03-20T14:48:54Z</dcterms:modified>
  <cp:category/>
</cp:coreProperties>
</file>