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6" r:id="rId3"/>
    <p:sldId id="265" r:id="rId4"/>
    <p:sldId id="264" r:id="rId5"/>
    <p:sldId id="267" r:id="rId6"/>
    <p:sldId id="260" r:id="rId7"/>
    <p:sldId id="258" r:id="rId8"/>
    <p:sldId id="281" r:id="rId9"/>
    <p:sldId id="268" r:id="rId10"/>
    <p:sldId id="269" r:id="rId11"/>
    <p:sldId id="261" r:id="rId12"/>
    <p:sldId id="270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7C217B-4902-4F18-BDF7-1B9E992A5970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46E7D4C-E0A8-489D-8D42-BFB92B37C770}">
      <dgm:prSet/>
      <dgm:spPr/>
      <dgm:t>
        <a:bodyPr/>
        <a:lstStyle/>
        <a:p>
          <a:r>
            <a:rPr lang="it-IT"/>
            <a:t>Interazione</a:t>
          </a:r>
          <a:endParaRPr lang="en-US"/>
        </a:p>
      </dgm:t>
    </dgm:pt>
    <dgm:pt modelId="{8B70FA01-DF7F-4468-9817-CBF9BB4E1405}" type="parTrans" cxnId="{84CC9574-E9E4-4782-98BE-21CEE8C46034}">
      <dgm:prSet/>
      <dgm:spPr/>
      <dgm:t>
        <a:bodyPr/>
        <a:lstStyle/>
        <a:p>
          <a:endParaRPr lang="en-US"/>
        </a:p>
      </dgm:t>
    </dgm:pt>
    <dgm:pt modelId="{55579E45-9552-4937-9151-C76691404A0D}" type="sibTrans" cxnId="{84CC9574-E9E4-4782-98BE-21CEE8C46034}">
      <dgm:prSet/>
      <dgm:spPr/>
      <dgm:t>
        <a:bodyPr/>
        <a:lstStyle/>
        <a:p>
          <a:endParaRPr lang="en-US"/>
        </a:p>
      </dgm:t>
    </dgm:pt>
    <dgm:pt modelId="{ADFFFDE0-CCE1-4EEF-A5A1-DEC89F306C84}">
      <dgm:prSet/>
      <dgm:spPr/>
      <dgm:t>
        <a:bodyPr/>
        <a:lstStyle/>
        <a:p>
          <a:r>
            <a:rPr lang="it-IT" dirty="0"/>
            <a:t>Esperienza, conoscenza, informazione</a:t>
          </a:r>
          <a:endParaRPr lang="en-US" dirty="0"/>
        </a:p>
      </dgm:t>
    </dgm:pt>
    <dgm:pt modelId="{7863EB9A-95BA-439B-A510-76A0DB28137B}" type="parTrans" cxnId="{59D3803A-2BF9-43A2-8E2E-578AFDBBD217}">
      <dgm:prSet/>
      <dgm:spPr/>
      <dgm:t>
        <a:bodyPr/>
        <a:lstStyle/>
        <a:p>
          <a:endParaRPr lang="en-US"/>
        </a:p>
      </dgm:t>
    </dgm:pt>
    <dgm:pt modelId="{04330E5F-CE9E-4D2D-956C-3823FFA622C3}" type="sibTrans" cxnId="{59D3803A-2BF9-43A2-8E2E-578AFDBBD217}">
      <dgm:prSet/>
      <dgm:spPr/>
      <dgm:t>
        <a:bodyPr/>
        <a:lstStyle/>
        <a:p>
          <a:endParaRPr lang="en-US"/>
        </a:p>
      </dgm:t>
    </dgm:pt>
    <dgm:pt modelId="{D23A0497-5D1F-4877-890C-B9655790B147}">
      <dgm:prSet/>
      <dgm:spPr/>
      <dgm:t>
        <a:bodyPr/>
        <a:lstStyle/>
        <a:p>
          <a:r>
            <a:rPr lang="it-IT" dirty="0"/>
            <a:t>Adattamento</a:t>
          </a:r>
          <a:endParaRPr lang="en-US" dirty="0"/>
        </a:p>
      </dgm:t>
    </dgm:pt>
    <dgm:pt modelId="{E3B3BB20-F227-4E47-82EC-40EFA0A378A8}" type="parTrans" cxnId="{458459EE-313E-4AAB-BDB6-FC15166F8D92}">
      <dgm:prSet/>
      <dgm:spPr/>
      <dgm:t>
        <a:bodyPr/>
        <a:lstStyle/>
        <a:p>
          <a:endParaRPr lang="en-US"/>
        </a:p>
      </dgm:t>
    </dgm:pt>
    <dgm:pt modelId="{308D42B8-3876-4116-BCD2-FDF850435AF4}" type="sibTrans" cxnId="{458459EE-313E-4AAB-BDB6-FC15166F8D92}">
      <dgm:prSet/>
      <dgm:spPr/>
      <dgm:t>
        <a:bodyPr/>
        <a:lstStyle/>
        <a:p>
          <a:endParaRPr lang="en-US"/>
        </a:p>
      </dgm:t>
    </dgm:pt>
    <dgm:pt modelId="{E26D5361-8D26-495B-B6BB-ABBAA8C10C8F}">
      <dgm:prSet/>
      <dgm:spPr/>
      <dgm:t>
        <a:bodyPr/>
        <a:lstStyle/>
        <a:p>
          <a:r>
            <a:rPr lang="it-IT"/>
            <a:t>Trasformazione </a:t>
          </a:r>
          <a:endParaRPr lang="en-US"/>
        </a:p>
      </dgm:t>
    </dgm:pt>
    <dgm:pt modelId="{742FB779-019B-4EBE-B5B1-9EED6655F1EC}" type="parTrans" cxnId="{D997CB07-C2C1-425D-AEDE-E9549DDDD6CB}">
      <dgm:prSet/>
      <dgm:spPr/>
      <dgm:t>
        <a:bodyPr/>
        <a:lstStyle/>
        <a:p>
          <a:endParaRPr lang="en-US"/>
        </a:p>
      </dgm:t>
    </dgm:pt>
    <dgm:pt modelId="{90D80297-E575-4527-AC6F-28831A225EB6}" type="sibTrans" cxnId="{D997CB07-C2C1-425D-AEDE-E9549DDDD6CB}">
      <dgm:prSet/>
      <dgm:spPr/>
      <dgm:t>
        <a:bodyPr/>
        <a:lstStyle/>
        <a:p>
          <a:endParaRPr lang="en-US"/>
        </a:p>
      </dgm:t>
    </dgm:pt>
    <dgm:pt modelId="{81419533-570C-47E5-BAD6-60CFFB0FBC9F}">
      <dgm:prSet/>
      <dgm:spPr/>
      <dgm:t>
        <a:bodyPr/>
        <a:lstStyle/>
        <a:p>
          <a:r>
            <a:rPr lang="it-IT"/>
            <a:t>Apprendimento </a:t>
          </a:r>
          <a:endParaRPr lang="en-US"/>
        </a:p>
      </dgm:t>
    </dgm:pt>
    <dgm:pt modelId="{F46F4152-DC92-4C9C-9FEF-C1606642DE3A}" type="parTrans" cxnId="{4FC0164B-7210-46E8-863E-1F1F7A441596}">
      <dgm:prSet/>
      <dgm:spPr/>
      <dgm:t>
        <a:bodyPr/>
        <a:lstStyle/>
        <a:p>
          <a:endParaRPr lang="en-US"/>
        </a:p>
      </dgm:t>
    </dgm:pt>
    <dgm:pt modelId="{92AD6E41-C6DC-4FBA-B492-65B9432B6ACE}" type="sibTrans" cxnId="{4FC0164B-7210-46E8-863E-1F1F7A441596}">
      <dgm:prSet/>
      <dgm:spPr/>
      <dgm:t>
        <a:bodyPr/>
        <a:lstStyle/>
        <a:p>
          <a:endParaRPr lang="en-US"/>
        </a:p>
      </dgm:t>
    </dgm:pt>
    <dgm:pt modelId="{31B4133D-E446-453D-9D1B-19399BB3B9C2}">
      <dgm:prSet/>
      <dgm:spPr/>
      <dgm:t>
        <a:bodyPr/>
        <a:lstStyle/>
        <a:p>
          <a:r>
            <a:rPr lang="it-IT"/>
            <a:t>Anticipazione, previsione</a:t>
          </a:r>
          <a:endParaRPr lang="en-US"/>
        </a:p>
      </dgm:t>
    </dgm:pt>
    <dgm:pt modelId="{CDCFEBBC-56A9-4844-8F6B-E232035401B8}" type="parTrans" cxnId="{7237DD22-E942-4C0A-AB9B-3D35D696EA33}">
      <dgm:prSet/>
      <dgm:spPr/>
      <dgm:t>
        <a:bodyPr/>
        <a:lstStyle/>
        <a:p>
          <a:endParaRPr lang="en-US"/>
        </a:p>
      </dgm:t>
    </dgm:pt>
    <dgm:pt modelId="{A4D0E0A7-E464-4C2B-A028-5E3EE132B9D4}" type="sibTrans" cxnId="{7237DD22-E942-4C0A-AB9B-3D35D696EA33}">
      <dgm:prSet/>
      <dgm:spPr/>
      <dgm:t>
        <a:bodyPr/>
        <a:lstStyle/>
        <a:p>
          <a:endParaRPr lang="en-US"/>
        </a:p>
      </dgm:t>
    </dgm:pt>
    <dgm:pt modelId="{1D08BFF3-F101-45F6-9F76-3BAE054D26A0}" type="pres">
      <dgm:prSet presAssocID="{CB7C217B-4902-4F18-BDF7-1B9E992A5970}" presName="linear" presStyleCnt="0">
        <dgm:presLayoutVars>
          <dgm:animLvl val="lvl"/>
          <dgm:resizeHandles val="exact"/>
        </dgm:presLayoutVars>
      </dgm:prSet>
      <dgm:spPr/>
    </dgm:pt>
    <dgm:pt modelId="{E1C56EB1-CED8-4CB5-80FF-39BB20F4BF1F}" type="pres">
      <dgm:prSet presAssocID="{146E7D4C-E0A8-489D-8D42-BFB92B37C77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4252597-E58B-4582-9A9E-041B9F25E449}" type="pres">
      <dgm:prSet presAssocID="{55579E45-9552-4937-9151-C76691404A0D}" presName="spacer" presStyleCnt="0"/>
      <dgm:spPr/>
    </dgm:pt>
    <dgm:pt modelId="{87C25D33-EED9-45F0-B4F4-2B8644291A28}" type="pres">
      <dgm:prSet presAssocID="{ADFFFDE0-CCE1-4EEF-A5A1-DEC89F306C8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BD3A658-C6B0-441A-9AA5-7BA8B4A83F1A}" type="pres">
      <dgm:prSet presAssocID="{04330E5F-CE9E-4D2D-956C-3823FFA622C3}" presName="spacer" presStyleCnt="0"/>
      <dgm:spPr/>
    </dgm:pt>
    <dgm:pt modelId="{52401B2E-D71F-416D-A4CC-A289695893BA}" type="pres">
      <dgm:prSet presAssocID="{D23A0497-5D1F-4877-890C-B9655790B14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76E70F3-547C-422A-9A5E-3124671B1150}" type="pres">
      <dgm:prSet presAssocID="{308D42B8-3876-4116-BCD2-FDF850435AF4}" presName="spacer" presStyleCnt="0"/>
      <dgm:spPr/>
    </dgm:pt>
    <dgm:pt modelId="{C360D6B6-A633-4131-94F5-295A299B2B86}" type="pres">
      <dgm:prSet presAssocID="{E26D5361-8D26-495B-B6BB-ABBAA8C10C8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8489E6C-0C15-4F00-8267-16C699C1E1DA}" type="pres">
      <dgm:prSet presAssocID="{90D80297-E575-4527-AC6F-28831A225EB6}" presName="spacer" presStyleCnt="0"/>
      <dgm:spPr/>
    </dgm:pt>
    <dgm:pt modelId="{708158E9-AEDE-43E7-8071-823C71D27C12}" type="pres">
      <dgm:prSet presAssocID="{81419533-570C-47E5-BAD6-60CFFB0FBC9F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6C7A9E7-AF9D-48A4-96CE-2D2109F887F1}" type="pres">
      <dgm:prSet presAssocID="{92AD6E41-C6DC-4FBA-B492-65B9432B6ACE}" presName="spacer" presStyleCnt="0"/>
      <dgm:spPr/>
    </dgm:pt>
    <dgm:pt modelId="{A4CCF8FA-B46C-414A-BC09-54E193A61C5F}" type="pres">
      <dgm:prSet presAssocID="{31B4133D-E446-453D-9D1B-19399BB3B9C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997CB07-C2C1-425D-AEDE-E9549DDDD6CB}" srcId="{CB7C217B-4902-4F18-BDF7-1B9E992A5970}" destId="{E26D5361-8D26-495B-B6BB-ABBAA8C10C8F}" srcOrd="3" destOrd="0" parTransId="{742FB779-019B-4EBE-B5B1-9EED6655F1EC}" sibTransId="{90D80297-E575-4527-AC6F-28831A225EB6}"/>
    <dgm:cxn modelId="{7237DD22-E942-4C0A-AB9B-3D35D696EA33}" srcId="{CB7C217B-4902-4F18-BDF7-1B9E992A5970}" destId="{31B4133D-E446-453D-9D1B-19399BB3B9C2}" srcOrd="5" destOrd="0" parTransId="{CDCFEBBC-56A9-4844-8F6B-E232035401B8}" sibTransId="{A4D0E0A7-E464-4C2B-A028-5E3EE132B9D4}"/>
    <dgm:cxn modelId="{0B479E25-A4C8-41E7-A5BF-2A8B092C75FC}" type="presOf" srcId="{CB7C217B-4902-4F18-BDF7-1B9E992A5970}" destId="{1D08BFF3-F101-45F6-9F76-3BAE054D26A0}" srcOrd="0" destOrd="0" presId="urn:microsoft.com/office/officeart/2005/8/layout/vList2"/>
    <dgm:cxn modelId="{59D3803A-2BF9-43A2-8E2E-578AFDBBD217}" srcId="{CB7C217B-4902-4F18-BDF7-1B9E992A5970}" destId="{ADFFFDE0-CCE1-4EEF-A5A1-DEC89F306C84}" srcOrd="1" destOrd="0" parTransId="{7863EB9A-95BA-439B-A510-76A0DB28137B}" sibTransId="{04330E5F-CE9E-4D2D-956C-3823FFA622C3}"/>
    <dgm:cxn modelId="{A7E9643F-8C18-48E2-A0CD-6B85B503499E}" type="presOf" srcId="{146E7D4C-E0A8-489D-8D42-BFB92B37C770}" destId="{E1C56EB1-CED8-4CB5-80FF-39BB20F4BF1F}" srcOrd="0" destOrd="0" presId="urn:microsoft.com/office/officeart/2005/8/layout/vList2"/>
    <dgm:cxn modelId="{0133E75D-28FB-4B15-8085-BC06444146FC}" type="presOf" srcId="{E26D5361-8D26-495B-B6BB-ABBAA8C10C8F}" destId="{C360D6B6-A633-4131-94F5-295A299B2B86}" srcOrd="0" destOrd="0" presId="urn:microsoft.com/office/officeart/2005/8/layout/vList2"/>
    <dgm:cxn modelId="{A91A9160-94CB-407C-93AD-1C17816DA146}" type="presOf" srcId="{D23A0497-5D1F-4877-890C-B9655790B147}" destId="{52401B2E-D71F-416D-A4CC-A289695893BA}" srcOrd="0" destOrd="0" presId="urn:microsoft.com/office/officeart/2005/8/layout/vList2"/>
    <dgm:cxn modelId="{4FC0164B-7210-46E8-863E-1F1F7A441596}" srcId="{CB7C217B-4902-4F18-BDF7-1B9E992A5970}" destId="{81419533-570C-47E5-BAD6-60CFFB0FBC9F}" srcOrd="4" destOrd="0" parTransId="{F46F4152-DC92-4C9C-9FEF-C1606642DE3A}" sibTransId="{92AD6E41-C6DC-4FBA-B492-65B9432B6ACE}"/>
    <dgm:cxn modelId="{2EED3351-8648-4320-BFE1-4E69BA71C059}" type="presOf" srcId="{31B4133D-E446-453D-9D1B-19399BB3B9C2}" destId="{A4CCF8FA-B46C-414A-BC09-54E193A61C5F}" srcOrd="0" destOrd="0" presId="urn:microsoft.com/office/officeart/2005/8/layout/vList2"/>
    <dgm:cxn modelId="{84CC9574-E9E4-4782-98BE-21CEE8C46034}" srcId="{CB7C217B-4902-4F18-BDF7-1B9E992A5970}" destId="{146E7D4C-E0A8-489D-8D42-BFB92B37C770}" srcOrd="0" destOrd="0" parTransId="{8B70FA01-DF7F-4468-9817-CBF9BB4E1405}" sibTransId="{55579E45-9552-4937-9151-C76691404A0D}"/>
    <dgm:cxn modelId="{F6A261A3-D4A3-428F-8C29-1BCDC5F86BAC}" type="presOf" srcId="{81419533-570C-47E5-BAD6-60CFFB0FBC9F}" destId="{708158E9-AEDE-43E7-8071-823C71D27C12}" srcOrd="0" destOrd="0" presId="urn:microsoft.com/office/officeart/2005/8/layout/vList2"/>
    <dgm:cxn modelId="{C39857E9-25B1-4E7D-A538-788AD23081EA}" type="presOf" srcId="{ADFFFDE0-CCE1-4EEF-A5A1-DEC89F306C84}" destId="{87C25D33-EED9-45F0-B4F4-2B8644291A28}" srcOrd="0" destOrd="0" presId="urn:microsoft.com/office/officeart/2005/8/layout/vList2"/>
    <dgm:cxn modelId="{458459EE-313E-4AAB-BDB6-FC15166F8D92}" srcId="{CB7C217B-4902-4F18-BDF7-1B9E992A5970}" destId="{D23A0497-5D1F-4877-890C-B9655790B147}" srcOrd="2" destOrd="0" parTransId="{E3B3BB20-F227-4E47-82EC-40EFA0A378A8}" sibTransId="{308D42B8-3876-4116-BCD2-FDF850435AF4}"/>
    <dgm:cxn modelId="{C2173EE6-8DEF-400F-956B-DAB65048ED97}" type="presParOf" srcId="{1D08BFF3-F101-45F6-9F76-3BAE054D26A0}" destId="{E1C56EB1-CED8-4CB5-80FF-39BB20F4BF1F}" srcOrd="0" destOrd="0" presId="urn:microsoft.com/office/officeart/2005/8/layout/vList2"/>
    <dgm:cxn modelId="{9DFD2131-174E-4A45-8C25-FD6077583960}" type="presParOf" srcId="{1D08BFF3-F101-45F6-9F76-3BAE054D26A0}" destId="{C4252597-E58B-4582-9A9E-041B9F25E449}" srcOrd="1" destOrd="0" presId="urn:microsoft.com/office/officeart/2005/8/layout/vList2"/>
    <dgm:cxn modelId="{690DA177-4B51-423E-8A38-3C7020A78946}" type="presParOf" srcId="{1D08BFF3-F101-45F6-9F76-3BAE054D26A0}" destId="{87C25D33-EED9-45F0-B4F4-2B8644291A28}" srcOrd="2" destOrd="0" presId="urn:microsoft.com/office/officeart/2005/8/layout/vList2"/>
    <dgm:cxn modelId="{66F3F05D-730E-4370-AF55-3A86FAC56AC7}" type="presParOf" srcId="{1D08BFF3-F101-45F6-9F76-3BAE054D26A0}" destId="{BBD3A658-C6B0-441A-9AA5-7BA8B4A83F1A}" srcOrd="3" destOrd="0" presId="urn:microsoft.com/office/officeart/2005/8/layout/vList2"/>
    <dgm:cxn modelId="{7281062E-1480-47FF-8C93-5FC58A1B0B00}" type="presParOf" srcId="{1D08BFF3-F101-45F6-9F76-3BAE054D26A0}" destId="{52401B2E-D71F-416D-A4CC-A289695893BA}" srcOrd="4" destOrd="0" presId="urn:microsoft.com/office/officeart/2005/8/layout/vList2"/>
    <dgm:cxn modelId="{6FCA3ADC-34D3-490F-9C6F-008B45C151C2}" type="presParOf" srcId="{1D08BFF3-F101-45F6-9F76-3BAE054D26A0}" destId="{076E70F3-547C-422A-9A5E-3124671B1150}" srcOrd="5" destOrd="0" presId="urn:microsoft.com/office/officeart/2005/8/layout/vList2"/>
    <dgm:cxn modelId="{BAE34A5B-E1FB-4808-AC55-973B3DD0A90D}" type="presParOf" srcId="{1D08BFF3-F101-45F6-9F76-3BAE054D26A0}" destId="{C360D6B6-A633-4131-94F5-295A299B2B86}" srcOrd="6" destOrd="0" presId="urn:microsoft.com/office/officeart/2005/8/layout/vList2"/>
    <dgm:cxn modelId="{A57B5A72-FB74-44B0-911B-55F8B79F0E0F}" type="presParOf" srcId="{1D08BFF3-F101-45F6-9F76-3BAE054D26A0}" destId="{28489E6C-0C15-4F00-8267-16C699C1E1DA}" srcOrd="7" destOrd="0" presId="urn:microsoft.com/office/officeart/2005/8/layout/vList2"/>
    <dgm:cxn modelId="{1EB0F1CF-5C7B-4E04-808B-D150929F5263}" type="presParOf" srcId="{1D08BFF3-F101-45F6-9F76-3BAE054D26A0}" destId="{708158E9-AEDE-43E7-8071-823C71D27C12}" srcOrd="8" destOrd="0" presId="urn:microsoft.com/office/officeart/2005/8/layout/vList2"/>
    <dgm:cxn modelId="{B78C8D2E-380E-482D-B208-2C90F16FF245}" type="presParOf" srcId="{1D08BFF3-F101-45F6-9F76-3BAE054D26A0}" destId="{B6C7A9E7-AF9D-48A4-96CE-2D2109F887F1}" srcOrd="9" destOrd="0" presId="urn:microsoft.com/office/officeart/2005/8/layout/vList2"/>
    <dgm:cxn modelId="{650B083E-FBBE-4C7F-930A-D8880290A4DB}" type="presParOf" srcId="{1D08BFF3-F101-45F6-9F76-3BAE054D26A0}" destId="{A4CCF8FA-B46C-414A-BC09-54E193A61C5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C56EB1-CED8-4CB5-80FF-39BB20F4BF1F}">
      <dsp:nvSpPr>
        <dsp:cNvPr id="0" name=""/>
        <dsp:cNvSpPr/>
      </dsp:nvSpPr>
      <dsp:spPr>
        <a:xfrm>
          <a:off x="0" y="373999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Interazione</a:t>
          </a:r>
          <a:endParaRPr lang="en-US" sz="2700" kern="1200"/>
        </a:p>
      </dsp:txBody>
      <dsp:txXfrm>
        <a:off x="30842" y="404841"/>
        <a:ext cx="5545366" cy="570116"/>
      </dsp:txXfrm>
    </dsp:sp>
    <dsp:sp modelId="{87C25D33-EED9-45F0-B4F4-2B8644291A28}">
      <dsp:nvSpPr>
        <dsp:cNvPr id="0" name=""/>
        <dsp:cNvSpPr/>
      </dsp:nvSpPr>
      <dsp:spPr>
        <a:xfrm>
          <a:off x="0" y="1083559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Esperienza, conoscenza, informazione</a:t>
          </a:r>
          <a:endParaRPr lang="en-US" sz="2700" kern="1200" dirty="0"/>
        </a:p>
      </dsp:txBody>
      <dsp:txXfrm>
        <a:off x="30842" y="1114401"/>
        <a:ext cx="5545366" cy="570116"/>
      </dsp:txXfrm>
    </dsp:sp>
    <dsp:sp modelId="{52401B2E-D71F-416D-A4CC-A289695893BA}">
      <dsp:nvSpPr>
        <dsp:cNvPr id="0" name=""/>
        <dsp:cNvSpPr/>
      </dsp:nvSpPr>
      <dsp:spPr>
        <a:xfrm>
          <a:off x="0" y="1793120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-4140755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5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5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Adattamento</a:t>
          </a:r>
          <a:endParaRPr lang="en-US" sz="2700" kern="1200" dirty="0"/>
        </a:p>
      </dsp:txBody>
      <dsp:txXfrm>
        <a:off x="30842" y="1823962"/>
        <a:ext cx="5545366" cy="570116"/>
      </dsp:txXfrm>
    </dsp:sp>
    <dsp:sp modelId="{C360D6B6-A633-4131-94F5-295A299B2B86}">
      <dsp:nvSpPr>
        <dsp:cNvPr id="0" name=""/>
        <dsp:cNvSpPr/>
      </dsp:nvSpPr>
      <dsp:spPr>
        <a:xfrm>
          <a:off x="0" y="2502680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-6211133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3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3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Trasformazione </a:t>
          </a:r>
          <a:endParaRPr lang="en-US" sz="2700" kern="1200"/>
        </a:p>
      </dsp:txBody>
      <dsp:txXfrm>
        <a:off x="30842" y="2533522"/>
        <a:ext cx="5545366" cy="570116"/>
      </dsp:txXfrm>
    </dsp:sp>
    <dsp:sp modelId="{708158E9-AEDE-43E7-8071-823C71D27C12}">
      <dsp:nvSpPr>
        <dsp:cNvPr id="0" name=""/>
        <dsp:cNvSpPr/>
      </dsp:nvSpPr>
      <dsp:spPr>
        <a:xfrm>
          <a:off x="0" y="3212240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-8281511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1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1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Apprendimento </a:t>
          </a:r>
          <a:endParaRPr lang="en-US" sz="2700" kern="1200"/>
        </a:p>
      </dsp:txBody>
      <dsp:txXfrm>
        <a:off x="30842" y="3243082"/>
        <a:ext cx="5545366" cy="570116"/>
      </dsp:txXfrm>
    </dsp:sp>
    <dsp:sp modelId="{A4CCF8FA-B46C-414A-BC09-54E193A61C5F}">
      <dsp:nvSpPr>
        <dsp:cNvPr id="0" name=""/>
        <dsp:cNvSpPr/>
      </dsp:nvSpPr>
      <dsp:spPr>
        <a:xfrm>
          <a:off x="0" y="3921800"/>
          <a:ext cx="5607050" cy="6318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/>
            <a:t>Anticipazione, previsione</a:t>
          </a:r>
          <a:endParaRPr lang="en-US" sz="2700" kern="1200"/>
        </a:p>
      </dsp:txBody>
      <dsp:txXfrm>
        <a:off x="30842" y="3952642"/>
        <a:ext cx="5545366" cy="5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5286A9C-AE53-4197-9C80-EB07B9210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it-IT" sz="2400" dirty="0">
                <a:solidFill>
                  <a:schemeClr val="bg1"/>
                </a:solidFill>
              </a:rPr>
              <a:t>Progettazione dei servizi educativi </a:t>
            </a:r>
            <a:br>
              <a:rPr lang="it-IT" sz="2400" dirty="0">
                <a:solidFill>
                  <a:schemeClr val="bg1"/>
                </a:solidFill>
              </a:rPr>
            </a:br>
            <a:r>
              <a:rPr lang="it-IT" sz="2400" dirty="0">
                <a:solidFill>
                  <a:schemeClr val="bg1"/>
                </a:solidFill>
              </a:rPr>
              <a:t>a. a.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ACE01F-75DF-4135-A4C8-F70604525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777" y="4352544"/>
            <a:ext cx="3415288" cy="123989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Lisa Brambilla</a:t>
            </a:r>
          </a:p>
          <a:p>
            <a:r>
              <a:rPr lang="it-IT" dirty="0">
                <a:solidFill>
                  <a:schemeClr val="bg1"/>
                </a:solidFill>
              </a:rPr>
              <a:t>lisa.brambilla@unimib.it</a:t>
            </a:r>
          </a:p>
        </p:txBody>
      </p:sp>
      <p:pic>
        <p:nvPicPr>
          <p:cNvPr id="7172" name="Picture 4" descr="I diritti negati delle bambine e dei bambini – (seconda parte)">
            <a:extLst>
              <a:ext uri="{FF2B5EF4-FFF2-40B4-BE49-F238E27FC236}">
                <a16:creationId xmlns:a16="http://schemas.microsoft.com/office/drawing/2014/main" id="{73304D7D-429A-4E0F-B637-6DC626FFC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863886"/>
            <a:ext cx="6250769" cy="496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8A902CC-DB2D-437F-AEE3-DEA2D3BBDC8E}"/>
              </a:ext>
            </a:extLst>
          </p:cNvPr>
          <p:cNvSpPr txBox="1"/>
          <p:nvPr/>
        </p:nvSpPr>
        <p:spPr>
          <a:xfrm>
            <a:off x="6286500" y="5833247"/>
            <a:ext cx="528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/>
              <a:t>Immagine tratta dal sito azionenonviolenta.it</a:t>
            </a:r>
          </a:p>
        </p:txBody>
      </p:sp>
    </p:spTree>
    <p:extLst>
      <p:ext uri="{BB962C8B-B14F-4D97-AF65-F5344CB8AC3E}">
        <p14:creationId xmlns:p14="http://schemas.microsoft.com/office/powerpoint/2010/main" val="2590798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CB5A4C-9455-462A-99C5-8F8BBDDCD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640079"/>
            <a:ext cx="3402531" cy="5272242"/>
          </a:xfrm>
          <a:solidFill>
            <a:srgbClr val="66CCFF"/>
          </a:solidFill>
        </p:spPr>
        <p:txBody>
          <a:bodyPr>
            <a:normAutofit/>
          </a:bodyPr>
          <a:lstStyle/>
          <a:p>
            <a:r>
              <a:rPr lang="it-IT" sz="2400" dirty="0"/>
              <a:t>Progettazione: </a:t>
            </a:r>
            <a:br>
              <a:rPr lang="it-IT" sz="2400" dirty="0"/>
            </a:br>
            <a:r>
              <a:rPr lang="it-IT" sz="2400" dirty="0"/>
              <a:t>Una (preliminare) 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7F07D3-96CB-442B-84C1-C33D3EC6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2103" y="1186730"/>
            <a:ext cx="6883072" cy="28347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800" b="1" dirty="0"/>
              <a:t>Gettare avanti</a:t>
            </a:r>
          </a:p>
          <a:p>
            <a:pPr marL="0" indent="0" algn="ctr">
              <a:buNone/>
            </a:pPr>
            <a:r>
              <a:rPr lang="it-IT" b="1" dirty="0"/>
              <a:t>mettere in mostra, esporre</a:t>
            </a:r>
          </a:p>
          <a:p>
            <a:pPr marL="0" indent="0" algn="ctr">
              <a:buNone/>
            </a:pPr>
            <a:r>
              <a:rPr lang="it-IT" b="1" dirty="0"/>
              <a:t>ideare qualcosa e studiare </a:t>
            </a:r>
          </a:p>
          <a:p>
            <a:pPr marL="0" indent="0" algn="ctr">
              <a:buNone/>
            </a:pPr>
            <a:r>
              <a:rPr lang="it-IT" b="1" dirty="0"/>
              <a:t>in rapporto alle possibilità e ai modi della sua attuazione</a:t>
            </a:r>
          </a:p>
          <a:p>
            <a:pPr marL="0" indent="0" algn="ctr">
              <a:buNone/>
            </a:pPr>
            <a:r>
              <a:rPr lang="it-IT" dirty="0"/>
              <a:t>(Devoto Oli)</a:t>
            </a:r>
          </a:p>
        </p:txBody>
      </p:sp>
      <p:pic>
        <p:nvPicPr>
          <p:cNvPr id="9220" name="Picture 4" descr="Il confine tra realtà e immaginazione">
            <a:extLst>
              <a:ext uri="{FF2B5EF4-FFF2-40B4-BE49-F238E27FC236}">
                <a16:creationId xmlns:a16="http://schemas.microsoft.com/office/drawing/2014/main" id="{03807CCF-811D-46D9-9304-B02D66A87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7"/>
          <a:stretch/>
        </p:blipFill>
        <p:spPr bwMode="auto">
          <a:xfrm>
            <a:off x="4672103" y="3820791"/>
            <a:ext cx="6883071" cy="193586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45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DCA398B-8CB4-4C0C-89C6-A8AB6F78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DEF937-A7C8-4E11-87C2-3E7F7FE95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it-IT" sz="3200" dirty="0"/>
              <a:t>Progettazione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D467F7-0D7F-436E-A2C3-12B378DF8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>
                <a:solidFill>
                  <a:schemeClr val="tx1"/>
                </a:solidFill>
              </a:rPr>
              <a:t>DESIDERIO E  VINCOLO</a:t>
            </a:r>
          </a:p>
          <a:p>
            <a:pPr marL="0" indent="0">
              <a:buNone/>
            </a:pPr>
            <a:endParaRPr lang="it-IT" dirty="0">
              <a:solidFill>
                <a:srgbClr val="FFFFFF"/>
              </a:solidFill>
            </a:endParaRPr>
          </a:p>
          <a:p>
            <a:endParaRPr lang="it-IT" dirty="0">
              <a:solidFill>
                <a:srgbClr val="FFFFFF"/>
              </a:solidFill>
            </a:endParaRPr>
          </a:p>
          <a:p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E8345C6-0280-4226-BD83-7333BA6C3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9823778-D290-4538-B146-1F73C3755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843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 descr="Risultato immagini per limite possibilità murales">
            <a:extLst>
              <a:ext uri="{FF2B5EF4-FFF2-40B4-BE49-F238E27FC236}">
                <a16:creationId xmlns:a16="http://schemas.microsoft.com/office/drawing/2014/main" id="{D1C83C54-7BAF-4A1F-B031-4DE98E4983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9" r="16214" b="-1"/>
          <a:stretch/>
        </p:blipFill>
        <p:spPr bwMode="auto">
          <a:xfrm>
            <a:off x="7208520" y="1126397"/>
            <a:ext cx="3867912" cy="4288536"/>
          </a:xfrm>
          <a:prstGeom prst="rect">
            <a:avLst/>
          </a:prstGeom>
          <a:noFill/>
          <a:ln w="317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6478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7D587F9F-3F48-4929-8532-62B82B3F6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0" name="Titolo 1">
            <a:extLst>
              <a:ext uri="{FF2B5EF4-FFF2-40B4-BE49-F238E27FC236}">
                <a16:creationId xmlns:a16="http://schemas.microsoft.com/office/drawing/2014/main" id="{43F16234-0A8B-4065-9506-8B103BD3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it-IT" sz="2600"/>
              <a:t>«Gettare avanti»</a:t>
            </a:r>
          </a:p>
        </p:txBody>
      </p:sp>
      <p:sp>
        <p:nvSpPr>
          <p:cNvPr id="11291" name="Content Placeholder 11269">
            <a:extLst>
              <a:ext uri="{FF2B5EF4-FFF2-40B4-BE49-F238E27FC236}">
                <a16:creationId xmlns:a16="http://schemas.microsoft.com/office/drawing/2014/main" id="{3FCE6306-AD8D-4989-8D87-665EFA4F1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99" y="2858703"/>
            <a:ext cx="5285427" cy="304254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PASSATO, PRESENTE E FUTURO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FFFFFF"/>
                </a:solidFill>
              </a:rPr>
              <a:t>TRE MOMENTI DISTINTI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400" dirty="0">
              <a:solidFill>
                <a:srgbClr val="FFFFFF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FFFFFF"/>
                </a:solidFill>
              </a:rPr>
              <a:t>MA TRA LORO COSTANTEMENTE CO-IMPLICATI 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DCB66B2-3729-41B6-8A12-AB8550189D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6203" y="321731"/>
            <a:ext cx="3208079" cy="36748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Risultato immagini per scelta">
            <a:extLst>
              <a:ext uri="{FF2B5EF4-FFF2-40B4-BE49-F238E27FC236}">
                <a16:creationId xmlns:a16="http://schemas.microsoft.com/office/drawing/2014/main" id="{340F1B68-A689-4C49-BAC6-9C69FECCAC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r="13880" b="-5"/>
          <a:stretch/>
        </p:blipFill>
        <p:spPr bwMode="auto">
          <a:xfrm>
            <a:off x="6617151" y="485803"/>
            <a:ext cx="2766181" cy="334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Rectangle 99">
            <a:extLst>
              <a:ext uri="{FF2B5EF4-FFF2-40B4-BE49-F238E27FC236}">
                <a16:creationId xmlns:a16="http://schemas.microsoft.com/office/drawing/2014/main" id="{ABA662FB-3DC6-4E93-98AC-B84BA41F48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7212" y="321731"/>
            <a:ext cx="2111317" cy="206586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B9BE604-0CC0-41C8-9673-995F82DA0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6203" y="4163080"/>
            <a:ext cx="3208079" cy="2374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Risultato immagini per passato presente e futuro">
            <a:extLst>
              <a:ext uri="{FF2B5EF4-FFF2-40B4-BE49-F238E27FC236}">
                <a16:creationId xmlns:a16="http://schemas.microsoft.com/office/drawing/2014/main" id="{C1B6FE0A-CBA4-4BE6-AD4E-8C2B8DD507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5" r="-1" b="21150"/>
          <a:stretch/>
        </p:blipFill>
        <p:spPr bwMode="auto">
          <a:xfrm>
            <a:off x="6560062" y="4383515"/>
            <a:ext cx="2880360" cy="193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" name="Rectangle 103">
            <a:extLst>
              <a:ext uri="{FF2B5EF4-FFF2-40B4-BE49-F238E27FC236}">
                <a16:creationId xmlns:a16="http://schemas.microsoft.com/office/drawing/2014/main" id="{2036372A-822B-498E-AD05-6BE85743A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7212" y="2548467"/>
            <a:ext cx="2111317" cy="335278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Risultato immagini per omino con idea">
            <a:extLst>
              <a:ext uri="{FF2B5EF4-FFF2-40B4-BE49-F238E27FC236}">
                <a16:creationId xmlns:a16="http://schemas.microsoft.com/office/drawing/2014/main" id="{4BCAC149-7228-40A2-9DB7-4FC07C11B4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086"/>
          <a:stretch/>
        </p:blipFill>
        <p:spPr bwMode="auto">
          <a:xfrm>
            <a:off x="9921040" y="3143595"/>
            <a:ext cx="1783661" cy="216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148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9CD342-DE8C-4F10-8485-24E9CF53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Progettazione e vita quotidiana</a:t>
            </a:r>
            <a:br>
              <a:rPr lang="it-IT" dirty="0"/>
            </a:br>
            <a:r>
              <a:rPr lang="it-IT" dirty="0"/>
              <a:t>partire da sé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DC57F9-D011-4CF2-8ADD-21ED70C97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2638044"/>
            <a:ext cx="12090400" cy="364083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2800" b="1" dirty="0"/>
              <a:t>Quotidianità del progettare</a:t>
            </a:r>
          </a:p>
          <a:p>
            <a:pPr marL="0" indent="0" algn="ctr">
              <a:buNone/>
            </a:pPr>
            <a:r>
              <a:rPr lang="it-IT" sz="2800" dirty="0"/>
              <a:t>dalla presunta ovvietà/naturalità – alla progettazione come «figlia» del proprio tempo </a:t>
            </a:r>
          </a:p>
          <a:p>
            <a:pPr marL="0" indent="0" algn="ctr">
              <a:buNone/>
            </a:pPr>
            <a:endParaRPr lang="it-IT" sz="2800" dirty="0"/>
          </a:p>
          <a:p>
            <a:pPr marL="0" indent="0" algn="ctr">
              <a:buNone/>
            </a:pPr>
            <a:r>
              <a:rPr lang="it-IT" sz="2800" dirty="0"/>
              <a:t>Centralità del tema nella composizione </a:t>
            </a:r>
            <a:r>
              <a:rPr lang="it-IT" sz="2800" b="1" dirty="0"/>
              <a:t>odierna </a:t>
            </a:r>
            <a:r>
              <a:rPr lang="it-IT" sz="2800" dirty="0"/>
              <a:t>delle storie di vita e di formazione</a:t>
            </a:r>
          </a:p>
          <a:p>
            <a:pPr marL="0" indent="0" algn="ctr">
              <a:buNone/>
            </a:pPr>
            <a:endParaRPr lang="it-IT" sz="2800" dirty="0"/>
          </a:p>
          <a:p>
            <a:pPr marL="0" indent="0" algn="ctr">
              <a:buNone/>
            </a:pPr>
            <a:r>
              <a:rPr lang="it-IT" sz="2800" dirty="0"/>
              <a:t>Essere presenti a noi stesse/i,</a:t>
            </a:r>
          </a:p>
          <a:p>
            <a:pPr marL="0" indent="0" algn="ctr">
              <a:buNone/>
            </a:pPr>
            <a:r>
              <a:rPr lang="it-IT" sz="2800" dirty="0"/>
              <a:t>come persone e come educatrici/educatori professionali</a:t>
            </a:r>
          </a:p>
        </p:txBody>
      </p:sp>
    </p:spTree>
    <p:extLst>
      <p:ext uri="{BB962C8B-B14F-4D97-AF65-F5344CB8AC3E}">
        <p14:creationId xmlns:p14="http://schemas.microsoft.com/office/powerpoint/2010/main" val="335640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60F456-545D-42EE-8174-FA97F74B9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80244"/>
            <a:ext cx="8991600" cy="903610"/>
          </a:xfrm>
        </p:spPr>
        <p:txBody>
          <a:bodyPr>
            <a:normAutofit/>
          </a:bodyPr>
          <a:lstStyle/>
          <a:p>
            <a:r>
              <a:rPr lang="it-IT" dirty="0"/>
              <a:t>PROGRAMMA 2020-2021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A1C2C4B-3404-4501-AA6C-67147B091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4888" y="1653309"/>
            <a:ext cx="10416208" cy="4916456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/>
                </a:solidFill>
              </a:rPr>
              <a:t>L’insegnamento è dedicato alla progettazione quale </a:t>
            </a:r>
            <a:r>
              <a:rPr lang="it-IT" b="1" u="sng" dirty="0">
                <a:solidFill>
                  <a:schemeClr val="bg1"/>
                </a:solidFill>
              </a:rPr>
              <a:t>indispensabile</a:t>
            </a:r>
            <a:r>
              <a:rPr lang="it-IT" b="1" dirty="0">
                <a:solidFill>
                  <a:schemeClr val="bg1"/>
                </a:solidFill>
              </a:rPr>
              <a:t> strumento dell’intervento educativo</a:t>
            </a:r>
            <a:r>
              <a:rPr lang="it-IT" dirty="0">
                <a:solidFill>
                  <a:schemeClr val="bg1"/>
                </a:solidFill>
              </a:rPr>
              <a:t>, dove l’intenzionalità pedagogica si fa progetto di studio, ricerca, trasformazione, apprendimento. 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Verranno fornite </a:t>
            </a:r>
            <a:r>
              <a:rPr lang="it-IT" b="1" dirty="0">
                <a:solidFill>
                  <a:schemeClr val="bg1"/>
                </a:solidFill>
              </a:rPr>
              <a:t>coordinate</a:t>
            </a:r>
            <a:r>
              <a:rPr lang="it-IT" dirty="0">
                <a:solidFill>
                  <a:schemeClr val="bg1"/>
                </a:solidFill>
              </a:rPr>
              <a:t> sulle dimensioni che caratterizzano la progettazione, dalle prospettive di intervento (finalità e obiettivi), alle dimensioni metodologiche (tempi e strumenti), alle condizioni di realizzabilità. 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Particolare riguardo verrà dato alla </a:t>
            </a:r>
            <a:r>
              <a:rPr lang="it-IT" b="1" dirty="0">
                <a:solidFill>
                  <a:schemeClr val="bg1"/>
                </a:solidFill>
              </a:rPr>
              <a:t>complessità degli scenari della contemporaneità </a:t>
            </a:r>
            <a:r>
              <a:rPr lang="it-IT" dirty="0">
                <a:solidFill>
                  <a:schemeClr val="bg1"/>
                </a:solidFill>
              </a:rPr>
              <a:t>e ai correlati emergenti bisogni educativi. Si analizzeranno in questo modo le sfide che il nostro tempo pone alla postura e alla pratica progettuale della professionalità educativa, ribadendone e rinnovandone le possibilità e l’importanza anche nei contesti </a:t>
            </a:r>
            <a:r>
              <a:rPr lang="it-IT" b="1" dirty="0">
                <a:solidFill>
                  <a:schemeClr val="bg1"/>
                </a:solidFill>
              </a:rPr>
              <a:t>limite</a:t>
            </a:r>
            <a:r>
              <a:rPr lang="it-IT" dirty="0">
                <a:solidFill>
                  <a:schemeClr val="bg1"/>
                </a:solidFill>
              </a:rPr>
              <a:t> (come le istituzioni totali o le condizioni di cronicità). </a:t>
            </a:r>
          </a:p>
          <a:p>
            <a:pPr algn="just"/>
            <a:r>
              <a:rPr lang="it-IT" dirty="0">
                <a:solidFill>
                  <a:schemeClr val="bg1"/>
                </a:solidFill>
              </a:rPr>
              <a:t>Gli approfondimenti offerti nel corso saranno volti a fornire opportunità di conoscenza, analisi e orientamento per l’acquisizione e lo sviluppo di </a:t>
            </a:r>
            <a:r>
              <a:rPr lang="it-IT" b="1" u="sng" dirty="0">
                <a:solidFill>
                  <a:schemeClr val="bg1"/>
                </a:solidFill>
              </a:rPr>
              <a:t>quell’atteggiamento progettuale </a:t>
            </a:r>
            <a:r>
              <a:rPr lang="it-IT" dirty="0">
                <a:solidFill>
                  <a:schemeClr val="bg1"/>
                </a:solidFill>
              </a:rPr>
              <a:t>che dovrebbe caratterizzare ogni pratica educativa professionale.</a:t>
            </a:r>
          </a:p>
        </p:txBody>
      </p:sp>
    </p:spTree>
    <p:extLst>
      <p:ext uri="{BB962C8B-B14F-4D97-AF65-F5344CB8AC3E}">
        <p14:creationId xmlns:p14="http://schemas.microsoft.com/office/powerpoint/2010/main" val="8284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C8D96B-5556-4607-ADD7-DA7CEF5F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495" y="1267665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 err="1"/>
              <a:t>Programma</a:t>
            </a:r>
            <a:r>
              <a:rPr lang="en-US" sz="3200" dirty="0"/>
              <a:t> 2020-2021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FF3F37-4EEF-483C-AFB1-497BB80C6F55}"/>
              </a:ext>
            </a:extLst>
          </p:cNvPr>
          <p:cNvSpPr txBox="1"/>
          <p:nvPr/>
        </p:nvSpPr>
        <p:spPr>
          <a:xfrm>
            <a:off x="1470992" y="2910151"/>
            <a:ext cx="922351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Lezioni on line in diretta </a:t>
            </a:r>
          </a:p>
          <a:p>
            <a:pPr algn="ctr"/>
            <a:r>
              <a:rPr lang="it-IT" sz="2800" dirty="0"/>
              <a:t>Esercitazioni/attivazioni in aula</a:t>
            </a:r>
          </a:p>
          <a:p>
            <a:pPr algn="ctr"/>
            <a:r>
              <a:rPr lang="it-IT" sz="2800" dirty="0"/>
              <a:t>Testi </a:t>
            </a:r>
          </a:p>
          <a:p>
            <a:pPr algn="ctr"/>
            <a:r>
              <a:rPr lang="it-IT" sz="2800" dirty="0"/>
              <a:t>Incontri</a:t>
            </a:r>
          </a:p>
        </p:txBody>
      </p:sp>
    </p:spTree>
    <p:extLst>
      <p:ext uri="{BB962C8B-B14F-4D97-AF65-F5344CB8AC3E}">
        <p14:creationId xmlns:p14="http://schemas.microsoft.com/office/powerpoint/2010/main" val="187991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642F1F7-6246-4C87-B941-6957B32BD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8C8D96B-5556-4607-ADD7-DA7CEF5F7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 err="1"/>
              <a:t>Programma</a:t>
            </a:r>
            <a:r>
              <a:rPr lang="en-US" sz="3200" dirty="0"/>
              <a:t> 2020-2021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9112D7-E5B5-4D87-B72C-1C34D29F6E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9" r="-3" b="14425"/>
          <a:stretch/>
        </p:blipFill>
        <p:spPr bwMode="auto">
          <a:xfrm>
            <a:off x="3342126" y="786384"/>
            <a:ext cx="2580894" cy="290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Metodologia della progettazione educativa. Competenze, strumenti e contesti">
            <a:extLst>
              <a:ext uri="{FF2B5EF4-FFF2-40B4-BE49-F238E27FC236}">
                <a16:creationId xmlns:a16="http://schemas.microsoft.com/office/drawing/2014/main" id="{4CB61673-9E9B-4C59-A4F8-25DAB2248A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0" r="-3" b="-3"/>
          <a:stretch/>
        </p:blipFill>
        <p:spPr bwMode="auto">
          <a:xfrm>
            <a:off x="309752" y="895286"/>
            <a:ext cx="2580895" cy="2840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F2452A1-A380-4300-9423-07AC46CE72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87" b="12028"/>
          <a:stretch/>
        </p:blipFill>
        <p:spPr bwMode="auto">
          <a:xfrm>
            <a:off x="6327930" y="765985"/>
            <a:ext cx="2302661" cy="290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F3B3E700-6E4B-4BA7-81F4-8F69E4D96ADE}"/>
              </a:ext>
            </a:extLst>
          </p:cNvPr>
          <p:cNvSpPr/>
          <p:nvPr/>
        </p:nvSpPr>
        <p:spPr>
          <a:xfrm>
            <a:off x="8848436" y="591127"/>
            <a:ext cx="2789382" cy="3408218"/>
          </a:xfrm>
          <a:prstGeom prst="roundRect">
            <a:avLst/>
          </a:prstGeom>
          <a:solidFill>
            <a:srgbClr val="FFFF00"/>
          </a:solidFill>
          <a:ln>
            <a:solidFill>
              <a:srgbClr val="FFFF00"/>
            </a:solidFill>
            <a:prstDash val="sysDash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7" name="Picture 4" descr="Asfalto amaro">
            <a:extLst>
              <a:ext uri="{FF2B5EF4-FFF2-40B4-BE49-F238E27FC236}">
                <a16:creationId xmlns:a16="http://schemas.microsoft.com/office/drawing/2014/main" id="{0356D408-367F-42F4-A355-B29512F1970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50"/>
          <a:stretch/>
        </p:blipFill>
        <p:spPr bwMode="auto">
          <a:xfrm>
            <a:off x="9057310" y="892229"/>
            <a:ext cx="2302661" cy="276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40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00348-E71C-44EF-976C-2CC63786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progettazione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F0831F-1095-44E3-9EF9-906EEE07B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63" y="2638044"/>
            <a:ext cx="10945091" cy="39105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/>
              <a:t>PROGETTAZIONE DEI SERVIZI EDUCATIVI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r>
              <a:rPr lang="it-IT" sz="2400" dirty="0"/>
              <a:t>PROGETTAZIONE NELLA VITA QUOTIDIANA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None/>
            </a:pPr>
            <a:r>
              <a:rPr lang="it-IT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DISVELAMENTO - PROBLEMATIZZAZIONE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E5E55639-0DE7-41CC-9CEA-74B1FEF3AC4A}"/>
              </a:ext>
            </a:extLst>
          </p:cNvPr>
          <p:cNvSpPr/>
          <p:nvPr/>
        </p:nvSpPr>
        <p:spPr>
          <a:xfrm>
            <a:off x="5794512" y="3429000"/>
            <a:ext cx="487018" cy="3478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>
            <a:extLst>
              <a:ext uri="{FF2B5EF4-FFF2-40B4-BE49-F238E27FC236}">
                <a16:creationId xmlns:a16="http://schemas.microsoft.com/office/drawing/2014/main" id="{6056E556-AFDD-4145-AE11-6799D5405F7C}"/>
              </a:ext>
            </a:extLst>
          </p:cNvPr>
          <p:cNvSpPr/>
          <p:nvPr/>
        </p:nvSpPr>
        <p:spPr>
          <a:xfrm>
            <a:off x="5782715" y="4801604"/>
            <a:ext cx="487018" cy="361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164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8A365091-2BBD-4015-B274-5E219858CF38}"/>
              </a:ext>
            </a:extLst>
          </p:cNvPr>
          <p:cNvSpPr txBox="1">
            <a:spLocks/>
          </p:cNvSpPr>
          <p:nvPr/>
        </p:nvSpPr>
        <p:spPr>
          <a:xfrm>
            <a:off x="1123121" y="3429000"/>
            <a:ext cx="10068339" cy="2311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800" i="1" dirty="0"/>
              <a:t>Quella volta che, nella mia vita, ho progettato… </a:t>
            </a:r>
            <a:endParaRPr lang="it-IT" sz="28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11B0783-0303-4566-B794-CA1BE725323D}"/>
              </a:ext>
            </a:extLst>
          </p:cNvPr>
          <p:cNvSpPr txBox="1">
            <a:spLocks/>
          </p:cNvSpPr>
          <p:nvPr/>
        </p:nvSpPr>
        <p:spPr bwMode="black">
          <a:xfrm>
            <a:off x="2231136" y="112636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esercitazione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515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00348-E71C-44EF-976C-2CC63786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34" y="3513476"/>
            <a:ext cx="8703365" cy="790168"/>
          </a:xfrm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dirty="0" err="1"/>
              <a:t>Progettazione</a:t>
            </a:r>
            <a:r>
              <a:rPr lang="en-US" dirty="0"/>
              <a:t> e vita </a:t>
            </a:r>
            <a:r>
              <a:rPr lang="en-US" dirty="0" err="1"/>
              <a:t>quotidiana</a:t>
            </a:r>
            <a:endParaRPr lang="en-US" dirty="0"/>
          </a:p>
        </p:txBody>
      </p:sp>
      <p:pic>
        <p:nvPicPr>
          <p:cNvPr id="4100" name="Picture 4" descr="Risultato immagini per trasloco">
            <a:extLst>
              <a:ext uri="{FF2B5EF4-FFF2-40B4-BE49-F238E27FC236}">
                <a16:creationId xmlns:a16="http://schemas.microsoft.com/office/drawing/2014/main" id="{14B15329-9407-4B2F-AF25-6E0014BFD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r="2987" b="5"/>
          <a:stretch/>
        </p:blipFill>
        <p:spPr bwMode="auto">
          <a:xfrm>
            <a:off x="1259622" y="827802"/>
            <a:ext cx="2286000" cy="2258568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isultato immagini per festa a sorpresa">
            <a:extLst>
              <a:ext uri="{FF2B5EF4-FFF2-40B4-BE49-F238E27FC236}">
                <a16:creationId xmlns:a16="http://schemas.microsoft.com/office/drawing/2014/main" id="{15D447FE-256C-4DEC-9C90-9D80D9BB6F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7" r="28285" b="-3"/>
          <a:stretch/>
        </p:blipFill>
        <p:spPr bwMode="auto">
          <a:xfrm>
            <a:off x="3721874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isultato immagini per esame in università ansia">
            <a:extLst>
              <a:ext uri="{FF2B5EF4-FFF2-40B4-BE49-F238E27FC236}">
                <a16:creationId xmlns:a16="http://schemas.microsoft.com/office/drawing/2014/main" id="{8E72FF1C-0260-48F0-BBC5-238528760F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7" r="29565" b="-2"/>
          <a:stretch/>
        </p:blipFill>
        <p:spPr bwMode="auto">
          <a:xfrm>
            <a:off x="6184126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isultato immagini per viaggio con amiche">
            <a:extLst>
              <a:ext uri="{FF2B5EF4-FFF2-40B4-BE49-F238E27FC236}">
                <a16:creationId xmlns:a16="http://schemas.microsoft.com/office/drawing/2014/main" id="{9BA0258B-DAEE-4242-9689-804EE4C264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5" r="17987" b="2"/>
          <a:stretch/>
        </p:blipFill>
        <p:spPr bwMode="auto">
          <a:xfrm>
            <a:off x="8646379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7DEAB8-09B0-44CC-9C5E-3F29BD183C9E}"/>
              </a:ext>
            </a:extLst>
          </p:cNvPr>
          <p:cNvSpPr txBox="1"/>
          <p:nvPr/>
        </p:nvSpPr>
        <p:spPr>
          <a:xfrm>
            <a:off x="1053548" y="4482547"/>
            <a:ext cx="10465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cosa avete pensato? E cosa avete fatto? Come avete proceduto? Quali scelte avete compiuto? Quali desideri o bisogni vi hanno orientato? Quali preoccupazioni? A quali possibilità ha dato vita il processo che avete avviato? Quali competenze o conoscenze avete utilizzato? Quali competenze o conoscenze avete richiesto ad altri? Con quali vincoli e limiti vi siete confrontate/i? Quali ritorni avete avuto? Cosa avete pensato e provato rispetto al risultato? E rispetto al processo? Quali conseguenze ha comportato il progetto e la sua attuazione? Cosa ha comportato in termini di responsabilità?</a:t>
            </a:r>
          </a:p>
        </p:txBody>
      </p:sp>
    </p:spTree>
    <p:extLst>
      <p:ext uri="{BB962C8B-B14F-4D97-AF65-F5344CB8AC3E}">
        <p14:creationId xmlns:p14="http://schemas.microsoft.com/office/powerpoint/2010/main" val="14287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00348-E71C-44EF-976C-2CC63786C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34" y="3513476"/>
            <a:ext cx="8703365" cy="790168"/>
          </a:xfrm>
        </p:spPr>
        <p:txBody>
          <a:bodyPr vert="horz" lIns="274320" tIns="182880" rIns="274320" bIns="182880" rtlCol="0" anchor="ctr" anchorCtr="1">
            <a:noAutofit/>
          </a:bodyPr>
          <a:lstStyle/>
          <a:p>
            <a:r>
              <a:rPr lang="en-US" dirty="0" err="1"/>
              <a:t>Progettazione</a:t>
            </a:r>
            <a:r>
              <a:rPr lang="en-US" dirty="0"/>
              <a:t> e vita </a:t>
            </a:r>
            <a:r>
              <a:rPr lang="en-US" dirty="0" err="1"/>
              <a:t>quotidiana</a:t>
            </a:r>
            <a:endParaRPr lang="en-US" dirty="0"/>
          </a:p>
        </p:txBody>
      </p:sp>
      <p:pic>
        <p:nvPicPr>
          <p:cNvPr id="4100" name="Picture 4" descr="Risultato immagini per trasloco">
            <a:extLst>
              <a:ext uri="{FF2B5EF4-FFF2-40B4-BE49-F238E27FC236}">
                <a16:creationId xmlns:a16="http://schemas.microsoft.com/office/drawing/2014/main" id="{14B15329-9407-4B2F-AF25-6E0014BFD1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2" r="2987" b="5"/>
          <a:stretch/>
        </p:blipFill>
        <p:spPr bwMode="auto">
          <a:xfrm>
            <a:off x="1259622" y="827802"/>
            <a:ext cx="2286000" cy="2258568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Risultato immagini per festa a sorpresa">
            <a:extLst>
              <a:ext uri="{FF2B5EF4-FFF2-40B4-BE49-F238E27FC236}">
                <a16:creationId xmlns:a16="http://schemas.microsoft.com/office/drawing/2014/main" id="{15D447FE-256C-4DEC-9C90-9D80D9BB6F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7" r="28285" b="-3"/>
          <a:stretch/>
        </p:blipFill>
        <p:spPr bwMode="auto">
          <a:xfrm>
            <a:off x="3721874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isultato immagini per esame in università ansia">
            <a:extLst>
              <a:ext uri="{FF2B5EF4-FFF2-40B4-BE49-F238E27FC236}">
                <a16:creationId xmlns:a16="http://schemas.microsoft.com/office/drawing/2014/main" id="{8E72FF1C-0260-48F0-BBC5-238528760F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7" r="29565" b="-2"/>
          <a:stretch/>
        </p:blipFill>
        <p:spPr bwMode="auto">
          <a:xfrm>
            <a:off x="6184126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isultato immagini per viaggio con amiche">
            <a:extLst>
              <a:ext uri="{FF2B5EF4-FFF2-40B4-BE49-F238E27FC236}">
                <a16:creationId xmlns:a16="http://schemas.microsoft.com/office/drawing/2014/main" id="{9BA0258B-DAEE-4242-9689-804EE4C264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5" r="17987" b="2"/>
          <a:stretch/>
        </p:blipFill>
        <p:spPr bwMode="auto">
          <a:xfrm>
            <a:off x="8646379" y="826479"/>
            <a:ext cx="2286000" cy="2261215"/>
          </a:xfrm>
          <a:prstGeom prst="rect">
            <a:avLst/>
          </a:prstGeom>
          <a:noFill/>
          <a:ln w="38100" cap="sq">
            <a:solidFill>
              <a:srgbClr val="FFFFFF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7DEAB8-09B0-44CC-9C5E-3F29BD183C9E}"/>
              </a:ext>
            </a:extLst>
          </p:cNvPr>
          <p:cNvSpPr txBox="1"/>
          <p:nvPr/>
        </p:nvSpPr>
        <p:spPr>
          <a:xfrm>
            <a:off x="1053548" y="4482547"/>
            <a:ext cx="10465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bg1"/>
                </a:solidFill>
              </a:rPr>
              <a:t>COSA NON SAPEVATE DI SAPERE </a:t>
            </a:r>
          </a:p>
          <a:p>
            <a:pPr algn="ctr"/>
            <a:r>
              <a:rPr lang="it-IT" sz="3200" dirty="0">
                <a:solidFill>
                  <a:schemeClr val="bg1"/>
                </a:solidFill>
              </a:rPr>
              <a:t>SUL PROGETTARE? </a:t>
            </a:r>
          </a:p>
        </p:txBody>
      </p:sp>
    </p:spTree>
    <p:extLst>
      <p:ext uri="{BB962C8B-B14F-4D97-AF65-F5344CB8AC3E}">
        <p14:creationId xmlns:p14="http://schemas.microsoft.com/office/powerpoint/2010/main" val="3318968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1B3E3F6-ABED-467E-95FA-74F984640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it-IT" sz="2000">
                <a:solidFill>
                  <a:schemeClr val="bg1"/>
                </a:solidFill>
              </a:rPr>
              <a:t>La progettazione nella storia di donne e uomini…</a:t>
            </a:r>
          </a:p>
        </p:txBody>
      </p:sp>
      <p:graphicFrame>
        <p:nvGraphicFramePr>
          <p:cNvPr id="16" name="Segnaposto contenuto 2">
            <a:extLst>
              <a:ext uri="{FF2B5EF4-FFF2-40B4-BE49-F238E27FC236}">
                <a16:creationId xmlns:a16="http://schemas.microsoft.com/office/drawing/2014/main" id="{DE78C037-6926-4870-B124-9B8B93249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322470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0719713"/>
      </p:ext>
    </p:extLst>
  </p:cSld>
  <p:clrMapOvr>
    <a:masterClrMapping/>
  </p:clrMapOvr>
</p:sld>
</file>

<file path=ppt/theme/theme1.xml><?xml version="1.0" encoding="utf-8"?>
<a:theme xmlns:a="http://schemas.openxmlformats.org/drawingml/2006/main" name="Pacco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472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Pacco</vt:lpstr>
      <vt:lpstr>Progettazione dei servizi educativi  a. a. 2020-2021</vt:lpstr>
      <vt:lpstr>PROGRAMMA 2020-2021</vt:lpstr>
      <vt:lpstr>Programma 2020-2021</vt:lpstr>
      <vt:lpstr>Programma 2020-2021</vt:lpstr>
      <vt:lpstr>progettazione</vt:lpstr>
      <vt:lpstr>Presentazione standard di PowerPoint</vt:lpstr>
      <vt:lpstr>Progettazione e vita quotidiana</vt:lpstr>
      <vt:lpstr>Progettazione e vita quotidiana</vt:lpstr>
      <vt:lpstr>La progettazione nella storia di donne e uomini…</vt:lpstr>
      <vt:lpstr>Progettazione:  Una (preliminare) definizione</vt:lpstr>
      <vt:lpstr>Progettazione</vt:lpstr>
      <vt:lpstr>«Gettare avanti»</vt:lpstr>
      <vt:lpstr>Progettazione e vita quotidiana partire da sé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Progettazione dei servizi educativi  a. a. 2020-2021</dc:title>
  <dc:creator>Lisa Brambilla</dc:creator>
  <cp:lastModifiedBy>Lisa Brambilla</cp:lastModifiedBy>
  <cp:revision>7</cp:revision>
  <dcterms:created xsi:type="dcterms:W3CDTF">2021-03-09T14:19:07Z</dcterms:created>
  <dcterms:modified xsi:type="dcterms:W3CDTF">2021-03-11T09:00:13Z</dcterms:modified>
</cp:coreProperties>
</file>