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1" r:id="rId3"/>
    <p:sldId id="272" r:id="rId4"/>
    <p:sldId id="281" r:id="rId5"/>
    <p:sldId id="273" r:id="rId6"/>
    <p:sldId id="278" r:id="rId7"/>
    <p:sldId id="279" r:id="rId8"/>
    <p:sldId id="274" r:id="rId9"/>
    <p:sldId id="280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02253-CC30-48D7-B594-2D68A3267E48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E1D843-2365-489A-A367-DF4AC99AA705}">
      <dgm:prSet/>
      <dgm:spPr/>
      <dgm:t>
        <a:bodyPr/>
        <a:lstStyle/>
        <a:p>
          <a:r>
            <a:rPr lang="it-IT"/>
            <a:t>L’inerzia come esito (anche) dell’eccesso di velocità</a:t>
          </a:r>
          <a:endParaRPr lang="en-US"/>
        </a:p>
      </dgm:t>
    </dgm:pt>
    <dgm:pt modelId="{E81C8572-421D-4CE5-AB1C-9964B262089C}" type="parTrans" cxnId="{D6C84C7B-D845-4EFD-BF6E-8D7E5C30AA08}">
      <dgm:prSet/>
      <dgm:spPr/>
      <dgm:t>
        <a:bodyPr/>
        <a:lstStyle/>
        <a:p>
          <a:endParaRPr lang="en-US"/>
        </a:p>
      </dgm:t>
    </dgm:pt>
    <dgm:pt modelId="{A3CF7D78-20D5-4895-9160-21788B27E16E}" type="sibTrans" cxnId="{D6C84C7B-D845-4EFD-BF6E-8D7E5C30AA08}">
      <dgm:prSet/>
      <dgm:spPr/>
      <dgm:t>
        <a:bodyPr/>
        <a:lstStyle/>
        <a:p>
          <a:endParaRPr lang="en-US"/>
        </a:p>
      </dgm:t>
    </dgm:pt>
    <dgm:pt modelId="{DEA74EEE-ED83-4DB6-A8F7-63D3AADA8B93}">
      <dgm:prSet/>
      <dgm:spPr/>
      <dgm:t>
        <a:bodyPr/>
        <a:lstStyle/>
        <a:p>
          <a:r>
            <a:rPr lang="it-IT"/>
            <a:t>Contrazione delle possibilità di previsione</a:t>
          </a:r>
          <a:endParaRPr lang="en-US"/>
        </a:p>
      </dgm:t>
    </dgm:pt>
    <dgm:pt modelId="{54156A8A-2283-468B-A9C5-38480A6AD49C}" type="parTrans" cxnId="{B59CDBF1-8C5A-4316-A9B9-7AE25C9D577F}">
      <dgm:prSet/>
      <dgm:spPr/>
      <dgm:t>
        <a:bodyPr/>
        <a:lstStyle/>
        <a:p>
          <a:endParaRPr lang="en-US"/>
        </a:p>
      </dgm:t>
    </dgm:pt>
    <dgm:pt modelId="{4D09817E-2D43-4551-81A0-43EE48566AD5}" type="sibTrans" cxnId="{B59CDBF1-8C5A-4316-A9B9-7AE25C9D577F}">
      <dgm:prSet/>
      <dgm:spPr/>
      <dgm:t>
        <a:bodyPr/>
        <a:lstStyle/>
        <a:p>
          <a:endParaRPr lang="en-US"/>
        </a:p>
      </dgm:t>
    </dgm:pt>
    <dgm:pt modelId="{503A712C-6DE9-4622-B363-316B6918E3A7}">
      <dgm:prSet/>
      <dgm:spPr/>
      <dgm:t>
        <a:bodyPr/>
        <a:lstStyle/>
        <a:p>
          <a:r>
            <a:rPr lang="it-IT"/>
            <a:t>Difficoltà a prevedere le conseguenze delle proprie azioni </a:t>
          </a:r>
          <a:endParaRPr lang="en-US"/>
        </a:p>
      </dgm:t>
    </dgm:pt>
    <dgm:pt modelId="{ED8FC776-1181-472C-9680-9FCF93C93B16}" type="parTrans" cxnId="{4DB44E6C-C3DC-4D39-B2DF-2008E5D667D3}">
      <dgm:prSet/>
      <dgm:spPr/>
      <dgm:t>
        <a:bodyPr/>
        <a:lstStyle/>
        <a:p>
          <a:endParaRPr lang="en-US"/>
        </a:p>
      </dgm:t>
    </dgm:pt>
    <dgm:pt modelId="{86E2C0F8-0752-45C9-95E8-62FAE61B4614}" type="sibTrans" cxnId="{4DB44E6C-C3DC-4D39-B2DF-2008E5D667D3}">
      <dgm:prSet/>
      <dgm:spPr/>
      <dgm:t>
        <a:bodyPr/>
        <a:lstStyle/>
        <a:p>
          <a:endParaRPr lang="en-US"/>
        </a:p>
      </dgm:t>
    </dgm:pt>
    <dgm:pt modelId="{3052D48A-1738-42A8-99D7-4DD727356165}" type="pres">
      <dgm:prSet presAssocID="{82802253-CC30-48D7-B594-2D68A3267E48}" presName="diagram" presStyleCnt="0">
        <dgm:presLayoutVars>
          <dgm:dir/>
          <dgm:resizeHandles val="exact"/>
        </dgm:presLayoutVars>
      </dgm:prSet>
      <dgm:spPr/>
    </dgm:pt>
    <dgm:pt modelId="{E5020F83-3054-4517-A216-E72A3AEEAF40}" type="pres">
      <dgm:prSet presAssocID="{ACE1D843-2365-489A-A367-DF4AC99AA705}" presName="node" presStyleLbl="node1" presStyleIdx="0" presStyleCnt="3">
        <dgm:presLayoutVars>
          <dgm:bulletEnabled val="1"/>
        </dgm:presLayoutVars>
      </dgm:prSet>
      <dgm:spPr/>
    </dgm:pt>
    <dgm:pt modelId="{37C29F82-500D-4E13-9C98-18B37C84085D}" type="pres">
      <dgm:prSet presAssocID="{A3CF7D78-20D5-4895-9160-21788B27E16E}" presName="sibTrans" presStyleCnt="0"/>
      <dgm:spPr/>
    </dgm:pt>
    <dgm:pt modelId="{43D1C2F8-EEEA-47B3-B823-E80C116D5796}" type="pres">
      <dgm:prSet presAssocID="{DEA74EEE-ED83-4DB6-A8F7-63D3AADA8B93}" presName="node" presStyleLbl="node1" presStyleIdx="1" presStyleCnt="3">
        <dgm:presLayoutVars>
          <dgm:bulletEnabled val="1"/>
        </dgm:presLayoutVars>
      </dgm:prSet>
      <dgm:spPr/>
    </dgm:pt>
    <dgm:pt modelId="{FF4E07A8-998D-46D5-965E-3B45333C97B9}" type="pres">
      <dgm:prSet presAssocID="{4D09817E-2D43-4551-81A0-43EE48566AD5}" presName="sibTrans" presStyleCnt="0"/>
      <dgm:spPr/>
    </dgm:pt>
    <dgm:pt modelId="{394F34E5-29A3-44D5-B4E0-A372801FCE72}" type="pres">
      <dgm:prSet presAssocID="{503A712C-6DE9-4622-B363-316B6918E3A7}" presName="node" presStyleLbl="node1" presStyleIdx="2" presStyleCnt="3" custLinFactNeighborX="1220" custLinFactNeighborY="-8525">
        <dgm:presLayoutVars>
          <dgm:bulletEnabled val="1"/>
        </dgm:presLayoutVars>
      </dgm:prSet>
      <dgm:spPr/>
    </dgm:pt>
  </dgm:ptLst>
  <dgm:cxnLst>
    <dgm:cxn modelId="{4DB44E6C-C3DC-4D39-B2DF-2008E5D667D3}" srcId="{82802253-CC30-48D7-B594-2D68A3267E48}" destId="{503A712C-6DE9-4622-B363-316B6918E3A7}" srcOrd="2" destOrd="0" parTransId="{ED8FC776-1181-472C-9680-9FCF93C93B16}" sibTransId="{86E2C0F8-0752-45C9-95E8-62FAE61B4614}"/>
    <dgm:cxn modelId="{75356E6E-F2DD-44CD-AACA-29661FADF419}" type="presOf" srcId="{503A712C-6DE9-4622-B363-316B6918E3A7}" destId="{394F34E5-29A3-44D5-B4E0-A372801FCE72}" srcOrd="0" destOrd="0" presId="urn:microsoft.com/office/officeart/2005/8/layout/default"/>
    <dgm:cxn modelId="{D6C84C7B-D845-4EFD-BF6E-8D7E5C30AA08}" srcId="{82802253-CC30-48D7-B594-2D68A3267E48}" destId="{ACE1D843-2365-489A-A367-DF4AC99AA705}" srcOrd="0" destOrd="0" parTransId="{E81C8572-421D-4CE5-AB1C-9964B262089C}" sibTransId="{A3CF7D78-20D5-4895-9160-21788B27E16E}"/>
    <dgm:cxn modelId="{60248992-F26F-42E1-8A7C-724C7956F40A}" type="presOf" srcId="{82802253-CC30-48D7-B594-2D68A3267E48}" destId="{3052D48A-1738-42A8-99D7-4DD727356165}" srcOrd="0" destOrd="0" presId="urn:microsoft.com/office/officeart/2005/8/layout/default"/>
    <dgm:cxn modelId="{4D8DEAA7-646A-4EB7-8B7A-496DAD2CBFFC}" type="presOf" srcId="{DEA74EEE-ED83-4DB6-A8F7-63D3AADA8B93}" destId="{43D1C2F8-EEEA-47B3-B823-E80C116D5796}" srcOrd="0" destOrd="0" presId="urn:microsoft.com/office/officeart/2005/8/layout/default"/>
    <dgm:cxn modelId="{3547F0EB-9484-4745-86B8-85A7BC4DEBCE}" type="presOf" srcId="{ACE1D843-2365-489A-A367-DF4AC99AA705}" destId="{E5020F83-3054-4517-A216-E72A3AEEAF40}" srcOrd="0" destOrd="0" presId="urn:microsoft.com/office/officeart/2005/8/layout/default"/>
    <dgm:cxn modelId="{B59CDBF1-8C5A-4316-A9B9-7AE25C9D577F}" srcId="{82802253-CC30-48D7-B594-2D68A3267E48}" destId="{DEA74EEE-ED83-4DB6-A8F7-63D3AADA8B93}" srcOrd="1" destOrd="0" parTransId="{54156A8A-2283-468B-A9C5-38480A6AD49C}" sibTransId="{4D09817E-2D43-4551-81A0-43EE48566AD5}"/>
    <dgm:cxn modelId="{1A549B52-B4D1-4139-A6C5-42FCDB1FE81F}" type="presParOf" srcId="{3052D48A-1738-42A8-99D7-4DD727356165}" destId="{E5020F83-3054-4517-A216-E72A3AEEAF40}" srcOrd="0" destOrd="0" presId="urn:microsoft.com/office/officeart/2005/8/layout/default"/>
    <dgm:cxn modelId="{88FCC22C-F93F-4D89-839B-384E5C3BBDC3}" type="presParOf" srcId="{3052D48A-1738-42A8-99D7-4DD727356165}" destId="{37C29F82-500D-4E13-9C98-18B37C84085D}" srcOrd="1" destOrd="0" presId="urn:microsoft.com/office/officeart/2005/8/layout/default"/>
    <dgm:cxn modelId="{16582304-4031-4F20-ABF0-52D40965B164}" type="presParOf" srcId="{3052D48A-1738-42A8-99D7-4DD727356165}" destId="{43D1C2F8-EEEA-47B3-B823-E80C116D5796}" srcOrd="2" destOrd="0" presId="urn:microsoft.com/office/officeart/2005/8/layout/default"/>
    <dgm:cxn modelId="{052D2837-5239-433C-B64B-09CA7AC5BF1E}" type="presParOf" srcId="{3052D48A-1738-42A8-99D7-4DD727356165}" destId="{FF4E07A8-998D-46D5-965E-3B45333C97B9}" srcOrd="3" destOrd="0" presId="urn:microsoft.com/office/officeart/2005/8/layout/default"/>
    <dgm:cxn modelId="{327D8E7F-6D41-49DB-B1C5-1237E4CF82C1}" type="presParOf" srcId="{3052D48A-1738-42A8-99D7-4DD727356165}" destId="{394F34E5-29A3-44D5-B4E0-A372801FCE7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6BF6AD-9A61-4D9A-A204-B2C17BB3B1E8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F98DCD-DCC0-4816-B1FE-6FC97226278F}">
      <dgm:prSet/>
      <dgm:spPr/>
      <dgm:t>
        <a:bodyPr/>
        <a:lstStyle/>
        <a:p>
          <a:r>
            <a:rPr lang="it-IT" dirty="0"/>
            <a:t>Dalla rilevazione delle fatiche che il progettare attraversa nella contemporaneità</a:t>
          </a:r>
          <a:endParaRPr lang="en-US" dirty="0"/>
        </a:p>
      </dgm:t>
    </dgm:pt>
    <dgm:pt modelId="{A116F0E3-53EC-414F-A71D-E8111005248C}" type="parTrans" cxnId="{22AA3E3B-0429-4E2E-BF6E-5ABCBE08EFD8}">
      <dgm:prSet/>
      <dgm:spPr/>
      <dgm:t>
        <a:bodyPr/>
        <a:lstStyle/>
        <a:p>
          <a:endParaRPr lang="en-US"/>
        </a:p>
      </dgm:t>
    </dgm:pt>
    <dgm:pt modelId="{032DD5A7-7D4A-484C-8A60-692DCDCBFBB8}" type="sibTrans" cxnId="{22AA3E3B-0429-4E2E-BF6E-5ABCBE08EFD8}">
      <dgm:prSet/>
      <dgm:spPr/>
      <dgm:t>
        <a:bodyPr/>
        <a:lstStyle/>
        <a:p>
          <a:endParaRPr lang="en-US"/>
        </a:p>
      </dgm:t>
    </dgm:pt>
    <dgm:pt modelId="{947EB1E2-81AA-4F36-AC95-06B5C0244961}">
      <dgm:prSet/>
      <dgm:spPr/>
      <dgm:t>
        <a:bodyPr/>
        <a:lstStyle/>
        <a:p>
          <a:r>
            <a:rPr lang="it-IT" dirty="0"/>
            <a:t>Alla constatazione e conferma della sua necessità </a:t>
          </a:r>
          <a:r>
            <a:rPr lang="it-IT" b="1" dirty="0">
              <a:solidFill>
                <a:schemeClr val="tx1">
                  <a:lumMod val="95000"/>
                  <a:lumOff val="5000"/>
                </a:schemeClr>
              </a:solidFill>
            </a:rPr>
            <a:t>anche</a:t>
          </a:r>
          <a:r>
            <a:rPr lang="it-IT" dirty="0"/>
            <a:t> su un piano </a:t>
          </a:r>
          <a:r>
            <a:rPr lang="it-IT" b="1" u="sng" dirty="0"/>
            <a:t>educativo e pedagogico</a:t>
          </a:r>
          <a:endParaRPr lang="en-US" b="1" u="sng" dirty="0"/>
        </a:p>
      </dgm:t>
    </dgm:pt>
    <dgm:pt modelId="{C43C8667-EE7B-49C8-87D4-CA57A1AAB1F5}" type="parTrans" cxnId="{7E15BC53-F142-4A65-A0BC-A689C06B0B86}">
      <dgm:prSet/>
      <dgm:spPr/>
      <dgm:t>
        <a:bodyPr/>
        <a:lstStyle/>
        <a:p>
          <a:endParaRPr lang="en-US"/>
        </a:p>
      </dgm:t>
    </dgm:pt>
    <dgm:pt modelId="{FC66AA33-6DA8-4C04-A38A-9B02C2E1F6F0}" type="sibTrans" cxnId="{7E15BC53-F142-4A65-A0BC-A689C06B0B86}">
      <dgm:prSet/>
      <dgm:spPr/>
      <dgm:t>
        <a:bodyPr/>
        <a:lstStyle/>
        <a:p>
          <a:endParaRPr lang="en-US"/>
        </a:p>
      </dgm:t>
    </dgm:pt>
    <dgm:pt modelId="{048A49D0-E0D8-4B3D-9866-F8AC6586906E}">
      <dgm:prSet/>
      <dgm:spPr/>
      <dgm:t>
        <a:bodyPr/>
        <a:lstStyle/>
        <a:p>
          <a:r>
            <a:rPr lang="it-IT" dirty="0"/>
            <a:t>la progettazione nelle storie di vita e di formazione </a:t>
          </a:r>
          <a:endParaRPr lang="en-US" dirty="0"/>
        </a:p>
      </dgm:t>
    </dgm:pt>
    <dgm:pt modelId="{1450BD9F-DA15-441E-A57B-639FBA94C46C}" type="parTrans" cxnId="{DFF24A44-90D7-435E-A19B-A72240CB0253}">
      <dgm:prSet/>
      <dgm:spPr/>
      <dgm:t>
        <a:bodyPr/>
        <a:lstStyle/>
        <a:p>
          <a:endParaRPr lang="en-US"/>
        </a:p>
      </dgm:t>
    </dgm:pt>
    <dgm:pt modelId="{3F2F2D7A-9038-4F7D-929E-0DE80047609C}" type="sibTrans" cxnId="{DFF24A44-90D7-435E-A19B-A72240CB0253}">
      <dgm:prSet/>
      <dgm:spPr/>
      <dgm:t>
        <a:bodyPr/>
        <a:lstStyle/>
        <a:p>
          <a:endParaRPr lang="en-US"/>
        </a:p>
      </dgm:t>
    </dgm:pt>
    <dgm:pt modelId="{83569E78-1123-4195-B28C-2977914D918E}">
      <dgm:prSet/>
      <dgm:spPr/>
      <dgm:t>
        <a:bodyPr/>
        <a:lstStyle/>
        <a:p>
          <a:r>
            <a:rPr lang="it-IT" dirty="0"/>
            <a:t>la progettazione dei servizi e degli interventi educativi</a:t>
          </a:r>
          <a:endParaRPr lang="en-US" dirty="0"/>
        </a:p>
      </dgm:t>
    </dgm:pt>
    <dgm:pt modelId="{CFEB6475-E170-4E83-B86B-372473CEB3E1}" type="parTrans" cxnId="{FA827800-7ABF-4CF0-B883-94E8691DB807}">
      <dgm:prSet/>
      <dgm:spPr/>
      <dgm:t>
        <a:bodyPr/>
        <a:lstStyle/>
        <a:p>
          <a:endParaRPr lang="en-US"/>
        </a:p>
      </dgm:t>
    </dgm:pt>
    <dgm:pt modelId="{63AF6A04-F7CE-4EE9-8A5F-ED7EF11CDC45}" type="sibTrans" cxnId="{FA827800-7ABF-4CF0-B883-94E8691DB807}">
      <dgm:prSet/>
      <dgm:spPr/>
      <dgm:t>
        <a:bodyPr/>
        <a:lstStyle/>
        <a:p>
          <a:endParaRPr lang="en-US"/>
        </a:p>
      </dgm:t>
    </dgm:pt>
    <dgm:pt modelId="{838E5BF3-C88C-4B20-A540-1A7AF8888580}" type="pres">
      <dgm:prSet presAssocID="{256BF6AD-9A61-4D9A-A204-B2C17BB3B1E8}" presName="Name0" presStyleCnt="0">
        <dgm:presLayoutVars>
          <dgm:dir/>
          <dgm:animLvl val="lvl"/>
          <dgm:resizeHandles val="exact"/>
        </dgm:presLayoutVars>
      </dgm:prSet>
      <dgm:spPr/>
    </dgm:pt>
    <dgm:pt modelId="{D4788503-A8E7-43E6-BC85-1E26478D3B0B}" type="pres">
      <dgm:prSet presAssocID="{947EB1E2-81AA-4F36-AC95-06B5C0244961}" presName="boxAndChildren" presStyleCnt="0"/>
      <dgm:spPr/>
    </dgm:pt>
    <dgm:pt modelId="{158BA146-35FB-439B-B67A-07EE7B7C45E4}" type="pres">
      <dgm:prSet presAssocID="{947EB1E2-81AA-4F36-AC95-06B5C0244961}" presName="parentTextBox" presStyleLbl="node1" presStyleIdx="0" presStyleCnt="2"/>
      <dgm:spPr/>
    </dgm:pt>
    <dgm:pt modelId="{006552AD-18FB-44A3-B1B5-1AC514DE62DF}" type="pres">
      <dgm:prSet presAssocID="{947EB1E2-81AA-4F36-AC95-06B5C0244961}" presName="entireBox" presStyleLbl="node1" presStyleIdx="0" presStyleCnt="2"/>
      <dgm:spPr/>
    </dgm:pt>
    <dgm:pt modelId="{26D57723-131C-4267-BA93-32E09FFA51EE}" type="pres">
      <dgm:prSet presAssocID="{947EB1E2-81AA-4F36-AC95-06B5C0244961}" presName="descendantBox" presStyleCnt="0"/>
      <dgm:spPr/>
    </dgm:pt>
    <dgm:pt modelId="{63B26BA8-CA86-4242-99CB-A18412AF9D1B}" type="pres">
      <dgm:prSet presAssocID="{048A49D0-E0D8-4B3D-9866-F8AC6586906E}" presName="childTextBox" presStyleLbl="fgAccFollowNode1" presStyleIdx="0" presStyleCnt="2">
        <dgm:presLayoutVars>
          <dgm:bulletEnabled val="1"/>
        </dgm:presLayoutVars>
      </dgm:prSet>
      <dgm:spPr/>
    </dgm:pt>
    <dgm:pt modelId="{B24C60ED-73D8-49F0-981A-318253F3CE7D}" type="pres">
      <dgm:prSet presAssocID="{83569E78-1123-4195-B28C-2977914D918E}" presName="childTextBox" presStyleLbl="fgAccFollowNode1" presStyleIdx="1" presStyleCnt="2">
        <dgm:presLayoutVars>
          <dgm:bulletEnabled val="1"/>
        </dgm:presLayoutVars>
      </dgm:prSet>
      <dgm:spPr/>
    </dgm:pt>
    <dgm:pt modelId="{7EFCB6E8-AC42-41F7-A5F3-2A767676A78E}" type="pres">
      <dgm:prSet presAssocID="{032DD5A7-7D4A-484C-8A60-692DCDCBFBB8}" presName="sp" presStyleCnt="0"/>
      <dgm:spPr/>
    </dgm:pt>
    <dgm:pt modelId="{E49DB3A8-784C-4249-8EBF-0480FC8DAE90}" type="pres">
      <dgm:prSet presAssocID="{A1F98DCD-DCC0-4816-B1FE-6FC97226278F}" presName="arrowAndChildren" presStyleCnt="0"/>
      <dgm:spPr/>
    </dgm:pt>
    <dgm:pt modelId="{798DAAD7-E6D5-4F1E-81C9-93CF58B1DF9B}" type="pres">
      <dgm:prSet presAssocID="{A1F98DCD-DCC0-4816-B1FE-6FC97226278F}" presName="parentTextArrow" presStyleLbl="node1" presStyleIdx="1" presStyleCnt="2" custScaleY="56094" custLinFactNeighborX="-312" custLinFactNeighborY="-9471"/>
      <dgm:spPr/>
    </dgm:pt>
  </dgm:ptLst>
  <dgm:cxnLst>
    <dgm:cxn modelId="{FA827800-7ABF-4CF0-B883-94E8691DB807}" srcId="{947EB1E2-81AA-4F36-AC95-06B5C0244961}" destId="{83569E78-1123-4195-B28C-2977914D918E}" srcOrd="1" destOrd="0" parTransId="{CFEB6475-E170-4E83-B86B-372473CEB3E1}" sibTransId="{63AF6A04-F7CE-4EE9-8A5F-ED7EF11CDC45}"/>
    <dgm:cxn modelId="{A69FE60B-2D4C-42CA-99D3-9DF72D9857BD}" type="presOf" srcId="{83569E78-1123-4195-B28C-2977914D918E}" destId="{B24C60ED-73D8-49F0-981A-318253F3CE7D}" srcOrd="0" destOrd="0" presId="urn:microsoft.com/office/officeart/2005/8/layout/process4"/>
    <dgm:cxn modelId="{22AA3E3B-0429-4E2E-BF6E-5ABCBE08EFD8}" srcId="{256BF6AD-9A61-4D9A-A204-B2C17BB3B1E8}" destId="{A1F98DCD-DCC0-4816-B1FE-6FC97226278F}" srcOrd="0" destOrd="0" parTransId="{A116F0E3-53EC-414F-A71D-E8111005248C}" sibTransId="{032DD5A7-7D4A-484C-8A60-692DCDCBFBB8}"/>
    <dgm:cxn modelId="{EFAD7161-658E-4803-B2BD-999D72B5DD0A}" type="presOf" srcId="{048A49D0-E0D8-4B3D-9866-F8AC6586906E}" destId="{63B26BA8-CA86-4242-99CB-A18412AF9D1B}" srcOrd="0" destOrd="0" presId="urn:microsoft.com/office/officeart/2005/8/layout/process4"/>
    <dgm:cxn modelId="{DFF24A44-90D7-435E-A19B-A72240CB0253}" srcId="{947EB1E2-81AA-4F36-AC95-06B5C0244961}" destId="{048A49D0-E0D8-4B3D-9866-F8AC6586906E}" srcOrd="0" destOrd="0" parTransId="{1450BD9F-DA15-441E-A57B-639FBA94C46C}" sibTransId="{3F2F2D7A-9038-4F7D-929E-0DE80047609C}"/>
    <dgm:cxn modelId="{7E15BC53-F142-4A65-A0BC-A689C06B0B86}" srcId="{256BF6AD-9A61-4D9A-A204-B2C17BB3B1E8}" destId="{947EB1E2-81AA-4F36-AC95-06B5C0244961}" srcOrd="1" destOrd="0" parTransId="{C43C8667-EE7B-49C8-87D4-CA57A1AAB1F5}" sibTransId="{FC66AA33-6DA8-4C04-A38A-9B02C2E1F6F0}"/>
    <dgm:cxn modelId="{2E0F8084-2A3F-40E0-A016-54542F1C03EA}" type="presOf" srcId="{947EB1E2-81AA-4F36-AC95-06B5C0244961}" destId="{006552AD-18FB-44A3-B1B5-1AC514DE62DF}" srcOrd="1" destOrd="0" presId="urn:microsoft.com/office/officeart/2005/8/layout/process4"/>
    <dgm:cxn modelId="{A2C7CEE1-EF83-4DE0-B0E6-AFD0994FA9EB}" type="presOf" srcId="{A1F98DCD-DCC0-4816-B1FE-6FC97226278F}" destId="{798DAAD7-E6D5-4F1E-81C9-93CF58B1DF9B}" srcOrd="0" destOrd="0" presId="urn:microsoft.com/office/officeart/2005/8/layout/process4"/>
    <dgm:cxn modelId="{4D910CFD-103F-41FA-BEA0-38327A9B80B0}" type="presOf" srcId="{947EB1E2-81AA-4F36-AC95-06B5C0244961}" destId="{158BA146-35FB-439B-B67A-07EE7B7C45E4}" srcOrd="0" destOrd="0" presId="urn:microsoft.com/office/officeart/2005/8/layout/process4"/>
    <dgm:cxn modelId="{EA3916FF-6989-4A23-B758-EA73C7D0C1A8}" type="presOf" srcId="{256BF6AD-9A61-4D9A-A204-B2C17BB3B1E8}" destId="{838E5BF3-C88C-4B20-A540-1A7AF8888580}" srcOrd="0" destOrd="0" presId="urn:microsoft.com/office/officeart/2005/8/layout/process4"/>
    <dgm:cxn modelId="{CA2DE580-A5DC-43D2-B60A-85BEDA8450CE}" type="presParOf" srcId="{838E5BF3-C88C-4B20-A540-1A7AF8888580}" destId="{D4788503-A8E7-43E6-BC85-1E26478D3B0B}" srcOrd="0" destOrd="0" presId="urn:microsoft.com/office/officeart/2005/8/layout/process4"/>
    <dgm:cxn modelId="{3F612944-4C00-4412-B6A8-70179BCDC139}" type="presParOf" srcId="{D4788503-A8E7-43E6-BC85-1E26478D3B0B}" destId="{158BA146-35FB-439B-B67A-07EE7B7C45E4}" srcOrd="0" destOrd="0" presId="urn:microsoft.com/office/officeart/2005/8/layout/process4"/>
    <dgm:cxn modelId="{46798FE6-92C1-445C-B984-72E61FCD709A}" type="presParOf" srcId="{D4788503-A8E7-43E6-BC85-1E26478D3B0B}" destId="{006552AD-18FB-44A3-B1B5-1AC514DE62DF}" srcOrd="1" destOrd="0" presId="urn:microsoft.com/office/officeart/2005/8/layout/process4"/>
    <dgm:cxn modelId="{0637F6D0-B2C4-4740-A55D-EE5F268FA037}" type="presParOf" srcId="{D4788503-A8E7-43E6-BC85-1E26478D3B0B}" destId="{26D57723-131C-4267-BA93-32E09FFA51EE}" srcOrd="2" destOrd="0" presId="urn:microsoft.com/office/officeart/2005/8/layout/process4"/>
    <dgm:cxn modelId="{F7EC9B5E-BCB4-4C27-BE89-2C45FB5C8AE8}" type="presParOf" srcId="{26D57723-131C-4267-BA93-32E09FFA51EE}" destId="{63B26BA8-CA86-4242-99CB-A18412AF9D1B}" srcOrd="0" destOrd="0" presId="urn:microsoft.com/office/officeart/2005/8/layout/process4"/>
    <dgm:cxn modelId="{D9D30685-7472-45C8-B724-B4381D6A1DF5}" type="presParOf" srcId="{26D57723-131C-4267-BA93-32E09FFA51EE}" destId="{B24C60ED-73D8-49F0-981A-318253F3CE7D}" srcOrd="1" destOrd="0" presId="urn:microsoft.com/office/officeart/2005/8/layout/process4"/>
    <dgm:cxn modelId="{3F3C0441-F138-4AA5-9499-EB877F99A4B8}" type="presParOf" srcId="{838E5BF3-C88C-4B20-A540-1A7AF8888580}" destId="{7EFCB6E8-AC42-41F7-A5F3-2A767676A78E}" srcOrd="1" destOrd="0" presId="urn:microsoft.com/office/officeart/2005/8/layout/process4"/>
    <dgm:cxn modelId="{70C13EB2-55ED-4C57-B24D-1CF6A5637F73}" type="presParOf" srcId="{838E5BF3-C88C-4B20-A540-1A7AF8888580}" destId="{E49DB3A8-784C-4249-8EBF-0480FC8DAE90}" srcOrd="2" destOrd="0" presId="urn:microsoft.com/office/officeart/2005/8/layout/process4"/>
    <dgm:cxn modelId="{693A1891-CD9D-4658-99E3-826936BFB35E}" type="presParOf" srcId="{E49DB3A8-784C-4249-8EBF-0480FC8DAE90}" destId="{798DAAD7-E6D5-4F1E-81C9-93CF58B1DF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20F83-3054-4517-A216-E72A3AEEAF40}">
      <dsp:nvSpPr>
        <dsp:cNvPr id="0" name=""/>
        <dsp:cNvSpPr/>
      </dsp:nvSpPr>
      <dsp:spPr>
        <a:xfrm>
          <a:off x="865" y="531214"/>
          <a:ext cx="3373747" cy="20242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/>
            <a:t>L’inerzia come esito (anche) dell’eccesso di velocità</a:t>
          </a:r>
          <a:endParaRPr lang="en-US" sz="3300" kern="1200"/>
        </a:p>
      </dsp:txBody>
      <dsp:txXfrm>
        <a:off x="865" y="531214"/>
        <a:ext cx="3373747" cy="2024248"/>
      </dsp:txXfrm>
    </dsp:sp>
    <dsp:sp modelId="{43D1C2F8-EEEA-47B3-B823-E80C116D5796}">
      <dsp:nvSpPr>
        <dsp:cNvPr id="0" name=""/>
        <dsp:cNvSpPr/>
      </dsp:nvSpPr>
      <dsp:spPr>
        <a:xfrm>
          <a:off x="3711987" y="531214"/>
          <a:ext cx="3373747" cy="2024248"/>
        </a:xfrm>
        <a:prstGeom prst="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/>
            <a:t>Contrazione delle possibilità di previsione</a:t>
          </a:r>
          <a:endParaRPr lang="en-US" sz="3300" kern="1200"/>
        </a:p>
      </dsp:txBody>
      <dsp:txXfrm>
        <a:off x="3711987" y="531214"/>
        <a:ext cx="3373747" cy="2024248"/>
      </dsp:txXfrm>
    </dsp:sp>
    <dsp:sp modelId="{394F34E5-29A3-44D5-B4E0-A372801FCE72}">
      <dsp:nvSpPr>
        <dsp:cNvPr id="0" name=""/>
        <dsp:cNvSpPr/>
      </dsp:nvSpPr>
      <dsp:spPr>
        <a:xfrm>
          <a:off x="1897585" y="2720270"/>
          <a:ext cx="3373747" cy="2024248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/>
            <a:t>Difficoltà a prevedere le conseguenze delle proprie azioni </a:t>
          </a:r>
          <a:endParaRPr lang="en-US" sz="3300" kern="1200"/>
        </a:p>
      </dsp:txBody>
      <dsp:txXfrm>
        <a:off x="1897585" y="2720270"/>
        <a:ext cx="3373747" cy="2024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552AD-18FB-44A3-B1B5-1AC514DE62DF}">
      <dsp:nvSpPr>
        <dsp:cNvPr id="0" name=""/>
        <dsp:cNvSpPr/>
      </dsp:nvSpPr>
      <dsp:spPr>
        <a:xfrm>
          <a:off x="0" y="2660694"/>
          <a:ext cx="6151562" cy="3137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Alla constatazione e conferma della sua necessità </a:t>
          </a:r>
          <a:r>
            <a:rPr lang="it-IT" sz="31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anche</a:t>
          </a:r>
          <a:r>
            <a:rPr lang="it-IT" sz="3100" kern="1200" dirty="0"/>
            <a:t> su un piano </a:t>
          </a:r>
          <a:r>
            <a:rPr lang="it-IT" sz="3100" b="1" u="sng" kern="1200" dirty="0"/>
            <a:t>educativo e pedagogico</a:t>
          </a:r>
          <a:endParaRPr lang="en-US" sz="3100" b="1" u="sng" kern="1200" dirty="0"/>
        </a:p>
      </dsp:txBody>
      <dsp:txXfrm>
        <a:off x="0" y="2660694"/>
        <a:ext cx="6151562" cy="1694208"/>
      </dsp:txXfrm>
    </dsp:sp>
    <dsp:sp modelId="{63B26BA8-CA86-4242-99CB-A18412AF9D1B}">
      <dsp:nvSpPr>
        <dsp:cNvPr id="0" name=""/>
        <dsp:cNvSpPr/>
      </dsp:nvSpPr>
      <dsp:spPr>
        <a:xfrm>
          <a:off x="0" y="4292154"/>
          <a:ext cx="3075781" cy="144321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la progettazione nelle storie di vita e di formazione </a:t>
          </a:r>
          <a:endParaRPr lang="en-US" sz="2700" kern="1200" dirty="0"/>
        </a:p>
      </dsp:txBody>
      <dsp:txXfrm>
        <a:off x="0" y="4292154"/>
        <a:ext cx="3075781" cy="1443214"/>
      </dsp:txXfrm>
    </dsp:sp>
    <dsp:sp modelId="{B24C60ED-73D8-49F0-981A-318253F3CE7D}">
      <dsp:nvSpPr>
        <dsp:cNvPr id="0" name=""/>
        <dsp:cNvSpPr/>
      </dsp:nvSpPr>
      <dsp:spPr>
        <a:xfrm>
          <a:off x="3075781" y="4292154"/>
          <a:ext cx="3075781" cy="1443214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la progettazione dei servizi e degli interventi educativi</a:t>
          </a:r>
          <a:endParaRPr lang="en-US" sz="2700" kern="1200" dirty="0"/>
        </a:p>
      </dsp:txBody>
      <dsp:txXfrm>
        <a:off x="3075781" y="4292154"/>
        <a:ext cx="3075781" cy="1443214"/>
      </dsp:txXfrm>
    </dsp:sp>
    <dsp:sp modelId="{798DAAD7-E6D5-4F1E-81C9-93CF58B1DF9B}">
      <dsp:nvSpPr>
        <dsp:cNvPr id="0" name=""/>
        <dsp:cNvSpPr/>
      </dsp:nvSpPr>
      <dsp:spPr>
        <a:xfrm rot="10800000">
          <a:off x="0" y="0"/>
          <a:ext cx="6151562" cy="2706736"/>
        </a:xfrm>
        <a:prstGeom prst="upArrowCallou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Dalla rilevazione delle fatiche che il progettare attraversa nella contemporaneità</a:t>
          </a:r>
          <a:endParaRPr lang="en-US" sz="3100" kern="1200" dirty="0"/>
        </a:p>
      </dsp:txBody>
      <dsp:txXfrm rot="10800000">
        <a:off x="0" y="0"/>
        <a:ext cx="6151562" cy="175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286A9C-AE53-4197-9C80-EB07B9210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Progettazione dei servizi educativi </a:t>
            </a:r>
            <a:br>
              <a:rPr lang="it-IT" sz="2400" dirty="0">
                <a:solidFill>
                  <a:schemeClr val="bg1"/>
                </a:solidFill>
              </a:rPr>
            </a:b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a. a. 2020-2021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ACE01F-75DF-4135-A4C8-F7060452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77" y="4352544"/>
            <a:ext cx="3415288" cy="12398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dirty="0">
                <a:solidFill>
                  <a:schemeClr val="bg1"/>
                </a:solidFill>
              </a:rPr>
              <a:t>Lisa Brambilla</a:t>
            </a:r>
          </a:p>
          <a:p>
            <a:pPr>
              <a:spcBef>
                <a:spcPts val="0"/>
              </a:spcBef>
            </a:pPr>
            <a:r>
              <a:rPr lang="it-IT" dirty="0">
                <a:solidFill>
                  <a:schemeClr val="bg1"/>
                </a:solidFill>
              </a:rPr>
              <a:t>lisa.brambilla@unimib.it</a:t>
            </a:r>
          </a:p>
        </p:txBody>
      </p:sp>
      <p:pic>
        <p:nvPicPr>
          <p:cNvPr id="7172" name="Picture 4" descr="I diritti negati delle bambine e dei bambini – (seconda parte)">
            <a:extLst>
              <a:ext uri="{FF2B5EF4-FFF2-40B4-BE49-F238E27FC236}">
                <a16:creationId xmlns:a16="http://schemas.microsoft.com/office/drawing/2014/main" id="{73304D7D-429A-4E0F-B637-6DC626FFC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863886"/>
            <a:ext cx="6250769" cy="49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A902CC-DB2D-437F-AEE3-DEA2D3BBDC8E}"/>
              </a:ext>
            </a:extLst>
          </p:cNvPr>
          <p:cNvSpPr txBox="1"/>
          <p:nvPr/>
        </p:nvSpPr>
        <p:spPr>
          <a:xfrm>
            <a:off x="6286500" y="5833247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Immagine tratta dal sito azionenonviolenta.it</a:t>
            </a:r>
          </a:p>
        </p:txBody>
      </p:sp>
    </p:spTree>
    <p:extLst>
      <p:ext uri="{BB962C8B-B14F-4D97-AF65-F5344CB8AC3E}">
        <p14:creationId xmlns:p14="http://schemas.microsoft.com/office/powerpoint/2010/main" val="259079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11ADC25-FF48-4FD2-87B8-57328DBE2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80" y="10174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it-IT" sz="2000">
                <a:solidFill>
                  <a:schemeClr val="bg1"/>
                </a:solidFill>
              </a:rPr>
              <a:t>Il progettare nella contemporaneita’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CF3AD3E-DAC0-4B36-8426-8D2EDA873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147716"/>
              </p:ext>
            </p:extLst>
          </p:nvPr>
        </p:nvGraphicFramePr>
        <p:xfrm>
          <a:off x="4838700" y="444500"/>
          <a:ext cx="708660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olo 1">
            <a:extLst>
              <a:ext uri="{FF2B5EF4-FFF2-40B4-BE49-F238E27FC236}">
                <a16:creationId xmlns:a16="http://schemas.microsoft.com/office/drawing/2014/main" id="{74BD3EFD-C447-4E73-8911-A236C3471471}"/>
              </a:ext>
            </a:extLst>
          </p:cNvPr>
          <p:cNvSpPr txBox="1">
            <a:spLocks/>
          </p:cNvSpPr>
          <p:nvPr/>
        </p:nvSpPr>
        <p:spPr bwMode="black">
          <a:xfrm>
            <a:off x="638580" y="2681102"/>
            <a:ext cx="3363974" cy="3452997"/>
          </a:xfrm>
          <a:prstGeom prst="rect">
            <a:avLst/>
          </a:prstGeom>
          <a:noFill/>
          <a:ln w="31750" cap="sq">
            <a:solidFill>
              <a:schemeClr val="bg1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1111250">
              <a:spcAft>
                <a:spcPct val="35000"/>
              </a:spcAft>
            </a:pPr>
            <a:r>
              <a:rPr lang="it-IT" sz="2000" u="sng" dirty="0">
                <a:solidFill>
                  <a:schemeClr val="accent1"/>
                </a:solidFill>
              </a:rPr>
              <a:t>CRISI DI RESPONSABILITA’</a:t>
            </a:r>
          </a:p>
        </p:txBody>
      </p:sp>
    </p:spTree>
    <p:extLst>
      <p:ext uri="{BB962C8B-B14F-4D97-AF65-F5344CB8AC3E}">
        <p14:creationId xmlns:p14="http://schemas.microsoft.com/office/powerpoint/2010/main" val="131833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93D903-AF0D-4DA0-AA33-EBF23561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 fontScale="90000"/>
          </a:bodyPr>
          <a:lstStyle/>
          <a:p>
            <a:r>
              <a:rPr lang="it-IT" dirty="0"/>
              <a:t>.. che resta del progettare?</a:t>
            </a:r>
          </a:p>
        </p:txBody>
      </p:sp>
      <p:sp>
        <p:nvSpPr>
          <p:cNvPr id="14346" name="Content Placeholder 14343">
            <a:extLst>
              <a:ext uri="{FF2B5EF4-FFF2-40B4-BE49-F238E27FC236}">
                <a16:creationId xmlns:a16="http://schemas.microsoft.com/office/drawing/2014/main" id="{2CCC6C8E-EBA3-47F2-93A1-2B348FD8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476500"/>
            <a:ext cx="3594100" cy="3602550"/>
          </a:xfrm>
        </p:spPr>
        <p:txBody>
          <a:bodyPr>
            <a:normAutofit fontScale="92500"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it-IT" sz="2400" dirty="0"/>
              <a:t>Crisi della possibilità di </a:t>
            </a:r>
            <a:r>
              <a:rPr lang="it-IT" sz="2400" b="1" dirty="0"/>
              <a:t>intervenire </a:t>
            </a:r>
            <a:r>
              <a:rPr lang="it-IT" sz="2400" b="1" dirty="0">
                <a:solidFill>
                  <a:schemeClr val="accent1"/>
                </a:solidFill>
              </a:rPr>
              <a:t>creativamente</a:t>
            </a:r>
            <a:r>
              <a:rPr lang="it-IT" sz="2400" b="1" dirty="0"/>
              <a:t> 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it-IT" sz="2400" b="1" dirty="0"/>
              <a:t>sul mondo</a:t>
            </a:r>
            <a:r>
              <a:rPr lang="it-IT" sz="2400" dirty="0"/>
              <a:t> </a:t>
            </a:r>
          </a:p>
          <a:p>
            <a:pPr marL="0" lvl="1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Rischio di sostare in un eterno presente, </a:t>
            </a:r>
            <a:r>
              <a:rPr lang="it-IT" sz="2400" b="1" dirty="0">
                <a:solidFill>
                  <a:schemeClr val="accent1"/>
                </a:solidFill>
              </a:rPr>
              <a:t>senza speranze di riscatto </a:t>
            </a:r>
            <a:r>
              <a:rPr lang="it-IT" sz="2400" b="1" dirty="0"/>
              <a:t>morale, civile e materiale</a:t>
            </a:r>
            <a:endParaRPr lang="en-US" sz="2400" dirty="0"/>
          </a:p>
        </p:txBody>
      </p:sp>
      <p:sp>
        <p:nvSpPr>
          <p:cNvPr id="14347" name="Rectangle 74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48" name="Rectangle 76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0" name="Picture 4" descr="Risultato immagini per speranza rivoluzione">
            <a:extLst>
              <a:ext uri="{FF2B5EF4-FFF2-40B4-BE49-F238E27FC236}">
                <a16:creationId xmlns:a16="http://schemas.microsoft.com/office/drawing/2014/main" id="{2444925F-80D4-45E6-B4B3-C9DD5A37F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3366" y="1775015"/>
            <a:ext cx="6227064" cy="331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637D4D-0979-493C-8C59-DDB671238CCD}"/>
              </a:ext>
            </a:extLst>
          </p:cNvPr>
          <p:cNvSpPr txBox="1"/>
          <p:nvPr/>
        </p:nvSpPr>
        <p:spPr>
          <a:xfrm>
            <a:off x="5726223" y="4278312"/>
            <a:ext cx="6172887" cy="206210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VS </a:t>
            </a:r>
          </a:p>
          <a:p>
            <a:pPr algn="ctr"/>
            <a:r>
              <a:rPr lang="it-IT" sz="3200" b="1" cap="all" dirty="0" err="1"/>
              <a:t>IRRESPONSABILITà</a:t>
            </a:r>
            <a:r>
              <a:rPr lang="it-IT" sz="3200" b="1" dirty="0"/>
              <a:t> E INERZIA</a:t>
            </a:r>
          </a:p>
          <a:p>
            <a:pPr algn="ctr"/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8498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FF2B152-BDBF-40BE-BD58-429EB307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638300"/>
            <a:ext cx="3728720" cy="2538599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it-IT" sz="2600"/>
              <a:t>Necessità e urgenza del progettare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CA3FB55-8C7B-43D3-B287-35E6A2B86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96462"/>
              </p:ext>
            </p:extLst>
          </p:nvPr>
        </p:nvGraphicFramePr>
        <p:xfrm>
          <a:off x="5397500" y="639762"/>
          <a:ext cx="6151563" cy="5799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97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A3B17F8-CBD3-4AA8-9230-B15B39F6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0025"/>
            <a:ext cx="4640484" cy="1186475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Progettazione e contemporaneità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1A992B-E9AD-454A-A824-58D56A1F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77175"/>
            <a:ext cx="5130800" cy="378339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800" b="1" dirty="0"/>
              <a:t>complessità, incertezza, accelerazione, interdipendenza, non linearità sembrano mettere in crisi la possibilità di progettare</a:t>
            </a:r>
          </a:p>
          <a:p>
            <a:endParaRPr lang="it-IT" b="1" dirty="0">
              <a:solidFill>
                <a:srgbClr val="FFFFFF"/>
              </a:solidFill>
            </a:endParaRPr>
          </a:p>
          <a:p>
            <a:endParaRPr lang="it-IT" b="1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b="1" dirty="0">
                <a:solidFill>
                  <a:srgbClr val="FFFFFF"/>
                </a:solidFill>
              </a:rPr>
              <a:t>Suggestioni dal testo di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b="1" dirty="0">
                <a:solidFill>
                  <a:srgbClr val="FFFFFF"/>
                </a:solidFill>
              </a:rPr>
              <a:t>Carmen Leccardi, </a:t>
            </a:r>
            <a:r>
              <a:rPr lang="it-IT" b="1" i="1" dirty="0">
                <a:solidFill>
                  <a:srgbClr val="FFFFFF"/>
                </a:solidFill>
              </a:rPr>
              <a:t>Sociologie del tempo</a:t>
            </a:r>
            <a:r>
              <a:rPr lang="it-IT" b="1" dirty="0">
                <a:solidFill>
                  <a:srgbClr val="FFFFFF"/>
                </a:solidFill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b="1" dirty="0">
                <a:solidFill>
                  <a:srgbClr val="FFFFFF"/>
                </a:solidFill>
              </a:rPr>
              <a:t>Laterza, Roma-Bari, 2009. 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Risultato immagini per poco tempo">
            <a:extLst>
              <a:ext uri="{FF2B5EF4-FFF2-40B4-BE49-F238E27FC236}">
                <a16:creationId xmlns:a16="http://schemas.microsoft.com/office/drawing/2014/main" id="{14F6243A-3025-453E-913D-8726D4A8A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49768"/>
            <a:ext cx="4159568" cy="244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49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8" name="Rectangle 136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9" name="Rectangle 13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7A8DD4-D407-4480-8335-0B888D0E0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Quali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effetti sul nostro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progettare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Quali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effetti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sul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nostro modo di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interpretare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la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progettazione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316" name="Picture 4" descr="Nuovo e utile">
            <a:extLst>
              <a:ext uri="{FF2B5EF4-FFF2-40B4-BE49-F238E27FC236}">
                <a16:creationId xmlns:a16="http://schemas.microsoft.com/office/drawing/2014/main" id="{733F7346-F794-429E-A169-40915686C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363947"/>
            <a:ext cx="6250769" cy="396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02E3C717-E1C6-4744-8327-7F585004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64" y="1237387"/>
            <a:ext cx="4319982" cy="1192645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it-IT" dirty="0"/>
              <a:t>Progettazione e contemporaneità</a:t>
            </a:r>
          </a:p>
        </p:txBody>
      </p:sp>
    </p:spTree>
    <p:extLst>
      <p:ext uri="{BB962C8B-B14F-4D97-AF65-F5344CB8AC3E}">
        <p14:creationId xmlns:p14="http://schemas.microsoft.com/office/powerpoint/2010/main" val="222490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Nuovo e utile">
            <a:extLst>
              <a:ext uri="{FF2B5EF4-FFF2-40B4-BE49-F238E27FC236}">
                <a16:creationId xmlns:a16="http://schemas.microsoft.com/office/drawing/2014/main" id="{733F7346-F794-429E-A169-40915686CF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9" b="232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02E3C717-E1C6-4744-8327-7F585004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3"/>
            <a:ext cx="8991600" cy="3089023"/>
          </a:xfrm>
          <a:solidFill>
            <a:schemeClr val="bg1">
              <a:alpha val="60000"/>
            </a:schemeClr>
          </a:solidFill>
          <a:ln w="38100" cap="sq">
            <a:solidFill>
              <a:schemeClr val="tx1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SE/COME è CAMBIATO IL VOSTRO PROGETTARE DA UN ANNO A QUESTA PARTE (COVID-19)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SE/COME è CAMBIATO IL VOSTRO MODO DI PENSARE/DEFINIRE LA PROGETTAZIONE</a:t>
            </a:r>
          </a:p>
        </p:txBody>
      </p:sp>
    </p:spTree>
    <p:extLst>
      <p:ext uri="{BB962C8B-B14F-4D97-AF65-F5344CB8AC3E}">
        <p14:creationId xmlns:p14="http://schemas.microsoft.com/office/powerpoint/2010/main" val="1065929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D7048-F308-4C3C-B5FF-03BCDAF44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Prima modernità</a:t>
            </a:r>
            <a:br>
              <a:rPr lang="it-IT" dirty="0"/>
            </a:br>
            <a:r>
              <a:rPr lang="it-IT" cap="none" dirty="0"/>
              <a:t>(nel corso dell’800)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0420EAF8-9DD6-48BE-9AB5-A39EB77E3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69010"/>
              </p:ext>
            </p:extLst>
          </p:nvPr>
        </p:nvGraphicFramePr>
        <p:xfrm>
          <a:off x="457200" y="2638424"/>
          <a:ext cx="10934700" cy="283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733594858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332126004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853419459"/>
                    </a:ext>
                  </a:extLst>
                </a:gridCol>
              </a:tblGrid>
              <a:tr h="7953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Passato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862134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Tempo posto ai margini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che prepara </a:t>
                      </a:r>
                    </a:p>
                    <a:p>
                      <a:pPr algn="ctr"/>
                      <a:r>
                        <a:rPr lang="it-IT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futuro 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controllabile </a:t>
                      </a:r>
                    </a:p>
                    <a:p>
                      <a:pPr algn="ctr"/>
                      <a:r>
                        <a:rPr lang="it-IT" sz="3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perfettibile,</a:t>
                      </a:r>
                    </a:p>
                    <a:p>
                      <a:pPr algn="ctr"/>
                      <a:r>
                        <a:rPr lang="it-IT" sz="3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della possibilità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406142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77FA2BFA-2728-43CB-8F6A-3976318EDA7E}"/>
              </a:ext>
            </a:extLst>
          </p:cNvPr>
          <p:cNvSpPr/>
          <p:nvPr/>
        </p:nvSpPr>
        <p:spPr>
          <a:xfrm>
            <a:off x="3987800" y="2362200"/>
            <a:ext cx="7729728" cy="3531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6C254DB-E85A-4D78-9D14-441C36BC7ABB}"/>
              </a:ext>
            </a:extLst>
          </p:cNvPr>
          <p:cNvSpPr/>
          <p:nvPr/>
        </p:nvSpPr>
        <p:spPr>
          <a:xfrm>
            <a:off x="474472" y="6017936"/>
            <a:ext cx="8686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Suggestioni dal testo di</a:t>
            </a:r>
          </a:p>
          <a:p>
            <a:r>
              <a:rPr lang="it-IT" b="1" dirty="0"/>
              <a:t>Carmen Leccardi, </a:t>
            </a:r>
            <a:r>
              <a:rPr lang="it-IT" b="1" i="1" dirty="0"/>
              <a:t>Sociologie del tempo</a:t>
            </a:r>
            <a:r>
              <a:rPr lang="it-IT" b="1" dirty="0"/>
              <a:t>, Laterza, Roma-Bari, 2009.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134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BCAA-A550-42DA-BCD6-E1398476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7463"/>
            <a:ext cx="7729728" cy="1188720"/>
          </a:xfrm>
        </p:spPr>
        <p:txBody>
          <a:bodyPr/>
          <a:lstStyle/>
          <a:p>
            <a:r>
              <a:rPr lang="it-IT" dirty="0"/>
              <a:t>Società tradizionale</a:t>
            </a:r>
            <a:br>
              <a:rPr lang="it-IT" dirty="0"/>
            </a:br>
            <a:r>
              <a:rPr lang="it-IT" cap="none" dirty="0"/>
              <a:t>(nelle epoche precedenti)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CAE9F11-C6FC-4707-B96A-FEA043BA6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44607"/>
              </p:ext>
            </p:extLst>
          </p:nvPr>
        </p:nvGraphicFramePr>
        <p:xfrm>
          <a:off x="528505" y="1879133"/>
          <a:ext cx="11190915" cy="488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5">
                  <a:extLst>
                    <a:ext uri="{9D8B030D-6E8A-4147-A177-3AD203B41FA5}">
                      <a16:colId xmlns:a16="http://schemas.microsoft.com/office/drawing/2014/main" val="605067882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390064350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946299225"/>
                    </a:ext>
                  </a:extLst>
                </a:gridCol>
              </a:tblGrid>
              <a:tr h="981233">
                <a:tc gridSpan="3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Educazione e addestramento – educazione diffusa</a:t>
                      </a:r>
                    </a:p>
                    <a:p>
                      <a:pPr algn="ctr"/>
                      <a:r>
                        <a:rPr lang="it-IT" sz="2400" dirty="0"/>
                        <a:t>Assenza di interventi educativi specifici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43558"/>
                  </a:ext>
                </a:extLst>
              </a:tr>
              <a:tr h="4029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Passato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971682"/>
                  </a:ext>
                </a:extLst>
              </a:tr>
              <a:tr h="1392573">
                <a:tc>
                  <a:txBody>
                    <a:bodyPr/>
                    <a:lstStyle/>
                    <a:p>
                      <a:r>
                        <a:rPr lang="it-IT" dirty="0"/>
                        <a:t>Tempo di riferimento</a:t>
                      </a:r>
                    </a:p>
                    <a:p>
                      <a:r>
                        <a:rPr lang="it-IT" dirty="0"/>
                        <a:t>Modelli immutabili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Tempo dell’apprendimento dei modelli dei propri avi</a:t>
                      </a:r>
                    </a:p>
                    <a:p>
                      <a:r>
                        <a:rPr lang="it-IT" dirty="0"/>
                        <a:t>Accettazione dell’esistente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Ciclicità e immutabilità</a:t>
                      </a:r>
                    </a:p>
                    <a:p>
                      <a:r>
                        <a:rPr lang="it-IT" dirty="0"/>
                        <a:t>Innovazione come rischio e pericolo 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233453"/>
                  </a:ext>
                </a:extLst>
              </a:tr>
              <a:tr h="1275127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biografica</a:t>
                      </a:r>
                    </a:p>
                    <a:p>
                      <a:pPr algn="ctr"/>
                      <a:r>
                        <a:rPr lang="it-IT" dirty="0"/>
                        <a:t>Gli avi costituivano i modelli morali, professionali, esistenziali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32678"/>
                  </a:ext>
                </a:extLst>
              </a:tr>
              <a:tr h="831444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educativa</a:t>
                      </a:r>
                    </a:p>
                    <a:p>
                      <a:pPr algn="ctr"/>
                      <a:r>
                        <a:rPr lang="it-IT" dirty="0"/>
                        <a:t>Assenza di servizi e di progettazioni educative ad hoc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4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5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BCAA-A550-42DA-BCD6-E1398476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7463"/>
            <a:ext cx="7729728" cy="1188720"/>
          </a:xfrm>
        </p:spPr>
        <p:txBody>
          <a:bodyPr/>
          <a:lstStyle/>
          <a:p>
            <a:r>
              <a:rPr lang="it-IT" dirty="0"/>
              <a:t>Società moderna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CAE9F11-C6FC-4707-B96A-FEA043BA6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00642"/>
              </p:ext>
            </p:extLst>
          </p:nvPr>
        </p:nvGraphicFramePr>
        <p:xfrm>
          <a:off x="528505" y="1879133"/>
          <a:ext cx="11190915" cy="476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5">
                  <a:extLst>
                    <a:ext uri="{9D8B030D-6E8A-4147-A177-3AD203B41FA5}">
                      <a16:colId xmlns:a16="http://schemas.microsoft.com/office/drawing/2014/main" val="605067882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390064350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946299225"/>
                    </a:ext>
                  </a:extLst>
                </a:gridCol>
              </a:tblGrid>
              <a:tr h="981233">
                <a:tc gridSpan="3">
                  <a:txBody>
                    <a:bodyPr/>
                    <a:lstStyle/>
                    <a:p>
                      <a:pPr algn="ctr"/>
                      <a:r>
                        <a:rPr lang="it-IT" sz="2400" dirty="0" err="1"/>
                        <a:t>Complessificazione</a:t>
                      </a:r>
                      <a:r>
                        <a:rPr lang="it-IT" sz="2400" dirty="0"/>
                        <a:t> dello scenario produttivo, sociale, culturale</a:t>
                      </a:r>
                    </a:p>
                    <a:p>
                      <a:pPr algn="ctr"/>
                      <a:r>
                        <a:rPr lang="it-IT" sz="2400" dirty="0"/>
                        <a:t>Necessità di interventi educativi istituzionalizzati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43558"/>
                  </a:ext>
                </a:extLst>
              </a:tr>
              <a:tr h="4029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Passato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971682"/>
                  </a:ext>
                </a:extLst>
              </a:tr>
              <a:tr h="855677">
                <a:tc>
                  <a:txBody>
                    <a:bodyPr/>
                    <a:lstStyle/>
                    <a:p>
                      <a:r>
                        <a:rPr lang="it-IT" dirty="0"/>
                        <a:t>Tempo posto ai margini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Tempo che prepara il futuro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Tempo controllabile </a:t>
                      </a:r>
                    </a:p>
                    <a:p>
                      <a:r>
                        <a:rPr lang="it-IT" dirty="0"/>
                        <a:t>Tempo della possibilità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233453"/>
                  </a:ext>
                </a:extLst>
              </a:tr>
              <a:tr h="1275127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biografica</a:t>
                      </a:r>
                    </a:p>
                    <a:p>
                      <a:pPr algn="ctr"/>
                      <a:r>
                        <a:rPr lang="it-IT" dirty="0"/>
                        <a:t>Emancipazione dai doveri comunitari, familiari e dai modelli del passato. </a:t>
                      </a:r>
                    </a:p>
                    <a:p>
                      <a:pPr algn="ctr"/>
                      <a:r>
                        <a:rPr lang="it-IT" dirty="0"/>
                        <a:t>Nuove possibilità di scelta, crescita e trasformazione, autodeterminazione.</a:t>
                      </a:r>
                    </a:p>
                    <a:p>
                      <a:pPr algn="ctr"/>
                      <a:r>
                        <a:rPr lang="it-IT" dirty="0"/>
                        <a:t>Dalla «creatura» al «soggetto»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32678"/>
                  </a:ext>
                </a:extLst>
              </a:tr>
              <a:tr h="831444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educativa</a:t>
                      </a:r>
                    </a:p>
                    <a:p>
                      <a:pPr algn="ctr"/>
                      <a:r>
                        <a:rPr lang="it-IT" b="0" dirty="0"/>
                        <a:t>Scuola come diritto e come dovere</a:t>
                      </a:r>
                    </a:p>
                    <a:p>
                      <a:pPr algn="ctr"/>
                      <a:r>
                        <a:rPr lang="it-IT" b="0" dirty="0"/>
                        <a:t>risposta alla necessità di una formazione di base </a:t>
                      </a:r>
                    </a:p>
                    <a:p>
                      <a:pPr algn="ctr"/>
                      <a:r>
                        <a:rPr lang="it-IT" b="0" dirty="0"/>
                        <a:t>Servizi di cura ed educativi come diritto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4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5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D7048-F308-4C3C-B5FF-03BCDAF4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023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it-IT" dirty="0"/>
              <a:t>seconda modernità</a:t>
            </a:r>
            <a:br>
              <a:rPr lang="it-IT" dirty="0"/>
            </a:br>
            <a:r>
              <a:rPr lang="it-IT" cap="none" dirty="0"/>
              <a:t>a partire dalla metà del secolo scorso (anni ‘60)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0420EAF8-9DD6-48BE-9AB5-A39EB77E3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600991"/>
              </p:ext>
            </p:extLst>
          </p:nvPr>
        </p:nvGraphicFramePr>
        <p:xfrm>
          <a:off x="469900" y="2109846"/>
          <a:ext cx="10934700" cy="283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733594858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332126004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853419459"/>
                    </a:ext>
                  </a:extLst>
                </a:gridCol>
              </a:tblGrid>
              <a:tr h="7953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Passato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862134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Tempo posto ai margini, i cui nessi col presente non sono percepiti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assoluto ma anche contratto, eroso dalla velocità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incerto e incontrollabile, ingovernabile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406142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77FA2BFA-2728-43CB-8F6A-3976318EDA7E}"/>
              </a:ext>
            </a:extLst>
          </p:cNvPr>
          <p:cNvSpPr/>
          <p:nvPr/>
        </p:nvSpPr>
        <p:spPr>
          <a:xfrm>
            <a:off x="3987800" y="1940968"/>
            <a:ext cx="3898900" cy="3217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14AF003-8834-483D-B0A8-58FB60B5D689}"/>
              </a:ext>
            </a:extLst>
          </p:cNvPr>
          <p:cNvSpPr/>
          <p:nvPr/>
        </p:nvSpPr>
        <p:spPr>
          <a:xfrm>
            <a:off x="5705409" y="4940718"/>
            <a:ext cx="54816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progetto come </a:t>
            </a:r>
          </a:p>
          <a:p>
            <a:pPr algn="r"/>
            <a:r>
              <a:rPr lang="it-IT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orizzonte dell’azione è a rischio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8345B1C-A6AD-4478-BD0C-520450DCE130}"/>
              </a:ext>
            </a:extLst>
          </p:cNvPr>
          <p:cNvSpPr/>
          <p:nvPr/>
        </p:nvSpPr>
        <p:spPr>
          <a:xfrm>
            <a:off x="474472" y="6017936"/>
            <a:ext cx="8686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Suggestioni dal testo di</a:t>
            </a:r>
          </a:p>
          <a:p>
            <a:r>
              <a:rPr lang="it-IT" b="1" dirty="0"/>
              <a:t>Carmen Leccardi, </a:t>
            </a:r>
            <a:r>
              <a:rPr lang="it-IT" b="1" i="1" dirty="0"/>
              <a:t>Sociologie del tempo</a:t>
            </a:r>
            <a:r>
              <a:rPr lang="it-IT" b="1" dirty="0"/>
              <a:t>, Laterza, Roma-Bari, 2009. </a:t>
            </a:r>
            <a:endParaRPr lang="it-IT" dirty="0"/>
          </a:p>
        </p:txBody>
      </p:sp>
      <p:sp>
        <p:nvSpPr>
          <p:cNvPr id="4" name="Freccia destra con strisce 3">
            <a:extLst>
              <a:ext uri="{FF2B5EF4-FFF2-40B4-BE49-F238E27FC236}">
                <a16:creationId xmlns:a16="http://schemas.microsoft.com/office/drawing/2014/main" id="{776BBBFE-37AF-4FD5-ABD1-A0086BB7007B}"/>
              </a:ext>
            </a:extLst>
          </p:cNvPr>
          <p:cNvSpPr/>
          <p:nvPr/>
        </p:nvSpPr>
        <p:spPr>
          <a:xfrm rot="1964808">
            <a:off x="6478438" y="4692770"/>
            <a:ext cx="931653" cy="89671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46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4BCAA-A550-42DA-BCD6-E1398476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6460"/>
            <a:ext cx="7729728" cy="1188720"/>
          </a:xfrm>
        </p:spPr>
        <p:txBody>
          <a:bodyPr/>
          <a:lstStyle/>
          <a:p>
            <a:r>
              <a:rPr lang="it-IT" dirty="0"/>
              <a:t>Società contemporanea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CAE9F11-C6FC-4707-B96A-FEA043BA6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683185"/>
              </p:ext>
            </p:extLst>
          </p:nvPr>
        </p:nvGraphicFramePr>
        <p:xfrm>
          <a:off x="528505" y="1661020"/>
          <a:ext cx="11190915" cy="458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305">
                  <a:extLst>
                    <a:ext uri="{9D8B030D-6E8A-4147-A177-3AD203B41FA5}">
                      <a16:colId xmlns:a16="http://schemas.microsoft.com/office/drawing/2014/main" val="605067882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390064350"/>
                    </a:ext>
                  </a:extLst>
                </a:gridCol>
                <a:gridCol w="3730305">
                  <a:extLst>
                    <a:ext uri="{9D8B030D-6E8A-4147-A177-3AD203B41FA5}">
                      <a16:colId xmlns:a16="http://schemas.microsoft.com/office/drawing/2014/main" val="3946299225"/>
                    </a:ext>
                  </a:extLst>
                </a:gridCol>
              </a:tblGrid>
              <a:tr h="578841">
                <a:tc gridSpan="3"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Precarietà, incertezza, velocità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343558"/>
                  </a:ext>
                </a:extLst>
              </a:tr>
              <a:tr h="388332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Passato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Futuro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971682"/>
                  </a:ext>
                </a:extLst>
              </a:tr>
              <a:tr h="929734">
                <a:tc>
                  <a:txBody>
                    <a:bodyPr/>
                    <a:lstStyle/>
                    <a:p>
                      <a:r>
                        <a:rPr lang="it-IT" dirty="0"/>
                        <a:t>Tempo posto ai margini</a:t>
                      </a:r>
                    </a:p>
                    <a:p>
                      <a:r>
                        <a:rPr lang="it-IT" dirty="0"/>
                        <a:t>i cui nessi col presente non sono percepiti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Tempo assoluto ma anche contratto, eroso dalla velocità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Tempo incerto e incontrollabile,</a:t>
                      </a:r>
                    </a:p>
                    <a:p>
                      <a:r>
                        <a:rPr lang="it-IT" dirty="0"/>
                        <a:t>ingovernabile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233453"/>
                  </a:ext>
                </a:extLst>
              </a:tr>
              <a:tr h="1228866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biografica</a:t>
                      </a:r>
                    </a:p>
                    <a:p>
                      <a:pPr algn="ctr"/>
                      <a:r>
                        <a:rPr lang="it-IT" dirty="0"/>
                        <a:t>Meno vincoli e limiti ma anche meno punti di riferimento</a:t>
                      </a:r>
                    </a:p>
                    <a:p>
                      <a:pPr algn="ctr"/>
                      <a:r>
                        <a:rPr lang="it-IT" dirty="0"/>
                        <a:t>Dissoluzione di molti ancoraggi territoriali, lavorativi, di classe</a:t>
                      </a:r>
                    </a:p>
                    <a:p>
                      <a:pPr algn="ctr"/>
                      <a:r>
                        <a:rPr lang="it-IT" dirty="0"/>
                        <a:t>«Biografie del fai da te» (Beck)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32678"/>
                  </a:ext>
                </a:extLst>
              </a:tr>
              <a:tr h="1409961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Dimensione progettuale – educativa</a:t>
                      </a:r>
                    </a:p>
                    <a:p>
                      <a:pPr algn="ctr"/>
                      <a:r>
                        <a:rPr lang="it-IT" b="0" dirty="0"/>
                        <a:t>Contrazione dello stato sociale</a:t>
                      </a:r>
                    </a:p>
                    <a:p>
                      <a:pPr algn="ctr"/>
                      <a:r>
                        <a:rPr lang="it-IT" b="0" dirty="0"/>
                        <a:t>Frammentarietà e progettualità non condivise</a:t>
                      </a:r>
                    </a:p>
                    <a:p>
                      <a:pPr algn="ctr"/>
                      <a:r>
                        <a:rPr lang="it-IT" b="0" dirty="0"/>
                        <a:t>Fra flessibilità e precarietà; fra innovazione e contenimento di spesa</a:t>
                      </a:r>
                    </a:p>
                    <a:p>
                      <a:pPr algn="ctr"/>
                      <a:r>
                        <a:rPr lang="it-IT" b="0" dirty="0" err="1"/>
                        <a:t>Emergenzialità</a:t>
                      </a:r>
                      <a:r>
                        <a:rPr lang="it-IT" b="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47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798732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604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Pacco</vt:lpstr>
      <vt:lpstr>Progettazione dei servizi educativi   a. a. 2020-2021</vt:lpstr>
      <vt:lpstr>Progettazione e contemporaneità</vt:lpstr>
      <vt:lpstr>Progettazione e contemporaneità</vt:lpstr>
      <vt:lpstr>SE/COME è CAMBIATO IL VOSTRO PROGETTARE DA UN ANNO A QUESTA PARTE (COVID-19)  SE/COME è CAMBIATO IL VOSTRO MODO DI PENSARE/DEFINIRE LA PROGETTAZIONE</vt:lpstr>
      <vt:lpstr>Prima modernità (nel corso dell’800)</vt:lpstr>
      <vt:lpstr>Società tradizionale (nelle epoche precedenti)</vt:lpstr>
      <vt:lpstr>Società moderna</vt:lpstr>
      <vt:lpstr>seconda modernità a partire dalla metà del secolo scorso (anni ‘60)</vt:lpstr>
      <vt:lpstr>Società contemporanea</vt:lpstr>
      <vt:lpstr>Il progettare nella contemporaneita’</vt:lpstr>
      <vt:lpstr>.. che resta del progettare?</vt:lpstr>
      <vt:lpstr>Necessità e urgenza del progettare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Progettazione dei servizi educativi   a. a. 2020-2021</dc:title>
  <dc:creator>Lisa Brambilla</dc:creator>
  <cp:lastModifiedBy>Lisa Brambilla</cp:lastModifiedBy>
  <cp:revision>2</cp:revision>
  <dcterms:created xsi:type="dcterms:W3CDTF">2021-03-09T17:32:11Z</dcterms:created>
  <dcterms:modified xsi:type="dcterms:W3CDTF">2021-03-11T14:06:15Z</dcterms:modified>
</cp:coreProperties>
</file>