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7" r:id="rId2"/>
    <p:sldId id="262" r:id="rId3"/>
    <p:sldId id="29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5" r:id="rId18"/>
    <p:sldId id="272" r:id="rId19"/>
    <p:sldId id="273" r:id="rId20"/>
    <p:sldId id="276" r:id="rId21"/>
    <p:sldId id="277" r:id="rId2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88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0BA6A-8BCD-AA47-A68A-7440D06F7539}" type="datetimeFigureOut">
              <a:rPr lang="it-IT" smtClean="0"/>
              <a:t>14/03/21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895A8-A44E-D842-8058-ED4AE3909ED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2387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5CA2F-0B35-4488-9ABC-FBBE712101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39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D72277-0AB2-C44D-BB9D-A41069CAF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8869D31-7322-7B4E-A67C-9C449E8B4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A627F0-96F1-9640-98F5-FB41857A6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8EBA-5B9A-8C40-9B6E-938AAD5E78A5}" type="datetimeFigureOut">
              <a:rPr lang="it-IT" smtClean="0"/>
              <a:t>14/03/21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6CA478-B5AF-4F48-8E78-2DDDF0CE6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EE6CB5-CC40-9A49-B7F5-F60680130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C1C-B006-1246-8BE6-AE92463688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35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ACB6F5-759E-0F4F-A1EB-4E271F3A2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1175608-DCA0-8B47-A183-7A210E93C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8157F7-BFEE-B540-B3B8-3F273A00A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8EBA-5B9A-8C40-9B6E-938AAD5E78A5}" type="datetimeFigureOut">
              <a:rPr lang="it-IT" smtClean="0"/>
              <a:t>14/03/21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E2B2D7-2795-B741-860C-2EBAF550D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ABED39-47B2-7846-9599-7712B48C4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C1C-B006-1246-8BE6-AE92463688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546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64DEB4D-C1CA-994E-B84A-F375975062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A6989BA-F567-474B-98EE-16BC8971C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BA1F69-A1B2-6249-BCDA-172E1C1F0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8EBA-5B9A-8C40-9B6E-938AAD5E78A5}" type="datetimeFigureOut">
              <a:rPr lang="it-IT" smtClean="0"/>
              <a:t>14/03/21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790D6C-2F89-254F-A9D5-2518D13F6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454E44-FB77-DF48-9D60-85B5CC0B5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C1C-B006-1246-8BE6-AE92463688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800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0B986F-77B1-5A46-9A16-2053120A4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4E8325-7260-DA47-AF62-AAAE86DCA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D8B5E6-EBD5-3146-B2A2-8B11C9FD9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8EBA-5B9A-8C40-9B6E-938AAD5E78A5}" type="datetimeFigureOut">
              <a:rPr lang="it-IT" smtClean="0"/>
              <a:t>14/03/21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5349C7-2F66-4445-9CA7-B2732DDCF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3E5C39-697B-8C4E-A343-8C9D6763E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C1C-B006-1246-8BE6-AE92463688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3980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EBA6C6-77D1-364A-828E-7C523861C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3C5EBF-0D38-DB42-B5DA-4D525F16C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2CB55B6-6B5B-864D-BA22-F4DE3CE0E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8EBA-5B9A-8C40-9B6E-938AAD5E78A5}" type="datetimeFigureOut">
              <a:rPr lang="it-IT" smtClean="0"/>
              <a:t>14/03/21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CB3436C-CFDD-AE4E-B03A-1E1B6E91A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4A3AB41-AABC-324B-BCA8-E4DBA2624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C1C-B006-1246-8BE6-AE92463688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997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934767-E586-D84B-9C46-FC0B92FCE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70C65F-10C5-5048-AB72-0C32BF137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6848EE7-F29B-5A47-B1A4-824341DDD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B1DE808-947F-7F44-8AF3-140FE81EC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8EBA-5B9A-8C40-9B6E-938AAD5E78A5}" type="datetimeFigureOut">
              <a:rPr lang="it-IT" smtClean="0"/>
              <a:t>14/03/21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E8D2107-641A-434F-AB7F-2F096242D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C2736F5-6558-2A41-B1C8-0915DA3C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C1C-B006-1246-8BE6-AE92463688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69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CDFECD-8FFD-514A-BE35-8D313A4E4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482AFD-8BF7-BE4D-9949-A028DFAA9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70BCFEC-7A55-714B-8DEF-A8238F9B0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56AF5D3-7995-E64B-86BB-23EAAB5CCE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E20EAEB-5501-CB46-A0F4-9CF831B661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65863D7-2550-0447-A642-EE07B6BDD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8EBA-5B9A-8C40-9B6E-938AAD5E78A5}" type="datetimeFigureOut">
              <a:rPr lang="it-IT" smtClean="0"/>
              <a:t>14/03/21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52E9C61-4334-CB4E-AD52-F70BED75C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50C5BD0-A039-1347-9939-64E287DC8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C1C-B006-1246-8BE6-AE92463688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407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D51A04-C743-6E42-8ACC-5782BC59D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ECFB658-18C7-2C4E-B2AD-35481E188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8EBA-5B9A-8C40-9B6E-938AAD5E78A5}" type="datetimeFigureOut">
              <a:rPr lang="it-IT" smtClean="0"/>
              <a:t>14/03/21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9C934E8-F4E9-1E4B-BEE8-29471B024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E85D8ED-B8BF-454A-A96D-0A7B34953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C1C-B006-1246-8BE6-AE92463688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351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524C406-D9AA-4D44-A2A1-06FAB6CF5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8EBA-5B9A-8C40-9B6E-938AAD5E78A5}" type="datetimeFigureOut">
              <a:rPr lang="it-IT" smtClean="0"/>
              <a:t>14/03/21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01FF3BA-EE8A-0E4A-95B6-3ACC4529A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83CDCC4-4033-6248-93E0-5CD671024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C1C-B006-1246-8BE6-AE92463688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493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274125-D46F-4143-B9D8-D915E2FBE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2E98E9-29C6-4A44-8239-C40B089DB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67D37A8-EB7D-4141-9AFF-C3C55C017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18F261-9084-A342-830F-0DE9DA0FE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8EBA-5B9A-8C40-9B6E-938AAD5E78A5}" type="datetimeFigureOut">
              <a:rPr lang="it-IT" smtClean="0"/>
              <a:t>14/03/21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1218D45-A5E4-4A49-A57A-BE06176E7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56D327E-779F-B345-AA01-9341E690C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C1C-B006-1246-8BE6-AE92463688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784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7115F4-7FAF-A840-8FFB-82CA09E67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30F5E2F-B0BA-014B-A60F-55DB88938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49A678-16B3-B041-982B-662FE121D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43C7DF2-DDD9-9D4B-8BEC-B7C049C26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58EBA-5B9A-8C40-9B6E-938AAD5E78A5}" type="datetimeFigureOut">
              <a:rPr lang="it-IT" smtClean="0"/>
              <a:t>14/03/21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AABE56-5069-724B-84A7-589E5FCBF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2309E6-E485-1941-8645-BD61BB1DA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DC1C-B006-1246-8BE6-AE92463688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745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6EE5F48-A1C3-4A40-9554-811F1E25C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6AA01D-0DAE-8449-8450-9118D0044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24FF86-4E6E-B845-B98F-D7F02F93D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58EBA-5B9A-8C40-9B6E-938AAD5E78A5}" type="datetimeFigureOut">
              <a:rPr lang="it-IT" smtClean="0"/>
              <a:t>14/03/21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7E6BBB-E700-BF4A-9CCA-7307D75F19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BA1658-3A15-4B44-91C9-9BBC527172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CDC1C-B006-1246-8BE6-AE92463688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615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rica.casini@unimib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8.png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AMD2021 - </a:t>
            </a:r>
            <a:r>
              <a:rPr lang="en-US" dirty="0" err="1"/>
              <a:t>Esercitazione</a:t>
            </a:r>
            <a:r>
              <a:rPr lang="en-US" dirty="0"/>
              <a:t> 1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Erica </a:t>
            </a:r>
            <a:r>
              <a:rPr lang="en-US" dirty="0" err="1"/>
              <a:t>Casini</a:t>
            </a:r>
            <a:endParaRPr lang="en-US" dirty="0"/>
          </a:p>
          <a:p>
            <a:r>
              <a:rPr lang="en-US" dirty="0">
                <a:hlinkClick r:id="rId2"/>
              </a:rPr>
              <a:t>erica.casini@unimib.it</a:t>
            </a:r>
            <a:endParaRPr lang="en-US" dirty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82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Selezione</a:t>
            </a:r>
            <a:r>
              <a:rPr lang="en-US" dirty="0"/>
              <a:t> di </a:t>
            </a:r>
            <a:r>
              <a:rPr lang="en-US" dirty="0" err="1"/>
              <a:t>casi</a:t>
            </a:r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275" y="2751237"/>
            <a:ext cx="9050338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838201" y="1425674"/>
            <a:ext cx="1051559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800" b="1" dirty="0" err="1">
                <a:latin typeface="+mj-lt"/>
              </a:rPr>
              <a:t>Dati</a:t>
            </a:r>
            <a:r>
              <a:rPr lang="en-US" sz="1800" b="1" dirty="0">
                <a:latin typeface="+mj-lt"/>
              </a:rPr>
              <a:t> &gt; </a:t>
            </a:r>
            <a:r>
              <a:rPr lang="en-US" sz="1800" b="1" dirty="0" err="1">
                <a:latin typeface="+mj-lt"/>
              </a:rPr>
              <a:t>seleziona</a:t>
            </a:r>
            <a:r>
              <a:rPr lang="en-US" sz="1800" b="1" dirty="0">
                <a:latin typeface="+mj-lt"/>
              </a:rPr>
              <a:t> </a:t>
            </a:r>
            <a:r>
              <a:rPr lang="en-US" sz="1800" b="1" dirty="0" err="1">
                <a:latin typeface="+mj-lt"/>
              </a:rPr>
              <a:t>casi</a:t>
            </a:r>
            <a:br>
              <a:rPr lang="en-US" sz="1800" b="1" dirty="0">
                <a:latin typeface="+mj-lt"/>
              </a:rPr>
            </a:br>
            <a:r>
              <a:rPr lang="it-IT" altLang="it-IT" sz="1800" dirty="0">
                <a:latin typeface="+mj-lt"/>
              </a:rPr>
              <a:t>R</a:t>
            </a:r>
            <a:r>
              <a:rPr lang="it-IT" altLang="ja-JP" sz="1800" dirty="0">
                <a:latin typeface="+mj-lt"/>
              </a:rPr>
              <a:t>egole per la selezione dei casi; Nell’esempio mostrato è stato scelto di selezionare i casi sulla base di una condizione che dovrà essere soddisfatta; in particolare è stato scelto di selezionare i casi – ovvero i soggetti – che hanno un</a:t>
            </a:r>
            <a:r>
              <a:rPr lang="ja-JP" altLang="it-IT" sz="1800" dirty="0">
                <a:latin typeface="+mj-lt"/>
              </a:rPr>
              <a:t>’</a:t>
            </a:r>
            <a:r>
              <a:rPr lang="it-IT" altLang="ja-JP" sz="1800" dirty="0">
                <a:latin typeface="+mj-lt"/>
              </a:rPr>
              <a:t>età maggiore di 35.</a:t>
            </a:r>
            <a:endParaRPr lang="it-IT" altLang="it-IT" sz="1800" dirty="0">
              <a:latin typeface="+mj-lt"/>
            </a:endParaRPr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2047875" y="3292575"/>
            <a:ext cx="1727200" cy="431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6251575" y="3076675"/>
            <a:ext cx="790575" cy="431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55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Selezione</a:t>
            </a:r>
            <a:r>
              <a:rPr lang="en-US" dirty="0"/>
              <a:t> di </a:t>
            </a:r>
            <a:r>
              <a:rPr lang="en-US" dirty="0" err="1"/>
              <a:t>casi</a:t>
            </a:r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7" y="1904038"/>
            <a:ext cx="5722938" cy="29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429500" y="1904038"/>
            <a:ext cx="410527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000" dirty="0" err="1"/>
              <a:t>Dati</a:t>
            </a:r>
            <a:r>
              <a:rPr lang="en-US" sz="2000" dirty="0"/>
              <a:t> &gt; </a:t>
            </a:r>
            <a:r>
              <a:rPr lang="en-US" sz="2000" dirty="0" err="1"/>
              <a:t>seleziona</a:t>
            </a:r>
            <a:r>
              <a:rPr lang="en-US" sz="2000" dirty="0"/>
              <a:t> </a:t>
            </a:r>
            <a:r>
              <a:rPr lang="en-US" sz="2000" dirty="0" err="1"/>
              <a:t>casi</a:t>
            </a:r>
            <a:endParaRPr lang="it-IT" altLang="it-IT" sz="2000" dirty="0">
              <a:latin typeface="+mj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 dirty="0">
                <a:latin typeface="+mj-lt"/>
              </a:rPr>
              <a:t>SPSS segnala graficamente che 3 casi sono stati deselezionati;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 dirty="0">
                <a:latin typeface="+mj-lt"/>
              </a:rPr>
              <a:t>Le analisi che si effettueranno a partire da questa condizione </a:t>
            </a:r>
            <a:r>
              <a:rPr lang="it-IT" altLang="it-IT" sz="2000" dirty="0">
                <a:solidFill>
                  <a:srgbClr val="FF3300"/>
                </a:solidFill>
                <a:latin typeface="+mj-lt"/>
              </a:rPr>
              <a:t>non terranno in considerazione</a:t>
            </a:r>
            <a:r>
              <a:rPr lang="it-IT" altLang="it-IT" sz="2000" dirty="0">
                <a:latin typeface="+mj-lt"/>
              </a:rPr>
              <a:t> i 3 casi </a:t>
            </a:r>
            <a:r>
              <a:rPr lang="ja-JP" altLang="it-IT" sz="2000" dirty="0">
                <a:latin typeface="+mj-lt"/>
              </a:rPr>
              <a:t>“</a:t>
            </a:r>
            <a:r>
              <a:rPr lang="it-IT" altLang="ja-JP" sz="2000" dirty="0">
                <a:latin typeface="+mj-lt"/>
              </a:rPr>
              <a:t>sbarrati</a:t>
            </a:r>
            <a:r>
              <a:rPr lang="ja-JP" altLang="it-IT" sz="2000" dirty="0">
                <a:latin typeface="+mj-lt"/>
              </a:rPr>
              <a:t>”</a:t>
            </a:r>
            <a:endParaRPr lang="it-IT" altLang="ja-JP" sz="2000" dirty="0">
              <a:latin typeface="+mj-lt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838200" y="2523163"/>
            <a:ext cx="1225550" cy="15922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838200" y="507490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b="1" dirty="0"/>
              <a:t>Esercizio: ripetere l’analisi di frequenza già svolta con i casi selezionati e poi usate la funzione seleziona casi per selezionare nuovamente tutti i casi</a:t>
            </a:r>
          </a:p>
        </p:txBody>
      </p:sp>
    </p:spTree>
    <p:extLst>
      <p:ext uri="{BB962C8B-B14F-4D97-AF65-F5344CB8AC3E}">
        <p14:creationId xmlns:p14="http://schemas.microsoft.com/office/powerpoint/2010/main" val="111815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Ricodifica</a:t>
            </a:r>
            <a:r>
              <a:rPr lang="en-US" dirty="0"/>
              <a:t> </a:t>
            </a:r>
            <a:r>
              <a:rPr lang="en-US" dirty="0" err="1"/>
              <a:t>variabili</a:t>
            </a:r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>
          <a:xfrm>
            <a:off x="9186310" y="6365875"/>
            <a:ext cx="2218290" cy="276114"/>
          </a:xfrm>
        </p:spPr>
        <p:txBody>
          <a:bodyPr/>
          <a:lstStyle/>
          <a:p>
            <a:fld id="{E113F2BE-5FCF-4D4F-9C94-4A9EE6BB1F22}" type="slidenum">
              <a:rPr lang="en-US" smtClean="0"/>
              <a:t>12</a:t>
            </a:fld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838200" y="1392895"/>
            <a:ext cx="10058400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1800" b="1" dirty="0" err="1">
                <a:latin typeface="+mj-lt"/>
              </a:rPr>
              <a:t>trasforma</a:t>
            </a:r>
            <a:r>
              <a:rPr lang="en-US" sz="1800" b="1" dirty="0">
                <a:latin typeface="+mj-lt"/>
              </a:rPr>
              <a:t> &gt; </a:t>
            </a:r>
            <a:r>
              <a:rPr lang="en-US" sz="1800" b="1" dirty="0" err="1">
                <a:latin typeface="+mj-lt"/>
              </a:rPr>
              <a:t>ricodifica</a:t>
            </a:r>
            <a:r>
              <a:rPr lang="en-US" sz="1800" b="1" dirty="0">
                <a:latin typeface="+mj-lt"/>
              </a:rPr>
              <a:t> in </a:t>
            </a:r>
            <a:r>
              <a:rPr lang="en-US" sz="1800" b="1" dirty="0" err="1">
                <a:latin typeface="+mj-lt"/>
              </a:rPr>
              <a:t>variabili</a:t>
            </a:r>
            <a:r>
              <a:rPr lang="en-US" sz="1800" b="1" dirty="0">
                <a:latin typeface="+mj-lt"/>
              </a:rPr>
              <a:t> </a:t>
            </a:r>
            <a:r>
              <a:rPr lang="en-US" sz="1800" b="1" dirty="0" err="1">
                <a:latin typeface="+mj-lt"/>
              </a:rPr>
              <a:t>differenti</a:t>
            </a:r>
            <a:endParaRPr lang="it-IT" altLang="it-IT" sz="1800" b="1" dirty="0">
              <a:latin typeface="+mj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 dirty="0">
                <a:latin typeface="+mj-lt"/>
              </a:rPr>
              <a:t>Una variabile può venire ricodificata per formare una nuova variabile; la trasformazione dei valori della variabile </a:t>
            </a:r>
            <a:r>
              <a:rPr lang="ja-JP" altLang="it-IT" sz="1800" dirty="0">
                <a:latin typeface="+mj-lt"/>
              </a:rPr>
              <a:t>“</a:t>
            </a:r>
            <a:r>
              <a:rPr lang="it-IT" altLang="ja-JP" sz="1800" dirty="0">
                <a:latin typeface="+mj-lt"/>
              </a:rPr>
              <a:t>origine</a:t>
            </a:r>
            <a:r>
              <a:rPr lang="ja-JP" altLang="it-IT" sz="1800" dirty="0">
                <a:latin typeface="+mj-lt"/>
              </a:rPr>
              <a:t>”</a:t>
            </a:r>
            <a:r>
              <a:rPr lang="it-IT" altLang="ja-JP" sz="1800" dirty="0">
                <a:latin typeface="+mj-lt"/>
              </a:rPr>
              <a:t> avviene secondo regole impostate dall’utente. Nell’esempio, la variabile reddito viene ricodificata per formare una nuova variabile chiamata </a:t>
            </a:r>
            <a:r>
              <a:rPr lang="ja-JP" altLang="it-IT" sz="1800" dirty="0">
                <a:latin typeface="+mj-lt"/>
              </a:rPr>
              <a:t>“</a:t>
            </a:r>
            <a:r>
              <a:rPr lang="it-IT" altLang="ja-JP" sz="1800" dirty="0" err="1">
                <a:latin typeface="+mj-lt"/>
              </a:rPr>
              <a:t>redd_f</a:t>
            </a:r>
            <a:r>
              <a:rPr lang="it-IT" altLang="ja-JP" sz="1800" dirty="0">
                <a:latin typeface="+mj-lt"/>
              </a:rPr>
              <a:t> ed etichettata come </a:t>
            </a:r>
            <a:r>
              <a:rPr lang="ja-JP" altLang="it-IT" sz="1800" dirty="0">
                <a:latin typeface="+mj-lt"/>
              </a:rPr>
              <a:t>“</a:t>
            </a:r>
            <a:r>
              <a:rPr lang="it-IT" altLang="ja-JP" sz="1800" dirty="0">
                <a:latin typeface="+mj-lt"/>
              </a:rPr>
              <a:t>fasce di reddito</a:t>
            </a:r>
            <a:r>
              <a:rPr lang="ja-JP" altLang="it-IT" sz="1800" dirty="0">
                <a:latin typeface="+mj-lt"/>
              </a:rPr>
              <a:t>” </a:t>
            </a:r>
            <a:r>
              <a:rPr lang="it-IT" altLang="ja-JP" sz="1800" dirty="0"/>
              <a:t>(il nome va confermato premendo «cambia»)</a:t>
            </a:r>
            <a:r>
              <a:rPr lang="it-IT" altLang="ja-JP" sz="1800" dirty="0">
                <a:latin typeface="+mj-lt"/>
              </a:rPr>
              <a:t>. Le fasce di reddito sono meno e più di 150000.</a:t>
            </a:r>
            <a:endParaRPr lang="it-IT" altLang="it-IT" sz="1800" dirty="0">
              <a:latin typeface="+mj-lt"/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6" y="3279232"/>
            <a:ext cx="5410200" cy="3086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4465636" y="4606653"/>
            <a:ext cx="1079500" cy="431800"/>
          </a:xfrm>
          <a:prstGeom prst="ellips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522411" y="5250110"/>
            <a:ext cx="2449513" cy="504825"/>
          </a:xfrm>
          <a:prstGeom prst="ellips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105" y="3301618"/>
            <a:ext cx="5569192" cy="304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8238943" y="5906909"/>
            <a:ext cx="536758" cy="381758"/>
          </a:xfrm>
          <a:prstGeom prst="ellips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402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Ricodifica</a:t>
            </a:r>
            <a:r>
              <a:rPr lang="en-US" dirty="0"/>
              <a:t> </a:t>
            </a:r>
            <a:r>
              <a:rPr lang="en-US" dirty="0" err="1"/>
              <a:t>variabili</a:t>
            </a:r>
            <a:r>
              <a:rPr lang="en-US" dirty="0"/>
              <a:t> - </a:t>
            </a:r>
            <a:r>
              <a:rPr lang="en-US" dirty="0" err="1"/>
              <a:t>esito</a:t>
            </a:r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13</a:t>
            </a:fld>
            <a:endParaRPr lang="en-US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095375" y="5010150"/>
            <a:ext cx="81502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000" dirty="0">
                <a:latin typeface="+mj-lt"/>
              </a:rPr>
              <a:t>Mediante la ricodifica nella nuova variabile è stata creata la variabile </a:t>
            </a:r>
            <a:r>
              <a:rPr lang="ja-JP" altLang="it-IT" sz="2000" dirty="0">
                <a:latin typeface="+mj-lt"/>
              </a:rPr>
              <a:t>“</a:t>
            </a:r>
            <a:r>
              <a:rPr lang="it-IT" altLang="ja-JP" sz="2000" dirty="0" err="1">
                <a:latin typeface="+mj-lt"/>
              </a:rPr>
              <a:t>redd_f</a:t>
            </a:r>
            <a:r>
              <a:rPr lang="ja-JP" altLang="it-IT" sz="2000" dirty="0">
                <a:latin typeface="+mj-lt"/>
              </a:rPr>
              <a:t>”</a:t>
            </a:r>
            <a:r>
              <a:rPr lang="it-IT" altLang="ja-JP" sz="2000" dirty="0">
                <a:latin typeface="+mj-lt"/>
              </a:rPr>
              <a:t>; i nuovi valori sono stati prodotti sulle base delle regole impostate.</a:t>
            </a:r>
            <a:endParaRPr lang="it-IT" altLang="it-IT" sz="2000" dirty="0">
              <a:latin typeface="+mj-lt"/>
            </a:endParaRP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2247900"/>
            <a:ext cx="69532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6791325" y="2247900"/>
            <a:ext cx="1439863" cy="2519362"/>
          </a:xfrm>
          <a:prstGeom prst="ellips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552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Calcola</a:t>
            </a:r>
            <a:r>
              <a:rPr lang="en-US" dirty="0"/>
              <a:t> </a:t>
            </a:r>
            <a:r>
              <a:rPr lang="en-US" dirty="0" err="1"/>
              <a:t>variabile</a:t>
            </a:r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14</a:t>
            </a:fld>
            <a:endParaRPr lang="en-US"/>
          </a:p>
        </p:txBody>
      </p:sp>
      <p:sp>
        <p:nvSpPr>
          <p:cNvPr id="4" name="Rettangolo 3"/>
          <p:cNvSpPr/>
          <p:nvPr/>
        </p:nvSpPr>
        <p:spPr>
          <a:xfrm>
            <a:off x="901700" y="1411288"/>
            <a:ext cx="1066800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b="1" dirty="0">
                <a:latin typeface="+mj-lt"/>
              </a:rPr>
              <a:t>Trasforma &gt; calcola variabile</a:t>
            </a:r>
          </a:p>
          <a:p>
            <a:pPr>
              <a:spcBef>
                <a:spcPct val="50000"/>
              </a:spcBef>
            </a:pPr>
            <a:r>
              <a:rPr lang="it-IT" altLang="it-IT" dirty="0">
                <a:latin typeface="+mj-lt"/>
              </a:rPr>
              <a:t>La funzione calcola permette di eseguire operazioni matematiche sui valori di una o più variabili e di creare una nuova variabile con i valori calcolati.</a:t>
            </a:r>
            <a:br>
              <a:rPr lang="it-IT" altLang="it-IT" dirty="0">
                <a:latin typeface="+mj-lt"/>
              </a:rPr>
            </a:br>
            <a:r>
              <a:rPr lang="it-IT" altLang="it-IT" dirty="0">
                <a:latin typeface="+mj-lt"/>
              </a:rPr>
              <a:t>Nell</a:t>
            </a:r>
            <a:r>
              <a:rPr lang="ja-JP" altLang="it-IT" dirty="0">
                <a:latin typeface="+mj-lt"/>
              </a:rPr>
              <a:t>’</a:t>
            </a:r>
            <a:r>
              <a:rPr lang="it-IT" altLang="ja-JP" dirty="0">
                <a:latin typeface="+mj-lt"/>
              </a:rPr>
              <a:t>esempio proposto viene creata una nuova variabile di nome </a:t>
            </a:r>
            <a:r>
              <a:rPr lang="ja-JP" altLang="it-IT" dirty="0">
                <a:latin typeface="+mj-lt"/>
              </a:rPr>
              <a:t>“</a:t>
            </a:r>
            <a:r>
              <a:rPr lang="it-IT" altLang="ja-JP" dirty="0" err="1">
                <a:latin typeface="+mj-lt"/>
              </a:rPr>
              <a:t>red_med</a:t>
            </a:r>
            <a:r>
              <a:rPr lang="ja-JP" altLang="it-IT" dirty="0">
                <a:latin typeface="+mj-lt"/>
              </a:rPr>
              <a:t>”</a:t>
            </a:r>
            <a:r>
              <a:rPr lang="it-IT" altLang="ja-JP" dirty="0">
                <a:latin typeface="+mj-lt"/>
              </a:rPr>
              <a:t> – con etichetta </a:t>
            </a:r>
            <a:r>
              <a:rPr lang="ja-JP" altLang="it-IT" dirty="0">
                <a:latin typeface="+mj-lt"/>
              </a:rPr>
              <a:t>“</a:t>
            </a:r>
            <a:r>
              <a:rPr lang="it-IT" altLang="ja-JP" dirty="0">
                <a:latin typeface="+mj-lt"/>
              </a:rPr>
              <a:t>Reddito medio per persona del nucleo familiare</a:t>
            </a:r>
            <a:r>
              <a:rPr lang="ja-JP" altLang="it-IT" dirty="0">
                <a:latin typeface="+mj-lt"/>
              </a:rPr>
              <a:t>”</a:t>
            </a:r>
            <a:r>
              <a:rPr lang="it-IT" altLang="ja-JP" dirty="0">
                <a:latin typeface="+mj-lt"/>
              </a:rPr>
              <a:t> – eseguendo il rapporto tra i valori della variabile reddito e i corrispondenti valori della variabile famiglia.</a:t>
            </a:r>
            <a:endParaRPr lang="it-IT" altLang="it-IT" dirty="0">
              <a:latin typeface="+mj-lt"/>
            </a:endParaRPr>
          </a:p>
        </p:txBody>
      </p:sp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3360738"/>
            <a:ext cx="5545137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2451100" y="4281488"/>
            <a:ext cx="465137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901700" y="3994150"/>
            <a:ext cx="1728787" cy="28733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2451100" y="3686175"/>
            <a:ext cx="1654175" cy="4333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6948488" y="3704695"/>
          <a:ext cx="4191000" cy="283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Image" r:id="rId4" imgW="4190476" imgH="2831746" progId="Photoshop.Image.6">
                  <p:embed/>
                </p:oleObj>
              </mc:Choice>
              <mc:Fallback>
                <p:oleObj name="Image" r:id="rId4" imgW="4190476" imgH="2831746" progId="Photoshop.Image.6">
                  <p:embed/>
                  <p:pic>
                    <p:nvPicPr>
                      <p:cNvPr id="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3704695"/>
                        <a:ext cx="4191000" cy="283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7092950" y="3560232"/>
            <a:ext cx="1079500" cy="5762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auto">
          <a:xfrm>
            <a:off x="8172450" y="3560232"/>
            <a:ext cx="936625" cy="5762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sp>
        <p:nvSpPr>
          <p:cNvPr id="14" name="Freeform 9"/>
          <p:cNvSpPr>
            <a:spLocks/>
          </p:cNvSpPr>
          <p:nvPr/>
        </p:nvSpPr>
        <p:spPr bwMode="auto">
          <a:xfrm>
            <a:off x="7596188" y="3130020"/>
            <a:ext cx="2517775" cy="431800"/>
          </a:xfrm>
          <a:custGeom>
            <a:avLst/>
            <a:gdLst>
              <a:gd name="T0" fmla="*/ 0 w 1586"/>
              <a:gd name="T1" fmla="*/ 2147483647 h 272"/>
              <a:gd name="T2" fmla="*/ 2147483647 w 1586"/>
              <a:gd name="T3" fmla="*/ 2147483647 h 272"/>
              <a:gd name="T4" fmla="*/ 2147483647 w 1586"/>
              <a:gd name="T5" fmla="*/ 2147483647 h 272"/>
              <a:gd name="T6" fmla="*/ 0 60000 65536"/>
              <a:gd name="T7" fmla="*/ 0 60000 65536"/>
              <a:gd name="T8" fmla="*/ 0 60000 65536"/>
              <a:gd name="T9" fmla="*/ 0 w 1586"/>
              <a:gd name="T10" fmla="*/ 0 h 272"/>
              <a:gd name="T11" fmla="*/ 1586 w 1586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6" h="272">
                <a:moveTo>
                  <a:pt x="0" y="272"/>
                </a:moveTo>
                <a:cubicBezTo>
                  <a:pt x="155" y="228"/>
                  <a:pt x="666" y="10"/>
                  <a:pt x="930" y="5"/>
                </a:cubicBezTo>
                <a:cubicBezTo>
                  <a:pt x="1194" y="0"/>
                  <a:pt x="1449" y="194"/>
                  <a:pt x="1586" y="244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9901238" y="3560232"/>
            <a:ext cx="1152525" cy="5762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8893175" y="3388782"/>
            <a:ext cx="1204913" cy="171450"/>
          </a:xfrm>
          <a:custGeom>
            <a:avLst/>
            <a:gdLst>
              <a:gd name="T0" fmla="*/ 0 w 759"/>
              <a:gd name="T1" fmla="*/ 2147483647 h 108"/>
              <a:gd name="T2" fmla="*/ 2147483647 w 759"/>
              <a:gd name="T3" fmla="*/ 2147483647 h 108"/>
              <a:gd name="T4" fmla="*/ 2147483647 w 759"/>
              <a:gd name="T5" fmla="*/ 2147483647 h 108"/>
              <a:gd name="T6" fmla="*/ 0 60000 65536"/>
              <a:gd name="T7" fmla="*/ 0 60000 65536"/>
              <a:gd name="T8" fmla="*/ 0 60000 65536"/>
              <a:gd name="T9" fmla="*/ 0 w 759"/>
              <a:gd name="T10" fmla="*/ 0 h 108"/>
              <a:gd name="T11" fmla="*/ 759 w 759"/>
              <a:gd name="T12" fmla="*/ 108 h 1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59" h="108">
                <a:moveTo>
                  <a:pt x="0" y="108"/>
                </a:moveTo>
                <a:cubicBezTo>
                  <a:pt x="55" y="90"/>
                  <a:pt x="206" y="2"/>
                  <a:pt x="332" y="1"/>
                </a:cubicBezTo>
                <a:cubicBezTo>
                  <a:pt x="458" y="0"/>
                  <a:pt x="670" y="80"/>
                  <a:pt x="759" y="10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92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sintassi</a:t>
            </a:r>
            <a:r>
              <a:rPr lang="en-US" dirty="0"/>
              <a:t> di SPSS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15</a:t>
            </a:fld>
            <a:endParaRPr lang="en-US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508227" y="1690688"/>
            <a:ext cx="620474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 dirty="0">
                <a:latin typeface="+mj-lt"/>
              </a:rPr>
              <a:t>La funzione </a:t>
            </a:r>
            <a:r>
              <a:rPr lang="ja-JP" altLang="it-IT" sz="1600" dirty="0">
                <a:latin typeface="+mj-lt"/>
              </a:rPr>
              <a:t>“</a:t>
            </a:r>
            <a:r>
              <a:rPr lang="it-IT" altLang="ja-JP" sz="1600" dirty="0">
                <a:latin typeface="+mj-lt"/>
              </a:rPr>
              <a:t>incolla</a:t>
            </a:r>
            <a:r>
              <a:rPr lang="ja-JP" altLang="it-IT" sz="1600" dirty="0">
                <a:latin typeface="+mj-lt"/>
              </a:rPr>
              <a:t>”</a:t>
            </a:r>
            <a:r>
              <a:rPr lang="it-IT" altLang="ja-JP" sz="1600" dirty="0">
                <a:latin typeface="+mj-lt"/>
              </a:rPr>
              <a:t> permette di produrre un </a:t>
            </a:r>
            <a:r>
              <a:rPr lang="it-IT" altLang="ja-JP" sz="1600" dirty="0">
                <a:solidFill>
                  <a:srgbClr val="FF3300"/>
                </a:solidFill>
                <a:latin typeface="+mj-lt"/>
              </a:rPr>
              <a:t>file di testo contenente la sintassi</a:t>
            </a:r>
            <a:r>
              <a:rPr lang="it-IT" altLang="ja-JP" sz="1600" dirty="0">
                <a:latin typeface="+mj-lt"/>
              </a:rPr>
              <a:t> che descrive l’operazione che si sta eseguendo; successivamente è possibile </a:t>
            </a:r>
            <a:r>
              <a:rPr lang="it-IT" altLang="ja-JP" sz="1600" dirty="0">
                <a:solidFill>
                  <a:srgbClr val="FF3300"/>
                </a:solidFill>
                <a:latin typeface="+mj-lt"/>
              </a:rPr>
              <a:t>salvare il file</a:t>
            </a:r>
            <a:r>
              <a:rPr lang="it-IT" altLang="ja-JP" sz="1600" dirty="0">
                <a:latin typeface="+mj-lt"/>
              </a:rPr>
              <a:t> così creato per poter eseguire la sintassi nuovamente ed effettuare la </a:t>
            </a:r>
            <a:r>
              <a:rPr lang="it-IT" altLang="ja-JP" sz="1600" dirty="0">
                <a:solidFill>
                  <a:srgbClr val="FF3300"/>
                </a:solidFill>
                <a:latin typeface="+mj-lt"/>
              </a:rPr>
              <a:t>medesima</a:t>
            </a:r>
            <a:r>
              <a:rPr lang="it-IT" altLang="ja-JP" sz="1600" dirty="0">
                <a:latin typeface="+mj-lt"/>
              </a:rPr>
              <a:t> operazione.   Risulta una funzione importante se si ha bisogno di tenere traccia delle analisi eseguite o se si deve descrivere in modo efficace e trasparente ad altri ricercatori le operazioni eseguite.</a:t>
            </a:r>
            <a:endParaRPr lang="it-IT" altLang="it-IT" sz="1600" dirty="0">
              <a:latin typeface="+mj-lt"/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6" y="1501951"/>
            <a:ext cx="4680744" cy="5013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1625995" y="6058352"/>
            <a:ext cx="1143622" cy="500746"/>
          </a:xfrm>
          <a:prstGeom prst="ellips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566" y="3695017"/>
            <a:ext cx="5343017" cy="2864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945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Covarianza</a:t>
            </a:r>
            <a:r>
              <a:rPr lang="en-US" dirty="0"/>
              <a:t> e </a:t>
            </a:r>
            <a:r>
              <a:rPr lang="en-US" dirty="0" err="1"/>
              <a:t>Correlazione</a:t>
            </a:r>
            <a:endParaRPr lang="en-US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56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Aprite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file </a:t>
            </a:r>
            <a:r>
              <a:rPr lang="en-US" dirty="0" err="1"/>
              <a:t>auto.sav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17</a:t>
            </a:fld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8073662" cy="4051300"/>
          </a:xfrm>
          <a:prstGeom prst="rect">
            <a:avLst/>
          </a:prstGeom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156700" y="1690688"/>
            <a:ext cx="255627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+mj-lt"/>
              </a:rPr>
              <a:t>Il file contiene le caratteristiche di un certo numero di modelli di automobili, come potenza, lunghezza, peso, numero di cavalli, prezzo, etc.</a:t>
            </a:r>
          </a:p>
        </p:txBody>
      </p:sp>
    </p:spTree>
    <p:extLst>
      <p:ext uri="{BB962C8B-B14F-4D97-AF65-F5344CB8AC3E}">
        <p14:creationId xmlns:p14="http://schemas.microsoft.com/office/powerpoint/2010/main" val="970226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Relazioni</a:t>
            </a:r>
            <a:r>
              <a:rPr lang="en-US" dirty="0"/>
              <a:t> </a:t>
            </a:r>
            <a:r>
              <a:rPr lang="en-US" dirty="0" err="1"/>
              <a:t>lineari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Bef>
                <a:spcPct val="50000"/>
              </a:spcBef>
              <a:buNone/>
            </a:pPr>
            <a:r>
              <a:rPr lang="it-IT" altLang="it-IT" dirty="0">
                <a:latin typeface="+mj-lt"/>
              </a:rPr>
              <a:t>Quando siamo interessati a studiare la relazione tra due variabili, occorre prendere in considerazione 3 caratteristiche principali: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 altLang="it-IT" dirty="0">
                <a:latin typeface="+mj-lt"/>
              </a:rPr>
              <a:t>La </a:t>
            </a:r>
            <a:r>
              <a:rPr lang="it-IT" altLang="it-IT" b="1" dirty="0">
                <a:latin typeface="+mj-lt"/>
              </a:rPr>
              <a:t>forma</a:t>
            </a:r>
            <a:r>
              <a:rPr lang="it-IT" altLang="it-IT" dirty="0">
                <a:latin typeface="+mj-lt"/>
              </a:rPr>
              <a:t> che assume la relazione: In questo contesto verranno analizzate solo </a:t>
            </a:r>
            <a:r>
              <a:rPr lang="it-IT" altLang="it-IT" b="1" dirty="0">
                <a:latin typeface="+mj-lt"/>
              </a:rPr>
              <a:t>relazioni lineari.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 altLang="it-IT" dirty="0">
                <a:latin typeface="+mj-lt"/>
              </a:rPr>
              <a:t>La sua </a:t>
            </a:r>
            <a:r>
              <a:rPr lang="it-IT" altLang="it-IT" b="1" dirty="0">
                <a:latin typeface="+mj-lt"/>
              </a:rPr>
              <a:t>direzione</a:t>
            </a:r>
            <a:r>
              <a:rPr lang="it-IT" altLang="it-IT" dirty="0">
                <a:latin typeface="+mj-lt"/>
              </a:rPr>
              <a:t>: può essere positiva (i valori delle due variabili crescono in modo concorde) o negativa (al crescere dei valori di una variabile diminuiscono i valori dell’altra).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it-IT" altLang="it-IT" dirty="0">
                <a:latin typeface="+mj-lt"/>
              </a:rPr>
              <a:t> L’</a:t>
            </a:r>
            <a:r>
              <a:rPr lang="it-IT" altLang="it-IT" b="1" dirty="0">
                <a:latin typeface="+mj-lt"/>
              </a:rPr>
              <a:t>entità</a:t>
            </a:r>
            <a:r>
              <a:rPr lang="it-IT" altLang="it-IT" dirty="0">
                <a:latin typeface="+mj-lt"/>
              </a:rPr>
              <a:t> osservata: la relazione può essere molto forte o modesta; oppure può essere pari a zero, in questo caso si parla di relazione nulla, le variabili sono dunque indipendenti.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it-IT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41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Varianza</a:t>
            </a:r>
            <a:r>
              <a:rPr lang="en-US" dirty="0"/>
              <a:t> e </a:t>
            </a:r>
            <a:r>
              <a:rPr lang="en-US" dirty="0" err="1"/>
              <a:t>correlazione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  <a:buNone/>
            </a:pPr>
            <a:r>
              <a:rPr lang="it-IT" altLang="it-IT" sz="1800" dirty="0">
                <a:latin typeface="+mj-lt"/>
              </a:rPr>
              <a:t>La correlazione può variare solo tra -1 ed 1; l’entità della relazione è quindi agevole da comprendere ed è possibile confrontare 2 o più valori fra loro.</a:t>
            </a:r>
          </a:p>
          <a:p>
            <a:pPr algn="just">
              <a:spcBef>
                <a:spcPct val="50000"/>
              </a:spcBef>
              <a:buNone/>
            </a:pPr>
            <a:r>
              <a:rPr lang="it-IT" altLang="it-IT" sz="1800" dirty="0">
                <a:latin typeface="+mj-lt"/>
              </a:rPr>
              <a:t>La direzione della relazione è indicata dal segno del valore della correlazione: una correlazione positiva indica che le variabili si “muovono” in modo concorde; una correlazione negativa indica che quando i valori di una variabile crescono, i valori dell’altra </a:t>
            </a:r>
            <a:r>
              <a:rPr lang="it-IT" altLang="it-IT" sz="1800" dirty="0" err="1">
                <a:latin typeface="+mj-lt"/>
              </a:rPr>
              <a:t>dimininuiscono</a:t>
            </a:r>
            <a:r>
              <a:rPr lang="it-IT" altLang="it-IT" sz="1800" dirty="0">
                <a:latin typeface="+mj-lt"/>
              </a:rPr>
              <a:t>.</a:t>
            </a:r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76338" y="3487738"/>
          <a:ext cx="6167489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2438280" imgH="469800" progId="Equation.DSMT4">
                  <p:embed/>
                </p:oleObj>
              </mc:Choice>
              <mc:Fallback>
                <p:oleObj name="Equation" r:id="rId3" imgW="2438280" imgH="469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8" y="3487738"/>
                        <a:ext cx="6167489" cy="1190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76338" y="4595814"/>
          <a:ext cx="6343650" cy="163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5" imgW="2374560" imgH="609480" progId="Equation.DSMT4">
                  <p:embed/>
                </p:oleObj>
              </mc:Choice>
              <mc:Fallback>
                <p:oleObj name="Equation" r:id="rId5" imgW="2374560" imgH="609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6338" y="4595814"/>
                        <a:ext cx="6343650" cy="163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7858126" y="5126832"/>
          <a:ext cx="2998787" cy="140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7" imgW="952200" imgH="444240" progId="Equation.DSMT4">
                  <p:embed/>
                </p:oleObj>
              </mc:Choice>
              <mc:Fallback>
                <p:oleObj name="Equation" r:id="rId7" imgW="952200" imgH="444240" progId="Equation.DSMT4">
                  <p:embed/>
                  <p:pic>
                    <p:nvPicPr>
                      <p:cNvPr id="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26" y="5126832"/>
                        <a:ext cx="2998787" cy="1401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1578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Aprire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file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completi.sav</a:t>
            </a:r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66" y="1562100"/>
            <a:ext cx="7703107" cy="4025144"/>
          </a:xfrm>
          <a:prstGeom prst="rect">
            <a:avLst/>
          </a:prstGeom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562975" y="2666731"/>
            <a:ext cx="35052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 dirty="0">
                <a:latin typeface="+mj-lt"/>
              </a:rPr>
              <a:t>I dati si riferiscono a 10 soggetti; per ogni soggetto sono stati inseriti il genere, l</a:t>
            </a:r>
            <a:r>
              <a:rPr lang="ja-JP" altLang="it-IT" sz="1600" dirty="0">
                <a:latin typeface="+mj-lt"/>
              </a:rPr>
              <a:t>’</a:t>
            </a:r>
            <a:r>
              <a:rPr lang="it-IT" altLang="ja-JP" sz="1600" dirty="0">
                <a:latin typeface="+mj-lt"/>
              </a:rPr>
              <a:t>età, il titolo di studio, la zona di residenza, il reddito del nucleo familiare in € e il numero di componenti che compongono il nucleo famigliare.</a:t>
            </a:r>
            <a:br>
              <a:rPr lang="it-IT" altLang="ja-JP" sz="1600" dirty="0">
                <a:latin typeface="+mj-lt"/>
              </a:rPr>
            </a:br>
            <a:endParaRPr lang="it-IT" altLang="it-IT" sz="1600" dirty="0">
              <a:latin typeface="+mj-lt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06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Correlazione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08125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US" sz="1800" dirty="0" err="1">
                <a:latin typeface="+mj-lt"/>
              </a:rPr>
              <a:t>Usando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il</a:t>
            </a:r>
            <a:r>
              <a:rPr lang="en-US" sz="1800" dirty="0">
                <a:latin typeface="+mj-lt"/>
              </a:rPr>
              <a:t> menu </a:t>
            </a:r>
            <a:r>
              <a:rPr lang="en-US" sz="1800" b="1" dirty="0" err="1">
                <a:latin typeface="+mj-lt"/>
              </a:rPr>
              <a:t>Analizza</a:t>
            </a:r>
            <a:r>
              <a:rPr lang="en-US" sz="1800" b="1" dirty="0">
                <a:latin typeface="+mj-lt"/>
              </a:rPr>
              <a:t> &gt; </a:t>
            </a:r>
            <a:r>
              <a:rPr lang="en-US" sz="1800" b="1" dirty="0" err="1">
                <a:latin typeface="+mj-lt"/>
              </a:rPr>
              <a:t>Correlazione</a:t>
            </a:r>
            <a:r>
              <a:rPr lang="en-US" sz="1800" b="1" dirty="0">
                <a:latin typeface="+mj-lt"/>
              </a:rPr>
              <a:t> &gt; </a:t>
            </a:r>
            <a:r>
              <a:rPr lang="en-US" sz="1800" b="1" dirty="0" err="1">
                <a:latin typeface="+mj-lt"/>
              </a:rPr>
              <a:t>Bivariata</a:t>
            </a:r>
            <a:endParaRPr lang="en-US" sz="1800" b="1" dirty="0">
              <a:latin typeface="+mj-lt"/>
            </a:endParaRPr>
          </a:p>
          <a:p>
            <a:pPr marL="0" indent="0">
              <a:buNone/>
            </a:pPr>
            <a:r>
              <a:rPr lang="en-US" sz="1800" dirty="0" err="1">
                <a:latin typeface="+mj-lt"/>
              </a:rPr>
              <a:t>Costruire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una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matrice</a:t>
            </a:r>
            <a:r>
              <a:rPr lang="en-US" sz="1800" dirty="0">
                <a:latin typeface="+mj-lt"/>
              </a:rPr>
              <a:t> di </a:t>
            </a:r>
            <a:r>
              <a:rPr lang="en-US" sz="1800" dirty="0" err="1">
                <a:latin typeface="+mj-lt"/>
              </a:rPr>
              <a:t>correlazione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delle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stesse</a:t>
            </a:r>
            <a:r>
              <a:rPr lang="en-US" sz="1800" dirty="0">
                <a:latin typeface="+mj-lt"/>
              </a:rPr>
              <a:t> </a:t>
            </a:r>
            <a:r>
              <a:rPr lang="en-US" sz="1800" dirty="0" err="1">
                <a:latin typeface="+mj-lt"/>
              </a:rPr>
              <a:t>variabili</a:t>
            </a:r>
            <a:r>
              <a:rPr lang="en-US" sz="1800" dirty="0">
                <a:latin typeface="+mj-lt"/>
              </a:rPr>
              <a:t> - </a:t>
            </a:r>
            <a:r>
              <a:rPr lang="it-IT" sz="1800" dirty="0">
                <a:latin typeface="+mj-lt"/>
              </a:rPr>
              <a:t>peso (in Kg), prezzo da catalogo (lire) e potenza</a:t>
            </a:r>
          </a:p>
          <a:p>
            <a:pPr marL="0" indent="0">
              <a:buNone/>
            </a:pPr>
            <a:r>
              <a:rPr lang="it-IT" sz="1800" dirty="0">
                <a:latin typeface="+mj-lt"/>
              </a:rPr>
              <a:t>in opzioni richiedere anche la covarianza, </a:t>
            </a:r>
            <a:r>
              <a:rPr lang="it-IT" sz="1800" dirty="0" err="1">
                <a:latin typeface="+mj-lt"/>
              </a:rPr>
              <a:t>flaggando</a:t>
            </a:r>
            <a:r>
              <a:rPr lang="it-IT" sz="1800" dirty="0">
                <a:latin typeface="+mj-lt"/>
              </a:rPr>
              <a:t> «Deviazioni e covarianza cross-</a:t>
            </a:r>
            <a:r>
              <a:rPr lang="it-IT" sz="1800" dirty="0" err="1">
                <a:latin typeface="+mj-lt"/>
              </a:rPr>
              <a:t>product</a:t>
            </a:r>
            <a:r>
              <a:rPr lang="it-IT" sz="1800" dirty="0">
                <a:latin typeface="+mj-lt"/>
              </a:rPr>
              <a:t>»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20</a:t>
            </a:fld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0350" y="2676525"/>
            <a:ext cx="5810250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48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Standardizzare</a:t>
            </a:r>
            <a:r>
              <a:rPr lang="en-US" dirty="0"/>
              <a:t> </a:t>
            </a:r>
            <a:r>
              <a:rPr lang="en-US" dirty="0" err="1"/>
              <a:t>variabili</a:t>
            </a:r>
            <a:r>
              <a:rPr lang="en-US" dirty="0"/>
              <a:t> (</a:t>
            </a:r>
            <a:r>
              <a:rPr lang="en-US" dirty="0" err="1"/>
              <a:t>punti</a:t>
            </a:r>
            <a:r>
              <a:rPr lang="en-US" dirty="0"/>
              <a:t> Z)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+mj-lt"/>
              </a:rPr>
              <a:t>Per </a:t>
            </a:r>
            <a:r>
              <a:rPr lang="en-US" sz="2000" dirty="0" err="1">
                <a:latin typeface="+mj-lt"/>
              </a:rPr>
              <a:t>standardizzare</a:t>
            </a:r>
            <a:r>
              <a:rPr lang="en-US" sz="2000" dirty="0">
                <a:latin typeface="+mj-lt"/>
              </a:rPr>
              <a:t> le </a:t>
            </a:r>
            <a:r>
              <a:rPr lang="en-US" sz="2000" dirty="0" err="1">
                <a:latin typeface="+mj-lt"/>
              </a:rPr>
              <a:t>variabili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usare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il</a:t>
            </a:r>
            <a:r>
              <a:rPr lang="en-US" sz="2000" dirty="0">
                <a:latin typeface="+mj-lt"/>
              </a:rPr>
              <a:t> menu </a:t>
            </a:r>
            <a:r>
              <a:rPr lang="en-US" sz="2000" b="1" dirty="0" err="1">
                <a:latin typeface="+mj-lt"/>
              </a:rPr>
              <a:t>Analizza</a:t>
            </a:r>
            <a:r>
              <a:rPr lang="en-US" sz="2000" b="1" dirty="0">
                <a:latin typeface="+mj-lt"/>
              </a:rPr>
              <a:t> &gt; </a:t>
            </a:r>
            <a:r>
              <a:rPr lang="en-US" sz="2000" b="1" dirty="0" err="1">
                <a:latin typeface="+mj-lt"/>
              </a:rPr>
              <a:t>Statistiche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descrittive</a:t>
            </a:r>
            <a:r>
              <a:rPr lang="en-US" sz="2000" b="1" dirty="0">
                <a:latin typeface="+mj-lt"/>
              </a:rPr>
              <a:t> &gt; </a:t>
            </a:r>
            <a:r>
              <a:rPr lang="en-US" sz="2000" b="1" dirty="0" err="1">
                <a:latin typeface="+mj-lt"/>
              </a:rPr>
              <a:t>Descrittive</a:t>
            </a:r>
            <a:endParaRPr lang="en-US" sz="2000" b="1" dirty="0">
              <a:latin typeface="+mj-lt"/>
            </a:endParaRPr>
          </a:p>
          <a:p>
            <a:pPr marL="0" indent="0">
              <a:buNone/>
            </a:pPr>
            <a:r>
              <a:rPr lang="en-US" sz="2000" dirty="0" err="1">
                <a:latin typeface="+mj-lt"/>
              </a:rPr>
              <a:t>Inserire</a:t>
            </a:r>
            <a:r>
              <a:rPr lang="en-US" sz="2000" dirty="0">
                <a:latin typeface="+mj-lt"/>
              </a:rPr>
              <a:t> le </a:t>
            </a:r>
            <a:r>
              <a:rPr lang="en-US" sz="2000" dirty="0" err="1">
                <a:latin typeface="+mj-lt"/>
              </a:rPr>
              <a:t>variabili</a:t>
            </a:r>
            <a:r>
              <a:rPr lang="en-US" sz="2000" dirty="0">
                <a:latin typeface="+mj-lt"/>
              </a:rPr>
              <a:t> (le </a:t>
            </a:r>
            <a:r>
              <a:rPr lang="en-US" sz="2000" dirty="0" err="1">
                <a:latin typeface="+mj-lt"/>
              </a:rPr>
              <a:t>stesse</a:t>
            </a:r>
            <a:r>
              <a:rPr lang="en-US" sz="2000" dirty="0">
                <a:latin typeface="+mj-lt"/>
              </a:rPr>
              <a:t> di prima) e  </a:t>
            </a:r>
            <a:r>
              <a:rPr lang="en-US" sz="2000" dirty="0" err="1">
                <a:latin typeface="+mj-lt"/>
              </a:rPr>
              <a:t>flaggare</a:t>
            </a:r>
            <a:r>
              <a:rPr lang="en-US" sz="2000" dirty="0">
                <a:latin typeface="+mj-lt"/>
              </a:rPr>
              <a:t> “</a:t>
            </a:r>
            <a:r>
              <a:rPr lang="en-US" sz="2000" b="1" dirty="0" err="1">
                <a:latin typeface="+mj-lt"/>
              </a:rPr>
              <a:t>Salva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valori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standardizzati</a:t>
            </a:r>
            <a:r>
              <a:rPr lang="en-US" sz="2000" b="1" dirty="0">
                <a:latin typeface="+mj-lt"/>
              </a:rPr>
              <a:t> come </a:t>
            </a:r>
            <a:r>
              <a:rPr lang="en-US" sz="2000" b="1" dirty="0" err="1">
                <a:latin typeface="+mj-lt"/>
              </a:rPr>
              <a:t>variabili</a:t>
            </a:r>
            <a:r>
              <a:rPr lang="en-US" sz="2000" dirty="0">
                <a:latin typeface="+mj-lt"/>
              </a:rPr>
              <a:t>”</a:t>
            </a:r>
          </a:p>
          <a:p>
            <a:pPr marL="0" indent="0">
              <a:buNone/>
            </a:pPr>
            <a:endParaRPr lang="en-US" sz="2000" dirty="0">
              <a:latin typeface="+mj-lt"/>
            </a:endParaRPr>
          </a:p>
          <a:p>
            <a:pPr marL="0" indent="0">
              <a:buNone/>
            </a:pPr>
            <a:r>
              <a:rPr lang="en-US" sz="2000" dirty="0" err="1">
                <a:latin typeface="+mj-lt"/>
              </a:rPr>
              <a:t>Verranno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salvate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tre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nuove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variabili</a:t>
            </a:r>
            <a:r>
              <a:rPr lang="en-US" sz="2000" dirty="0">
                <a:latin typeface="+mj-lt"/>
              </a:rPr>
              <a:t>, con </a:t>
            </a:r>
            <a:r>
              <a:rPr lang="en-US" sz="2000" dirty="0" err="1">
                <a:latin typeface="+mj-lt"/>
              </a:rPr>
              <a:t>gli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stessi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nomi</a:t>
            </a:r>
            <a:r>
              <a:rPr lang="en-US" sz="2000" dirty="0">
                <a:latin typeface="+mj-lt"/>
              </a:rPr>
              <a:t> di </a:t>
            </a:r>
            <a:r>
              <a:rPr lang="en-US" sz="2000" dirty="0" err="1">
                <a:latin typeface="+mj-lt"/>
              </a:rPr>
              <a:t>quelle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originali</a:t>
            </a:r>
            <a:r>
              <a:rPr lang="en-US" sz="2000" dirty="0">
                <a:latin typeface="+mj-lt"/>
              </a:rPr>
              <a:t>, ma </a:t>
            </a:r>
            <a:r>
              <a:rPr lang="en-US" sz="2000" dirty="0" err="1">
                <a:latin typeface="+mj-lt"/>
              </a:rPr>
              <a:t>precedute</a:t>
            </a:r>
            <a:r>
              <a:rPr lang="en-US" sz="2000" dirty="0">
                <a:latin typeface="+mj-lt"/>
              </a:rPr>
              <a:t> da “Z”: </a:t>
            </a:r>
            <a:r>
              <a:rPr lang="en-US" sz="2000" dirty="0" err="1">
                <a:latin typeface="+mj-lt"/>
              </a:rPr>
              <a:t>Zprezzo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Zpeso</a:t>
            </a:r>
            <a:r>
              <a:rPr lang="en-US" sz="2000" dirty="0">
                <a:latin typeface="+mj-lt"/>
              </a:rPr>
              <a:t> e </a:t>
            </a:r>
            <a:r>
              <a:rPr lang="en-US" sz="2000" dirty="0" err="1">
                <a:latin typeface="+mj-lt"/>
              </a:rPr>
              <a:t>Zcavalli</a:t>
            </a:r>
            <a:r>
              <a:rPr lang="en-US" sz="2000" dirty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en-US" sz="2000" dirty="0" err="1">
                <a:latin typeface="+mj-lt"/>
              </a:rPr>
              <a:t>Calcolare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nuovamente</a:t>
            </a:r>
            <a:r>
              <a:rPr lang="en-US" sz="2000" dirty="0">
                <a:latin typeface="+mj-lt"/>
              </a:rPr>
              <a:t> la </a:t>
            </a:r>
            <a:r>
              <a:rPr lang="en-US" sz="2000" dirty="0" err="1">
                <a:latin typeface="+mj-lt"/>
              </a:rPr>
              <a:t>matrice</a:t>
            </a:r>
            <a:r>
              <a:rPr lang="en-US" sz="2000" dirty="0">
                <a:latin typeface="+mj-lt"/>
              </a:rPr>
              <a:t> di </a:t>
            </a:r>
            <a:r>
              <a:rPr lang="en-US" sz="2000" dirty="0" err="1">
                <a:latin typeface="+mj-lt"/>
              </a:rPr>
              <a:t>correlazione</a:t>
            </a:r>
            <a:r>
              <a:rPr lang="en-US" sz="2000" dirty="0">
                <a:latin typeface="+mj-lt"/>
              </a:rPr>
              <a:t> e </a:t>
            </a:r>
            <a:r>
              <a:rPr lang="en-US" sz="2000" dirty="0" err="1">
                <a:latin typeface="+mj-lt"/>
              </a:rPr>
              <a:t>covarianza</a:t>
            </a:r>
            <a:r>
              <a:rPr lang="en-US" sz="2000" dirty="0">
                <a:latin typeface="+mj-lt"/>
              </a:rPr>
              <a:t>, </a:t>
            </a:r>
            <a:r>
              <a:rPr lang="en-US" sz="2000" dirty="0" err="1">
                <a:latin typeface="+mj-lt"/>
              </a:rPr>
              <a:t>usando</a:t>
            </a:r>
            <a:r>
              <a:rPr lang="en-US" sz="2000" dirty="0">
                <a:latin typeface="+mj-lt"/>
              </a:rPr>
              <a:t> le </a:t>
            </a:r>
            <a:r>
              <a:rPr lang="en-US" sz="2000" dirty="0" err="1">
                <a:latin typeface="+mj-lt"/>
              </a:rPr>
              <a:t>variabili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standardizzate</a:t>
            </a:r>
            <a:r>
              <a:rPr lang="en-US" sz="2000" dirty="0">
                <a:latin typeface="+mj-lt"/>
              </a:rPr>
              <a:t>: </a:t>
            </a:r>
            <a:r>
              <a:rPr lang="en-US" sz="2000" dirty="0" err="1">
                <a:latin typeface="+mj-lt"/>
              </a:rPr>
              <a:t>cosa</a:t>
            </a:r>
            <a:r>
              <a:rPr lang="en-US" sz="2000" dirty="0">
                <a:latin typeface="+mj-lt"/>
              </a:rPr>
              <a:t> vi </a:t>
            </a:r>
            <a:r>
              <a:rPr lang="en-US" sz="2000" dirty="0" err="1">
                <a:latin typeface="+mj-lt"/>
              </a:rPr>
              <a:t>aspettate</a:t>
            </a:r>
            <a:r>
              <a:rPr lang="en-US" sz="2000" dirty="0">
                <a:latin typeface="+mj-lt"/>
              </a:rPr>
              <a:t> di </a:t>
            </a:r>
            <a:r>
              <a:rPr lang="en-US" sz="2000" dirty="0" err="1">
                <a:latin typeface="+mj-lt"/>
              </a:rPr>
              <a:t>trovare</a:t>
            </a:r>
            <a:r>
              <a:rPr lang="en-US" sz="2000" dirty="0">
                <a:latin typeface="+mj-lt"/>
              </a:rPr>
              <a:t>?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02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054"/>
          <a:stretch>
            <a:fillRect/>
          </a:stretch>
        </p:blipFill>
        <p:spPr bwMode="auto">
          <a:xfrm>
            <a:off x="1412875" y="1868488"/>
            <a:ext cx="4394200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287712" y="1390650"/>
            <a:ext cx="12239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 dirty="0">
                <a:latin typeface="+mj-lt"/>
              </a:rPr>
              <a:t>Variabili</a:t>
            </a: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50800" y="3539331"/>
            <a:ext cx="996950" cy="4333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/>
              <a:t>Casi</a:t>
            </a:r>
            <a:endParaRPr lang="en-US" altLang="it-IT" sz="1600" dirty="0">
              <a:latin typeface="Times New Roman" panose="02020603050405020304" pitchFamily="18" charset="0"/>
            </a:endParaRP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3286125" y="1376363"/>
            <a:ext cx="1150937" cy="3587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1123950" y="3756025"/>
            <a:ext cx="3603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V="1">
            <a:off x="3573462" y="1765300"/>
            <a:ext cx="287338" cy="86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Oval 23"/>
          <p:cNvSpPr>
            <a:spLocks noChangeArrowheads="1"/>
          </p:cNvSpPr>
          <p:nvPr/>
        </p:nvSpPr>
        <p:spPr bwMode="auto">
          <a:xfrm>
            <a:off x="1484312" y="2808288"/>
            <a:ext cx="431800" cy="2197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sp>
        <p:nvSpPr>
          <p:cNvPr id="15" name="Oval 24"/>
          <p:cNvSpPr>
            <a:spLocks noChangeArrowheads="1"/>
          </p:cNvSpPr>
          <p:nvPr/>
        </p:nvSpPr>
        <p:spPr bwMode="auto">
          <a:xfrm>
            <a:off x="1925637" y="2647950"/>
            <a:ext cx="2595563" cy="215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sp>
        <p:nvSpPr>
          <p:cNvPr id="16" name="Oval 25"/>
          <p:cNvSpPr>
            <a:spLocks noChangeArrowheads="1"/>
          </p:cNvSpPr>
          <p:nvPr/>
        </p:nvSpPr>
        <p:spPr bwMode="auto">
          <a:xfrm>
            <a:off x="1336675" y="5033963"/>
            <a:ext cx="1584325" cy="3333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sp>
        <p:nvSpPr>
          <p:cNvPr id="20" name="Titolo 19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Barra degli strumenti - visualizzazione dati</a:t>
            </a:r>
            <a:endParaRPr lang="en-US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6324600" y="1690688"/>
            <a:ext cx="50673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dirty="0">
                <a:latin typeface="+mj-lt"/>
              </a:rPr>
              <a:t>I dati vengono inseriti all’</a:t>
            </a:r>
            <a:r>
              <a:rPr lang="it-IT" altLang="ja-JP" dirty="0">
                <a:latin typeface="+mj-lt"/>
              </a:rPr>
              <a:t>interno di una matrice </a:t>
            </a:r>
            <a:r>
              <a:rPr lang="it-IT" altLang="ja-JP" dirty="0">
                <a:solidFill>
                  <a:srgbClr val="FF3300"/>
                </a:solidFill>
                <a:latin typeface="+mj-lt"/>
              </a:rPr>
              <a:t>Casi (o soggetti o osservazioni) x variabili</a:t>
            </a:r>
            <a:r>
              <a:rPr lang="it-IT" altLang="ja-JP" dirty="0">
                <a:latin typeface="+mj-lt"/>
              </a:rPr>
              <a:t>:</a:t>
            </a:r>
            <a:r>
              <a:rPr lang="it-IT" altLang="ja-JP" dirty="0">
                <a:solidFill>
                  <a:srgbClr val="FF3300"/>
                </a:solidFill>
                <a:latin typeface="+mj-lt"/>
              </a:rPr>
              <a:t> </a:t>
            </a:r>
            <a:r>
              <a:rPr lang="it-IT" altLang="ja-JP" dirty="0">
                <a:latin typeface="+mj-lt"/>
              </a:rPr>
              <a:t>ogni riga contiene i dati relativi ad un caso per tutte le variabili, ogni colonna contiene i valori di una variabile per tutti i soggetti.</a:t>
            </a:r>
          </a:p>
          <a:p>
            <a:pPr>
              <a:spcBef>
                <a:spcPct val="50000"/>
              </a:spcBef>
            </a:pPr>
            <a:r>
              <a:rPr lang="it-IT" altLang="it-IT" dirty="0">
                <a:latin typeface="+mj-lt"/>
              </a:rPr>
              <a:t>In SPSS esistono 2 differenti finestre che consentono </a:t>
            </a:r>
            <a:br>
              <a:rPr lang="it-IT" altLang="it-IT" dirty="0">
                <a:latin typeface="+mj-lt"/>
              </a:rPr>
            </a:br>
            <a:r>
              <a:rPr lang="it-IT" altLang="it-IT" dirty="0">
                <a:latin typeface="+mj-lt"/>
              </a:rPr>
              <a:t>la </a:t>
            </a:r>
            <a:r>
              <a:rPr lang="it-IT" altLang="it-IT" dirty="0">
                <a:solidFill>
                  <a:srgbClr val="FF3300"/>
                </a:solidFill>
                <a:latin typeface="+mj-lt"/>
              </a:rPr>
              <a:t>visualizzazione dei dati</a:t>
            </a:r>
          </a:p>
          <a:p>
            <a:pPr>
              <a:spcBef>
                <a:spcPct val="50000"/>
              </a:spcBef>
            </a:pPr>
            <a:br>
              <a:rPr lang="it-IT" altLang="it-IT" dirty="0">
                <a:latin typeface="+mj-lt"/>
              </a:rPr>
            </a:br>
            <a:r>
              <a:rPr lang="it-IT" altLang="it-IT" dirty="0">
                <a:latin typeface="+mj-lt"/>
              </a:rPr>
              <a:t>		e</a:t>
            </a:r>
          </a:p>
          <a:p>
            <a:pPr>
              <a:spcBef>
                <a:spcPct val="50000"/>
              </a:spcBef>
            </a:pPr>
            <a:br>
              <a:rPr lang="it-IT" altLang="it-IT" dirty="0">
                <a:latin typeface="+mj-lt"/>
              </a:rPr>
            </a:br>
            <a:r>
              <a:rPr lang="it-IT" altLang="it-IT" dirty="0">
                <a:latin typeface="+mj-lt"/>
              </a:rPr>
              <a:t>la </a:t>
            </a:r>
            <a:r>
              <a:rPr lang="it-IT" altLang="it-IT" dirty="0">
                <a:solidFill>
                  <a:srgbClr val="FF3300"/>
                </a:solidFill>
                <a:latin typeface="+mj-lt"/>
              </a:rPr>
              <a:t>visualizzazione delle variabili.</a:t>
            </a:r>
            <a:br>
              <a:rPr lang="it-IT" altLang="it-IT" dirty="0">
                <a:latin typeface="+mj-lt"/>
              </a:rPr>
            </a:br>
            <a:r>
              <a:rPr lang="it-IT" altLang="it-IT" dirty="0">
                <a:latin typeface="+mj-lt"/>
              </a:rPr>
              <a:t>Cliccando sulle due </a:t>
            </a:r>
            <a:r>
              <a:rPr lang="ja-JP" altLang="it-IT" dirty="0">
                <a:latin typeface="+mj-lt"/>
              </a:rPr>
              <a:t>“</a:t>
            </a:r>
            <a:r>
              <a:rPr lang="it-IT" altLang="ja-JP" dirty="0">
                <a:latin typeface="+mj-lt"/>
              </a:rPr>
              <a:t>linguette</a:t>
            </a:r>
            <a:r>
              <a:rPr lang="ja-JP" altLang="it-IT" dirty="0">
                <a:latin typeface="+mj-lt"/>
              </a:rPr>
              <a:t>”</a:t>
            </a:r>
            <a:r>
              <a:rPr lang="it-IT" altLang="ja-JP" dirty="0">
                <a:latin typeface="+mj-lt"/>
              </a:rPr>
              <a:t> in basso a sinistra è sempre possibile passare da una modalità all’altra. (Cfr. diapositive successive.)</a:t>
            </a:r>
            <a:endParaRPr lang="it-IT" altLang="it-IT" dirty="0">
              <a:latin typeface="+mj-lt"/>
            </a:endParaRPr>
          </a:p>
          <a:p>
            <a:pPr algn="just">
              <a:spcBef>
                <a:spcPct val="50000"/>
              </a:spcBef>
            </a:pPr>
            <a:endParaRPr lang="it-IT" altLang="it-IT" dirty="0">
              <a:latin typeface="Times New Roman" panose="02020603050405020304" pitchFamily="18" charset="0"/>
            </a:endParaRPr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5253" y="5945671"/>
            <a:ext cx="1790580" cy="419313"/>
          </a:xfrm>
          <a:prstGeom prst="rect">
            <a:avLst/>
          </a:prstGeom>
        </p:spPr>
      </p:pic>
      <p:pic>
        <p:nvPicPr>
          <p:cNvPr id="23" name="Immagin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5253" y="3627921"/>
            <a:ext cx="1670049" cy="380517"/>
          </a:xfrm>
          <a:prstGeom prst="rect">
            <a:avLst/>
          </a:prstGeom>
        </p:spPr>
      </p:pic>
      <p:sp>
        <p:nvSpPr>
          <p:cNvPr id="24" name="Segnaposto numero diapositiva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6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538" y="2936875"/>
            <a:ext cx="77533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063751" y="1826950"/>
            <a:ext cx="1079500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 dirty="0">
                <a:latin typeface="+mj-lt"/>
              </a:rPr>
              <a:t>Apre </a:t>
            </a:r>
            <a:r>
              <a:rPr lang="it-IT" altLang="it-IT" sz="1600" dirty="0" err="1">
                <a:latin typeface="+mj-lt"/>
              </a:rPr>
              <a:t>files</a:t>
            </a:r>
            <a:r>
              <a:rPr lang="it-IT" altLang="it-IT" sz="1600" dirty="0">
                <a:latin typeface="+mj-lt"/>
              </a:rPr>
              <a:t> di SPSS già esistenti.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319463" y="1909763"/>
            <a:ext cx="720725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 dirty="0">
                <a:latin typeface="+mj-lt"/>
              </a:rPr>
              <a:t>Salva il file.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227513" y="1787525"/>
            <a:ext cx="1944687" cy="1076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 dirty="0">
                <a:latin typeface="+mj-lt"/>
              </a:rPr>
              <a:t>Mostra le informazioni relative alla variabile selezionata.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6243638" y="1784350"/>
            <a:ext cx="1279525" cy="1076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 dirty="0">
                <a:latin typeface="+mj-lt"/>
              </a:rPr>
              <a:t>Permette di inserire un nuovo soggetto.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7612063" y="1766888"/>
            <a:ext cx="1152525" cy="1082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 dirty="0">
                <a:latin typeface="+mj-lt"/>
              </a:rPr>
              <a:t>Permette di inserire una nuova variabile.</a:t>
            </a: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2737853" y="2849563"/>
            <a:ext cx="48210" cy="663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H="1">
            <a:off x="3325813" y="2503488"/>
            <a:ext cx="0" cy="865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6172200" y="2863850"/>
            <a:ext cx="0" cy="504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7523163" y="1787525"/>
            <a:ext cx="0" cy="1695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7972425" y="2860675"/>
            <a:ext cx="0" cy="6016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8963026" y="1724982"/>
            <a:ext cx="2860674" cy="107721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 dirty="0">
                <a:latin typeface="+mj-lt"/>
              </a:rPr>
              <a:t>Permette la selezione di alcuni casi sulla base di criteri specificati </a:t>
            </a:r>
            <a:r>
              <a:rPr lang="it-IT" altLang="it-IT" sz="1600" dirty="0" err="1">
                <a:latin typeface="+mj-lt"/>
              </a:rPr>
              <a:t>dall</a:t>
            </a:r>
            <a:r>
              <a:rPr lang="ja-JP" altLang="it-IT" sz="1600" dirty="0">
                <a:latin typeface="+mj-lt"/>
              </a:rPr>
              <a:t>’</a:t>
            </a:r>
            <a:r>
              <a:rPr lang="it-IT" altLang="ja-JP" sz="1600" dirty="0">
                <a:latin typeface="+mj-lt"/>
              </a:rPr>
              <a:t>utente; (cfr. diapositive successive.)</a:t>
            </a:r>
            <a:endParaRPr lang="it-IT" altLang="it-IT" sz="1600" dirty="0">
              <a:latin typeface="+mj-lt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10358229" y="3252150"/>
            <a:ext cx="1800225" cy="1816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 dirty="0">
                <a:latin typeface="+mj-lt"/>
              </a:rPr>
              <a:t>Permette di visualizzare i valori delle variabili o le </a:t>
            </a:r>
            <a:r>
              <a:rPr lang="ja-JP" altLang="it-IT" sz="1600" dirty="0">
                <a:latin typeface="+mj-lt"/>
              </a:rPr>
              <a:t>“</a:t>
            </a:r>
            <a:r>
              <a:rPr lang="it-IT" altLang="ja-JP" sz="1600" dirty="0">
                <a:latin typeface="+mj-lt"/>
              </a:rPr>
              <a:t>etichette dei valori</a:t>
            </a:r>
            <a:r>
              <a:rPr lang="ja-JP" altLang="it-IT" sz="1600" dirty="0">
                <a:latin typeface="+mj-lt"/>
              </a:rPr>
              <a:t>”</a:t>
            </a:r>
            <a:r>
              <a:rPr lang="it-IT" altLang="ja-JP" sz="1600" dirty="0">
                <a:latin typeface="+mj-lt"/>
              </a:rPr>
              <a:t> assegnate; (cfr. diapositive successive.)</a:t>
            </a:r>
            <a:endParaRPr lang="it-IT" altLang="it-IT" sz="1600" dirty="0">
              <a:latin typeface="+mj-lt"/>
            </a:endParaRPr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 flipH="1" flipV="1">
            <a:off x="9777748" y="3753488"/>
            <a:ext cx="498139" cy="94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H="1">
            <a:off x="9134267" y="2807657"/>
            <a:ext cx="1366252" cy="7331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2603501" y="5156198"/>
            <a:ext cx="86423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 dirty="0">
                <a:solidFill>
                  <a:srgbClr val="FF3300"/>
                </a:solidFill>
                <a:latin typeface="+mj-lt"/>
              </a:rPr>
              <a:t>N.B.1</a:t>
            </a:r>
            <a:r>
              <a:rPr lang="it-IT" altLang="it-IT" sz="1600" dirty="0">
                <a:latin typeface="+mj-lt"/>
              </a:rPr>
              <a:t> Alcuni dei pulsanti descritti sono attivi solamente nella finestra </a:t>
            </a:r>
            <a:r>
              <a:rPr lang="ja-JP" altLang="it-IT" sz="1600" dirty="0">
                <a:latin typeface="+mj-lt"/>
              </a:rPr>
              <a:t>“</a:t>
            </a:r>
            <a:r>
              <a:rPr lang="it-IT" altLang="ja-JP" sz="1600" dirty="0">
                <a:latin typeface="+mj-lt"/>
              </a:rPr>
              <a:t>visualizza dati</a:t>
            </a:r>
            <a:r>
              <a:rPr lang="ja-JP" altLang="it-IT" sz="1600" dirty="0">
                <a:latin typeface="+mj-lt"/>
              </a:rPr>
              <a:t>”</a:t>
            </a:r>
            <a:r>
              <a:rPr lang="it-IT" altLang="ja-JP" sz="1600" dirty="0">
                <a:latin typeface="+mj-lt"/>
              </a:rPr>
              <a:t> e non nella modalità </a:t>
            </a:r>
            <a:r>
              <a:rPr lang="ja-JP" altLang="it-IT" sz="1600" dirty="0">
                <a:latin typeface="+mj-lt"/>
              </a:rPr>
              <a:t>“</a:t>
            </a:r>
            <a:r>
              <a:rPr lang="it-IT" altLang="ja-JP" sz="1600" dirty="0">
                <a:latin typeface="+mj-lt"/>
              </a:rPr>
              <a:t>visualizza variabili</a:t>
            </a:r>
            <a:r>
              <a:rPr lang="ja-JP" altLang="it-IT" sz="1600" dirty="0">
                <a:latin typeface="+mj-lt"/>
              </a:rPr>
              <a:t>”</a:t>
            </a:r>
            <a:r>
              <a:rPr lang="it-IT" altLang="ja-JP" sz="1600" dirty="0">
                <a:latin typeface="+mj-lt"/>
              </a:rPr>
              <a:t>.</a:t>
            </a:r>
            <a:br>
              <a:rPr lang="it-IT" altLang="ja-JP" sz="1600" dirty="0">
                <a:latin typeface="+mj-lt"/>
              </a:rPr>
            </a:br>
            <a:r>
              <a:rPr lang="it-IT" altLang="ja-JP" sz="1600" dirty="0">
                <a:solidFill>
                  <a:srgbClr val="FF3300"/>
                </a:solidFill>
                <a:latin typeface="+mj-lt"/>
              </a:rPr>
              <a:t>N.B.2</a:t>
            </a:r>
            <a:r>
              <a:rPr lang="it-IT" altLang="ja-JP" sz="1600" dirty="0">
                <a:latin typeface="+mj-lt"/>
              </a:rPr>
              <a:t> In SPSS riferendosi ad una specifica riga è indifferente usare i termini </a:t>
            </a:r>
            <a:r>
              <a:rPr lang="ja-JP" altLang="it-IT" sz="1600" dirty="0">
                <a:latin typeface="+mj-lt"/>
              </a:rPr>
              <a:t>“</a:t>
            </a:r>
            <a:r>
              <a:rPr lang="it-IT" altLang="ja-JP" sz="1600" dirty="0">
                <a:latin typeface="+mj-lt"/>
              </a:rPr>
              <a:t>caso n°...</a:t>
            </a:r>
            <a:r>
              <a:rPr lang="ja-JP" altLang="it-IT" sz="1600" dirty="0">
                <a:latin typeface="+mj-lt"/>
              </a:rPr>
              <a:t>”</a:t>
            </a:r>
            <a:r>
              <a:rPr lang="it-IT" altLang="ja-JP" sz="1600" dirty="0">
                <a:latin typeface="+mj-lt"/>
              </a:rPr>
              <a:t> oppure </a:t>
            </a:r>
            <a:r>
              <a:rPr lang="ja-JP" altLang="it-IT" sz="1600" dirty="0">
                <a:latin typeface="+mj-lt"/>
              </a:rPr>
              <a:t>“</a:t>
            </a:r>
            <a:r>
              <a:rPr lang="it-IT" altLang="ja-JP" sz="1600" dirty="0">
                <a:latin typeface="+mj-lt"/>
              </a:rPr>
              <a:t>soggetto n°...</a:t>
            </a:r>
            <a:r>
              <a:rPr lang="ja-JP" altLang="it-IT" sz="1600" dirty="0">
                <a:latin typeface="+mj-lt"/>
              </a:rPr>
              <a:t>”</a:t>
            </a:r>
            <a:r>
              <a:rPr lang="it-IT" altLang="ja-JP" sz="1600" dirty="0">
                <a:latin typeface="+mj-lt"/>
              </a:rPr>
              <a:t>; in questo contesto i termini sono equivalenti, il loro uso dipende dal tipo di dati che si sta analizzando; comunque si fa riferimento ai valori contenuti in una specifica riga della matrice soggetti x variabili.</a:t>
            </a:r>
            <a:endParaRPr lang="it-IT" altLang="it-IT" sz="1600" dirty="0">
              <a:latin typeface="+mj-lt"/>
            </a:endParaRPr>
          </a:p>
        </p:txBody>
      </p:sp>
      <p:sp>
        <p:nvSpPr>
          <p:cNvPr id="20" name="Titolo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Barra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strumenti</a:t>
            </a:r>
            <a:r>
              <a:rPr lang="en-US" dirty="0"/>
              <a:t> - </a:t>
            </a:r>
            <a:r>
              <a:rPr lang="en-US" dirty="0" err="1"/>
              <a:t>visualizzazione</a:t>
            </a:r>
            <a:r>
              <a:rPr lang="en-US" dirty="0"/>
              <a:t> </a:t>
            </a:r>
            <a:r>
              <a:rPr lang="en-US" dirty="0" err="1"/>
              <a:t>dati</a:t>
            </a:r>
            <a:endParaRPr lang="en-US" dirty="0"/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51266"/>
            <a:ext cx="2063751" cy="470221"/>
          </a:xfrm>
          <a:prstGeom prst="rect">
            <a:avLst/>
          </a:prstGeom>
        </p:spPr>
      </p:pic>
      <p:sp>
        <p:nvSpPr>
          <p:cNvPr id="22" name="Segnaposto numero diapositiv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85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165" y="1573213"/>
            <a:ext cx="91249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7954" y="2781300"/>
            <a:ext cx="227806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 dirty="0">
                <a:latin typeface="+mj-lt"/>
              </a:rPr>
              <a:t>Nella schermata </a:t>
            </a:r>
            <a:r>
              <a:rPr lang="ja-JP" altLang="it-IT" sz="1600" dirty="0">
                <a:latin typeface="+mj-lt"/>
              </a:rPr>
              <a:t>“</a:t>
            </a:r>
            <a:r>
              <a:rPr lang="it-IT" altLang="ja-JP" sz="1600" dirty="0">
                <a:latin typeface="+mj-lt"/>
              </a:rPr>
              <a:t>visualizza variabili</a:t>
            </a:r>
            <a:r>
              <a:rPr lang="ja-JP" altLang="it-IT" sz="1600" dirty="0">
                <a:latin typeface="+mj-lt"/>
              </a:rPr>
              <a:t>”</a:t>
            </a:r>
            <a:r>
              <a:rPr lang="it-IT" altLang="ja-JP" sz="1600" dirty="0">
                <a:latin typeface="+mj-lt"/>
              </a:rPr>
              <a:t> è possibile definire le variabili di cui verranno inseriti i valori osservati.   Per ogni variabile, oltre al nome, è possibile impostare numerose caratteristiche che facilitano l</a:t>
            </a:r>
            <a:r>
              <a:rPr lang="ja-JP" altLang="it-IT" sz="1600" dirty="0">
                <a:latin typeface="+mj-lt"/>
              </a:rPr>
              <a:t>’</a:t>
            </a:r>
            <a:r>
              <a:rPr lang="it-IT" altLang="ja-JP" sz="1600" dirty="0">
                <a:latin typeface="+mj-lt"/>
              </a:rPr>
              <a:t>inserimento dei dati e la lettura degli output.</a:t>
            </a:r>
            <a:endParaRPr lang="it-IT" altLang="it-IT" sz="1600" dirty="0">
              <a:latin typeface="+mj-lt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149028" y="3560763"/>
            <a:ext cx="1584325" cy="156966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 dirty="0">
                <a:latin typeface="+mj-lt"/>
              </a:rPr>
              <a:t>Contiene il </a:t>
            </a:r>
            <a:r>
              <a:rPr lang="it-IT" altLang="it-IT" sz="1600" dirty="0">
                <a:solidFill>
                  <a:srgbClr val="FF3300"/>
                </a:solidFill>
                <a:latin typeface="+mj-lt"/>
              </a:rPr>
              <a:t>nome</a:t>
            </a:r>
            <a:r>
              <a:rPr lang="it-IT" altLang="it-IT" sz="1600" dirty="0">
                <a:latin typeface="+mj-lt"/>
              </a:rPr>
              <a:t> assegnato ad ogni variabile; deve iniziare con una lettera </a:t>
            </a:r>
            <a:r>
              <a:rPr lang="it-IT" altLang="it-IT" sz="1600" dirty="0" err="1">
                <a:latin typeface="+mj-lt"/>
              </a:rPr>
              <a:t>dell</a:t>
            </a:r>
            <a:r>
              <a:rPr lang="ja-JP" altLang="it-IT" sz="1600" dirty="0">
                <a:latin typeface="+mj-lt"/>
              </a:rPr>
              <a:t>’</a:t>
            </a:r>
            <a:r>
              <a:rPr lang="it-IT" altLang="ja-JP" sz="1600" dirty="0">
                <a:latin typeface="+mj-lt"/>
              </a:rPr>
              <a:t>alfabeto.</a:t>
            </a:r>
            <a:endParaRPr lang="it-IT" altLang="it-IT" sz="1600" dirty="0">
              <a:latin typeface="+mj-lt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877815" y="3560763"/>
            <a:ext cx="1223963" cy="1571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 dirty="0">
                <a:latin typeface="+mj-lt"/>
              </a:rPr>
              <a:t>Permette di definire il </a:t>
            </a:r>
            <a:r>
              <a:rPr lang="it-IT" altLang="it-IT" sz="1600" dirty="0">
                <a:solidFill>
                  <a:srgbClr val="FF3300"/>
                </a:solidFill>
                <a:latin typeface="+mj-lt"/>
              </a:rPr>
              <a:t>tipo</a:t>
            </a:r>
            <a:r>
              <a:rPr lang="it-IT" altLang="it-IT" sz="1600" dirty="0">
                <a:latin typeface="+mj-lt"/>
              </a:rPr>
              <a:t> di variabile: numerica, di testo, ecc...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246240" y="3560763"/>
            <a:ext cx="1152525" cy="2060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 dirty="0">
                <a:latin typeface="+mj-lt"/>
              </a:rPr>
              <a:t>Se la variabile è numerica, indica il numero di </a:t>
            </a:r>
            <a:r>
              <a:rPr lang="it-IT" altLang="it-IT" sz="1600" dirty="0">
                <a:solidFill>
                  <a:srgbClr val="FF3300"/>
                </a:solidFill>
                <a:latin typeface="+mj-lt"/>
              </a:rPr>
              <a:t>cifre decimali</a:t>
            </a:r>
            <a:r>
              <a:rPr lang="it-IT" altLang="it-IT" sz="1600" dirty="0">
                <a:latin typeface="+mj-lt"/>
              </a:rPr>
              <a:t> previste.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7541640" y="3560763"/>
            <a:ext cx="1800225" cy="2549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 dirty="0">
                <a:latin typeface="+mj-lt"/>
              </a:rPr>
              <a:t>Permette di definire</a:t>
            </a:r>
            <a:r>
              <a:rPr lang="it-IT" altLang="it-IT" sz="1600" dirty="0">
                <a:solidFill>
                  <a:srgbClr val="FF3300"/>
                </a:solidFill>
                <a:latin typeface="+mj-lt"/>
              </a:rPr>
              <a:t> l</a:t>
            </a:r>
            <a:r>
              <a:rPr lang="ja-JP" altLang="it-IT" sz="1600" dirty="0">
                <a:solidFill>
                  <a:srgbClr val="FF3300"/>
                </a:solidFill>
                <a:latin typeface="+mj-lt"/>
              </a:rPr>
              <a:t>’</a:t>
            </a:r>
            <a:r>
              <a:rPr lang="it-IT" altLang="ja-JP" sz="1600" dirty="0">
                <a:solidFill>
                  <a:srgbClr val="FF3300"/>
                </a:solidFill>
                <a:latin typeface="+mj-lt"/>
              </a:rPr>
              <a:t>etichetta</a:t>
            </a:r>
            <a:r>
              <a:rPr lang="it-IT" altLang="ja-JP" sz="1600" dirty="0">
                <a:latin typeface="+mj-lt"/>
              </a:rPr>
              <a:t> della variabile: una </a:t>
            </a:r>
            <a:r>
              <a:rPr lang="ja-JP" altLang="it-IT" sz="1600" dirty="0">
                <a:latin typeface="+mj-lt"/>
              </a:rPr>
              <a:t>“</a:t>
            </a:r>
            <a:r>
              <a:rPr lang="it-IT" altLang="ja-JP" sz="1600" dirty="0">
                <a:latin typeface="+mj-lt"/>
              </a:rPr>
              <a:t>breve frase</a:t>
            </a:r>
            <a:r>
              <a:rPr lang="ja-JP" altLang="it-IT" sz="1600" dirty="0">
                <a:latin typeface="+mj-lt"/>
              </a:rPr>
              <a:t>”</a:t>
            </a:r>
            <a:r>
              <a:rPr lang="it-IT" altLang="ja-JP" sz="1600" dirty="0">
                <a:latin typeface="+mj-lt"/>
              </a:rPr>
              <a:t> che esprime il significato della variabile. Viene usata da SPSS nella produzione degli out-put</a:t>
            </a:r>
            <a:endParaRPr lang="it-IT" altLang="it-IT" sz="1600" dirty="0">
              <a:latin typeface="+mj-lt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9557765" y="3560763"/>
            <a:ext cx="2160588" cy="2549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 dirty="0">
                <a:latin typeface="+mj-lt"/>
              </a:rPr>
              <a:t>Contiene le </a:t>
            </a:r>
            <a:r>
              <a:rPr lang="it-IT" altLang="it-IT" sz="1600" dirty="0">
                <a:solidFill>
                  <a:srgbClr val="FF3300"/>
                </a:solidFill>
                <a:latin typeface="+mj-lt"/>
              </a:rPr>
              <a:t>etichette dei valori</a:t>
            </a:r>
            <a:r>
              <a:rPr lang="it-IT" altLang="it-IT" sz="1600" dirty="0">
                <a:latin typeface="+mj-lt"/>
              </a:rPr>
              <a:t>: permette di associare ad ogni valore numerico inserito un nome che ne esprime il significato; le etichette assegnate vengono usate nella produzione degli output. Cfr. diapositiva seguente.</a:t>
            </a:r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3941190" y="2078038"/>
            <a:ext cx="792163" cy="3603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4733353" y="2078038"/>
            <a:ext cx="792162" cy="3603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6101778" y="2106613"/>
            <a:ext cx="719137" cy="3603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6820915" y="2092325"/>
            <a:ext cx="865188" cy="36036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sp>
        <p:nvSpPr>
          <p:cNvPr id="17" name="Oval 18"/>
          <p:cNvSpPr>
            <a:spLocks noChangeArrowheads="1"/>
          </p:cNvSpPr>
          <p:nvPr/>
        </p:nvSpPr>
        <p:spPr bwMode="auto">
          <a:xfrm>
            <a:off x="7743253" y="2106613"/>
            <a:ext cx="936625" cy="3603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H="1">
            <a:off x="3941189" y="2438400"/>
            <a:ext cx="360363" cy="111283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>
            <a:off x="5093715" y="2438400"/>
            <a:ext cx="287338" cy="111283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6462140" y="2438401"/>
            <a:ext cx="144464" cy="1112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7254304" y="2438401"/>
            <a:ext cx="862012" cy="1112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8189340" y="2438401"/>
            <a:ext cx="1907160" cy="1112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4" name="Immagin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82" y="6351375"/>
            <a:ext cx="1790580" cy="419313"/>
          </a:xfrm>
          <a:prstGeom prst="rect">
            <a:avLst/>
          </a:prstGeom>
        </p:spPr>
      </p:pic>
      <p:sp>
        <p:nvSpPr>
          <p:cNvPr id="25" name="Segnaposto numero diapositiva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5</a:t>
            </a:fld>
            <a:endParaRPr lang="en-US"/>
          </a:p>
        </p:txBody>
      </p:sp>
      <p:sp>
        <p:nvSpPr>
          <p:cNvPr id="26" name="Titolo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Barra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strumenti</a:t>
            </a:r>
            <a:r>
              <a:rPr lang="en-US" dirty="0"/>
              <a:t> - </a:t>
            </a:r>
            <a:r>
              <a:rPr lang="en-US" dirty="0" err="1"/>
              <a:t>visualizzazione</a:t>
            </a:r>
            <a:r>
              <a:rPr lang="en-US" dirty="0"/>
              <a:t> </a:t>
            </a:r>
            <a:r>
              <a:rPr lang="en-US" dirty="0" err="1"/>
              <a:t>variabili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960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Etichette</a:t>
            </a:r>
            <a:r>
              <a:rPr lang="en-US" dirty="0"/>
              <a:t> </a:t>
            </a:r>
            <a:r>
              <a:rPr lang="en-US" dirty="0" err="1"/>
              <a:t>valori</a:t>
            </a:r>
            <a:r>
              <a:rPr lang="en-US" dirty="0"/>
              <a:t> - </a:t>
            </a:r>
            <a:r>
              <a:rPr lang="en-US" dirty="0" err="1"/>
              <a:t>Visualizzazione</a:t>
            </a:r>
            <a:r>
              <a:rPr lang="en-US" dirty="0"/>
              <a:t> </a:t>
            </a:r>
            <a:r>
              <a:rPr lang="en-US" dirty="0" err="1"/>
              <a:t>variabili</a:t>
            </a:r>
            <a:endParaRPr lang="en-US" dirty="0"/>
          </a:p>
        </p:txBody>
      </p:sp>
      <p:pic>
        <p:nvPicPr>
          <p:cNvPr id="3" name="Picture 17" descr="D:\Cloud\Dropbox\Screenshot\Screenshot 2015-10-19 10.56.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02" y="2765863"/>
            <a:ext cx="4538663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358991" y="1991919"/>
            <a:ext cx="3241675" cy="584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 dirty="0">
                <a:latin typeface="+mj-lt"/>
              </a:rPr>
              <a:t>Cliccando sul bottone … è possibile aggiungere le etichette dei valori.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92190" y="4522133"/>
            <a:ext cx="11556909" cy="120032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 dirty="0">
                <a:latin typeface="+mj-lt"/>
              </a:rPr>
              <a:t>Appare un box in cui è possibile inserire il valore a cui associare l’e</a:t>
            </a:r>
            <a:r>
              <a:rPr lang="it-IT" altLang="ja-JP" sz="1600" dirty="0">
                <a:latin typeface="+mj-lt"/>
              </a:rPr>
              <a:t>tichetta: nell’esempio mostrato al valore </a:t>
            </a:r>
            <a:r>
              <a:rPr lang="ja-JP" altLang="it-IT" sz="1600" dirty="0">
                <a:latin typeface="+mj-lt"/>
              </a:rPr>
              <a:t>“</a:t>
            </a:r>
            <a:r>
              <a:rPr lang="it-IT" altLang="ja-JP" sz="1600" dirty="0">
                <a:latin typeface="+mj-lt"/>
              </a:rPr>
              <a:t>2</a:t>
            </a:r>
            <a:r>
              <a:rPr lang="ja-JP" altLang="it-IT" sz="1600" dirty="0">
                <a:latin typeface="+mj-lt"/>
              </a:rPr>
              <a:t>”</a:t>
            </a:r>
            <a:r>
              <a:rPr lang="it-IT" altLang="ja-JP" sz="1600" dirty="0">
                <a:latin typeface="+mj-lt"/>
              </a:rPr>
              <a:t> premendo il tasto </a:t>
            </a:r>
            <a:r>
              <a:rPr lang="ja-JP" altLang="it-IT" sz="1600" dirty="0">
                <a:latin typeface="+mj-lt"/>
              </a:rPr>
              <a:t>“</a:t>
            </a:r>
            <a:r>
              <a:rPr lang="it-IT" altLang="ja-JP" sz="1600" dirty="0">
                <a:latin typeface="+mj-lt"/>
              </a:rPr>
              <a:t>aggiungi</a:t>
            </a:r>
            <a:r>
              <a:rPr lang="ja-JP" altLang="it-IT" sz="1600" dirty="0">
                <a:latin typeface="+mj-lt"/>
              </a:rPr>
              <a:t>”</a:t>
            </a:r>
            <a:r>
              <a:rPr lang="it-IT" altLang="ja-JP" sz="1600" dirty="0">
                <a:latin typeface="+mj-lt"/>
              </a:rPr>
              <a:t> viene associata l’etichetta </a:t>
            </a:r>
            <a:r>
              <a:rPr lang="ja-JP" altLang="it-IT" sz="1600" dirty="0">
                <a:latin typeface="+mj-lt"/>
              </a:rPr>
              <a:t>“</a:t>
            </a:r>
            <a:r>
              <a:rPr lang="it-IT" altLang="ja-JP" sz="1600" dirty="0">
                <a:latin typeface="+mj-lt"/>
              </a:rPr>
              <a:t>Femmina</a:t>
            </a:r>
            <a:r>
              <a:rPr lang="ja-JP" altLang="it-IT" sz="1600" dirty="0">
                <a:latin typeface="+mj-lt"/>
              </a:rPr>
              <a:t>”</a:t>
            </a:r>
            <a:r>
              <a:rPr lang="it-IT" altLang="ja-JP" sz="1600" dirty="0">
                <a:latin typeface="+mj-lt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 dirty="0">
                <a:latin typeface="+mj-lt"/>
              </a:rPr>
              <a:t>Come si può vedere, in precedenza era già stata impostata l’e</a:t>
            </a:r>
            <a:r>
              <a:rPr lang="it-IT" altLang="ja-JP" sz="1600" dirty="0">
                <a:latin typeface="+mj-lt"/>
              </a:rPr>
              <a:t>tichetta </a:t>
            </a:r>
            <a:r>
              <a:rPr lang="ja-JP" altLang="it-IT" sz="1600" dirty="0">
                <a:latin typeface="+mj-lt"/>
              </a:rPr>
              <a:t>“</a:t>
            </a:r>
            <a:r>
              <a:rPr lang="it-IT" altLang="ja-JP" sz="1600" dirty="0">
                <a:latin typeface="+mj-lt"/>
              </a:rPr>
              <a:t>maschio</a:t>
            </a:r>
            <a:r>
              <a:rPr lang="ja-JP" altLang="it-IT" sz="1600" dirty="0">
                <a:latin typeface="+mj-lt"/>
              </a:rPr>
              <a:t>”</a:t>
            </a:r>
            <a:r>
              <a:rPr lang="it-IT" altLang="ja-JP" sz="1600" dirty="0">
                <a:latin typeface="+mj-lt"/>
              </a:rPr>
              <a:t> per il valore </a:t>
            </a:r>
            <a:r>
              <a:rPr lang="ja-JP" altLang="it-IT" sz="1600" dirty="0">
                <a:latin typeface="+mj-lt"/>
              </a:rPr>
              <a:t>“</a:t>
            </a:r>
            <a:r>
              <a:rPr lang="it-IT" altLang="ja-JP" sz="1600" dirty="0">
                <a:latin typeface="+mj-lt"/>
              </a:rPr>
              <a:t>1</a:t>
            </a:r>
            <a:r>
              <a:rPr lang="ja-JP" altLang="it-IT" sz="1600" dirty="0">
                <a:latin typeface="+mj-lt"/>
              </a:rPr>
              <a:t>”</a:t>
            </a:r>
            <a:r>
              <a:rPr lang="it-IT" altLang="ja-JP" sz="1600" dirty="0">
                <a:latin typeface="+mj-lt"/>
              </a:rPr>
              <a:t>. Premendo il tasto </a:t>
            </a:r>
            <a:r>
              <a:rPr lang="ja-JP" altLang="it-IT" sz="1600" dirty="0">
                <a:latin typeface="+mj-lt"/>
              </a:rPr>
              <a:t>“</a:t>
            </a:r>
            <a:r>
              <a:rPr lang="it-IT" altLang="ja-JP" sz="1600" dirty="0">
                <a:latin typeface="+mj-lt"/>
              </a:rPr>
              <a:t>ok</a:t>
            </a:r>
            <a:r>
              <a:rPr lang="ja-JP" altLang="it-IT" sz="1600" dirty="0">
                <a:latin typeface="+mj-lt"/>
              </a:rPr>
              <a:t>”</a:t>
            </a:r>
            <a:r>
              <a:rPr lang="it-IT" altLang="ja-JP" sz="1600" dirty="0">
                <a:latin typeface="+mj-lt"/>
              </a:rPr>
              <a:t> le due etichette vengono salvate e saranno utilizzate per la produzione degli output che si riferiscono alla variabile </a:t>
            </a:r>
            <a:r>
              <a:rPr lang="ja-JP" altLang="it-IT" sz="1600" dirty="0">
                <a:latin typeface="+mj-lt"/>
              </a:rPr>
              <a:t>“</a:t>
            </a:r>
            <a:r>
              <a:rPr lang="it-IT" altLang="ja-JP" sz="1600" dirty="0">
                <a:latin typeface="+mj-lt"/>
              </a:rPr>
              <a:t>Genere</a:t>
            </a:r>
            <a:r>
              <a:rPr lang="ja-JP" altLang="it-IT" sz="1600" dirty="0">
                <a:latin typeface="+mj-lt"/>
              </a:rPr>
              <a:t>”</a:t>
            </a:r>
            <a:r>
              <a:rPr lang="it-IT" altLang="ja-JP" sz="1600" dirty="0">
                <a:latin typeface="+mj-lt"/>
              </a:rPr>
              <a:t>.</a:t>
            </a:r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3327489" y="2987214"/>
            <a:ext cx="358775" cy="431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pic>
        <p:nvPicPr>
          <p:cNvPr id="18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740" y="1554690"/>
            <a:ext cx="5302159" cy="290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82" y="6351375"/>
            <a:ext cx="1790580" cy="419313"/>
          </a:xfrm>
          <a:prstGeom prst="rect">
            <a:avLst/>
          </a:prstGeom>
        </p:spPr>
      </p:pic>
      <p:sp>
        <p:nvSpPr>
          <p:cNvPr id="21" name="Segnaposto numero diapositiva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347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Etichette</a:t>
            </a:r>
            <a:r>
              <a:rPr lang="en-US" dirty="0"/>
              <a:t> </a:t>
            </a:r>
            <a:r>
              <a:rPr lang="en-US" dirty="0" err="1"/>
              <a:t>valori</a:t>
            </a:r>
            <a:r>
              <a:rPr lang="en-US" dirty="0"/>
              <a:t> - </a:t>
            </a:r>
            <a:r>
              <a:rPr lang="en-US" dirty="0" err="1"/>
              <a:t>Visualizzazione</a:t>
            </a:r>
            <a:r>
              <a:rPr lang="en-US" dirty="0"/>
              <a:t> </a:t>
            </a:r>
            <a:r>
              <a:rPr lang="en-US" dirty="0" err="1"/>
              <a:t>dati</a:t>
            </a:r>
            <a:endParaRPr lang="en-US" dirty="0"/>
          </a:p>
        </p:txBody>
      </p:sp>
      <p:pic>
        <p:nvPicPr>
          <p:cNvPr id="3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" y="3165079"/>
            <a:ext cx="77533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37356" y="5272882"/>
            <a:ext cx="3879850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 dirty="0">
                <a:latin typeface="+mj-lt"/>
              </a:rPr>
              <a:t>Mostra il </a:t>
            </a:r>
            <a:r>
              <a:rPr lang="it-IT" altLang="it-IT" sz="1600" dirty="0" err="1">
                <a:latin typeface="+mj-lt"/>
              </a:rPr>
              <a:t>n°riga</a:t>
            </a:r>
            <a:r>
              <a:rPr lang="it-IT" altLang="it-IT" sz="1600" dirty="0">
                <a:latin typeface="+mj-lt"/>
              </a:rPr>
              <a:t> e nome della colonna</a:t>
            </a:r>
            <a:br>
              <a:rPr lang="it-IT" altLang="it-IT" sz="1600" dirty="0">
                <a:latin typeface="+mj-lt"/>
              </a:rPr>
            </a:br>
            <a:r>
              <a:rPr lang="it-IT" altLang="it-IT" sz="1600" dirty="0">
                <a:latin typeface="+mj-lt"/>
              </a:rPr>
              <a:t>ovvero</a:t>
            </a:r>
            <a:br>
              <a:rPr lang="it-IT" altLang="it-IT" sz="1600" dirty="0">
                <a:latin typeface="+mj-lt"/>
              </a:rPr>
            </a:br>
            <a:r>
              <a:rPr lang="it-IT" altLang="it-IT" sz="1600" dirty="0">
                <a:latin typeface="+mj-lt"/>
              </a:rPr>
              <a:t>n° soggetto e il nome della variabile.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386556" y="3939779"/>
            <a:ext cx="863600" cy="431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952500" y="4371579"/>
            <a:ext cx="1263651" cy="92511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1762125" y="3895799"/>
            <a:ext cx="504825" cy="50323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729956" y="5370120"/>
            <a:ext cx="1511300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 dirty="0">
                <a:latin typeface="+mj-lt"/>
              </a:rPr>
              <a:t>Mostra il valore selezionato.</a:t>
            </a: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2320925" y="4180909"/>
            <a:ext cx="3232149" cy="11459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7262020" y="3555803"/>
            <a:ext cx="503237" cy="5762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pic>
        <p:nvPicPr>
          <p:cNvPr id="28" name="Immagin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51266"/>
            <a:ext cx="2063751" cy="470221"/>
          </a:xfrm>
          <a:prstGeom prst="rect">
            <a:avLst/>
          </a:prstGeom>
        </p:spPr>
      </p:pic>
      <p:sp>
        <p:nvSpPr>
          <p:cNvPr id="29" name="Rettangolo 28"/>
          <p:cNvSpPr/>
          <p:nvPr/>
        </p:nvSpPr>
        <p:spPr>
          <a:xfrm>
            <a:off x="386556" y="1603603"/>
            <a:ext cx="1101804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ja-JP" dirty="0"/>
              <a:t>Per la variabile genere, titolo di studio e residenza sono state impostate delle etichette dei valori. Per la comprensione delle regole di attribuzione occorre passare alla modalità </a:t>
            </a:r>
            <a:r>
              <a:rPr lang="ja-JP" altLang="it-IT" dirty="0"/>
              <a:t>“</a:t>
            </a:r>
            <a:r>
              <a:rPr lang="it-IT" altLang="ja-JP" dirty="0"/>
              <a:t>visualizza variabili</a:t>
            </a:r>
            <a:r>
              <a:rPr lang="ja-JP" altLang="it-IT" dirty="0"/>
              <a:t>”</a:t>
            </a:r>
            <a:r>
              <a:rPr lang="it-IT" altLang="ja-JP" dirty="0"/>
              <a:t> e cliccare nelle celle della colonna </a:t>
            </a:r>
            <a:r>
              <a:rPr lang="ja-JP" altLang="it-IT" dirty="0"/>
              <a:t>“</a:t>
            </a:r>
            <a:r>
              <a:rPr lang="it-IT" altLang="ja-JP" dirty="0"/>
              <a:t>valori</a:t>
            </a:r>
            <a:r>
              <a:rPr lang="ja-JP" altLang="it-IT" dirty="0"/>
              <a:t>”</a:t>
            </a:r>
            <a:r>
              <a:rPr lang="it-IT" altLang="ja-JP" dirty="0"/>
              <a:t> corrispondenti alle 3 variabili in esame.</a:t>
            </a:r>
          </a:p>
          <a:p>
            <a:pPr algn="just">
              <a:spcBef>
                <a:spcPct val="50000"/>
              </a:spcBef>
            </a:pPr>
            <a:r>
              <a:rPr lang="it-IT" altLang="it-IT" dirty="0"/>
              <a:t>Con il tasto </a:t>
            </a:r>
            <a:r>
              <a:rPr lang="ja-JP" altLang="it-IT" dirty="0"/>
              <a:t>“</a:t>
            </a:r>
            <a:r>
              <a:rPr lang="it-IT" altLang="ja-JP" dirty="0"/>
              <a:t>etichette dei valori</a:t>
            </a:r>
            <a:r>
              <a:rPr lang="ja-JP" altLang="it-IT" dirty="0"/>
              <a:t>”</a:t>
            </a:r>
            <a:r>
              <a:rPr lang="it-IT" altLang="ja-JP" dirty="0"/>
              <a:t> è possibile visualizzare le etichette in sostituzione dei valori numerici.</a:t>
            </a:r>
            <a:endParaRPr lang="it-IT" altLang="it-IT" dirty="0"/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>
            <a:off x="5985273" y="2929166"/>
            <a:ext cx="1329531" cy="70683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Rettangolo 30"/>
          <p:cNvSpPr/>
          <p:nvPr/>
        </p:nvSpPr>
        <p:spPr>
          <a:xfrm>
            <a:off x="8412756" y="3259039"/>
            <a:ext cx="3652045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t-IT" altLang="it-IT" dirty="0"/>
              <a:t>È possibile inserire sia i valori numerici sia le etichette, </a:t>
            </a:r>
            <a:r>
              <a:rPr lang="it-IT" altLang="it-IT" dirty="0">
                <a:solidFill>
                  <a:srgbClr val="FF3300"/>
                </a:solidFill>
              </a:rPr>
              <a:t>ma in entrambe le modalità è obbligatorio inserire i valori numerici</a:t>
            </a:r>
            <a:r>
              <a:rPr lang="it-IT" altLang="it-IT" dirty="0"/>
              <a:t> nelle celle e non le etichette verbali; all’</a:t>
            </a:r>
            <a:r>
              <a:rPr lang="it-IT" altLang="ja-JP" dirty="0"/>
              <a:t>atto dell’inserimento sarà SPSS a provvedere alla sostituzione se si è scelto di visualizzare le etichette.</a:t>
            </a:r>
            <a:endParaRPr lang="it-IT" altLang="it-IT" dirty="0"/>
          </a:p>
        </p:txBody>
      </p:sp>
      <p:sp>
        <p:nvSpPr>
          <p:cNvPr id="32" name="Segnaposto numero diapositiva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78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Produzione</a:t>
            </a:r>
            <a:r>
              <a:rPr lang="en-US" dirty="0"/>
              <a:t> di un output</a:t>
            </a:r>
          </a:p>
        </p:txBody>
      </p:sp>
      <p:pic>
        <p:nvPicPr>
          <p:cNvPr id="3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38232"/>
            <a:ext cx="283845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8" y="3238232"/>
            <a:ext cx="448627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5041900" y="4062144"/>
            <a:ext cx="962025" cy="10028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20700" y="1602056"/>
            <a:ext cx="87503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600" dirty="0">
                <a:latin typeface="+mj-lt"/>
              </a:rPr>
              <a:t>Le etichette delle variabili e quelle dei valori vengono usate nella produzione degli output; chiediamo di calcolare le frequenze della variabile </a:t>
            </a:r>
            <a:r>
              <a:rPr lang="ja-JP" altLang="it-IT" sz="1600" dirty="0">
                <a:latin typeface="+mj-lt"/>
              </a:rPr>
              <a:t>“</a:t>
            </a:r>
            <a:r>
              <a:rPr lang="it-IT" altLang="ja-JP" sz="1600" dirty="0">
                <a:latin typeface="+mj-lt"/>
              </a:rPr>
              <a:t>titolo di studio</a:t>
            </a:r>
            <a:r>
              <a:rPr lang="ja-JP" altLang="it-IT" sz="1600" dirty="0">
                <a:latin typeface="+mj-lt"/>
              </a:rPr>
              <a:t>”</a:t>
            </a:r>
            <a:endParaRPr lang="it-IT" altLang="ja-JP" sz="1600" dirty="0">
              <a:latin typeface="+mj-lt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ja-JP" sz="1600" b="1" dirty="0">
                <a:latin typeface="+mj-lt"/>
              </a:rPr>
              <a:t>Analizza &gt; Statistiche Descrittive &gt; Frequenze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ja-JP" sz="1600" dirty="0">
                <a:latin typeface="+mj-lt"/>
              </a:rPr>
              <a:t> </a:t>
            </a:r>
            <a:r>
              <a:rPr lang="it-IT" altLang="it-IT" sz="1600" dirty="0">
                <a:latin typeface="+mj-lt"/>
              </a:rPr>
              <a:t>Scegliamo la variabile Titolo di studio e fra i grafici «</a:t>
            </a:r>
            <a:r>
              <a:rPr lang="it-IT" altLang="it-IT" sz="1600" b="1" dirty="0">
                <a:latin typeface="+mj-lt"/>
              </a:rPr>
              <a:t>Grafici a barre</a:t>
            </a:r>
            <a:r>
              <a:rPr lang="it-IT" altLang="it-IT" sz="1600" dirty="0">
                <a:latin typeface="+mj-lt"/>
              </a:rPr>
              <a:t>»</a:t>
            </a:r>
            <a:r>
              <a:rPr lang="it-IT" altLang="ja-JP" sz="1600" dirty="0">
                <a:latin typeface="+mj-lt"/>
              </a:rPr>
              <a:t>.</a:t>
            </a:r>
            <a:endParaRPr lang="it-IT" altLang="it-IT" sz="1600" dirty="0">
              <a:latin typeface="+mj-lt"/>
            </a:endParaRP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4249738" y="3811320"/>
            <a:ext cx="792162" cy="50323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6003925" y="3892014"/>
            <a:ext cx="1511300" cy="50323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17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Finestra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output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3F2BE-5FCF-4D4F-9C94-4A9EE6BB1F22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0" y="2488548"/>
            <a:ext cx="467995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38200" y="1340239"/>
            <a:ext cx="10682288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 dirty="0">
                <a:latin typeface="+mj-lt"/>
              </a:rPr>
              <a:t>Otteniamo le frequenze per ogni livello della variabile selezionata e il grafico che riassume i risultati.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 dirty="0">
                <a:solidFill>
                  <a:srgbClr val="FF3300"/>
                </a:solidFill>
                <a:latin typeface="+mj-lt"/>
              </a:rPr>
              <a:t>N.B.</a:t>
            </a:r>
            <a:r>
              <a:rPr lang="it-IT" altLang="it-IT" sz="1800" dirty="0">
                <a:latin typeface="+mj-lt"/>
              </a:rPr>
              <a:t> SPSS usa di default </a:t>
            </a:r>
            <a:r>
              <a:rPr lang="it-IT" altLang="it-IT" sz="1800" dirty="0">
                <a:solidFill>
                  <a:srgbClr val="FF3300"/>
                </a:solidFill>
                <a:latin typeface="+mj-lt"/>
              </a:rPr>
              <a:t>l’</a:t>
            </a:r>
            <a:r>
              <a:rPr lang="it-IT" altLang="ja-JP" sz="1800" dirty="0">
                <a:solidFill>
                  <a:srgbClr val="FF3300"/>
                </a:solidFill>
                <a:latin typeface="+mj-lt"/>
              </a:rPr>
              <a:t>etichetta della variabile</a:t>
            </a:r>
            <a:r>
              <a:rPr lang="it-IT" altLang="ja-JP" sz="1800" dirty="0">
                <a:latin typeface="+mj-lt"/>
              </a:rPr>
              <a:t> (e </a:t>
            </a:r>
            <a:r>
              <a:rPr lang="it-IT" altLang="ja-JP" sz="1800" dirty="0">
                <a:solidFill>
                  <a:srgbClr val="FF3300"/>
                </a:solidFill>
                <a:latin typeface="+mj-lt"/>
              </a:rPr>
              <a:t>non</a:t>
            </a:r>
            <a:r>
              <a:rPr lang="it-IT" altLang="ja-JP" sz="1800" dirty="0">
                <a:latin typeface="+mj-lt"/>
              </a:rPr>
              <a:t> il nome) per intitolare i grafici (queste opzioni si possono modificare).</a:t>
            </a:r>
            <a:br>
              <a:rPr lang="it-IT" altLang="ja-JP" sz="1800" dirty="0">
                <a:latin typeface="+mj-lt"/>
              </a:rPr>
            </a:br>
            <a:r>
              <a:rPr lang="it-IT" altLang="ja-JP" sz="1800" dirty="0">
                <a:solidFill>
                  <a:srgbClr val="FF3300"/>
                </a:solidFill>
                <a:latin typeface="+mj-lt"/>
              </a:rPr>
              <a:t>N.B.2</a:t>
            </a:r>
            <a:r>
              <a:rPr lang="it-IT" altLang="ja-JP" sz="1800" dirty="0">
                <a:latin typeface="+mj-lt"/>
              </a:rPr>
              <a:t> Le </a:t>
            </a:r>
            <a:r>
              <a:rPr lang="it-IT" altLang="ja-JP" sz="1800" dirty="0">
                <a:solidFill>
                  <a:srgbClr val="FF3300"/>
                </a:solidFill>
                <a:latin typeface="+mj-lt"/>
              </a:rPr>
              <a:t>etichette dei valori</a:t>
            </a:r>
            <a:r>
              <a:rPr lang="it-IT" altLang="ja-JP" sz="1800" dirty="0">
                <a:latin typeface="+mj-lt"/>
              </a:rPr>
              <a:t> che erano state impostate nella modalità </a:t>
            </a:r>
            <a:r>
              <a:rPr lang="ja-JP" altLang="it-IT" sz="1800" dirty="0">
                <a:latin typeface="+mj-lt"/>
              </a:rPr>
              <a:t>“</a:t>
            </a:r>
            <a:r>
              <a:rPr lang="it-IT" altLang="ja-JP" sz="1800" dirty="0">
                <a:latin typeface="+mj-lt"/>
              </a:rPr>
              <a:t>visualizza variabili</a:t>
            </a:r>
            <a:r>
              <a:rPr lang="ja-JP" altLang="it-IT" sz="1800" dirty="0">
                <a:latin typeface="+mj-lt"/>
              </a:rPr>
              <a:t>”</a:t>
            </a:r>
            <a:r>
              <a:rPr lang="it-IT" altLang="ja-JP" sz="1800" dirty="0">
                <a:latin typeface="+mj-lt"/>
              </a:rPr>
              <a:t> vengono usate per indicare in modo chiaro il significato di ogni colonna del grafico.</a:t>
            </a:r>
            <a:endParaRPr lang="it-IT" altLang="it-IT" sz="1800" dirty="0">
              <a:latin typeface="+mj-lt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804150" y="2775885"/>
            <a:ext cx="1873250" cy="360363"/>
          </a:xfrm>
          <a:prstGeom prst="ellips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156450" y="6231873"/>
            <a:ext cx="3600450" cy="287337"/>
          </a:xfrm>
          <a:prstGeom prst="ellips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it-IT" sz="1600">
              <a:latin typeface="Times New Roman" panose="02020603050405020304" pitchFamily="18" charset="0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56" y="3385343"/>
            <a:ext cx="4924425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9348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1656</Words>
  <Application>Microsoft Macintosh PowerPoint</Application>
  <PresentationFormat>Widescreen</PresentationFormat>
  <Paragraphs>105</Paragraphs>
  <Slides>21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Tema di Office</vt:lpstr>
      <vt:lpstr>Image</vt:lpstr>
      <vt:lpstr>Equation</vt:lpstr>
      <vt:lpstr>AMD2021 - Esercitazione 1</vt:lpstr>
      <vt:lpstr>Aprire il file Dati completi.sav</vt:lpstr>
      <vt:lpstr>Presentazione standard di PowerPoint</vt:lpstr>
      <vt:lpstr>Barra degli strumenti - visualizzazione dati</vt:lpstr>
      <vt:lpstr>Barra degli strumenti - visualizzazione variabili</vt:lpstr>
      <vt:lpstr>Etichette valori - Visualizzazione variabili</vt:lpstr>
      <vt:lpstr>Etichette valori - Visualizzazione dati</vt:lpstr>
      <vt:lpstr>Produzione di un output</vt:lpstr>
      <vt:lpstr>Finestra degli output</vt:lpstr>
      <vt:lpstr>Selezione di casi</vt:lpstr>
      <vt:lpstr>Selezione di casi</vt:lpstr>
      <vt:lpstr>Ricodifica variabili</vt:lpstr>
      <vt:lpstr>Ricodifica variabili - esito</vt:lpstr>
      <vt:lpstr>Calcola variabile</vt:lpstr>
      <vt:lpstr>La sintassi di SPSS</vt:lpstr>
      <vt:lpstr>Covarianza e Correlazione</vt:lpstr>
      <vt:lpstr>Aprite il file auto.sav</vt:lpstr>
      <vt:lpstr>Relazioni lineari</vt:lpstr>
      <vt:lpstr>Varianza e correlazione</vt:lpstr>
      <vt:lpstr>Correlazione</vt:lpstr>
      <vt:lpstr>Standardizzare variabili (punti Z)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AMD2021 - Esercitazione 1</dc:title>
  <dc:creator>erica casini</dc:creator>
  <cp:lastModifiedBy>erica casini</cp:lastModifiedBy>
  <cp:revision>2</cp:revision>
  <dcterms:created xsi:type="dcterms:W3CDTF">2021-03-14T07:34:57Z</dcterms:created>
  <dcterms:modified xsi:type="dcterms:W3CDTF">2021-03-14T08:10:56Z</dcterms:modified>
</cp:coreProperties>
</file>