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601" r:id="rId4"/>
    <p:sldId id="639" r:id="rId5"/>
    <p:sldId id="643" r:id="rId6"/>
    <p:sldId id="644" r:id="rId7"/>
    <p:sldId id="645" r:id="rId8"/>
    <p:sldId id="646" r:id="rId9"/>
    <p:sldId id="647" r:id="rId10"/>
    <p:sldId id="580" r:id="rId11"/>
    <p:sldId id="622" r:id="rId12"/>
    <p:sldId id="630" r:id="rId13"/>
    <p:sldId id="258" r:id="rId14"/>
    <p:sldId id="584" r:id="rId15"/>
    <p:sldId id="588" r:id="rId16"/>
    <p:sldId id="532" r:id="rId17"/>
    <p:sldId id="292" r:id="rId18"/>
    <p:sldId id="566" r:id="rId19"/>
    <p:sldId id="579" r:id="rId20"/>
    <p:sldId id="298" r:id="rId21"/>
    <p:sldId id="276" r:id="rId22"/>
    <p:sldId id="648" r:id="rId23"/>
    <p:sldId id="583" r:id="rId24"/>
    <p:sldId id="649" r:id="rId25"/>
    <p:sldId id="585" r:id="rId26"/>
    <p:sldId id="587" r:id="rId27"/>
    <p:sldId id="586" r:id="rId28"/>
    <p:sldId id="574" r:id="rId29"/>
    <p:sldId id="565" r:id="rId30"/>
    <p:sldId id="569" r:id="rId31"/>
    <p:sldId id="570" r:id="rId32"/>
    <p:sldId id="571" r:id="rId33"/>
    <p:sldId id="573" r:id="rId34"/>
    <p:sldId id="567" r:id="rId35"/>
    <p:sldId id="568" r:id="rId36"/>
    <p:sldId id="575" r:id="rId37"/>
    <p:sldId id="576" r:id="rId38"/>
    <p:sldId id="577" r:id="rId39"/>
    <p:sldId id="578" r:id="rId40"/>
    <p:sldId id="650"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987D7-A658-420D-9B2D-52A8AE3017BB}" type="datetimeFigureOut">
              <a:rPr lang="it-IT" smtClean="0"/>
              <a:t>18/03/2021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CB69A-FAF0-456E-913F-2538DB2F7E84}" type="slidenum">
              <a:rPr lang="it-IT" smtClean="0"/>
              <a:t>‹N›</a:t>
            </a:fld>
            <a:endParaRPr lang="it-IT"/>
          </a:p>
        </p:txBody>
      </p:sp>
    </p:spTree>
    <p:extLst>
      <p:ext uri="{BB962C8B-B14F-4D97-AF65-F5344CB8AC3E}">
        <p14:creationId xmlns:p14="http://schemas.microsoft.com/office/powerpoint/2010/main" val="106695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b="1"/>
              <a:t>CLOD </a:t>
            </a:r>
            <a:r>
              <a:rPr lang="it-IT" altLang="en-US"/>
              <a:t>     Principio usato per descrivere fino a che punto lo sviluppo dell’individuo sia modellato da programmi innati, piuttosto che da influenze ambientali interne. Lo sviluppo può essere paragonato ad una biglia che rotola lungo un pendio; il suo percorso è determinato dai solchi che caratterizzano il pendio. Quando questi sono profondi, la biglia è obbligata a rimanere dentro il solco: lo sviluppo in questo caso è canalizzato da potenti determinanti genetiche e la probabilità che le forze ambientali riescano a spingere la biglia in altre direzioni è piuttosto bassa. In altri punti, però, i canali sono meno profondi e l’esperienza influisce più facilmente sul corso dello sviluppo. Il grado in cui la canalizzazione influisce sul comportammento dipende dall’età; può variare da un aspetto dello sviluppo all’altro.[ le funzioni sociali subiscono gli effetti dell’esperienza e più facilmente possono essere dirottati dal loro percorso di sviluppo]</a:t>
            </a:r>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0ADE8D-5ED1-474A-A5F1-94C48BC87285}" type="slidenum">
              <a:rPr kumimoji="0" lang="it-IT"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Tree>
    <p:extLst>
      <p:ext uri="{BB962C8B-B14F-4D97-AF65-F5344CB8AC3E}">
        <p14:creationId xmlns:p14="http://schemas.microsoft.com/office/powerpoint/2010/main" val="295058780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29720201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61401" y="609600"/>
            <a:ext cx="2616199"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12800" y="609600"/>
            <a:ext cx="7661031"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61033994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12004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92450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24777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13738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62684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83446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337382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171362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469739522"/>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326962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37894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F1C15F-87AD-407E-83C5-2A86E512F597}" type="slidenum">
              <a:rPr lang="it-IT" smtClean="0"/>
              <a:pPr/>
              <a:t>‹N›</a:t>
            </a:fld>
            <a:endParaRPr lang="it-IT"/>
          </a:p>
        </p:txBody>
      </p:sp>
    </p:spTree>
    <p:extLst>
      <p:ext uri="{BB962C8B-B14F-4D97-AF65-F5344CB8AC3E}">
        <p14:creationId xmlns:p14="http://schemas.microsoft.com/office/powerpoint/2010/main" val="204463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Tree>
    <p:extLst>
      <p:ext uri="{BB962C8B-B14F-4D97-AF65-F5344CB8AC3E}">
        <p14:creationId xmlns:p14="http://schemas.microsoft.com/office/powerpoint/2010/main" val="2373167199"/>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169113947"/>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247" y="4406902"/>
            <a:ext cx="103632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245976363"/>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12800" y="1981200"/>
            <a:ext cx="508781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088184" y="1981200"/>
            <a:ext cx="508781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4195029314"/>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694"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694"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060524741"/>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623623107"/>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571113"/>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247" y="4406901"/>
            <a:ext cx="103632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203548883"/>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247"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4767384" y="273052"/>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09601" y="1435102"/>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845106559"/>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555" y="4800600"/>
            <a:ext cx="73152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220605681"/>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883906534"/>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61400" y="609600"/>
            <a:ext cx="26162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12800" y="609600"/>
            <a:ext cx="7661032"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11034471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12800" y="1981200"/>
            <a:ext cx="508781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088185" y="1981200"/>
            <a:ext cx="508781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72557806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24803517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414377065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49716"/>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247"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79858004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554" y="4800600"/>
            <a:ext cx="73152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70787300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F3E"/>
            </a:gs>
            <a:gs pos="100000">
              <a:srgbClr val="003366"/>
            </a:gs>
          </a:gsLst>
          <a:lin ang="27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24361BF-6023-4E7D-B1CC-75732ED07A8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64" tIns="45032" rIns="90064" bIns="45032" numCol="1" anchor="ctr" anchorCtr="0" compatLnSpc="1">
            <a:prstTxWarp prst="textNoShape">
              <a:avLst/>
            </a:prstTxWarp>
          </a:bodyPr>
          <a:lstStyle/>
          <a:p>
            <a:pPr lvl="0"/>
            <a:r>
              <a:rPr lang="it-IT" altLang="en-US"/>
              <a:t>Fare clic per modificare lo stile del titolo dello schema</a:t>
            </a:r>
          </a:p>
        </p:txBody>
      </p:sp>
      <p:sp>
        <p:nvSpPr>
          <p:cNvPr id="1027" name="Rectangle 3">
            <a:extLst>
              <a:ext uri="{FF2B5EF4-FFF2-40B4-BE49-F238E27FC236}">
                <a16:creationId xmlns:a16="http://schemas.microsoft.com/office/drawing/2014/main" id="{8FA38EDD-60C4-47CF-BD8D-B54866B469CF}"/>
              </a:ext>
            </a:extLst>
          </p:cNvPr>
          <p:cNvSpPr>
            <a:spLocks noGrp="1" noChangeArrowheads="1"/>
          </p:cNvSpPr>
          <p:nvPr>
            <p:ph type="body" idx="1"/>
          </p:nvPr>
        </p:nvSpPr>
        <p:spPr bwMode="auto">
          <a:xfrm>
            <a:off x="8128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64" tIns="45032" rIns="90064" bIns="45032"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Tree>
    <p:extLst>
      <p:ext uri="{BB962C8B-B14F-4D97-AF65-F5344CB8AC3E}">
        <p14:creationId xmlns:p14="http://schemas.microsoft.com/office/powerpoint/2010/main" val="177461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strVal val="2/3*#ppt_w"/>
                                          </p:val>
                                        </p:tav>
                                        <p:tav tm="100000">
                                          <p:val>
                                            <p:strVal val="#ppt_w"/>
                                          </p:val>
                                        </p:tav>
                                      </p:tavLst>
                                    </p:anim>
                                    <p:anim calcmode="lin" valueType="num">
                                      <p:cBhvr>
                                        <p:cTn id="8" dur="500" fill="hold"/>
                                        <p:tgtEl>
                                          <p:spTgt spid="1433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txStyles>
    <p:titleStyle>
      <a:lvl1pPr algn="ctr" defTabSz="900113" rtl="0" eaLnBrk="0" fontAlgn="base" hangingPunct="0">
        <a:spcBef>
          <a:spcPct val="0"/>
        </a:spcBef>
        <a:spcAft>
          <a:spcPct val="0"/>
        </a:spcAft>
        <a:defRPr sz="4300" b="1">
          <a:solidFill>
            <a:srgbClr val="FFFF00"/>
          </a:solidFill>
          <a:latin typeface="+mj-lt"/>
          <a:ea typeface="+mj-ea"/>
          <a:cs typeface="+mj-cs"/>
        </a:defRPr>
      </a:lvl1pPr>
      <a:lvl2pPr algn="ctr" defTabSz="900113" rtl="0" eaLnBrk="0" fontAlgn="base" hangingPunct="0">
        <a:spcBef>
          <a:spcPct val="0"/>
        </a:spcBef>
        <a:spcAft>
          <a:spcPct val="0"/>
        </a:spcAft>
        <a:defRPr sz="4300" b="1">
          <a:solidFill>
            <a:srgbClr val="FFFF00"/>
          </a:solidFill>
          <a:latin typeface="Times New Roman" charset="0"/>
        </a:defRPr>
      </a:lvl2pPr>
      <a:lvl3pPr algn="ctr" defTabSz="900113" rtl="0" eaLnBrk="0" fontAlgn="base" hangingPunct="0">
        <a:spcBef>
          <a:spcPct val="0"/>
        </a:spcBef>
        <a:spcAft>
          <a:spcPct val="0"/>
        </a:spcAft>
        <a:defRPr sz="4300" b="1">
          <a:solidFill>
            <a:srgbClr val="FFFF00"/>
          </a:solidFill>
          <a:latin typeface="Times New Roman" charset="0"/>
        </a:defRPr>
      </a:lvl3pPr>
      <a:lvl4pPr algn="ctr" defTabSz="900113" rtl="0" eaLnBrk="0" fontAlgn="base" hangingPunct="0">
        <a:spcBef>
          <a:spcPct val="0"/>
        </a:spcBef>
        <a:spcAft>
          <a:spcPct val="0"/>
        </a:spcAft>
        <a:defRPr sz="4300" b="1">
          <a:solidFill>
            <a:srgbClr val="FFFF00"/>
          </a:solidFill>
          <a:latin typeface="Times New Roman" charset="0"/>
        </a:defRPr>
      </a:lvl4pPr>
      <a:lvl5pPr algn="ctr" defTabSz="900113" rtl="0" eaLnBrk="0" fontAlgn="base" hangingPunct="0">
        <a:spcBef>
          <a:spcPct val="0"/>
        </a:spcBef>
        <a:spcAft>
          <a:spcPct val="0"/>
        </a:spcAft>
        <a:defRPr sz="4300" b="1">
          <a:solidFill>
            <a:srgbClr val="FFFF00"/>
          </a:solidFill>
          <a:latin typeface="Times New Roman" charset="0"/>
        </a:defRPr>
      </a:lvl5pPr>
      <a:lvl6pPr marL="457200" algn="ctr" defTabSz="900113" rtl="0" eaLnBrk="0" fontAlgn="base" hangingPunct="0">
        <a:spcBef>
          <a:spcPct val="0"/>
        </a:spcBef>
        <a:spcAft>
          <a:spcPct val="0"/>
        </a:spcAft>
        <a:defRPr sz="4300" b="1">
          <a:solidFill>
            <a:srgbClr val="FFFF00"/>
          </a:solidFill>
          <a:latin typeface="Times New Roman" charset="0"/>
        </a:defRPr>
      </a:lvl6pPr>
      <a:lvl7pPr marL="914400" algn="ctr" defTabSz="900113" rtl="0" eaLnBrk="0" fontAlgn="base" hangingPunct="0">
        <a:spcBef>
          <a:spcPct val="0"/>
        </a:spcBef>
        <a:spcAft>
          <a:spcPct val="0"/>
        </a:spcAft>
        <a:defRPr sz="4300" b="1">
          <a:solidFill>
            <a:srgbClr val="FFFF00"/>
          </a:solidFill>
          <a:latin typeface="Times New Roman" charset="0"/>
        </a:defRPr>
      </a:lvl7pPr>
      <a:lvl8pPr marL="1371600" algn="ctr" defTabSz="900113" rtl="0" eaLnBrk="0" fontAlgn="base" hangingPunct="0">
        <a:spcBef>
          <a:spcPct val="0"/>
        </a:spcBef>
        <a:spcAft>
          <a:spcPct val="0"/>
        </a:spcAft>
        <a:defRPr sz="4300" b="1">
          <a:solidFill>
            <a:srgbClr val="FFFF00"/>
          </a:solidFill>
          <a:latin typeface="Times New Roman" charset="0"/>
        </a:defRPr>
      </a:lvl8pPr>
      <a:lvl9pPr marL="1828800" algn="ctr" defTabSz="900113" rtl="0" eaLnBrk="0" fontAlgn="base" hangingPunct="0">
        <a:spcBef>
          <a:spcPct val="0"/>
        </a:spcBef>
        <a:spcAft>
          <a:spcPct val="0"/>
        </a:spcAft>
        <a:defRPr sz="4300" b="1">
          <a:solidFill>
            <a:srgbClr val="FFFF00"/>
          </a:solidFill>
          <a:latin typeface="Times New Roman" charset="0"/>
        </a:defRPr>
      </a:lvl9pPr>
    </p:titleStyle>
    <p:bodyStyle>
      <a:lvl1pPr marL="338138" indent="-338138" algn="l" defTabSz="900113" rtl="0" eaLnBrk="0" fontAlgn="base" hangingPunct="0">
        <a:spcBef>
          <a:spcPct val="20000"/>
        </a:spcBef>
        <a:spcAft>
          <a:spcPct val="0"/>
        </a:spcAft>
        <a:buChar char="•"/>
        <a:defRPr sz="3200">
          <a:solidFill>
            <a:srgbClr val="FFFE00"/>
          </a:solidFill>
          <a:latin typeface="+mn-lt"/>
          <a:ea typeface="+mn-ea"/>
          <a:cs typeface="+mn-cs"/>
        </a:defRPr>
      </a:lvl1pPr>
      <a:lvl2pPr marL="731838" indent="-280988" algn="l" defTabSz="900113" rtl="0" eaLnBrk="0" fontAlgn="base" hangingPunct="0">
        <a:spcBef>
          <a:spcPct val="20000"/>
        </a:spcBef>
        <a:spcAft>
          <a:spcPct val="0"/>
        </a:spcAft>
        <a:buChar char="–"/>
        <a:defRPr sz="2800">
          <a:solidFill>
            <a:srgbClr val="FFFE00"/>
          </a:solidFill>
          <a:latin typeface="+mn-lt"/>
        </a:defRPr>
      </a:lvl2pPr>
      <a:lvl3pPr marL="1125538" indent="-225425" algn="l" defTabSz="900113" rtl="0" eaLnBrk="0" fontAlgn="base" hangingPunct="0">
        <a:spcBef>
          <a:spcPct val="20000"/>
        </a:spcBef>
        <a:spcAft>
          <a:spcPct val="0"/>
        </a:spcAft>
        <a:buChar char="•"/>
        <a:defRPr sz="2400">
          <a:solidFill>
            <a:srgbClr val="FFFE00"/>
          </a:solidFill>
          <a:latin typeface="+mn-lt"/>
        </a:defRPr>
      </a:lvl3pPr>
      <a:lvl4pPr marL="1576388" indent="-225425" algn="l" defTabSz="900113" rtl="0" eaLnBrk="0" fontAlgn="base" hangingPunct="0">
        <a:spcBef>
          <a:spcPct val="20000"/>
        </a:spcBef>
        <a:spcAft>
          <a:spcPct val="0"/>
        </a:spcAft>
        <a:buChar char="–"/>
        <a:defRPr sz="2000">
          <a:solidFill>
            <a:srgbClr val="FFFE00"/>
          </a:solidFill>
          <a:latin typeface="+mn-lt"/>
        </a:defRPr>
      </a:lvl4pPr>
      <a:lvl5pPr marL="2027238" indent="-225425" algn="l" defTabSz="900113" rtl="0" eaLnBrk="0" fontAlgn="base" hangingPunct="0">
        <a:spcBef>
          <a:spcPct val="20000"/>
        </a:spcBef>
        <a:spcAft>
          <a:spcPct val="0"/>
        </a:spcAft>
        <a:buChar char="»"/>
        <a:defRPr sz="2000">
          <a:solidFill>
            <a:srgbClr val="FFFE00"/>
          </a:solidFill>
          <a:latin typeface="+mn-lt"/>
        </a:defRPr>
      </a:lvl5pPr>
      <a:lvl6pPr marL="2484438" indent="-225425" algn="l" defTabSz="900113" rtl="0" eaLnBrk="0" fontAlgn="base" hangingPunct="0">
        <a:spcBef>
          <a:spcPct val="20000"/>
        </a:spcBef>
        <a:spcAft>
          <a:spcPct val="0"/>
        </a:spcAft>
        <a:buChar char="»"/>
        <a:defRPr sz="2000">
          <a:solidFill>
            <a:srgbClr val="FFFE00"/>
          </a:solidFill>
          <a:latin typeface="+mn-lt"/>
        </a:defRPr>
      </a:lvl6pPr>
      <a:lvl7pPr marL="2941638" indent="-225425" algn="l" defTabSz="900113" rtl="0" eaLnBrk="0" fontAlgn="base" hangingPunct="0">
        <a:spcBef>
          <a:spcPct val="20000"/>
        </a:spcBef>
        <a:spcAft>
          <a:spcPct val="0"/>
        </a:spcAft>
        <a:buChar char="»"/>
        <a:defRPr sz="2000">
          <a:solidFill>
            <a:srgbClr val="FFFE00"/>
          </a:solidFill>
          <a:latin typeface="+mn-lt"/>
        </a:defRPr>
      </a:lvl7pPr>
      <a:lvl8pPr marL="3398838" indent="-225425" algn="l" defTabSz="900113" rtl="0" eaLnBrk="0" fontAlgn="base" hangingPunct="0">
        <a:spcBef>
          <a:spcPct val="20000"/>
        </a:spcBef>
        <a:spcAft>
          <a:spcPct val="0"/>
        </a:spcAft>
        <a:buChar char="»"/>
        <a:defRPr sz="2000">
          <a:solidFill>
            <a:srgbClr val="FFFE00"/>
          </a:solidFill>
          <a:latin typeface="+mn-lt"/>
        </a:defRPr>
      </a:lvl8pPr>
      <a:lvl9pPr marL="3856038" indent="-225425" algn="l" defTabSz="900113" rtl="0" eaLnBrk="0" fontAlgn="base" hangingPunct="0">
        <a:spcBef>
          <a:spcPct val="20000"/>
        </a:spcBef>
        <a:spcAft>
          <a:spcPct val="0"/>
        </a:spcAft>
        <a:buChar char="»"/>
        <a:defRPr sz="2000">
          <a:solidFill>
            <a:srgbClr val="FFFE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A59AF-7E95-402E-A0D4-FAF765C2ABE6}" type="datetimeFigureOut">
              <a:rPr lang="it-IT" smtClean="0"/>
              <a:pPr/>
              <a:t>18/03/2021</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1C15F-87AD-407E-83C5-2A86E512F597}" type="slidenum">
              <a:rPr lang="it-IT" smtClean="0"/>
              <a:pPr/>
              <a:t>‹N›</a:t>
            </a:fld>
            <a:endParaRPr lang="it-IT"/>
          </a:p>
        </p:txBody>
      </p:sp>
    </p:spTree>
    <p:extLst>
      <p:ext uri="{BB962C8B-B14F-4D97-AF65-F5344CB8AC3E}">
        <p14:creationId xmlns:p14="http://schemas.microsoft.com/office/powerpoint/2010/main" val="508367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F3E"/>
            </a:gs>
            <a:gs pos="100000">
              <a:srgbClr val="003366"/>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64" tIns="45032" rIns="90064" bIns="45032"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8128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64" tIns="45032" rIns="90064" bIns="45032"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Tree>
    <p:extLst>
      <p:ext uri="{BB962C8B-B14F-4D97-AF65-F5344CB8AC3E}">
        <p14:creationId xmlns:p14="http://schemas.microsoft.com/office/powerpoint/2010/main" val="3958474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strVal val="2/3*#ppt_w"/>
                                          </p:val>
                                        </p:tav>
                                        <p:tav tm="100000">
                                          <p:val>
                                            <p:strVal val="#ppt_w"/>
                                          </p:val>
                                        </p:tav>
                                      </p:tavLst>
                                    </p:anim>
                                    <p:anim calcmode="lin" valueType="num">
                                      <p:cBhvr>
                                        <p:cTn id="8" dur="500" fill="hold"/>
                                        <p:tgtEl>
                                          <p:spTgt spid="1433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txStyles>
    <p:titleStyle>
      <a:lvl1pPr algn="ctr" defTabSz="900113" rtl="0" eaLnBrk="0" fontAlgn="base" hangingPunct="0">
        <a:spcBef>
          <a:spcPct val="0"/>
        </a:spcBef>
        <a:spcAft>
          <a:spcPct val="0"/>
        </a:spcAft>
        <a:defRPr sz="4300" b="1">
          <a:solidFill>
            <a:srgbClr val="FFFF00"/>
          </a:solidFill>
          <a:latin typeface="+mj-lt"/>
          <a:ea typeface="+mj-ea"/>
          <a:cs typeface="+mj-cs"/>
        </a:defRPr>
      </a:lvl1pPr>
      <a:lvl2pPr algn="ctr" defTabSz="900113" rtl="0" eaLnBrk="0" fontAlgn="base" hangingPunct="0">
        <a:spcBef>
          <a:spcPct val="0"/>
        </a:spcBef>
        <a:spcAft>
          <a:spcPct val="0"/>
        </a:spcAft>
        <a:defRPr sz="4300" b="1">
          <a:solidFill>
            <a:srgbClr val="FFFF00"/>
          </a:solidFill>
          <a:latin typeface="Times New Roman" charset="0"/>
        </a:defRPr>
      </a:lvl2pPr>
      <a:lvl3pPr algn="ctr" defTabSz="900113" rtl="0" eaLnBrk="0" fontAlgn="base" hangingPunct="0">
        <a:spcBef>
          <a:spcPct val="0"/>
        </a:spcBef>
        <a:spcAft>
          <a:spcPct val="0"/>
        </a:spcAft>
        <a:defRPr sz="4300" b="1">
          <a:solidFill>
            <a:srgbClr val="FFFF00"/>
          </a:solidFill>
          <a:latin typeface="Times New Roman" charset="0"/>
        </a:defRPr>
      </a:lvl3pPr>
      <a:lvl4pPr algn="ctr" defTabSz="900113" rtl="0" eaLnBrk="0" fontAlgn="base" hangingPunct="0">
        <a:spcBef>
          <a:spcPct val="0"/>
        </a:spcBef>
        <a:spcAft>
          <a:spcPct val="0"/>
        </a:spcAft>
        <a:defRPr sz="4300" b="1">
          <a:solidFill>
            <a:srgbClr val="FFFF00"/>
          </a:solidFill>
          <a:latin typeface="Times New Roman" charset="0"/>
        </a:defRPr>
      </a:lvl4pPr>
      <a:lvl5pPr algn="ctr" defTabSz="900113" rtl="0" eaLnBrk="0" fontAlgn="base" hangingPunct="0">
        <a:spcBef>
          <a:spcPct val="0"/>
        </a:spcBef>
        <a:spcAft>
          <a:spcPct val="0"/>
        </a:spcAft>
        <a:defRPr sz="4300" b="1">
          <a:solidFill>
            <a:srgbClr val="FFFF00"/>
          </a:solidFill>
          <a:latin typeface="Times New Roman" charset="0"/>
        </a:defRPr>
      </a:lvl5pPr>
      <a:lvl6pPr marL="457200" algn="ctr" defTabSz="900113" rtl="0" eaLnBrk="0" fontAlgn="base" hangingPunct="0">
        <a:spcBef>
          <a:spcPct val="0"/>
        </a:spcBef>
        <a:spcAft>
          <a:spcPct val="0"/>
        </a:spcAft>
        <a:defRPr sz="4300" b="1">
          <a:solidFill>
            <a:srgbClr val="FFFF00"/>
          </a:solidFill>
          <a:latin typeface="Times New Roman" charset="0"/>
        </a:defRPr>
      </a:lvl6pPr>
      <a:lvl7pPr marL="914400" algn="ctr" defTabSz="900113" rtl="0" eaLnBrk="0" fontAlgn="base" hangingPunct="0">
        <a:spcBef>
          <a:spcPct val="0"/>
        </a:spcBef>
        <a:spcAft>
          <a:spcPct val="0"/>
        </a:spcAft>
        <a:defRPr sz="4300" b="1">
          <a:solidFill>
            <a:srgbClr val="FFFF00"/>
          </a:solidFill>
          <a:latin typeface="Times New Roman" charset="0"/>
        </a:defRPr>
      </a:lvl7pPr>
      <a:lvl8pPr marL="1371600" algn="ctr" defTabSz="900113" rtl="0" eaLnBrk="0" fontAlgn="base" hangingPunct="0">
        <a:spcBef>
          <a:spcPct val="0"/>
        </a:spcBef>
        <a:spcAft>
          <a:spcPct val="0"/>
        </a:spcAft>
        <a:defRPr sz="4300" b="1">
          <a:solidFill>
            <a:srgbClr val="FFFF00"/>
          </a:solidFill>
          <a:latin typeface="Times New Roman" charset="0"/>
        </a:defRPr>
      </a:lvl8pPr>
      <a:lvl9pPr marL="1828800" algn="ctr" defTabSz="900113" rtl="0" eaLnBrk="0" fontAlgn="base" hangingPunct="0">
        <a:spcBef>
          <a:spcPct val="0"/>
        </a:spcBef>
        <a:spcAft>
          <a:spcPct val="0"/>
        </a:spcAft>
        <a:defRPr sz="4300" b="1">
          <a:solidFill>
            <a:srgbClr val="FFFF00"/>
          </a:solidFill>
          <a:latin typeface="Times New Roman" charset="0"/>
        </a:defRPr>
      </a:lvl9pPr>
    </p:titleStyle>
    <p:bodyStyle>
      <a:lvl1pPr marL="338138" indent="-338138" algn="l" defTabSz="900113" rtl="0" eaLnBrk="0" fontAlgn="base" hangingPunct="0">
        <a:spcBef>
          <a:spcPct val="20000"/>
        </a:spcBef>
        <a:spcAft>
          <a:spcPct val="0"/>
        </a:spcAft>
        <a:buChar char="•"/>
        <a:defRPr sz="3200">
          <a:solidFill>
            <a:srgbClr val="FFFE00"/>
          </a:solidFill>
          <a:latin typeface="+mn-lt"/>
          <a:ea typeface="+mn-ea"/>
          <a:cs typeface="+mn-cs"/>
        </a:defRPr>
      </a:lvl1pPr>
      <a:lvl2pPr marL="731838" indent="-280988" algn="l" defTabSz="900113" rtl="0" eaLnBrk="0" fontAlgn="base" hangingPunct="0">
        <a:spcBef>
          <a:spcPct val="20000"/>
        </a:spcBef>
        <a:spcAft>
          <a:spcPct val="0"/>
        </a:spcAft>
        <a:buChar char="–"/>
        <a:defRPr sz="2800">
          <a:solidFill>
            <a:srgbClr val="FFFE00"/>
          </a:solidFill>
          <a:latin typeface="+mn-lt"/>
        </a:defRPr>
      </a:lvl2pPr>
      <a:lvl3pPr marL="1125538" indent="-225425" algn="l" defTabSz="900113" rtl="0" eaLnBrk="0" fontAlgn="base" hangingPunct="0">
        <a:spcBef>
          <a:spcPct val="20000"/>
        </a:spcBef>
        <a:spcAft>
          <a:spcPct val="0"/>
        </a:spcAft>
        <a:buChar char="•"/>
        <a:defRPr sz="2400">
          <a:solidFill>
            <a:srgbClr val="FFFE00"/>
          </a:solidFill>
          <a:latin typeface="+mn-lt"/>
        </a:defRPr>
      </a:lvl3pPr>
      <a:lvl4pPr marL="1576388" indent="-225425" algn="l" defTabSz="900113" rtl="0" eaLnBrk="0" fontAlgn="base" hangingPunct="0">
        <a:spcBef>
          <a:spcPct val="20000"/>
        </a:spcBef>
        <a:spcAft>
          <a:spcPct val="0"/>
        </a:spcAft>
        <a:buChar char="–"/>
        <a:defRPr sz="2000">
          <a:solidFill>
            <a:srgbClr val="FFFE00"/>
          </a:solidFill>
          <a:latin typeface="+mn-lt"/>
        </a:defRPr>
      </a:lvl4pPr>
      <a:lvl5pPr marL="2027238" indent="-225425" algn="l" defTabSz="900113" rtl="0" eaLnBrk="0" fontAlgn="base" hangingPunct="0">
        <a:spcBef>
          <a:spcPct val="20000"/>
        </a:spcBef>
        <a:spcAft>
          <a:spcPct val="0"/>
        </a:spcAft>
        <a:buChar char="»"/>
        <a:defRPr sz="2000">
          <a:solidFill>
            <a:srgbClr val="FFFE00"/>
          </a:solidFill>
          <a:latin typeface="+mn-lt"/>
        </a:defRPr>
      </a:lvl5pPr>
      <a:lvl6pPr marL="2484438" indent="-225425" algn="l" defTabSz="900113" rtl="0" eaLnBrk="0" fontAlgn="base" hangingPunct="0">
        <a:spcBef>
          <a:spcPct val="20000"/>
        </a:spcBef>
        <a:spcAft>
          <a:spcPct val="0"/>
        </a:spcAft>
        <a:buChar char="»"/>
        <a:defRPr sz="2000">
          <a:solidFill>
            <a:srgbClr val="FFFE00"/>
          </a:solidFill>
          <a:latin typeface="+mn-lt"/>
        </a:defRPr>
      </a:lvl6pPr>
      <a:lvl7pPr marL="2941638" indent="-225425" algn="l" defTabSz="900113" rtl="0" eaLnBrk="0" fontAlgn="base" hangingPunct="0">
        <a:spcBef>
          <a:spcPct val="20000"/>
        </a:spcBef>
        <a:spcAft>
          <a:spcPct val="0"/>
        </a:spcAft>
        <a:buChar char="»"/>
        <a:defRPr sz="2000">
          <a:solidFill>
            <a:srgbClr val="FFFE00"/>
          </a:solidFill>
          <a:latin typeface="+mn-lt"/>
        </a:defRPr>
      </a:lvl7pPr>
      <a:lvl8pPr marL="3398838" indent="-225425" algn="l" defTabSz="900113" rtl="0" eaLnBrk="0" fontAlgn="base" hangingPunct="0">
        <a:spcBef>
          <a:spcPct val="20000"/>
        </a:spcBef>
        <a:spcAft>
          <a:spcPct val="0"/>
        </a:spcAft>
        <a:buChar char="»"/>
        <a:defRPr sz="2000">
          <a:solidFill>
            <a:srgbClr val="FFFE00"/>
          </a:solidFill>
          <a:latin typeface="+mn-lt"/>
        </a:defRPr>
      </a:lvl8pPr>
      <a:lvl9pPr marL="3856038" indent="-225425" algn="l" defTabSz="900113" rtl="0" eaLnBrk="0" fontAlgn="base" hangingPunct="0">
        <a:spcBef>
          <a:spcPct val="20000"/>
        </a:spcBef>
        <a:spcAft>
          <a:spcPct val="0"/>
        </a:spcAft>
        <a:buChar char="»"/>
        <a:defRPr sz="2000">
          <a:solidFill>
            <a:srgbClr val="FFFE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B131DE1-EF2E-49E3-9925-613992ED7CF6}"/>
              </a:ext>
            </a:extLst>
          </p:cNvPr>
          <p:cNvSpPr>
            <a:spLocks noGrp="1" noChangeArrowheads="1"/>
          </p:cNvSpPr>
          <p:nvPr>
            <p:ph type="title"/>
          </p:nvPr>
        </p:nvSpPr>
        <p:spPr>
          <a:xfrm>
            <a:off x="1033670" y="556592"/>
            <a:ext cx="9200943" cy="4817098"/>
          </a:xfrm>
        </p:spPr>
        <p:txBody>
          <a:bodyPr/>
          <a:lstStyle/>
          <a:p>
            <a:pPr>
              <a:defRPr/>
            </a:pPr>
            <a:r>
              <a:rPr lang="it-IT" sz="4800" i="1" dirty="0">
                <a:solidFill>
                  <a:schemeClr val="tx2"/>
                </a:solidFill>
                <a:effectLst>
                  <a:outerShdw blurRad="38100" dist="38100" dir="2700000" algn="tl">
                    <a:srgbClr val="000000"/>
                  </a:outerShdw>
                </a:effectLst>
                <a:latin typeface="Comic Sans MS" pitchFamily="66" charset="0"/>
                <a:cs typeface="Times New Roman" charset="0"/>
              </a:rPr>
              <a:t>Natura Ambiente &amp; Esperienza </a:t>
            </a:r>
            <a:br>
              <a:rPr lang="it-IT" sz="4800" i="1" dirty="0">
                <a:solidFill>
                  <a:schemeClr val="tx2"/>
                </a:solidFill>
                <a:effectLst>
                  <a:outerShdw blurRad="38100" dist="38100" dir="2700000" algn="tl">
                    <a:srgbClr val="000000"/>
                  </a:outerShdw>
                </a:effectLst>
                <a:latin typeface="Comic Sans MS" pitchFamily="66" charset="0"/>
                <a:cs typeface="Times New Roman" charset="0"/>
              </a:rPr>
            </a:br>
            <a:r>
              <a:rPr lang="it-IT" sz="4000" i="1" dirty="0">
                <a:solidFill>
                  <a:schemeClr val="tx2"/>
                </a:solidFill>
                <a:effectLst>
                  <a:outerShdw blurRad="38100" dist="38100" dir="2700000" algn="tl">
                    <a:srgbClr val="000000"/>
                  </a:outerShdw>
                </a:effectLst>
                <a:latin typeface="Comic Sans MS" pitchFamily="66" charset="0"/>
                <a:cs typeface="Times New Roman" charset="0"/>
              </a:rPr>
              <a:t>nello sviluppo delle caratteristiche individuali</a:t>
            </a:r>
            <a:br>
              <a:rPr lang="it-IT" sz="4800" i="1" dirty="0">
                <a:solidFill>
                  <a:schemeClr val="tx2"/>
                </a:solidFill>
                <a:effectLst>
                  <a:outerShdw blurRad="38100" dist="38100" dir="2700000" algn="tl">
                    <a:srgbClr val="000000"/>
                  </a:outerShdw>
                </a:effectLst>
                <a:latin typeface="Comic Sans MS" pitchFamily="66" charset="0"/>
                <a:cs typeface="Times New Roman" charset="0"/>
              </a:rPr>
            </a:br>
            <a:br>
              <a:rPr lang="it-IT" sz="4800" i="1" dirty="0">
                <a:solidFill>
                  <a:schemeClr val="tx2"/>
                </a:solidFill>
                <a:effectLst>
                  <a:outerShdw blurRad="38100" dist="38100" dir="2700000" algn="tl">
                    <a:srgbClr val="000000"/>
                  </a:outerShdw>
                </a:effectLst>
                <a:latin typeface="Comic Sans MS" pitchFamily="66" charset="0"/>
                <a:cs typeface="Times New Roman" charset="0"/>
              </a:rPr>
            </a:br>
            <a:r>
              <a:rPr lang="it-IT" sz="4800" i="1" dirty="0">
                <a:solidFill>
                  <a:schemeClr val="tx2"/>
                </a:solidFill>
                <a:effectLst>
                  <a:outerShdw blurRad="38100" dist="38100" dir="2700000" algn="tl">
                    <a:srgbClr val="000000"/>
                  </a:outerShdw>
                </a:effectLst>
                <a:latin typeface="Comic Sans MS" pitchFamily="66" charset="0"/>
                <a:cs typeface="Times New Roman" charset="0"/>
              </a:rPr>
              <a:t>PARTE 4b</a:t>
            </a:r>
            <a:br>
              <a:rPr lang="it-IT" sz="4800" i="1" dirty="0">
                <a:solidFill>
                  <a:schemeClr val="tx2"/>
                </a:solidFill>
                <a:effectLst>
                  <a:outerShdw blurRad="38100" dist="38100" dir="2700000" algn="tl">
                    <a:srgbClr val="000000"/>
                  </a:outerShdw>
                </a:effectLst>
                <a:latin typeface="Comic Sans MS" pitchFamily="66" charset="0"/>
                <a:cs typeface="Times New Roman" charset="0"/>
              </a:rPr>
            </a:br>
            <a:br>
              <a:rPr lang="it-IT" sz="4800" i="1" dirty="0">
                <a:solidFill>
                  <a:schemeClr val="tx2"/>
                </a:solidFill>
                <a:effectLst>
                  <a:outerShdw blurRad="38100" dist="38100" dir="2700000" algn="tl">
                    <a:srgbClr val="000000"/>
                  </a:outerShdw>
                </a:effectLst>
                <a:latin typeface="Comic Sans MS" pitchFamily="66" charset="0"/>
                <a:cs typeface="Times New Roman" charset="0"/>
              </a:rPr>
            </a:br>
            <a:r>
              <a:rPr lang="it-IT" sz="4000" i="1" dirty="0">
                <a:solidFill>
                  <a:schemeClr val="tx2"/>
                </a:solidFill>
                <a:effectLst>
                  <a:outerShdw blurRad="38100" dist="38100" dir="2700000" algn="tl">
                    <a:srgbClr val="000000"/>
                  </a:outerShdw>
                </a:effectLst>
                <a:latin typeface="Comic Sans MS" pitchFamily="66" charset="0"/>
                <a:cs typeface="Times New Roman" charset="0"/>
              </a:rPr>
              <a:t>2020-2021</a:t>
            </a:r>
            <a:endParaRPr lang="it-IT" sz="6600" i="1" dirty="0">
              <a:solidFill>
                <a:schemeClr val="tx2"/>
              </a:solidFill>
              <a:effectLst>
                <a:outerShdw blurRad="38100" dist="38100" dir="2700000" algn="tl">
                  <a:srgbClr val="000000"/>
                </a:outerShdw>
              </a:effectLst>
              <a:latin typeface="Comic Sans MS" pitchFamily="66" charset="0"/>
              <a:cs typeface="Times New Roman" charset="0"/>
            </a:endParaRPr>
          </a:p>
        </p:txBody>
      </p:sp>
      <p:pic>
        <p:nvPicPr>
          <p:cNvPr id="4099" name="Picture 3">
            <a:extLst>
              <a:ext uri="{FF2B5EF4-FFF2-40B4-BE49-F238E27FC236}">
                <a16:creationId xmlns:a16="http://schemas.microsoft.com/office/drawing/2014/main" id="{E90AF369-C92A-46DB-B983-8FB04C748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4" y="5516563"/>
            <a:ext cx="72675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659597"/>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28699-EB31-480C-BDF7-9B1B3205F17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C4473C9-0EEE-49E1-BE90-FD13B2683E02}"/>
              </a:ext>
            </a:extLst>
          </p:cNvPr>
          <p:cNvSpPr>
            <a:spLocks noGrp="1"/>
          </p:cNvSpPr>
          <p:nvPr>
            <p:ph idx="1"/>
          </p:nvPr>
        </p:nvSpPr>
        <p:spPr/>
        <p:txBody>
          <a:bodyPr>
            <a:normAutofit/>
          </a:bodyPr>
          <a:lstStyle/>
          <a:p>
            <a:r>
              <a:rPr lang="it-IT" sz="6000" dirty="0">
                <a:solidFill>
                  <a:schemeClr val="accent2"/>
                </a:solidFill>
              </a:rPr>
              <a:t>Tipologia di eventi</a:t>
            </a:r>
          </a:p>
        </p:txBody>
      </p:sp>
    </p:spTree>
    <p:extLst>
      <p:ext uri="{BB962C8B-B14F-4D97-AF65-F5344CB8AC3E}">
        <p14:creationId xmlns:p14="http://schemas.microsoft.com/office/powerpoint/2010/main" val="406389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g 157 tab 6.1.JPG"/>
          <p:cNvPicPr>
            <a:picLocks noChangeAspect="1"/>
          </p:cNvPicPr>
          <p:nvPr/>
        </p:nvPicPr>
        <p:blipFill>
          <a:blip r:embed="rId2"/>
          <a:stretch>
            <a:fillRect/>
          </a:stretch>
        </p:blipFill>
        <p:spPr>
          <a:xfrm rot="5400000">
            <a:off x="2945293" y="-1712841"/>
            <a:ext cx="6858001" cy="10283685"/>
          </a:xfrm>
          <a:prstGeom prst="rect">
            <a:avLst/>
          </a:prstGeom>
        </p:spPr>
      </p:pic>
    </p:spTree>
    <p:extLst>
      <p:ext uri="{BB962C8B-B14F-4D97-AF65-F5344CB8AC3E}">
        <p14:creationId xmlns:p14="http://schemas.microsoft.com/office/powerpoint/2010/main" val="139294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g 158 tab 6.1.JPG"/>
          <p:cNvPicPr>
            <a:picLocks noChangeAspect="1"/>
          </p:cNvPicPr>
          <p:nvPr/>
        </p:nvPicPr>
        <p:blipFill>
          <a:blip r:embed="rId2"/>
          <a:stretch>
            <a:fillRect/>
          </a:stretch>
        </p:blipFill>
        <p:spPr>
          <a:xfrm rot="16200000">
            <a:off x="3824751" y="128087"/>
            <a:ext cx="4619642" cy="6363687"/>
          </a:xfrm>
          <a:prstGeom prst="rect">
            <a:avLst/>
          </a:prstGeom>
        </p:spPr>
      </p:pic>
    </p:spTree>
    <p:extLst>
      <p:ext uri="{BB962C8B-B14F-4D97-AF65-F5344CB8AC3E}">
        <p14:creationId xmlns:p14="http://schemas.microsoft.com/office/powerpoint/2010/main" val="394579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g 161 fig 6.4.JPG"/>
          <p:cNvPicPr>
            <a:picLocks noChangeAspect="1"/>
          </p:cNvPicPr>
          <p:nvPr/>
        </p:nvPicPr>
        <p:blipFill>
          <a:blip r:embed="rId2"/>
          <a:stretch>
            <a:fillRect/>
          </a:stretch>
        </p:blipFill>
        <p:spPr>
          <a:xfrm rot="5400000">
            <a:off x="2851910" y="-1215887"/>
            <a:ext cx="6448425" cy="9289777"/>
          </a:xfrm>
          <a:prstGeom prst="rect">
            <a:avLst/>
          </a:prstGeom>
        </p:spPr>
      </p:pic>
    </p:spTree>
    <p:extLst>
      <p:ext uri="{BB962C8B-B14F-4D97-AF65-F5344CB8AC3E}">
        <p14:creationId xmlns:p14="http://schemas.microsoft.com/office/powerpoint/2010/main" val="183758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F32B026C-8062-4436-AB8F-B72961723B67}"/>
              </a:ext>
            </a:extLst>
          </p:cNvPr>
          <p:cNvSpPr>
            <a:spLocks noGrp="1" noChangeArrowheads="1"/>
          </p:cNvSpPr>
          <p:nvPr>
            <p:ph type="title"/>
          </p:nvPr>
        </p:nvSpPr>
        <p:spPr>
          <a:xfrm>
            <a:off x="812800" y="1775792"/>
            <a:ext cx="10345530" cy="2610678"/>
          </a:xfrm>
        </p:spPr>
        <p:txBody>
          <a:bodyPr/>
          <a:lstStyle/>
          <a:p>
            <a:r>
              <a:rPr lang="it-IT" altLang="en-US" sz="7200" dirty="0">
                <a:solidFill>
                  <a:srgbClr val="FF0000"/>
                </a:solidFill>
              </a:rPr>
              <a:t>Dalle prime esperienze </a:t>
            </a:r>
            <a:br>
              <a:rPr lang="it-IT" altLang="en-US" sz="7200" dirty="0">
                <a:solidFill>
                  <a:srgbClr val="FF0000"/>
                </a:solidFill>
              </a:rPr>
            </a:br>
            <a:r>
              <a:rPr lang="it-IT" altLang="en-US" sz="7200" dirty="0">
                <a:solidFill>
                  <a:srgbClr val="FF0000"/>
                </a:solidFill>
              </a:rPr>
              <a:t>in poi ….. </a:t>
            </a:r>
            <a:br>
              <a:rPr lang="it-IT" altLang="en-US" sz="7200" dirty="0">
                <a:solidFill>
                  <a:srgbClr val="FF0000"/>
                </a:solidFill>
              </a:rPr>
            </a:br>
            <a:r>
              <a:rPr lang="it-IT" altLang="en-US" sz="4800" dirty="0">
                <a:solidFill>
                  <a:srgbClr val="FF0000"/>
                </a:solidFill>
              </a:rPr>
              <a:t>ciò che rimane nel tempo</a:t>
            </a:r>
            <a:br>
              <a:rPr lang="it-IT" altLang="en-US" sz="4800" dirty="0">
                <a:solidFill>
                  <a:srgbClr val="FF0000"/>
                </a:solidFill>
              </a:rPr>
            </a:br>
            <a:r>
              <a:rPr lang="it-IT" altLang="en-US" sz="4800" dirty="0">
                <a:solidFill>
                  <a:srgbClr val="FF0000"/>
                </a:solidFill>
              </a:rPr>
              <a:t>ciò che muta </a:t>
            </a:r>
            <a:br>
              <a:rPr lang="it-IT" altLang="en-US" sz="4800" dirty="0">
                <a:solidFill>
                  <a:srgbClr val="FF0000"/>
                </a:solidFill>
              </a:rPr>
            </a:br>
            <a:r>
              <a:rPr lang="it-IT" altLang="en-US" sz="4800" dirty="0">
                <a:solidFill>
                  <a:srgbClr val="FF0000"/>
                </a:solidFill>
              </a:rPr>
              <a:t>nel continuo processo di riadattamento</a:t>
            </a:r>
            <a:br>
              <a:rPr lang="it-IT" altLang="en-US" sz="4800" dirty="0">
                <a:solidFill>
                  <a:srgbClr val="FF0000"/>
                </a:solidFill>
              </a:rPr>
            </a:br>
            <a:r>
              <a:rPr lang="it-IT" altLang="en-US" sz="4800" dirty="0">
                <a:solidFill>
                  <a:srgbClr val="FF0000"/>
                </a:solidFill>
              </a:rPr>
              <a:t>dei primi anni di vita</a:t>
            </a:r>
            <a:endParaRPr lang="en-US" altLang="en-US" sz="7200" dirty="0">
              <a:solidFill>
                <a:srgbClr val="FF0000"/>
              </a:solidFill>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a:solidFill>
                  <a:schemeClr val="tx2"/>
                </a:solidFill>
              </a:rPr>
              <a:t>NO…MA: </a:t>
            </a:r>
            <a:br>
              <a:rPr lang="it-IT" sz="4400" dirty="0">
                <a:solidFill>
                  <a:schemeClr val="tx2"/>
                </a:solidFill>
              </a:rPr>
            </a:br>
            <a:r>
              <a:rPr lang="it-IT" sz="4400" dirty="0">
                <a:solidFill>
                  <a:schemeClr val="tx2"/>
                </a:solidFill>
              </a:rPr>
              <a:t>resilienza vs vulnerabilità  </a:t>
            </a:r>
            <a:endParaRPr lang="en-US" sz="4400" dirty="0">
              <a:solidFill>
                <a:schemeClr val="tx2"/>
              </a:solidFill>
            </a:endParaRPr>
          </a:p>
        </p:txBody>
      </p:sp>
      <p:sp>
        <p:nvSpPr>
          <p:cNvPr id="3" name="Segnaposto contenuto 2"/>
          <p:cNvSpPr>
            <a:spLocks noGrp="1"/>
          </p:cNvSpPr>
          <p:nvPr>
            <p:ph idx="1"/>
          </p:nvPr>
        </p:nvSpPr>
        <p:spPr>
          <a:xfrm>
            <a:off x="1847528" y="2276872"/>
            <a:ext cx="8496944" cy="3819128"/>
          </a:xfrm>
        </p:spPr>
        <p:txBody>
          <a:bodyPr/>
          <a:lstStyle/>
          <a:p>
            <a:pPr marL="0" indent="0">
              <a:buNone/>
            </a:pPr>
            <a:r>
              <a:rPr lang="it-IT" sz="2800" dirty="0">
                <a:solidFill>
                  <a:srgbClr val="FFFF00"/>
                </a:solidFill>
              </a:rPr>
              <a:t>RESILIENZA E VULNERABILITA’ ALLO STRESS SI CONFIGURANO FIN DALLE PRIME FASI DELLO SVILUPPO IN TUTTI I BAMBINI</a:t>
            </a:r>
          </a:p>
          <a:p>
            <a:pPr marL="0" indent="0" algn="ctr">
              <a:buNone/>
            </a:pPr>
            <a:r>
              <a:rPr lang="it-IT" sz="2800" dirty="0">
                <a:solidFill>
                  <a:srgbClr val="FFFF00"/>
                </a:solidFill>
              </a:rPr>
              <a:t>E IN TUTTI I CONTESTI IN CUI CRESCONO </a:t>
            </a:r>
            <a:r>
              <a:rPr lang="it-IT" sz="2400" dirty="0">
                <a:solidFill>
                  <a:srgbClr val="FFFF00"/>
                </a:solidFill>
              </a:rPr>
              <a:t>«NORMALI» Vs «ATIPICI» </a:t>
            </a:r>
          </a:p>
          <a:p>
            <a:pPr marL="0" indent="0">
              <a:buNone/>
            </a:pPr>
            <a:endParaRPr lang="it-IT" sz="2400" dirty="0">
              <a:solidFill>
                <a:schemeClr val="bg1"/>
              </a:solidFill>
            </a:endParaRPr>
          </a:p>
          <a:p>
            <a:pPr marL="0" indent="0">
              <a:buNone/>
            </a:pPr>
            <a:r>
              <a:rPr lang="it-IT" sz="2000" dirty="0">
                <a:solidFill>
                  <a:srgbClr val="FFFF00"/>
                </a:solidFill>
              </a:rPr>
              <a:t>TRASCURATEZZA E/O ABUSO FISICO, SESSUALE, PSICOLOGICO, NELLA FAMIGLIA BIOLOGICA; OSPEDALIZZAZIONE; SEPARAZIONE E DIVORZIO GEN. BIOLOGICI,; MORTE DI UN GENITORE;  ISTITUZIONALIZZAZIONE; ECC.</a:t>
            </a:r>
            <a:endParaRPr lang="en-US" sz="24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4468820"/>
            <a:ext cx="481013" cy="58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35930"/>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AEB0B8-92ED-4781-929D-185E4671388D}"/>
              </a:ext>
            </a:extLst>
          </p:cNvPr>
          <p:cNvSpPr>
            <a:spLocks noGrp="1"/>
          </p:cNvSpPr>
          <p:nvPr>
            <p:ph idx="1"/>
          </p:nvPr>
        </p:nvSpPr>
        <p:spPr>
          <a:xfrm>
            <a:off x="812800" y="636104"/>
            <a:ext cx="10363200" cy="5459896"/>
          </a:xfrm>
        </p:spPr>
        <p:txBody>
          <a:bodyPr/>
          <a:lstStyle/>
          <a:p>
            <a:pPr marL="0" indent="0">
              <a:buNone/>
            </a:pPr>
            <a:r>
              <a:rPr lang="it-IT" dirty="0"/>
              <a:t>Dallo studio delle traiettorie evolutive in contesi tipici e atipici di diversi campioni di bambini dalle prime fasi di sviluppo sono emerse importanti conoscenze riassumibili nei concetti di </a:t>
            </a:r>
            <a:r>
              <a:rPr lang="it-IT" sz="2800" dirty="0"/>
              <a:t>EQUIFINALITA’ e</a:t>
            </a:r>
            <a:r>
              <a:rPr lang="it-IT" dirty="0"/>
              <a:t> </a:t>
            </a:r>
            <a:r>
              <a:rPr lang="it-IT" sz="2800" dirty="0"/>
              <a:t>MULTIFINALITA’</a:t>
            </a:r>
          </a:p>
          <a:p>
            <a:r>
              <a:rPr lang="it-IT" sz="2800" dirty="0"/>
              <a:t>EQUIFINALITA’ </a:t>
            </a:r>
            <a:r>
              <a:rPr lang="it-IT" dirty="0"/>
              <a:t>Uno stesso esito può derivare da percorsi evolutivi molto diversi (ES. comportamento aggressivo)</a:t>
            </a:r>
          </a:p>
          <a:p>
            <a:pPr lvl="0"/>
            <a:r>
              <a:rPr lang="it-IT" sz="2800" dirty="0"/>
              <a:t>MULTIFINALITA’ </a:t>
            </a:r>
            <a:r>
              <a:rPr lang="it-IT" dirty="0"/>
              <a:t>Esperienze precoci simili non portano a uno stesso risultato in termini di sviluppo (cioè non portano ad esiti necessariamente simili) (es. adottati)</a:t>
            </a:r>
          </a:p>
          <a:p>
            <a:r>
              <a:rPr lang="it-IT" sz="2000" dirty="0"/>
              <a:t>(</a:t>
            </a:r>
            <a:r>
              <a:rPr lang="it-IT" sz="2000" dirty="0" err="1"/>
              <a:t>Schaffer</a:t>
            </a:r>
            <a:r>
              <a:rPr lang="it-IT" sz="2000" dirty="0"/>
              <a:t>, 2008)</a:t>
            </a:r>
            <a:endParaRPr lang="it-IT" dirty="0"/>
          </a:p>
        </p:txBody>
      </p:sp>
    </p:spTree>
    <p:extLst>
      <p:ext uri="{BB962C8B-B14F-4D97-AF65-F5344CB8AC3E}">
        <p14:creationId xmlns:p14="http://schemas.microsoft.com/office/powerpoint/2010/main" val="1226924249"/>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D0B13-04C9-47E4-9BF6-611E04CA86E2}"/>
              </a:ext>
            </a:extLst>
          </p:cNvPr>
          <p:cNvSpPr>
            <a:spLocks noGrp="1"/>
          </p:cNvSpPr>
          <p:nvPr>
            <p:ph type="title"/>
          </p:nvPr>
        </p:nvSpPr>
        <p:spPr>
          <a:xfrm>
            <a:off x="957262" y="2285999"/>
            <a:ext cx="10320337" cy="2043113"/>
          </a:xfrm>
        </p:spPr>
        <p:txBody>
          <a:bodyPr/>
          <a:lstStyle/>
          <a:p>
            <a:r>
              <a:rPr lang="it-IT" dirty="0"/>
              <a:t>Il pregiudizio della irreversibilità degli effetti negativi delle prime esperienze </a:t>
            </a:r>
            <a:br>
              <a:rPr lang="it-IT" dirty="0"/>
            </a:br>
            <a:r>
              <a:rPr lang="it-IT" dirty="0"/>
              <a:t>vs </a:t>
            </a:r>
            <a:br>
              <a:rPr lang="it-IT" dirty="0"/>
            </a:br>
            <a:r>
              <a:rPr lang="it-IT" dirty="0"/>
              <a:t>il pregiudizio della protezione continuativa dell’effetto di esperienze positive</a:t>
            </a:r>
          </a:p>
        </p:txBody>
      </p:sp>
    </p:spTree>
    <p:extLst>
      <p:ext uri="{BB962C8B-B14F-4D97-AF65-F5344CB8AC3E}">
        <p14:creationId xmlns:p14="http://schemas.microsoft.com/office/powerpoint/2010/main" val="3576768353"/>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3" descr="waddingt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0" y="2214564"/>
            <a:ext cx="54864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3024188" y="285751"/>
            <a:ext cx="6286500" cy="8302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w Cen MT Condensed" pitchFamily="34" charset="0"/>
                <a:ea typeface="+mn-ea"/>
                <a:cs typeface="+mn-cs"/>
              </a:rPr>
              <a:t>Principio della “</a:t>
            </a:r>
            <a:r>
              <a:rPr kumimoji="0" lang="it-IT" sz="4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w Cen MT Condensed" pitchFamily="34" charset="0"/>
                <a:ea typeface="+mn-ea"/>
                <a:cs typeface="+mn-cs"/>
              </a:rPr>
              <a:t>canalizzazione”</a:t>
            </a:r>
          </a:p>
        </p:txBody>
      </p:sp>
      <p:sp>
        <p:nvSpPr>
          <p:cNvPr id="6" name="CasellaDiTesto 5"/>
          <p:cNvSpPr txBox="1"/>
          <p:nvPr/>
        </p:nvSpPr>
        <p:spPr>
          <a:xfrm>
            <a:off x="7667626" y="6215063"/>
            <a:ext cx="2652713" cy="40005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entury Gothic" pitchFamily="34" charset="0"/>
                <a:ea typeface="+mn-ea"/>
                <a:cs typeface="+mn-cs"/>
              </a:rPr>
              <a:t>(</a:t>
            </a:r>
            <a:r>
              <a:rPr kumimoji="0" lang="it-IT" sz="2000" b="0" i="0" u="none" strike="noStrike" kern="1200" cap="none" spc="0" normalizeH="0" baseline="0" noProof="0" dirty="0" err="1">
                <a:ln>
                  <a:noFill/>
                </a:ln>
                <a:solidFill>
                  <a:srgbClr val="000000"/>
                </a:solidFill>
                <a:effectLst/>
                <a:uLnTx/>
                <a:uFillTx/>
                <a:latin typeface="Century Gothic" pitchFamily="34" charset="0"/>
                <a:ea typeface="+mn-ea"/>
                <a:cs typeface="+mn-cs"/>
              </a:rPr>
              <a:t>Waddington</a:t>
            </a:r>
            <a:r>
              <a:rPr kumimoji="0" lang="it-IT" sz="2000" b="0" i="0" u="none" strike="noStrike" kern="1200" cap="none" spc="0" normalizeH="0" baseline="0" noProof="0" dirty="0">
                <a:ln>
                  <a:noFill/>
                </a:ln>
                <a:solidFill>
                  <a:srgbClr val="000000"/>
                </a:solidFill>
                <a:effectLst/>
                <a:uLnTx/>
                <a:uFillTx/>
                <a:latin typeface="Century Gothic" pitchFamily="34" charset="0"/>
                <a:ea typeface="+mn-ea"/>
                <a:cs typeface="+mn-cs"/>
              </a:rPr>
              <a:t>, 1942)</a:t>
            </a:r>
          </a:p>
        </p:txBody>
      </p:sp>
      <p:cxnSp>
        <p:nvCxnSpPr>
          <p:cNvPr id="24" name="Connettore 7 23"/>
          <p:cNvCxnSpPr/>
          <p:nvPr/>
        </p:nvCxnSpPr>
        <p:spPr>
          <a:xfrm rot="16200000" flipH="1">
            <a:off x="5917407" y="3250407"/>
            <a:ext cx="2214562" cy="1571625"/>
          </a:xfrm>
          <a:prstGeom prst="curvedConnector3">
            <a:avLst>
              <a:gd name="adj1" fmla="val 22948"/>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rot="5400000">
            <a:off x="4095750" y="3214688"/>
            <a:ext cx="2286000" cy="1714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0" name="Figura a mano libera 49"/>
          <p:cNvSpPr/>
          <p:nvPr/>
        </p:nvSpPr>
        <p:spPr>
          <a:xfrm>
            <a:off x="5229225" y="2963864"/>
            <a:ext cx="914400" cy="2333625"/>
          </a:xfrm>
          <a:custGeom>
            <a:avLst/>
            <a:gdLst>
              <a:gd name="connsiteX0" fmla="*/ 914400 w 914400"/>
              <a:gd name="connsiteY0" fmla="*/ 0 h 2333297"/>
              <a:gd name="connsiteX1" fmla="*/ 819806 w 914400"/>
              <a:gd name="connsiteY1" fmla="*/ 63062 h 2333297"/>
              <a:gd name="connsiteX2" fmla="*/ 772510 w 914400"/>
              <a:gd name="connsiteY2" fmla="*/ 94593 h 2333297"/>
              <a:gd name="connsiteX3" fmla="*/ 709448 w 914400"/>
              <a:gd name="connsiteY3" fmla="*/ 141890 h 2333297"/>
              <a:gd name="connsiteX4" fmla="*/ 599089 w 914400"/>
              <a:gd name="connsiteY4" fmla="*/ 220717 h 2333297"/>
              <a:gd name="connsiteX5" fmla="*/ 472965 w 914400"/>
              <a:gd name="connsiteY5" fmla="*/ 331076 h 2333297"/>
              <a:gd name="connsiteX6" fmla="*/ 394137 w 914400"/>
              <a:gd name="connsiteY6" fmla="*/ 409904 h 2333297"/>
              <a:gd name="connsiteX7" fmla="*/ 315310 w 914400"/>
              <a:gd name="connsiteY7" fmla="*/ 488731 h 2333297"/>
              <a:gd name="connsiteX8" fmla="*/ 252248 w 914400"/>
              <a:gd name="connsiteY8" fmla="*/ 583324 h 2333297"/>
              <a:gd name="connsiteX9" fmla="*/ 94593 w 914400"/>
              <a:gd name="connsiteY9" fmla="*/ 772511 h 2333297"/>
              <a:gd name="connsiteX10" fmla="*/ 78827 w 914400"/>
              <a:gd name="connsiteY10" fmla="*/ 819807 h 2333297"/>
              <a:gd name="connsiteX11" fmla="*/ 15765 w 914400"/>
              <a:gd name="connsiteY11" fmla="*/ 914400 h 2333297"/>
              <a:gd name="connsiteX12" fmla="*/ 0 w 914400"/>
              <a:gd name="connsiteY12" fmla="*/ 961697 h 2333297"/>
              <a:gd name="connsiteX13" fmla="*/ 63062 w 914400"/>
              <a:gd name="connsiteY13" fmla="*/ 1087821 h 2333297"/>
              <a:gd name="connsiteX14" fmla="*/ 110358 w 914400"/>
              <a:gd name="connsiteY14" fmla="*/ 1103586 h 2333297"/>
              <a:gd name="connsiteX15" fmla="*/ 204951 w 914400"/>
              <a:gd name="connsiteY15" fmla="*/ 1150883 h 2333297"/>
              <a:gd name="connsiteX16" fmla="*/ 299544 w 914400"/>
              <a:gd name="connsiteY16" fmla="*/ 1229711 h 2333297"/>
              <a:gd name="connsiteX17" fmla="*/ 346841 w 914400"/>
              <a:gd name="connsiteY17" fmla="*/ 1261242 h 2333297"/>
              <a:gd name="connsiteX18" fmla="*/ 409903 w 914400"/>
              <a:gd name="connsiteY18" fmla="*/ 1355835 h 2333297"/>
              <a:gd name="connsiteX19" fmla="*/ 457200 w 914400"/>
              <a:gd name="connsiteY19" fmla="*/ 1466193 h 2333297"/>
              <a:gd name="connsiteX20" fmla="*/ 472965 w 914400"/>
              <a:gd name="connsiteY20" fmla="*/ 1797269 h 2333297"/>
              <a:gd name="connsiteX21" fmla="*/ 504496 w 914400"/>
              <a:gd name="connsiteY21" fmla="*/ 2002221 h 2333297"/>
              <a:gd name="connsiteX22" fmla="*/ 536027 w 914400"/>
              <a:gd name="connsiteY22" fmla="*/ 2159876 h 2333297"/>
              <a:gd name="connsiteX23" fmla="*/ 520262 w 914400"/>
              <a:gd name="connsiteY23" fmla="*/ 2270235 h 2333297"/>
              <a:gd name="connsiteX24" fmla="*/ 504496 w 914400"/>
              <a:gd name="connsiteY24" fmla="*/ 2317531 h 2333297"/>
              <a:gd name="connsiteX25" fmla="*/ 472965 w 914400"/>
              <a:gd name="connsiteY25" fmla="*/ 2270235 h 2333297"/>
              <a:gd name="connsiteX26" fmla="*/ 457200 w 914400"/>
              <a:gd name="connsiteY26" fmla="*/ 2222938 h 2333297"/>
              <a:gd name="connsiteX27" fmla="*/ 457200 w 914400"/>
              <a:gd name="connsiteY27" fmla="*/ 2191407 h 2333297"/>
              <a:gd name="connsiteX28" fmla="*/ 504496 w 914400"/>
              <a:gd name="connsiteY28" fmla="*/ 2222938 h 2333297"/>
              <a:gd name="connsiteX29" fmla="*/ 630620 w 914400"/>
              <a:gd name="connsiteY29" fmla="*/ 2270235 h 2333297"/>
              <a:gd name="connsiteX30" fmla="*/ 520262 w 914400"/>
              <a:gd name="connsiteY30" fmla="*/ 2317531 h 2333297"/>
              <a:gd name="connsiteX31" fmla="*/ 472965 w 914400"/>
              <a:gd name="connsiteY31" fmla="*/ 2333297 h 233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 h="2333297">
                <a:moveTo>
                  <a:pt x="914400" y="0"/>
                </a:moveTo>
                <a:lnTo>
                  <a:pt x="819806" y="63062"/>
                </a:lnTo>
                <a:cubicBezTo>
                  <a:pt x="804041" y="73572"/>
                  <a:pt x="787668" y="83224"/>
                  <a:pt x="772510" y="94593"/>
                </a:cubicBezTo>
                <a:cubicBezTo>
                  <a:pt x="751489" y="110359"/>
                  <a:pt x="730830" y="126617"/>
                  <a:pt x="709448" y="141890"/>
                </a:cubicBezTo>
                <a:cubicBezTo>
                  <a:pt x="666295" y="172714"/>
                  <a:pt x="641245" y="183245"/>
                  <a:pt x="599089" y="220717"/>
                </a:cubicBezTo>
                <a:cubicBezTo>
                  <a:pt x="460749" y="343686"/>
                  <a:pt x="574695" y="263257"/>
                  <a:pt x="472965" y="331076"/>
                </a:cubicBezTo>
                <a:cubicBezTo>
                  <a:pt x="388885" y="457197"/>
                  <a:pt x="499238" y="304804"/>
                  <a:pt x="394137" y="409904"/>
                </a:cubicBezTo>
                <a:cubicBezTo>
                  <a:pt x="289030" y="515009"/>
                  <a:pt x="441437" y="404646"/>
                  <a:pt x="315310" y="488731"/>
                </a:cubicBezTo>
                <a:cubicBezTo>
                  <a:pt x="294289" y="520262"/>
                  <a:pt x="279044" y="556528"/>
                  <a:pt x="252248" y="583324"/>
                </a:cubicBezTo>
                <a:cubicBezTo>
                  <a:pt x="208338" y="627234"/>
                  <a:pt x="116544" y="706660"/>
                  <a:pt x="94593" y="772511"/>
                </a:cubicBezTo>
                <a:cubicBezTo>
                  <a:pt x="89338" y="788276"/>
                  <a:pt x="86898" y="805280"/>
                  <a:pt x="78827" y="819807"/>
                </a:cubicBezTo>
                <a:cubicBezTo>
                  <a:pt x="60423" y="852934"/>
                  <a:pt x="15765" y="914400"/>
                  <a:pt x="15765" y="914400"/>
                </a:cubicBezTo>
                <a:cubicBezTo>
                  <a:pt x="10510" y="930166"/>
                  <a:pt x="0" y="945079"/>
                  <a:pt x="0" y="961697"/>
                </a:cubicBezTo>
                <a:cubicBezTo>
                  <a:pt x="0" y="1022424"/>
                  <a:pt x="13573" y="1054828"/>
                  <a:pt x="63062" y="1087821"/>
                </a:cubicBezTo>
                <a:cubicBezTo>
                  <a:pt x="76889" y="1097039"/>
                  <a:pt x="94593" y="1098331"/>
                  <a:pt x="110358" y="1103586"/>
                </a:cubicBezTo>
                <a:cubicBezTo>
                  <a:pt x="245906" y="1193950"/>
                  <a:pt x="74407" y="1085610"/>
                  <a:pt x="204951" y="1150883"/>
                </a:cubicBezTo>
                <a:cubicBezTo>
                  <a:pt x="263670" y="1180243"/>
                  <a:pt x="247239" y="1186123"/>
                  <a:pt x="299544" y="1229711"/>
                </a:cubicBezTo>
                <a:cubicBezTo>
                  <a:pt x="314100" y="1241841"/>
                  <a:pt x="331075" y="1250732"/>
                  <a:pt x="346841" y="1261242"/>
                </a:cubicBezTo>
                <a:cubicBezTo>
                  <a:pt x="380659" y="1362697"/>
                  <a:pt x="336094" y="1252503"/>
                  <a:pt x="409903" y="1355835"/>
                </a:cubicBezTo>
                <a:cubicBezTo>
                  <a:pt x="434254" y="1389926"/>
                  <a:pt x="444334" y="1427597"/>
                  <a:pt x="457200" y="1466193"/>
                </a:cubicBezTo>
                <a:cubicBezTo>
                  <a:pt x="462455" y="1576552"/>
                  <a:pt x="465363" y="1687047"/>
                  <a:pt x="472965" y="1797269"/>
                </a:cubicBezTo>
                <a:cubicBezTo>
                  <a:pt x="480381" y="1904802"/>
                  <a:pt x="487805" y="1910422"/>
                  <a:pt x="504496" y="2002221"/>
                </a:cubicBezTo>
                <a:cubicBezTo>
                  <a:pt x="530265" y="2143950"/>
                  <a:pt x="508144" y="2048339"/>
                  <a:pt x="536027" y="2159876"/>
                </a:cubicBezTo>
                <a:cubicBezTo>
                  <a:pt x="536027" y="2159876"/>
                  <a:pt x="527550" y="2233797"/>
                  <a:pt x="520262" y="2270235"/>
                </a:cubicBezTo>
                <a:cubicBezTo>
                  <a:pt x="517003" y="2286530"/>
                  <a:pt x="509751" y="2301766"/>
                  <a:pt x="504496" y="2317531"/>
                </a:cubicBezTo>
                <a:cubicBezTo>
                  <a:pt x="493986" y="2301766"/>
                  <a:pt x="481439" y="2287182"/>
                  <a:pt x="472965" y="2270235"/>
                </a:cubicBezTo>
                <a:cubicBezTo>
                  <a:pt x="465533" y="2255371"/>
                  <a:pt x="466418" y="2236765"/>
                  <a:pt x="457200" y="2222938"/>
                </a:cubicBezTo>
                <a:cubicBezTo>
                  <a:pt x="423459" y="2172326"/>
                  <a:pt x="369888" y="2162304"/>
                  <a:pt x="457200" y="2191407"/>
                </a:cubicBezTo>
                <a:cubicBezTo>
                  <a:pt x="472965" y="2201917"/>
                  <a:pt x="486755" y="2216285"/>
                  <a:pt x="504496" y="2222938"/>
                </a:cubicBezTo>
                <a:cubicBezTo>
                  <a:pt x="660347" y="2281383"/>
                  <a:pt x="519703" y="2196289"/>
                  <a:pt x="630620" y="2270235"/>
                </a:cubicBezTo>
                <a:cubicBezTo>
                  <a:pt x="558618" y="2318237"/>
                  <a:pt x="609343" y="2292080"/>
                  <a:pt x="520262" y="2317531"/>
                </a:cubicBezTo>
                <a:cubicBezTo>
                  <a:pt x="504283" y="2322096"/>
                  <a:pt x="472965" y="2333297"/>
                  <a:pt x="472965" y="2333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2" name="Figura a mano libera 51"/>
          <p:cNvSpPr/>
          <p:nvPr/>
        </p:nvSpPr>
        <p:spPr>
          <a:xfrm>
            <a:off x="6284914" y="2963864"/>
            <a:ext cx="2287587" cy="2408237"/>
          </a:xfrm>
          <a:custGeom>
            <a:avLst/>
            <a:gdLst>
              <a:gd name="connsiteX0" fmla="*/ 0 w 2287569"/>
              <a:gd name="connsiteY0" fmla="*/ 0 h 2408788"/>
              <a:gd name="connsiteX1" fmla="*/ 15766 w 2287569"/>
              <a:gd name="connsiteY1" fmla="*/ 47297 h 2408788"/>
              <a:gd name="connsiteX2" fmla="*/ 94593 w 2287569"/>
              <a:gd name="connsiteY2" fmla="*/ 141890 h 2408788"/>
              <a:gd name="connsiteX3" fmla="*/ 157655 w 2287569"/>
              <a:gd name="connsiteY3" fmla="*/ 220717 h 2408788"/>
              <a:gd name="connsiteX4" fmla="*/ 173421 w 2287569"/>
              <a:gd name="connsiteY4" fmla="*/ 268014 h 2408788"/>
              <a:gd name="connsiteX5" fmla="*/ 315311 w 2287569"/>
              <a:gd name="connsiteY5" fmla="*/ 362607 h 2408788"/>
              <a:gd name="connsiteX6" fmla="*/ 362607 w 2287569"/>
              <a:gd name="connsiteY6" fmla="*/ 394138 h 2408788"/>
              <a:gd name="connsiteX7" fmla="*/ 472966 w 2287569"/>
              <a:gd name="connsiteY7" fmla="*/ 425669 h 2408788"/>
              <a:gd name="connsiteX8" fmla="*/ 567559 w 2287569"/>
              <a:gd name="connsiteY8" fmla="*/ 457200 h 2408788"/>
              <a:gd name="connsiteX9" fmla="*/ 614855 w 2287569"/>
              <a:gd name="connsiteY9" fmla="*/ 488731 h 2408788"/>
              <a:gd name="connsiteX10" fmla="*/ 709448 w 2287569"/>
              <a:gd name="connsiteY10" fmla="*/ 520262 h 2408788"/>
              <a:gd name="connsiteX11" fmla="*/ 851338 w 2287569"/>
              <a:gd name="connsiteY11" fmla="*/ 551793 h 2408788"/>
              <a:gd name="connsiteX12" fmla="*/ 993228 w 2287569"/>
              <a:gd name="connsiteY12" fmla="*/ 630621 h 2408788"/>
              <a:gd name="connsiteX13" fmla="*/ 1040524 w 2287569"/>
              <a:gd name="connsiteY13" fmla="*/ 677917 h 2408788"/>
              <a:gd name="connsiteX14" fmla="*/ 1135117 w 2287569"/>
              <a:gd name="connsiteY14" fmla="*/ 740980 h 2408788"/>
              <a:gd name="connsiteX15" fmla="*/ 1182414 w 2287569"/>
              <a:gd name="connsiteY15" fmla="*/ 788276 h 2408788"/>
              <a:gd name="connsiteX16" fmla="*/ 1213945 w 2287569"/>
              <a:gd name="connsiteY16" fmla="*/ 835573 h 2408788"/>
              <a:gd name="connsiteX17" fmla="*/ 1261242 w 2287569"/>
              <a:gd name="connsiteY17" fmla="*/ 867104 h 2408788"/>
              <a:gd name="connsiteX18" fmla="*/ 1308538 w 2287569"/>
              <a:gd name="connsiteY18" fmla="*/ 914400 h 2408788"/>
              <a:gd name="connsiteX19" fmla="*/ 1324304 w 2287569"/>
              <a:gd name="connsiteY19" fmla="*/ 961697 h 2408788"/>
              <a:gd name="connsiteX20" fmla="*/ 1355835 w 2287569"/>
              <a:gd name="connsiteY20" fmla="*/ 1008993 h 2408788"/>
              <a:gd name="connsiteX21" fmla="*/ 1418897 w 2287569"/>
              <a:gd name="connsiteY21" fmla="*/ 1150883 h 2408788"/>
              <a:gd name="connsiteX22" fmla="*/ 1481959 w 2287569"/>
              <a:gd name="connsiteY22" fmla="*/ 1229711 h 2408788"/>
              <a:gd name="connsiteX23" fmla="*/ 1545021 w 2287569"/>
              <a:gd name="connsiteY23" fmla="*/ 1324304 h 2408788"/>
              <a:gd name="connsiteX24" fmla="*/ 1639614 w 2287569"/>
              <a:gd name="connsiteY24" fmla="*/ 1418897 h 2408788"/>
              <a:gd name="connsiteX25" fmla="*/ 1686911 w 2287569"/>
              <a:gd name="connsiteY25" fmla="*/ 1466193 h 2408788"/>
              <a:gd name="connsiteX26" fmla="*/ 1781504 w 2287569"/>
              <a:gd name="connsiteY26" fmla="*/ 1529255 h 2408788"/>
              <a:gd name="connsiteX27" fmla="*/ 1813035 w 2287569"/>
              <a:gd name="connsiteY27" fmla="*/ 1576552 h 2408788"/>
              <a:gd name="connsiteX28" fmla="*/ 1907628 w 2287569"/>
              <a:gd name="connsiteY28" fmla="*/ 1655380 h 2408788"/>
              <a:gd name="connsiteX29" fmla="*/ 1939159 w 2287569"/>
              <a:gd name="connsiteY29" fmla="*/ 1718442 h 2408788"/>
              <a:gd name="connsiteX30" fmla="*/ 2002221 w 2287569"/>
              <a:gd name="connsiteY30" fmla="*/ 1813035 h 2408788"/>
              <a:gd name="connsiteX31" fmla="*/ 2033752 w 2287569"/>
              <a:gd name="connsiteY31" fmla="*/ 1907628 h 2408788"/>
              <a:gd name="connsiteX32" fmla="*/ 2096814 w 2287569"/>
              <a:gd name="connsiteY32" fmla="*/ 2002221 h 2408788"/>
              <a:gd name="connsiteX33" fmla="*/ 2112580 w 2287569"/>
              <a:gd name="connsiteY33" fmla="*/ 2065283 h 2408788"/>
              <a:gd name="connsiteX34" fmla="*/ 2175642 w 2287569"/>
              <a:gd name="connsiteY34" fmla="*/ 2159876 h 2408788"/>
              <a:gd name="connsiteX35" fmla="*/ 2222938 w 2287569"/>
              <a:gd name="connsiteY35" fmla="*/ 2301766 h 2408788"/>
              <a:gd name="connsiteX36" fmla="*/ 2238704 w 2287569"/>
              <a:gd name="connsiteY36" fmla="*/ 2349062 h 2408788"/>
              <a:gd name="connsiteX37" fmla="*/ 2254469 w 2287569"/>
              <a:gd name="connsiteY37" fmla="*/ 2254469 h 2408788"/>
              <a:gd name="connsiteX38" fmla="*/ 2270235 w 2287569"/>
              <a:gd name="connsiteY38" fmla="*/ 2191407 h 2408788"/>
              <a:gd name="connsiteX39" fmla="*/ 2144111 w 2287569"/>
              <a:gd name="connsiteY39" fmla="*/ 2222938 h 2408788"/>
              <a:gd name="connsiteX40" fmla="*/ 2128345 w 2287569"/>
              <a:gd name="connsiteY40" fmla="*/ 2270235 h 2408788"/>
              <a:gd name="connsiteX41" fmla="*/ 2222938 w 2287569"/>
              <a:gd name="connsiteY41" fmla="*/ 2349062 h 240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87569" h="2408788">
                <a:moveTo>
                  <a:pt x="0" y="0"/>
                </a:moveTo>
                <a:cubicBezTo>
                  <a:pt x="5255" y="15766"/>
                  <a:pt x="8334" y="32433"/>
                  <a:pt x="15766" y="47297"/>
                </a:cubicBezTo>
                <a:cubicBezTo>
                  <a:pt x="37715" y="91194"/>
                  <a:pt x="59728" y="107024"/>
                  <a:pt x="94593" y="141890"/>
                </a:cubicBezTo>
                <a:cubicBezTo>
                  <a:pt x="134222" y="260772"/>
                  <a:pt x="76156" y="118842"/>
                  <a:pt x="157655" y="220717"/>
                </a:cubicBezTo>
                <a:cubicBezTo>
                  <a:pt x="168036" y="233694"/>
                  <a:pt x="161670" y="256263"/>
                  <a:pt x="173421" y="268014"/>
                </a:cubicBezTo>
                <a:cubicBezTo>
                  <a:pt x="173424" y="268017"/>
                  <a:pt x="291661" y="346840"/>
                  <a:pt x="315311" y="362607"/>
                </a:cubicBezTo>
                <a:cubicBezTo>
                  <a:pt x="331076" y="373117"/>
                  <a:pt x="344632" y="388146"/>
                  <a:pt x="362607" y="394138"/>
                </a:cubicBezTo>
                <a:cubicBezTo>
                  <a:pt x="521539" y="447116"/>
                  <a:pt x="275030" y="366289"/>
                  <a:pt x="472966" y="425669"/>
                </a:cubicBezTo>
                <a:cubicBezTo>
                  <a:pt x="504801" y="435219"/>
                  <a:pt x="567559" y="457200"/>
                  <a:pt x="567559" y="457200"/>
                </a:cubicBezTo>
                <a:cubicBezTo>
                  <a:pt x="583324" y="467710"/>
                  <a:pt x="597540" y="481036"/>
                  <a:pt x="614855" y="488731"/>
                </a:cubicBezTo>
                <a:cubicBezTo>
                  <a:pt x="645227" y="502230"/>
                  <a:pt x="677917" y="509752"/>
                  <a:pt x="709448" y="520262"/>
                </a:cubicBezTo>
                <a:cubicBezTo>
                  <a:pt x="787073" y="546137"/>
                  <a:pt x="740348" y="533295"/>
                  <a:pt x="851338" y="551793"/>
                </a:cubicBezTo>
                <a:cubicBezTo>
                  <a:pt x="910812" y="571618"/>
                  <a:pt x="939018" y="576411"/>
                  <a:pt x="993228" y="630621"/>
                </a:cubicBezTo>
                <a:cubicBezTo>
                  <a:pt x="1008993" y="646386"/>
                  <a:pt x="1022925" y="664229"/>
                  <a:pt x="1040524" y="677917"/>
                </a:cubicBezTo>
                <a:cubicBezTo>
                  <a:pt x="1070437" y="701183"/>
                  <a:pt x="1108320" y="714184"/>
                  <a:pt x="1135117" y="740980"/>
                </a:cubicBezTo>
                <a:cubicBezTo>
                  <a:pt x="1150883" y="756745"/>
                  <a:pt x="1168141" y="771148"/>
                  <a:pt x="1182414" y="788276"/>
                </a:cubicBezTo>
                <a:cubicBezTo>
                  <a:pt x="1194544" y="802832"/>
                  <a:pt x="1200547" y="822175"/>
                  <a:pt x="1213945" y="835573"/>
                </a:cubicBezTo>
                <a:cubicBezTo>
                  <a:pt x="1227343" y="848971"/>
                  <a:pt x="1246686" y="854974"/>
                  <a:pt x="1261242" y="867104"/>
                </a:cubicBezTo>
                <a:cubicBezTo>
                  <a:pt x="1278370" y="881377"/>
                  <a:pt x="1292773" y="898635"/>
                  <a:pt x="1308538" y="914400"/>
                </a:cubicBezTo>
                <a:cubicBezTo>
                  <a:pt x="1313793" y="930166"/>
                  <a:pt x="1316872" y="946833"/>
                  <a:pt x="1324304" y="961697"/>
                </a:cubicBezTo>
                <a:cubicBezTo>
                  <a:pt x="1332778" y="978644"/>
                  <a:pt x="1348140" y="991678"/>
                  <a:pt x="1355835" y="1008993"/>
                </a:cubicBezTo>
                <a:cubicBezTo>
                  <a:pt x="1430882" y="1177849"/>
                  <a:pt x="1347537" y="1043842"/>
                  <a:pt x="1418897" y="1150883"/>
                </a:cubicBezTo>
                <a:cubicBezTo>
                  <a:pt x="1454399" y="1257393"/>
                  <a:pt x="1405163" y="1141944"/>
                  <a:pt x="1481959" y="1229711"/>
                </a:cubicBezTo>
                <a:cubicBezTo>
                  <a:pt x="1506913" y="1258230"/>
                  <a:pt x="1518225" y="1297508"/>
                  <a:pt x="1545021" y="1324304"/>
                </a:cubicBezTo>
                <a:lnTo>
                  <a:pt x="1639614" y="1418897"/>
                </a:lnTo>
                <a:cubicBezTo>
                  <a:pt x="1655380" y="1434662"/>
                  <a:pt x="1668360" y="1453826"/>
                  <a:pt x="1686911" y="1466193"/>
                </a:cubicBezTo>
                <a:lnTo>
                  <a:pt x="1781504" y="1529255"/>
                </a:lnTo>
                <a:cubicBezTo>
                  <a:pt x="1792014" y="1545021"/>
                  <a:pt x="1799637" y="1563154"/>
                  <a:pt x="1813035" y="1576552"/>
                </a:cubicBezTo>
                <a:cubicBezTo>
                  <a:pt x="1882177" y="1645694"/>
                  <a:pt x="1843057" y="1564980"/>
                  <a:pt x="1907628" y="1655380"/>
                </a:cubicBezTo>
                <a:cubicBezTo>
                  <a:pt x="1921288" y="1674504"/>
                  <a:pt x="1927067" y="1698289"/>
                  <a:pt x="1939159" y="1718442"/>
                </a:cubicBezTo>
                <a:cubicBezTo>
                  <a:pt x="1958656" y="1750937"/>
                  <a:pt x="2002221" y="1813035"/>
                  <a:pt x="2002221" y="1813035"/>
                </a:cubicBezTo>
                <a:cubicBezTo>
                  <a:pt x="2012731" y="1844566"/>
                  <a:pt x="2015316" y="1879973"/>
                  <a:pt x="2033752" y="1907628"/>
                </a:cubicBezTo>
                <a:lnTo>
                  <a:pt x="2096814" y="2002221"/>
                </a:lnTo>
                <a:cubicBezTo>
                  <a:pt x="2102069" y="2023242"/>
                  <a:pt x="2102890" y="2045903"/>
                  <a:pt x="2112580" y="2065283"/>
                </a:cubicBezTo>
                <a:cubicBezTo>
                  <a:pt x="2129527" y="2099178"/>
                  <a:pt x="2175642" y="2159876"/>
                  <a:pt x="2175642" y="2159876"/>
                </a:cubicBezTo>
                <a:lnTo>
                  <a:pt x="2222938" y="2301766"/>
                </a:lnTo>
                <a:lnTo>
                  <a:pt x="2238704" y="2349062"/>
                </a:lnTo>
                <a:cubicBezTo>
                  <a:pt x="2243959" y="2317531"/>
                  <a:pt x="2248200" y="2285814"/>
                  <a:pt x="2254469" y="2254469"/>
                </a:cubicBezTo>
                <a:cubicBezTo>
                  <a:pt x="2258718" y="2233222"/>
                  <a:pt x="2287569" y="2204408"/>
                  <a:pt x="2270235" y="2191407"/>
                </a:cubicBezTo>
                <a:cubicBezTo>
                  <a:pt x="2258528" y="2182627"/>
                  <a:pt x="2165096" y="2215943"/>
                  <a:pt x="2144111" y="2222938"/>
                </a:cubicBezTo>
                <a:cubicBezTo>
                  <a:pt x="2138856" y="2238704"/>
                  <a:pt x="2118686" y="2256712"/>
                  <a:pt x="2128345" y="2270235"/>
                </a:cubicBezTo>
                <a:cubicBezTo>
                  <a:pt x="2227310" y="2408788"/>
                  <a:pt x="2222938" y="2285337"/>
                  <a:pt x="2222938" y="2349062"/>
                </a:cubicBezTo>
              </a:path>
            </a:pathLst>
          </a:custGeom>
          <a:ln w="571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3599913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up)">
                                      <p:cBhvr>
                                        <p:cTn id="17" dur="5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6" y="3425699"/>
            <a:ext cx="3960440" cy="3078711"/>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936" y="506780"/>
            <a:ext cx="4748108" cy="2918919"/>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1" y="332657"/>
            <a:ext cx="3090863"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6226"/>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0F8BF-6D92-4680-AD21-89689528A31B}"/>
              </a:ext>
            </a:extLst>
          </p:cNvPr>
          <p:cNvSpPr>
            <a:spLocks noGrp="1"/>
          </p:cNvSpPr>
          <p:nvPr>
            <p:ph type="title"/>
          </p:nvPr>
        </p:nvSpPr>
        <p:spPr/>
        <p:txBody>
          <a:bodyPr/>
          <a:lstStyle/>
          <a:p>
            <a:r>
              <a:rPr lang="it-IT" dirty="0"/>
              <a:t>QUANDO?</a:t>
            </a:r>
          </a:p>
        </p:txBody>
      </p:sp>
      <p:sp>
        <p:nvSpPr>
          <p:cNvPr id="3" name="Segnaposto contenuto 2">
            <a:extLst>
              <a:ext uri="{FF2B5EF4-FFF2-40B4-BE49-F238E27FC236}">
                <a16:creationId xmlns:a16="http://schemas.microsoft.com/office/drawing/2014/main" id="{14007877-CED4-45DC-9FC6-1A5A904CA67B}"/>
              </a:ext>
            </a:extLst>
          </p:cNvPr>
          <p:cNvSpPr>
            <a:spLocks noGrp="1"/>
          </p:cNvSpPr>
          <p:nvPr>
            <p:ph idx="1"/>
          </p:nvPr>
        </p:nvSpPr>
        <p:spPr/>
        <p:txBody>
          <a:bodyPr/>
          <a:lstStyle/>
          <a:p>
            <a:r>
              <a:rPr lang="it-IT" dirty="0"/>
              <a:t>IL PROBLEMA DEL QUANDO SI INTRECCIA CON QUELLO LEGATO A:</a:t>
            </a:r>
          </a:p>
          <a:p>
            <a:r>
              <a:rPr lang="it-IT" dirty="0"/>
              <a:t>- TIPO DI EVENTO</a:t>
            </a:r>
          </a:p>
          <a:p>
            <a:r>
              <a:rPr lang="it-IT" dirty="0"/>
              <a:t>- ETA’ CRONOLOGICA DEL SOGGETTO (FASE DEL CICLO DI VITA SPECIFICA)</a:t>
            </a:r>
          </a:p>
        </p:txBody>
      </p:sp>
    </p:spTree>
    <p:extLst>
      <p:ext uri="{BB962C8B-B14F-4D97-AF65-F5344CB8AC3E}">
        <p14:creationId xmlns:p14="http://schemas.microsoft.com/office/powerpoint/2010/main" val="1974348611"/>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A06FA-B1F6-43C6-A23B-9B3FF48E1F9F}"/>
              </a:ext>
            </a:extLst>
          </p:cNvPr>
          <p:cNvSpPr>
            <a:spLocks noGrp="1"/>
          </p:cNvSpPr>
          <p:nvPr>
            <p:ph type="title"/>
          </p:nvPr>
        </p:nvSpPr>
        <p:spPr>
          <a:xfrm>
            <a:off x="800100" y="2409825"/>
            <a:ext cx="10363200" cy="2190750"/>
          </a:xfrm>
        </p:spPr>
        <p:txBody>
          <a:bodyPr/>
          <a:lstStyle/>
          <a:p>
            <a:r>
              <a:rPr lang="it-IT" dirty="0"/>
              <a:t>Da Kagan: «il fascino del determinismo della prima infanzia» in «tre idee che ci hanno sedotto – i miti della Psicologia dello sviluppo» (2001)</a:t>
            </a:r>
            <a:br>
              <a:rPr lang="it-IT" dirty="0"/>
            </a:br>
            <a:br>
              <a:rPr lang="it-IT" dirty="0"/>
            </a:br>
            <a:endParaRPr lang="it-IT" dirty="0"/>
          </a:p>
        </p:txBody>
      </p:sp>
    </p:spTree>
    <p:extLst>
      <p:ext uri="{BB962C8B-B14F-4D97-AF65-F5344CB8AC3E}">
        <p14:creationId xmlns:p14="http://schemas.microsoft.com/office/powerpoint/2010/main" val="1018758689"/>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65F086-86B4-430B-A0E3-85D9C6BFEFD1}"/>
              </a:ext>
            </a:extLst>
          </p:cNvPr>
          <p:cNvSpPr>
            <a:spLocks noGrp="1"/>
          </p:cNvSpPr>
          <p:nvPr>
            <p:ph idx="1"/>
          </p:nvPr>
        </p:nvSpPr>
        <p:spPr/>
        <p:txBody>
          <a:bodyPr/>
          <a:lstStyle/>
          <a:p>
            <a:r>
              <a:rPr lang="it-IT" dirty="0"/>
              <a:t>…. Ogni società si interroga sulle cause della variazione esistente fra i suoi membri…. Un numero più esiguo di società inclusa la nostra ha stabilito che le esperienze dei primi anni di vita (soprattutto la cura amorevole e il gioco interattivo della madre biologica con il neonato) rappresentano la forza più potente nel plasmare la vita…. (p.113)…</a:t>
            </a:r>
          </a:p>
        </p:txBody>
      </p:sp>
    </p:spTree>
    <p:extLst>
      <p:ext uri="{BB962C8B-B14F-4D97-AF65-F5344CB8AC3E}">
        <p14:creationId xmlns:p14="http://schemas.microsoft.com/office/powerpoint/2010/main" val="2689856160"/>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86C491-8E6F-4EC1-A5ED-9BC5E0D638D4}"/>
              </a:ext>
            </a:extLst>
          </p:cNvPr>
          <p:cNvSpPr>
            <a:spLocks noGrp="1"/>
          </p:cNvSpPr>
          <p:nvPr>
            <p:ph type="ctrTitle"/>
          </p:nvPr>
        </p:nvSpPr>
        <p:spPr>
          <a:xfrm>
            <a:off x="914400" y="1393031"/>
            <a:ext cx="10363200" cy="4071938"/>
          </a:xfrm>
        </p:spPr>
        <p:txBody>
          <a:bodyPr/>
          <a:lstStyle/>
          <a:p>
            <a:r>
              <a:rPr lang="it-IT" sz="3600" b="0" dirty="0"/>
              <a:t>…Nell’America di oggi c’è sicuramente qualche madre che ascolta Beethoven con il registratore accanto al ventre, nella speranza che il figlio non ancora nato diventi un giorno sensibile alla musica… </a:t>
            </a:r>
            <a:br>
              <a:rPr lang="it-IT" sz="3600" b="0" dirty="0"/>
            </a:br>
            <a:br>
              <a:rPr lang="it-IT" sz="3600" b="0" dirty="0"/>
            </a:br>
            <a:r>
              <a:rPr lang="it-IT" sz="3600" b="0" dirty="0"/>
              <a:t>….i rituali che derivano da queste convinzioni hanno l’effetto di placare l’ansia…</a:t>
            </a:r>
            <a:br>
              <a:rPr lang="it-IT" sz="3600" b="0" dirty="0"/>
            </a:br>
            <a:r>
              <a:rPr lang="it-IT" sz="3600" b="0" dirty="0"/>
              <a:t>(p.116)</a:t>
            </a:r>
          </a:p>
        </p:txBody>
      </p:sp>
    </p:spTree>
    <p:extLst>
      <p:ext uri="{BB962C8B-B14F-4D97-AF65-F5344CB8AC3E}">
        <p14:creationId xmlns:p14="http://schemas.microsoft.com/office/powerpoint/2010/main" val="3421121323"/>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C64AC-A2AD-467C-8434-E771C42BF863}"/>
              </a:ext>
            </a:extLst>
          </p:cNvPr>
          <p:cNvSpPr>
            <a:spLocks noGrp="1"/>
          </p:cNvSpPr>
          <p:nvPr>
            <p:ph type="title"/>
          </p:nvPr>
        </p:nvSpPr>
        <p:spPr/>
        <p:txBody>
          <a:bodyPr/>
          <a:lstStyle/>
          <a:p>
            <a:r>
              <a:rPr lang="it-IT" dirty="0"/>
              <a:t>Hanno l’effetto di placare l’ansia</a:t>
            </a:r>
          </a:p>
        </p:txBody>
      </p:sp>
      <p:sp>
        <p:nvSpPr>
          <p:cNvPr id="3" name="Segnaposto contenuto 2">
            <a:extLst>
              <a:ext uri="{FF2B5EF4-FFF2-40B4-BE49-F238E27FC236}">
                <a16:creationId xmlns:a16="http://schemas.microsoft.com/office/drawing/2014/main" id="{4C671B3C-5D57-4C14-B132-B2A917E49A4E}"/>
              </a:ext>
            </a:extLst>
          </p:cNvPr>
          <p:cNvSpPr>
            <a:spLocks noGrp="1"/>
          </p:cNvSpPr>
          <p:nvPr>
            <p:ph idx="1"/>
          </p:nvPr>
        </p:nvSpPr>
        <p:spPr/>
        <p:txBody>
          <a:bodyPr/>
          <a:lstStyle/>
          <a:p>
            <a:pPr marL="0" indent="0">
              <a:buNone/>
            </a:pPr>
            <a:r>
              <a:rPr lang="it-IT" dirty="0"/>
              <a:t>…. Se la futura felicità le doti naturali e il successo si formano nei primi anni di vita e …. allora i genitori che compiono coscientemente i loro doveri nell’educazione dei figli hanno meno motivi per essere apprensivi…</a:t>
            </a:r>
          </a:p>
          <a:p>
            <a:pPr marL="0" indent="0">
              <a:buNone/>
            </a:pPr>
            <a:endParaRPr lang="it-IT" dirty="0"/>
          </a:p>
          <a:p>
            <a:pPr marL="0" indent="0">
              <a:buNone/>
            </a:pPr>
            <a:r>
              <a:rPr lang="it-IT" dirty="0"/>
              <a:t>…. Lo sviluppo diventa analogo alla costruzione di una casa… </a:t>
            </a:r>
          </a:p>
          <a:p>
            <a:pPr marL="0" indent="0">
              <a:buNone/>
            </a:pPr>
            <a:r>
              <a:rPr lang="it-IT" dirty="0"/>
              <a:t>(p.116)</a:t>
            </a:r>
          </a:p>
        </p:txBody>
      </p:sp>
    </p:spTree>
    <p:extLst>
      <p:ext uri="{BB962C8B-B14F-4D97-AF65-F5344CB8AC3E}">
        <p14:creationId xmlns:p14="http://schemas.microsoft.com/office/powerpoint/2010/main" val="2343205286"/>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258F5-6EDA-403F-9CA5-60B05A4AEED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F13E9DF-3D2E-4FF0-9733-57F66AA1D724}"/>
              </a:ext>
            </a:extLst>
          </p:cNvPr>
          <p:cNvSpPr>
            <a:spLocks noGrp="1"/>
          </p:cNvSpPr>
          <p:nvPr>
            <p:ph idx="1"/>
          </p:nvPr>
        </p:nvSpPr>
        <p:spPr/>
        <p:txBody>
          <a:bodyPr/>
          <a:lstStyle/>
          <a:p>
            <a:pPr marL="0" indent="0">
              <a:buNone/>
            </a:pPr>
            <a:r>
              <a:rPr lang="it-IT" dirty="0"/>
              <a:t>… ogni bambino americano nato nel 1998 sarà messo in fila con oltre tre milioni di altri bambini, quando quella classe di età andrà all’elementari… </a:t>
            </a:r>
          </a:p>
          <a:p>
            <a:pPr marL="0" indent="0">
              <a:buNone/>
            </a:pPr>
            <a:r>
              <a:rPr lang="it-IT" dirty="0"/>
              <a:t>….. La capacità relativa di ciascun bambino … confrontata con quella di tutti gli altri …. Ne </a:t>
            </a:r>
            <a:r>
              <a:rPr lang="it-IT" dirty="0" err="1"/>
              <a:t>plasmeerà</a:t>
            </a:r>
            <a:r>
              <a:rPr lang="it-IT" dirty="0"/>
              <a:t> il futuro in maniera sostanziale …(p. 122)</a:t>
            </a:r>
          </a:p>
        </p:txBody>
      </p:sp>
    </p:spTree>
    <p:extLst>
      <p:ext uri="{BB962C8B-B14F-4D97-AF65-F5344CB8AC3E}">
        <p14:creationId xmlns:p14="http://schemas.microsoft.com/office/powerpoint/2010/main" val="899676991"/>
      </p:ext>
    </p:ext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33B3269-3288-4BA7-AD52-8F90818A7F2A}"/>
              </a:ext>
            </a:extLst>
          </p:cNvPr>
          <p:cNvSpPr>
            <a:spLocks noGrp="1"/>
          </p:cNvSpPr>
          <p:nvPr>
            <p:ph idx="1"/>
          </p:nvPr>
        </p:nvSpPr>
        <p:spPr>
          <a:xfrm>
            <a:off x="541337" y="928688"/>
            <a:ext cx="10363200" cy="5481637"/>
          </a:xfrm>
        </p:spPr>
        <p:txBody>
          <a:bodyPr/>
          <a:lstStyle/>
          <a:p>
            <a:pPr marL="0" indent="0">
              <a:buNone/>
            </a:pPr>
            <a:r>
              <a:rPr lang="it-IT" sz="2800" dirty="0"/>
              <a:t>PRESENZA DEI FATTORI DI PROTEZIONE DURANTE LA PRIMA INFANZIA NON EQUIVALE A DETERMINISMO POSITIVO DELLO SVILUPPO POSITIVO DEL SOGGETTO, NE’ E’ VERO IL CONTRARIO (DETERMINISMO NEGATIVO</a:t>
            </a:r>
            <a:r>
              <a:rPr lang="it-IT" dirty="0"/>
              <a:t>)</a:t>
            </a:r>
          </a:p>
          <a:p>
            <a:endParaRPr lang="it-IT" dirty="0"/>
          </a:p>
          <a:p>
            <a:r>
              <a:rPr lang="it-IT" dirty="0"/>
              <a:t>…. questo non significa che gli avvenimenti dei primi anni di vita siano privi di effetti, ma .... </a:t>
            </a:r>
          </a:p>
          <a:p>
            <a:endParaRPr lang="it-IT" dirty="0"/>
          </a:p>
          <a:p>
            <a:r>
              <a:rPr lang="it-IT" dirty="0"/>
              <a:t>… gli avvenimenti dei primi anni avviano il bambino piccolo su una particolare strada, ma </a:t>
            </a:r>
            <a:r>
              <a:rPr lang="it-IT" dirty="0" err="1"/>
              <a:t>e’</a:t>
            </a:r>
            <a:r>
              <a:rPr lang="it-IT" dirty="0"/>
              <a:t> una strada sulla quale </a:t>
            </a:r>
            <a:r>
              <a:rPr lang="it-IT" dirty="0" err="1"/>
              <a:t>incontrera’</a:t>
            </a:r>
            <a:r>
              <a:rPr lang="it-IT" dirty="0"/>
              <a:t> molti incroci (P.192)</a:t>
            </a:r>
          </a:p>
        </p:txBody>
      </p:sp>
    </p:spTree>
    <p:extLst>
      <p:ext uri="{BB962C8B-B14F-4D97-AF65-F5344CB8AC3E}">
        <p14:creationId xmlns:p14="http://schemas.microsoft.com/office/powerpoint/2010/main" val="1654588838"/>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91876-1493-4689-A245-49EF1C6A05DC}"/>
              </a:ext>
            </a:extLst>
          </p:cNvPr>
          <p:cNvSpPr>
            <a:spLocks noGrp="1"/>
          </p:cNvSpPr>
          <p:nvPr>
            <p:ph type="title"/>
          </p:nvPr>
        </p:nvSpPr>
        <p:spPr>
          <a:xfrm>
            <a:off x="821635" y="2464904"/>
            <a:ext cx="10426936" cy="1903896"/>
          </a:xfrm>
        </p:spPr>
        <p:txBody>
          <a:bodyPr/>
          <a:lstStyle/>
          <a:p>
            <a:r>
              <a:rPr lang="it-IT" dirty="0"/>
              <a:t>Tuttavia le prime esperienze sono alla base della costruzione della mente …</a:t>
            </a:r>
            <a:br>
              <a:rPr lang="it-IT" dirty="0"/>
            </a:br>
            <a:r>
              <a:rPr lang="it-IT" dirty="0"/>
              <a:t>anche da un punto di vista organico</a:t>
            </a:r>
          </a:p>
        </p:txBody>
      </p:sp>
    </p:spTree>
    <p:extLst>
      <p:ext uri="{BB962C8B-B14F-4D97-AF65-F5344CB8AC3E}">
        <p14:creationId xmlns:p14="http://schemas.microsoft.com/office/powerpoint/2010/main" val="2266414718"/>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87C2B6-57E3-447F-8338-24839708381D}"/>
              </a:ext>
            </a:extLst>
          </p:cNvPr>
          <p:cNvSpPr>
            <a:spLocks noGrp="1"/>
          </p:cNvSpPr>
          <p:nvPr>
            <p:ph type="title"/>
          </p:nvPr>
        </p:nvSpPr>
        <p:spPr>
          <a:xfrm>
            <a:off x="-159026" y="609600"/>
            <a:ext cx="12351026" cy="1143000"/>
          </a:xfrm>
        </p:spPr>
        <p:txBody>
          <a:bodyPr/>
          <a:lstStyle/>
          <a:p>
            <a:r>
              <a:rPr lang="it-IT" sz="3600" dirty="0"/>
              <a:t>Il problema del quando: </a:t>
            </a:r>
            <a:br>
              <a:rPr lang="it-IT" sz="3600" dirty="0"/>
            </a:br>
            <a:r>
              <a:rPr lang="it-IT" sz="3600" dirty="0" err="1"/>
              <a:t>reversibilita’</a:t>
            </a:r>
            <a:r>
              <a:rPr lang="it-IT" sz="3600" dirty="0"/>
              <a:t> vs irreversibilità </a:t>
            </a:r>
            <a:br>
              <a:rPr lang="it-IT" sz="3600" dirty="0"/>
            </a:br>
            <a:r>
              <a:rPr lang="it-IT" sz="3600" dirty="0"/>
              <a:t>delle prime esperienze </a:t>
            </a:r>
            <a:br>
              <a:rPr lang="it-IT" dirty="0"/>
            </a:br>
            <a:r>
              <a:rPr lang="it-IT" dirty="0"/>
              <a:t> </a:t>
            </a:r>
          </a:p>
        </p:txBody>
      </p:sp>
      <p:sp>
        <p:nvSpPr>
          <p:cNvPr id="3" name="Segnaposto contenuto 2">
            <a:extLst>
              <a:ext uri="{FF2B5EF4-FFF2-40B4-BE49-F238E27FC236}">
                <a16:creationId xmlns:a16="http://schemas.microsoft.com/office/drawing/2014/main" id="{0115279B-C3ED-456C-A58F-13C04D931F38}"/>
              </a:ext>
            </a:extLst>
          </p:cNvPr>
          <p:cNvSpPr>
            <a:spLocks noGrp="1"/>
          </p:cNvSpPr>
          <p:nvPr>
            <p:ph idx="1"/>
          </p:nvPr>
        </p:nvSpPr>
        <p:spPr/>
        <p:txBody>
          <a:bodyPr/>
          <a:lstStyle/>
          <a:p>
            <a:pPr>
              <a:buFontTx/>
              <a:buChar char="-"/>
            </a:pPr>
            <a:r>
              <a:rPr lang="it-IT" sz="2400" dirty="0"/>
              <a:t>PERIODI CRITICI DI APPRENDIMENTO</a:t>
            </a:r>
            <a:r>
              <a:rPr lang="it-IT" sz="2800" dirty="0"/>
              <a:t>: «le fasi dello sviluppo biologicamente determinate durante le quali l’individuo è più pronto ad acquisire un nuovo schema di comportamento» </a:t>
            </a:r>
          </a:p>
          <a:p>
            <a:pPr marL="0" indent="0">
              <a:buNone/>
            </a:pPr>
            <a:r>
              <a:rPr lang="it-IT" sz="2800" dirty="0"/>
              <a:t>		PROCESSI IN ATTESA DI ESPERIENZA </a:t>
            </a:r>
          </a:p>
          <a:p>
            <a:pPr>
              <a:buFontTx/>
              <a:buChar char="-"/>
            </a:pPr>
            <a:r>
              <a:rPr lang="it-IT" sz="2400" dirty="0"/>
              <a:t>PERIODI SENSIBILI DI APPRENDIMENTO</a:t>
            </a:r>
            <a:r>
              <a:rPr lang="it-IT" sz="2800" dirty="0"/>
              <a:t>: «le fasi dello sviluppo in cui le probabilità che un individuo acquisisca un nuovo schema di comportamento sono maggiori rispetto ad altri momenti del suo sviluppo»</a:t>
            </a:r>
          </a:p>
          <a:p>
            <a:pPr marL="0" indent="0">
              <a:buNone/>
            </a:pPr>
            <a:r>
              <a:rPr lang="it-IT" sz="2800" dirty="0"/>
              <a:t>		PROCESSI DIPENDENTI DALL’ESPERIENZA</a:t>
            </a:r>
          </a:p>
          <a:p>
            <a:pPr marL="0" indent="0">
              <a:buNone/>
            </a:pPr>
            <a:r>
              <a:rPr lang="it-IT" sz="2000" dirty="0"/>
              <a:t>(</a:t>
            </a:r>
            <a:r>
              <a:rPr lang="it-IT" sz="2000" dirty="0" err="1"/>
              <a:t>Schaffer</a:t>
            </a:r>
            <a:r>
              <a:rPr lang="it-IT" sz="2000" dirty="0"/>
              <a:t>, 2008 p. 64-65)</a:t>
            </a:r>
            <a:endParaRPr lang="it-IT" sz="2400" dirty="0"/>
          </a:p>
        </p:txBody>
      </p:sp>
    </p:spTree>
    <p:extLst>
      <p:ext uri="{BB962C8B-B14F-4D97-AF65-F5344CB8AC3E}">
        <p14:creationId xmlns:p14="http://schemas.microsoft.com/office/powerpoint/2010/main" val="1794103430"/>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AD64D-91C5-468A-82B5-F10B05809497}"/>
              </a:ext>
            </a:extLst>
          </p:cNvPr>
          <p:cNvSpPr>
            <a:spLocks noGrp="1"/>
          </p:cNvSpPr>
          <p:nvPr>
            <p:ph type="title"/>
          </p:nvPr>
        </p:nvSpPr>
        <p:spPr/>
        <p:txBody>
          <a:bodyPr/>
          <a:lstStyle/>
          <a:p>
            <a:r>
              <a:rPr lang="it-IT" dirty="0"/>
              <a:t>Periodi critici di apprendimento</a:t>
            </a:r>
          </a:p>
        </p:txBody>
      </p:sp>
      <p:sp>
        <p:nvSpPr>
          <p:cNvPr id="3" name="Segnaposto contenuto 2">
            <a:extLst>
              <a:ext uri="{FF2B5EF4-FFF2-40B4-BE49-F238E27FC236}">
                <a16:creationId xmlns:a16="http://schemas.microsoft.com/office/drawing/2014/main" id="{BEFB2D29-2D73-4BBD-A6A3-B64F8D786158}"/>
              </a:ext>
            </a:extLst>
          </p:cNvPr>
          <p:cNvSpPr>
            <a:spLocks noGrp="1"/>
          </p:cNvSpPr>
          <p:nvPr>
            <p:ph idx="1"/>
          </p:nvPr>
        </p:nvSpPr>
        <p:spPr/>
        <p:txBody>
          <a:bodyPr/>
          <a:lstStyle/>
          <a:p>
            <a:r>
              <a:rPr lang="it-IT" dirty="0"/>
              <a:t>Concetto formulato in etologia, esteso allo studio di tutte le specie animali, compresa la nostra (Psicologia) </a:t>
            </a:r>
          </a:p>
          <a:p>
            <a:r>
              <a:rPr lang="it-IT" dirty="0"/>
              <a:t>Ha avuto un grande successo nel corso del 900 infatti ha creato il pregiudizio diffuso relativo al determinismo delle prime esperienze sul futuro sviluppo dei b. (es. ipotesi che esistesse un periodo critico per l’attaccamento, ecc.)</a:t>
            </a:r>
          </a:p>
          <a:p>
            <a:r>
              <a:rPr lang="it-IT" sz="2000" dirty="0"/>
              <a:t>(</a:t>
            </a:r>
            <a:r>
              <a:rPr lang="it-IT" sz="2000" dirty="0" err="1"/>
              <a:t>Schaffer</a:t>
            </a:r>
            <a:r>
              <a:rPr lang="it-IT" sz="2000" dirty="0"/>
              <a:t>, 2008)</a:t>
            </a:r>
            <a:endParaRPr lang="it-IT" dirty="0"/>
          </a:p>
        </p:txBody>
      </p:sp>
    </p:spTree>
    <p:extLst>
      <p:ext uri="{BB962C8B-B14F-4D97-AF65-F5344CB8AC3E}">
        <p14:creationId xmlns:p14="http://schemas.microsoft.com/office/powerpoint/2010/main" val="2484680766"/>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D0013-774A-454B-BA57-562879479ADA}"/>
              </a:ext>
            </a:extLst>
          </p:cNvPr>
          <p:cNvSpPr>
            <a:spLocks noGrp="1"/>
          </p:cNvSpPr>
          <p:nvPr>
            <p:ph type="title"/>
          </p:nvPr>
        </p:nvSpPr>
        <p:spPr>
          <a:xfrm>
            <a:off x="914400" y="190500"/>
            <a:ext cx="10363200" cy="1143000"/>
          </a:xfrm>
        </p:spPr>
        <p:txBody>
          <a:bodyPr/>
          <a:lstStyle/>
          <a:p>
            <a:r>
              <a:rPr lang="it-IT" dirty="0"/>
              <a:t>Quali sono? </a:t>
            </a:r>
          </a:p>
        </p:txBody>
      </p:sp>
      <p:sp>
        <p:nvSpPr>
          <p:cNvPr id="3" name="Segnaposto contenuto 2">
            <a:extLst>
              <a:ext uri="{FF2B5EF4-FFF2-40B4-BE49-F238E27FC236}">
                <a16:creationId xmlns:a16="http://schemas.microsoft.com/office/drawing/2014/main" id="{79644392-9E6B-434C-B551-440A9FA364D1}"/>
              </a:ext>
            </a:extLst>
          </p:cNvPr>
          <p:cNvSpPr>
            <a:spLocks noGrp="1"/>
          </p:cNvSpPr>
          <p:nvPr>
            <p:ph idx="1"/>
          </p:nvPr>
        </p:nvSpPr>
        <p:spPr>
          <a:xfrm>
            <a:off x="812800" y="1333500"/>
            <a:ext cx="10363200" cy="4762500"/>
          </a:xfrm>
        </p:spPr>
        <p:txBody>
          <a:bodyPr/>
          <a:lstStyle/>
          <a:p>
            <a:r>
              <a:rPr lang="it-IT" dirty="0"/>
              <a:t>Descritte per funzioni sensoriali-motorie, percettive e per linguaggio</a:t>
            </a:r>
          </a:p>
          <a:p>
            <a:pPr marL="0" indent="0">
              <a:buNone/>
            </a:pPr>
            <a:r>
              <a:rPr lang="it-IT" dirty="0"/>
              <a:t> - es. visione binoculare: b. devono poter usare entrambi gli occhi all’incirca nei primi anni di vita o problemi di strabismo</a:t>
            </a:r>
          </a:p>
          <a:p>
            <a:pPr marL="0" indent="0">
              <a:buNone/>
            </a:pPr>
            <a:r>
              <a:rPr lang="it-IT" dirty="0"/>
              <a:t>Es. selezione acustica della percezione dei fonemi appartenenti alla propria lingua madre nel primo anno di vita; difficoltà a imparare a parlare una nuova lingua senza problemi a livello di produzione fonologica entro l’adolescenza </a:t>
            </a:r>
            <a:r>
              <a:rPr lang="it-IT" sz="2000" dirty="0"/>
              <a:t>(</a:t>
            </a:r>
            <a:r>
              <a:rPr lang="it-IT" sz="2000" dirty="0" err="1"/>
              <a:t>Schaffer</a:t>
            </a:r>
            <a:r>
              <a:rPr lang="it-IT" sz="2000" dirty="0"/>
              <a:t>, 2008)</a:t>
            </a:r>
            <a:endParaRPr lang="it-IT" dirty="0"/>
          </a:p>
        </p:txBody>
      </p:sp>
    </p:spTree>
    <p:extLst>
      <p:ext uri="{BB962C8B-B14F-4D97-AF65-F5344CB8AC3E}">
        <p14:creationId xmlns:p14="http://schemas.microsoft.com/office/powerpoint/2010/main" val="2437908012"/>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2ECA3-55EC-46C7-9143-6674812B0521}"/>
              </a:ext>
            </a:extLst>
          </p:cNvPr>
          <p:cNvSpPr>
            <a:spLocks noGrp="1"/>
          </p:cNvSpPr>
          <p:nvPr>
            <p:ph type="title"/>
          </p:nvPr>
        </p:nvSpPr>
        <p:spPr>
          <a:xfrm>
            <a:off x="812800" y="190500"/>
            <a:ext cx="10363200" cy="1143000"/>
          </a:xfrm>
        </p:spPr>
        <p:txBody>
          <a:bodyPr/>
          <a:lstStyle/>
          <a:p>
            <a:r>
              <a:rPr lang="it-IT" dirty="0">
                <a:solidFill>
                  <a:schemeClr val="tx2"/>
                </a:solidFill>
              </a:rPr>
              <a:t>IL PROBLEMA DEL QUANDO….SI INTRECCIA CON…L’EVENTO</a:t>
            </a:r>
          </a:p>
        </p:txBody>
      </p:sp>
      <p:sp>
        <p:nvSpPr>
          <p:cNvPr id="3" name="Segnaposto contenuto 2">
            <a:extLst>
              <a:ext uri="{FF2B5EF4-FFF2-40B4-BE49-F238E27FC236}">
                <a16:creationId xmlns:a16="http://schemas.microsoft.com/office/drawing/2014/main" id="{A112AA35-B9F1-4F8D-8DB1-623DDE8D5B44}"/>
              </a:ext>
            </a:extLst>
          </p:cNvPr>
          <p:cNvSpPr>
            <a:spLocks noGrp="1"/>
          </p:cNvSpPr>
          <p:nvPr>
            <p:ph idx="1"/>
          </p:nvPr>
        </p:nvSpPr>
        <p:spPr>
          <a:xfrm>
            <a:off x="803965" y="1484244"/>
            <a:ext cx="11074400" cy="4890052"/>
          </a:xfrm>
        </p:spPr>
        <p:txBody>
          <a:bodyPr/>
          <a:lstStyle/>
          <a:p>
            <a:pPr>
              <a:buFontTx/>
              <a:buChar char="-"/>
            </a:pPr>
            <a:r>
              <a:rPr lang="it-IT" sz="2800" dirty="0">
                <a:solidFill>
                  <a:srgbClr val="FFFF00"/>
                </a:solidFill>
              </a:rPr>
              <a:t>PROBABILITA’ NON PROBABILITA’ DELL’EVENTO, </a:t>
            </a:r>
          </a:p>
          <a:p>
            <a:pPr>
              <a:buFontTx/>
              <a:buChar char="-"/>
            </a:pPr>
            <a:r>
              <a:rPr lang="it-IT" sz="2800" dirty="0">
                <a:solidFill>
                  <a:srgbClr val="FFFF00"/>
                </a:solidFill>
              </a:rPr>
              <a:t>AMBITO DELL’EVENTO E QUALE TIPO DI RIORGANIZZAZIONE DEL SISTEMA RICHIESTA </a:t>
            </a:r>
          </a:p>
          <a:p>
            <a:pPr>
              <a:buFontTx/>
              <a:buChar char="-"/>
            </a:pPr>
            <a:r>
              <a:rPr lang="it-IT" sz="2800" dirty="0">
                <a:solidFill>
                  <a:srgbClr val="FFFF00"/>
                </a:solidFill>
              </a:rPr>
              <a:t>ECC…</a:t>
            </a:r>
          </a:p>
          <a:p>
            <a:pPr marL="0" indent="0">
              <a:buNone/>
            </a:pPr>
            <a:r>
              <a:rPr lang="it-IT" sz="2800" dirty="0">
                <a:solidFill>
                  <a:srgbClr val="FFFF00"/>
                </a:solidFill>
              </a:rPr>
              <a:t>		IN UN INTERGIOCO DI RECIPROCHE INTERCONNESSIONI E INFLUENZE ….</a:t>
            </a:r>
          </a:p>
          <a:p>
            <a:pPr marL="0" indent="0">
              <a:buNone/>
            </a:pPr>
            <a:r>
              <a:rPr lang="it-IT" sz="2800" dirty="0">
                <a:solidFill>
                  <a:srgbClr val="FFFF00"/>
                </a:solidFill>
              </a:rPr>
              <a:t>  COMPRESI FATTORI e/o COMPLESSI MECCANISMI DI 								PROTEZIONE E DI RISCHIO</a:t>
            </a:r>
          </a:p>
          <a:p>
            <a:pPr marL="0" indent="0">
              <a:buNone/>
            </a:pPr>
            <a:r>
              <a:rPr lang="it-IT" sz="2800" dirty="0">
                <a:solidFill>
                  <a:srgbClr val="FFFF00"/>
                </a:solidFill>
              </a:rPr>
              <a:t>DETERMINANO PERCORSO TIPICO O ATIPICO SIA INDIVIDUALE CHE INTERINDIVIDUALE </a:t>
            </a:r>
          </a:p>
        </p:txBody>
      </p:sp>
    </p:spTree>
    <p:extLst>
      <p:ext uri="{BB962C8B-B14F-4D97-AF65-F5344CB8AC3E}">
        <p14:creationId xmlns:p14="http://schemas.microsoft.com/office/powerpoint/2010/main" val="743962866"/>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948EC5-A255-453E-88B1-5414C045A3F2}"/>
              </a:ext>
            </a:extLst>
          </p:cNvPr>
          <p:cNvSpPr>
            <a:spLocks noGrp="1"/>
          </p:cNvSpPr>
          <p:nvPr>
            <p:ph type="title"/>
          </p:nvPr>
        </p:nvSpPr>
        <p:spPr>
          <a:xfrm>
            <a:off x="914400" y="92765"/>
            <a:ext cx="10363200" cy="1143000"/>
          </a:xfrm>
        </p:spPr>
        <p:txBody>
          <a:bodyPr/>
          <a:lstStyle/>
          <a:p>
            <a:r>
              <a:rPr lang="it-IT" dirty="0"/>
              <a:t>Periodi sensibili di apprendimento</a:t>
            </a:r>
          </a:p>
        </p:txBody>
      </p:sp>
      <p:sp>
        <p:nvSpPr>
          <p:cNvPr id="3" name="Segnaposto contenuto 2">
            <a:extLst>
              <a:ext uri="{FF2B5EF4-FFF2-40B4-BE49-F238E27FC236}">
                <a16:creationId xmlns:a16="http://schemas.microsoft.com/office/drawing/2014/main" id="{EBDE835F-744F-4293-B706-D63D2793D946}"/>
              </a:ext>
            </a:extLst>
          </p:cNvPr>
          <p:cNvSpPr>
            <a:spLocks noGrp="1"/>
          </p:cNvSpPr>
          <p:nvPr>
            <p:ph idx="1"/>
          </p:nvPr>
        </p:nvSpPr>
        <p:spPr>
          <a:xfrm>
            <a:off x="667027" y="1495839"/>
            <a:ext cx="10363200" cy="4873486"/>
          </a:xfrm>
        </p:spPr>
        <p:txBody>
          <a:bodyPr/>
          <a:lstStyle/>
          <a:p>
            <a:pPr marL="0" indent="0">
              <a:buNone/>
            </a:pPr>
            <a:r>
              <a:rPr lang="it-IT" dirty="0"/>
              <a:t>Esperienze positive di interazione con i </a:t>
            </a:r>
            <a:r>
              <a:rPr lang="it-IT" dirty="0" err="1"/>
              <a:t>caregivers</a:t>
            </a:r>
            <a:r>
              <a:rPr lang="it-IT" dirty="0"/>
              <a:t> e con il primo oggetto privilegiato di attaccamento promuovono nel primo e nel secondo anno di vita </a:t>
            </a:r>
          </a:p>
          <a:p>
            <a:r>
              <a:rPr lang="it-IT" dirty="0"/>
              <a:t>lo sviluppo del Sé (in senso lato: modelli operativi interni) e delle sue abilità legate alla comunicazione, intersoggettività primaria e secondaria, eccetera)</a:t>
            </a:r>
          </a:p>
          <a:p>
            <a:r>
              <a:rPr lang="it-IT" dirty="0"/>
              <a:t> e delle sue  </a:t>
            </a:r>
            <a:r>
              <a:rPr lang="it-IT" sz="2800" dirty="0"/>
              <a:t>ABILITÀ DI AUTOREGOLAZIONE nei diversi domini grazie ai processi di etero-regolazione esterni </a:t>
            </a:r>
            <a:endParaRPr lang="it-IT" dirty="0"/>
          </a:p>
        </p:txBody>
      </p:sp>
    </p:spTree>
    <p:extLst>
      <p:ext uri="{BB962C8B-B14F-4D97-AF65-F5344CB8AC3E}">
        <p14:creationId xmlns:p14="http://schemas.microsoft.com/office/powerpoint/2010/main" val="485956159"/>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948EC5-A255-453E-88B1-5414C045A3F2}"/>
              </a:ext>
            </a:extLst>
          </p:cNvPr>
          <p:cNvSpPr>
            <a:spLocks noGrp="1"/>
          </p:cNvSpPr>
          <p:nvPr>
            <p:ph type="title"/>
          </p:nvPr>
        </p:nvSpPr>
        <p:spPr/>
        <p:txBody>
          <a:bodyPr/>
          <a:lstStyle/>
          <a:p>
            <a:r>
              <a:rPr lang="it-IT" dirty="0"/>
              <a:t>Periodi sensibili di apprendimento</a:t>
            </a:r>
          </a:p>
        </p:txBody>
      </p:sp>
      <p:sp>
        <p:nvSpPr>
          <p:cNvPr id="3" name="Segnaposto contenuto 2">
            <a:extLst>
              <a:ext uri="{FF2B5EF4-FFF2-40B4-BE49-F238E27FC236}">
                <a16:creationId xmlns:a16="http://schemas.microsoft.com/office/drawing/2014/main" id="{EBDE835F-744F-4293-B706-D63D2793D946}"/>
              </a:ext>
            </a:extLst>
          </p:cNvPr>
          <p:cNvSpPr>
            <a:spLocks noGrp="1"/>
          </p:cNvSpPr>
          <p:nvPr>
            <p:ph idx="1"/>
          </p:nvPr>
        </p:nvSpPr>
        <p:spPr>
          <a:xfrm>
            <a:off x="812800" y="1752601"/>
            <a:ext cx="10363200" cy="4873486"/>
          </a:xfrm>
        </p:spPr>
        <p:txBody>
          <a:bodyPr/>
          <a:lstStyle/>
          <a:p>
            <a:r>
              <a:rPr lang="it-IT" sz="2800" dirty="0"/>
              <a:t>ABILITÀ DI AUTOREGOLAZIONE DEL SÉ</a:t>
            </a:r>
            <a:r>
              <a:rPr lang="it-IT" dirty="0"/>
              <a:t>:</a:t>
            </a:r>
          </a:p>
          <a:p>
            <a:pPr marL="0" indent="0">
              <a:buNone/>
            </a:pPr>
            <a:r>
              <a:rPr lang="it-IT" dirty="0"/>
              <a:t> - Cognitiva: percezione; attenzione volontaria e 	concentrazione, memoria, F.E.</a:t>
            </a:r>
          </a:p>
          <a:p>
            <a:pPr>
              <a:buFontTx/>
              <a:buChar char="-"/>
            </a:pPr>
            <a:r>
              <a:rPr lang="it-IT" dirty="0"/>
              <a:t>Emotiva: strategie di controllo dell’attivazione e di modificazione della valenza emotiva</a:t>
            </a:r>
          </a:p>
          <a:p>
            <a:pPr>
              <a:buFontTx/>
              <a:buChar char="-"/>
            </a:pPr>
            <a:r>
              <a:rPr lang="it-IT" dirty="0"/>
              <a:t>Comportamentale: controllo motorio, controllo della interazione, controllo delle reazioni legate alle emozioni (es. rabbia e comportamento aggressivo)</a:t>
            </a:r>
          </a:p>
        </p:txBody>
      </p:sp>
    </p:spTree>
    <p:extLst>
      <p:ext uri="{BB962C8B-B14F-4D97-AF65-F5344CB8AC3E}">
        <p14:creationId xmlns:p14="http://schemas.microsoft.com/office/powerpoint/2010/main" val="1637769260"/>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2C32DD-4CE8-4F65-AAFD-CDDF2C1B66B1}"/>
              </a:ext>
            </a:extLst>
          </p:cNvPr>
          <p:cNvSpPr>
            <a:spLocks noGrp="1"/>
          </p:cNvSpPr>
          <p:nvPr>
            <p:ph idx="1"/>
          </p:nvPr>
        </p:nvSpPr>
        <p:spPr>
          <a:xfrm>
            <a:off x="799548" y="1371600"/>
            <a:ext cx="10363200" cy="4114800"/>
          </a:xfrm>
        </p:spPr>
        <p:txBody>
          <a:bodyPr/>
          <a:lstStyle/>
          <a:p>
            <a:pPr marL="0" indent="0">
              <a:buNone/>
            </a:pPr>
            <a:r>
              <a:rPr lang="it-IT" sz="2800" b="1" dirty="0">
                <a:solidFill>
                  <a:srgbClr val="FFFF00"/>
                </a:solidFill>
                <a:ea typeface="+mj-ea"/>
                <a:cs typeface="+mj-cs"/>
              </a:rPr>
              <a:t>Secondo </a:t>
            </a:r>
            <a:r>
              <a:rPr lang="it-IT" sz="2800" b="1" dirty="0" err="1">
                <a:solidFill>
                  <a:srgbClr val="FFFF00"/>
                </a:solidFill>
                <a:ea typeface="+mj-ea"/>
                <a:cs typeface="+mj-cs"/>
              </a:rPr>
              <a:t>Greenogh</a:t>
            </a:r>
            <a:r>
              <a:rPr lang="it-IT" sz="2800" b="1" dirty="0">
                <a:solidFill>
                  <a:srgbClr val="FFFF00"/>
                </a:solidFill>
                <a:ea typeface="+mj-ea"/>
                <a:cs typeface="+mj-cs"/>
              </a:rPr>
              <a:t>, Black e Wallace (1986) esistono due principali processi attraverso cui le influenze ambientali possono agire modificando lo sviluppo del SNC centrale (in particolare cervello) e quello periferico, di conseguenza sullo sviluppo psichico di base e non solo interindividuale e </a:t>
            </a:r>
            <a:r>
              <a:rPr lang="it-IT" sz="2800" b="1" dirty="0" err="1">
                <a:solidFill>
                  <a:srgbClr val="FFFF00"/>
                </a:solidFill>
                <a:ea typeface="+mj-ea"/>
                <a:cs typeface="+mj-cs"/>
              </a:rPr>
              <a:t>intraindividuale</a:t>
            </a:r>
            <a:r>
              <a:rPr lang="it-IT" sz="2800" b="1" dirty="0">
                <a:solidFill>
                  <a:srgbClr val="FFFF00"/>
                </a:solidFill>
                <a:ea typeface="+mj-ea"/>
                <a:cs typeface="+mj-cs"/>
              </a:rPr>
              <a:t> </a:t>
            </a:r>
          </a:p>
          <a:p>
            <a:pPr marL="0" indent="0">
              <a:buNone/>
            </a:pPr>
            <a:endParaRPr lang="it-IT" sz="2800" b="1" dirty="0">
              <a:solidFill>
                <a:srgbClr val="FFFF00"/>
              </a:solidFill>
              <a:ea typeface="+mj-ea"/>
              <a:cs typeface="+mj-cs"/>
            </a:endParaRPr>
          </a:p>
          <a:p>
            <a:r>
              <a:rPr lang="it-IT" sz="2800" b="1" dirty="0">
                <a:solidFill>
                  <a:srgbClr val="FFFF00"/>
                </a:solidFill>
                <a:ea typeface="+mj-ea"/>
                <a:cs typeface="+mj-cs"/>
              </a:rPr>
              <a:t> </a:t>
            </a:r>
            <a:r>
              <a:rPr lang="it-IT" sz="2800" dirty="0"/>
              <a:t>PROCESSI IN ATTESA DI ESPERIENZA </a:t>
            </a:r>
          </a:p>
          <a:p>
            <a:r>
              <a:rPr lang="it-IT" sz="2800" dirty="0"/>
              <a:t>PROCESSI DIPENDENTI DALL’ESPERIENZA</a:t>
            </a:r>
          </a:p>
          <a:p>
            <a:pPr marL="0" lvl="0" indent="0">
              <a:buNone/>
            </a:pPr>
            <a:r>
              <a:rPr lang="it-IT" sz="2000" dirty="0"/>
              <a:t>(</a:t>
            </a:r>
            <a:r>
              <a:rPr lang="it-IT" sz="2000" dirty="0" err="1"/>
              <a:t>Schaffer</a:t>
            </a:r>
            <a:r>
              <a:rPr lang="it-IT" sz="2000" dirty="0"/>
              <a:t>, 2008 p. 67-68)</a:t>
            </a:r>
            <a:endParaRPr lang="it-IT" sz="2400" dirty="0"/>
          </a:p>
          <a:p>
            <a:endParaRPr lang="it-IT" dirty="0"/>
          </a:p>
          <a:p>
            <a:r>
              <a:rPr lang="it-IT" dirty="0"/>
              <a:t> </a:t>
            </a:r>
          </a:p>
        </p:txBody>
      </p:sp>
    </p:spTree>
    <p:extLst>
      <p:ext uri="{BB962C8B-B14F-4D97-AF65-F5344CB8AC3E}">
        <p14:creationId xmlns:p14="http://schemas.microsoft.com/office/powerpoint/2010/main" val="2746023196"/>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F691194-EEED-43A1-B934-222441B3C61D}"/>
              </a:ext>
            </a:extLst>
          </p:cNvPr>
          <p:cNvSpPr>
            <a:spLocks noGrp="1"/>
          </p:cNvSpPr>
          <p:nvPr>
            <p:ph idx="1"/>
          </p:nvPr>
        </p:nvSpPr>
        <p:spPr>
          <a:xfrm>
            <a:off x="812800" y="762000"/>
            <a:ext cx="10363200" cy="4114800"/>
          </a:xfrm>
        </p:spPr>
        <p:txBody>
          <a:bodyPr/>
          <a:lstStyle/>
          <a:p>
            <a:pPr lvl="0"/>
            <a:r>
              <a:rPr lang="it-IT" sz="2800" dirty="0"/>
              <a:t>PROCESSI IN ATTESA DI ESPERIENZA </a:t>
            </a:r>
            <a:r>
              <a:rPr lang="it-IT" sz="2000" dirty="0"/>
              <a:t>(</a:t>
            </a:r>
            <a:r>
              <a:rPr lang="it-IT" sz="2000" dirty="0" err="1"/>
              <a:t>experience-expectant</a:t>
            </a:r>
            <a:r>
              <a:rPr lang="it-IT" sz="2000" dirty="0"/>
              <a:t>)</a:t>
            </a:r>
            <a:r>
              <a:rPr lang="it-IT" sz="2400" dirty="0"/>
              <a:t>: </a:t>
            </a:r>
          </a:p>
          <a:p>
            <a:pPr marL="0" lvl="0" indent="0">
              <a:buNone/>
            </a:pPr>
            <a:r>
              <a:rPr lang="it-IT" sz="2400" dirty="0"/>
              <a:t> riguardano vie neurali già presenti alla nascita per gestire esperienze ambientali specie-specifiche, ossia che tutti i membri di una stessa specie possono aspettarsi in particolari periodi dello sviluppo; di conseguenza vengono al mondo predisposti a reagire in certi modi a stimoli specifici in determinati momenti </a:t>
            </a:r>
          </a:p>
          <a:p>
            <a:pPr marL="0" lvl="0" indent="0">
              <a:buNone/>
            </a:pPr>
            <a:r>
              <a:rPr lang="it-IT" sz="2400" dirty="0"/>
              <a:t>  es. imprinting in uccelli, schema configurazione volto  e risposta del sorriso in B. </a:t>
            </a:r>
          </a:p>
          <a:p>
            <a:pPr lvl="0"/>
            <a:r>
              <a:rPr lang="it-IT" sz="2800" dirty="0"/>
              <a:t>PROCESSI DIPENDENTI DALL’ESPERIENZA</a:t>
            </a:r>
            <a:r>
              <a:rPr lang="it-IT" sz="2400" dirty="0"/>
              <a:t> </a:t>
            </a:r>
            <a:r>
              <a:rPr lang="it-IT" sz="2000" dirty="0"/>
              <a:t>(</a:t>
            </a:r>
            <a:r>
              <a:rPr lang="it-IT" sz="2000" dirty="0" err="1"/>
              <a:t>experience-dependent</a:t>
            </a:r>
            <a:r>
              <a:rPr lang="it-IT" sz="2000" dirty="0"/>
              <a:t>)</a:t>
            </a:r>
          </a:p>
          <a:p>
            <a:pPr marL="0" lvl="0" indent="0">
              <a:buNone/>
            </a:pPr>
            <a:r>
              <a:rPr lang="it-IT" sz="2400" dirty="0"/>
              <a:t>Riguardano vie neurali non specializzate alla nascita, le cui caratteristiche e connessioni dipendono interamente dal tipo di input sensoriale cui ciascun individuo è esposto nel corso del tempo. Si riferisce cioè a esperienze riguardanti unicamente un particolare individuo… poiché la distribuzione e la natura di queste esperienze variano da individuo a individuo il sistema nervoso deve essere pronto a includere le informazioni in ogni momento </a:t>
            </a:r>
          </a:p>
          <a:p>
            <a:pPr marL="0" lvl="0" indent="0">
              <a:buNone/>
            </a:pPr>
            <a:r>
              <a:rPr lang="it-IT" sz="2000" dirty="0"/>
              <a:t>(</a:t>
            </a:r>
            <a:r>
              <a:rPr lang="it-IT" sz="2000" dirty="0" err="1"/>
              <a:t>Schaffer</a:t>
            </a:r>
            <a:r>
              <a:rPr lang="it-IT" sz="2000" dirty="0"/>
              <a:t>, 2008, p.68)</a:t>
            </a:r>
            <a:endParaRPr lang="it-IT" sz="2800" dirty="0"/>
          </a:p>
          <a:p>
            <a:endParaRPr lang="it-IT" dirty="0"/>
          </a:p>
        </p:txBody>
      </p:sp>
    </p:spTree>
    <p:extLst>
      <p:ext uri="{BB962C8B-B14F-4D97-AF65-F5344CB8AC3E}">
        <p14:creationId xmlns:p14="http://schemas.microsoft.com/office/powerpoint/2010/main" val="2609446133"/>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EAE07F-9D01-4A85-BDDF-7D8BBD035DBA}"/>
              </a:ext>
            </a:extLst>
          </p:cNvPr>
          <p:cNvSpPr>
            <a:spLocks noGrp="1"/>
          </p:cNvSpPr>
          <p:nvPr>
            <p:ph type="title"/>
          </p:nvPr>
        </p:nvSpPr>
        <p:spPr/>
        <p:txBody>
          <a:bodyPr/>
          <a:lstStyle/>
          <a:p>
            <a:r>
              <a:rPr lang="it-IT" dirty="0"/>
              <a:t>Periodi sensibili di apprendimento</a:t>
            </a:r>
          </a:p>
        </p:txBody>
      </p:sp>
      <p:sp>
        <p:nvSpPr>
          <p:cNvPr id="3" name="Segnaposto contenuto 2">
            <a:extLst>
              <a:ext uri="{FF2B5EF4-FFF2-40B4-BE49-F238E27FC236}">
                <a16:creationId xmlns:a16="http://schemas.microsoft.com/office/drawing/2014/main" id="{ADA73126-ED0D-4F5E-95F5-C2F8D98C8469}"/>
              </a:ext>
            </a:extLst>
          </p:cNvPr>
          <p:cNvSpPr>
            <a:spLocks noGrp="1"/>
          </p:cNvSpPr>
          <p:nvPr>
            <p:ph idx="1"/>
          </p:nvPr>
        </p:nvSpPr>
        <p:spPr/>
        <p:txBody>
          <a:bodyPr/>
          <a:lstStyle/>
          <a:p>
            <a:pPr marL="0" indent="0">
              <a:buNone/>
            </a:pPr>
            <a:r>
              <a:rPr lang="it-IT" sz="2800" dirty="0"/>
              <a:t>E’ importante riconoscere l’esistenza di periodi sensibili per l’apprendimento, ma è altrettanto necessario svelare i meccanismi sottostanti e non presumere che tutto dipenda automaticamente solo dalla maturazione neurologica </a:t>
            </a:r>
            <a:r>
              <a:rPr lang="it-IT" sz="2000" dirty="0"/>
              <a:t>(</a:t>
            </a:r>
            <a:r>
              <a:rPr lang="it-IT" sz="2000" dirty="0" err="1"/>
              <a:t>Rutter</a:t>
            </a:r>
            <a:r>
              <a:rPr lang="it-IT" sz="2000" dirty="0"/>
              <a:t> &amp; </a:t>
            </a:r>
            <a:r>
              <a:rPr lang="it-IT" sz="2400" dirty="0" err="1"/>
              <a:t>Rutter</a:t>
            </a:r>
            <a:r>
              <a:rPr lang="it-IT" sz="2400" dirty="0"/>
              <a:t>, ). </a:t>
            </a:r>
          </a:p>
          <a:p>
            <a:pPr marL="0" indent="0">
              <a:buNone/>
            </a:pPr>
            <a:endParaRPr lang="it-IT" sz="2400" dirty="0"/>
          </a:p>
          <a:p>
            <a:pPr marL="0" indent="0">
              <a:buNone/>
            </a:pPr>
            <a:r>
              <a:rPr lang="it-IT" sz="2800" dirty="0"/>
              <a:t>Impossibilità di impiegare i periodi critici o sensibili come strumenti esplicativi: affermare che un particolare esito dello sviluppo avviene perché l’individuo sta attraversando un periodo di questo tipo è fuorviante perché non spiega in alcun modo i processi sottostanti </a:t>
            </a:r>
            <a:r>
              <a:rPr lang="it-IT" sz="2400" dirty="0"/>
              <a:t>S. p.67</a:t>
            </a:r>
            <a:endParaRPr lang="it-IT" dirty="0"/>
          </a:p>
        </p:txBody>
      </p:sp>
    </p:spTree>
    <p:extLst>
      <p:ext uri="{BB962C8B-B14F-4D97-AF65-F5344CB8AC3E}">
        <p14:creationId xmlns:p14="http://schemas.microsoft.com/office/powerpoint/2010/main" val="3256541503"/>
      </p:ext>
    </p:extLst>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9DFEF-DC2C-4AF7-8882-7222498A92E4}"/>
              </a:ext>
            </a:extLst>
          </p:cNvPr>
          <p:cNvSpPr>
            <a:spLocks noGrp="1"/>
          </p:cNvSpPr>
          <p:nvPr>
            <p:ph type="title"/>
          </p:nvPr>
        </p:nvSpPr>
        <p:spPr/>
        <p:txBody>
          <a:bodyPr/>
          <a:lstStyle/>
          <a:p>
            <a:r>
              <a:rPr lang="it-IT" dirty="0"/>
              <a:t>Meccanismi di recupero </a:t>
            </a:r>
          </a:p>
        </p:txBody>
      </p:sp>
      <p:sp>
        <p:nvSpPr>
          <p:cNvPr id="3" name="Segnaposto contenuto 2">
            <a:extLst>
              <a:ext uri="{FF2B5EF4-FFF2-40B4-BE49-F238E27FC236}">
                <a16:creationId xmlns:a16="http://schemas.microsoft.com/office/drawing/2014/main" id="{C0A0A5FB-62A8-42C7-A4C4-BF55085EB0BC}"/>
              </a:ext>
            </a:extLst>
          </p:cNvPr>
          <p:cNvSpPr>
            <a:spLocks noGrp="1"/>
          </p:cNvSpPr>
          <p:nvPr>
            <p:ph idx="1"/>
          </p:nvPr>
        </p:nvSpPr>
        <p:spPr/>
        <p:txBody>
          <a:bodyPr/>
          <a:lstStyle/>
          <a:p>
            <a:pPr marL="0" indent="0">
              <a:buNone/>
            </a:pPr>
            <a:r>
              <a:rPr lang="it-IT" dirty="0"/>
              <a:t>«si è talvolta presunto che esperienze molto negative debbano lasciare dei deficit perché per quanto successive esperienze positive permettano in seguito uno sviluppo normale è improbabile che il recupero sia totale, a meno che le esperienze favorevoli non siano al di sopra della norma </a:t>
            </a:r>
          </a:p>
          <a:p>
            <a:pPr marL="0" indent="0">
              <a:buNone/>
            </a:pPr>
            <a:r>
              <a:rPr lang="it-IT" dirty="0"/>
              <a:t>					ma</a:t>
            </a:r>
          </a:p>
          <a:p>
            <a:pPr marL="0" indent="0">
              <a:buNone/>
            </a:pPr>
            <a:r>
              <a:rPr lang="it-IT" dirty="0"/>
              <a:t>TALE PRESUNZIONE E’ ERRATA (r:, 74)</a:t>
            </a:r>
          </a:p>
        </p:txBody>
      </p:sp>
    </p:spTree>
    <p:extLst>
      <p:ext uri="{BB962C8B-B14F-4D97-AF65-F5344CB8AC3E}">
        <p14:creationId xmlns:p14="http://schemas.microsoft.com/office/powerpoint/2010/main" val="683694022"/>
      </p:ext>
    </p:extLst>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6FE110B-F471-4866-BEE4-94A7D65E6551}"/>
              </a:ext>
            </a:extLst>
          </p:cNvPr>
          <p:cNvSpPr>
            <a:spLocks noGrp="1"/>
          </p:cNvSpPr>
          <p:nvPr>
            <p:ph idx="1"/>
          </p:nvPr>
        </p:nvSpPr>
        <p:spPr>
          <a:xfrm>
            <a:off x="812800" y="769257"/>
            <a:ext cx="10363200" cy="5326743"/>
          </a:xfrm>
        </p:spPr>
        <p:txBody>
          <a:bodyPr/>
          <a:lstStyle/>
          <a:p>
            <a:pPr marL="0" indent="0">
              <a:buNone/>
            </a:pPr>
            <a:r>
              <a:rPr lang="it-IT" sz="2400" dirty="0"/>
              <a:t>LA BIOLOGIA FORNISCE I MEZZI PER UTILIZZARE CIRCOSTANZE BUONE, ANCHE SE NON ECCEZIONALI PER IL RECUPERO DI PRECEDENTI DEFICIENZE </a:t>
            </a:r>
            <a:r>
              <a:rPr lang="it-IT" sz="2800" dirty="0"/>
              <a:t>(ovviamente ciò non avviene sempre)</a:t>
            </a:r>
          </a:p>
          <a:p>
            <a:pPr marL="0" indent="0">
              <a:buNone/>
            </a:pPr>
            <a:endParaRPr lang="it-IT" dirty="0"/>
          </a:p>
          <a:p>
            <a:pPr marL="0" indent="0">
              <a:buNone/>
            </a:pPr>
            <a:r>
              <a:rPr lang="it-IT" sz="2400" dirty="0"/>
              <a:t>ADATTABILITÀ E COMPENSAZIONE BIOLOGICA</a:t>
            </a:r>
            <a:r>
              <a:rPr lang="it-IT" dirty="0"/>
              <a:t>: non è opportuno ipotizzare che se lo sviluppo di alcune funzioni avvenga generalmente con una certa sequenza temporale non possa che avvenire così e non secondo altri percorsi – (es. plasticità cerebrale: lesioni precoci emisfero </a:t>
            </a:r>
            <a:r>
              <a:rPr lang="it-IT" dirty="0" err="1"/>
              <a:t>sx</a:t>
            </a:r>
            <a:r>
              <a:rPr lang="it-IT" dirty="0"/>
              <a:t> faranno sì che le stesse aree si sviluppino a dx)</a:t>
            </a:r>
          </a:p>
          <a:p>
            <a:r>
              <a:rPr lang="it-IT" dirty="0"/>
              <a:t>(R: 75, 76) </a:t>
            </a:r>
          </a:p>
        </p:txBody>
      </p:sp>
    </p:spTree>
    <p:extLst>
      <p:ext uri="{BB962C8B-B14F-4D97-AF65-F5344CB8AC3E}">
        <p14:creationId xmlns:p14="http://schemas.microsoft.com/office/powerpoint/2010/main" val="1734659578"/>
      </p:ext>
    </p:extLst>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3242D-0CC9-4DC2-A397-4AAF1D0041C1}"/>
              </a:ext>
            </a:extLst>
          </p:cNvPr>
          <p:cNvSpPr>
            <a:spLocks noGrp="1"/>
          </p:cNvSpPr>
          <p:nvPr>
            <p:ph type="title"/>
          </p:nvPr>
        </p:nvSpPr>
        <p:spPr>
          <a:xfrm>
            <a:off x="642938" y="609599"/>
            <a:ext cx="10634662" cy="3948113"/>
          </a:xfrm>
        </p:spPr>
        <p:txBody>
          <a:bodyPr/>
          <a:lstStyle/>
          <a:p>
            <a:r>
              <a:rPr lang="it-IT" dirty="0"/>
              <a:t>Vedere video </a:t>
            </a:r>
            <a:br>
              <a:rPr lang="it-IT" dirty="0"/>
            </a:br>
            <a:r>
              <a:rPr lang="it-IT" dirty="0"/>
              <a:t>caso di Genie</a:t>
            </a:r>
          </a:p>
        </p:txBody>
      </p:sp>
    </p:spTree>
    <p:extLst>
      <p:ext uri="{BB962C8B-B14F-4D97-AF65-F5344CB8AC3E}">
        <p14:creationId xmlns:p14="http://schemas.microsoft.com/office/powerpoint/2010/main" val="3497929164"/>
      </p:ext>
    </p:extLst>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BA8A22-E512-470D-AC11-2A4EF63851A4}"/>
              </a:ext>
            </a:extLst>
          </p:cNvPr>
          <p:cNvSpPr>
            <a:spLocks noGrp="1"/>
          </p:cNvSpPr>
          <p:nvPr>
            <p:ph idx="1"/>
          </p:nvPr>
        </p:nvSpPr>
        <p:spPr>
          <a:xfrm>
            <a:off x="812800" y="457200"/>
            <a:ext cx="10363200" cy="5638800"/>
          </a:xfrm>
        </p:spPr>
        <p:txBody>
          <a:bodyPr/>
          <a:lstStyle/>
          <a:p>
            <a:r>
              <a:rPr lang="it-IT" dirty="0"/>
              <a:t>Possiamo concludere che le prime esperienze non producono necessariamente effetti irreversibili soltanto perché sono le prime </a:t>
            </a:r>
          </a:p>
          <a:p>
            <a:endParaRPr lang="it-IT" dirty="0"/>
          </a:p>
          <a:p>
            <a:r>
              <a:rPr lang="it-IT" dirty="0"/>
              <a:t>Gli eventi si modificano nel corso del tempo e ciò induce riorganizzazione del sistema individuo</a:t>
            </a:r>
          </a:p>
          <a:p>
            <a:r>
              <a:rPr lang="it-IT" dirty="0"/>
              <a:t>Però possono anche crearsi condizioni di avversità cronica</a:t>
            </a:r>
          </a:p>
          <a:p>
            <a:endParaRPr lang="it-IT" dirty="0"/>
          </a:p>
          <a:p>
            <a:r>
              <a:rPr lang="it-IT" dirty="0"/>
              <a:t>Difficile ipotizzare a priori i percorsi ed i cambiamenti di traiettoria evolutiva a seguito di nuovi punti di transizione </a:t>
            </a:r>
          </a:p>
        </p:txBody>
      </p:sp>
    </p:spTree>
    <p:extLst>
      <p:ext uri="{BB962C8B-B14F-4D97-AF65-F5344CB8AC3E}">
        <p14:creationId xmlns:p14="http://schemas.microsoft.com/office/powerpoint/2010/main" val="1265396861"/>
      </p:ext>
    </p:ext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2ECA3-55EC-46C7-9143-6674812B0521}"/>
              </a:ext>
            </a:extLst>
          </p:cNvPr>
          <p:cNvSpPr>
            <a:spLocks noGrp="1"/>
          </p:cNvSpPr>
          <p:nvPr>
            <p:ph type="title"/>
          </p:nvPr>
        </p:nvSpPr>
        <p:spPr>
          <a:xfrm>
            <a:off x="675861" y="0"/>
            <a:ext cx="10363200" cy="1143000"/>
          </a:xfrm>
        </p:spPr>
        <p:txBody>
          <a:bodyPr/>
          <a:lstStyle/>
          <a:p>
            <a:r>
              <a:rPr lang="it-IT" dirty="0">
                <a:solidFill>
                  <a:schemeClr val="tx2"/>
                </a:solidFill>
              </a:rPr>
              <a:t>IL PROBLEMA DEL QUANDO….</a:t>
            </a:r>
          </a:p>
        </p:txBody>
      </p:sp>
      <p:sp>
        <p:nvSpPr>
          <p:cNvPr id="3" name="Segnaposto contenuto 2">
            <a:extLst>
              <a:ext uri="{FF2B5EF4-FFF2-40B4-BE49-F238E27FC236}">
                <a16:creationId xmlns:a16="http://schemas.microsoft.com/office/drawing/2014/main" id="{A112AA35-B9F1-4F8D-8DB1-623DDE8D5B44}"/>
              </a:ext>
            </a:extLst>
          </p:cNvPr>
          <p:cNvSpPr>
            <a:spLocks noGrp="1"/>
          </p:cNvSpPr>
          <p:nvPr>
            <p:ph idx="1"/>
          </p:nvPr>
        </p:nvSpPr>
        <p:spPr>
          <a:xfrm>
            <a:off x="198783" y="1166191"/>
            <a:ext cx="11648659" cy="5691809"/>
          </a:xfrm>
        </p:spPr>
        <p:txBody>
          <a:bodyPr/>
          <a:lstStyle/>
          <a:p>
            <a:r>
              <a:rPr lang="it-IT" sz="2400" dirty="0">
                <a:solidFill>
                  <a:srgbClr val="FFFF00"/>
                </a:solidFill>
              </a:rPr>
              <a:t>PERIODI MATURATIVI LEGATI ALL’ETÀ CRONOLOGICA</a:t>
            </a:r>
            <a:endParaRPr lang="it-IT" sz="2800" dirty="0">
              <a:solidFill>
                <a:srgbClr val="FFFF00"/>
              </a:solidFill>
            </a:endParaRPr>
          </a:p>
          <a:p>
            <a:pPr marL="0" indent="0">
              <a:buNone/>
            </a:pPr>
            <a:r>
              <a:rPr lang="it-IT" sz="2800" dirty="0">
                <a:solidFill>
                  <a:srgbClr val="FFFF00"/>
                </a:solidFill>
              </a:rPr>
              <a:t>	periodi sensibili e/o critici di apprendimento; </a:t>
            </a:r>
          </a:p>
          <a:p>
            <a:pPr marL="0" indent="0">
              <a:buNone/>
            </a:pPr>
            <a:r>
              <a:rPr lang="it-IT" sz="2800" dirty="0">
                <a:solidFill>
                  <a:srgbClr val="FFFF00"/>
                </a:solidFill>
              </a:rPr>
              <a:t>	salti nelle abilità di comunicazione e di intersoggettività, </a:t>
            </a:r>
          </a:p>
          <a:p>
            <a:pPr marL="0" indent="0">
              <a:buNone/>
            </a:pPr>
            <a:r>
              <a:rPr lang="it-IT" sz="2800" dirty="0">
                <a:solidFill>
                  <a:srgbClr val="FFFF00"/>
                </a:solidFill>
              </a:rPr>
              <a:t>		….   E nelle  abilità di regolazione del Sé  -</a:t>
            </a:r>
          </a:p>
          <a:p>
            <a:pPr marL="0" indent="0">
              <a:buNone/>
            </a:pPr>
            <a:r>
              <a:rPr lang="it-IT" sz="2800" dirty="0">
                <a:solidFill>
                  <a:srgbClr val="FFFF00"/>
                </a:solidFill>
              </a:rPr>
              <a:t>		SIA QUALITATIVI CHE QUANTITATIVI</a:t>
            </a:r>
          </a:p>
          <a:p>
            <a:pPr marL="0" indent="0">
              <a:buNone/>
            </a:pPr>
            <a:r>
              <a:rPr lang="it-IT" sz="2800" dirty="0">
                <a:solidFill>
                  <a:srgbClr val="FFFF00"/>
                </a:solidFill>
              </a:rPr>
              <a:t>-  </a:t>
            </a:r>
            <a:r>
              <a:rPr lang="it-IT" sz="2400" dirty="0">
                <a:solidFill>
                  <a:srgbClr val="FFFF00"/>
                </a:solidFill>
              </a:rPr>
              <a:t>DIVERSE FASI DELLA VITA</a:t>
            </a:r>
            <a:r>
              <a:rPr lang="it-IT" sz="2800" dirty="0">
                <a:solidFill>
                  <a:srgbClr val="FFFF00"/>
                </a:solidFill>
              </a:rPr>
              <a:t>: compiti evolutivi specifici – in accordo con le norme sociali; frequente-non frequente; probabile-non probabile, ecc. </a:t>
            </a:r>
          </a:p>
          <a:p>
            <a:pPr lvl="1"/>
            <a:r>
              <a:rPr lang="it-IT" sz="3200" b="1" dirty="0">
                <a:solidFill>
                  <a:schemeClr val="tx2"/>
                </a:solidFill>
              </a:rPr>
              <a:t> interagisce in modo circolare con il TIPO DI EVENTO …. Dando luogo alle traiettorie di sviluppo </a:t>
            </a:r>
            <a:r>
              <a:rPr lang="it-IT" sz="2800" b="1" dirty="0">
                <a:solidFill>
                  <a:schemeClr val="tx2"/>
                </a:solidFill>
              </a:rPr>
              <a:t>individuale </a:t>
            </a:r>
          </a:p>
          <a:p>
            <a:pPr marL="0" indent="0">
              <a:buNone/>
            </a:pPr>
            <a:r>
              <a:rPr lang="it-IT" sz="2800" dirty="0">
                <a:solidFill>
                  <a:schemeClr val="bg1"/>
                </a:solidFill>
              </a:rPr>
              <a:t>	</a:t>
            </a:r>
            <a:r>
              <a:rPr lang="it-IT" sz="2800" dirty="0">
                <a:solidFill>
                  <a:srgbClr val="FFFF00"/>
                </a:solidFill>
              </a:rPr>
              <a:t>FRA FATTORI e COMPLESSI MECCANISMI </a:t>
            </a:r>
          </a:p>
          <a:p>
            <a:pPr marL="0" indent="0">
              <a:buNone/>
            </a:pPr>
            <a:r>
              <a:rPr lang="it-IT" dirty="0">
                <a:solidFill>
                  <a:srgbClr val="FFFF00"/>
                </a:solidFill>
              </a:rPr>
              <a:t>DI PROTEZIONE E DI RISCHIO</a:t>
            </a:r>
          </a:p>
        </p:txBody>
      </p:sp>
    </p:spTree>
    <p:extLst>
      <p:ext uri="{BB962C8B-B14F-4D97-AF65-F5344CB8AC3E}">
        <p14:creationId xmlns:p14="http://schemas.microsoft.com/office/powerpoint/2010/main" val="750055571"/>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37228-4888-4B0B-AC72-63C22C5C8A67}"/>
              </a:ext>
            </a:extLst>
          </p:cNvPr>
          <p:cNvSpPr>
            <a:spLocks noGrp="1"/>
          </p:cNvSpPr>
          <p:nvPr>
            <p:ph type="title"/>
          </p:nvPr>
        </p:nvSpPr>
        <p:spPr/>
        <p:txBody>
          <a:bodyPr/>
          <a:lstStyle/>
          <a:p>
            <a:r>
              <a:rPr lang="it-IT" dirty="0">
                <a:solidFill>
                  <a:schemeClr val="tx2"/>
                </a:solidFill>
              </a:rPr>
              <a:t>Il problema del quando va visto </a:t>
            </a:r>
            <a:br>
              <a:rPr lang="it-IT" dirty="0">
                <a:solidFill>
                  <a:schemeClr val="tx2"/>
                </a:solidFill>
              </a:rPr>
            </a:br>
            <a:r>
              <a:rPr lang="it-IT" dirty="0">
                <a:solidFill>
                  <a:schemeClr val="tx2"/>
                </a:solidFill>
              </a:rPr>
              <a:t>integrato all’evento</a:t>
            </a:r>
          </a:p>
        </p:txBody>
      </p:sp>
      <p:sp>
        <p:nvSpPr>
          <p:cNvPr id="3" name="Segnaposto contenuto 2">
            <a:extLst>
              <a:ext uri="{FF2B5EF4-FFF2-40B4-BE49-F238E27FC236}">
                <a16:creationId xmlns:a16="http://schemas.microsoft.com/office/drawing/2014/main" id="{9EDB6099-23D7-4528-9926-E5AB75938F16}"/>
              </a:ext>
            </a:extLst>
          </p:cNvPr>
          <p:cNvSpPr>
            <a:spLocks noGrp="1"/>
          </p:cNvSpPr>
          <p:nvPr>
            <p:ph idx="1"/>
          </p:nvPr>
        </p:nvSpPr>
        <p:spPr>
          <a:xfrm>
            <a:off x="812800" y="1981200"/>
            <a:ext cx="10915374" cy="4114800"/>
          </a:xfrm>
        </p:spPr>
        <p:txBody>
          <a:bodyPr/>
          <a:lstStyle/>
          <a:p>
            <a:pPr marL="0" indent="0">
              <a:buNone/>
            </a:pPr>
            <a:r>
              <a:rPr lang="it-IT" dirty="0"/>
              <a:t> </a:t>
            </a:r>
            <a:r>
              <a:rPr lang="it-IT" dirty="0">
                <a:solidFill>
                  <a:schemeClr val="bg1"/>
                </a:solidFill>
              </a:rPr>
              <a:t>-  </a:t>
            </a:r>
            <a:r>
              <a:rPr lang="it-IT" dirty="0">
                <a:solidFill>
                  <a:srgbClr val="FFFF00"/>
                </a:solidFill>
              </a:rPr>
              <a:t>quale evento ? TIPOLOGIA DI EVENTO: </a:t>
            </a:r>
          </a:p>
          <a:p>
            <a:pPr marL="0" indent="0">
              <a:buNone/>
            </a:pPr>
            <a:r>
              <a:rPr lang="it-IT" dirty="0">
                <a:solidFill>
                  <a:srgbClr val="FFFF00"/>
                </a:solidFill>
              </a:rPr>
              <a:t>ES.  EVENTO CRITICO </a:t>
            </a:r>
          </a:p>
          <a:p>
            <a:pPr marL="0" indent="0">
              <a:buNone/>
            </a:pPr>
            <a:r>
              <a:rPr lang="it-IT" dirty="0">
                <a:solidFill>
                  <a:srgbClr val="FFFF00"/>
                </a:solidFill>
              </a:rPr>
              <a:t>	 in grado di richiedere </a:t>
            </a:r>
            <a:r>
              <a:rPr lang="it-IT" sz="2800" dirty="0">
                <a:solidFill>
                  <a:srgbClr val="FFFF00"/>
                </a:solidFill>
              </a:rPr>
              <a:t>RIADATTAMENTO </a:t>
            </a:r>
          </a:p>
          <a:p>
            <a:pPr marL="0" indent="0">
              <a:buNone/>
            </a:pPr>
            <a:r>
              <a:rPr lang="it-IT" dirty="0">
                <a:solidFill>
                  <a:srgbClr val="FFFF00"/>
                </a:solidFill>
              </a:rPr>
              <a:t>	cioè una  RI-ORGANIZZAZIONE INTERNA E ESTERNA DELL’ INDIVIDUO NEI SUOI RAPPORTI CON L’AMBIENTE … secondo le influenze circolari  delle scatole cinesi in cui possono essere viste le influenze ambientali… (es. </a:t>
            </a:r>
            <a:r>
              <a:rPr lang="it-IT" dirty="0" err="1">
                <a:solidFill>
                  <a:srgbClr val="FFFF00"/>
                </a:solidFill>
              </a:rPr>
              <a:t>Brofenbrenner</a:t>
            </a:r>
            <a:r>
              <a:rPr lang="it-IT" dirty="0">
                <a:solidFill>
                  <a:srgbClr val="FFFF00"/>
                </a:solidFill>
              </a:rPr>
              <a:t>)… le reciproche influenze di queste e la natura del soggetto, la sua esperienza eccetera …</a:t>
            </a:r>
          </a:p>
        </p:txBody>
      </p:sp>
    </p:spTree>
    <p:extLst>
      <p:ext uri="{BB962C8B-B14F-4D97-AF65-F5344CB8AC3E}">
        <p14:creationId xmlns:p14="http://schemas.microsoft.com/office/powerpoint/2010/main" val="3484222008"/>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5FC0DD-0808-4BDE-8EF1-27CE51CFAB39}"/>
              </a:ext>
            </a:extLst>
          </p:cNvPr>
          <p:cNvSpPr/>
          <p:nvPr/>
        </p:nvSpPr>
        <p:spPr>
          <a:xfrm>
            <a:off x="781878" y="920621"/>
            <a:ext cx="10628243"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FFFF00"/>
                </a:solidFill>
                <a:effectLst/>
                <a:uLnTx/>
                <a:uFillTx/>
                <a:latin typeface="Times New Roman"/>
                <a:ea typeface="+mn-ea"/>
                <a:cs typeface="+mn-cs"/>
              </a:rPr>
              <a:t>DIAMO PER SCONTATO CHE L’EVENTO COMPORTI UN CAMBIAMENTO NELLE CONDIZIONI DI VITA ED UN </a:t>
            </a:r>
            <a:r>
              <a:rPr lang="it-IT" sz="3200" dirty="0">
                <a:solidFill>
                  <a:srgbClr val="FFFF00"/>
                </a:solidFill>
                <a:latin typeface="Times New Roman"/>
              </a:rPr>
              <a:t>RIADATTAMENTO </a:t>
            </a:r>
            <a:r>
              <a:rPr kumimoji="0" lang="it-IT" sz="3200" b="0" i="0" u="none" strike="noStrike" kern="1200" cap="none" spc="0" normalizeH="0" baseline="0" noProof="0" dirty="0">
                <a:ln>
                  <a:noFill/>
                </a:ln>
                <a:solidFill>
                  <a:srgbClr val="FFFF00"/>
                </a:solidFill>
                <a:effectLst/>
                <a:uLnTx/>
                <a:uFillTx/>
                <a:latin typeface="Times New Roman"/>
                <a:ea typeface="+mn-ea"/>
                <a:cs typeface="+mn-cs"/>
              </a:rPr>
              <a:t>DELL’ INDIVIDUO X E DEI SUOI SISTEMI AMBIENTALI (1, 2, … vedi </a:t>
            </a:r>
            <a:r>
              <a:rPr kumimoji="0" lang="it-IT" sz="3200" b="0" i="0" u="none" strike="noStrike" kern="1200" cap="none" spc="0" normalizeH="0" baseline="0" noProof="0" dirty="0" err="1">
                <a:ln>
                  <a:noFill/>
                </a:ln>
                <a:solidFill>
                  <a:srgbClr val="FFFF00"/>
                </a:solidFill>
                <a:effectLst/>
                <a:uLnTx/>
                <a:uFillTx/>
                <a:latin typeface="Times New Roman"/>
                <a:ea typeface="+mn-ea"/>
                <a:cs typeface="+mn-cs"/>
              </a:rPr>
              <a:t>Brofenbrenner</a:t>
            </a:r>
            <a:r>
              <a:rPr kumimoji="0" lang="it-IT" sz="3200" b="0" i="0" u="none" strike="noStrike" kern="1200" cap="none" spc="0" normalizeH="0" baseline="0" noProof="0" dirty="0">
                <a:ln>
                  <a:noFill/>
                </a:ln>
                <a:solidFill>
                  <a:srgbClr val="FFFF00"/>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3200" b="0" i="0" u="none" strike="noStrike" kern="1200" cap="none" spc="0" normalizeH="0" baseline="0" noProof="0" dirty="0">
              <a:ln>
                <a:noFill/>
              </a:ln>
              <a:solidFill>
                <a:srgbClr val="FFFF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FFFF00"/>
                </a:solidFill>
                <a:effectLst/>
                <a:uLnTx/>
                <a:uFillTx/>
                <a:latin typeface="Times New Roman"/>
                <a:ea typeface="+mn-ea"/>
                <a:cs typeface="+mn-cs"/>
              </a:rPr>
              <a:t>E CHE CIO’ IMPLICHI UNA REAZIONE INTRAINDIVIDUALE DI STRESS PER SOSTENERE L’EVENTO, LA TRANSIZIONE, IL RIASSETTAMENTO </a:t>
            </a:r>
            <a:r>
              <a:rPr lang="it-IT" sz="3200" dirty="0">
                <a:solidFill>
                  <a:srgbClr val="FFFF00"/>
                </a:solidFill>
                <a:latin typeface="Times New Roman"/>
              </a:rPr>
              <a:t>E GIUNGERE AD UN NUOVO ADATTAMENTO DI S ALL’INTERNO DI QUESTI SISTEMI AMBIENTALI</a:t>
            </a:r>
            <a:endParaRPr kumimoji="0" lang="it-IT" sz="3200" b="0" i="0" u="none" strike="noStrike" kern="1200" cap="none" spc="0" normalizeH="0" baseline="0" noProof="0" dirty="0">
              <a:ln>
                <a:noFill/>
              </a:ln>
              <a:solidFill>
                <a:srgbClr val="FFFF00"/>
              </a:solidFill>
              <a:effectLst/>
              <a:uLnTx/>
              <a:uFillTx/>
              <a:latin typeface="Times New Roman"/>
            </a:endParaRPr>
          </a:p>
        </p:txBody>
      </p:sp>
    </p:spTree>
    <p:extLst>
      <p:ext uri="{BB962C8B-B14F-4D97-AF65-F5344CB8AC3E}">
        <p14:creationId xmlns:p14="http://schemas.microsoft.com/office/powerpoint/2010/main" val="78001835"/>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g 160 tab 6.3.JPG"/>
          <p:cNvPicPr>
            <a:picLocks noChangeAspect="1"/>
          </p:cNvPicPr>
          <p:nvPr/>
        </p:nvPicPr>
        <p:blipFill>
          <a:blip r:embed="rId2"/>
          <a:stretch>
            <a:fillRect/>
          </a:stretch>
        </p:blipFill>
        <p:spPr>
          <a:xfrm rot="16200000">
            <a:off x="3087760" y="-1709531"/>
            <a:ext cx="6215269" cy="10190921"/>
          </a:xfrm>
          <a:prstGeom prst="rect">
            <a:avLst/>
          </a:prstGeom>
        </p:spPr>
      </p:pic>
    </p:spTree>
    <p:extLst>
      <p:ext uri="{BB962C8B-B14F-4D97-AF65-F5344CB8AC3E}">
        <p14:creationId xmlns:p14="http://schemas.microsoft.com/office/powerpoint/2010/main" val="262839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2ECA3-55EC-46C7-9143-6674812B0521}"/>
              </a:ext>
            </a:extLst>
          </p:cNvPr>
          <p:cNvSpPr>
            <a:spLocks noGrp="1"/>
          </p:cNvSpPr>
          <p:nvPr>
            <p:ph type="title"/>
          </p:nvPr>
        </p:nvSpPr>
        <p:spPr>
          <a:xfrm>
            <a:off x="812800" y="190500"/>
            <a:ext cx="10363200" cy="1143000"/>
          </a:xfrm>
        </p:spPr>
        <p:txBody>
          <a:bodyPr/>
          <a:lstStyle/>
          <a:p>
            <a:r>
              <a:rPr lang="it-IT" dirty="0">
                <a:solidFill>
                  <a:schemeClr val="tx2"/>
                </a:solidFill>
              </a:rPr>
              <a:t>IL PROBLEMA DEL QUANDO….SI INTRECCIA CON…</a:t>
            </a:r>
          </a:p>
        </p:txBody>
      </p:sp>
      <p:sp>
        <p:nvSpPr>
          <p:cNvPr id="3" name="Segnaposto contenuto 2">
            <a:extLst>
              <a:ext uri="{FF2B5EF4-FFF2-40B4-BE49-F238E27FC236}">
                <a16:creationId xmlns:a16="http://schemas.microsoft.com/office/drawing/2014/main" id="{A112AA35-B9F1-4F8D-8DB1-623DDE8D5B44}"/>
              </a:ext>
            </a:extLst>
          </p:cNvPr>
          <p:cNvSpPr>
            <a:spLocks noGrp="1"/>
          </p:cNvSpPr>
          <p:nvPr>
            <p:ph idx="1"/>
          </p:nvPr>
        </p:nvSpPr>
        <p:spPr>
          <a:xfrm>
            <a:off x="803965" y="1881808"/>
            <a:ext cx="11074400" cy="4492487"/>
          </a:xfrm>
        </p:spPr>
        <p:txBody>
          <a:bodyPr/>
          <a:lstStyle/>
          <a:p>
            <a:r>
              <a:rPr lang="it-IT" dirty="0">
                <a:solidFill>
                  <a:srgbClr val="FFFF00"/>
                </a:solidFill>
              </a:rPr>
              <a:t>ETA’ - periodi sensibili e/o critici di apprendimento </a:t>
            </a:r>
          </a:p>
          <a:p>
            <a:r>
              <a:rPr lang="it-IT" dirty="0">
                <a:solidFill>
                  <a:srgbClr val="FFFF00"/>
                </a:solidFill>
              </a:rPr>
              <a:t>- diverse fasi della vita </a:t>
            </a:r>
          </a:p>
          <a:p>
            <a:pPr marL="0" indent="0">
              <a:buNone/>
            </a:pPr>
            <a:endParaRPr lang="it-IT" dirty="0">
              <a:solidFill>
                <a:srgbClr val="FFFF00"/>
              </a:solidFill>
            </a:endParaRPr>
          </a:p>
          <a:p>
            <a:r>
              <a:rPr lang="it-IT" sz="2800" dirty="0">
                <a:solidFill>
                  <a:srgbClr val="FFFF00"/>
                </a:solidFill>
              </a:rPr>
              <a:t>MA ANCHE AL «COSA» STIA ACCADENDO, SIA ACCADUTO, ECC. </a:t>
            </a:r>
          </a:p>
          <a:p>
            <a:pPr marL="0" indent="0">
              <a:buNone/>
            </a:pPr>
            <a:r>
              <a:rPr lang="it-IT" dirty="0">
                <a:solidFill>
                  <a:srgbClr val="FFFF00"/>
                </a:solidFill>
              </a:rPr>
              <a:t>	classificazioni TIPO DI EVENTO ….</a:t>
            </a:r>
          </a:p>
          <a:p>
            <a:r>
              <a:rPr lang="it-IT" dirty="0">
                <a:solidFill>
                  <a:srgbClr val="FFFF00"/>
                </a:solidFill>
              </a:rPr>
              <a:t>valutandone l’esito nello sviluppo individuale … es. STRESS </a:t>
            </a:r>
          </a:p>
          <a:p>
            <a:pPr marL="0" indent="0">
              <a:buNone/>
            </a:pPr>
            <a:r>
              <a:rPr lang="it-IT" dirty="0">
                <a:solidFill>
                  <a:schemeClr val="bg1"/>
                </a:solidFill>
              </a:rPr>
              <a:t>	</a:t>
            </a:r>
          </a:p>
        </p:txBody>
      </p:sp>
    </p:spTree>
    <p:extLst>
      <p:ext uri="{BB962C8B-B14F-4D97-AF65-F5344CB8AC3E}">
        <p14:creationId xmlns:p14="http://schemas.microsoft.com/office/powerpoint/2010/main" val="3661126897"/>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2ECA3-55EC-46C7-9143-6674812B0521}"/>
              </a:ext>
            </a:extLst>
          </p:cNvPr>
          <p:cNvSpPr>
            <a:spLocks noGrp="1"/>
          </p:cNvSpPr>
          <p:nvPr>
            <p:ph type="title"/>
          </p:nvPr>
        </p:nvSpPr>
        <p:spPr>
          <a:xfrm>
            <a:off x="812800" y="190500"/>
            <a:ext cx="10363200" cy="1143000"/>
          </a:xfrm>
        </p:spPr>
        <p:txBody>
          <a:bodyPr/>
          <a:lstStyle/>
          <a:p>
            <a:r>
              <a:rPr lang="it-IT" dirty="0">
                <a:solidFill>
                  <a:schemeClr val="tx2"/>
                </a:solidFill>
              </a:rPr>
              <a:t>IL PROBLEMA DEL QUANDO….SI INTRECCIA CON…</a:t>
            </a:r>
          </a:p>
        </p:txBody>
      </p:sp>
      <p:sp>
        <p:nvSpPr>
          <p:cNvPr id="3" name="Segnaposto contenuto 2">
            <a:extLst>
              <a:ext uri="{FF2B5EF4-FFF2-40B4-BE49-F238E27FC236}">
                <a16:creationId xmlns:a16="http://schemas.microsoft.com/office/drawing/2014/main" id="{A112AA35-B9F1-4F8D-8DB1-623DDE8D5B44}"/>
              </a:ext>
            </a:extLst>
          </p:cNvPr>
          <p:cNvSpPr>
            <a:spLocks noGrp="1"/>
          </p:cNvSpPr>
          <p:nvPr>
            <p:ph idx="1"/>
          </p:nvPr>
        </p:nvSpPr>
        <p:spPr>
          <a:xfrm>
            <a:off x="803965" y="1484244"/>
            <a:ext cx="11074400" cy="4890052"/>
          </a:xfrm>
        </p:spPr>
        <p:txBody>
          <a:bodyPr/>
          <a:lstStyle/>
          <a:p>
            <a:pPr>
              <a:buFontTx/>
              <a:buChar char="-"/>
            </a:pPr>
            <a:r>
              <a:rPr lang="it-IT" sz="2800" dirty="0">
                <a:solidFill>
                  <a:srgbClr val="FFFF00"/>
                </a:solidFill>
              </a:rPr>
              <a:t>PROBABILITA’ NON PROBABILITA’ DELL’EVENTO, </a:t>
            </a:r>
          </a:p>
          <a:p>
            <a:pPr>
              <a:buFontTx/>
              <a:buChar char="-"/>
            </a:pPr>
            <a:r>
              <a:rPr lang="it-IT" sz="2800" dirty="0">
                <a:solidFill>
                  <a:srgbClr val="FFFF00"/>
                </a:solidFill>
              </a:rPr>
              <a:t>AMBITO DELL’EVENTO E QUALE TIPO DI RIORGANIZZAZIONE DEL SISTEMA RICHIESTA </a:t>
            </a:r>
          </a:p>
          <a:p>
            <a:pPr>
              <a:buFontTx/>
              <a:buChar char="-"/>
            </a:pPr>
            <a:r>
              <a:rPr lang="it-IT" sz="2800" dirty="0">
                <a:solidFill>
                  <a:srgbClr val="FFFF00"/>
                </a:solidFill>
              </a:rPr>
              <a:t>ECC…</a:t>
            </a:r>
          </a:p>
          <a:p>
            <a:pPr marL="0" indent="0">
              <a:buNone/>
            </a:pPr>
            <a:r>
              <a:rPr lang="it-IT" sz="2800" dirty="0">
                <a:solidFill>
                  <a:srgbClr val="FFFF00"/>
                </a:solidFill>
              </a:rPr>
              <a:t>		IN UN INTERGIOCO DI RECIPROCHE INTERCONNESSIONI E INFLUENZE ….</a:t>
            </a:r>
          </a:p>
          <a:p>
            <a:pPr marL="0" indent="0">
              <a:buNone/>
            </a:pPr>
            <a:r>
              <a:rPr lang="it-IT" sz="2800" dirty="0">
                <a:solidFill>
                  <a:srgbClr val="FFFF00"/>
                </a:solidFill>
              </a:rPr>
              <a:t>  COMPRESI FATTORI e/o COMPLESSI MECCANISMI DI 								PROTEZIONE E DI RISCHIO</a:t>
            </a:r>
          </a:p>
          <a:p>
            <a:pPr marL="0" indent="0">
              <a:buNone/>
            </a:pPr>
            <a:r>
              <a:rPr lang="it-IT" sz="2800" dirty="0">
                <a:solidFill>
                  <a:srgbClr val="FFFF00"/>
                </a:solidFill>
              </a:rPr>
              <a:t>DETERMINANO PERCORSO TIPICO O ATIPICO SIA INDIVIDUALE CHE INTERINDIVIDUALE </a:t>
            </a:r>
          </a:p>
        </p:txBody>
      </p:sp>
    </p:spTree>
    <p:extLst>
      <p:ext uri="{BB962C8B-B14F-4D97-AF65-F5344CB8AC3E}">
        <p14:creationId xmlns:p14="http://schemas.microsoft.com/office/powerpoint/2010/main" val="602520433"/>
      </p:ext>
    </p:extLst>
  </p:cSld>
  <p:clrMapOvr>
    <a:masterClrMapping/>
  </p:clrMapOvr>
  <p:transition spd="slow">
    <p:random/>
  </p:transition>
</p:sld>
</file>

<file path=ppt/theme/theme1.xml><?xml version="1.0" encoding="utf-8"?>
<a:theme xmlns:a="http://schemas.openxmlformats.org/drawingml/2006/main" name="blugiallo">
  <a:themeElements>
    <a:clrScheme name="">
      <a:dk1>
        <a:srgbClr val="000000"/>
      </a:dk1>
      <a:lt1>
        <a:srgbClr val="FFFFFF"/>
      </a:lt1>
      <a:dk2>
        <a:srgbClr val="CC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giall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chemeClr val="tx1"/>
            </a:solidFill>
            <a:effectLst/>
            <a:latin typeface="Times New Roman" charset="0"/>
          </a:defRPr>
        </a:defPPr>
      </a:lstStyle>
    </a:lnDef>
  </a:objectDefaults>
  <a:extraClrSchemeLst>
    <a:extraClrScheme>
      <a:clrScheme name="blugiall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giall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giall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giall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giall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giall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giall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ugiallo">
  <a:themeElements>
    <a:clrScheme name="">
      <a:dk1>
        <a:srgbClr val="000000"/>
      </a:dk1>
      <a:lt1>
        <a:srgbClr val="FFFFFF"/>
      </a:lt1>
      <a:dk2>
        <a:srgbClr val="CC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giall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chemeClr val="tx1"/>
            </a:solidFill>
            <a:effectLst/>
            <a:latin typeface="Times New Roman" charset="0"/>
          </a:defRPr>
        </a:defPPr>
      </a:lstStyle>
    </a:lnDef>
  </a:objectDefaults>
  <a:extraClrSchemeLst>
    <a:extraClrScheme>
      <a:clrScheme name="blugiall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giall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giall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giall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giall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giall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giall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2144</Words>
  <Application>Microsoft Office PowerPoint</Application>
  <PresentationFormat>Widescreen</PresentationFormat>
  <Paragraphs>132</Paragraphs>
  <Slides>38</Slides>
  <Notes>1</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38</vt:i4>
      </vt:variant>
    </vt:vector>
  </HeadingPairs>
  <TitlesOfParts>
    <vt:vector size="47" baseType="lpstr">
      <vt:lpstr>Arial</vt:lpstr>
      <vt:lpstr>Calibri</vt:lpstr>
      <vt:lpstr>Century Gothic</vt:lpstr>
      <vt:lpstr>Comic Sans MS</vt:lpstr>
      <vt:lpstr>Times New Roman</vt:lpstr>
      <vt:lpstr>Tw Cen MT Condensed</vt:lpstr>
      <vt:lpstr>blugiallo</vt:lpstr>
      <vt:lpstr>1_Tema di Office</vt:lpstr>
      <vt:lpstr>1_blugiallo</vt:lpstr>
      <vt:lpstr>Natura Ambiente &amp; Esperienza  nello sviluppo delle caratteristiche individuali  PARTE 4b  2020-2021</vt:lpstr>
      <vt:lpstr>QUANDO?</vt:lpstr>
      <vt:lpstr>IL PROBLEMA DEL QUANDO….SI INTRECCIA CON…L’EVENTO</vt:lpstr>
      <vt:lpstr>IL PROBLEMA DEL QUANDO….</vt:lpstr>
      <vt:lpstr>Il problema del quando va visto  integrato all’evento</vt:lpstr>
      <vt:lpstr>Presentazione standard di PowerPoint</vt:lpstr>
      <vt:lpstr>Presentazione standard di PowerPoint</vt:lpstr>
      <vt:lpstr>IL PROBLEMA DEL QUANDO….SI INTRECCIA CON…</vt:lpstr>
      <vt:lpstr>IL PROBLEMA DEL QUANDO….SI INTRECCIA CON…</vt:lpstr>
      <vt:lpstr>Presentazione standard di PowerPoint</vt:lpstr>
      <vt:lpstr>Presentazione standard di PowerPoint</vt:lpstr>
      <vt:lpstr>Presentazione standard di PowerPoint</vt:lpstr>
      <vt:lpstr>Presentazione standard di PowerPoint</vt:lpstr>
      <vt:lpstr>Dalle prime esperienze  in poi …..  ciò che rimane nel tempo ciò che muta  nel continuo processo di riadattamento dei primi anni di vita</vt:lpstr>
      <vt:lpstr>NO…MA:  resilienza vs vulnerabilità  </vt:lpstr>
      <vt:lpstr>Presentazione standard di PowerPoint</vt:lpstr>
      <vt:lpstr>Il pregiudizio della irreversibilità degli effetti negativi delle prime esperienze  vs  il pregiudizio della protezione continuativa dell’effetto di esperienze positive</vt:lpstr>
      <vt:lpstr>Presentazione standard di PowerPoint</vt:lpstr>
      <vt:lpstr>Presentazione standard di PowerPoint</vt:lpstr>
      <vt:lpstr>Da Kagan: «il fascino del determinismo della prima infanzia» in «tre idee che ci hanno sedotto – i miti della Psicologia dello sviluppo» (2001)  </vt:lpstr>
      <vt:lpstr>Presentazione standard di PowerPoint</vt:lpstr>
      <vt:lpstr>…Nell’America di oggi c’è sicuramente qualche madre che ascolta Beethoven con il registratore accanto al ventre, nella speranza che il figlio non ancora nato diventi un giorno sensibile alla musica…   ….i rituali che derivano da queste convinzioni hanno l’effetto di placare l’ansia… (p.116)</vt:lpstr>
      <vt:lpstr>Hanno l’effetto di placare l’ansia</vt:lpstr>
      <vt:lpstr>Presentazione standard di PowerPoint</vt:lpstr>
      <vt:lpstr>Presentazione standard di PowerPoint</vt:lpstr>
      <vt:lpstr>Tuttavia le prime esperienze sono alla base della costruzione della mente … anche da un punto di vista organico</vt:lpstr>
      <vt:lpstr>Il problema del quando:  reversibilita’ vs irreversibilità  delle prime esperienze   </vt:lpstr>
      <vt:lpstr>Periodi critici di apprendimento</vt:lpstr>
      <vt:lpstr>Quali sono? </vt:lpstr>
      <vt:lpstr>Periodi sensibili di apprendimento</vt:lpstr>
      <vt:lpstr>Periodi sensibili di apprendimento</vt:lpstr>
      <vt:lpstr>Presentazione standard di PowerPoint</vt:lpstr>
      <vt:lpstr>Presentazione standard di PowerPoint</vt:lpstr>
      <vt:lpstr>Periodi sensibili di apprendimento</vt:lpstr>
      <vt:lpstr>Meccanismi di recupero </vt:lpstr>
      <vt:lpstr>Presentazione standard di PowerPoint</vt:lpstr>
      <vt:lpstr>Vedere video  caso di Genie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claudia.caprin@unimib.it</dc:creator>
  <cp:lastModifiedBy>claudia.caprin@unimib.it</cp:lastModifiedBy>
  <cp:revision>40</cp:revision>
  <dcterms:created xsi:type="dcterms:W3CDTF">2020-04-09T11:08:36Z</dcterms:created>
  <dcterms:modified xsi:type="dcterms:W3CDTF">2021-03-18T12:48:16Z</dcterms:modified>
</cp:coreProperties>
</file>