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9" r:id="rId11"/>
    <p:sldId id="292" r:id="rId12"/>
    <p:sldId id="293" r:id="rId13"/>
    <p:sldId id="294" r:id="rId14"/>
    <p:sldId id="280" r:id="rId15"/>
    <p:sldId id="287" r:id="rId16"/>
    <p:sldId id="295" r:id="rId17"/>
    <p:sldId id="286" r:id="rId18"/>
    <p:sldId id="282" r:id="rId19"/>
    <p:sldId id="289" r:id="rId20"/>
    <p:sldId id="290" r:id="rId21"/>
    <p:sldId id="291" r:id="rId22"/>
    <p:sldId id="283" r:id="rId23"/>
    <p:sldId id="285" r:id="rId24"/>
    <p:sldId id="28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EFF5-6297-3248-AA1F-47E9DAE408D7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9253F-0D9F-3F49-8B7C-4E92854D9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8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CA2F-0B35-4488-9ABC-FBBE71210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6716E-3F74-3145-8E9E-EA0D251D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3D0A3D-6386-994F-8300-8B90C589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329886-117D-9341-86D8-CB900179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71809-08A1-E442-B09C-78E87407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BB13E-3ED5-CB47-B5A5-0172DFCA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5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2936C-ED0D-7745-A729-37FFFC7D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2A84C-C751-134B-B31D-F0C043FDD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2B24EF-3D92-F54D-A97D-F3E5C48A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D0EC95-78B7-3B4B-8AE8-201D828E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C1F42F-001E-B843-9428-F204BC13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38DDCD-6F40-934F-A7A6-7782F95EE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29331A-31EB-E845-A19E-BA723B2FB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0D5F3-0F1F-904F-89E1-41A3528D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C233E1-4E69-F045-AC4A-C18D720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7A96B-0FF4-8043-A91E-0359B0C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40D2A-60BA-DA46-A438-B874F858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251B01-D84B-6E40-ADB6-45578666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3DE949-CBD8-2F4A-B38E-9E7AF8AA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A67574-FCF1-7A43-9317-9A0AFC0B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A2B99D-C045-5A4D-9BCE-F7734F41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942AD-B60B-1246-AF67-FF3B3827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C9DFCA-015E-E445-A126-2F1C65119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C5A67F-DF48-0E45-A8F2-7BAB356D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5EAFC9-0275-DC4A-87EA-E26EA1CE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F344DE-0FC3-D04E-B677-DF4DEE24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36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4744C-AB37-5F41-9068-8EB7472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1286B0-7CB3-DB4D-810D-94E269915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C54E16-1CB5-1D43-92E9-3967D4B1F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7F9B37-288F-E347-8DE2-F52DF5B7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7F696F-2845-5B45-8DFB-21C24751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DA7AD9-98B1-5C4E-9B06-449CE27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42A3-96A3-FC48-9577-11B80D5C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3AAB4F-4ED9-5A4B-8CE9-F00CAFF2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E24DCF-5192-7E47-974B-4E60435A3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5BF352-15CC-074E-B36E-5AE61FE8E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248610-E53A-3543-AB4A-97568EC3D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4501E9-394D-D144-9BBE-8AF1F59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D13882-D4B3-9749-8697-5DF1C62A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A9F995-74DB-C142-8A94-2458A8C5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52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5530F-8D24-484F-B80B-A2EB28CC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DE3CFD-0A04-F840-9AC7-61245EA2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211E5E-F121-D247-B1FB-99DBE823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9361C8-A176-DD46-B13A-A3C3DF74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0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9F3C91-98FD-754C-8842-FA6B9B76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47DE21-F66F-5D46-A6DC-5517178B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F109EE-5D13-8A40-9DF7-AFDCF968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49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B990A-F8D8-5F40-A3D7-BFE7AB90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C71DD-BE2A-0C41-B02F-C834FED77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D9CA8-8AA3-9646-8FA0-0182D7C9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0A1B98-27C6-0049-AFDE-690D0A0A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BA33F9-CB55-3147-9520-F765C2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FA904-BF8D-D640-B5DA-704267B4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68647-C407-D947-973A-5644D40A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E60190-B849-C84E-90C3-AEC38E25A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EDABD7-FCF2-6446-B4E5-6FE8F9DA5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88E98D-30B5-CB49-A0F9-3A6BFB6A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0C96C0-1875-2142-90CF-32F26100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0F1E3B-1954-764C-AA2D-4D82D7E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23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4BDD65-FE28-8144-9C2D-844E1BF2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EEAF85-FADD-1642-9758-F6FAE5F19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631FF-8D08-414B-936A-FF4E894E4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A87B-6E72-B144-8B2F-57B05E46BE20}" type="datetimeFigureOut">
              <a:rPr lang="it-IT" smtClean="0"/>
              <a:t>22/03/21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6D506-7F8C-184F-A8D2-45663FE3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1CC89B-1541-B741-A29F-0030F24A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E321-BE1B-4748-B54A-4551650FF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rica.casini@unimib.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047902-0A87-7541-893A-110CC5D2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9095"/>
            <a:ext cx="12192000" cy="9401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cs typeface="Times New Roman" pitchFamily="18" charset="0"/>
              </a:rPr>
              <a:t>Analisi multivariata dei dati </a:t>
            </a:r>
            <a:r>
              <a:rPr lang="mr-IN" b="1" dirty="0">
                <a:cs typeface="Times New Roman" pitchFamily="18" charset="0"/>
              </a:rPr>
              <a:t>–</a:t>
            </a:r>
            <a:r>
              <a:rPr lang="it-IT" b="1" dirty="0">
                <a:cs typeface="Times New Roman" pitchFamily="18" charset="0"/>
              </a:rPr>
              <a:t> 2 lezione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FA76D2-7A6A-3B4A-A511-716997A8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7156"/>
            <a:ext cx="12192000" cy="1923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>
                <a:latin typeface="+mj-lt"/>
                <a:ea typeface="Calibri" charset="0"/>
                <a:cs typeface="Calibri" charset="0"/>
              </a:rPr>
              <a:t>Erica Casini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>
                <a:latin typeface="+mj-lt"/>
                <a:ea typeface="Calibri" charset="0"/>
                <a:cs typeface="Calibri" charset="0"/>
                <a:hlinkClick r:id="rId2"/>
              </a:rPr>
              <a:t>erica.casini@unimib.it</a:t>
            </a:r>
            <a:endParaRPr lang="it-IT" sz="2000" b="1" dirty="0">
              <a:latin typeface="+mj-lt"/>
              <a:ea typeface="Calibri" charset="0"/>
              <a:cs typeface="Calibri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br>
              <a:rPr lang="it-IT" sz="2000" dirty="0">
                <a:latin typeface="+mj-lt"/>
                <a:ea typeface="Calibri" charset="0"/>
                <a:cs typeface="Calibri" charset="0"/>
              </a:rPr>
            </a:br>
            <a:endParaRPr lang="it-IT" sz="2000" dirty="0">
              <a:latin typeface="+mj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5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Equazioni</a:t>
            </a:r>
            <a:r>
              <a:rPr lang="en-US" dirty="0"/>
              <a:t> </a:t>
            </a:r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semplice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2000" dirty="0">
                <a:latin typeface="+mj-lt"/>
              </a:rPr>
              <a:t>Una variabile Y, detta «dipendente», è espressa in funzione di una </a:t>
            </a:r>
            <a:r>
              <a:rPr lang="it-IT" altLang="it-IT" sz="2000" dirty="0" err="1">
                <a:latin typeface="+mj-lt"/>
              </a:rPr>
              <a:t>varaibile</a:t>
            </a:r>
            <a:r>
              <a:rPr lang="it-IT" altLang="it-IT" sz="2000" dirty="0">
                <a:latin typeface="+mj-lt"/>
              </a:rPr>
              <a:t> X, detta «indipendente».</a:t>
            </a:r>
          </a:p>
          <a:p>
            <a:pPr marL="0" indent="0">
              <a:buNone/>
            </a:pPr>
            <a:r>
              <a:rPr lang="it-IT" altLang="it-IT" sz="2000" dirty="0">
                <a:latin typeface="+mj-lt"/>
              </a:rPr>
              <a:t>Formula del coefficiente </a:t>
            </a:r>
            <a:r>
              <a:rPr lang="it-IT" altLang="it-IT" sz="2000" b="1" dirty="0">
                <a:latin typeface="+mj-lt"/>
              </a:rPr>
              <a:t>b</a:t>
            </a:r>
            <a:r>
              <a:rPr lang="it-IT" altLang="it-IT" sz="2000" dirty="0">
                <a:latin typeface="+mj-lt"/>
              </a:rPr>
              <a:t>, che determina la pendenza della retta e coglie l’entità della relazione.</a:t>
            </a:r>
          </a:p>
          <a:p>
            <a:pPr marL="0" indent="0">
              <a:buNone/>
            </a:pPr>
            <a:r>
              <a:rPr lang="it-IT" sz="2000" dirty="0">
                <a:cs typeface="Times New Roman" pitchFamily="18" charset="0"/>
              </a:rPr>
              <a:t>Lo scopo di una regressione è di fornire la miglior predizione possibile dei dati tramite una curva.</a:t>
            </a:r>
          </a:p>
          <a:p>
            <a:pPr marL="0" indent="0">
              <a:buNone/>
            </a:pPr>
            <a:endParaRPr lang="it-IT" altLang="it-IT" dirty="0">
              <a:latin typeface="+mj-lt"/>
            </a:endParaRPr>
          </a:p>
          <a:p>
            <a:pPr marL="0" indent="0">
              <a:buNone/>
            </a:pPr>
            <a:endParaRPr lang="it-IT" altLang="it-IT" dirty="0">
              <a:latin typeface="+mj-lt"/>
            </a:endParaRPr>
          </a:p>
          <a:p>
            <a:pPr marL="0" indent="0">
              <a:buNone/>
            </a:pPr>
            <a:endParaRPr lang="it-IT" altLang="it-IT" dirty="0">
              <a:latin typeface="+mj-lt"/>
            </a:endParaRPr>
          </a:p>
          <a:p>
            <a:pPr marL="0" indent="0">
              <a:buNone/>
            </a:pPr>
            <a:endParaRPr lang="it-IT" altLang="it-IT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1694695" y="3580358"/>
          <a:ext cx="3166859" cy="235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39600" imgH="698400" progId="Equation.DSMT4">
                  <p:embed/>
                </p:oleObj>
              </mc:Choice>
              <mc:Fallback>
                <p:oleObj name="Equation" r:id="rId3" imgW="939600" imgH="698400" progId="Equation.DSMT4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4695" y="3580358"/>
                        <a:ext cx="3166859" cy="2355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A1580D0-991E-B542-9A1D-1DFA1CE2B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403" y="3100945"/>
            <a:ext cx="5747978" cy="3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11</a:t>
            </a:fld>
            <a:endParaRPr lang="en-US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38200" y="1783337"/>
            <a:ext cx="101406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cs typeface="Times New Roman" pitchFamily="18" charset="0"/>
              </a:rPr>
              <a:t>Linea retta rappresentata dall’equazione:</a:t>
            </a:r>
          </a:p>
          <a:p>
            <a:endParaRPr lang="it-IT" sz="2000" dirty="0">
              <a:cs typeface="Times New Roman" pitchFamily="18" charset="0"/>
            </a:endParaRPr>
          </a:p>
          <a:p>
            <a:pPr algn="ctr"/>
            <a:r>
              <a:rPr lang="it-IT" sz="2000" b="1" dirty="0">
                <a:cs typeface="Times New Roman" pitchFamily="18" charset="0"/>
              </a:rPr>
              <a:t>y’ = a + </a:t>
            </a:r>
            <a:r>
              <a:rPr lang="it-IT" sz="2000" b="1" dirty="0" err="1">
                <a:cs typeface="Times New Roman" pitchFamily="18" charset="0"/>
              </a:rPr>
              <a:t>b.X</a:t>
            </a:r>
            <a:r>
              <a:rPr lang="it-IT" sz="2000" b="1" dirty="0">
                <a:cs typeface="Times New Roman" pitchFamily="18" charset="0"/>
              </a:rPr>
              <a:t> + 𝜖</a:t>
            </a:r>
          </a:p>
          <a:p>
            <a:pPr algn="ctr"/>
            <a:endParaRPr lang="it-IT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>
                <a:cs typeface="Times New Roman" pitchFamily="18" charset="0"/>
              </a:rPr>
              <a:t>Y’ = punteggio previsto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>
                <a:cs typeface="Times New Roman" pitchFamily="18" charset="0"/>
              </a:rPr>
              <a:t>A  = valore di Y quando X =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>
                <a:cs typeface="Times New Roman" pitchFamily="18" charset="0"/>
              </a:rPr>
              <a:t>b  = pendenza della linea (rappresenta quanto cambia Y al cambiare di X di un’unità)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>
                <a:cs typeface="Times New Roman" pitchFamily="18" charset="0"/>
              </a:rPr>
              <a:t>X  = valore della variabile dalla quale Y viene previsto.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000" dirty="0"/>
          </a:p>
          <a:p>
            <a:pPr>
              <a:lnSpc>
                <a:spcPct val="80000"/>
              </a:lnSpc>
            </a:pPr>
            <a:r>
              <a:rPr lang="it-IT" sz="2000" dirty="0">
                <a:cs typeface="Times New Roman" pitchFamily="18" charset="0"/>
              </a:rPr>
              <a:t>La differenza tra i valori previsti Y’ e i valori osservati Y rappresenta l’</a:t>
            </a:r>
            <a:r>
              <a:rPr lang="it-IT" sz="2000" b="1" dirty="0">
                <a:cs typeface="Times New Roman" pitchFamily="18" charset="0"/>
              </a:rPr>
              <a:t>errore di previsione</a:t>
            </a:r>
            <a:r>
              <a:rPr lang="it-IT" sz="2000" dirty="0">
                <a:cs typeface="Times New Roman" pitchFamily="18" charset="0"/>
              </a:rPr>
              <a:t> o </a:t>
            </a:r>
            <a:r>
              <a:rPr lang="it-IT" sz="2000" b="1" dirty="0">
                <a:cs typeface="Times New Roman" pitchFamily="18" charset="0"/>
              </a:rPr>
              <a:t>residuo (𝜖</a:t>
            </a:r>
            <a:r>
              <a:rPr lang="it-IT" sz="2000" dirty="0">
                <a:cs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it-IT" sz="20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000" dirty="0">
                <a:cs typeface="Times New Roman" pitchFamily="18" charset="0"/>
              </a:rPr>
              <a:t>La linea di regressione è quella linea che minimizza gli errori di predizione (la somma degli errori al quadrato è la minima possibile)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Equazioni</a:t>
            </a:r>
            <a:r>
              <a:rPr lang="en-US" dirty="0"/>
              <a:t> </a:t>
            </a:r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semplice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9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12</a:t>
            </a:fld>
            <a:endParaRPr lang="en-US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945755"/>
            <a:ext cx="1219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600" dirty="0">
                <a:cs typeface="Times New Roman" pitchFamily="18" charset="0"/>
              </a:rPr>
              <a:t>La regressione è detta lineare perché considera soltanto delle linee rette </a:t>
            </a:r>
          </a:p>
          <a:p>
            <a:r>
              <a:rPr lang="it-IT" sz="2600" dirty="0">
                <a:cs typeface="Times New Roman" pitchFamily="18" charset="0"/>
              </a:rPr>
              <a:t>La linea di regressione può essere descritta con due coefficienti: Il coefficiente b (inclinazione) e la costante (a)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2662238"/>
            <a:ext cx="50403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>
            <a:spLocks noChangeArrowheads="1"/>
          </p:cNvSpPr>
          <p:nvPr/>
        </p:nvSpPr>
        <p:spPr bwMode="auto">
          <a:xfrm>
            <a:off x="482600" y="3559175"/>
            <a:ext cx="22685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cs typeface="Times New Roman" pitchFamily="18" charset="0"/>
              </a:rPr>
              <a:t>La costante (a) ci dice il valore medio della VD quando la VI è zero</a:t>
            </a:r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9056688" y="3220244"/>
            <a:ext cx="21955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dirty="0">
                <a:cs typeface="Times New Roman" pitchFamily="18" charset="0"/>
              </a:rPr>
              <a:t>b è l’inclinazione della retta</a:t>
            </a:r>
          </a:p>
          <a:p>
            <a:r>
              <a:rPr lang="it-IT" sz="2200" dirty="0">
                <a:cs typeface="Times New Roman" pitchFamily="18" charset="0"/>
              </a:rPr>
              <a:t>Ci dice quanto cambia la VD per ogni cambiamento unitario della </a:t>
            </a:r>
            <a:r>
              <a:rPr lang="it-IT" sz="2200" dirty="0" err="1">
                <a:cs typeface="Times New Roman" pitchFamily="18" charset="0"/>
              </a:rPr>
              <a:t>VI</a:t>
            </a:r>
            <a:r>
              <a:rPr lang="it-IT" sz="2200" dirty="0">
                <a:cs typeface="Times New Roman" pitchFamily="18" charset="0"/>
              </a:rPr>
              <a:t> 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4124325" y="2939256"/>
            <a:ext cx="4248150" cy="30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5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43" y="1023937"/>
            <a:ext cx="9434286" cy="555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6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Formule</a:t>
            </a:r>
            <a:r>
              <a:rPr lang="en-US" dirty="0"/>
              <a:t> per </a:t>
            </a:r>
            <a:r>
              <a:rPr lang="en-US" dirty="0" err="1"/>
              <a:t>variabili</a:t>
            </a:r>
            <a:r>
              <a:rPr lang="en-US" dirty="0"/>
              <a:t> </a:t>
            </a:r>
            <a:r>
              <a:rPr lang="en-US" dirty="0" err="1"/>
              <a:t>standardizzate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95488"/>
            <a:ext cx="10515600" cy="486251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+mj-lt"/>
              </a:rPr>
              <a:t>Se le </a:t>
            </a:r>
            <a:r>
              <a:rPr lang="en-US" sz="2600" dirty="0" err="1">
                <a:latin typeface="+mj-lt"/>
              </a:rPr>
              <a:t>variabili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sono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standardizzate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cioè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espresse</a:t>
            </a:r>
            <a:r>
              <a:rPr lang="en-US" sz="2600" dirty="0">
                <a:latin typeface="+mj-lt"/>
              </a:rPr>
              <a:t> in </a:t>
            </a:r>
            <a:r>
              <a:rPr lang="en-US" sz="2600" dirty="0" err="1">
                <a:latin typeface="+mj-lt"/>
              </a:rPr>
              <a:t>punti</a:t>
            </a:r>
            <a:r>
              <a:rPr lang="en-US" sz="2600" dirty="0">
                <a:latin typeface="+mj-lt"/>
              </a:rPr>
              <a:t> Z con media = 0 e </a:t>
            </a:r>
            <a:r>
              <a:rPr lang="en-US" sz="2600" dirty="0" err="1">
                <a:latin typeface="+mj-lt"/>
              </a:rPr>
              <a:t>deviazione</a:t>
            </a:r>
            <a:r>
              <a:rPr lang="en-US" sz="2600" dirty="0">
                <a:latin typeface="+mj-lt"/>
              </a:rPr>
              <a:t> standard = 1, è facile </a:t>
            </a:r>
            <a:r>
              <a:rPr lang="en-US" sz="2600" dirty="0" err="1">
                <a:latin typeface="+mj-lt"/>
              </a:rPr>
              <a:t>dimostrare</a:t>
            </a:r>
            <a:r>
              <a:rPr lang="en-US" sz="2600" dirty="0">
                <a:latin typeface="+mj-lt"/>
              </a:rPr>
              <a:t> con </a:t>
            </a:r>
            <a:r>
              <a:rPr lang="en-US" sz="2600" dirty="0" err="1">
                <a:latin typeface="+mj-lt"/>
              </a:rPr>
              <a:t>poca</a:t>
            </a:r>
            <a:r>
              <a:rPr lang="en-US" sz="2600" dirty="0">
                <a:latin typeface="+mj-lt"/>
              </a:rPr>
              <a:t> algebra </a:t>
            </a:r>
            <a:r>
              <a:rPr lang="en-US" sz="2600" dirty="0" err="1">
                <a:latin typeface="+mj-lt"/>
              </a:rPr>
              <a:t>che</a:t>
            </a:r>
            <a:r>
              <a:rPr lang="en-US" sz="2600" dirty="0">
                <a:latin typeface="+mj-lt"/>
              </a:rPr>
              <a:t> le </a:t>
            </a:r>
            <a:r>
              <a:rPr lang="en-US" sz="2600" dirty="0" err="1">
                <a:latin typeface="+mj-lt"/>
              </a:rPr>
              <a:t>equazioni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diventano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In </a:t>
            </a:r>
            <a:r>
              <a:rPr lang="en-US" sz="2600" dirty="0" err="1">
                <a:latin typeface="+mj-lt"/>
              </a:rPr>
              <a:t>questo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caso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l’intercetta</a:t>
            </a:r>
            <a:r>
              <a:rPr lang="en-US" sz="2600" dirty="0">
                <a:latin typeface="+mj-lt"/>
              </a:rPr>
              <a:t> è </a:t>
            </a:r>
            <a:r>
              <a:rPr lang="en-US" sz="2600" dirty="0" err="1">
                <a:latin typeface="+mj-lt"/>
              </a:rPr>
              <a:t>sempre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nulla</a:t>
            </a:r>
            <a:endParaRPr lang="en-US" sz="2600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1092200" y="3432175"/>
          <a:ext cx="2427068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914400" imgH="749160" progId="Equation.DSMT4">
                  <p:embed/>
                </p:oleObj>
              </mc:Choice>
              <mc:Fallback>
                <p:oleObj name="Equation" r:id="rId3" imgW="914400" imgH="749160" progId="Equation.DSMT4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3432175"/>
                        <a:ext cx="2427068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8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Significatività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dimensione</a:t>
            </a:r>
            <a:r>
              <a:rPr lang="en-US" dirty="0"/>
              <a:t> </a:t>
            </a:r>
            <a:r>
              <a:rPr lang="en-US" dirty="0" err="1"/>
              <a:t>dell’effetto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SPSS testa la significatività dei coefficienti e restituisce un p-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Il p-</a:t>
            </a:r>
            <a:r>
              <a:rPr lang="it-IT" dirty="0" err="1"/>
              <a:t>value</a:t>
            </a:r>
            <a:r>
              <a:rPr lang="it-IT" dirty="0"/>
              <a:t> è definito come la probabilità di ottenere un parametro grande o più grande di quello osservato se l’ipotesi nulla è vera. Tipicamente l’ipotesi nulla H0 è che un certo parametro sia uguale a zero. Per convenzione, si accetta come «significativo» un parametro associato ad un valore di p &lt;.05</a:t>
            </a:r>
          </a:p>
          <a:p>
            <a:pPr marL="0" indent="0">
              <a:buNone/>
            </a:pPr>
            <a:r>
              <a:rPr lang="it-IT" dirty="0"/>
              <a:t>L’R-quadrato esprime la quantità di varianza della variabile dipendente spiegata dall’insieme delle variabili indipendenti in una regressione (nel caso della regressione lineare semplice, una variabile indipendente). L’R</a:t>
            </a:r>
            <a:r>
              <a:rPr lang="it-IT" baseline="30000" dirty="0"/>
              <a:t>2</a:t>
            </a:r>
            <a:r>
              <a:rPr lang="it-IT" dirty="0"/>
              <a:t> varia tra 0 e 1, più è grande, più è la varianza spiegata.</a:t>
            </a:r>
          </a:p>
          <a:p>
            <a:pPr marL="0" indent="0">
              <a:buNone/>
            </a:pPr>
            <a:r>
              <a:rPr lang="it-IT" dirty="0"/>
              <a:t>Nel caso della regressione lineare </a:t>
            </a:r>
            <a:r>
              <a:rPr lang="it-IT" b="1" dirty="0"/>
              <a:t>semplice</a:t>
            </a:r>
            <a:r>
              <a:rPr lang="it-IT" dirty="0"/>
              <a:t>, l’R</a:t>
            </a:r>
            <a:r>
              <a:rPr lang="it-IT" baseline="30000" dirty="0"/>
              <a:t>2</a:t>
            </a:r>
            <a:r>
              <a:rPr lang="it-IT" dirty="0"/>
              <a:t> è semplicemente il coefficiente di correlazione o il coefficiente beta al quadrato.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3892550" y="5489575"/>
          <a:ext cx="2903696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2550" y="5489575"/>
                        <a:ext cx="2903696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2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796" y="2053317"/>
            <a:ext cx="3500545" cy="40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554" y="2053317"/>
            <a:ext cx="388843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88537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In SPSS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9631816" y="2276793"/>
            <a:ext cx="716870" cy="466407"/>
          </a:xfrm>
          <a:prstGeom prst="borderCallout1">
            <a:avLst>
              <a:gd name="adj1" fmla="val 11671"/>
              <a:gd name="adj2" fmla="val -3472"/>
              <a:gd name="adj3" fmla="val 48204"/>
              <a:gd name="adj4" fmla="val -2839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dirty="0">
                <a:solidFill>
                  <a:srgbClr val="000000"/>
                </a:solidFill>
                <a:cs typeface="Times New Roman" pitchFamily="18" charset="0"/>
              </a:rPr>
              <a:t>VD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9849531" y="3365182"/>
            <a:ext cx="629783" cy="423048"/>
          </a:xfrm>
          <a:prstGeom prst="borderCallout1">
            <a:avLst>
              <a:gd name="adj1" fmla="val 11671"/>
              <a:gd name="adj2" fmla="val -3472"/>
              <a:gd name="adj3" fmla="val 60730"/>
              <a:gd name="adj4" fmla="val -3004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dirty="0">
                <a:solidFill>
                  <a:srgbClr val="000000"/>
                </a:solidFill>
                <a:cs typeface="Times New Roman" pitchFamily="18" charset="0"/>
              </a:rPr>
              <a:t>VI</a:t>
            </a:r>
            <a:endParaRPr lang="it-IT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0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Esempio</a:t>
            </a:r>
            <a:r>
              <a:rPr lang="en-US" dirty="0"/>
              <a:t>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dell’auto</a:t>
            </a:r>
            <a:r>
              <a:rPr lang="en-US" dirty="0"/>
              <a:t> è </a:t>
            </a:r>
            <a:r>
              <a:rPr lang="en-US" dirty="0" err="1"/>
              <a:t>predetto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potenza</a:t>
            </a:r>
            <a:r>
              <a:rPr lang="en-US" dirty="0"/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17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6288"/>
            <a:ext cx="8969009" cy="23050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543300" y="3333751"/>
            <a:ext cx="1231900" cy="273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3543300" y="3632201"/>
            <a:ext cx="1231900" cy="2730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921500" y="3606800"/>
            <a:ext cx="774700" cy="2730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838200" y="47853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Equazione</a:t>
            </a:r>
            <a:r>
              <a:rPr lang="en-US" dirty="0"/>
              <a:t> di </a:t>
            </a:r>
            <a:r>
              <a:rPr lang="en-US" dirty="0" err="1"/>
              <a:t>regressione</a:t>
            </a:r>
            <a:endParaRPr lang="en-US" dirty="0"/>
          </a:p>
          <a:p>
            <a:r>
              <a:rPr lang="en-US" dirty="0" err="1"/>
              <a:t>Prezzo_predetto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-33.684.758,7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576.859,494 </a:t>
            </a:r>
            <a:r>
              <a:rPr lang="en-US" dirty="0"/>
              <a:t>* Potenza</a:t>
            </a:r>
          </a:p>
          <a:p>
            <a:r>
              <a:rPr lang="en-US" dirty="0" err="1"/>
              <a:t>Z_Prezzo_predetto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,837 </a:t>
            </a:r>
            <a:r>
              <a:rPr lang="en-US" dirty="0"/>
              <a:t>* </a:t>
            </a:r>
            <a:r>
              <a:rPr lang="en-US" dirty="0" err="1"/>
              <a:t>Z_Potenza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 err="1"/>
              <a:t>All’aumentare</a:t>
            </a:r>
            <a:r>
              <a:rPr lang="en-US" dirty="0"/>
              <a:t> di </a:t>
            </a:r>
            <a:r>
              <a:rPr lang="en-US" dirty="0" err="1"/>
              <a:t>un’unità</a:t>
            </a:r>
            <a:r>
              <a:rPr lang="en-US" dirty="0"/>
              <a:t> di X (</a:t>
            </a:r>
            <a:r>
              <a:rPr lang="en-US" dirty="0" err="1"/>
              <a:t>nell’unità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 in cui è </a:t>
            </a:r>
            <a:r>
              <a:rPr lang="en-US" dirty="0" err="1"/>
              <a:t>espressa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. </a:t>
            </a:r>
            <a:r>
              <a:rPr lang="en-US" dirty="0" err="1"/>
              <a:t>cavalli</a:t>
            </a:r>
            <a:r>
              <a:rPr lang="en-US" dirty="0"/>
              <a:t>),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predetto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dipendente</a:t>
            </a:r>
            <a:r>
              <a:rPr lang="en-US" dirty="0"/>
              <a:t> Y </a:t>
            </a:r>
            <a:r>
              <a:rPr lang="en-US" dirty="0" err="1"/>
              <a:t>varia</a:t>
            </a:r>
            <a:r>
              <a:rPr lang="en-US" dirty="0"/>
              <a:t> di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dirty="0" err="1"/>
              <a:t>unità</a:t>
            </a:r>
            <a:r>
              <a:rPr lang="en-US" dirty="0"/>
              <a:t> (</a:t>
            </a:r>
            <a:r>
              <a:rPr lang="en-US" dirty="0" err="1"/>
              <a:t>nell’unità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 in cui è </a:t>
            </a:r>
            <a:r>
              <a:rPr lang="en-US" dirty="0" err="1"/>
              <a:t>espressa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. lire).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</a:t>
            </a:r>
            <a:r>
              <a:rPr lang="en-US" dirty="0" err="1"/>
              <a:t>all’aumentare</a:t>
            </a:r>
            <a:r>
              <a:rPr lang="en-US" dirty="0"/>
              <a:t> di 1 </a:t>
            </a:r>
            <a:r>
              <a:rPr lang="en-US" dirty="0" err="1"/>
              <a:t>cavallo</a:t>
            </a:r>
            <a:r>
              <a:rPr lang="en-US" dirty="0"/>
              <a:t>, </a:t>
            </a:r>
            <a:r>
              <a:rPr lang="en-US" dirty="0" err="1"/>
              <a:t>l’equazione</a:t>
            </a:r>
            <a:r>
              <a:rPr lang="en-US" dirty="0"/>
              <a:t> di regression </a:t>
            </a:r>
            <a:r>
              <a:rPr lang="en-US" dirty="0" err="1"/>
              <a:t>predice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aumenta</a:t>
            </a:r>
            <a:r>
              <a:rPr lang="en-US" dirty="0"/>
              <a:t> di </a:t>
            </a:r>
            <a:r>
              <a:rPr lang="en-US" dirty="0">
                <a:solidFill>
                  <a:srgbClr val="00B0F0"/>
                </a:solidFill>
              </a:rPr>
              <a:t>576.859 lire.</a:t>
            </a:r>
          </a:p>
          <a:p>
            <a:pPr>
              <a:buFontTx/>
              <a:buChar char="-"/>
            </a:pPr>
            <a:r>
              <a:rPr lang="en-US" dirty="0" err="1"/>
              <a:t>All’aumentare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deviazione</a:t>
            </a:r>
            <a:r>
              <a:rPr lang="en-US" dirty="0"/>
              <a:t> standard di X, la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dipendente</a:t>
            </a:r>
            <a:r>
              <a:rPr lang="en-US" dirty="0"/>
              <a:t> Y </a:t>
            </a:r>
            <a:r>
              <a:rPr lang="en-US" dirty="0" err="1"/>
              <a:t>varia</a:t>
            </a:r>
            <a:r>
              <a:rPr lang="en-US" dirty="0"/>
              <a:t> di </a:t>
            </a:r>
            <a:r>
              <a:rPr lang="el-GR" dirty="0">
                <a:latin typeface="Tiger" panose="02070300020205020404" pitchFamily="18" charset="0"/>
              </a:rPr>
              <a:t>β</a:t>
            </a:r>
            <a:r>
              <a:rPr lang="en-US" dirty="0" err="1"/>
              <a:t>deviazioni</a:t>
            </a:r>
            <a:r>
              <a:rPr lang="en-US" dirty="0"/>
              <a:t> standard,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.</a:t>
            </a:r>
            <a:r>
              <a:rPr lang="en-US" dirty="0">
                <a:solidFill>
                  <a:srgbClr val="7030A0"/>
                </a:solidFill>
              </a:rPr>
              <a:t>837 </a:t>
            </a:r>
            <a:r>
              <a:rPr lang="en-US" dirty="0" err="1">
                <a:solidFill>
                  <a:srgbClr val="7030A0"/>
                </a:solidFill>
              </a:rPr>
              <a:t>deviazioni</a:t>
            </a:r>
            <a:r>
              <a:rPr lang="en-US" dirty="0">
                <a:solidFill>
                  <a:srgbClr val="7030A0"/>
                </a:solidFill>
              </a:rPr>
              <a:t> standard.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Quando</a:t>
            </a:r>
            <a:r>
              <a:rPr lang="en-US" dirty="0"/>
              <a:t> la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indipendente</a:t>
            </a:r>
            <a:r>
              <a:rPr lang="en-US" dirty="0"/>
              <a:t> X è </a:t>
            </a:r>
            <a:r>
              <a:rPr lang="en-US" dirty="0" err="1"/>
              <a:t>uguale</a:t>
            </a:r>
            <a:r>
              <a:rPr lang="en-US" dirty="0"/>
              <a:t> a zero (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unità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),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predetto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dipendente</a:t>
            </a:r>
            <a:r>
              <a:rPr lang="en-US" dirty="0"/>
              <a:t> Y è </a:t>
            </a:r>
            <a:r>
              <a:rPr lang="en-US" dirty="0" err="1"/>
              <a:t>uguale</a:t>
            </a:r>
            <a:r>
              <a:rPr lang="en-US" dirty="0"/>
              <a:t> ad </a:t>
            </a:r>
            <a:r>
              <a:rPr lang="en-US" b="1" dirty="0"/>
              <a:t>a </a:t>
            </a:r>
            <a:r>
              <a:rPr lang="en-US" dirty="0"/>
              <a:t>(espresso </a:t>
            </a:r>
            <a:r>
              <a:rPr lang="en-US" dirty="0" err="1"/>
              <a:t>nell’unità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 di Y).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se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macchina</a:t>
            </a:r>
            <a:r>
              <a:rPr lang="en-US" dirty="0"/>
              <a:t> ha 0 </a:t>
            </a:r>
            <a:r>
              <a:rPr lang="en-US" dirty="0" err="1"/>
              <a:t>cavalli</a:t>
            </a:r>
            <a:r>
              <a:rPr lang="en-US" dirty="0"/>
              <a:t>, </a:t>
            </a:r>
            <a:r>
              <a:rPr lang="en-US" dirty="0" err="1"/>
              <a:t>prediciamo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33.684.758,7 lire.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L’R </a:t>
            </a:r>
            <a:r>
              <a:rPr lang="en-US" dirty="0" err="1"/>
              <a:t>quadrato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suo</a:t>
            </a:r>
            <a:r>
              <a:rPr lang="en-US" dirty="0"/>
              <a:t> p-value </a:t>
            </a:r>
            <a:r>
              <a:rPr lang="en-US" dirty="0" err="1"/>
              <a:t>associato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1300" y="2005012"/>
            <a:ext cx="35941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SPSS </a:t>
            </a:r>
            <a:r>
              <a:rPr lang="en-US" dirty="0" err="1"/>
              <a:t>riporta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l’R-quadrato</a:t>
            </a:r>
            <a:r>
              <a:rPr lang="en-US" dirty="0"/>
              <a:t>,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 = .701, e un test ANOVA </a:t>
            </a:r>
            <a:r>
              <a:rPr lang="en-US" dirty="0" err="1"/>
              <a:t>associato</a:t>
            </a:r>
            <a:r>
              <a:rPr lang="en-US" dirty="0"/>
              <a:t>,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F(1, 22) = 51.598, p &lt; .001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p value </a:t>
            </a:r>
            <a:r>
              <a:rPr lang="en-US" dirty="0" err="1"/>
              <a:t>associato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coefficient b, beta </a:t>
            </a:r>
            <a:r>
              <a:rPr lang="en-US" dirty="0" err="1"/>
              <a:t>ed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 è </a:t>
            </a:r>
            <a:r>
              <a:rPr lang="en-US" dirty="0" err="1"/>
              <a:t>identico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19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8388"/>
            <a:ext cx="6776313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7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7BA955-032B-DA4E-976C-C5BAA9080A41}"/>
              </a:ext>
            </a:extLst>
          </p:cNvPr>
          <p:cNvSpPr txBox="1"/>
          <p:nvPr/>
        </p:nvSpPr>
        <p:spPr>
          <a:xfrm>
            <a:off x="134112" y="1694688"/>
            <a:ext cx="12057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t-test per campioni indipendenti</a:t>
            </a:r>
            <a:r>
              <a:rPr lang="it-IT" sz="2800" dirty="0">
                <a:latin typeface="+mj-lt"/>
              </a:rPr>
              <a:t>: per il confronto tra le medie di due campioni indipendenti (es. maschi vs. femmine);</a:t>
            </a:r>
          </a:p>
          <a:p>
            <a:endParaRPr lang="it-IT" sz="2800" b="1" dirty="0">
              <a:latin typeface="+mj-lt"/>
            </a:endParaRPr>
          </a:p>
          <a:p>
            <a:r>
              <a:rPr lang="it-IT" sz="2800" b="1" dirty="0">
                <a:latin typeface="+mj-lt"/>
              </a:rPr>
              <a:t>t-test per campioni appaiati</a:t>
            </a:r>
            <a:r>
              <a:rPr lang="it-IT" sz="2800" dirty="0">
                <a:latin typeface="+mj-lt"/>
              </a:rPr>
              <a:t>: per il confronto tra le medie di due campioni appaiati (o misure ripetute) (es. confrontare i punteggi di uno stesso soggetto nel tempo);</a:t>
            </a:r>
          </a:p>
          <a:p>
            <a:endParaRPr lang="it-IT" sz="2800" dirty="0">
              <a:latin typeface="+mj-lt"/>
            </a:endParaRPr>
          </a:p>
          <a:p>
            <a:r>
              <a:rPr lang="it-IT" sz="2800" b="1" dirty="0">
                <a:latin typeface="+mj-lt"/>
              </a:rPr>
              <a:t>t- test a campione unico</a:t>
            </a:r>
            <a:r>
              <a:rPr lang="it-IT" sz="2800" dirty="0">
                <a:latin typeface="+mj-lt"/>
              </a:rPr>
              <a:t>: per la verifica di ipotesi sulla media della popolazione nel caso di varianza ignota</a:t>
            </a:r>
          </a:p>
          <a:p>
            <a:endParaRPr lang="it-IT" sz="28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CDA6F8-0109-B44E-88F5-D861061F0AC6}"/>
              </a:ext>
            </a:extLst>
          </p:cNvPr>
          <p:cNvSpPr txBox="1"/>
          <p:nvPr/>
        </p:nvSpPr>
        <p:spPr>
          <a:xfrm>
            <a:off x="0" y="6395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+mj-lt"/>
              </a:rPr>
              <a:t>t-test</a:t>
            </a:r>
          </a:p>
        </p:txBody>
      </p:sp>
    </p:spTree>
    <p:extLst>
      <p:ext uri="{BB962C8B-B14F-4D97-AF65-F5344CB8AC3E}">
        <p14:creationId xmlns:p14="http://schemas.microsoft.com/office/powerpoint/2010/main" val="381351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Riassumere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discorsivo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 </a:t>
            </a:r>
            <a:r>
              <a:rPr lang="en-US" dirty="0" err="1"/>
              <a:t>svolto</a:t>
            </a:r>
            <a:r>
              <a:rPr lang="en-US" dirty="0"/>
              <a:t> </a:t>
            </a:r>
            <a:r>
              <a:rPr lang="en-US" dirty="0" err="1"/>
              <a:t>un’analisi</a:t>
            </a:r>
            <a:r>
              <a:rPr lang="en-US" dirty="0"/>
              <a:t> di </a:t>
            </a:r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 per </a:t>
            </a:r>
            <a:r>
              <a:rPr lang="en-US" dirty="0" err="1"/>
              <a:t>predire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auto a </a:t>
            </a:r>
            <a:r>
              <a:rPr lang="en-US" dirty="0" err="1"/>
              <a:t>partire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potenza</a:t>
            </a:r>
            <a:r>
              <a:rPr lang="en-US" dirty="0"/>
              <a:t> in </a:t>
            </a:r>
            <a:r>
              <a:rPr lang="en-US" dirty="0" err="1"/>
              <a:t>cavalli</a:t>
            </a:r>
            <a:r>
              <a:rPr lang="en-US" dirty="0"/>
              <a:t>. La Potenza </a:t>
            </a:r>
            <a:r>
              <a:rPr lang="en-US" dirty="0" err="1"/>
              <a:t>prediceva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significativo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, </a:t>
            </a:r>
            <a:r>
              <a:rPr lang="el-GR" dirty="0">
                <a:latin typeface="Tiger" panose="02070300020205020404" pitchFamily="18" charset="0"/>
              </a:rPr>
              <a:t>β</a:t>
            </a:r>
            <a:r>
              <a:rPr lang="it-IT" dirty="0">
                <a:latin typeface="Tiger" panose="02070300020205020404" pitchFamily="18" charset="0"/>
              </a:rPr>
              <a:t>=</a:t>
            </a:r>
            <a:r>
              <a:rPr lang="it-IT" dirty="0"/>
              <a:t> .837, p &lt; .001. La potenza spiega il 70.1 % della varianza del prezzo (R</a:t>
            </a:r>
            <a:r>
              <a:rPr lang="it-IT" baseline="30000" dirty="0"/>
              <a:t>2</a:t>
            </a:r>
            <a:r>
              <a:rPr lang="it-IT" dirty="0"/>
              <a:t> = .701, p &lt; .001)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4831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Grafici</a:t>
            </a:r>
            <a:r>
              <a:rPr lang="en-US" dirty="0"/>
              <a:t> &gt; </a:t>
            </a:r>
            <a:r>
              <a:rPr lang="en-US" dirty="0" err="1"/>
              <a:t>finestre</a:t>
            </a:r>
            <a:r>
              <a:rPr lang="en-US" dirty="0"/>
              <a:t> di </a:t>
            </a:r>
            <a:r>
              <a:rPr lang="en-US" dirty="0" err="1"/>
              <a:t>dialogo</a:t>
            </a:r>
            <a:r>
              <a:rPr lang="en-US" dirty="0"/>
              <a:t> legacy &gt; dispersion/</a:t>
            </a:r>
            <a:r>
              <a:rPr lang="en-US" dirty="0" err="1"/>
              <a:t>punti</a:t>
            </a:r>
            <a:r>
              <a:rPr lang="en-US" dirty="0"/>
              <a:t> &gt; a </a:t>
            </a:r>
            <a:r>
              <a:rPr lang="en-US" dirty="0" err="1"/>
              <a:t>dispersione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 &gt; </a:t>
            </a:r>
            <a:r>
              <a:rPr lang="en-US" dirty="0" err="1"/>
              <a:t>definisci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Asse</a:t>
            </a:r>
            <a:r>
              <a:rPr lang="en-US" dirty="0"/>
              <a:t> Y = </a:t>
            </a:r>
            <a:r>
              <a:rPr lang="en-US" dirty="0" err="1"/>
              <a:t>prezzo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Asse</a:t>
            </a:r>
            <a:r>
              <a:rPr lang="en-US" dirty="0"/>
              <a:t> X = Potenza</a:t>
            </a:r>
          </a:p>
          <a:p>
            <a:pPr marL="0" indent="0">
              <a:buNone/>
            </a:pPr>
            <a:r>
              <a:rPr lang="en-US" dirty="0"/>
              <a:t>Fare </a:t>
            </a:r>
            <a:r>
              <a:rPr lang="en-US" dirty="0" err="1"/>
              <a:t>doppio</a:t>
            </a:r>
            <a:r>
              <a:rPr lang="en-US" dirty="0"/>
              <a:t>-click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grafico</a:t>
            </a:r>
            <a:r>
              <a:rPr lang="en-US" dirty="0"/>
              <a:t> in output e </a:t>
            </a:r>
            <a:r>
              <a:rPr lang="en-US" dirty="0" err="1"/>
              <a:t>cliccare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simbolo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retta</a:t>
            </a:r>
            <a:r>
              <a:rPr lang="en-US" dirty="0"/>
              <a:t> di </a:t>
            </a:r>
            <a:r>
              <a:rPr lang="en-US" dirty="0" err="1"/>
              <a:t>regressione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21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12" y="1849879"/>
            <a:ext cx="4268788" cy="430283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Grafico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87" y="2939119"/>
            <a:ext cx="1712913" cy="15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Esercizi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err="1"/>
              <a:t>Predire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peso </a:t>
            </a:r>
            <a:r>
              <a:rPr lang="en-US" b="1" dirty="0" err="1"/>
              <a:t>dell’auto</a:t>
            </a:r>
            <a:r>
              <a:rPr lang="en-US" b="1" dirty="0"/>
              <a:t> a </a:t>
            </a:r>
            <a:r>
              <a:rPr lang="en-US" b="1" dirty="0" err="1"/>
              <a:t>partire</a:t>
            </a:r>
            <a:r>
              <a:rPr lang="en-US" b="1" dirty="0"/>
              <a:t> </a:t>
            </a:r>
            <a:r>
              <a:rPr lang="en-US" b="1" dirty="0" err="1"/>
              <a:t>dalla</a:t>
            </a:r>
            <a:r>
              <a:rPr lang="en-US" b="1" dirty="0"/>
              <a:t> </a:t>
            </a:r>
            <a:r>
              <a:rPr lang="en-US" b="1" dirty="0" err="1"/>
              <a:t>lunghezza</a:t>
            </a:r>
            <a:endParaRPr lang="en-US" b="1" dirty="0"/>
          </a:p>
          <a:p>
            <a:pPr>
              <a:buFontTx/>
              <a:buChar char="-"/>
            </a:pPr>
            <a:r>
              <a:rPr lang="en-US" b="1" dirty="0" err="1"/>
              <a:t>Predire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prezzo</a:t>
            </a:r>
            <a:r>
              <a:rPr lang="en-US" b="1" dirty="0"/>
              <a:t> </a:t>
            </a:r>
            <a:r>
              <a:rPr lang="en-US" b="1" dirty="0" err="1"/>
              <a:t>dell’auto</a:t>
            </a:r>
            <a:r>
              <a:rPr lang="en-US" b="1" dirty="0"/>
              <a:t> a </a:t>
            </a:r>
            <a:r>
              <a:rPr lang="en-US" b="1" dirty="0" err="1"/>
              <a:t>partire</a:t>
            </a:r>
            <a:r>
              <a:rPr lang="en-US" b="1" dirty="0"/>
              <a:t> dal peso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Annotare</a:t>
            </a:r>
            <a:r>
              <a:rPr lang="en-US" b="1" dirty="0"/>
              <a:t> le </a:t>
            </a:r>
            <a:r>
              <a:rPr lang="en-US" b="1" dirty="0" err="1"/>
              <a:t>rette</a:t>
            </a:r>
            <a:r>
              <a:rPr lang="en-US" b="1" dirty="0"/>
              <a:t> di </a:t>
            </a:r>
            <a:r>
              <a:rPr lang="en-US" b="1" dirty="0" err="1"/>
              <a:t>regressione</a:t>
            </a: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Peso_predetto</a:t>
            </a:r>
            <a:r>
              <a:rPr lang="en-US" dirty="0"/>
              <a:t> = -927,675 + 4.874 * </a:t>
            </a:r>
            <a:r>
              <a:rPr lang="en-US" dirty="0" err="1"/>
              <a:t>Lunghezza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Z_Peso_predetto</a:t>
            </a:r>
            <a:r>
              <a:rPr lang="en-US" dirty="0"/>
              <a:t> =,762*</a:t>
            </a:r>
            <a:r>
              <a:rPr lang="en-US" dirty="0" err="1"/>
              <a:t>Z_lunghezza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Prezzo_predetto</a:t>
            </a:r>
            <a:r>
              <a:rPr lang="en-US" dirty="0"/>
              <a:t> = -84300345,6 + 98422,176 * Peso</a:t>
            </a:r>
          </a:p>
          <a:p>
            <a:pPr marL="0" indent="0">
              <a:buNone/>
            </a:pPr>
            <a:r>
              <a:rPr lang="en-US" dirty="0" err="1"/>
              <a:t>Z_Prezzo_predetto</a:t>
            </a:r>
            <a:r>
              <a:rPr lang="en-US" dirty="0"/>
              <a:t> = ,770* </a:t>
            </a:r>
            <a:r>
              <a:rPr lang="en-US" dirty="0" err="1"/>
              <a:t>Z_Peso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Correlazione</a:t>
            </a:r>
            <a:r>
              <a:rPr lang="en-US" dirty="0"/>
              <a:t>, </a:t>
            </a:r>
            <a:r>
              <a:rPr lang="en-US" dirty="0" err="1"/>
              <a:t>regressione</a:t>
            </a:r>
            <a:r>
              <a:rPr lang="en-US" dirty="0"/>
              <a:t> e </a:t>
            </a:r>
            <a:r>
              <a:rPr lang="en-US" dirty="0" err="1"/>
              <a:t>causalità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Correlazione</a:t>
            </a:r>
            <a:r>
              <a:rPr lang="en-US" dirty="0"/>
              <a:t> e </a:t>
            </a:r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testano</a:t>
            </a:r>
            <a:r>
              <a:rPr lang="en-US" dirty="0"/>
              <a:t> solo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funzionali</a:t>
            </a:r>
            <a:r>
              <a:rPr lang="en-US" dirty="0"/>
              <a:t>, NON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causali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es</a:t>
            </a:r>
            <a:r>
              <a:rPr lang="en-US" dirty="0"/>
              <a:t>. Il beta </a:t>
            </a:r>
            <a:r>
              <a:rPr lang="en-US" dirty="0" err="1"/>
              <a:t>associato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regressioni</a:t>
            </a:r>
            <a:r>
              <a:rPr lang="en-US" dirty="0"/>
              <a:t> di </a:t>
            </a: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peso e di peso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prezzo</a:t>
            </a:r>
            <a:r>
              <a:rPr lang="en-US" dirty="0"/>
              <a:t> è </a:t>
            </a:r>
            <a:r>
              <a:rPr lang="en-US" dirty="0" err="1"/>
              <a:t>identico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F25DB1-D082-214E-A647-4BC8CE50A624}"/>
              </a:ext>
            </a:extLst>
          </p:cNvPr>
          <p:cNvSpPr txBox="1"/>
          <p:nvPr/>
        </p:nvSpPr>
        <p:spPr>
          <a:xfrm>
            <a:off x="0" y="76809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+mj-lt"/>
              </a:rPr>
              <a:t>t-test per campioni indipendenti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0F9DD6-4EAC-4D43-8189-4D57129FBC61}"/>
              </a:ext>
            </a:extLst>
          </p:cNvPr>
          <p:cNvSpPr txBox="1"/>
          <p:nvPr/>
        </p:nvSpPr>
        <p:spPr>
          <a:xfrm>
            <a:off x="0" y="15837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Aprire il file Dati1.sav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0BEF2C-3556-E949-9C79-1A5141DADBC6}"/>
              </a:ext>
            </a:extLst>
          </p:cNvPr>
          <p:cNvSpPr txBox="1"/>
          <p:nvPr/>
        </p:nvSpPr>
        <p:spPr>
          <a:xfrm>
            <a:off x="0" y="22161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Il marchio Adidas piace di più agli uomini (0) o alle donne (1)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10D642-27F4-C640-858B-B48E25A2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946012"/>
            <a:ext cx="7518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18F2F5-E5E1-D141-BDFB-90D9F669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33"/>
            <a:ext cx="12192000" cy="4318861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0281528-8E49-5B4F-BF9C-E0F8145AA9B2}"/>
              </a:ext>
            </a:extLst>
          </p:cNvPr>
          <p:cNvSpPr/>
          <p:nvPr/>
        </p:nvSpPr>
        <p:spPr>
          <a:xfrm>
            <a:off x="4352544" y="4181856"/>
            <a:ext cx="585216" cy="3535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94F349C-DF2F-B64F-9FC0-9DA8FEDCE8A8}"/>
              </a:ext>
            </a:extLst>
          </p:cNvPr>
          <p:cNvSpPr/>
          <p:nvPr/>
        </p:nvSpPr>
        <p:spPr>
          <a:xfrm>
            <a:off x="5084064" y="4181856"/>
            <a:ext cx="2255522" cy="3535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3CD311B-C30F-7948-91C4-98E599ADD064}"/>
              </a:ext>
            </a:extLst>
          </p:cNvPr>
          <p:cNvSpPr/>
          <p:nvPr/>
        </p:nvSpPr>
        <p:spPr>
          <a:xfrm>
            <a:off x="3005328" y="3249168"/>
            <a:ext cx="1834896" cy="3535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E5DA55-1DEC-934D-BFD5-3718E85D65B7}"/>
              </a:ext>
            </a:extLst>
          </p:cNvPr>
          <p:cNvSpPr txBox="1"/>
          <p:nvPr/>
        </p:nvSpPr>
        <p:spPr>
          <a:xfrm>
            <a:off x="7339586" y="1584960"/>
            <a:ext cx="3312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Test di </a:t>
            </a:r>
            <a:r>
              <a:rPr lang="it-IT" b="1" dirty="0" err="1"/>
              <a:t>Levene</a:t>
            </a:r>
            <a:r>
              <a:rPr lang="it-IT" b="1" dirty="0"/>
              <a:t>: </a:t>
            </a:r>
          </a:p>
          <a:p>
            <a:r>
              <a:rPr lang="it-IT" dirty="0"/>
              <a:t>le varianze sono diverse?</a:t>
            </a:r>
          </a:p>
          <a:p>
            <a:r>
              <a:rPr lang="it-IT" dirty="0"/>
              <a:t>Se </a:t>
            </a:r>
            <a:r>
              <a:rPr lang="it-IT" dirty="0" err="1"/>
              <a:t>p</a:t>
            </a:r>
            <a:r>
              <a:rPr lang="it-IT" dirty="0"/>
              <a:t> &gt;.05 no, accetto H</a:t>
            </a:r>
            <a:r>
              <a:rPr lang="it-IT" baseline="-25000" dirty="0"/>
              <a:t>o</a:t>
            </a:r>
            <a:r>
              <a:rPr lang="it-IT" dirty="0"/>
              <a:t>: σ</a:t>
            </a:r>
            <a:r>
              <a:rPr lang="it-IT" baseline="-25000" dirty="0"/>
              <a:t>1</a:t>
            </a:r>
            <a:r>
              <a:rPr lang="it-IT" dirty="0"/>
              <a:t> = σ</a:t>
            </a:r>
            <a:r>
              <a:rPr lang="it-IT" baseline="-25000" dirty="0"/>
              <a:t>2</a:t>
            </a:r>
            <a:r>
              <a:rPr lang="it-IT" dirty="0"/>
              <a:t> </a:t>
            </a:r>
            <a:endParaRPr lang="it-IT" baseline="-25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8AF59A-61D7-314C-B551-8AB838BB2DDC}"/>
              </a:ext>
            </a:extLst>
          </p:cNvPr>
          <p:cNvSpPr txBox="1"/>
          <p:nvPr/>
        </p:nvSpPr>
        <p:spPr>
          <a:xfrm>
            <a:off x="0" y="53958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Esiste una differenza significativa tra maschi e femmine nel loro grado di piacevolezza verso il marchio Adidas, </a:t>
            </a:r>
            <a:r>
              <a:rPr lang="it-IT" i="1" dirty="0">
                <a:latin typeface="+mj-lt"/>
              </a:rPr>
              <a:t>t</a:t>
            </a:r>
            <a:r>
              <a:rPr lang="it-IT" dirty="0">
                <a:latin typeface="+mj-lt"/>
              </a:rPr>
              <a:t>(198) = 5,72, </a:t>
            </a:r>
            <a:r>
              <a:rPr lang="it-IT" i="1" dirty="0" err="1">
                <a:latin typeface="+mj-lt"/>
              </a:rPr>
              <a:t>p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&lt;.001. In particolare, agli uomini Adidas piace di più che alle donne (rispettivamente, </a:t>
            </a:r>
            <a:r>
              <a:rPr lang="it-IT" i="1" dirty="0" err="1">
                <a:latin typeface="+mj-lt"/>
              </a:rPr>
              <a:t>M</a:t>
            </a:r>
            <a:r>
              <a:rPr lang="it-IT" i="1" baseline="-25000" dirty="0" err="1">
                <a:latin typeface="+mj-lt"/>
              </a:rPr>
              <a:t>maschi</a:t>
            </a:r>
            <a:r>
              <a:rPr lang="it-IT" dirty="0">
                <a:latin typeface="+mj-lt"/>
              </a:rPr>
              <a:t> = 5,26 e </a:t>
            </a:r>
            <a:r>
              <a:rPr lang="it-IT" i="1" dirty="0" err="1">
                <a:latin typeface="+mj-lt"/>
              </a:rPr>
              <a:t>M</a:t>
            </a:r>
            <a:r>
              <a:rPr lang="it-IT" i="1" baseline="-25000" dirty="0" err="1">
                <a:latin typeface="+mj-lt"/>
              </a:rPr>
              <a:t>femmine</a:t>
            </a:r>
            <a:r>
              <a:rPr lang="it-IT" dirty="0">
                <a:latin typeface="+mj-lt"/>
              </a:rPr>
              <a:t> = 4,03)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FD2AAC-85A9-F943-8B5E-FF13B6163F14}"/>
              </a:ext>
            </a:extLst>
          </p:cNvPr>
          <p:cNvSpPr txBox="1"/>
          <p:nvPr/>
        </p:nvSpPr>
        <p:spPr>
          <a:xfrm>
            <a:off x="0" y="2287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Il marchio Adidas piace di più agli uomini (0) o alle donne (1)</a:t>
            </a:r>
          </a:p>
        </p:txBody>
      </p:sp>
    </p:spTree>
    <p:extLst>
      <p:ext uri="{BB962C8B-B14F-4D97-AF65-F5344CB8AC3E}">
        <p14:creationId xmlns:p14="http://schemas.microsoft.com/office/powerpoint/2010/main" val="92683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E03A35-7B78-9F43-AC03-8F4F1D9B4684}"/>
              </a:ext>
            </a:extLst>
          </p:cNvPr>
          <p:cNvSpPr txBox="1"/>
          <p:nvPr/>
        </p:nvSpPr>
        <p:spPr>
          <a:xfrm>
            <a:off x="0" y="43606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+mj-lt"/>
              </a:rPr>
              <a:t>t-test per campioni appaiati</a:t>
            </a:r>
          </a:p>
          <a:p>
            <a:pPr algn="ctr"/>
            <a:endParaRPr lang="it-IT" sz="2400" b="1" dirty="0">
              <a:latin typeface="+mj-lt"/>
            </a:endParaRPr>
          </a:p>
          <a:p>
            <a:pPr algn="ctr"/>
            <a:r>
              <a:rPr lang="it-IT" sz="2400" dirty="0">
                <a:latin typeface="+mj-lt"/>
              </a:rPr>
              <a:t>Ai soggetti del campione piace di più il profumo Chanel o Dior?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AE7901-4F71-4C4C-9FA1-335FEA3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1" y="1937839"/>
            <a:ext cx="5117719" cy="25810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8B144D-B36C-6F4A-887D-51E575E3B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50"/>
          <a:stretch/>
        </p:blipFill>
        <p:spPr>
          <a:xfrm>
            <a:off x="4743450" y="3125543"/>
            <a:ext cx="6745796" cy="24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E71493-32EF-6641-A710-8E8B8AB7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0997"/>
            <a:ext cx="11976100" cy="5638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506221-EC98-1347-8A29-18DA40E40419}"/>
              </a:ext>
            </a:extLst>
          </p:cNvPr>
          <p:cNvSpPr txBox="1"/>
          <p:nvPr/>
        </p:nvSpPr>
        <p:spPr>
          <a:xfrm>
            <a:off x="0" y="14317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Ai soggetti del campione piace di più il profumo Chanel o Dior?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674291A-166F-EC45-9CF4-788C744021AF}"/>
              </a:ext>
            </a:extLst>
          </p:cNvPr>
          <p:cNvSpPr/>
          <p:nvPr/>
        </p:nvSpPr>
        <p:spPr>
          <a:xfrm>
            <a:off x="8553069" y="5972177"/>
            <a:ext cx="2734056" cy="271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74BE56-203A-2848-AB13-0BDC56763603}"/>
              </a:ext>
            </a:extLst>
          </p:cNvPr>
          <p:cNvSpPr txBox="1"/>
          <p:nvPr/>
        </p:nvSpPr>
        <p:spPr>
          <a:xfrm>
            <a:off x="5429251" y="3107116"/>
            <a:ext cx="676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Il t-test per campioni appaiati mostra come il Chanel (</a:t>
            </a:r>
            <a:r>
              <a:rPr lang="it-IT" sz="2000" i="1" dirty="0">
                <a:latin typeface="+mj-lt"/>
              </a:rPr>
              <a:t>M</a:t>
            </a:r>
            <a:r>
              <a:rPr lang="it-IT" sz="2000" dirty="0">
                <a:latin typeface="+mj-lt"/>
              </a:rPr>
              <a:t> = 6,15) </a:t>
            </a:r>
          </a:p>
          <a:p>
            <a:r>
              <a:rPr lang="it-IT" sz="2000" dirty="0">
                <a:latin typeface="+mj-lt"/>
              </a:rPr>
              <a:t>piaccia di più rispetto a Dior (</a:t>
            </a:r>
            <a:r>
              <a:rPr lang="it-IT" sz="2000" i="1" dirty="0">
                <a:latin typeface="+mj-lt"/>
              </a:rPr>
              <a:t>M</a:t>
            </a:r>
            <a:r>
              <a:rPr lang="it-IT" sz="2000" dirty="0">
                <a:latin typeface="+mj-lt"/>
              </a:rPr>
              <a:t> = 4,90), </a:t>
            </a:r>
            <a:r>
              <a:rPr lang="it-IT" sz="2000" i="1" dirty="0">
                <a:latin typeface="+mj-lt"/>
              </a:rPr>
              <a:t>t</a:t>
            </a:r>
            <a:r>
              <a:rPr lang="it-IT" sz="2000" dirty="0">
                <a:latin typeface="+mj-lt"/>
              </a:rPr>
              <a:t>(199) = 8,44, </a:t>
            </a:r>
            <a:r>
              <a:rPr lang="it-IT" sz="2000" i="1" dirty="0" err="1">
                <a:latin typeface="+mj-lt"/>
              </a:rPr>
              <a:t>p</a:t>
            </a:r>
            <a:r>
              <a:rPr lang="it-IT" sz="2000" dirty="0">
                <a:latin typeface="+mj-lt"/>
              </a:rPr>
              <a:t>&lt;.001.</a:t>
            </a:r>
          </a:p>
        </p:txBody>
      </p:sp>
    </p:spTree>
    <p:extLst>
      <p:ext uri="{BB962C8B-B14F-4D97-AF65-F5344CB8AC3E}">
        <p14:creationId xmlns:p14="http://schemas.microsoft.com/office/powerpoint/2010/main" val="206330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B8FE17-B187-4840-AEAB-032B2D55E3FD}"/>
              </a:ext>
            </a:extLst>
          </p:cNvPr>
          <p:cNvSpPr txBox="1"/>
          <p:nvPr/>
        </p:nvSpPr>
        <p:spPr>
          <a:xfrm>
            <a:off x="0" y="28871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+mj-lt"/>
              </a:rPr>
              <a:t>t-test a campione unico</a:t>
            </a:r>
          </a:p>
          <a:p>
            <a:pPr algn="ctr"/>
            <a:endParaRPr lang="it-IT" sz="2400" dirty="0">
              <a:latin typeface="+mj-lt"/>
            </a:endParaRPr>
          </a:p>
          <a:p>
            <a:pPr algn="ctr"/>
            <a:r>
              <a:rPr lang="it-IT" sz="2400" dirty="0">
                <a:latin typeface="+mj-lt"/>
              </a:rPr>
              <a:t>In una precedente ricerca è emerso che il grado di piacevolezza medio verso il marchio KIKO era pari a 3, il nostro campione è confrontabile con quello della precedente ricerca?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ADBF0E-342A-3B4F-9F5B-58C82F21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6" y="2367171"/>
            <a:ext cx="5595208" cy="21236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52C904-942D-904B-9313-CD20323D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3325545"/>
            <a:ext cx="6529388" cy="241755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19CD94C-C3DE-6C42-94B0-DDCABB0CA3A5}"/>
              </a:ext>
            </a:extLst>
          </p:cNvPr>
          <p:cNvSpPr/>
          <p:nvPr/>
        </p:nvSpPr>
        <p:spPr>
          <a:xfrm>
            <a:off x="8758238" y="5472113"/>
            <a:ext cx="571500" cy="2709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4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4C9EA3-1018-BC41-A085-C71574A33535}"/>
              </a:ext>
            </a:extLst>
          </p:cNvPr>
          <p:cNvSpPr txBox="1"/>
          <p:nvPr/>
        </p:nvSpPr>
        <p:spPr>
          <a:xfrm>
            <a:off x="0" y="28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In una precedente ricerca è emerso che il grado di piacevolezza medio verso il marchio KIKO era pari a 3 nella popolazione generale, il nostro campione è confrontabile con quello della precedente ricerca?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763056-95AA-974C-82DA-BEF0E7B4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73197"/>
            <a:ext cx="8039100" cy="41402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B6D01CB-C16A-DE4B-9968-D13165B92D52}"/>
              </a:ext>
            </a:extLst>
          </p:cNvPr>
          <p:cNvSpPr/>
          <p:nvPr/>
        </p:nvSpPr>
        <p:spPr>
          <a:xfrm>
            <a:off x="1643063" y="5100635"/>
            <a:ext cx="6572250" cy="2857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419E79-B7B4-B24D-B0D6-8A6A0B8E1B52}"/>
              </a:ext>
            </a:extLst>
          </p:cNvPr>
          <p:cNvSpPr txBox="1"/>
          <p:nvPr/>
        </p:nvSpPr>
        <p:spPr>
          <a:xfrm>
            <a:off x="0" y="584200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Il t-test a campione unico mostra che il nostro campione non è confrontabile con il campione della ricerca precedente, </a:t>
            </a:r>
            <a:r>
              <a:rPr lang="it-IT" sz="2000" i="1" dirty="0">
                <a:latin typeface="+mj-lt"/>
              </a:rPr>
              <a:t>t</a:t>
            </a:r>
            <a:r>
              <a:rPr lang="it-IT" sz="2000" dirty="0">
                <a:latin typeface="+mj-lt"/>
              </a:rPr>
              <a:t>(199) = 7,68, </a:t>
            </a:r>
            <a:r>
              <a:rPr lang="it-IT" sz="2000" i="1" dirty="0" err="1">
                <a:latin typeface="+mj-lt"/>
              </a:rPr>
              <a:t>p</a:t>
            </a:r>
            <a:r>
              <a:rPr lang="it-IT" sz="2000" i="1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&lt;.001, nel nostro campione il marchio KIKO piace in modo significativamente maggiore (</a:t>
            </a:r>
            <a:r>
              <a:rPr lang="it-IT" sz="2000" i="1" dirty="0">
                <a:latin typeface="+mj-lt"/>
              </a:rPr>
              <a:t>M = </a:t>
            </a:r>
            <a:r>
              <a:rPr lang="it-IT" sz="2000" dirty="0">
                <a:latin typeface="+mj-lt"/>
              </a:rPr>
              <a:t>4,14)</a:t>
            </a:r>
          </a:p>
        </p:txBody>
      </p:sp>
    </p:spTree>
    <p:extLst>
      <p:ext uri="{BB962C8B-B14F-4D97-AF65-F5344CB8AC3E}">
        <p14:creationId xmlns:p14="http://schemas.microsoft.com/office/powerpoint/2010/main" val="177020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Regressione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 </a:t>
            </a:r>
            <a:r>
              <a:rPr lang="en-US" dirty="0" err="1"/>
              <a:t>semplice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9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1288</Words>
  <Application>Microsoft Macintosh PowerPoint</Application>
  <PresentationFormat>Widescreen</PresentationFormat>
  <Paragraphs>123</Paragraphs>
  <Slides>24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Tiger</vt:lpstr>
      <vt:lpstr>Wingdings</vt:lpstr>
      <vt:lpstr>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Regressione lineare semplice</vt:lpstr>
      <vt:lpstr>Equazioni regressione semplice</vt:lpstr>
      <vt:lpstr>Equazioni regressione semplice</vt:lpstr>
      <vt:lpstr>Presentazione standard di PowerPoint</vt:lpstr>
      <vt:lpstr>Presentazione standard di PowerPoint</vt:lpstr>
      <vt:lpstr>Formule per variabili standardizzate</vt:lpstr>
      <vt:lpstr>Significatività ed dimensione dell’effetto</vt:lpstr>
      <vt:lpstr>Presentazione standard di PowerPoint</vt:lpstr>
      <vt:lpstr>Esempio: il prezzo dell’auto è predetto dalla potenza?</vt:lpstr>
      <vt:lpstr>Interpretazione</vt:lpstr>
      <vt:lpstr>L’R quadrato e il suo p-value associato</vt:lpstr>
      <vt:lpstr>Riassumere i risultati in modo discorsivo</vt:lpstr>
      <vt:lpstr>Grafico</vt:lpstr>
      <vt:lpstr>Esercizi</vt:lpstr>
      <vt:lpstr>Soluzione</vt:lpstr>
      <vt:lpstr>Correlazione, regressione e causalità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casini</dc:creator>
  <cp:lastModifiedBy>erica casini</cp:lastModifiedBy>
  <cp:revision>14</cp:revision>
  <dcterms:created xsi:type="dcterms:W3CDTF">2021-03-20T09:15:23Z</dcterms:created>
  <dcterms:modified xsi:type="dcterms:W3CDTF">2021-03-22T11:58:50Z</dcterms:modified>
</cp:coreProperties>
</file>