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2ED14-BEA7-4E2D-A007-934A9FBB510F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BA2D-29C4-465A-A817-EF9F3CD9E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2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7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7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73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0"/>
          <p:cNvGrpSpPr>
            <a:grpSpLocks/>
          </p:cNvGrpSpPr>
          <p:nvPr userDrawn="1"/>
        </p:nvGrpSpPr>
        <p:grpSpPr bwMode="auto">
          <a:xfrm>
            <a:off x="0" y="0"/>
            <a:ext cx="595808" cy="6858000"/>
            <a:chOff x="0" y="1412875"/>
            <a:chExt cx="9144000" cy="107950"/>
          </a:xfrm>
          <a:solidFill>
            <a:schemeClr val="accent1">
              <a:lumMod val="75000"/>
            </a:schemeClr>
          </a:solidFill>
        </p:grpSpPr>
        <p:sp>
          <p:nvSpPr>
            <p:cNvPr id="7" name="Rettangolo 6"/>
            <p:cNvSpPr/>
            <p:nvPr userDrawn="1"/>
          </p:nvSpPr>
          <p:spPr bwMode="auto">
            <a:xfrm>
              <a:off x="0" y="1412875"/>
              <a:ext cx="9144000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1042988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1547813" y="1412875"/>
              <a:ext cx="503237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2051050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ttangolo 10"/>
            <p:cNvSpPr/>
            <p:nvPr userDrawn="1"/>
          </p:nvSpPr>
          <p:spPr bwMode="auto">
            <a:xfrm>
              <a:off x="2555875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ttangolo 11"/>
            <p:cNvSpPr/>
            <p:nvPr userDrawn="1"/>
          </p:nvSpPr>
          <p:spPr bwMode="auto">
            <a:xfrm>
              <a:off x="539750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11550653" y="14586"/>
            <a:ext cx="594783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A9A33-321A-4BDD-8978-7620D802DC75}" type="slidenum">
              <a:rPr kumimoji="0" lang="it-IT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3" y="413792"/>
            <a:ext cx="10927259" cy="782960"/>
          </a:xfrm>
        </p:spPr>
        <p:txBody>
          <a:bodyPr/>
          <a:lstStyle>
            <a:lvl1pPr algn="l">
              <a:defRPr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3" y="1247110"/>
            <a:ext cx="10927259" cy="4702170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909956" y="86435"/>
            <a:ext cx="8641721" cy="258532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6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609600" y="6525347"/>
            <a:ext cx="10286933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457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7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0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49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23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8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29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8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57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E857-46F3-4693-A676-601FCE637000}" type="datetimeFigureOut">
              <a:rPr lang="it-IT" smtClean="0"/>
              <a:t>21/03/2021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5441-F290-492E-95F8-73108DB6BE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3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Lesson</a:t>
            </a:r>
            <a:r>
              <a:rPr lang="it-IT" dirty="0" smtClean="0"/>
              <a:t> 6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Rotaxanes</a:t>
            </a:r>
            <a:r>
              <a:rPr lang="it-IT" dirty="0" smtClean="0"/>
              <a:t>, </a:t>
            </a:r>
            <a:r>
              <a:rPr lang="it-IT" dirty="0" err="1" smtClean="0"/>
              <a:t>MIMs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27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1-lo </a:t>
            </a:r>
            <a:r>
              <a:rPr lang="it-IT" dirty="0" err="1" smtClean="0"/>
              <a:t>pseudorotaxano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3685" y="1208155"/>
            <a:ext cx="4532351" cy="35464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'HNMR spectrum of 2-H.3PF6 </a:t>
            </a:r>
            <a:r>
              <a:rPr lang="en-US" dirty="0" smtClean="0"/>
              <a:t>at </a:t>
            </a:r>
            <a:r>
              <a:rPr lang="en-US" dirty="0"/>
              <a:t>20 "C shows signals corresponding to the </a:t>
            </a:r>
            <a:r>
              <a:rPr lang="en-US" dirty="0" smtClean="0"/>
              <a:t>formation of </a:t>
            </a:r>
            <a:r>
              <a:rPr lang="en-US" dirty="0"/>
              <a:t>a [2]</a:t>
            </a:r>
            <a:r>
              <a:rPr lang="en-US" dirty="0" err="1"/>
              <a:t>rotaxane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spectrum (Figure </a:t>
            </a:r>
            <a:r>
              <a:rPr lang="en-US" dirty="0" smtClean="0"/>
              <a:t>1b</a:t>
            </a:r>
            <a:r>
              <a:rPr lang="en-US" dirty="0"/>
              <a:t>) demonstrates </a:t>
            </a:r>
            <a:r>
              <a:rPr lang="en-US" dirty="0" smtClean="0"/>
              <a:t>that the </a:t>
            </a:r>
            <a:r>
              <a:rPr lang="en-US" dirty="0"/>
              <a:t>DB24C8 ring binds selectively with the secondary </a:t>
            </a:r>
            <a:r>
              <a:rPr lang="en-US" dirty="0" err="1" smtClean="0"/>
              <a:t>dialkylammonium</a:t>
            </a:r>
            <a:r>
              <a:rPr lang="en-US" dirty="0"/>
              <a:t> </a:t>
            </a:r>
            <a:r>
              <a:rPr lang="en-US" dirty="0" smtClean="0"/>
              <a:t>center</a:t>
            </a:r>
            <a:r>
              <a:rPr lang="en-US" dirty="0"/>
              <a:t>, since the characteristic resonance </a:t>
            </a:r>
            <a:r>
              <a:rPr lang="en-US" dirty="0" smtClean="0"/>
              <a:t>at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</a:t>
            </a:r>
            <a:r>
              <a:rPr lang="en-US" dirty="0"/>
              <a:t>= 4.87-4.85 for the four CH, protons adjacent to the </a:t>
            </a:r>
            <a:r>
              <a:rPr lang="en-US" dirty="0" err="1" smtClean="0"/>
              <a:t>NH;group</a:t>
            </a:r>
            <a:r>
              <a:rPr lang="en-US" dirty="0" smtClean="0"/>
              <a:t> </a:t>
            </a:r>
            <a:r>
              <a:rPr lang="en-US" dirty="0"/>
              <a:t>is observed. These protons experience a downfield shift </a:t>
            </a:r>
            <a:r>
              <a:rPr lang="en-US" dirty="0" smtClean="0"/>
              <a:t>of about </a:t>
            </a:r>
            <a:r>
              <a:rPr lang="en-US" b="1" dirty="0"/>
              <a:t>A6 </a:t>
            </a:r>
            <a:r>
              <a:rPr lang="en-US" dirty="0"/>
              <a:t>= 0.2 upon association with DB24C8: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932" y="425247"/>
            <a:ext cx="5857674" cy="64327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" y="4603001"/>
            <a:ext cx="4750855" cy="2302601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3090798" y="1280161"/>
            <a:ext cx="4140018" cy="41452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499360" y="1196753"/>
            <a:ext cx="7132320" cy="4307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9762309" y="2185851"/>
            <a:ext cx="174171" cy="896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2969622"/>
            <a:ext cx="6038664" cy="3555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selective binding was confirmed by </a:t>
            </a:r>
            <a:r>
              <a:rPr lang="en-US" dirty="0" smtClean="0"/>
              <a:t>one-dimensional 'H </a:t>
            </a:r>
            <a:r>
              <a:rPr lang="en-US" dirty="0"/>
              <a:t>NMR NOE doubled-pulsed field-gradient </a:t>
            </a:r>
            <a:r>
              <a:rPr lang="en-US" dirty="0" smtClean="0"/>
              <a:t>spin-echo </a:t>
            </a:r>
            <a:r>
              <a:rPr lang="en-US" dirty="0" err="1" smtClean="0"/>
              <a:t>experimentsr</a:t>
            </a:r>
            <a:r>
              <a:rPr lang="en-US" dirty="0"/>
              <a:t>"]-GOESY (gradient enhanced nuclear </a:t>
            </a:r>
            <a:r>
              <a:rPr lang="en-US" dirty="0" err="1" smtClean="0"/>
              <a:t>Overhauser</a:t>
            </a:r>
            <a:r>
              <a:rPr lang="en-US" dirty="0" smtClean="0"/>
              <a:t> effect </a:t>
            </a:r>
            <a:r>
              <a:rPr lang="en-US" dirty="0"/>
              <a:t>spectroscopy)-carried out at 400 MHz at </a:t>
            </a:r>
            <a:r>
              <a:rPr lang="en-US" dirty="0" smtClean="0"/>
              <a:t>room temperature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Selective </a:t>
            </a:r>
            <a:r>
              <a:rPr lang="en-US" dirty="0"/>
              <a:t>irradiation of the protons (C) on </a:t>
            </a:r>
            <a:r>
              <a:rPr lang="en-US" dirty="0" smtClean="0"/>
              <a:t>the para-</a:t>
            </a:r>
            <a:r>
              <a:rPr lang="en-US" dirty="0" err="1" smtClean="0"/>
              <a:t>xylyl</a:t>
            </a:r>
            <a:r>
              <a:rPr lang="en-US" dirty="0" smtClean="0"/>
              <a:t> </a:t>
            </a:r>
            <a:r>
              <a:rPr lang="en-US" dirty="0"/>
              <a:t>spacer closest to the </a:t>
            </a:r>
            <a:r>
              <a:rPr lang="en-US" dirty="0" smtClean="0"/>
              <a:t>NH2 </a:t>
            </a:r>
            <a:r>
              <a:rPr lang="en-US" dirty="0"/>
              <a:t>center showed that, </a:t>
            </a:r>
            <a:r>
              <a:rPr lang="en-US" dirty="0" smtClean="0"/>
              <a:t>in addition </a:t>
            </a:r>
            <a:r>
              <a:rPr lang="en-US" dirty="0"/>
              <a:t>to the expected intramolecular </a:t>
            </a:r>
            <a:r>
              <a:rPr lang="en-US" dirty="0" smtClean="0"/>
              <a:t>NOEs, </a:t>
            </a:r>
            <a:r>
              <a:rPr lang="en-US" dirty="0" err="1" smtClean="0"/>
              <a:t>intercomponent</a:t>
            </a:r>
            <a:r>
              <a:rPr lang="en-US" dirty="0" smtClean="0"/>
              <a:t> NOEs </a:t>
            </a:r>
            <a:r>
              <a:rPr lang="en-US" dirty="0"/>
              <a:t>with some of the OCH, protons in the DB24C8 </a:t>
            </a:r>
            <a:r>
              <a:rPr lang="en-US" dirty="0" smtClean="0"/>
              <a:t>were observed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50" y="1048848"/>
            <a:ext cx="4755292" cy="2304488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 flipV="1">
            <a:off x="8673737" y="2873829"/>
            <a:ext cx="105559" cy="1968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8090262" y="2660836"/>
            <a:ext cx="435429" cy="1219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3918857"/>
            <a:ext cx="10927259" cy="25093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order to establish that </a:t>
            </a:r>
            <a:r>
              <a:rPr lang="en-US" dirty="0" smtClean="0"/>
              <a:t>the [2]</a:t>
            </a:r>
            <a:r>
              <a:rPr lang="en-US" dirty="0" err="1" smtClean="0"/>
              <a:t>rotaxane</a:t>
            </a:r>
            <a:r>
              <a:rPr lang="en-US" dirty="0" smtClean="0"/>
              <a:t> </a:t>
            </a:r>
            <a:r>
              <a:rPr lang="en-US" dirty="0"/>
              <a:t>2-H. 3 PF, exists as a single translational isomer, </a:t>
            </a:r>
            <a:r>
              <a:rPr lang="en-US" dirty="0" smtClean="0"/>
              <a:t>a solution </a:t>
            </a:r>
            <a:r>
              <a:rPr lang="en-US" dirty="0"/>
              <a:t>of 2-H.3PF6 in CD,COCD, was cooled down</a:t>
            </a:r>
          </a:p>
          <a:p>
            <a:pPr marL="0" indent="0">
              <a:buNone/>
            </a:pPr>
            <a:r>
              <a:rPr lang="en-US" dirty="0"/>
              <a:t>to ~ 80 "C. Since no additional set of resonances could be </a:t>
            </a:r>
            <a:r>
              <a:rPr lang="en-US" dirty="0" smtClean="0"/>
              <a:t>detected, it </a:t>
            </a:r>
            <a:r>
              <a:rPr lang="en-US" dirty="0"/>
              <a:t>may be concluded that the DB24C8 ring is bound </a:t>
            </a:r>
            <a:r>
              <a:rPr lang="en-US" dirty="0" smtClean="0"/>
              <a:t>to the </a:t>
            </a:r>
            <a:r>
              <a:rPr lang="en-US" dirty="0"/>
              <a:t>NH: center with a selectivity of at least 98% in the </a:t>
            </a:r>
            <a:r>
              <a:rPr lang="en-US" dirty="0" smtClean="0"/>
              <a:t>temperature range </a:t>
            </a:r>
            <a:r>
              <a:rPr lang="en-US" dirty="0"/>
              <a:t>between - 80 "C and + 31 "C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VEDI LEZIONE 4 DOVE A BASSA T SI HA UNA DISTRIBUZIONE 80% SU BENZIDINE E 20% SU FENOLO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2009"/>
            <a:ext cx="8025631" cy="290592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300" y="196536"/>
            <a:ext cx="4281470" cy="20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3" y="4129165"/>
            <a:ext cx="10927259" cy="23961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One reason for the synthesis of interlocked molecules, such </a:t>
            </a:r>
            <a:r>
              <a:rPr lang="en-US" dirty="0" smtClean="0"/>
              <a:t>as the </a:t>
            </a:r>
            <a:r>
              <a:rPr lang="en-US" dirty="0"/>
              <a:t>[2]</a:t>
            </a:r>
            <a:r>
              <a:rPr lang="en-US" dirty="0" err="1"/>
              <a:t>rotaxane</a:t>
            </a:r>
            <a:r>
              <a:rPr lang="en-US" dirty="0"/>
              <a:t> 2-H. 3 PF, incorporating an NH: center and </a:t>
            </a:r>
            <a:r>
              <a:rPr lang="en-US" dirty="0" smtClean="0"/>
              <a:t>a </a:t>
            </a:r>
            <a:r>
              <a:rPr lang="en-US" dirty="0" err="1" smtClean="0"/>
              <a:t>bipyridinium</a:t>
            </a:r>
            <a:r>
              <a:rPr lang="en-US" dirty="0" smtClean="0"/>
              <a:t> </a:t>
            </a:r>
            <a:r>
              <a:rPr lang="en-US" dirty="0"/>
              <a:t>unit, is to develop them as pH-sensitive or </a:t>
            </a:r>
            <a:r>
              <a:rPr lang="en-US" dirty="0" smtClean="0"/>
              <a:t>electrochemically driven </a:t>
            </a:r>
            <a:r>
              <a:rPr lang="en-US" dirty="0"/>
              <a:t>molecular switches. Since we have </a:t>
            </a:r>
            <a:r>
              <a:rPr lang="en-US" dirty="0" smtClean="0"/>
              <a:t>established that </a:t>
            </a:r>
            <a:r>
              <a:rPr lang="en-US" dirty="0"/>
              <a:t>the potentially mobile component of 2-H3+-that is the</a:t>
            </a:r>
          </a:p>
          <a:p>
            <a:pPr marL="0" indent="0">
              <a:buNone/>
            </a:pPr>
            <a:r>
              <a:rPr lang="en-US" dirty="0" smtClean="0"/>
              <a:t>DB24C8 </a:t>
            </a:r>
            <a:r>
              <a:rPr lang="en-US" dirty="0"/>
              <a:t>ring-resides initially on the NH: station, it should </a:t>
            </a:r>
            <a:r>
              <a:rPr lang="en-US" dirty="0" smtClean="0"/>
              <a:t>be possible </a:t>
            </a:r>
            <a:r>
              <a:rPr lang="en-US" dirty="0"/>
              <a:t>(Scheme 2) to deprotonate the NHZ center with </a:t>
            </a:r>
            <a:r>
              <a:rPr lang="en-US" dirty="0" smtClean="0"/>
              <a:t>base and </a:t>
            </a:r>
            <a:r>
              <a:rPr lang="en-US" dirty="0"/>
              <a:t>"drive" the ring to the </a:t>
            </a:r>
            <a:r>
              <a:rPr lang="en-US" dirty="0" err="1"/>
              <a:t>bipyridinium</a:t>
            </a:r>
            <a:r>
              <a:rPr lang="en-US" dirty="0"/>
              <a:t> station.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56" y="558594"/>
            <a:ext cx="5490711" cy="3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20189" y="1999797"/>
            <a:ext cx="3986348" cy="2241278"/>
          </a:xfrm>
        </p:spPr>
        <p:txBody>
          <a:bodyPr/>
          <a:lstStyle/>
          <a:p>
            <a:r>
              <a:rPr lang="it-IT" dirty="0" err="1" smtClean="0"/>
              <a:t>Stoddart</a:t>
            </a:r>
            <a:r>
              <a:rPr lang="it-IT" dirty="0" smtClean="0"/>
              <a:t> (</a:t>
            </a:r>
            <a:r>
              <a:rPr lang="it-IT" dirty="0" err="1" smtClean="0"/>
              <a:t>switchable</a:t>
            </a:r>
            <a:r>
              <a:rPr lang="it-IT" dirty="0" smtClean="0"/>
              <a:t> </a:t>
            </a:r>
            <a:r>
              <a:rPr lang="it-IT" dirty="0" err="1" smtClean="0"/>
              <a:t>rotaxane</a:t>
            </a:r>
            <a:r>
              <a:rPr lang="it-IT" dirty="0" smtClean="0"/>
              <a:t>)  a Balzani/</a:t>
            </a:r>
            <a:r>
              <a:rPr lang="it-IT" dirty="0" err="1" smtClean="0"/>
              <a:t>Stoddart</a:t>
            </a:r>
            <a:r>
              <a:rPr lang="it-IT" dirty="0" smtClean="0"/>
              <a:t> (</a:t>
            </a:r>
            <a:r>
              <a:rPr lang="it-IT" dirty="0" err="1" smtClean="0"/>
              <a:t>molecular</a:t>
            </a:r>
            <a:r>
              <a:rPr lang="it-IT" dirty="0" smtClean="0"/>
              <a:t> elevator)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0" y="1558378"/>
            <a:ext cx="6836228" cy="488583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</p:spPr>
        <p:txBody>
          <a:bodyPr/>
          <a:lstStyle/>
          <a:p>
            <a:pPr algn="ctr"/>
            <a:r>
              <a:rPr lang="it-IT" b="1" dirty="0"/>
              <a:t>[2]</a:t>
            </a:r>
            <a:r>
              <a:rPr lang="it-IT" b="1" dirty="0" err="1"/>
              <a:t>rotaxanes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259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5" y="1238250"/>
            <a:ext cx="8195444" cy="99638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Il contributo dell’Italia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Science, 2004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307" y="2234638"/>
            <a:ext cx="6441674" cy="3291595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4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3" y="413792"/>
            <a:ext cx="10927259" cy="5223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Vincenzo Balzani ed Alberto Credi (Università di Bologna)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531" y="3905955"/>
            <a:ext cx="10401121" cy="27302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Biomotor</a:t>
            </a:r>
            <a:r>
              <a:rPr lang="en-US" dirty="0"/>
              <a:t> molecules are extremely </a:t>
            </a:r>
            <a:r>
              <a:rPr lang="en-US" dirty="0" smtClean="0"/>
              <a:t>complex machines</a:t>
            </a:r>
            <a:r>
              <a:rPr lang="en-US" dirty="0"/>
              <a:t>, the detailed structures and </a:t>
            </a:r>
            <a:r>
              <a:rPr lang="en-US" dirty="0" smtClean="0"/>
              <a:t>precise working </a:t>
            </a:r>
            <a:r>
              <a:rPr lang="en-US" dirty="0"/>
              <a:t>mechanisms of which </a:t>
            </a:r>
            <a:r>
              <a:rPr lang="en-US" dirty="0" smtClean="0"/>
              <a:t>have been </a:t>
            </a:r>
            <a:r>
              <a:rPr lang="en-US" dirty="0"/>
              <a:t>elucidated only in a very few cases (</a:t>
            </a:r>
            <a:r>
              <a:rPr lang="en-US" i="1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2</a:t>
            </a:r>
            <a:r>
              <a:rPr lang="en-US" dirty="0"/>
              <a:t>). Chemists are trying to construct </a:t>
            </a:r>
            <a:r>
              <a:rPr lang="en-US" dirty="0" smtClean="0"/>
              <a:t>much </a:t>
            </a:r>
            <a:r>
              <a:rPr lang="it-IT" dirty="0" err="1" smtClean="0"/>
              <a:t>simpler</a:t>
            </a:r>
            <a:r>
              <a:rPr lang="it-IT" dirty="0" smtClean="0"/>
              <a:t>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machines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 smtClean="0"/>
              <a:t>logical</a:t>
            </a:r>
            <a:r>
              <a:rPr lang="it-IT" dirty="0"/>
              <a:t> </a:t>
            </a:r>
            <a:r>
              <a:rPr lang="en-US" dirty="0" smtClean="0"/>
              <a:t>step </a:t>
            </a:r>
            <a:r>
              <a:rPr lang="en-US" dirty="0"/>
              <a:t>toward mimicking the actions of </a:t>
            </a:r>
            <a:r>
              <a:rPr lang="en-US" dirty="0" err="1" smtClean="0"/>
              <a:t>biomotor</a:t>
            </a:r>
            <a:r>
              <a:rPr lang="en-US" dirty="0"/>
              <a:t> </a:t>
            </a:r>
            <a:r>
              <a:rPr lang="en-US" dirty="0" smtClean="0"/>
              <a:t>molecules </a:t>
            </a:r>
            <a:r>
              <a:rPr lang="en-US" dirty="0"/>
              <a:t>(</a:t>
            </a:r>
            <a:r>
              <a:rPr lang="en-US" i="1" dirty="0"/>
              <a:t>3</a:t>
            </a:r>
            <a:r>
              <a:rPr lang="en-US" dirty="0"/>
              <a:t>–</a:t>
            </a:r>
            <a:r>
              <a:rPr lang="en-US" i="1" dirty="0"/>
              <a:t>5</a:t>
            </a:r>
            <a:r>
              <a:rPr lang="en-US" dirty="0"/>
              <a:t>). In the past </a:t>
            </a:r>
            <a:r>
              <a:rPr lang="en-US" dirty="0" smtClean="0"/>
              <a:t>few years</a:t>
            </a:r>
            <a:r>
              <a:rPr lang="en-US" dirty="0"/>
              <a:t>, several different kinds (</a:t>
            </a:r>
            <a:r>
              <a:rPr lang="en-US" i="1" dirty="0"/>
              <a:t>6</a:t>
            </a:r>
            <a:r>
              <a:rPr lang="en-US" dirty="0"/>
              <a:t>–</a:t>
            </a:r>
            <a:r>
              <a:rPr lang="en-US" i="1" dirty="0"/>
              <a:t>14</a:t>
            </a:r>
            <a:r>
              <a:rPr lang="en-US" dirty="0"/>
              <a:t>) of </a:t>
            </a:r>
            <a:r>
              <a:rPr lang="en-US" dirty="0" smtClean="0"/>
              <a:t>artificial molecular </a:t>
            </a:r>
            <a:r>
              <a:rPr lang="en-US" dirty="0"/>
              <a:t>machines have been </a:t>
            </a:r>
            <a:r>
              <a:rPr lang="en-US" dirty="0" smtClean="0"/>
              <a:t>designed </a:t>
            </a:r>
            <a:r>
              <a:rPr lang="it-IT" dirty="0" smtClean="0"/>
              <a:t>and </a:t>
            </a:r>
            <a:r>
              <a:rPr lang="it-IT" dirty="0" err="1"/>
              <a:t>constructed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en-US" dirty="0"/>
              <a:t>Here, we describe the </a:t>
            </a:r>
            <a:r>
              <a:rPr lang="en-US" dirty="0" smtClean="0"/>
              <a:t>incrementally </a:t>
            </a:r>
            <a:r>
              <a:rPr lang="it-IT" dirty="0" err="1" smtClean="0"/>
              <a:t>staged</a:t>
            </a:r>
            <a:r>
              <a:rPr lang="it-IT" dirty="0" smtClean="0"/>
              <a:t> </a:t>
            </a:r>
            <a:r>
              <a:rPr lang="it-IT" dirty="0"/>
              <a:t>design, bottom-up </a:t>
            </a:r>
            <a:r>
              <a:rPr lang="it-IT" dirty="0" err="1" smtClean="0"/>
              <a:t>construction</a:t>
            </a:r>
            <a:r>
              <a:rPr lang="it-IT" dirty="0" smtClean="0"/>
              <a:t>, </a:t>
            </a:r>
            <a:r>
              <a:rPr lang="en-US" dirty="0" smtClean="0"/>
              <a:t>characterization</a:t>
            </a:r>
            <a:r>
              <a:rPr lang="en-US" dirty="0"/>
              <a:t>, and chemically driven </a:t>
            </a:r>
            <a:r>
              <a:rPr lang="en-US" dirty="0" smtClean="0"/>
              <a:t>operation of </a:t>
            </a:r>
            <a:r>
              <a:rPr lang="en-US" dirty="0"/>
              <a:t>a two-component molecular </a:t>
            </a:r>
            <a:r>
              <a:rPr lang="en-US" dirty="0" smtClean="0"/>
              <a:t>machine that </a:t>
            </a:r>
            <a:r>
              <a:rPr lang="en-US" dirty="0"/>
              <a:t>behaves like a </a:t>
            </a:r>
            <a:r>
              <a:rPr lang="en-US" dirty="0" smtClean="0"/>
              <a:t>nanometer-scale </a:t>
            </a:r>
            <a:r>
              <a:rPr lang="it-IT" dirty="0" smtClean="0"/>
              <a:t>elevator</a:t>
            </a:r>
            <a:r>
              <a:rPr lang="it-IT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3" y="1265467"/>
            <a:ext cx="7479278" cy="24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3073" y="549275"/>
            <a:ext cx="10358603" cy="1819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molecular elevator has its origin </a:t>
            </a:r>
            <a:r>
              <a:rPr lang="en-US" dirty="0" smtClean="0"/>
              <a:t>in the </a:t>
            </a:r>
            <a:r>
              <a:rPr lang="en-US" dirty="0"/>
              <a:t>molecular shuttle, a degenerate </a:t>
            </a:r>
            <a:r>
              <a:rPr lang="en-US" dirty="0" smtClean="0"/>
              <a:t>two station [2]</a:t>
            </a:r>
            <a:r>
              <a:rPr lang="en-US" dirty="0" err="1" smtClean="0"/>
              <a:t>rotaxane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 promise </a:t>
            </a:r>
            <a:r>
              <a:rPr lang="en-US" dirty="0" smtClean="0"/>
              <a:t>of this </a:t>
            </a:r>
            <a:r>
              <a:rPr lang="en-US" dirty="0"/>
              <a:t>mechanically interlocked </a:t>
            </a:r>
            <a:r>
              <a:rPr lang="en-US" dirty="0" smtClean="0"/>
              <a:t>molecule (16</a:t>
            </a:r>
            <a:r>
              <a:rPr lang="en-US" dirty="0"/>
              <a:t>) to act as the prototype for the </a:t>
            </a:r>
            <a:r>
              <a:rPr lang="en-US" dirty="0" smtClean="0"/>
              <a:t>construction of </a:t>
            </a:r>
            <a:r>
              <a:rPr lang="en-US" dirty="0"/>
              <a:t>linear motors, based on </a:t>
            </a:r>
            <a:r>
              <a:rPr lang="en-US" dirty="0" smtClean="0"/>
              <a:t>highly controllable </a:t>
            </a:r>
            <a:r>
              <a:rPr lang="en-US" dirty="0"/>
              <a:t>[2]</a:t>
            </a:r>
            <a:r>
              <a:rPr lang="en-US" dirty="0" err="1"/>
              <a:t>rotaxanes</a:t>
            </a:r>
            <a:r>
              <a:rPr lang="en-US" dirty="0"/>
              <a:t>, has been </a:t>
            </a:r>
            <a:r>
              <a:rPr lang="en-US" dirty="0" smtClean="0"/>
              <a:t>realized recently </a:t>
            </a:r>
            <a:r>
              <a:rPr lang="en-US" dirty="0">
                <a:solidFill>
                  <a:srgbClr val="FF0000"/>
                </a:solidFill>
              </a:rPr>
              <a:t>by redox </a:t>
            </a:r>
            <a:r>
              <a:rPr lang="en-US" dirty="0"/>
              <a:t>(8, 11, 12), </a:t>
            </a:r>
            <a:r>
              <a:rPr lang="en-US" dirty="0">
                <a:solidFill>
                  <a:srgbClr val="FF0000"/>
                </a:solidFill>
              </a:rPr>
              <a:t>acid-base</a:t>
            </a:r>
            <a:r>
              <a:rPr lang="en-US" dirty="0"/>
              <a:t> (8</a:t>
            </a:r>
            <a:r>
              <a:rPr lang="en-US" dirty="0" smtClean="0"/>
              <a:t>), and </a:t>
            </a:r>
            <a:r>
              <a:rPr lang="en-US" dirty="0">
                <a:solidFill>
                  <a:srgbClr val="FF0000"/>
                </a:solidFill>
              </a:rPr>
              <a:t>photochemical</a:t>
            </a:r>
            <a:r>
              <a:rPr lang="en-US" dirty="0"/>
              <a:t> (11, 13) stimulations.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62" y="2573039"/>
            <a:ext cx="9451076" cy="36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512" y="630103"/>
            <a:ext cx="8144803" cy="2329407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558" y="215701"/>
            <a:ext cx="4778899" cy="6532246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0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1" y="413792"/>
            <a:ext cx="7114722" cy="26978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73" y="2788359"/>
            <a:ext cx="4823155" cy="37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</a:t>
            </a:r>
            <a:r>
              <a:rPr lang="it-IT" dirty="0" err="1" smtClean="0"/>
              <a:t>pseudorotazane</a:t>
            </a:r>
            <a:r>
              <a:rPr lang="it-IT" dirty="0" smtClean="0"/>
              <a:t> to </a:t>
            </a:r>
            <a:r>
              <a:rPr lang="it-IT" dirty="0" err="1" smtClean="0"/>
              <a:t>rotaxane</a:t>
            </a:r>
            <a:r>
              <a:rPr lang="it-IT" dirty="0" smtClean="0"/>
              <a:t>: </a:t>
            </a:r>
            <a:r>
              <a:rPr lang="it-IT" dirty="0" err="1" smtClean="0"/>
              <a:t>introduction</a:t>
            </a:r>
            <a:r>
              <a:rPr lang="it-IT" dirty="0" smtClean="0"/>
              <a:t> of the stopper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098" y="1936911"/>
            <a:ext cx="4582036" cy="4179200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Verdana</vt:lpstr>
      <vt:lpstr>Tema di Office</vt:lpstr>
      <vt:lpstr>Lesson 6</vt:lpstr>
      <vt:lpstr>[2]rotaxanes</vt:lpstr>
      <vt:lpstr>Il contributo dell’Italia Science, 2004</vt:lpstr>
      <vt:lpstr>Vincenzo Balzani ed Alberto Credi (Università di Bologna)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From pseudorotazane to rotaxane: introduction of the stopper</vt:lpstr>
      <vt:lpstr>1-lo pseudorotaxano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HP Inc.</dc:creator>
  <cp:lastModifiedBy>HP Inc.</cp:lastModifiedBy>
  <cp:revision>1</cp:revision>
  <dcterms:created xsi:type="dcterms:W3CDTF">2021-03-21T13:35:54Z</dcterms:created>
  <dcterms:modified xsi:type="dcterms:W3CDTF">2021-03-21T13:36:18Z</dcterms:modified>
</cp:coreProperties>
</file>