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E8CF0-528C-4E24-830E-399E36717A43}" type="datetimeFigureOut">
              <a:rPr lang="it-IT" smtClean="0"/>
              <a:t>21/03/2021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DC80E-4B06-4134-B4DD-9CF3F30AFA8B}" type="slidenum">
              <a:rPr lang="it-IT" smtClean="0"/>
              <a:t>‹N›</a:t>
            </a:fld>
            <a:endParaRPr lang="it-IT"/>
          </a:p>
        </p:txBody>
      </p:sp>
    </p:spTree>
    <p:extLst>
      <p:ext uri="{BB962C8B-B14F-4D97-AF65-F5344CB8AC3E}">
        <p14:creationId xmlns:p14="http://schemas.microsoft.com/office/powerpoint/2010/main" val="373374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1EA8DCB-A3BE-47FA-91D9-D87D568F8F79}" type="datetimeFigureOut">
              <a:rPr lang="it-IT" smtClean="0"/>
              <a:t>21/03/2021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281977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EA8DCB-A3BE-47FA-91D9-D87D568F8F79}" type="datetimeFigureOut">
              <a:rPr lang="it-IT" smtClean="0"/>
              <a:t>21/03/2021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159419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EA8DCB-A3BE-47FA-91D9-D87D568F8F79}" type="datetimeFigureOut">
              <a:rPr lang="it-IT" smtClean="0"/>
              <a:t>21/03/2021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333397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olo e contenuto">
    <p:spTree>
      <p:nvGrpSpPr>
        <p:cNvPr id="1" name=""/>
        <p:cNvGrpSpPr/>
        <p:nvPr/>
      </p:nvGrpSpPr>
      <p:grpSpPr>
        <a:xfrm>
          <a:off x="0" y="0"/>
          <a:ext cx="0" cy="0"/>
          <a:chOff x="0" y="0"/>
          <a:chExt cx="0" cy="0"/>
        </a:xfrm>
      </p:grpSpPr>
      <p:grpSp>
        <p:nvGrpSpPr>
          <p:cNvPr id="6" name="Gruppo 20"/>
          <p:cNvGrpSpPr>
            <a:grpSpLocks/>
          </p:cNvGrpSpPr>
          <p:nvPr userDrawn="1"/>
        </p:nvGrpSpPr>
        <p:grpSpPr bwMode="auto">
          <a:xfrm>
            <a:off x="0" y="0"/>
            <a:ext cx="595808" cy="6858000"/>
            <a:chOff x="0" y="1412875"/>
            <a:chExt cx="9144000" cy="107950"/>
          </a:xfrm>
          <a:solidFill>
            <a:schemeClr val="accent1">
              <a:lumMod val="75000"/>
            </a:schemeClr>
          </a:solidFill>
        </p:grpSpPr>
        <p:sp>
          <p:nvSpPr>
            <p:cNvPr id="7" name="Rettangolo 6"/>
            <p:cNvSpPr/>
            <p:nvPr userDrawn="1"/>
          </p:nvSpPr>
          <p:spPr bwMode="auto">
            <a:xfrm>
              <a:off x="0" y="1412875"/>
              <a:ext cx="9144000"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ttangolo 7"/>
            <p:cNvSpPr/>
            <p:nvPr userDrawn="1"/>
          </p:nvSpPr>
          <p:spPr bwMode="auto">
            <a:xfrm>
              <a:off x="1042988" y="1412875"/>
              <a:ext cx="504825"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Rettangolo 8"/>
            <p:cNvSpPr/>
            <p:nvPr userDrawn="1"/>
          </p:nvSpPr>
          <p:spPr bwMode="auto">
            <a:xfrm>
              <a:off x="1547813" y="1412875"/>
              <a:ext cx="503237"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Rettangolo 9"/>
            <p:cNvSpPr/>
            <p:nvPr userDrawn="1"/>
          </p:nvSpPr>
          <p:spPr bwMode="auto">
            <a:xfrm>
              <a:off x="2051050" y="1412875"/>
              <a:ext cx="504825"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Rettangolo 10"/>
            <p:cNvSpPr/>
            <p:nvPr userDrawn="1"/>
          </p:nvSpPr>
          <p:spPr bwMode="auto">
            <a:xfrm>
              <a:off x="2555875" y="1412875"/>
              <a:ext cx="503238"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Rettangolo 11"/>
            <p:cNvSpPr/>
            <p:nvPr userDrawn="1"/>
          </p:nvSpPr>
          <p:spPr bwMode="auto">
            <a:xfrm>
              <a:off x="539750" y="1412875"/>
              <a:ext cx="503238"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13" name="Segnaposto numero diapositiva 1"/>
          <p:cNvSpPr txBox="1">
            <a:spLocks/>
          </p:cNvSpPr>
          <p:nvPr userDrawn="1"/>
        </p:nvSpPr>
        <p:spPr>
          <a:xfrm>
            <a:off x="11550653" y="14586"/>
            <a:ext cx="594783" cy="246062"/>
          </a:xfrm>
          <a:prstGeom prst="rect">
            <a:avLst/>
          </a:prstGeom>
          <a:noFill/>
          <a:ln w="3175">
            <a:noFill/>
          </a:ln>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txBody>
          <a:bodyPr>
            <a:spAutoFit/>
          </a:bodyPr>
          <a:lstStyle>
            <a:lvl1pPr marL="0" lvl="0" indent="0" algn="r" eaLnBrk="0" hangingPunct="0">
              <a:buNone/>
              <a:defRPr sz="1200">
                <a:solidFill>
                  <a:schemeClr val="bg2">
                    <a:lumMod val="75000"/>
                  </a:schemeClr>
                </a:solidFill>
                <a:latin typeface="Calibri" panose="020F0502020204030204" pitchFamily="34" charset="0"/>
                <a:cs typeface="Calibri" panose="020F0502020204030204" pitchFamily="34" charset="0"/>
              </a:defRPr>
            </a:lvl1pPr>
            <a:lvl2pPr marL="742950" indent="-285750" eaLnBrk="0" hangingPunct="0">
              <a:spcBef>
                <a:spcPct val="20000"/>
              </a:spcBef>
              <a:buChar char="–"/>
              <a:defRPr sz="2800">
                <a:solidFill>
                  <a:schemeClr val="dk1"/>
                </a:solidFill>
                <a:latin typeface="+mn-lt"/>
              </a:defRPr>
            </a:lvl2pPr>
            <a:lvl3pPr marL="1143000" indent="-228600" eaLnBrk="0" hangingPunct="0">
              <a:spcBef>
                <a:spcPct val="20000"/>
              </a:spcBef>
              <a:buChar char="•"/>
              <a:defRPr sz="2400">
                <a:solidFill>
                  <a:schemeClr val="dk1"/>
                </a:solidFill>
                <a:latin typeface="+mn-lt"/>
              </a:defRPr>
            </a:lvl3pPr>
            <a:lvl4pPr marL="1600200" indent="-228600" eaLnBrk="0" hangingPunct="0">
              <a:spcBef>
                <a:spcPct val="20000"/>
              </a:spcBef>
              <a:buChar char="–"/>
              <a:defRPr sz="2000">
                <a:solidFill>
                  <a:schemeClr val="dk1"/>
                </a:solidFill>
                <a:latin typeface="+mn-lt"/>
              </a:defRPr>
            </a:lvl4pPr>
            <a:lvl5pPr marL="1600200" indent="0" eaLnBrk="0" hangingPunct="0">
              <a:spcBef>
                <a:spcPct val="20000"/>
              </a:spcBef>
              <a:buNone/>
              <a:defRPr sz="2000">
                <a:solidFill>
                  <a:schemeClr val="dk1"/>
                </a:solidFill>
                <a:latin typeface="+mn-lt"/>
              </a:defRPr>
            </a:lvl5pPr>
            <a:lvl6pPr marL="2514600" indent="-228600" fontAlgn="base">
              <a:spcBef>
                <a:spcPct val="20000"/>
              </a:spcBef>
              <a:spcAft>
                <a:spcPct val="0"/>
              </a:spcAft>
              <a:buChar char="»"/>
              <a:defRPr sz="2000">
                <a:solidFill>
                  <a:schemeClr val="dk1"/>
                </a:solidFill>
                <a:latin typeface="+mn-lt"/>
              </a:defRPr>
            </a:lvl6pPr>
            <a:lvl7pPr marL="2971800" indent="-228600" fontAlgn="base">
              <a:spcBef>
                <a:spcPct val="20000"/>
              </a:spcBef>
              <a:spcAft>
                <a:spcPct val="0"/>
              </a:spcAft>
              <a:buChar char="»"/>
              <a:defRPr sz="2000">
                <a:solidFill>
                  <a:schemeClr val="dk1"/>
                </a:solidFill>
                <a:latin typeface="+mn-lt"/>
              </a:defRPr>
            </a:lvl7pPr>
            <a:lvl8pPr marL="3429000" indent="-228600" fontAlgn="base">
              <a:spcBef>
                <a:spcPct val="20000"/>
              </a:spcBef>
              <a:spcAft>
                <a:spcPct val="0"/>
              </a:spcAft>
              <a:buChar char="»"/>
              <a:defRPr sz="2000">
                <a:solidFill>
                  <a:schemeClr val="dk1"/>
                </a:solidFill>
                <a:latin typeface="+mn-lt"/>
              </a:defRPr>
            </a:lvl8pPr>
            <a:lvl9pPr marL="3886200" indent="-228600" fontAlgn="base">
              <a:spcBef>
                <a:spcPct val="20000"/>
              </a:spcBef>
              <a:spcAft>
                <a:spcPct val="0"/>
              </a:spcAft>
              <a:buChar char="»"/>
              <a:defRPr sz="2000">
                <a:solidFill>
                  <a:schemeClr val="dk1"/>
                </a:solidFill>
                <a:latin typeface="+mn-lt"/>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667A9A33-321A-4BDD-8978-7620D802DC75}" type="slidenum">
              <a:rPr kumimoji="0" lang="it-IT" altLang="it-IT" sz="1000" b="0" i="0" u="none" strike="noStrike" kern="1200" cap="none" spc="0" normalizeH="0" baseline="0" noProof="0" smtClean="0">
                <a:ln>
                  <a:noFill/>
                </a:ln>
                <a:solidFill>
                  <a:srgbClr val="E7E6E6">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‹N›</a:t>
            </a:fld>
            <a:endParaRPr kumimoji="0" lang="it-IT" altLang="it-IT" sz="1200" b="0" i="0" u="none" strike="noStrike" kern="1200" cap="none" spc="0" normalizeH="0" baseline="0" noProof="0" dirty="0" smtClean="0">
              <a:ln>
                <a:noFill/>
              </a:ln>
              <a:solidFill>
                <a:srgbClr val="E7E6E6">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olo 1"/>
          <p:cNvSpPr>
            <a:spLocks noGrp="1"/>
          </p:cNvSpPr>
          <p:nvPr>
            <p:ph type="title"/>
          </p:nvPr>
        </p:nvSpPr>
        <p:spPr>
          <a:xfrm>
            <a:off x="623393" y="413792"/>
            <a:ext cx="10927259" cy="782960"/>
          </a:xfrm>
        </p:spPr>
        <p:txBody>
          <a:bodyPr/>
          <a:lstStyle>
            <a:lvl1pPr algn="l">
              <a:defRPr sz="3200" b="1">
                <a:latin typeface="Calibri" panose="020F0502020204030204" pitchFamily="34" charset="0"/>
                <a:ea typeface="Calibri" panose="020F0502020204030204" pitchFamily="34" charset="0"/>
                <a:cs typeface="Calibri" panose="020F0502020204030204" pitchFamily="34" charset="0"/>
              </a:defRPr>
            </a:lvl1pPr>
          </a:lstStyle>
          <a:p>
            <a:r>
              <a:rPr lang="it-IT" smtClean="0"/>
              <a:t>Fare clic per modificare stile</a:t>
            </a:r>
            <a:endParaRPr lang="it-IT" dirty="0"/>
          </a:p>
        </p:txBody>
      </p:sp>
      <p:sp>
        <p:nvSpPr>
          <p:cNvPr id="3" name="Segnaposto contenuto 2"/>
          <p:cNvSpPr>
            <a:spLocks noGrp="1"/>
          </p:cNvSpPr>
          <p:nvPr>
            <p:ph idx="1"/>
          </p:nvPr>
        </p:nvSpPr>
        <p:spPr>
          <a:xfrm>
            <a:off x="623393" y="1247110"/>
            <a:ext cx="10927259" cy="4702170"/>
          </a:xfrm>
        </p:spPr>
        <p:txBody>
          <a:bodyPr/>
          <a:lstStyle>
            <a:lvl1pPr>
              <a:defRPr sz="2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1pPr>
            <a:lvl2pPr>
              <a:defRPr sz="24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2pPr>
            <a:lvl3pPr>
              <a:defRPr sz="20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3pPr>
            <a:lvl4pPr>
              <a:defRPr sz="1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4pPr>
            <a:lvl5pPr>
              <a:defRPr sz="1800">
                <a:solidFill>
                  <a:schemeClr val="tx2">
                    <a:lumMod val="85000"/>
                    <a:lumOff val="15000"/>
                  </a:schemeClr>
                </a:solidFill>
                <a:latin typeface="Calibri" panose="020F0502020204030204" pitchFamily="34" charset="0"/>
                <a:ea typeface="Calibri" panose="020F0502020204030204" pitchFamily="34" charset="0"/>
                <a:cs typeface="Calibri" panose="020F0502020204030204" pitchFamily="34" charset="0"/>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5" name="Segnaposto testo 10"/>
          <p:cNvSpPr>
            <a:spLocks noGrp="1"/>
          </p:cNvSpPr>
          <p:nvPr>
            <p:ph type="body" sz="quarter" idx="10"/>
          </p:nvPr>
        </p:nvSpPr>
        <p:spPr>
          <a:xfrm>
            <a:off x="2909956" y="86435"/>
            <a:ext cx="8641721" cy="258532"/>
          </a:xfrm>
          <a:noFill/>
          <a:ln w="3175">
            <a:noFill/>
          </a:ln>
        </p:spPr>
        <p:style>
          <a:lnRef idx="2">
            <a:schemeClr val="accent3"/>
          </a:lnRef>
          <a:fillRef idx="1">
            <a:schemeClr val="lt1"/>
          </a:fillRef>
          <a:effectRef idx="0">
            <a:schemeClr val="accent3"/>
          </a:effectRef>
          <a:fontRef idx="minor">
            <a:schemeClr val="dk1"/>
          </a:fontRef>
        </p:style>
        <p:txBody>
          <a:bodyPr>
            <a:spAutoFit/>
          </a:bodyPr>
          <a:lstStyle>
            <a:lvl1pPr marL="0" indent="0" algn="r">
              <a:buNone/>
              <a:defRPr lang="it-IT" sz="1200" kern="1200" dirty="0" smtClean="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defRPr>
            </a:lvl1pPr>
            <a:lvl2pPr>
              <a:defRPr lang="it-IT" kern="1200" dirty="0" smtClean="0">
                <a:solidFill>
                  <a:schemeClr val="dk1"/>
                </a:solidFill>
                <a:ea typeface="+mn-ea"/>
                <a:cs typeface="+mn-cs"/>
              </a:defRPr>
            </a:lvl2pPr>
            <a:lvl3pPr>
              <a:defRPr lang="it-IT" kern="1200" dirty="0" smtClean="0">
                <a:solidFill>
                  <a:schemeClr val="dk1"/>
                </a:solidFill>
                <a:ea typeface="+mn-ea"/>
                <a:cs typeface="+mn-cs"/>
              </a:defRPr>
            </a:lvl3pPr>
            <a:lvl4pPr>
              <a:defRPr lang="it-IT" kern="1200" dirty="0" smtClean="0">
                <a:solidFill>
                  <a:schemeClr val="dk1"/>
                </a:solidFill>
                <a:ea typeface="+mn-ea"/>
                <a:cs typeface="+mn-cs"/>
              </a:defRPr>
            </a:lvl4pPr>
            <a:lvl5pPr marL="1600200" indent="0">
              <a:buNone/>
              <a:defRPr lang="it-IT" kern="1200" dirty="0">
                <a:solidFill>
                  <a:schemeClr val="dk1"/>
                </a:solidFill>
                <a:ea typeface="+mn-ea"/>
                <a:cs typeface="+mn-cs"/>
              </a:defRPr>
            </a:lvl5pPr>
          </a:lstStyle>
          <a:p>
            <a:pPr lvl="0"/>
            <a:r>
              <a:rPr lang="it-IT" smtClean="0"/>
              <a:t>Fare clic per modificare gli stili del testo dello schema</a:t>
            </a:r>
          </a:p>
        </p:txBody>
      </p:sp>
      <p:sp>
        <p:nvSpPr>
          <p:cNvPr id="16" name="Segnaposto testo 16"/>
          <p:cNvSpPr>
            <a:spLocks noGrp="1"/>
          </p:cNvSpPr>
          <p:nvPr>
            <p:ph type="body" sz="quarter" idx="11"/>
          </p:nvPr>
        </p:nvSpPr>
        <p:spPr>
          <a:xfrm>
            <a:off x="609600" y="6525347"/>
            <a:ext cx="10286933" cy="260647"/>
          </a:xfrm>
        </p:spPr>
        <p:txBody>
          <a:bodyPr/>
          <a:lstStyle>
            <a:lvl1pPr marL="0" indent="0">
              <a:buNone/>
              <a:defRPr sz="1200"/>
            </a:lvl1pPr>
          </a:lstStyle>
          <a:p>
            <a:pPr lvl="0"/>
            <a:r>
              <a:rPr lang="it-IT" smtClean="0"/>
              <a:t>Fare clic per modificare gli stili del testo dello schema</a:t>
            </a:r>
          </a:p>
        </p:txBody>
      </p:sp>
    </p:spTree>
    <p:extLst>
      <p:ext uri="{BB962C8B-B14F-4D97-AF65-F5344CB8AC3E}">
        <p14:creationId xmlns:p14="http://schemas.microsoft.com/office/powerpoint/2010/main" val="308886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1EA8DCB-A3BE-47FA-91D9-D87D568F8F79}" type="datetimeFigureOut">
              <a:rPr lang="it-IT" smtClean="0"/>
              <a:t>21/03/2021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342760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1EA8DCB-A3BE-47FA-91D9-D87D568F8F79}" type="datetimeFigureOut">
              <a:rPr lang="it-IT" smtClean="0"/>
              <a:t>21/03/2021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205563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1EA8DCB-A3BE-47FA-91D9-D87D568F8F79}" type="datetimeFigureOut">
              <a:rPr lang="it-IT" smtClean="0"/>
              <a:t>21/03/2021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49100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1EA8DCB-A3BE-47FA-91D9-D87D568F8F79}" type="datetimeFigureOut">
              <a:rPr lang="it-IT" smtClean="0"/>
              <a:t>21/03/2021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4973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1EA8DCB-A3BE-47FA-91D9-D87D568F8F79}" type="datetimeFigureOut">
              <a:rPr lang="it-IT" smtClean="0"/>
              <a:t>21/03/2021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289560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EA8DCB-A3BE-47FA-91D9-D87D568F8F79}" type="datetimeFigureOut">
              <a:rPr lang="it-IT" smtClean="0"/>
              <a:t>21/03/2021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1444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1EA8DCB-A3BE-47FA-91D9-D87D568F8F79}" type="datetimeFigureOut">
              <a:rPr lang="it-IT" smtClean="0"/>
              <a:t>21/03/2021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10726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1EA8DCB-A3BE-47FA-91D9-D87D568F8F79}" type="datetimeFigureOut">
              <a:rPr lang="it-IT" smtClean="0"/>
              <a:t>21/03/2021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7FD181-8FFD-49D6-A0E9-C30F2E9F001C}" type="slidenum">
              <a:rPr lang="it-IT" smtClean="0"/>
              <a:t>‹N›</a:t>
            </a:fld>
            <a:endParaRPr lang="it-IT"/>
          </a:p>
        </p:txBody>
      </p:sp>
    </p:spTree>
    <p:extLst>
      <p:ext uri="{BB962C8B-B14F-4D97-AF65-F5344CB8AC3E}">
        <p14:creationId xmlns:p14="http://schemas.microsoft.com/office/powerpoint/2010/main" val="227472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A8DCB-A3BE-47FA-91D9-D87D568F8F79}" type="datetimeFigureOut">
              <a:rPr lang="it-IT" smtClean="0"/>
              <a:t>21/03/2021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FD181-8FFD-49D6-A0E9-C30F2E9F001C}" type="slidenum">
              <a:rPr lang="it-IT" smtClean="0"/>
              <a:t>‹N›</a:t>
            </a:fld>
            <a:endParaRPr lang="it-IT"/>
          </a:p>
        </p:txBody>
      </p:sp>
    </p:spTree>
    <p:extLst>
      <p:ext uri="{BB962C8B-B14F-4D97-AF65-F5344CB8AC3E}">
        <p14:creationId xmlns:p14="http://schemas.microsoft.com/office/powerpoint/2010/main" val="254700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Lesson</a:t>
            </a:r>
            <a:r>
              <a:rPr lang="it-IT" dirty="0" smtClean="0"/>
              <a:t> 7</a:t>
            </a:r>
            <a:endParaRPr lang="it-IT" dirty="0"/>
          </a:p>
        </p:txBody>
      </p:sp>
      <p:sp>
        <p:nvSpPr>
          <p:cNvPr id="3" name="Sottotitolo 2"/>
          <p:cNvSpPr>
            <a:spLocks noGrp="1"/>
          </p:cNvSpPr>
          <p:nvPr>
            <p:ph type="subTitle" idx="1"/>
          </p:nvPr>
        </p:nvSpPr>
        <p:spPr/>
        <p:txBody>
          <a:bodyPr/>
          <a:lstStyle/>
          <a:p>
            <a:r>
              <a:rPr lang="it-IT" dirty="0" err="1" smtClean="0"/>
              <a:t>MIMs</a:t>
            </a:r>
            <a:endParaRPr lang="it-IT" dirty="0"/>
          </a:p>
        </p:txBody>
      </p:sp>
    </p:spTree>
    <p:extLst>
      <p:ext uri="{BB962C8B-B14F-4D97-AF65-F5344CB8AC3E}">
        <p14:creationId xmlns:p14="http://schemas.microsoft.com/office/powerpoint/2010/main" val="220423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NMR </a:t>
            </a:r>
            <a:r>
              <a:rPr lang="it-IT" dirty="0" err="1" smtClean="0"/>
              <a:t>at</a:t>
            </a:r>
            <a:r>
              <a:rPr lang="it-IT" dirty="0" smtClean="0"/>
              <a:t> room temperature</a:t>
            </a:r>
            <a:endParaRPr lang="it-IT" dirty="0"/>
          </a:p>
        </p:txBody>
      </p:sp>
      <p:sp>
        <p:nvSpPr>
          <p:cNvPr id="3" name="Segnaposto contenuto 2"/>
          <p:cNvSpPr>
            <a:spLocks noGrp="1"/>
          </p:cNvSpPr>
          <p:nvPr>
            <p:ph idx="1"/>
          </p:nvPr>
        </p:nvSpPr>
        <p:spPr>
          <a:xfrm>
            <a:off x="623393" y="2309091"/>
            <a:ext cx="10927259" cy="2447636"/>
          </a:xfrm>
        </p:spPr>
        <p:txBody>
          <a:bodyPr/>
          <a:lstStyle/>
          <a:p>
            <a:pPr marL="0" indent="0">
              <a:buNone/>
            </a:pPr>
            <a:r>
              <a:rPr lang="en-US" dirty="0"/>
              <a:t>At room temperature, the bead moves back and forth </a:t>
            </a:r>
            <a:r>
              <a:rPr lang="en-US" dirty="0" smtClean="0"/>
              <a:t>along the </a:t>
            </a:r>
            <a:r>
              <a:rPr lang="en-US" dirty="0"/>
              <a:t>thread at a rate comparable to the NMR timescale. </a:t>
            </a:r>
            <a:endParaRPr lang="en-US" dirty="0" smtClean="0"/>
          </a:p>
          <a:p>
            <a:pPr marL="0" indent="0">
              <a:buNone/>
            </a:pPr>
            <a:r>
              <a:rPr lang="en-US" dirty="0" smtClean="0"/>
              <a:t>This leads </a:t>
            </a:r>
            <a:r>
              <a:rPr lang="en-US" dirty="0"/>
              <a:t>to the extreme broadening of many NMR signals </a:t>
            </a:r>
            <a:r>
              <a:rPr lang="en-US" dirty="0" smtClean="0"/>
              <a:t>for l</a:t>
            </a:r>
            <a:r>
              <a:rPr lang="en-US" dirty="0"/>
              <a:t>·[PF 6]4 in CD3CN solution, and precludes the detailed </a:t>
            </a:r>
            <a:r>
              <a:rPr lang="en-US" dirty="0" smtClean="0"/>
              <a:t>assessment of </a:t>
            </a:r>
            <a:r>
              <a:rPr lang="en-US" dirty="0"/>
              <a:t>preferred bead location in the [2]-</a:t>
            </a:r>
            <a:r>
              <a:rPr lang="en-US" dirty="0" err="1"/>
              <a:t>rotaxane</a:t>
            </a:r>
            <a:r>
              <a:rPr lang="en-US" dirty="0"/>
              <a:t> under </a:t>
            </a:r>
            <a:r>
              <a:rPr lang="en-US" dirty="0" smtClean="0"/>
              <a:t>these conditions</a:t>
            </a:r>
            <a:r>
              <a:rPr lang="en-US" dirty="0"/>
              <a:t>.</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750684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NMR </a:t>
            </a:r>
            <a:r>
              <a:rPr lang="it-IT" dirty="0" err="1" smtClean="0"/>
              <a:t>at</a:t>
            </a:r>
            <a:r>
              <a:rPr lang="it-IT" dirty="0" smtClean="0"/>
              <a:t> </a:t>
            </a:r>
            <a:r>
              <a:rPr lang="it-IT" dirty="0" err="1" smtClean="0"/>
              <a:t>low</a:t>
            </a:r>
            <a:r>
              <a:rPr lang="it-IT" dirty="0" smtClean="0"/>
              <a:t> temperature</a:t>
            </a:r>
            <a:endParaRPr lang="it-IT" dirty="0"/>
          </a:p>
        </p:txBody>
      </p:sp>
      <p:sp>
        <p:nvSpPr>
          <p:cNvPr id="3" name="Segnaposto contenuto 2"/>
          <p:cNvSpPr>
            <a:spLocks noGrp="1"/>
          </p:cNvSpPr>
          <p:nvPr>
            <p:ph idx="1"/>
          </p:nvPr>
        </p:nvSpPr>
        <p:spPr>
          <a:xfrm>
            <a:off x="882011" y="1496492"/>
            <a:ext cx="10927259" cy="1569981"/>
          </a:xfrm>
        </p:spPr>
        <p:txBody>
          <a:bodyPr>
            <a:normAutofit lnSpcReduction="10000"/>
          </a:bodyPr>
          <a:lstStyle/>
          <a:p>
            <a:pPr marL="0" indent="0">
              <a:buNone/>
            </a:pPr>
            <a:r>
              <a:rPr lang="en-US" dirty="0"/>
              <a:t>But on cooling this solution to 229 K, we were </a:t>
            </a:r>
            <a:r>
              <a:rPr lang="en-US" dirty="0" smtClean="0"/>
              <a:t>able to </a:t>
            </a:r>
            <a:r>
              <a:rPr lang="en-US" dirty="0"/>
              <a:t>observe (Fig. 2A) distinct signals from two translational </a:t>
            </a:r>
            <a:r>
              <a:rPr lang="en-US" dirty="0" smtClean="0"/>
              <a:t>isomers, corresponding </a:t>
            </a:r>
            <a:r>
              <a:rPr lang="en-US" dirty="0"/>
              <a:t>to the occupation by the macrocyclic </a:t>
            </a:r>
            <a:r>
              <a:rPr lang="en-US" dirty="0" smtClean="0"/>
              <a:t>bead of </a:t>
            </a:r>
            <a:r>
              <a:rPr lang="en-US" dirty="0"/>
              <a:t>the </a:t>
            </a:r>
            <a:r>
              <a:rPr lang="en-US" dirty="0" err="1"/>
              <a:t>benzidine</a:t>
            </a:r>
            <a:r>
              <a:rPr lang="en-US" dirty="0"/>
              <a:t> and </a:t>
            </a:r>
            <a:r>
              <a:rPr lang="en-US" dirty="0" err="1"/>
              <a:t>biphenol</a:t>
            </a:r>
            <a:r>
              <a:rPr lang="en-US" dirty="0"/>
              <a:t> </a:t>
            </a:r>
            <a:r>
              <a:rPr lang="en-US" dirty="0" smtClean="0"/>
              <a:t>stations.</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3011055" y="2846172"/>
            <a:ext cx="5966691" cy="3679175"/>
          </a:xfrm>
          <a:prstGeom prst="rect">
            <a:avLst/>
          </a:prstGeom>
        </p:spPr>
      </p:pic>
    </p:spTree>
    <p:extLst>
      <p:ext uri="{BB962C8B-B14F-4D97-AF65-F5344CB8AC3E}">
        <p14:creationId xmlns:p14="http://schemas.microsoft.com/office/powerpoint/2010/main" val="389219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23393" y="3879272"/>
            <a:ext cx="10927259" cy="2646075"/>
          </a:xfrm>
        </p:spPr>
        <p:txBody>
          <a:bodyPr>
            <a:normAutofit fontScale="92500" lnSpcReduction="20000"/>
          </a:bodyPr>
          <a:lstStyle/>
          <a:p>
            <a:pPr marL="0" indent="0">
              <a:buNone/>
            </a:pPr>
            <a:r>
              <a:rPr lang="en-US" dirty="0"/>
              <a:t>The relative proportions (Fig. </a:t>
            </a:r>
            <a:r>
              <a:rPr lang="en-US" dirty="0" smtClean="0"/>
              <a:t>2A</a:t>
            </a:r>
            <a:r>
              <a:rPr lang="en-US" dirty="0"/>
              <a:t>) of the two </a:t>
            </a:r>
            <a:r>
              <a:rPr lang="en-US" dirty="0" smtClean="0"/>
              <a:t>translational isomers </a:t>
            </a:r>
            <a:r>
              <a:rPr lang="en-US" dirty="0"/>
              <a:t>were obtained from the integration of the </a:t>
            </a:r>
            <a:r>
              <a:rPr lang="en-US" dirty="0" smtClean="0"/>
              <a:t>respective 'H </a:t>
            </a:r>
            <a:r>
              <a:rPr lang="en-US" dirty="0"/>
              <a:t>NMR resonances and correspond to 84'% occupation of </a:t>
            </a:r>
            <a:r>
              <a:rPr lang="en-US" dirty="0" smtClean="0"/>
              <a:t>the </a:t>
            </a:r>
            <a:r>
              <a:rPr lang="en-US" dirty="0" err="1" smtClean="0"/>
              <a:t>benzidine</a:t>
            </a:r>
            <a:r>
              <a:rPr lang="en-US" dirty="0" smtClean="0"/>
              <a:t> </a:t>
            </a:r>
            <a:r>
              <a:rPr lang="en-US" dirty="0"/>
              <a:t>station and 16'% occupation of the </a:t>
            </a:r>
            <a:r>
              <a:rPr lang="en-US" dirty="0" err="1"/>
              <a:t>biphenol</a:t>
            </a:r>
            <a:r>
              <a:rPr lang="en-US" dirty="0"/>
              <a:t> </a:t>
            </a:r>
            <a:r>
              <a:rPr lang="en-US" dirty="0" smtClean="0"/>
              <a:t>station (at </a:t>
            </a:r>
            <a:r>
              <a:rPr lang="en-US" dirty="0"/>
              <a:t>229 K</a:t>
            </a:r>
            <a:r>
              <a:rPr lang="en-US" dirty="0" smtClean="0"/>
              <a:t>).</a:t>
            </a:r>
          </a:p>
          <a:p>
            <a:pPr marL="0" indent="0">
              <a:buNone/>
            </a:pPr>
            <a:r>
              <a:rPr lang="en-US" dirty="0"/>
              <a:t>The preferential occupation of the </a:t>
            </a:r>
            <a:r>
              <a:rPr lang="en-US" dirty="0" err="1"/>
              <a:t>benzidine</a:t>
            </a:r>
            <a:r>
              <a:rPr lang="en-US" dirty="0"/>
              <a:t> </a:t>
            </a:r>
            <a:r>
              <a:rPr lang="en-US" dirty="0" smtClean="0"/>
              <a:t>station was </a:t>
            </a:r>
            <a:r>
              <a:rPr lang="en-US" dirty="0"/>
              <a:t>anticipated from previous binding studies </a:t>
            </a:r>
            <a:r>
              <a:rPr lang="en-US" dirty="0" smtClean="0"/>
              <a:t>which demonstrated that </a:t>
            </a:r>
            <a:r>
              <a:rPr lang="en-US" dirty="0"/>
              <a:t>the binding affinity of the </a:t>
            </a:r>
            <a:r>
              <a:rPr lang="en-US" dirty="0" err="1"/>
              <a:t>cyclophanc</a:t>
            </a:r>
            <a:r>
              <a:rPr lang="en-US" dirty="0"/>
              <a:t> for a </a:t>
            </a:r>
            <a:r>
              <a:rPr lang="en-US" dirty="0" smtClean="0"/>
              <a:t>model </a:t>
            </a:r>
            <a:r>
              <a:rPr lang="en-US" dirty="0" err="1" smtClean="0"/>
              <a:t>benzidine</a:t>
            </a:r>
            <a:r>
              <a:rPr lang="en-US" dirty="0" smtClean="0"/>
              <a:t> </a:t>
            </a:r>
            <a:r>
              <a:rPr lang="en-US" dirty="0"/>
              <a:t>derivative is -10 times greater than that for the </a:t>
            </a:r>
            <a:r>
              <a:rPr lang="en-US" dirty="0" smtClean="0"/>
              <a:t>corresponding </a:t>
            </a:r>
            <a:r>
              <a:rPr lang="en-US" dirty="0" err="1" smtClean="0"/>
              <a:t>biphenol</a:t>
            </a:r>
            <a:r>
              <a:rPr lang="en-US" dirty="0" smtClean="0"/>
              <a:t> </a:t>
            </a:r>
            <a:r>
              <a:rPr lang="en-US" dirty="0"/>
              <a:t>derivative.</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712424" y="344967"/>
            <a:ext cx="11560638" cy="2915469"/>
          </a:xfrm>
          <a:prstGeom prst="rect">
            <a:avLst/>
          </a:prstGeom>
        </p:spPr>
      </p:pic>
    </p:spTree>
    <p:extLst>
      <p:ext uri="{BB962C8B-B14F-4D97-AF65-F5344CB8AC3E}">
        <p14:creationId xmlns:p14="http://schemas.microsoft.com/office/powerpoint/2010/main" val="610159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97284" y="4841292"/>
            <a:ext cx="10927259" cy="1684054"/>
          </a:xfrm>
        </p:spPr>
        <p:txBody>
          <a:bodyPr>
            <a:normAutofit fontScale="85000" lnSpcReduction="20000"/>
          </a:bodyPr>
          <a:lstStyle/>
          <a:p>
            <a:pPr marL="0" indent="0">
              <a:buNone/>
            </a:pPr>
            <a:r>
              <a:rPr lang="en-US" dirty="0"/>
              <a:t>The average position of the </a:t>
            </a:r>
            <a:r>
              <a:rPr lang="en-US" dirty="0" smtClean="0"/>
              <a:t>bead can </a:t>
            </a:r>
            <a:r>
              <a:rPr lang="en-US" dirty="0"/>
              <a:t>be switched over to the </a:t>
            </a:r>
            <a:r>
              <a:rPr lang="en-US" dirty="0" err="1"/>
              <a:t>biphenol</a:t>
            </a:r>
            <a:r>
              <a:rPr lang="en-US" dirty="0"/>
              <a:t> domain of the thread </a:t>
            </a:r>
            <a:r>
              <a:rPr lang="en-US" dirty="0" smtClean="0"/>
              <a:t>either by </a:t>
            </a:r>
            <a:r>
              <a:rPr lang="en-US" dirty="0"/>
              <a:t>protonation of the basic </a:t>
            </a:r>
            <a:r>
              <a:rPr lang="en-US" dirty="0" err="1"/>
              <a:t>nitrogens</a:t>
            </a:r>
            <a:r>
              <a:rPr lang="en-US" dirty="0"/>
              <a:t> of the </a:t>
            </a:r>
            <a:r>
              <a:rPr lang="en-US" dirty="0" err="1"/>
              <a:t>benzidine</a:t>
            </a:r>
            <a:r>
              <a:rPr lang="en-US" dirty="0"/>
              <a:t> </a:t>
            </a:r>
            <a:r>
              <a:rPr lang="en-US" dirty="0" smtClean="0"/>
              <a:t>residue or </a:t>
            </a:r>
            <a:r>
              <a:rPr lang="en-US" dirty="0"/>
              <a:t>by electrochemical oxidation of this station (Fig. </a:t>
            </a:r>
            <a:r>
              <a:rPr lang="en-US" dirty="0" smtClean="0"/>
              <a:t>1B</a:t>
            </a:r>
            <a:r>
              <a:rPr lang="en-US" dirty="0"/>
              <a:t>). </a:t>
            </a:r>
            <a:r>
              <a:rPr lang="en-US" dirty="0" smtClean="0"/>
              <a:t>Both of </a:t>
            </a:r>
            <a:r>
              <a:rPr lang="en-US" dirty="0"/>
              <a:t>these means of control over the shuttling process rely on </a:t>
            </a:r>
            <a:r>
              <a:rPr lang="en-US" dirty="0" smtClean="0"/>
              <a:t>the repulsive </a:t>
            </a:r>
            <a:r>
              <a:rPr lang="en-US" dirty="0"/>
              <a:t>electrostatic interactions between the </a:t>
            </a:r>
            <a:r>
              <a:rPr lang="en-US" dirty="0" smtClean="0"/>
              <a:t>positively charged </a:t>
            </a:r>
            <a:r>
              <a:rPr lang="en-US" dirty="0"/>
              <a:t>bead and the post-switching cationic nature of the </a:t>
            </a:r>
            <a:r>
              <a:rPr lang="en-US" dirty="0" err="1" smtClean="0"/>
              <a:t>benzidine</a:t>
            </a:r>
            <a:r>
              <a:rPr lang="en-US" dirty="0" smtClean="0"/>
              <a:t> station</a:t>
            </a:r>
            <a:r>
              <a:rPr lang="en-US" dirty="0"/>
              <a:t>.</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2909956" y="215701"/>
            <a:ext cx="6174001" cy="4427500"/>
          </a:xfrm>
          <a:prstGeom prst="rect">
            <a:avLst/>
          </a:prstGeom>
        </p:spPr>
      </p:pic>
    </p:spTree>
    <p:extLst>
      <p:ext uri="{BB962C8B-B14F-4D97-AF65-F5344CB8AC3E}">
        <p14:creationId xmlns:p14="http://schemas.microsoft.com/office/powerpoint/2010/main" val="4021791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882012" y="4627418"/>
            <a:ext cx="10927259" cy="1663607"/>
          </a:xfrm>
        </p:spPr>
        <p:txBody>
          <a:bodyPr/>
          <a:lstStyle/>
          <a:p>
            <a:pPr marL="0" indent="0">
              <a:buNone/>
            </a:pPr>
            <a:r>
              <a:rPr lang="en-US" dirty="0"/>
              <a:t>Addition of excess deuterated </a:t>
            </a:r>
            <a:r>
              <a:rPr lang="en-US" dirty="0" err="1"/>
              <a:t>trifluoroacetic</a:t>
            </a:r>
            <a:r>
              <a:rPr lang="en-US" dirty="0"/>
              <a:t> acid (</a:t>
            </a:r>
            <a:r>
              <a:rPr lang="en-US" dirty="0" smtClean="0"/>
              <a:t>TFA-d 1) to </a:t>
            </a:r>
            <a:r>
              <a:rPr lang="en-US" dirty="0"/>
              <a:t>the solution of l·[PF 6]4 in CD3CN results in large changes </a:t>
            </a:r>
            <a:r>
              <a:rPr lang="en-US" dirty="0" smtClean="0"/>
              <a:t>in the </a:t>
            </a:r>
            <a:r>
              <a:rPr lang="en-US" dirty="0"/>
              <a:t>NMR spectrum (Fig. 2B). First, only resonances from </a:t>
            </a:r>
            <a:r>
              <a:rPr lang="en-US" dirty="0" smtClean="0"/>
              <a:t>one translational </a:t>
            </a:r>
            <a:r>
              <a:rPr lang="en-US" dirty="0"/>
              <a:t>isomer can be detected, which considerably </a:t>
            </a:r>
            <a:r>
              <a:rPr lang="en-US" dirty="0" smtClean="0"/>
              <a:t>simplifies the </a:t>
            </a:r>
            <a:r>
              <a:rPr lang="en-US" dirty="0"/>
              <a:t>spectrum.</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2952728" y="579289"/>
            <a:ext cx="6268588" cy="3979304"/>
          </a:xfrm>
          <a:prstGeom prst="rect">
            <a:avLst/>
          </a:prstGeom>
        </p:spPr>
      </p:pic>
    </p:spTree>
    <p:extLst>
      <p:ext uri="{BB962C8B-B14F-4D97-AF65-F5344CB8AC3E}">
        <p14:creationId xmlns:p14="http://schemas.microsoft.com/office/powerpoint/2010/main" val="1608075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23393" y="5080000"/>
            <a:ext cx="10927259" cy="869280"/>
          </a:xfrm>
        </p:spPr>
        <p:txBody>
          <a:bodyPr>
            <a:normAutofit/>
          </a:bodyPr>
          <a:lstStyle/>
          <a:p>
            <a:pPr marL="0" indent="0">
              <a:buNone/>
            </a:pPr>
            <a:r>
              <a:rPr lang="en-US" dirty="0"/>
              <a:t>Neutralization of the added TFA-d, with pyridine-d5 </a:t>
            </a:r>
            <a:r>
              <a:rPr lang="en-US" dirty="0" smtClean="0"/>
              <a:t>essentially regenerates </a:t>
            </a:r>
            <a:r>
              <a:rPr lang="en-US" dirty="0"/>
              <a:t>the spectrum (Fig. 2C) obtained before </a:t>
            </a:r>
            <a:r>
              <a:rPr lang="en-US" dirty="0" smtClean="0"/>
              <a:t>acid addition</a:t>
            </a:r>
            <a:r>
              <a:rPr lang="en-US" dirty="0"/>
              <a:t>.</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2909956" y="632357"/>
            <a:ext cx="6335644" cy="4255339"/>
          </a:xfrm>
          <a:prstGeom prst="rect">
            <a:avLst/>
          </a:prstGeom>
        </p:spPr>
      </p:pic>
    </p:spTree>
    <p:extLst>
      <p:ext uri="{BB962C8B-B14F-4D97-AF65-F5344CB8AC3E}">
        <p14:creationId xmlns:p14="http://schemas.microsoft.com/office/powerpoint/2010/main" val="3193979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23393" y="1745672"/>
            <a:ext cx="10927259" cy="4203607"/>
          </a:xfrm>
        </p:spPr>
        <p:txBody>
          <a:bodyPr>
            <a:normAutofit/>
          </a:bodyPr>
          <a:lstStyle/>
          <a:p>
            <a:pPr marL="0" indent="0">
              <a:buNone/>
            </a:pPr>
            <a:r>
              <a:rPr lang="en-US" dirty="0"/>
              <a:t>The conclusions obtained from the 'H NMR </a:t>
            </a:r>
            <a:r>
              <a:rPr lang="en-US" dirty="0" smtClean="0"/>
              <a:t>spectroscopic studies </a:t>
            </a:r>
            <a:r>
              <a:rPr lang="en-US" dirty="0"/>
              <a:t>are supported by room-temperature </a:t>
            </a:r>
            <a:r>
              <a:rPr lang="en-US" dirty="0" smtClean="0"/>
              <a:t>ultraviolet/visible spectroscopy</a:t>
            </a:r>
            <a:r>
              <a:rPr lang="en-US" dirty="0"/>
              <a:t>. </a:t>
            </a:r>
            <a:endParaRPr lang="en-US" dirty="0" smtClean="0"/>
          </a:p>
          <a:p>
            <a:r>
              <a:rPr lang="en-US" dirty="0" smtClean="0"/>
              <a:t>We </a:t>
            </a:r>
            <a:r>
              <a:rPr lang="en-US" dirty="0"/>
              <a:t>have </a:t>
            </a:r>
            <a:r>
              <a:rPr lang="en-US" dirty="0" smtClean="0"/>
              <a:t>shown </a:t>
            </a:r>
            <a:r>
              <a:rPr lang="en-US" dirty="0"/>
              <a:t>previously that a </a:t>
            </a:r>
            <a:r>
              <a:rPr lang="en-US" dirty="0" err="1" smtClean="0"/>
              <a:t>benzidine</a:t>
            </a:r>
            <a:r>
              <a:rPr lang="en-US" dirty="0" smtClean="0"/>
              <a:t> derivative </a:t>
            </a:r>
            <a:r>
              <a:rPr lang="en-US" dirty="0"/>
              <a:t>forms a </a:t>
            </a:r>
            <a:r>
              <a:rPr lang="en-US" dirty="0">
                <a:solidFill>
                  <a:srgbClr val="FF0000"/>
                </a:solidFill>
              </a:rPr>
              <a:t>green charge-transfer complex with the </a:t>
            </a:r>
            <a:r>
              <a:rPr lang="en-US" dirty="0" err="1" smtClean="0">
                <a:solidFill>
                  <a:srgbClr val="FF0000"/>
                </a:solidFill>
              </a:rPr>
              <a:t>cyclophane</a:t>
            </a:r>
            <a:r>
              <a:rPr lang="en-US" dirty="0" smtClean="0"/>
              <a:t> (</a:t>
            </a:r>
            <a:r>
              <a:rPr lang="en-US" dirty="0" smtClean="0">
                <a:latin typeface="Symbol" panose="05050102010706020507" pitchFamily="18" charset="2"/>
              </a:rPr>
              <a:t>l</a:t>
            </a:r>
            <a:r>
              <a:rPr lang="en-US" dirty="0" smtClean="0"/>
              <a:t>-max </a:t>
            </a:r>
            <a:r>
              <a:rPr lang="en-US" dirty="0"/>
              <a:t>= 690 nm), whereas the analogous </a:t>
            </a:r>
            <a:r>
              <a:rPr lang="en-US" dirty="0" err="1"/>
              <a:t>biphenol</a:t>
            </a:r>
            <a:r>
              <a:rPr lang="en-US" dirty="0"/>
              <a:t> </a:t>
            </a:r>
            <a:r>
              <a:rPr lang="en-US" dirty="0" smtClean="0"/>
              <a:t>species produces </a:t>
            </a:r>
            <a:r>
              <a:rPr lang="en-US" dirty="0"/>
              <a:t>a red complex </a:t>
            </a:r>
            <a:r>
              <a:rPr lang="en-US" dirty="0" smtClean="0"/>
              <a:t>(</a:t>
            </a:r>
            <a:r>
              <a:rPr lang="en-US" dirty="0" err="1">
                <a:latin typeface="Symbol" panose="05050102010706020507" pitchFamily="18" charset="2"/>
              </a:rPr>
              <a:t>l</a:t>
            </a:r>
            <a:r>
              <a:rPr lang="en-US" dirty="0" err="1" smtClean="0"/>
              <a:t>max</a:t>
            </a:r>
            <a:r>
              <a:rPr lang="en-US" dirty="0" smtClean="0"/>
              <a:t> </a:t>
            </a:r>
            <a:r>
              <a:rPr lang="en-US" dirty="0"/>
              <a:t>=480 nm). </a:t>
            </a:r>
            <a:endParaRPr lang="en-US" dirty="0" smtClean="0"/>
          </a:p>
          <a:p>
            <a:r>
              <a:rPr lang="en-US" dirty="0" smtClean="0"/>
              <a:t>At </a:t>
            </a:r>
            <a:r>
              <a:rPr lang="en-US" dirty="0"/>
              <a:t>room </a:t>
            </a:r>
            <a:r>
              <a:rPr lang="en-US" dirty="0" smtClean="0"/>
              <a:t>temperature, the </a:t>
            </a:r>
            <a:r>
              <a:rPr lang="en-US" dirty="0"/>
              <a:t>molecular shuttle investigated here exhibits both </a:t>
            </a:r>
            <a:r>
              <a:rPr lang="en-US" dirty="0" smtClean="0"/>
              <a:t>charge transfer</a:t>
            </a:r>
            <a:r>
              <a:rPr lang="en-US" dirty="0"/>
              <a:t> </a:t>
            </a:r>
            <a:r>
              <a:rPr lang="en-US" dirty="0" smtClean="0"/>
              <a:t>bands </a:t>
            </a:r>
            <a:r>
              <a:rPr lang="en-US" dirty="0"/>
              <a:t>(Fig. 3), indicating that the two stations are </a:t>
            </a:r>
            <a:r>
              <a:rPr lang="en-US" dirty="0" smtClean="0"/>
              <a:t>partially occupied</a:t>
            </a:r>
            <a:r>
              <a:rPr lang="en-US" dirty="0"/>
              <a:t>, </a:t>
            </a:r>
            <a:r>
              <a:rPr lang="en-US" dirty="0">
                <a:solidFill>
                  <a:srgbClr val="FF0000"/>
                </a:solidFill>
              </a:rPr>
              <a:t>but on addition of excess </a:t>
            </a:r>
            <a:r>
              <a:rPr lang="en-US" dirty="0" smtClean="0">
                <a:solidFill>
                  <a:srgbClr val="FF0000"/>
                </a:solidFill>
              </a:rPr>
              <a:t>TFA</a:t>
            </a:r>
            <a:r>
              <a:rPr lang="en-US" dirty="0">
                <a:solidFill>
                  <a:srgbClr val="FF0000"/>
                </a:solidFill>
              </a:rPr>
              <a:t>, the band </a:t>
            </a:r>
            <a:r>
              <a:rPr lang="en-US" dirty="0" err="1" smtClean="0">
                <a:solidFill>
                  <a:srgbClr val="FF0000"/>
                </a:solidFill>
              </a:rPr>
              <a:t>centred</a:t>
            </a:r>
            <a:r>
              <a:rPr lang="en-US" dirty="0">
                <a:solidFill>
                  <a:srgbClr val="FF0000"/>
                </a:solidFill>
              </a:rPr>
              <a:t> </a:t>
            </a:r>
            <a:r>
              <a:rPr lang="it-IT" dirty="0" err="1" smtClean="0">
                <a:solidFill>
                  <a:srgbClr val="FF0000"/>
                </a:solidFill>
              </a:rPr>
              <a:t>at</a:t>
            </a:r>
            <a:r>
              <a:rPr lang="it-IT" dirty="0" smtClean="0">
                <a:solidFill>
                  <a:srgbClr val="FF0000"/>
                </a:solidFill>
              </a:rPr>
              <a:t> </a:t>
            </a:r>
            <a:r>
              <a:rPr lang="it-IT" dirty="0">
                <a:solidFill>
                  <a:srgbClr val="FF0000"/>
                </a:solidFill>
              </a:rPr>
              <a:t>690 nm </a:t>
            </a:r>
            <a:r>
              <a:rPr lang="it-IT" dirty="0" err="1">
                <a:solidFill>
                  <a:srgbClr val="FF0000"/>
                </a:solidFill>
              </a:rPr>
              <a:t>disappears</a:t>
            </a:r>
            <a:r>
              <a:rPr lang="it-IT" dirty="0">
                <a:solidFill>
                  <a:srgbClr val="FF0000"/>
                </a:solidFill>
              </a:rPr>
              <a:t>.</a:t>
            </a:r>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076868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2290618" y="492792"/>
            <a:ext cx="6548582" cy="5904860"/>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485850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2764473" y="2894674"/>
            <a:ext cx="6441674" cy="3291595"/>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3" name="Immagine 2"/>
          <p:cNvPicPr>
            <a:picLocks noChangeAspect="1"/>
          </p:cNvPicPr>
          <p:nvPr/>
        </p:nvPicPr>
        <p:blipFill>
          <a:blip r:embed="rId3"/>
          <a:stretch>
            <a:fillRect/>
          </a:stretch>
        </p:blipFill>
        <p:spPr>
          <a:xfrm>
            <a:off x="1013640" y="1501321"/>
            <a:ext cx="10931075" cy="859611"/>
          </a:xfrm>
          <a:prstGeom prst="rect">
            <a:avLst/>
          </a:prstGeom>
        </p:spPr>
      </p:pic>
    </p:spTree>
    <p:extLst>
      <p:ext uri="{BB962C8B-B14F-4D97-AF65-F5344CB8AC3E}">
        <p14:creationId xmlns:p14="http://schemas.microsoft.com/office/powerpoint/2010/main" val="1682734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31817" y="461269"/>
            <a:ext cx="10619860" cy="3666594"/>
          </a:xfrm>
        </p:spPr>
        <p:txBody>
          <a:bodyPr>
            <a:normAutofit fontScale="70000" lnSpcReduction="20000"/>
          </a:bodyPr>
          <a:lstStyle/>
          <a:p>
            <a:pPr marL="0" indent="0">
              <a:buNone/>
            </a:pPr>
            <a:r>
              <a:rPr lang="en-US" dirty="0"/>
              <a:t>Previously, we have described (8, 18) </a:t>
            </a:r>
            <a:r>
              <a:rPr lang="en-US" dirty="0" smtClean="0"/>
              <a:t>the acid-base </a:t>
            </a:r>
            <a:r>
              <a:rPr lang="en-US" dirty="0"/>
              <a:t>switching (Fig. 1B) of the [</a:t>
            </a:r>
            <a:r>
              <a:rPr lang="en-US" dirty="0" smtClean="0"/>
              <a:t>2]</a:t>
            </a:r>
            <a:r>
              <a:rPr lang="en-US" dirty="0" err="1" smtClean="0"/>
              <a:t>rotaxane</a:t>
            </a:r>
            <a:r>
              <a:rPr lang="en-US" dirty="0" smtClean="0"/>
              <a:t> [1H]3</a:t>
            </a:r>
            <a:r>
              <a:rPr lang="en-US" dirty="0"/>
              <a:t> composed of a </a:t>
            </a:r>
            <a:r>
              <a:rPr lang="en-US" dirty="0" smtClean="0"/>
              <a:t>dumbbell-shaped component </a:t>
            </a:r>
            <a:r>
              <a:rPr lang="en-US" dirty="0"/>
              <a:t>containing two different </a:t>
            </a:r>
            <a:r>
              <a:rPr lang="en-US" dirty="0" smtClean="0"/>
              <a:t>stations, namely</a:t>
            </a:r>
            <a:r>
              <a:rPr lang="en-US" dirty="0"/>
              <a:t>, a </a:t>
            </a:r>
            <a:r>
              <a:rPr lang="en-US" dirty="0" err="1"/>
              <a:t>dialkylammonium</a:t>
            </a:r>
            <a:r>
              <a:rPr lang="en-US" dirty="0"/>
              <a:t> (–</a:t>
            </a:r>
            <a:r>
              <a:rPr lang="en-US" dirty="0" smtClean="0"/>
              <a:t>NH2 </a:t>
            </a:r>
            <a:r>
              <a:rPr lang="en-US" dirty="0"/>
              <a:t>–) </a:t>
            </a:r>
            <a:r>
              <a:rPr lang="en-US" dirty="0" smtClean="0"/>
              <a:t>center and </a:t>
            </a:r>
            <a:r>
              <a:rPr lang="en-US" dirty="0"/>
              <a:t>a </a:t>
            </a:r>
            <a:r>
              <a:rPr lang="en-US" dirty="0" err="1"/>
              <a:t>bipyridinium</a:t>
            </a:r>
            <a:r>
              <a:rPr lang="en-US" dirty="0"/>
              <a:t> (BIPY2) unit, </a:t>
            </a:r>
            <a:r>
              <a:rPr lang="en-US" dirty="0" smtClean="0"/>
              <a:t>encircled by </a:t>
            </a:r>
            <a:r>
              <a:rPr lang="en-US" dirty="0"/>
              <a:t>a </a:t>
            </a:r>
            <a:r>
              <a:rPr lang="en-US" dirty="0" err="1"/>
              <a:t>dibenzo</a:t>
            </a:r>
            <a:r>
              <a:rPr lang="en-US" dirty="0"/>
              <a:t>[24]crown-8 (DB24C8) </a:t>
            </a:r>
            <a:r>
              <a:rPr lang="en-US" dirty="0" smtClean="0"/>
              <a:t>ring component</a:t>
            </a:r>
            <a:r>
              <a:rPr lang="en-US" dirty="0"/>
              <a:t>. </a:t>
            </a:r>
            <a:endParaRPr lang="en-US" dirty="0" smtClean="0"/>
          </a:p>
          <a:p>
            <a:pPr marL="0" indent="0">
              <a:buNone/>
            </a:pPr>
            <a:r>
              <a:rPr lang="en-US" dirty="0" smtClean="0"/>
              <a:t>We </a:t>
            </a:r>
            <a:r>
              <a:rPr lang="en-US" dirty="0"/>
              <a:t>demonstrated, with the use </a:t>
            </a:r>
            <a:r>
              <a:rPr lang="en-US" dirty="0" smtClean="0"/>
              <a:t>of a </a:t>
            </a:r>
            <a:r>
              <a:rPr lang="en-US" dirty="0"/>
              <a:t>variety of techniques, that in both </a:t>
            </a:r>
            <a:r>
              <a:rPr lang="en-US" dirty="0" smtClean="0"/>
              <a:t>acetone and </a:t>
            </a:r>
            <a:r>
              <a:rPr lang="en-US" dirty="0"/>
              <a:t>acetonitrile the DB24C8 ring resides </a:t>
            </a:r>
            <a:r>
              <a:rPr lang="en-US" dirty="0" smtClean="0"/>
              <a:t>almost  exclusively </a:t>
            </a:r>
            <a:r>
              <a:rPr lang="en-US" dirty="0"/>
              <a:t>around the –</a:t>
            </a:r>
            <a:r>
              <a:rPr lang="en-US" dirty="0" smtClean="0"/>
              <a:t>NH2 </a:t>
            </a:r>
            <a:r>
              <a:rPr lang="en-US" dirty="0"/>
              <a:t>– </a:t>
            </a:r>
            <a:r>
              <a:rPr lang="en-US" dirty="0" smtClean="0"/>
              <a:t>center in </a:t>
            </a:r>
            <a:r>
              <a:rPr lang="en-US" dirty="0"/>
              <a:t>one of the two possible </a:t>
            </a:r>
            <a:r>
              <a:rPr lang="en-US" dirty="0" smtClean="0"/>
              <a:t>translationally isomeric </a:t>
            </a:r>
            <a:r>
              <a:rPr lang="en-US" dirty="0"/>
              <a:t>forms. X-ray crystallography </a:t>
            </a:r>
            <a:r>
              <a:rPr lang="en-US" dirty="0" smtClean="0"/>
              <a:t>has revealed </a:t>
            </a:r>
            <a:r>
              <a:rPr lang="en-US" dirty="0"/>
              <a:t>(19) that this preference results </a:t>
            </a:r>
            <a:r>
              <a:rPr lang="en-US" dirty="0" smtClean="0"/>
              <a:t>from a </a:t>
            </a:r>
            <a:r>
              <a:rPr lang="en-US" dirty="0"/>
              <a:t>combination of strong [N–</a:t>
            </a:r>
            <a:r>
              <a:rPr lang="en-US" dirty="0" smtClean="0"/>
              <a:t>H……O</a:t>
            </a:r>
            <a:r>
              <a:rPr lang="en-US" dirty="0"/>
              <a:t>] </a:t>
            </a:r>
            <a:r>
              <a:rPr lang="en-US" dirty="0" smtClean="0"/>
              <a:t>hydrogen bonding </a:t>
            </a:r>
            <a:r>
              <a:rPr lang="en-US" dirty="0"/>
              <a:t>and weak [</a:t>
            </a:r>
            <a:r>
              <a:rPr lang="en-US" dirty="0" smtClean="0"/>
              <a:t>C–H……O</a:t>
            </a:r>
            <a:r>
              <a:rPr lang="en-US" dirty="0"/>
              <a:t>] </a:t>
            </a:r>
            <a:r>
              <a:rPr lang="en-US" dirty="0" smtClean="0"/>
              <a:t>interactions, augmented </a:t>
            </a:r>
            <a:r>
              <a:rPr lang="en-US" dirty="0"/>
              <a:t>more often than not </a:t>
            </a:r>
            <a:r>
              <a:rPr lang="en-US" dirty="0" smtClean="0"/>
              <a:t>with some </a:t>
            </a:r>
            <a:r>
              <a:rPr lang="en-US" dirty="0"/>
              <a:t>stabilizing </a:t>
            </a:r>
            <a:r>
              <a:rPr lang="en-US" dirty="0" smtClean="0"/>
              <a:t>[</a:t>
            </a:r>
            <a:r>
              <a:rPr lang="en-US" dirty="0" smtClean="0">
                <a:latin typeface="Symbol" panose="05050102010706020507" pitchFamily="18" charset="2"/>
              </a:rPr>
              <a:t>p-p</a:t>
            </a:r>
            <a:r>
              <a:rPr lang="en-US" dirty="0" smtClean="0"/>
              <a:t>] </a:t>
            </a:r>
            <a:r>
              <a:rPr lang="en-US" dirty="0"/>
              <a:t>stacking forces. </a:t>
            </a:r>
            <a:endParaRPr lang="en-US" dirty="0" smtClean="0"/>
          </a:p>
          <a:p>
            <a:pPr marL="0" indent="0">
              <a:buNone/>
            </a:pPr>
            <a:r>
              <a:rPr lang="en-US" dirty="0" smtClean="0"/>
              <a:t>On addition </a:t>
            </a:r>
            <a:r>
              <a:rPr lang="en-US" dirty="0"/>
              <a:t>of a base (a tertiary amine) to </a:t>
            </a:r>
            <a:r>
              <a:rPr lang="en-US" dirty="0" smtClean="0"/>
              <a:t>a solution </a:t>
            </a:r>
            <a:r>
              <a:rPr lang="en-US" dirty="0"/>
              <a:t>of [1H]3, deprotonation of </a:t>
            </a:r>
            <a:r>
              <a:rPr lang="en-US" dirty="0" smtClean="0"/>
              <a:t>the –NH2 </a:t>
            </a:r>
            <a:r>
              <a:rPr lang="en-US" dirty="0"/>
              <a:t>– center occurs. The strong </a:t>
            </a:r>
            <a:r>
              <a:rPr lang="en-US" dirty="0" err="1" smtClean="0"/>
              <a:t>intercomponent</a:t>
            </a:r>
            <a:r>
              <a:rPr lang="en-US" dirty="0" smtClean="0"/>
              <a:t> hydrogen </a:t>
            </a:r>
            <a:r>
              <a:rPr lang="en-US" dirty="0"/>
              <a:t>bonding is destroyed, </a:t>
            </a:r>
            <a:r>
              <a:rPr lang="en-US" dirty="0" smtClean="0"/>
              <a:t>and the </a:t>
            </a:r>
            <a:r>
              <a:rPr lang="en-US" dirty="0"/>
              <a:t>DB24C8 ring moves to the BIPY2 </a:t>
            </a:r>
            <a:r>
              <a:rPr lang="en-US" dirty="0" smtClean="0"/>
              <a:t>unit, where </a:t>
            </a:r>
            <a:r>
              <a:rPr lang="en-US" dirty="0"/>
              <a:t>it is stabilized by [</a:t>
            </a:r>
            <a:r>
              <a:rPr lang="en-US" dirty="0" smtClean="0"/>
              <a:t>C–H…O</a:t>
            </a:r>
            <a:r>
              <a:rPr lang="en-US" dirty="0"/>
              <a:t>] and [</a:t>
            </a:r>
            <a:r>
              <a:rPr lang="en-US" dirty="0">
                <a:latin typeface="Symbol" panose="05050102010706020507" pitchFamily="18" charset="2"/>
              </a:rPr>
              <a:t>p-p</a:t>
            </a:r>
            <a:r>
              <a:rPr lang="en-US" dirty="0"/>
              <a:t>] </a:t>
            </a:r>
            <a:r>
              <a:rPr lang="en-US" dirty="0" smtClean="0"/>
              <a:t>stacking </a:t>
            </a:r>
            <a:r>
              <a:rPr lang="en-US" dirty="0"/>
              <a:t>interactions. Subsequent addition </a:t>
            </a:r>
            <a:r>
              <a:rPr lang="en-US" dirty="0" smtClean="0"/>
              <a:t>of acid </a:t>
            </a:r>
            <a:r>
              <a:rPr lang="en-US" dirty="0"/>
              <a:t>restores the –</a:t>
            </a:r>
            <a:r>
              <a:rPr lang="en-US" dirty="0" smtClean="0"/>
              <a:t>NH2– </a:t>
            </a:r>
            <a:r>
              <a:rPr lang="en-US" dirty="0"/>
              <a:t>center, and </a:t>
            </a:r>
            <a:r>
              <a:rPr lang="en-US" dirty="0" smtClean="0"/>
              <a:t>the DB24C8 </a:t>
            </a:r>
            <a:r>
              <a:rPr lang="en-US" dirty="0"/>
              <a:t>ring moves back to encircle </a:t>
            </a:r>
            <a:r>
              <a:rPr lang="en-US" dirty="0" smtClean="0"/>
              <a:t>this recognition </a:t>
            </a:r>
            <a:r>
              <a:rPr lang="en-US" dirty="0"/>
              <a:t>site.</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2" name="Immagine 1"/>
          <p:cNvPicPr>
            <a:picLocks noChangeAspect="1"/>
          </p:cNvPicPr>
          <p:nvPr/>
        </p:nvPicPr>
        <p:blipFill>
          <a:blip r:embed="rId2"/>
          <a:stretch>
            <a:fillRect/>
          </a:stretch>
        </p:blipFill>
        <p:spPr>
          <a:xfrm>
            <a:off x="2650562" y="3976074"/>
            <a:ext cx="6943389" cy="2701063"/>
          </a:xfrm>
          <a:prstGeom prst="rect">
            <a:avLst/>
          </a:prstGeom>
        </p:spPr>
      </p:pic>
    </p:spTree>
    <p:extLst>
      <p:ext uri="{BB962C8B-B14F-4D97-AF65-F5344CB8AC3E}">
        <p14:creationId xmlns:p14="http://schemas.microsoft.com/office/powerpoint/2010/main" val="3772475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609600" y="546306"/>
            <a:ext cx="5099360" cy="3084477"/>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7" name="Immagine 6"/>
          <p:cNvPicPr>
            <a:picLocks noChangeAspect="1"/>
          </p:cNvPicPr>
          <p:nvPr/>
        </p:nvPicPr>
        <p:blipFill>
          <a:blip r:embed="rId3"/>
          <a:stretch>
            <a:fillRect/>
          </a:stretch>
        </p:blipFill>
        <p:spPr>
          <a:xfrm>
            <a:off x="5753066" y="1329266"/>
            <a:ext cx="6167106" cy="4574092"/>
          </a:xfrm>
          <a:prstGeom prst="rect">
            <a:avLst/>
          </a:prstGeom>
        </p:spPr>
      </p:pic>
    </p:spTree>
    <p:extLst>
      <p:ext uri="{BB962C8B-B14F-4D97-AF65-F5344CB8AC3E}">
        <p14:creationId xmlns:p14="http://schemas.microsoft.com/office/powerpoint/2010/main" val="429479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6085" y="981951"/>
            <a:ext cx="10641874" cy="2391700"/>
          </a:xfrm>
        </p:spPr>
        <p:txBody>
          <a:bodyPr>
            <a:normAutofit fontScale="85000" lnSpcReduction="10000"/>
          </a:bodyPr>
          <a:lstStyle/>
          <a:p>
            <a:pPr marL="0" indent="0">
              <a:buNone/>
            </a:pPr>
            <a:r>
              <a:rPr lang="en-US" dirty="0"/>
              <a:t>In pursuit of a better fundamental </a:t>
            </a:r>
            <a:r>
              <a:rPr lang="en-US" dirty="0" smtClean="0"/>
              <a:t>understanding of </a:t>
            </a:r>
            <a:r>
              <a:rPr lang="en-US" dirty="0"/>
              <a:t>the nature of </a:t>
            </a:r>
            <a:r>
              <a:rPr lang="en-US" dirty="0" err="1"/>
              <a:t>multivalency</a:t>
            </a:r>
            <a:r>
              <a:rPr lang="en-US" dirty="0"/>
              <a:t> (20) </a:t>
            </a:r>
            <a:r>
              <a:rPr lang="en-US" dirty="0" smtClean="0"/>
              <a:t>in </a:t>
            </a:r>
            <a:r>
              <a:rPr lang="en-US" dirty="0" err="1" smtClean="0"/>
              <a:t>polytopic</a:t>
            </a:r>
            <a:r>
              <a:rPr lang="en-US" dirty="0" smtClean="0"/>
              <a:t> </a:t>
            </a:r>
            <a:r>
              <a:rPr lang="en-US" dirty="0"/>
              <a:t>hosts and guests, we </a:t>
            </a:r>
            <a:r>
              <a:rPr lang="en-US" dirty="0" smtClean="0"/>
              <a:t>investigated (21</a:t>
            </a:r>
            <a:r>
              <a:rPr lang="en-US" dirty="0"/>
              <a:t>) the acid-base–controlled (Fig. 1C) </a:t>
            </a:r>
            <a:r>
              <a:rPr lang="en-US" dirty="0" smtClean="0"/>
              <a:t>assembly and </a:t>
            </a:r>
            <a:r>
              <a:rPr lang="en-US" dirty="0"/>
              <a:t>disassembly of a triply </a:t>
            </a:r>
            <a:r>
              <a:rPr lang="en-US" dirty="0" smtClean="0"/>
              <a:t>threaded two-component </a:t>
            </a:r>
            <a:r>
              <a:rPr lang="en-US" dirty="0" err="1"/>
              <a:t>superbundle</a:t>
            </a:r>
            <a:r>
              <a:rPr lang="en-US" dirty="0"/>
              <a:t>. </a:t>
            </a:r>
            <a:endParaRPr lang="en-US" dirty="0" smtClean="0"/>
          </a:p>
          <a:p>
            <a:pPr marL="0" indent="0">
              <a:buNone/>
            </a:pPr>
            <a:r>
              <a:rPr lang="en-US" dirty="0" smtClean="0"/>
              <a:t>This </a:t>
            </a:r>
            <a:r>
              <a:rPr lang="en-US" dirty="0"/>
              <a:t>1:1 </a:t>
            </a:r>
            <a:r>
              <a:rPr lang="en-US" dirty="0" smtClean="0"/>
              <a:t>adduct consists </a:t>
            </a:r>
            <a:r>
              <a:rPr lang="en-US" dirty="0"/>
              <a:t>of a </a:t>
            </a:r>
            <a:r>
              <a:rPr lang="en-US" dirty="0" err="1"/>
              <a:t>tritopic</a:t>
            </a:r>
            <a:r>
              <a:rPr lang="en-US" dirty="0"/>
              <a:t> host 2, in which </a:t>
            </a:r>
            <a:r>
              <a:rPr lang="en-US" dirty="0" smtClean="0"/>
              <a:t>three DB24C8 </a:t>
            </a:r>
            <a:r>
              <a:rPr lang="en-US" dirty="0"/>
              <a:t>rings are fused together within </a:t>
            </a:r>
            <a:r>
              <a:rPr lang="en-US" dirty="0" smtClean="0"/>
              <a:t>a </a:t>
            </a:r>
            <a:r>
              <a:rPr lang="en-US" dirty="0" err="1" smtClean="0"/>
              <a:t>triphenylene</a:t>
            </a:r>
            <a:r>
              <a:rPr lang="en-US" dirty="0" smtClean="0"/>
              <a:t> </a:t>
            </a:r>
            <a:r>
              <a:rPr lang="en-US" dirty="0"/>
              <a:t>core, and a trifurcated guest </a:t>
            </a:r>
            <a:r>
              <a:rPr lang="en-US" dirty="0" err="1" smtClean="0"/>
              <a:t>trication</a:t>
            </a:r>
            <a:r>
              <a:rPr lang="en-US" dirty="0" smtClean="0"/>
              <a:t> [3H3]3</a:t>
            </a:r>
            <a:r>
              <a:rPr lang="en-US" dirty="0"/>
              <a:t> wherein three </a:t>
            </a:r>
            <a:r>
              <a:rPr lang="en-US" dirty="0" err="1" smtClean="0"/>
              <a:t>dibenzylammonium</a:t>
            </a:r>
            <a:r>
              <a:rPr lang="en-US" dirty="0" smtClean="0"/>
              <a:t> ions </a:t>
            </a:r>
            <a:r>
              <a:rPr lang="en-US" dirty="0"/>
              <a:t>are linked to a central </a:t>
            </a:r>
            <a:r>
              <a:rPr lang="en-US" dirty="0" err="1" smtClean="0"/>
              <a:t>benzenoid</a:t>
            </a:r>
            <a:r>
              <a:rPr lang="en-US" dirty="0" smtClean="0"/>
              <a:t> core</a:t>
            </a:r>
            <a:r>
              <a:rPr lang="en-US" dirty="0"/>
              <a:t>. </a:t>
            </a:r>
            <a:endParaRPr lang="en-US" dirty="0" smtClean="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6" name="Immagine 5"/>
          <p:cNvPicPr>
            <a:picLocks noChangeAspect="1"/>
          </p:cNvPicPr>
          <p:nvPr/>
        </p:nvPicPr>
        <p:blipFill>
          <a:blip r:embed="rId2"/>
          <a:stretch>
            <a:fillRect/>
          </a:stretch>
        </p:blipFill>
        <p:spPr>
          <a:xfrm>
            <a:off x="1292241" y="3169920"/>
            <a:ext cx="9589562" cy="3108486"/>
          </a:xfrm>
          <a:prstGeom prst="rect">
            <a:avLst/>
          </a:prstGeom>
        </p:spPr>
      </p:pic>
      <p:sp>
        <p:nvSpPr>
          <p:cNvPr id="7" name="Titolo 6"/>
          <p:cNvSpPr>
            <a:spLocks noGrp="1"/>
          </p:cNvSpPr>
          <p:nvPr>
            <p:ph type="title"/>
          </p:nvPr>
        </p:nvSpPr>
        <p:spPr/>
        <p:txBody>
          <a:bodyPr/>
          <a:lstStyle/>
          <a:p>
            <a:endParaRPr lang="it-IT"/>
          </a:p>
        </p:txBody>
      </p:sp>
    </p:spTree>
    <p:extLst>
      <p:ext uri="{BB962C8B-B14F-4D97-AF65-F5344CB8AC3E}">
        <p14:creationId xmlns:p14="http://schemas.microsoft.com/office/powerpoint/2010/main" val="402744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710479" y="1693607"/>
            <a:ext cx="10927259" cy="2631314"/>
          </a:xfrm>
        </p:spPr>
        <p:txBody>
          <a:bodyPr>
            <a:normAutofit lnSpcReduction="10000"/>
          </a:bodyPr>
          <a:lstStyle/>
          <a:p>
            <a:pPr marL="0" indent="0">
              <a:buNone/>
            </a:pPr>
            <a:r>
              <a:rPr lang="en-US" dirty="0"/>
              <a:t>Fluorescence titration experiments (</a:t>
            </a:r>
            <a:r>
              <a:rPr lang="en-US" dirty="0" smtClean="0"/>
              <a:t>including Job </a:t>
            </a:r>
            <a:r>
              <a:rPr lang="en-US" dirty="0"/>
              <a:t>plots), as well as </a:t>
            </a:r>
            <a:r>
              <a:rPr lang="en-US" dirty="0" smtClean="0"/>
              <a:t>electrochemical and </a:t>
            </a:r>
            <a:r>
              <a:rPr lang="en-US" dirty="0"/>
              <a:t>1H NMR spectroscopic data, have </a:t>
            </a:r>
            <a:r>
              <a:rPr lang="en-US" dirty="0" smtClean="0"/>
              <a:t>established the </a:t>
            </a:r>
            <a:r>
              <a:rPr lang="en-US" dirty="0"/>
              <a:t>remarkable strength of the </a:t>
            </a:r>
            <a:r>
              <a:rPr lang="en-US" dirty="0" err="1" smtClean="0"/>
              <a:t>superbundle</a:t>
            </a:r>
            <a:r>
              <a:rPr lang="en-US" dirty="0" smtClean="0"/>
              <a:t> encompassing </a:t>
            </a:r>
            <a:r>
              <a:rPr lang="en-US" dirty="0"/>
              <a:t>the triply </a:t>
            </a:r>
            <a:r>
              <a:rPr lang="en-US" dirty="0" smtClean="0"/>
              <a:t>expressed binding </a:t>
            </a:r>
            <a:r>
              <a:rPr lang="en-US" dirty="0"/>
              <a:t>motif revealed by x-ray </a:t>
            </a:r>
            <a:r>
              <a:rPr lang="en-US" dirty="0" smtClean="0"/>
              <a:t>crystallography in </a:t>
            </a:r>
            <a:r>
              <a:rPr lang="en-US" dirty="0"/>
              <a:t>the solid state (V. </a:t>
            </a:r>
            <a:r>
              <a:rPr lang="en-US" dirty="0" err="1"/>
              <a:t>Balzani</a:t>
            </a:r>
            <a:r>
              <a:rPr lang="en-US" dirty="0"/>
              <a:t> et al., Chem. Eur. J. 9, 5348 (2003</a:t>
            </a:r>
            <a:r>
              <a:rPr lang="en-US" dirty="0" smtClean="0"/>
              <a:t>)). </a:t>
            </a:r>
          </a:p>
          <a:p>
            <a:pPr marL="0" indent="0">
              <a:buNone/>
            </a:pPr>
            <a:r>
              <a:rPr lang="en-US" dirty="0" smtClean="0"/>
              <a:t>In acetonitrile solution</a:t>
            </a:r>
            <a:r>
              <a:rPr lang="en-US" dirty="0"/>
              <a:t>, the </a:t>
            </a:r>
            <a:r>
              <a:rPr lang="en-US" dirty="0" err="1"/>
              <a:t>dethreading</a:t>
            </a:r>
            <a:r>
              <a:rPr lang="en-US" dirty="0"/>
              <a:t> and rethreading </a:t>
            </a:r>
            <a:r>
              <a:rPr lang="en-US" dirty="0" smtClean="0"/>
              <a:t>of the </a:t>
            </a:r>
            <a:r>
              <a:rPr lang="en-US" dirty="0"/>
              <a:t>1:1 adduct can be controlled by </a:t>
            </a:r>
            <a:r>
              <a:rPr lang="en-US" dirty="0" smtClean="0"/>
              <a:t>addition of </a:t>
            </a:r>
            <a:r>
              <a:rPr lang="en-US" dirty="0"/>
              <a:t>base and acid.</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036708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7342" y="413792"/>
            <a:ext cx="6140824" cy="782960"/>
          </a:xfrm>
        </p:spPr>
        <p:txBody>
          <a:bodyPr/>
          <a:lstStyle/>
          <a:p>
            <a:r>
              <a:rPr lang="it-IT" dirty="0" smtClean="0"/>
              <a:t>The </a:t>
            </a:r>
            <a:r>
              <a:rPr lang="it-IT" dirty="0" err="1" smtClean="0"/>
              <a:t>synthesis</a:t>
            </a:r>
            <a:r>
              <a:rPr lang="it-IT" dirty="0" smtClean="0"/>
              <a:t> (</a:t>
            </a:r>
            <a:r>
              <a:rPr lang="it-IT" dirty="0" err="1" smtClean="0"/>
              <a:t>template-directed</a:t>
            </a:r>
            <a:r>
              <a:rPr lang="it-IT" dirty="0" smtClean="0"/>
              <a:t>)</a:t>
            </a:r>
            <a:endParaRPr lang="it-IT" dirty="0"/>
          </a:p>
        </p:txBody>
      </p:sp>
      <p:pic>
        <p:nvPicPr>
          <p:cNvPr id="6" name="Segnaposto contenuto 5"/>
          <p:cNvPicPr>
            <a:picLocks noGrp="1" noChangeAspect="1"/>
          </p:cNvPicPr>
          <p:nvPr>
            <p:ph idx="1"/>
          </p:nvPr>
        </p:nvPicPr>
        <p:blipFill>
          <a:blip r:embed="rId2"/>
          <a:stretch>
            <a:fillRect/>
          </a:stretch>
        </p:blipFill>
        <p:spPr>
          <a:xfrm>
            <a:off x="1102258" y="1214810"/>
            <a:ext cx="6851860" cy="5643190"/>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
        <p:nvSpPr>
          <p:cNvPr id="7" name="Rettangolo 6"/>
          <p:cNvSpPr/>
          <p:nvPr/>
        </p:nvSpPr>
        <p:spPr>
          <a:xfrm>
            <a:off x="7152773" y="1196752"/>
            <a:ext cx="4545105" cy="2308324"/>
          </a:xfrm>
          <a:prstGeom prst="rect">
            <a:avLst/>
          </a:prstGeom>
          <a:solidFill>
            <a:schemeClr val="bg1"/>
          </a:solidFill>
        </p:spPr>
        <p:txBody>
          <a:bodyPr wrap="square">
            <a:spAutoFit/>
          </a:bodyPr>
          <a:lstStyle/>
          <a:p>
            <a:r>
              <a:rPr lang="en-US" dirty="0" smtClean="0"/>
              <a:t>It was synthesized with the</a:t>
            </a:r>
          </a:p>
          <a:p>
            <a:r>
              <a:rPr lang="en-US" dirty="0" smtClean="0"/>
              <a:t>use of a template-directed protocol (22) from</a:t>
            </a:r>
          </a:p>
          <a:p>
            <a:r>
              <a:rPr lang="en-US" dirty="0" smtClean="0"/>
              <a:t>the trifurcated guest salt [4H3][PF6]6 and the</a:t>
            </a:r>
          </a:p>
          <a:p>
            <a:r>
              <a:rPr lang="en-US" dirty="0" err="1" smtClean="0"/>
              <a:t>tritopic</a:t>
            </a:r>
            <a:r>
              <a:rPr lang="en-US" dirty="0" smtClean="0"/>
              <a:t> host 2, which form a 1:1 adduct</a:t>
            </a:r>
          </a:p>
          <a:p>
            <a:r>
              <a:rPr lang="en-US" dirty="0" smtClean="0"/>
              <a:t>(</a:t>
            </a:r>
            <a:r>
              <a:rPr lang="en-US" dirty="0" err="1" smtClean="0"/>
              <a:t>superbundle</a:t>
            </a:r>
            <a:r>
              <a:rPr lang="en-US" dirty="0" smtClean="0"/>
              <a:t>) that can be converted into a</a:t>
            </a:r>
          </a:p>
          <a:p>
            <a:r>
              <a:rPr lang="en-US" dirty="0" smtClean="0"/>
              <a:t>mechanically interlocked elevator [5H3]9</a:t>
            </a:r>
          </a:p>
          <a:p>
            <a:r>
              <a:rPr lang="en-US" dirty="0" smtClean="0"/>
              <a:t>by functionalization of the ends of each</a:t>
            </a:r>
          </a:p>
          <a:p>
            <a:r>
              <a:rPr lang="en-US" dirty="0" smtClean="0"/>
              <a:t>leg with bulky 3,5-di-tert-butylbenzyl feet</a:t>
            </a:r>
            <a:endParaRPr lang="it-IT" dirty="0"/>
          </a:p>
        </p:txBody>
      </p:sp>
    </p:spTree>
    <p:extLst>
      <p:ext uri="{BB962C8B-B14F-4D97-AF65-F5344CB8AC3E}">
        <p14:creationId xmlns:p14="http://schemas.microsoft.com/office/powerpoint/2010/main" val="2285240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NMR</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
        <p:nvSpPr>
          <p:cNvPr id="6" name="Rettangolo 5"/>
          <p:cNvSpPr/>
          <p:nvPr/>
        </p:nvSpPr>
        <p:spPr>
          <a:xfrm>
            <a:off x="648672" y="2910099"/>
            <a:ext cx="4005942" cy="3139321"/>
          </a:xfrm>
          <a:prstGeom prst="rect">
            <a:avLst/>
          </a:prstGeom>
        </p:spPr>
        <p:txBody>
          <a:bodyPr wrap="square">
            <a:spAutoFit/>
          </a:bodyPr>
          <a:lstStyle/>
          <a:p>
            <a:r>
              <a:rPr lang="en-US" dirty="0" smtClean="0"/>
              <a:t>The 1H NMR spectrum (Fig. 3A) of</a:t>
            </a:r>
          </a:p>
          <a:p>
            <a:r>
              <a:rPr lang="en-US" dirty="0" smtClean="0"/>
              <a:t>[5H3][PF6]9 in CD3CN exhibits a complex</a:t>
            </a:r>
          </a:p>
          <a:p>
            <a:r>
              <a:rPr lang="en-US" dirty="0" smtClean="0"/>
              <a:t>array of resonances corresponding to a triply threaded, mechanically interlocked</a:t>
            </a:r>
          </a:p>
          <a:p>
            <a:r>
              <a:rPr lang="en-US" dirty="0" smtClean="0"/>
              <a:t>molecule with averaged </a:t>
            </a:r>
            <a:r>
              <a:rPr lang="en-US" b="1" dirty="0" smtClean="0">
                <a:solidFill>
                  <a:srgbClr val="FF0000"/>
                </a:solidFill>
              </a:rPr>
              <a:t>C3v symmetry</a:t>
            </a:r>
            <a:r>
              <a:rPr lang="en-US" dirty="0" smtClean="0"/>
              <a:t>.</a:t>
            </a:r>
          </a:p>
          <a:p>
            <a:r>
              <a:rPr lang="en-US" dirty="0" smtClean="0"/>
              <a:t>Characteristic (18) downfield shifts of the methylene proton resonances next to the –NH2 – centers indicate the preferred binding of the platform’s three crown ether loops with the three –NH2</a:t>
            </a:r>
          </a:p>
          <a:p>
            <a:r>
              <a:rPr lang="en-US" dirty="0"/>
              <a:t> </a:t>
            </a:r>
            <a:r>
              <a:rPr lang="en-US" dirty="0" smtClean="0"/>
              <a:t>– centers in the legs of the rig.</a:t>
            </a:r>
            <a:endParaRPr lang="it-IT" dirty="0"/>
          </a:p>
        </p:txBody>
      </p:sp>
      <p:pic>
        <p:nvPicPr>
          <p:cNvPr id="8" name="Immagine 7"/>
          <p:cNvPicPr>
            <a:picLocks noChangeAspect="1"/>
          </p:cNvPicPr>
          <p:nvPr/>
        </p:nvPicPr>
        <p:blipFill>
          <a:blip r:embed="rId2"/>
          <a:stretch>
            <a:fillRect/>
          </a:stretch>
        </p:blipFill>
        <p:spPr>
          <a:xfrm>
            <a:off x="2540340" y="354743"/>
            <a:ext cx="9511952" cy="2058155"/>
          </a:xfrm>
          <a:prstGeom prst="rect">
            <a:avLst/>
          </a:prstGeom>
        </p:spPr>
      </p:pic>
      <p:pic>
        <p:nvPicPr>
          <p:cNvPr id="9" name="Immagine 8"/>
          <p:cNvPicPr>
            <a:picLocks noChangeAspect="1"/>
          </p:cNvPicPr>
          <p:nvPr/>
        </p:nvPicPr>
        <p:blipFill>
          <a:blip r:embed="rId3"/>
          <a:stretch>
            <a:fillRect/>
          </a:stretch>
        </p:blipFill>
        <p:spPr>
          <a:xfrm>
            <a:off x="2540340" y="2328191"/>
            <a:ext cx="7826841" cy="842560"/>
          </a:xfrm>
          <a:prstGeom prst="rect">
            <a:avLst/>
          </a:prstGeom>
        </p:spPr>
      </p:pic>
      <p:pic>
        <p:nvPicPr>
          <p:cNvPr id="10" name="Immagine 9"/>
          <p:cNvPicPr>
            <a:picLocks noChangeAspect="1"/>
          </p:cNvPicPr>
          <p:nvPr/>
        </p:nvPicPr>
        <p:blipFill>
          <a:blip r:embed="rId4"/>
          <a:stretch>
            <a:fillRect/>
          </a:stretch>
        </p:blipFill>
        <p:spPr>
          <a:xfrm>
            <a:off x="4654614" y="3143174"/>
            <a:ext cx="3470483" cy="3221545"/>
          </a:xfrm>
          <a:prstGeom prst="rect">
            <a:avLst/>
          </a:prstGeom>
        </p:spPr>
      </p:pic>
      <p:pic>
        <p:nvPicPr>
          <p:cNvPr id="11" name="Immagine 10"/>
          <p:cNvPicPr>
            <a:picLocks noChangeAspect="1"/>
          </p:cNvPicPr>
          <p:nvPr/>
        </p:nvPicPr>
        <p:blipFill>
          <a:blip r:embed="rId5"/>
          <a:stretch>
            <a:fillRect/>
          </a:stretch>
        </p:blipFill>
        <p:spPr>
          <a:xfrm>
            <a:off x="8281510" y="2910099"/>
            <a:ext cx="3770782" cy="3605472"/>
          </a:xfrm>
          <a:prstGeom prst="rect">
            <a:avLst/>
          </a:prstGeom>
        </p:spPr>
      </p:pic>
    </p:spTree>
    <p:extLst>
      <p:ext uri="{BB962C8B-B14F-4D97-AF65-F5344CB8AC3E}">
        <p14:creationId xmlns:p14="http://schemas.microsoft.com/office/powerpoint/2010/main" val="3519937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
        <p:nvSpPr>
          <p:cNvPr id="7" name="Rettangolo 6"/>
          <p:cNvSpPr/>
          <p:nvPr/>
        </p:nvSpPr>
        <p:spPr>
          <a:xfrm>
            <a:off x="1693817" y="5293255"/>
            <a:ext cx="8623596" cy="923330"/>
          </a:xfrm>
          <a:prstGeom prst="rect">
            <a:avLst/>
          </a:prstGeom>
        </p:spPr>
        <p:txBody>
          <a:bodyPr wrap="square">
            <a:spAutoFit/>
          </a:bodyPr>
          <a:lstStyle/>
          <a:p>
            <a:r>
              <a:rPr lang="en-US" dirty="0" smtClean="0"/>
              <a:t>No additional proton resonances were obtained in the 1H NMR spectrum</a:t>
            </a:r>
          </a:p>
          <a:p>
            <a:r>
              <a:rPr lang="en-US" dirty="0" smtClean="0"/>
              <a:t>when a CD3COCD3 solution of [5H3][PF6]9 was cooled down to – 80°C.</a:t>
            </a:r>
          </a:p>
          <a:p>
            <a:r>
              <a:rPr lang="en-US" dirty="0" smtClean="0"/>
              <a:t>These observations confirm that [5H3]9 exists in the co-conformation shown in Fig. 3D.</a:t>
            </a:r>
            <a:endParaRPr lang="it-IT" dirty="0"/>
          </a:p>
        </p:txBody>
      </p:sp>
      <p:pic>
        <p:nvPicPr>
          <p:cNvPr id="8" name="Immagine 7"/>
          <p:cNvPicPr>
            <a:picLocks noChangeAspect="1"/>
          </p:cNvPicPr>
          <p:nvPr/>
        </p:nvPicPr>
        <p:blipFill>
          <a:blip r:embed="rId2"/>
          <a:stretch>
            <a:fillRect/>
          </a:stretch>
        </p:blipFill>
        <p:spPr>
          <a:xfrm>
            <a:off x="3893555" y="682349"/>
            <a:ext cx="3337261" cy="4282600"/>
          </a:xfrm>
          <a:prstGeom prst="rect">
            <a:avLst/>
          </a:prstGeom>
        </p:spPr>
      </p:pic>
    </p:spTree>
    <p:extLst>
      <p:ext uri="{BB962C8B-B14F-4D97-AF65-F5344CB8AC3E}">
        <p14:creationId xmlns:p14="http://schemas.microsoft.com/office/powerpoint/2010/main" val="2390160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
        <p:nvSpPr>
          <p:cNvPr id="6" name="Rettangolo 5"/>
          <p:cNvSpPr/>
          <p:nvPr/>
        </p:nvSpPr>
        <p:spPr>
          <a:xfrm>
            <a:off x="766355" y="1352005"/>
            <a:ext cx="4258491" cy="2585323"/>
          </a:xfrm>
          <a:prstGeom prst="rect">
            <a:avLst/>
          </a:prstGeom>
        </p:spPr>
        <p:txBody>
          <a:bodyPr wrap="square">
            <a:spAutoFit/>
          </a:bodyPr>
          <a:lstStyle/>
          <a:p>
            <a:r>
              <a:rPr lang="en-US" dirty="0" smtClean="0"/>
              <a:t>Addition of a strong, </a:t>
            </a:r>
            <a:r>
              <a:rPr lang="en-US" dirty="0" err="1" smtClean="0"/>
              <a:t>nonnucleophilic</a:t>
            </a:r>
            <a:endParaRPr lang="en-US" dirty="0" smtClean="0"/>
          </a:p>
          <a:p>
            <a:r>
              <a:rPr lang="en-US" dirty="0" err="1" smtClean="0"/>
              <a:t>phosphazene</a:t>
            </a:r>
            <a:r>
              <a:rPr lang="en-US" dirty="0" smtClean="0"/>
              <a:t> base to a solution of the elevator in CD3CN caused dramatic changes</a:t>
            </a:r>
          </a:p>
          <a:p>
            <a:r>
              <a:rPr lang="en-US" dirty="0" smtClean="0"/>
              <a:t>in the 1H NMR spectrum, particularly in</a:t>
            </a:r>
          </a:p>
          <a:p>
            <a:r>
              <a:rPr lang="en-US" dirty="0" smtClean="0"/>
              <a:t>the chemical shifts of the BIPY2 and p-</a:t>
            </a:r>
            <a:r>
              <a:rPr lang="en-US" dirty="0" err="1" smtClean="0"/>
              <a:t>xylyl</a:t>
            </a:r>
            <a:endParaRPr lang="en-US" dirty="0" smtClean="0"/>
          </a:p>
          <a:p>
            <a:r>
              <a:rPr lang="en-US" dirty="0" smtClean="0"/>
              <a:t>methylene protons, demonstrating</a:t>
            </a:r>
          </a:p>
          <a:p>
            <a:r>
              <a:rPr lang="en-US" dirty="0" smtClean="0"/>
              <a:t>that the three crown ether loops on the</a:t>
            </a:r>
          </a:p>
          <a:p>
            <a:r>
              <a:rPr lang="en-US" dirty="0" smtClean="0"/>
              <a:t>platform are now associated with the three</a:t>
            </a:r>
          </a:p>
          <a:p>
            <a:r>
              <a:rPr lang="en-US" dirty="0" smtClean="0"/>
              <a:t>BIPY2 recognition sites.</a:t>
            </a:r>
            <a:endParaRPr lang="it-IT" dirty="0"/>
          </a:p>
        </p:txBody>
      </p:sp>
      <p:sp>
        <p:nvSpPr>
          <p:cNvPr id="7" name="Rettangolo 6"/>
          <p:cNvSpPr/>
          <p:nvPr/>
        </p:nvSpPr>
        <p:spPr>
          <a:xfrm>
            <a:off x="705395" y="4267426"/>
            <a:ext cx="4537165" cy="1754326"/>
          </a:xfrm>
          <a:prstGeom prst="rect">
            <a:avLst/>
          </a:prstGeom>
        </p:spPr>
        <p:txBody>
          <a:bodyPr wrap="square">
            <a:spAutoFit/>
          </a:bodyPr>
          <a:lstStyle/>
          <a:p>
            <a:r>
              <a:rPr lang="en-US" dirty="0" smtClean="0"/>
              <a:t>The original 1H NMR spectrum was regenerated</a:t>
            </a:r>
          </a:p>
          <a:p>
            <a:r>
              <a:rPr lang="en-US" dirty="0" smtClean="0"/>
              <a:t>in every detail on addition of a slight excess</a:t>
            </a:r>
          </a:p>
          <a:p>
            <a:r>
              <a:rPr lang="en-US" dirty="0" smtClean="0"/>
              <a:t>of </a:t>
            </a:r>
            <a:r>
              <a:rPr lang="en-US" dirty="0" err="1" smtClean="0"/>
              <a:t>trifluoroacetic</a:t>
            </a:r>
            <a:r>
              <a:rPr lang="en-US" dirty="0" smtClean="0"/>
              <a:t> acid to the NMR sample</a:t>
            </a:r>
          </a:p>
          <a:p>
            <a:r>
              <a:rPr lang="en-US" dirty="0" smtClean="0"/>
              <a:t>treated with the base; i.e., the elevator goes</a:t>
            </a:r>
          </a:p>
          <a:p>
            <a:r>
              <a:rPr lang="en-US" dirty="0" smtClean="0"/>
              <a:t>back completely to the upper level.</a:t>
            </a:r>
            <a:endParaRPr lang="it-IT" dirty="0"/>
          </a:p>
        </p:txBody>
      </p:sp>
      <p:pic>
        <p:nvPicPr>
          <p:cNvPr id="8" name="Immagine 7"/>
          <p:cNvPicPr>
            <a:picLocks noChangeAspect="1"/>
          </p:cNvPicPr>
          <p:nvPr/>
        </p:nvPicPr>
        <p:blipFill>
          <a:blip r:embed="rId2"/>
          <a:stretch>
            <a:fillRect/>
          </a:stretch>
        </p:blipFill>
        <p:spPr>
          <a:xfrm>
            <a:off x="4924240" y="1125561"/>
            <a:ext cx="7458669" cy="5553652"/>
          </a:xfrm>
          <a:prstGeom prst="rect">
            <a:avLst/>
          </a:prstGeom>
        </p:spPr>
      </p:pic>
    </p:spTree>
    <p:extLst>
      <p:ext uri="{BB962C8B-B14F-4D97-AF65-F5344CB8AC3E}">
        <p14:creationId xmlns:p14="http://schemas.microsoft.com/office/powerpoint/2010/main" val="1521036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E4A4F1C-5E91-4ACC-8C0D-BCCB5AAC5F4E}"/>
              </a:ext>
            </a:extLst>
          </p:cNvPr>
          <p:cNvSpPr txBox="1"/>
          <p:nvPr/>
        </p:nvSpPr>
        <p:spPr>
          <a:xfrm>
            <a:off x="785637" y="454291"/>
            <a:ext cx="10735803" cy="461665"/>
          </a:xfrm>
          <a:prstGeom prst="rect">
            <a:avLst/>
          </a:prstGeom>
          <a:noFill/>
        </p:spPr>
        <p:txBody>
          <a:bodyPr wrap="square" rtlCol="0">
            <a:spAutoFit/>
          </a:bodyPr>
          <a:lstStyle/>
          <a:p>
            <a:pPr algn="ctr"/>
            <a:r>
              <a:rPr lang="it-IT" sz="2400" b="1" dirty="0" err="1" smtClean="0">
                <a:latin typeface="Abadi" panose="020B0604020104020204" pitchFamily="34" charset="0"/>
                <a:cs typeface="Aldhabi" panose="020B0604020202020204" pitchFamily="2" charset="-78"/>
              </a:rPr>
              <a:t>Mechanically</a:t>
            </a:r>
            <a:r>
              <a:rPr lang="it-IT" sz="2400" b="1" dirty="0" smtClean="0">
                <a:latin typeface="Abadi" panose="020B0604020104020204" pitchFamily="34" charset="0"/>
                <a:cs typeface="Aldhabi" panose="020B0604020202020204" pitchFamily="2" charset="-78"/>
              </a:rPr>
              <a:t> </a:t>
            </a:r>
            <a:r>
              <a:rPr lang="it-IT" sz="2400" b="1" dirty="0" err="1" smtClean="0">
                <a:latin typeface="Abadi" panose="020B0604020104020204" pitchFamily="34" charset="0"/>
                <a:cs typeface="Aldhabi" panose="020B0604020202020204" pitchFamily="2" charset="-78"/>
              </a:rPr>
              <a:t>Interlocked</a:t>
            </a:r>
            <a:r>
              <a:rPr lang="it-IT" sz="2400" b="1" dirty="0" smtClean="0">
                <a:latin typeface="Abadi" panose="020B0604020104020204" pitchFamily="34" charset="0"/>
                <a:cs typeface="Aldhabi" panose="020B0604020202020204" pitchFamily="2" charset="-78"/>
              </a:rPr>
              <a:t> </a:t>
            </a:r>
            <a:r>
              <a:rPr lang="it-IT" sz="2400" b="1" dirty="0" err="1" smtClean="0">
                <a:latin typeface="Abadi" panose="020B0604020104020204" pitchFamily="34" charset="0"/>
                <a:cs typeface="Aldhabi" panose="020B0604020202020204" pitchFamily="2" charset="-78"/>
              </a:rPr>
              <a:t>Machines</a:t>
            </a:r>
            <a:r>
              <a:rPr lang="it-IT" sz="2400" b="1" dirty="0" smtClean="0">
                <a:latin typeface="Abadi" panose="020B0604020104020204" pitchFamily="34" charset="0"/>
                <a:cs typeface="Aldhabi" panose="020B0604020202020204" pitchFamily="2" charset="-78"/>
              </a:rPr>
              <a:t> (</a:t>
            </a:r>
            <a:r>
              <a:rPr lang="it-IT" sz="2400" b="1" dirty="0" err="1" smtClean="0">
                <a:latin typeface="Abadi" panose="020B0604020104020204" pitchFamily="34" charset="0"/>
                <a:cs typeface="Aldhabi" panose="020B0604020202020204" pitchFamily="2" charset="-78"/>
              </a:rPr>
              <a:t>MIMs</a:t>
            </a:r>
            <a:r>
              <a:rPr lang="it-IT" sz="2400" b="1" dirty="0" smtClean="0">
                <a:latin typeface="Abadi" panose="020B0604020104020204" pitchFamily="34" charset="0"/>
                <a:cs typeface="Aldhabi" panose="020B0604020202020204" pitchFamily="2" charset="-78"/>
              </a:rPr>
              <a:t>)</a:t>
            </a:r>
            <a:endParaRPr lang="it-IT" sz="2400" b="1" dirty="0">
              <a:latin typeface="Abadi" panose="020B0604020104020204" pitchFamily="34" charset="0"/>
              <a:cs typeface="Aldhabi" panose="020B0604020202020204" pitchFamily="2" charset="-78"/>
            </a:endParaRPr>
          </a:p>
        </p:txBody>
      </p:sp>
      <p:pic>
        <p:nvPicPr>
          <p:cNvPr id="6" name="Immagine 5" descr="Immagine che contiene testo, mappa&#10;&#10;Descrizione generata automaticamente">
            <a:extLst>
              <a:ext uri="{FF2B5EF4-FFF2-40B4-BE49-F238E27FC236}">
                <a16:creationId xmlns:a16="http://schemas.microsoft.com/office/drawing/2014/main" id="{1A03B1B2-2D4F-4FF7-A50C-63A83446FF1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7561" y="1123138"/>
            <a:ext cx="5867068" cy="5627595"/>
          </a:xfrm>
          <a:prstGeom prst="rect">
            <a:avLst/>
          </a:prstGeom>
        </p:spPr>
      </p:pic>
      <p:sp>
        <p:nvSpPr>
          <p:cNvPr id="7" name="CasellaDiTesto 6">
            <a:extLst>
              <a:ext uri="{FF2B5EF4-FFF2-40B4-BE49-F238E27FC236}">
                <a16:creationId xmlns:a16="http://schemas.microsoft.com/office/drawing/2014/main" id="{0C1CCAE6-4A93-4EE2-9D36-8C2AAED967A1}"/>
              </a:ext>
            </a:extLst>
          </p:cNvPr>
          <p:cNvSpPr txBox="1"/>
          <p:nvPr/>
        </p:nvSpPr>
        <p:spPr>
          <a:xfrm>
            <a:off x="9274629" y="6457890"/>
            <a:ext cx="2883159" cy="400110"/>
          </a:xfrm>
          <a:prstGeom prst="rect">
            <a:avLst/>
          </a:prstGeom>
          <a:noFill/>
        </p:spPr>
        <p:txBody>
          <a:bodyPr wrap="square" rtlCol="0">
            <a:spAutoFit/>
          </a:bodyPr>
          <a:lstStyle/>
          <a:p>
            <a:r>
              <a:rPr lang="de-DE" sz="1000" dirty="0"/>
              <a:t>J. Faser </a:t>
            </a:r>
            <a:r>
              <a:rPr lang="de-DE" sz="1000" dirty="0" err="1"/>
              <a:t>Stoddart</a:t>
            </a:r>
            <a:r>
              <a:rPr lang="de-DE" sz="1000" dirty="0"/>
              <a:t> - </a:t>
            </a:r>
            <a:r>
              <a:rPr lang="de-DE" sz="1000" dirty="0" err="1"/>
              <a:t>Angew</a:t>
            </a:r>
            <a:r>
              <a:rPr lang="de-DE" sz="1000" dirty="0"/>
              <a:t>. Chem. Int. Ed. 2017, 56, 11094 – 11125</a:t>
            </a:r>
            <a:endParaRPr lang="it-IT" sz="1000" dirty="0"/>
          </a:p>
        </p:txBody>
      </p:sp>
    </p:spTree>
    <p:extLst>
      <p:ext uri="{BB962C8B-B14F-4D97-AF65-F5344CB8AC3E}">
        <p14:creationId xmlns:p14="http://schemas.microsoft.com/office/powerpoint/2010/main" val="314766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6EBF6A1-0A08-46EA-8CF1-BEDC7FC5810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7060" y="100591"/>
            <a:ext cx="9876376" cy="3223539"/>
          </a:xfrm>
          <a:prstGeom prst="rect">
            <a:avLst/>
          </a:prstGeom>
        </p:spPr>
      </p:pic>
      <p:pic>
        <p:nvPicPr>
          <p:cNvPr id="7" name="Immagine 6" descr="Immagine che contiene orologio&#10;&#10;Descrizione generata automaticamente">
            <a:extLst>
              <a:ext uri="{FF2B5EF4-FFF2-40B4-BE49-F238E27FC236}">
                <a16:creationId xmlns:a16="http://schemas.microsoft.com/office/drawing/2014/main" id="{5FDE7C7D-148A-4D6D-88CA-C28E19EE5F2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3515" y="3429000"/>
            <a:ext cx="4824166" cy="1656184"/>
          </a:xfrm>
          <a:prstGeom prst="rect">
            <a:avLst/>
          </a:prstGeom>
        </p:spPr>
      </p:pic>
      <p:sp>
        <p:nvSpPr>
          <p:cNvPr id="2" name="CasellaDiTesto 1">
            <a:extLst>
              <a:ext uri="{FF2B5EF4-FFF2-40B4-BE49-F238E27FC236}">
                <a16:creationId xmlns:a16="http://schemas.microsoft.com/office/drawing/2014/main" id="{ECC14BE8-474A-499E-A0AE-9282BD01B80A}"/>
              </a:ext>
            </a:extLst>
          </p:cNvPr>
          <p:cNvSpPr txBox="1"/>
          <p:nvPr/>
        </p:nvSpPr>
        <p:spPr>
          <a:xfrm>
            <a:off x="2391746" y="5337110"/>
            <a:ext cx="7987004" cy="1169551"/>
          </a:xfrm>
          <a:prstGeom prst="rect">
            <a:avLst/>
          </a:prstGeom>
          <a:noFill/>
        </p:spPr>
        <p:txBody>
          <a:bodyPr wrap="square" rtlCol="0">
            <a:spAutoFit/>
          </a:bodyPr>
          <a:lstStyle/>
          <a:p>
            <a:pPr algn="ctr"/>
            <a:r>
              <a:rPr lang="it-IT" sz="1400" i="1" dirty="0"/>
              <a:t>Presentazione di: Lorenzo Marradi</a:t>
            </a:r>
          </a:p>
          <a:p>
            <a:pPr algn="ctr"/>
            <a:r>
              <a:rPr lang="it-IT" sz="1400" i="1" dirty="0"/>
              <a:t>«Metodologie moderne di sintesi organica e organometallica»</a:t>
            </a:r>
          </a:p>
          <a:p>
            <a:pPr algn="ctr"/>
            <a:r>
              <a:rPr lang="it-IT" sz="1400" i="1" dirty="0"/>
              <a:t> </a:t>
            </a:r>
            <a:r>
              <a:rPr lang="it-IT" sz="1400" i="1" dirty="0" err="1"/>
              <a:t>CdL</a:t>
            </a:r>
            <a:r>
              <a:rPr lang="it-IT" sz="1400" i="1" dirty="0"/>
              <a:t> magistrale in «Scienze e tecnologie chimiche»</a:t>
            </a:r>
          </a:p>
          <a:p>
            <a:pPr algn="ctr"/>
            <a:r>
              <a:rPr lang="it-IT" sz="1400" i="1" dirty="0"/>
              <a:t>Università degli studi di Milano-Bicocca</a:t>
            </a:r>
          </a:p>
          <a:p>
            <a:pPr algn="ctr"/>
            <a:r>
              <a:rPr lang="it-IT" sz="1400" i="1" dirty="0"/>
              <a:t>2019/2020</a:t>
            </a:r>
          </a:p>
        </p:txBody>
      </p:sp>
    </p:spTree>
    <p:extLst>
      <p:ext uri="{BB962C8B-B14F-4D97-AF65-F5344CB8AC3E}">
        <p14:creationId xmlns:p14="http://schemas.microsoft.com/office/powerpoint/2010/main" val="83718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5461" y="292219"/>
            <a:ext cx="7689669" cy="6088868"/>
          </a:xfrm>
          <a:prstGeom prst="rect">
            <a:avLst/>
          </a:prstGeom>
        </p:spPr>
      </p:pic>
      <p:sp>
        <p:nvSpPr>
          <p:cNvPr id="3" name="Rettangolo 2"/>
          <p:cNvSpPr/>
          <p:nvPr/>
        </p:nvSpPr>
        <p:spPr>
          <a:xfrm>
            <a:off x="7297781" y="515044"/>
            <a:ext cx="4763590" cy="6124754"/>
          </a:xfrm>
          <a:prstGeom prst="rect">
            <a:avLst/>
          </a:prstGeom>
        </p:spPr>
        <p:txBody>
          <a:bodyPr wrap="square">
            <a:spAutoFit/>
          </a:bodyPr>
          <a:lstStyle/>
          <a:p>
            <a:r>
              <a:rPr lang="en-US" sz="1400" dirty="0"/>
              <a:t>Graphical representation of a [2]</a:t>
            </a:r>
            <a:r>
              <a:rPr lang="en-US" sz="1400" dirty="0" err="1"/>
              <a:t>pseudorotaxane</a:t>
            </a:r>
            <a:r>
              <a:rPr lang="en-US" sz="1400" dirty="0"/>
              <a:t> pump with structural formulas and simplified potential energy diagrams of a flashing ratchet.</a:t>
            </a:r>
          </a:p>
          <a:p>
            <a:r>
              <a:rPr lang="en-US" sz="1400" dirty="0"/>
              <a:t>(a) Structural formulas of the CBPQT4+ ring and asymmetric dumbbell D1+. Charges are balanced by </a:t>
            </a:r>
            <a:r>
              <a:rPr lang="en-US" sz="1400" dirty="0" err="1"/>
              <a:t>hexafluorophosphate</a:t>
            </a:r>
            <a:r>
              <a:rPr lang="en-US" sz="1400" dirty="0"/>
              <a:t> (PF6</a:t>
            </a:r>
          </a:p>
          <a:p>
            <a:r>
              <a:rPr lang="en-US" sz="1400" dirty="0"/>
              <a:t>−) </a:t>
            </a:r>
            <a:r>
              <a:rPr lang="en-US" sz="1400" dirty="0" err="1"/>
              <a:t>counterions</a:t>
            </a:r>
            <a:r>
              <a:rPr lang="en-US" sz="1400" dirty="0"/>
              <a:t>, which</a:t>
            </a:r>
          </a:p>
          <a:p>
            <a:r>
              <a:rPr lang="en-US" sz="1400" dirty="0"/>
              <a:t>are omitted for the sake of clarity. (b) Graphical representation of the operation of [2]</a:t>
            </a:r>
            <a:r>
              <a:rPr lang="en-US" sz="1400" dirty="0" err="1"/>
              <a:t>pseudorotaxane</a:t>
            </a:r>
            <a:r>
              <a:rPr lang="en-US" sz="1400" dirty="0"/>
              <a:t> D1+⊂CBPQT4+ in which the ring passes over a</a:t>
            </a:r>
          </a:p>
          <a:p>
            <a:r>
              <a:rPr lang="en-US" sz="1400" dirty="0"/>
              <a:t>sterically bulky group (green) to reach an electron-rich binding site (red) under oxidative conditions before </a:t>
            </a:r>
            <a:r>
              <a:rPr lang="en-US" sz="1400" dirty="0" err="1"/>
              <a:t>dethreading</a:t>
            </a:r>
            <a:r>
              <a:rPr lang="en-US" sz="1400" dirty="0"/>
              <a:t> by passing over the positively</a:t>
            </a:r>
          </a:p>
          <a:p>
            <a:r>
              <a:rPr lang="en-US" sz="1400" dirty="0"/>
              <a:t>charged end group (blue) when reduced. (c) A Brownian particle (blue sphere) under the influence of a potential energy surface moves to the lowest</a:t>
            </a:r>
          </a:p>
          <a:p>
            <a:r>
              <a:rPr lang="en-US" sz="1400" dirty="0"/>
              <a:t>energy state (red trough) by passing over the lowest kinetic energy barrier (green peak). Simultaneously raising the potential energy well (red trough) so</a:t>
            </a:r>
          </a:p>
          <a:p>
            <a:r>
              <a:rPr lang="en-US" sz="1400" dirty="0"/>
              <a:t>that it is no longer the minimum-energy state and reversing the relative heights of the energy barriers (green and blue peaks) causes the particle to</a:t>
            </a:r>
          </a:p>
          <a:p>
            <a:r>
              <a:rPr lang="en-US" sz="1400" dirty="0"/>
              <a:t>continue. Flip-flopping between the two oxidized and reduced states (b) of </a:t>
            </a:r>
            <a:r>
              <a:rPr lang="en-US" sz="1400" dirty="0" err="1"/>
              <a:t>pseudorotaxane</a:t>
            </a:r>
            <a:r>
              <a:rPr lang="en-US" sz="1400" dirty="0"/>
              <a:t> D1+⊂CBPQT4+, with potential energy surfaces that</a:t>
            </a:r>
          </a:p>
          <a:p>
            <a:r>
              <a:rPr lang="en-US" sz="1400" dirty="0"/>
              <a:t>qualitatively resemble those shown in panel c, creates directional and repetitive motion of the ring relative to the dumbbell.</a:t>
            </a:r>
            <a:endParaRPr lang="it-IT" sz="1400" dirty="0"/>
          </a:p>
        </p:txBody>
      </p:sp>
    </p:spTree>
    <p:extLst>
      <p:ext uri="{BB962C8B-B14F-4D97-AF65-F5344CB8AC3E}">
        <p14:creationId xmlns:p14="http://schemas.microsoft.com/office/powerpoint/2010/main" val="250033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15035"/>
          </a:xfrm>
        </p:spPr>
        <p:txBody>
          <a:bodyPr>
            <a:normAutofit fontScale="90000"/>
          </a:bodyPr>
          <a:lstStyle/>
          <a:p>
            <a:pPr algn="ctr"/>
            <a:r>
              <a:rPr lang="it-IT" sz="3200" b="1" dirty="0" smtClean="0"/>
              <a:t>Le macchine molecolari «naturali» devono operare in modo direzionale, contro il principio di reversibilità microscopica </a:t>
            </a:r>
            <a:endParaRPr lang="it-IT" sz="3200" b="1" dirty="0"/>
          </a:p>
        </p:txBody>
      </p:sp>
      <p:sp>
        <p:nvSpPr>
          <p:cNvPr id="3" name="Segnaposto contenuto 2"/>
          <p:cNvSpPr>
            <a:spLocks noGrp="1"/>
          </p:cNvSpPr>
          <p:nvPr>
            <p:ph idx="1"/>
          </p:nvPr>
        </p:nvSpPr>
        <p:spPr>
          <a:xfrm>
            <a:off x="838200" y="1384663"/>
            <a:ext cx="10515600" cy="5216434"/>
          </a:xfrm>
        </p:spPr>
        <p:txBody>
          <a:bodyPr>
            <a:normAutofit fontScale="85000" lnSpcReduction="20000"/>
          </a:bodyPr>
          <a:lstStyle/>
          <a:p>
            <a:r>
              <a:rPr lang="en-US" dirty="0"/>
              <a:t>motor molecules (MMs) are vital components that are </a:t>
            </a:r>
            <a:r>
              <a:rPr lang="en-US" dirty="0" smtClean="0"/>
              <a:t>required to </a:t>
            </a:r>
            <a:r>
              <a:rPr lang="en-US" dirty="0"/>
              <a:t>drive biological systems away from thermal equilibrium and, </a:t>
            </a:r>
            <a:r>
              <a:rPr lang="en-US" dirty="0" smtClean="0"/>
              <a:t>in so </a:t>
            </a:r>
            <a:r>
              <a:rPr lang="en-US" dirty="0"/>
              <a:t>doing, provide the impetus for all manner of important </a:t>
            </a:r>
            <a:r>
              <a:rPr lang="en-US" dirty="0" smtClean="0"/>
              <a:t>tasks, such </a:t>
            </a:r>
            <a:r>
              <a:rPr lang="en-US" dirty="0"/>
              <a:t>as (</a:t>
            </a:r>
            <a:r>
              <a:rPr lang="en-US" dirty="0" err="1"/>
              <a:t>i</a:t>
            </a:r>
            <a:r>
              <a:rPr lang="en-US" dirty="0"/>
              <a:t>) ATP synthesis,2 (ii) the transport of cellular </a:t>
            </a:r>
            <a:r>
              <a:rPr lang="en-US" dirty="0" smtClean="0"/>
              <a:t>cargo,3 (iii</a:t>
            </a:r>
            <a:r>
              <a:rPr lang="en-US" dirty="0"/>
              <a:t>) muscle contraction,4 (iv) cellular locomotion,5 and (v) the active transport of sugars,6 protons,7 or other ions8 </a:t>
            </a:r>
            <a:r>
              <a:rPr lang="en-US" dirty="0" err="1" smtClean="0"/>
              <a:t>acrossmembranes</a:t>
            </a:r>
            <a:r>
              <a:rPr lang="en-US" dirty="0"/>
              <a:t>. All of these processes occur on the nanoscale </a:t>
            </a:r>
            <a:r>
              <a:rPr lang="en-US" dirty="0" smtClean="0"/>
              <a:t>and are </a:t>
            </a:r>
            <a:r>
              <a:rPr lang="en-US" dirty="0"/>
              <a:t>dominated by nonstop Brownian motion9 caused by </a:t>
            </a:r>
            <a:r>
              <a:rPr lang="en-US" dirty="0" smtClean="0"/>
              <a:t>random collisions </a:t>
            </a:r>
            <a:r>
              <a:rPr lang="en-US" dirty="0"/>
              <a:t>between molecules. </a:t>
            </a:r>
            <a:endParaRPr lang="en-US" dirty="0" smtClean="0"/>
          </a:p>
          <a:p>
            <a:r>
              <a:rPr lang="en-US" dirty="0" smtClean="0"/>
              <a:t>Rather </a:t>
            </a:r>
            <a:r>
              <a:rPr lang="en-US" dirty="0"/>
              <a:t>than attempting </a:t>
            </a:r>
            <a:r>
              <a:rPr lang="en-US" dirty="0" smtClean="0"/>
              <a:t>to overcome </a:t>
            </a:r>
            <a:r>
              <a:rPr lang="en-US" dirty="0"/>
              <a:t>this directionless energy, which is essentially </a:t>
            </a:r>
            <a:r>
              <a:rPr lang="en-US" dirty="0" smtClean="0"/>
              <a:t>thermal noise</a:t>
            </a:r>
            <a:r>
              <a:rPr lang="en-US" dirty="0"/>
              <a:t>, nature’s MMs employ stochastic ratchet </a:t>
            </a:r>
            <a:r>
              <a:rPr lang="en-US" dirty="0" smtClean="0"/>
              <a:t>mechanisms to convert </a:t>
            </a:r>
            <a:r>
              <a:rPr lang="en-US" dirty="0"/>
              <a:t>this noise into useful work. </a:t>
            </a:r>
            <a:endParaRPr lang="en-US" dirty="0" smtClean="0"/>
          </a:p>
          <a:p>
            <a:r>
              <a:rPr lang="en-US" dirty="0" smtClean="0"/>
              <a:t>Such </a:t>
            </a:r>
            <a:r>
              <a:rPr lang="en-US" dirty="0"/>
              <a:t>“Brownian </a:t>
            </a:r>
            <a:r>
              <a:rPr lang="en-US" dirty="0" smtClean="0"/>
              <a:t>ratchets” create </a:t>
            </a:r>
            <a:r>
              <a:rPr lang="en-US" dirty="0"/>
              <a:t>a net flux of particles in one direction by linking </a:t>
            </a:r>
            <a:r>
              <a:rPr lang="en-US" dirty="0" smtClean="0"/>
              <a:t>the oscillation </a:t>
            </a:r>
            <a:r>
              <a:rPr lang="en-US" dirty="0"/>
              <a:t>between </a:t>
            </a:r>
            <a:r>
              <a:rPr lang="en-US" dirty="0">
                <a:solidFill>
                  <a:srgbClr val="FF0000"/>
                </a:solidFill>
              </a:rPr>
              <a:t>asymmetric potential energy </a:t>
            </a:r>
            <a:r>
              <a:rPr lang="en-US" dirty="0" smtClean="0">
                <a:solidFill>
                  <a:srgbClr val="FF0000"/>
                </a:solidFill>
              </a:rPr>
              <a:t>surfaces</a:t>
            </a:r>
            <a:r>
              <a:rPr lang="en-US" dirty="0">
                <a:solidFill>
                  <a:srgbClr val="FF0000"/>
                </a:solidFill>
              </a:rPr>
              <a:t> </a:t>
            </a:r>
            <a:r>
              <a:rPr lang="en-US" dirty="0" smtClean="0"/>
              <a:t>raising </a:t>
            </a:r>
            <a:r>
              <a:rPr lang="en-US" dirty="0"/>
              <a:t>and lowering activation barriers and energy wells (e.g</a:t>
            </a:r>
            <a:r>
              <a:rPr lang="en-US" dirty="0" smtClean="0"/>
              <a:t>., Figure 1) to </a:t>
            </a:r>
            <a:r>
              <a:rPr lang="en-US" dirty="0"/>
              <a:t>the depletion of an external energy source. </a:t>
            </a:r>
            <a:endParaRPr lang="en-US" dirty="0" smtClean="0"/>
          </a:p>
          <a:p>
            <a:r>
              <a:rPr lang="en-US" dirty="0" smtClean="0"/>
              <a:t>In this manner</a:t>
            </a:r>
            <a:r>
              <a:rPr lang="en-US" dirty="0"/>
              <a:t>, the consumption of fuel (e.g., the hydrolysis of </a:t>
            </a:r>
            <a:r>
              <a:rPr lang="en-US" dirty="0" smtClean="0"/>
              <a:t>ATP or </a:t>
            </a:r>
            <a:r>
              <a:rPr lang="en-US" dirty="0"/>
              <a:t>the dissipation of absorbed photons of light as heat) </a:t>
            </a:r>
            <a:r>
              <a:rPr lang="en-US" dirty="0" smtClean="0"/>
              <a:t>provides the </a:t>
            </a:r>
            <a:r>
              <a:rPr lang="en-US" dirty="0"/>
              <a:t>means necessary to overcome the limitations imposed </a:t>
            </a:r>
            <a:r>
              <a:rPr lang="en-US" dirty="0" smtClean="0"/>
              <a:t>by the </a:t>
            </a:r>
            <a:r>
              <a:rPr lang="en-US" dirty="0"/>
              <a:t>principle of microscopic </a:t>
            </a:r>
            <a:r>
              <a:rPr lang="en-US" dirty="0" smtClean="0"/>
              <a:t>reversibility </a:t>
            </a:r>
            <a:r>
              <a:rPr lang="en-US" dirty="0"/>
              <a:t>and maintains a </a:t>
            </a:r>
            <a:r>
              <a:rPr lang="en-US" dirty="0" err="1" smtClean="0"/>
              <a:t>nonequilibrium</a:t>
            </a:r>
            <a:r>
              <a:rPr lang="en-US" dirty="0" smtClean="0"/>
              <a:t> state </a:t>
            </a:r>
            <a:r>
              <a:rPr lang="en-US" dirty="0"/>
              <a:t>in which useful work is performed</a:t>
            </a:r>
            <a:endParaRPr lang="it-IT" dirty="0"/>
          </a:p>
        </p:txBody>
      </p:sp>
    </p:spTree>
    <p:extLst>
      <p:ext uri="{BB962C8B-B14F-4D97-AF65-F5344CB8AC3E}">
        <p14:creationId xmlns:p14="http://schemas.microsoft.com/office/powerpoint/2010/main" val="113169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Synthesis</a:t>
            </a:r>
            <a:r>
              <a:rPr lang="it-IT" dirty="0" smtClean="0"/>
              <a:t> by self-</a:t>
            </a:r>
            <a:r>
              <a:rPr lang="it-IT" dirty="0" err="1" smtClean="0"/>
              <a:t>assembly</a:t>
            </a:r>
            <a:endParaRPr lang="it-IT" dirty="0"/>
          </a:p>
        </p:txBody>
      </p:sp>
      <p:pic>
        <p:nvPicPr>
          <p:cNvPr id="6" name="Segnaposto contenuto 5"/>
          <p:cNvPicPr>
            <a:picLocks noGrp="1" noChangeAspect="1"/>
          </p:cNvPicPr>
          <p:nvPr>
            <p:ph idx="1"/>
          </p:nvPr>
        </p:nvPicPr>
        <p:blipFill>
          <a:blip r:embed="rId2"/>
          <a:stretch>
            <a:fillRect/>
          </a:stretch>
        </p:blipFill>
        <p:spPr>
          <a:xfrm>
            <a:off x="1504843" y="1334181"/>
            <a:ext cx="9049946" cy="5388836"/>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97610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B851F6B-A2D0-4797-9EC3-F238AEA18322}"/>
              </a:ext>
            </a:extLst>
          </p:cNvPr>
          <p:cNvSpPr txBox="1"/>
          <p:nvPr/>
        </p:nvSpPr>
        <p:spPr>
          <a:xfrm>
            <a:off x="681135" y="149491"/>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Principio di funzionamento</a:t>
            </a:r>
          </a:p>
        </p:txBody>
      </p:sp>
      <p:sp>
        <p:nvSpPr>
          <p:cNvPr id="3" name="Rettangolo 2">
            <a:extLst>
              <a:ext uri="{FF2B5EF4-FFF2-40B4-BE49-F238E27FC236}">
                <a16:creationId xmlns:a16="http://schemas.microsoft.com/office/drawing/2014/main" id="{0CF4C560-A0FA-4084-BD93-96E4AEA3CF69}"/>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3DFAA3A4-16E6-4C4F-A10F-12D101C98D7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24123" y="1502229"/>
            <a:ext cx="7297945" cy="2878178"/>
          </a:xfrm>
          <a:prstGeom prst="rect">
            <a:avLst/>
          </a:prstGeom>
        </p:spPr>
      </p:pic>
      <p:sp>
        <p:nvSpPr>
          <p:cNvPr id="17" name="CasellaDiTesto 16">
            <a:extLst>
              <a:ext uri="{FF2B5EF4-FFF2-40B4-BE49-F238E27FC236}">
                <a16:creationId xmlns:a16="http://schemas.microsoft.com/office/drawing/2014/main" id="{18E18EAE-F61D-4BEA-A611-CFF20B248D58}"/>
              </a:ext>
            </a:extLst>
          </p:cNvPr>
          <p:cNvSpPr txBox="1"/>
          <p:nvPr/>
        </p:nvSpPr>
        <p:spPr>
          <a:xfrm>
            <a:off x="8192107" y="2340077"/>
            <a:ext cx="3247223" cy="923330"/>
          </a:xfrm>
          <a:prstGeom prst="rect">
            <a:avLst/>
          </a:prstGeom>
          <a:noFill/>
        </p:spPr>
        <p:txBody>
          <a:bodyPr wrap="square" rtlCol="0">
            <a:spAutoFit/>
          </a:bodyPr>
          <a:lstStyle/>
          <a:p>
            <a:r>
              <a:rPr lang="it-IT" dirty="0">
                <a:ea typeface="Cambria" panose="02040503050406030204" pitchFamily="18" charset="0"/>
              </a:rPr>
              <a:t>Il [2]pseudorotaxano in oggetto lavora come un «</a:t>
            </a:r>
            <a:r>
              <a:rPr lang="it-IT" dirty="0" err="1">
                <a:ea typeface="Cambria" panose="02040503050406030204" pitchFamily="18" charset="0"/>
              </a:rPr>
              <a:t>Brownian</a:t>
            </a:r>
            <a:r>
              <a:rPr lang="it-IT" dirty="0">
                <a:ea typeface="Cambria" panose="02040503050406030204" pitchFamily="18" charset="0"/>
              </a:rPr>
              <a:t> </a:t>
            </a:r>
            <a:r>
              <a:rPr lang="it-IT" dirty="0" err="1">
                <a:ea typeface="Cambria" panose="02040503050406030204" pitchFamily="18" charset="0"/>
              </a:rPr>
              <a:t>flashing</a:t>
            </a:r>
            <a:r>
              <a:rPr lang="it-IT" dirty="0">
                <a:ea typeface="Cambria" panose="02040503050406030204" pitchFamily="18" charset="0"/>
              </a:rPr>
              <a:t> </a:t>
            </a:r>
            <a:r>
              <a:rPr lang="it-IT" dirty="0" err="1">
                <a:ea typeface="Cambria" panose="02040503050406030204" pitchFamily="18" charset="0"/>
              </a:rPr>
              <a:t>ratchet</a:t>
            </a:r>
            <a:r>
              <a:rPr lang="it-IT" dirty="0">
                <a:ea typeface="Cambria" panose="02040503050406030204" pitchFamily="18" charset="0"/>
              </a:rPr>
              <a:t>»</a:t>
            </a:r>
          </a:p>
        </p:txBody>
      </p:sp>
      <p:sp>
        <p:nvSpPr>
          <p:cNvPr id="18" name="CasellaDiTesto 17">
            <a:extLst>
              <a:ext uri="{FF2B5EF4-FFF2-40B4-BE49-F238E27FC236}">
                <a16:creationId xmlns:a16="http://schemas.microsoft.com/office/drawing/2014/main" id="{44F37DA1-153C-4374-A68B-103CC77C2095}"/>
              </a:ext>
            </a:extLst>
          </p:cNvPr>
          <p:cNvSpPr txBox="1"/>
          <p:nvPr/>
        </p:nvSpPr>
        <p:spPr>
          <a:xfrm>
            <a:off x="1314061" y="4745656"/>
            <a:ext cx="9563878" cy="2031325"/>
          </a:xfrm>
          <a:prstGeom prst="rect">
            <a:avLst/>
          </a:prstGeom>
          <a:noFill/>
        </p:spPr>
        <p:txBody>
          <a:bodyPr wrap="square" rtlCol="0">
            <a:spAutoFit/>
          </a:bodyPr>
          <a:lstStyle/>
          <a:p>
            <a:r>
              <a:rPr lang="it-IT" dirty="0"/>
              <a:t>Grazie all’energia di uno stimolo esterno versatile (luce o elettricità) è possibile alzare o abbassare due barriere cinetiche di attivazione così come un minimo di energia per spingere il sistema fuori dall’equilibrio e estrarne lavoro utile. In questo modo si supera il principio di </a:t>
            </a:r>
            <a:r>
              <a:rPr lang="it-IT" dirty="0" err="1"/>
              <a:t>microreversibilità</a:t>
            </a:r>
            <a:r>
              <a:rPr lang="it-IT" dirty="0"/>
              <a:t>.</a:t>
            </a:r>
          </a:p>
          <a:p>
            <a:endParaRPr lang="it-IT" dirty="0"/>
          </a:p>
          <a:p>
            <a:r>
              <a:rPr lang="it-IT" dirty="0"/>
              <a:t>Questo principio di meccanismo è alla base di molti processi biologici quali trasporto di ioni (es. pompa sodio-potassio), di H+ e di zuccheri. </a:t>
            </a:r>
          </a:p>
        </p:txBody>
      </p:sp>
      <p:pic>
        <p:nvPicPr>
          <p:cNvPr id="8" name="Immagine 7">
            <a:extLst>
              <a:ext uri="{FF2B5EF4-FFF2-40B4-BE49-F238E27FC236}">
                <a16:creationId xmlns:a16="http://schemas.microsoft.com/office/drawing/2014/main" id="{F82D0988-2168-4829-855B-4C4541A5E12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08051" y="352352"/>
            <a:ext cx="4160691" cy="713548"/>
          </a:xfrm>
          <a:prstGeom prst="rect">
            <a:avLst/>
          </a:prstGeom>
        </p:spPr>
      </p:pic>
    </p:spTree>
    <p:extLst>
      <p:ext uri="{BB962C8B-B14F-4D97-AF65-F5344CB8AC3E}">
        <p14:creationId xmlns:p14="http://schemas.microsoft.com/office/powerpoint/2010/main" val="26374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458C2DA-6416-41CC-AC09-3962DE4A1450}"/>
              </a:ext>
            </a:extLst>
          </p:cNvPr>
          <p:cNvSpPr txBox="1"/>
          <p:nvPr/>
        </p:nvSpPr>
        <p:spPr>
          <a:xfrm>
            <a:off x="681135" y="71431"/>
            <a:ext cx="5414865" cy="58477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I</a:t>
            </a:r>
            <a:r>
              <a:rPr lang="it-IT" sz="3200" b="1" dirty="0">
                <a:latin typeface="Abadi" panose="020B0604020104020204" pitchFamily="34" charset="0"/>
                <a:cs typeface="Aldhabi" panose="020B0604020202020204" pitchFamily="2" charset="-78"/>
              </a:rPr>
              <a:t> </a:t>
            </a:r>
            <a:r>
              <a:rPr lang="it-IT" sz="2400" b="1" dirty="0">
                <a:latin typeface="Abadi" panose="020B0604020104020204" pitchFamily="34" charset="0"/>
                <a:cs typeface="Aldhabi" panose="020B0604020202020204" pitchFamily="2" charset="-78"/>
              </a:rPr>
              <a:t>protagonisti del [2]pseudorotaxano</a:t>
            </a:r>
            <a:endParaRPr lang="it-IT" sz="3200" b="1" dirty="0">
              <a:latin typeface="Abadi" panose="020B0604020104020204" pitchFamily="34" charset="0"/>
              <a:cs typeface="Aldhabi" panose="020B0604020202020204" pitchFamily="2" charset="-78"/>
            </a:endParaRPr>
          </a:p>
        </p:txBody>
      </p:sp>
      <p:pic>
        <p:nvPicPr>
          <p:cNvPr id="6" name="Immagine 5" descr="Immagine che contiene orologio, disegnando&#10;&#10;Descrizione generata automaticamente">
            <a:extLst>
              <a:ext uri="{FF2B5EF4-FFF2-40B4-BE49-F238E27FC236}">
                <a16:creationId xmlns:a16="http://schemas.microsoft.com/office/drawing/2014/main" id="{60F0E4AE-EF20-4028-8CFD-84D5F477377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1085" y="1228980"/>
            <a:ext cx="6739148" cy="2315545"/>
          </a:xfrm>
          <a:prstGeom prst="rect">
            <a:avLst/>
          </a:prstGeom>
        </p:spPr>
      </p:pic>
      <p:grpSp>
        <p:nvGrpSpPr>
          <p:cNvPr id="11" name="Gruppo 10">
            <a:extLst>
              <a:ext uri="{FF2B5EF4-FFF2-40B4-BE49-F238E27FC236}">
                <a16:creationId xmlns:a16="http://schemas.microsoft.com/office/drawing/2014/main" id="{BC739099-016F-4091-9364-7D26408F2C7C}"/>
              </a:ext>
            </a:extLst>
          </p:cNvPr>
          <p:cNvGrpSpPr/>
          <p:nvPr/>
        </p:nvGrpSpPr>
        <p:grpSpPr>
          <a:xfrm>
            <a:off x="1786939" y="4278984"/>
            <a:ext cx="9007439" cy="2187130"/>
            <a:chOff x="1653155" y="3961743"/>
            <a:chExt cx="9007439" cy="2187130"/>
          </a:xfrm>
        </p:grpSpPr>
        <p:pic>
          <p:nvPicPr>
            <p:cNvPr id="8" name="Immagine 7" descr="Immagine che contiene orologio, disegnando&#10;&#10;Descrizione generata automaticamente">
              <a:extLst>
                <a:ext uri="{FF2B5EF4-FFF2-40B4-BE49-F238E27FC236}">
                  <a16:creationId xmlns:a16="http://schemas.microsoft.com/office/drawing/2014/main" id="{8A334016-5E83-42B2-A6B1-EF0CCB9494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3155" y="3961743"/>
              <a:ext cx="4442845" cy="2187130"/>
            </a:xfrm>
            <a:prstGeom prst="rect">
              <a:avLst/>
            </a:prstGeom>
          </p:spPr>
        </p:pic>
        <p:pic>
          <p:nvPicPr>
            <p:cNvPr id="10" name="Immagine 9" descr="Immagine che contiene orologio&#10;&#10;Descrizione generata automaticamente">
              <a:extLst>
                <a:ext uri="{FF2B5EF4-FFF2-40B4-BE49-F238E27FC236}">
                  <a16:creationId xmlns:a16="http://schemas.microsoft.com/office/drawing/2014/main" id="{FECF462C-4398-4690-AE33-A1B1DEEA559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8784" y="3961743"/>
              <a:ext cx="3691810" cy="2184117"/>
            </a:xfrm>
            <a:prstGeom prst="rect">
              <a:avLst/>
            </a:prstGeom>
          </p:spPr>
        </p:pic>
      </p:grpSp>
      <p:sp>
        <p:nvSpPr>
          <p:cNvPr id="14" name="CasellaDiTesto 13">
            <a:extLst>
              <a:ext uri="{FF2B5EF4-FFF2-40B4-BE49-F238E27FC236}">
                <a16:creationId xmlns:a16="http://schemas.microsoft.com/office/drawing/2014/main" id="{3C39FF16-F20E-44AF-97E3-5CDFE1EDB10F}"/>
              </a:ext>
            </a:extLst>
          </p:cNvPr>
          <p:cNvSpPr txBox="1"/>
          <p:nvPr/>
        </p:nvSpPr>
        <p:spPr>
          <a:xfrm>
            <a:off x="2020940" y="3429000"/>
            <a:ext cx="3974841" cy="369332"/>
          </a:xfrm>
          <a:prstGeom prst="rect">
            <a:avLst/>
          </a:prstGeom>
          <a:noFill/>
        </p:spPr>
        <p:txBody>
          <a:bodyPr wrap="square" rtlCol="0">
            <a:spAutoFit/>
          </a:bodyPr>
          <a:lstStyle/>
          <a:p>
            <a:r>
              <a:rPr lang="it-IT" dirty="0"/>
              <a:t>CBPQT</a:t>
            </a:r>
            <a:r>
              <a:rPr lang="it-IT" baseline="30000" dirty="0"/>
              <a:t>4+ </a:t>
            </a:r>
            <a:r>
              <a:rPr lang="it-IT" dirty="0"/>
              <a:t>: </a:t>
            </a:r>
            <a:r>
              <a:rPr lang="it-IT" dirty="0" err="1"/>
              <a:t>ciclobis</a:t>
            </a:r>
            <a:r>
              <a:rPr lang="it-IT" dirty="0"/>
              <a:t>(</a:t>
            </a:r>
            <a:r>
              <a:rPr lang="it-IT" dirty="0" err="1"/>
              <a:t>paraquat</a:t>
            </a:r>
            <a:r>
              <a:rPr lang="it-IT" dirty="0"/>
              <a:t>-p-fenilene)</a:t>
            </a:r>
          </a:p>
        </p:txBody>
      </p:sp>
      <p:pic>
        <p:nvPicPr>
          <p:cNvPr id="12" name="Immagine 11">
            <a:extLst>
              <a:ext uri="{FF2B5EF4-FFF2-40B4-BE49-F238E27FC236}">
                <a16:creationId xmlns:a16="http://schemas.microsoft.com/office/drawing/2014/main" id="{26D5EAD2-770B-470C-9F01-DD593F5C634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77066" y="411253"/>
            <a:ext cx="3622660" cy="595746"/>
          </a:xfrm>
          <a:prstGeom prst="rect">
            <a:avLst/>
          </a:prstGeom>
        </p:spPr>
      </p:pic>
    </p:spTree>
    <p:extLst>
      <p:ext uri="{BB962C8B-B14F-4D97-AF65-F5344CB8AC3E}">
        <p14:creationId xmlns:p14="http://schemas.microsoft.com/office/powerpoint/2010/main" val="17336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92AE40FF-9FFB-4B24-8ACC-4071BB364CF0}"/>
              </a:ext>
            </a:extLst>
          </p:cNvPr>
          <p:cNvSpPr txBox="1"/>
          <p:nvPr/>
        </p:nvSpPr>
        <p:spPr>
          <a:xfrm>
            <a:off x="681134" y="141201"/>
            <a:ext cx="5414865" cy="830997"/>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Sintesi (1) : </a:t>
            </a:r>
            <a:r>
              <a:rPr lang="it-IT" sz="2400" b="1" dirty="0">
                <a:latin typeface="Abadi" panose="020B0604020104020204" pitchFamily="34" charset="0"/>
              </a:rPr>
              <a:t>D1·PF</a:t>
            </a:r>
            <a:r>
              <a:rPr lang="it-IT" sz="2400" b="1" baseline="-25000" dirty="0">
                <a:latin typeface="Abadi" panose="020B0604020104020204" pitchFamily="34" charset="0"/>
              </a:rPr>
              <a:t>6</a:t>
            </a:r>
            <a:endParaRPr lang="it-IT" sz="2400" b="1" dirty="0">
              <a:latin typeface="Abadi" panose="020B0604020104020204" pitchFamily="34" charset="0"/>
            </a:endParaRPr>
          </a:p>
          <a:p>
            <a:pPr algn="ctr"/>
            <a:r>
              <a:rPr lang="it-IT" sz="2400" b="1" dirty="0">
                <a:latin typeface="Abadi" panose="020B0604020104020204" pitchFamily="34" charset="0"/>
                <a:cs typeface="Aldhabi" panose="020B0604020202020204" pitchFamily="2" charset="-78"/>
              </a:rPr>
              <a:t>  </a:t>
            </a:r>
          </a:p>
        </p:txBody>
      </p:sp>
      <p:pic>
        <p:nvPicPr>
          <p:cNvPr id="6" name="Immagine 5" descr="Immagine che contiene testo&#10;&#10;Descrizione generata automaticamente">
            <a:extLst>
              <a:ext uri="{FF2B5EF4-FFF2-40B4-BE49-F238E27FC236}">
                <a16:creationId xmlns:a16="http://schemas.microsoft.com/office/drawing/2014/main" id="{EAF3971B-FFBB-4328-806A-B93F2F89F9D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4280" y="1691064"/>
            <a:ext cx="8627389" cy="4212244"/>
          </a:xfrm>
          <a:prstGeom prst="rect">
            <a:avLst/>
          </a:prstGeom>
        </p:spPr>
      </p:pic>
      <p:pic>
        <p:nvPicPr>
          <p:cNvPr id="7" name="Immagine 6">
            <a:extLst>
              <a:ext uri="{FF2B5EF4-FFF2-40B4-BE49-F238E27FC236}">
                <a16:creationId xmlns:a16="http://schemas.microsoft.com/office/drawing/2014/main" id="{13540399-E81D-467F-B1A9-76EFE2A9936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24477" y="378243"/>
            <a:ext cx="3598083" cy="661767"/>
          </a:xfrm>
          <a:prstGeom prst="rect">
            <a:avLst/>
          </a:prstGeom>
        </p:spPr>
      </p:pic>
    </p:spTree>
    <p:extLst>
      <p:ext uri="{BB962C8B-B14F-4D97-AF65-F5344CB8AC3E}">
        <p14:creationId xmlns:p14="http://schemas.microsoft.com/office/powerpoint/2010/main" val="1993160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EC0E6F9A-E2B3-45C0-A28B-91DA1611FC31}"/>
              </a:ext>
            </a:extLst>
          </p:cNvPr>
          <p:cNvSpPr txBox="1"/>
          <p:nvPr/>
        </p:nvSpPr>
        <p:spPr>
          <a:xfrm>
            <a:off x="681134" y="141201"/>
            <a:ext cx="5414865" cy="830997"/>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Sintesi (2) : </a:t>
            </a:r>
            <a:r>
              <a:rPr lang="it-IT" sz="2400" b="1" dirty="0">
                <a:latin typeface="Abadi" panose="020B0604020104020204" pitchFamily="34" charset="0"/>
              </a:rPr>
              <a:t>CBPQT</a:t>
            </a:r>
            <a:r>
              <a:rPr lang="it-IT" sz="2400" b="1" baseline="30000" dirty="0">
                <a:latin typeface="Abadi" panose="020B0604020104020204" pitchFamily="34" charset="0"/>
              </a:rPr>
              <a:t>4+</a:t>
            </a:r>
            <a:endParaRPr lang="it-IT" sz="2400" b="1" dirty="0">
              <a:latin typeface="Abadi" panose="020B0604020104020204" pitchFamily="34" charset="0"/>
            </a:endParaRPr>
          </a:p>
          <a:p>
            <a:pPr algn="ctr"/>
            <a:r>
              <a:rPr lang="it-IT" sz="2400" b="1" dirty="0">
                <a:latin typeface="Abadi" panose="020B0604020104020204" pitchFamily="34" charset="0"/>
                <a:cs typeface="Aldhabi" panose="020B0604020202020204" pitchFamily="2" charset="-78"/>
              </a:rPr>
              <a:t>  </a:t>
            </a:r>
          </a:p>
        </p:txBody>
      </p:sp>
      <p:pic>
        <p:nvPicPr>
          <p:cNvPr id="8" name="Immagine 7" descr="Immagine che contiene orologio, maglietta, tavolo&#10;&#10;Descrizione generata automaticamente">
            <a:extLst>
              <a:ext uri="{FF2B5EF4-FFF2-40B4-BE49-F238E27FC236}">
                <a16:creationId xmlns:a16="http://schemas.microsoft.com/office/drawing/2014/main" id="{BCE398CB-00D9-4386-AE66-F49D95002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7" y="1560318"/>
            <a:ext cx="6334111" cy="1737414"/>
          </a:xfrm>
          <a:prstGeom prst="rect">
            <a:avLst/>
          </a:prstGeom>
        </p:spPr>
      </p:pic>
      <p:grpSp>
        <p:nvGrpSpPr>
          <p:cNvPr id="5" name="Gruppo 4">
            <a:extLst>
              <a:ext uri="{FF2B5EF4-FFF2-40B4-BE49-F238E27FC236}">
                <a16:creationId xmlns:a16="http://schemas.microsoft.com/office/drawing/2014/main" id="{104C03C5-9C60-44FB-BABF-A8D0379C9D59}"/>
              </a:ext>
            </a:extLst>
          </p:cNvPr>
          <p:cNvGrpSpPr/>
          <p:nvPr/>
        </p:nvGrpSpPr>
        <p:grpSpPr>
          <a:xfrm>
            <a:off x="5555787" y="3429000"/>
            <a:ext cx="6443380" cy="2991819"/>
            <a:chOff x="5555787" y="3429000"/>
            <a:chExt cx="6443380" cy="2991819"/>
          </a:xfrm>
        </p:grpSpPr>
        <p:pic>
          <p:nvPicPr>
            <p:cNvPr id="12" name="Immagine 11" descr="Immagine che contiene testo&#10;&#10;Descrizione generata automaticamente">
              <a:extLst>
                <a:ext uri="{FF2B5EF4-FFF2-40B4-BE49-F238E27FC236}">
                  <a16:creationId xmlns:a16="http://schemas.microsoft.com/office/drawing/2014/main" id="{25DE9715-21C3-4AA6-B048-CD5E7F892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629" y="3930134"/>
              <a:ext cx="5693538" cy="2490685"/>
            </a:xfrm>
            <a:prstGeom prst="rect">
              <a:avLst/>
            </a:prstGeom>
          </p:spPr>
        </p:pic>
        <p:cxnSp>
          <p:nvCxnSpPr>
            <p:cNvPr id="14" name="Connettore diritto 13">
              <a:extLst>
                <a:ext uri="{FF2B5EF4-FFF2-40B4-BE49-F238E27FC236}">
                  <a16:creationId xmlns:a16="http://schemas.microsoft.com/office/drawing/2014/main" id="{ABC87888-5101-4238-BA29-2FCC8ADDF5A1}"/>
                </a:ext>
              </a:extLst>
            </p:cNvPr>
            <p:cNvCxnSpPr/>
            <p:nvPr/>
          </p:nvCxnSpPr>
          <p:spPr>
            <a:xfrm flipH="1">
              <a:off x="5555787" y="5544832"/>
              <a:ext cx="96009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Connettore diritto 15">
              <a:extLst>
                <a:ext uri="{FF2B5EF4-FFF2-40B4-BE49-F238E27FC236}">
                  <a16:creationId xmlns:a16="http://schemas.microsoft.com/office/drawing/2014/main" id="{FC0D96F2-480B-47A9-AAD3-FC7214BABF66}"/>
                </a:ext>
              </a:extLst>
            </p:cNvPr>
            <p:cNvCxnSpPr/>
            <p:nvPr/>
          </p:nvCxnSpPr>
          <p:spPr>
            <a:xfrm flipV="1">
              <a:off x="5555787" y="3429000"/>
              <a:ext cx="0" cy="2115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F974C008-072F-4C0E-90CA-A65FA7FDD88C}"/>
              </a:ext>
            </a:extLst>
          </p:cNvPr>
          <p:cNvSpPr txBox="1"/>
          <p:nvPr/>
        </p:nvSpPr>
        <p:spPr>
          <a:xfrm>
            <a:off x="8117633" y="1735494"/>
            <a:ext cx="3564294" cy="1200329"/>
          </a:xfrm>
          <a:prstGeom prst="rect">
            <a:avLst/>
          </a:prstGeom>
          <a:noFill/>
        </p:spPr>
        <p:txBody>
          <a:bodyPr wrap="square" rtlCol="0">
            <a:spAutoFit/>
          </a:bodyPr>
          <a:lstStyle/>
          <a:p>
            <a:r>
              <a:rPr lang="it-IT" dirty="0"/>
              <a:t>L’inventore del CBPQT</a:t>
            </a:r>
            <a:r>
              <a:rPr lang="it-IT" baseline="30000" dirty="0"/>
              <a:t>4+</a:t>
            </a:r>
            <a:r>
              <a:rPr lang="it-IT" dirty="0"/>
              <a:t> è J. Fraser </a:t>
            </a:r>
            <a:r>
              <a:rPr lang="it-IT" dirty="0" err="1"/>
              <a:t>Stoddart</a:t>
            </a:r>
            <a:r>
              <a:rPr lang="it-IT" dirty="0"/>
              <a:t>. È denominato anche «</a:t>
            </a:r>
            <a:r>
              <a:rPr lang="it-IT" i="1" dirty="0"/>
              <a:t>scatola blu di </a:t>
            </a:r>
            <a:r>
              <a:rPr lang="it-IT" i="1" dirty="0" err="1" smtClean="0"/>
              <a:t>Stoddart</a:t>
            </a:r>
            <a:r>
              <a:rPr lang="it-IT" i="1" dirty="0"/>
              <a:t>» </a:t>
            </a:r>
            <a:r>
              <a:rPr lang="it-IT" dirty="0"/>
              <a:t>ed è un composto </a:t>
            </a:r>
            <a:r>
              <a:rPr lang="it-IT" dirty="0" err="1"/>
              <a:t>elettron</a:t>
            </a:r>
            <a:r>
              <a:rPr lang="it-IT" dirty="0"/>
              <a:t>-povero.</a:t>
            </a:r>
          </a:p>
        </p:txBody>
      </p:sp>
      <p:sp>
        <p:nvSpPr>
          <p:cNvPr id="20" name="CasellaDiTesto 19">
            <a:extLst>
              <a:ext uri="{FF2B5EF4-FFF2-40B4-BE49-F238E27FC236}">
                <a16:creationId xmlns:a16="http://schemas.microsoft.com/office/drawing/2014/main" id="{D16418C8-5123-4DFF-A7A9-5FE5DC23240C}"/>
              </a:ext>
            </a:extLst>
          </p:cNvPr>
          <p:cNvSpPr txBox="1"/>
          <p:nvPr/>
        </p:nvSpPr>
        <p:spPr>
          <a:xfrm>
            <a:off x="914397" y="3718699"/>
            <a:ext cx="4404052" cy="2031325"/>
          </a:xfrm>
          <a:prstGeom prst="rect">
            <a:avLst/>
          </a:prstGeom>
          <a:noFill/>
        </p:spPr>
        <p:txBody>
          <a:bodyPr wrap="square" rtlCol="0">
            <a:spAutoFit/>
          </a:bodyPr>
          <a:lstStyle/>
          <a:p>
            <a:r>
              <a:rPr lang="it-IT" dirty="0"/>
              <a:t>1,5-bis[2-(2metossietossi)</a:t>
            </a:r>
            <a:r>
              <a:rPr lang="it-IT" dirty="0" err="1"/>
              <a:t>etossi</a:t>
            </a:r>
            <a:r>
              <a:rPr lang="it-IT" dirty="0"/>
              <a:t>]</a:t>
            </a:r>
            <a:r>
              <a:rPr lang="it-IT" dirty="0" err="1"/>
              <a:t>naftfalene</a:t>
            </a:r>
            <a:r>
              <a:rPr lang="it-IT" dirty="0"/>
              <a:t> fa da </a:t>
            </a:r>
            <a:r>
              <a:rPr lang="it-IT" dirty="0" err="1"/>
              <a:t>templante</a:t>
            </a:r>
            <a:r>
              <a:rPr lang="it-IT" dirty="0"/>
              <a:t> per il secondo step della reazione. </a:t>
            </a:r>
          </a:p>
          <a:p>
            <a:r>
              <a:rPr lang="it-IT" dirty="0"/>
              <a:t>L’anello tetra cationico viene poi complessato con 4 anioni esafluorofosfato ed il complesso è solubile in solventi organici (es. </a:t>
            </a:r>
            <a:r>
              <a:rPr lang="it-IT" dirty="0" err="1"/>
              <a:t>MeCN</a:t>
            </a:r>
            <a:r>
              <a:rPr lang="it-IT" dirty="0"/>
              <a:t>)</a:t>
            </a:r>
          </a:p>
        </p:txBody>
      </p:sp>
      <p:pic>
        <p:nvPicPr>
          <p:cNvPr id="13" name="Immagine 12">
            <a:extLst>
              <a:ext uri="{FF2B5EF4-FFF2-40B4-BE49-F238E27FC236}">
                <a16:creationId xmlns:a16="http://schemas.microsoft.com/office/drawing/2014/main" id="{621EFBED-EF39-4339-94EF-DC9E6CBAC9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13452" y="412234"/>
            <a:ext cx="3549887" cy="593784"/>
          </a:xfrm>
          <a:prstGeom prst="rect">
            <a:avLst/>
          </a:prstGeom>
        </p:spPr>
      </p:pic>
    </p:spTree>
    <p:extLst>
      <p:ext uri="{BB962C8B-B14F-4D97-AF65-F5344CB8AC3E}">
        <p14:creationId xmlns:p14="http://schemas.microsoft.com/office/powerpoint/2010/main" val="302992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C7714CD-5A7B-466F-978A-9B9FD0CE34DB}"/>
              </a:ext>
            </a:extLst>
          </p:cNvPr>
          <p:cNvSpPr txBox="1"/>
          <p:nvPr/>
        </p:nvSpPr>
        <p:spPr>
          <a:xfrm>
            <a:off x="681134" y="141201"/>
            <a:ext cx="5414865" cy="830997"/>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Strategia di analisi</a:t>
            </a:r>
            <a:endParaRPr lang="it-IT" sz="2400" b="1" dirty="0">
              <a:latin typeface="Abadi" panose="020B0604020104020204" pitchFamily="34" charset="0"/>
            </a:endParaRPr>
          </a:p>
          <a:p>
            <a:pPr algn="ctr"/>
            <a:r>
              <a:rPr lang="it-IT" sz="2400" b="1" dirty="0">
                <a:latin typeface="Abadi" panose="020B0604020104020204" pitchFamily="34" charset="0"/>
                <a:cs typeface="Aldhabi" panose="020B0604020202020204" pitchFamily="2" charset="-78"/>
              </a:rPr>
              <a:t>  </a:t>
            </a:r>
          </a:p>
        </p:txBody>
      </p:sp>
      <p:pic>
        <p:nvPicPr>
          <p:cNvPr id="6" name="Immagine 5" descr="Immagine che contiene oggetto, orologio&#10;&#10;Descrizione generata automaticamente">
            <a:extLst>
              <a:ext uri="{FF2B5EF4-FFF2-40B4-BE49-F238E27FC236}">
                <a16:creationId xmlns:a16="http://schemas.microsoft.com/office/drawing/2014/main" id="{D186A7CA-7671-4E6C-A2EE-80F06A0D37B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366" y="1278201"/>
            <a:ext cx="6514774" cy="1940859"/>
          </a:xfrm>
          <a:prstGeom prst="rect">
            <a:avLst/>
          </a:prstGeom>
        </p:spPr>
      </p:pic>
      <p:sp>
        <p:nvSpPr>
          <p:cNvPr id="7" name="CasellaDiTesto 6">
            <a:extLst>
              <a:ext uri="{FF2B5EF4-FFF2-40B4-BE49-F238E27FC236}">
                <a16:creationId xmlns:a16="http://schemas.microsoft.com/office/drawing/2014/main" id="{380AAE88-DD7D-4853-9864-A1B794AF4826}"/>
              </a:ext>
            </a:extLst>
          </p:cNvPr>
          <p:cNvSpPr txBox="1"/>
          <p:nvPr/>
        </p:nvSpPr>
        <p:spPr>
          <a:xfrm>
            <a:off x="7376140" y="1548882"/>
            <a:ext cx="4557713" cy="1477328"/>
          </a:xfrm>
          <a:prstGeom prst="rect">
            <a:avLst/>
          </a:prstGeom>
          <a:noFill/>
        </p:spPr>
        <p:txBody>
          <a:bodyPr wrap="square" rtlCol="0">
            <a:spAutoFit/>
          </a:bodyPr>
          <a:lstStyle/>
          <a:p>
            <a:pPr marL="285750" indent="-285750">
              <a:buFont typeface="Arial" panose="020B0604020202020204" pitchFamily="34" charset="0"/>
              <a:buChar char="•"/>
            </a:pPr>
            <a:r>
              <a:rPr lang="it-IT" dirty="0"/>
              <a:t>La riduzione CBPQT</a:t>
            </a:r>
            <a:r>
              <a:rPr lang="it-IT" baseline="30000" dirty="0"/>
              <a:t>4+</a:t>
            </a:r>
            <a:r>
              <a:rPr lang="it-IT" dirty="0"/>
              <a:t> → CBPQT</a:t>
            </a:r>
            <a:r>
              <a:rPr lang="it-IT" baseline="30000" dirty="0"/>
              <a:t>2(</a:t>
            </a:r>
            <a:r>
              <a:rPr lang="it-IT" b="1" baseline="30000" dirty="0"/>
              <a:t>•</a:t>
            </a:r>
            <a:r>
              <a:rPr lang="it-IT" baseline="30000" dirty="0"/>
              <a:t>+)</a:t>
            </a:r>
            <a:r>
              <a:rPr lang="it-IT" dirty="0"/>
              <a:t> viene eseguita con un agente eterogeneo: polvere di Zn. </a:t>
            </a:r>
          </a:p>
          <a:p>
            <a:pPr marL="285750" indent="-285750">
              <a:buFont typeface="Arial" panose="020B0604020202020204" pitchFamily="34" charset="0"/>
              <a:buChar char="•"/>
            </a:pPr>
            <a:r>
              <a:rPr lang="it-IT" dirty="0"/>
              <a:t>L’ossidazione CBPQT</a:t>
            </a:r>
            <a:r>
              <a:rPr lang="it-IT" baseline="30000" dirty="0"/>
              <a:t>2(</a:t>
            </a:r>
            <a:r>
              <a:rPr lang="it-IT" b="1" baseline="30000" dirty="0"/>
              <a:t>•</a:t>
            </a:r>
            <a:r>
              <a:rPr lang="it-IT" baseline="30000" dirty="0"/>
              <a:t>+)</a:t>
            </a:r>
            <a:r>
              <a:rPr lang="it-IT" dirty="0"/>
              <a:t> → CBPQT</a:t>
            </a:r>
            <a:r>
              <a:rPr lang="it-IT" baseline="30000" dirty="0"/>
              <a:t>4+</a:t>
            </a:r>
            <a:r>
              <a:rPr lang="it-IT" dirty="0"/>
              <a:t> viene eseguita all’aria grazie ad O</a:t>
            </a:r>
            <a:r>
              <a:rPr lang="it-IT" baseline="-25000" dirty="0"/>
              <a:t>2</a:t>
            </a:r>
            <a:endParaRPr lang="it-IT" dirty="0"/>
          </a:p>
        </p:txBody>
      </p:sp>
      <p:sp>
        <p:nvSpPr>
          <p:cNvPr id="8" name="CasellaDiTesto 7">
            <a:extLst>
              <a:ext uri="{FF2B5EF4-FFF2-40B4-BE49-F238E27FC236}">
                <a16:creationId xmlns:a16="http://schemas.microsoft.com/office/drawing/2014/main" id="{CF188603-1CE9-4041-B799-44C5581E16AB}"/>
              </a:ext>
            </a:extLst>
          </p:cNvPr>
          <p:cNvSpPr txBox="1"/>
          <p:nvPr/>
        </p:nvSpPr>
        <p:spPr>
          <a:xfrm>
            <a:off x="1101012" y="3816220"/>
            <a:ext cx="10384972" cy="2398092"/>
          </a:xfrm>
          <a:prstGeom prst="rect">
            <a:avLst/>
          </a:prstGeom>
          <a:noFill/>
        </p:spPr>
        <p:txBody>
          <a:bodyPr wrap="square" rtlCol="0">
            <a:spAutoFit/>
          </a:bodyPr>
          <a:lstStyle/>
          <a:p>
            <a:pPr algn="ctr"/>
            <a:r>
              <a:rPr lang="it-IT" dirty="0"/>
              <a:t>L’analisi è stata suddivisa in tre parti: </a:t>
            </a:r>
          </a:p>
          <a:p>
            <a:pPr algn="ctr"/>
            <a:endParaRPr lang="it-IT" dirty="0"/>
          </a:p>
          <a:p>
            <a:pPr algn="ctr">
              <a:lnSpc>
                <a:spcPct val="200000"/>
              </a:lnSpc>
            </a:pPr>
            <a:r>
              <a:rPr lang="it-IT" sz="2000" b="1" dirty="0"/>
              <a:t>Analisi in condizioni ossidative </a:t>
            </a:r>
          </a:p>
          <a:p>
            <a:pPr algn="ctr">
              <a:lnSpc>
                <a:spcPct val="200000"/>
              </a:lnSpc>
            </a:pPr>
            <a:r>
              <a:rPr lang="it-IT" sz="2000" b="1" dirty="0"/>
              <a:t>Analisi in condizioni riduttive</a:t>
            </a:r>
          </a:p>
          <a:p>
            <a:pPr algn="ctr">
              <a:lnSpc>
                <a:spcPct val="200000"/>
              </a:lnSpc>
            </a:pPr>
            <a:r>
              <a:rPr lang="it-IT" sz="2000" b="1" dirty="0"/>
              <a:t> Analisi del processo stimolato dalla luce </a:t>
            </a:r>
          </a:p>
        </p:txBody>
      </p:sp>
      <p:pic>
        <p:nvPicPr>
          <p:cNvPr id="13" name="Immagine 12">
            <a:extLst>
              <a:ext uri="{FF2B5EF4-FFF2-40B4-BE49-F238E27FC236}">
                <a16:creationId xmlns:a16="http://schemas.microsoft.com/office/drawing/2014/main" id="{86234AC8-2248-482E-96DD-4C0EDA403BA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44945" y="412234"/>
            <a:ext cx="3486902" cy="593784"/>
          </a:xfrm>
          <a:prstGeom prst="rect">
            <a:avLst/>
          </a:prstGeom>
        </p:spPr>
      </p:pic>
      <p:cxnSp>
        <p:nvCxnSpPr>
          <p:cNvPr id="14" name="Connettore diritto 13">
            <a:extLst>
              <a:ext uri="{FF2B5EF4-FFF2-40B4-BE49-F238E27FC236}">
                <a16:creationId xmlns:a16="http://schemas.microsoft.com/office/drawing/2014/main" id="{5D2CF64E-CA66-4CEE-9CF5-3A256EC1A0FF}"/>
              </a:ext>
            </a:extLst>
          </p:cNvPr>
          <p:cNvCxnSpPr/>
          <p:nvPr/>
        </p:nvCxnSpPr>
        <p:spPr>
          <a:xfrm>
            <a:off x="4665306" y="4935894"/>
            <a:ext cx="33216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4E698EE-9B1C-4777-9080-8413B09A136A}"/>
              </a:ext>
            </a:extLst>
          </p:cNvPr>
          <p:cNvCxnSpPr/>
          <p:nvPr/>
        </p:nvCxnSpPr>
        <p:spPr>
          <a:xfrm>
            <a:off x="4752390" y="5542384"/>
            <a:ext cx="3181739"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654D5381-3445-4BF3-9BD5-C0986AC8AE73}"/>
              </a:ext>
            </a:extLst>
          </p:cNvPr>
          <p:cNvCxnSpPr/>
          <p:nvPr/>
        </p:nvCxnSpPr>
        <p:spPr>
          <a:xfrm>
            <a:off x="4198775" y="6214312"/>
            <a:ext cx="426409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15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09128" y="709127"/>
            <a:ext cx="5414865" cy="1959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B6DA49DD-2F26-4C38-8A1F-FA895B20B079}"/>
              </a:ext>
            </a:extLst>
          </p:cNvPr>
          <p:cNvSpPr txBox="1"/>
          <p:nvPr/>
        </p:nvSpPr>
        <p:spPr>
          <a:xfrm>
            <a:off x="681135" y="162714"/>
            <a:ext cx="5840963"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Analisi in condizioni ossidative (1): </a:t>
            </a:r>
            <a:r>
              <a:rPr lang="it-IT" sz="2400" b="1" baseline="30000" dirty="0">
                <a:latin typeface="Abadi" panose="020B0604020104020204" pitchFamily="34" charset="0"/>
              </a:rPr>
              <a:t>1</a:t>
            </a:r>
            <a:r>
              <a:rPr lang="it-IT" sz="2400" b="1" dirty="0">
                <a:latin typeface="Abadi" panose="020B0604020104020204" pitchFamily="34" charset="0"/>
              </a:rPr>
              <a:t>H-NMR</a:t>
            </a:r>
            <a:r>
              <a:rPr lang="it-IT" sz="2400" b="1" dirty="0">
                <a:latin typeface="Abadi" panose="020B0604020104020204" pitchFamily="34" charset="0"/>
                <a:cs typeface="Aldhabi" panose="020B0604020202020204" pitchFamily="2" charset="-78"/>
              </a:rPr>
              <a:t>  </a:t>
            </a:r>
          </a:p>
        </p:txBody>
      </p:sp>
      <p:sp>
        <p:nvSpPr>
          <p:cNvPr id="5" name="CasellaDiTesto 4">
            <a:extLst>
              <a:ext uri="{FF2B5EF4-FFF2-40B4-BE49-F238E27FC236}">
                <a16:creationId xmlns:a16="http://schemas.microsoft.com/office/drawing/2014/main" id="{951381FA-854B-4EA2-9915-F67246F13C45}"/>
              </a:ext>
            </a:extLst>
          </p:cNvPr>
          <p:cNvSpPr txBox="1"/>
          <p:nvPr/>
        </p:nvSpPr>
        <p:spPr>
          <a:xfrm>
            <a:off x="942391" y="1183150"/>
            <a:ext cx="9088016" cy="646331"/>
          </a:xfrm>
          <a:prstGeom prst="rect">
            <a:avLst/>
          </a:prstGeom>
          <a:noFill/>
        </p:spPr>
        <p:txBody>
          <a:bodyPr wrap="square" rtlCol="0">
            <a:spAutoFit/>
          </a:bodyPr>
          <a:lstStyle/>
          <a:p>
            <a:r>
              <a:rPr lang="it-IT" dirty="0"/>
              <a:t>Vengono investigate le barriere cinetiche di threading e </a:t>
            </a:r>
            <a:r>
              <a:rPr lang="it-IT" dirty="0" err="1"/>
              <a:t>dethreading</a:t>
            </a:r>
            <a:r>
              <a:rPr lang="it-IT" dirty="0"/>
              <a:t> del complesso simmetrico D2</a:t>
            </a:r>
            <a:r>
              <a:rPr lang="it-IT" baseline="30000" dirty="0"/>
              <a:t>2+ </a:t>
            </a:r>
            <a:r>
              <a:rPr lang="it-IT" dirty="0">
                <a:sym typeface="Symbol" panose="05050102010706020507" pitchFamily="18" charset="2"/>
              </a:rPr>
              <a:t></a:t>
            </a:r>
            <a:r>
              <a:rPr lang="it-IT" dirty="0"/>
              <a:t> CBPQT</a:t>
            </a:r>
            <a:r>
              <a:rPr lang="it-IT" baseline="30000" dirty="0"/>
              <a:t>4+</a:t>
            </a:r>
            <a:r>
              <a:rPr lang="it-IT" dirty="0"/>
              <a:t> </a:t>
            </a:r>
          </a:p>
        </p:txBody>
      </p:sp>
      <p:pic>
        <p:nvPicPr>
          <p:cNvPr id="7" name="Immagine 6">
            <a:extLst>
              <a:ext uri="{FF2B5EF4-FFF2-40B4-BE49-F238E27FC236}">
                <a16:creationId xmlns:a16="http://schemas.microsoft.com/office/drawing/2014/main" id="{6400BBB0-1CCD-4D56-9A39-E629370BFBC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391" y="1942598"/>
            <a:ext cx="6035334" cy="3277878"/>
          </a:xfrm>
          <a:prstGeom prst="rect">
            <a:avLst/>
          </a:prstGeom>
        </p:spPr>
      </p:pic>
      <p:pic>
        <p:nvPicPr>
          <p:cNvPr id="9" name="Immagine 8">
            <a:extLst>
              <a:ext uri="{FF2B5EF4-FFF2-40B4-BE49-F238E27FC236}">
                <a16:creationId xmlns:a16="http://schemas.microsoft.com/office/drawing/2014/main" id="{5F5BA5F5-7933-41BB-8B5B-61F527E2311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70823" y="1863287"/>
            <a:ext cx="3778786" cy="3277877"/>
          </a:xfrm>
          <a:prstGeom prst="rect">
            <a:avLst/>
          </a:prstGeom>
        </p:spPr>
      </p:pic>
      <p:sp>
        <p:nvSpPr>
          <p:cNvPr id="10" name="CasellaDiTesto 9">
            <a:extLst>
              <a:ext uri="{FF2B5EF4-FFF2-40B4-BE49-F238E27FC236}">
                <a16:creationId xmlns:a16="http://schemas.microsoft.com/office/drawing/2014/main" id="{8ECD126E-CAF6-4E0A-B13A-B852865B78D6}"/>
              </a:ext>
            </a:extLst>
          </p:cNvPr>
          <p:cNvSpPr txBox="1"/>
          <p:nvPr/>
        </p:nvSpPr>
        <p:spPr>
          <a:xfrm>
            <a:off x="942391" y="5299788"/>
            <a:ext cx="6528432" cy="1477328"/>
          </a:xfrm>
          <a:prstGeom prst="rect">
            <a:avLst/>
          </a:prstGeom>
          <a:noFill/>
        </p:spPr>
        <p:txBody>
          <a:bodyPr wrap="square" rtlCol="0">
            <a:spAutoFit/>
          </a:bodyPr>
          <a:lstStyle/>
          <a:p>
            <a:r>
              <a:rPr lang="it-IT" dirty="0"/>
              <a:t>L’associazione e la dissociazione con l’anello ossidato </a:t>
            </a:r>
            <a:r>
              <a:rPr lang="it-IT" dirty="0">
                <a:solidFill>
                  <a:srgbClr val="FF0000"/>
                </a:solidFill>
              </a:rPr>
              <a:t>avvengono molto lentamente (qualche settimana). </a:t>
            </a:r>
            <a:r>
              <a:rPr lang="it-IT" dirty="0"/>
              <a:t>A destra la cinetica di associazione del complesso registrata tramite integrazione dei picchi permette di ottenere il valore delle costanti di velocità e energie di attivazione dei due processi. </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6FEB3CA-CE63-4606-860A-AAE762BB0911}"/>
                  </a:ext>
                </a:extLst>
              </p:cNvPr>
              <p:cNvSpPr txBox="1"/>
              <p:nvPr/>
            </p:nvSpPr>
            <p:spPr>
              <a:xfrm>
                <a:off x="7470823" y="5299788"/>
                <a:ext cx="3940572" cy="20081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1500" b="1" i="1" smtClean="0">
                              <a:latin typeface="Cambria Math" panose="02040503050406030204" pitchFamily="18" charset="0"/>
                            </a:rPr>
                          </m:ctrlPr>
                        </m:sSubPr>
                        <m:e>
                          <m:r>
                            <a:rPr lang="it-IT" sz="1500" b="1" i="1">
                              <a:latin typeface="Cambria Math" panose="02040503050406030204" pitchFamily="18" charset="0"/>
                            </a:rPr>
                            <m:t>𝒌</m:t>
                          </m:r>
                        </m:e>
                        <m:sub>
                          <m:r>
                            <a:rPr lang="it-IT" sz="1500" b="1" i="1">
                              <a:latin typeface="Cambria Math" panose="02040503050406030204" pitchFamily="18" charset="0"/>
                            </a:rPr>
                            <m:t>𝒕𝒉𝒓𝒆𝒂𝒅𝒊𝒏𝒈</m:t>
                          </m:r>
                        </m:sub>
                      </m:sSub>
                      <m:r>
                        <a:rPr lang="it-IT" sz="1500" b="1" i="1">
                          <a:latin typeface="Cambria Math" panose="02040503050406030204" pitchFamily="18" charset="0"/>
                        </a:rPr>
                        <m:t>=</m:t>
                      </m:r>
                      <m:r>
                        <a:rPr lang="it-IT" sz="1500" b="1" i="1">
                          <a:latin typeface="Cambria Math" panose="02040503050406030204" pitchFamily="18" charset="0"/>
                        </a:rPr>
                        <m:t>𝟏</m:t>
                      </m:r>
                      <m:r>
                        <a:rPr lang="it-IT" sz="1500" b="1" i="1" smtClean="0">
                          <a:latin typeface="Cambria Math" panose="02040503050406030204" pitchFamily="18" charset="0"/>
                        </a:rPr>
                        <m:t>.</m:t>
                      </m:r>
                      <m:r>
                        <a:rPr lang="it-IT" sz="1500" b="1" i="1">
                          <a:latin typeface="Cambria Math" panose="02040503050406030204" pitchFamily="18" charset="0"/>
                        </a:rPr>
                        <m:t>𝟎</m:t>
                      </m:r>
                      <m:r>
                        <a:rPr lang="it-IT" sz="1500" b="1" i="1">
                          <a:latin typeface="Cambria Math" panose="02040503050406030204" pitchFamily="18" charset="0"/>
                        </a:rPr>
                        <m:t>×</m:t>
                      </m:r>
                      <m:sSup>
                        <m:sSupPr>
                          <m:ctrlPr>
                            <a:rPr lang="it-IT" sz="1500" b="1" i="1">
                              <a:latin typeface="Cambria Math" panose="02040503050406030204" pitchFamily="18" charset="0"/>
                            </a:rPr>
                          </m:ctrlPr>
                        </m:sSupPr>
                        <m:e>
                          <m:r>
                            <a:rPr lang="it-IT" sz="1500" b="1" i="1">
                              <a:latin typeface="Cambria Math" panose="02040503050406030204" pitchFamily="18" charset="0"/>
                            </a:rPr>
                            <m:t>𝟏𝟎</m:t>
                          </m:r>
                        </m:e>
                        <m:sup>
                          <m:r>
                            <a:rPr lang="it-IT" sz="1500" b="1" i="1">
                              <a:latin typeface="Cambria Math" panose="02040503050406030204" pitchFamily="18" charset="0"/>
                            </a:rPr>
                            <m:t>−</m:t>
                          </m:r>
                          <m:r>
                            <a:rPr lang="it-IT" sz="1500" b="1" i="1">
                              <a:latin typeface="Cambria Math" panose="02040503050406030204" pitchFamily="18" charset="0"/>
                            </a:rPr>
                            <m:t>𝟒</m:t>
                          </m:r>
                        </m:sup>
                      </m:sSup>
                      <m:r>
                        <a:rPr lang="it-IT" sz="1500" b="1" i="1" smtClean="0">
                          <a:latin typeface="Cambria Math" panose="02040503050406030204" pitchFamily="18" charset="0"/>
                        </a:rPr>
                        <m:t> </m:t>
                      </m:r>
                      <m:r>
                        <a:rPr lang="it-IT" sz="1500" b="1" i="1">
                          <a:latin typeface="Cambria Math" panose="02040503050406030204" pitchFamily="18" charset="0"/>
                        </a:rPr>
                        <m:t>𝐋</m:t>
                      </m:r>
                      <m:sSup>
                        <m:sSupPr>
                          <m:ctrlPr>
                            <a:rPr lang="it-IT" sz="1500" b="1" i="1">
                              <a:latin typeface="Cambria Math" panose="02040503050406030204" pitchFamily="18" charset="0"/>
                            </a:rPr>
                          </m:ctrlPr>
                        </m:sSupPr>
                        <m:e>
                          <m:r>
                            <a:rPr lang="it-IT" sz="1500" b="1" i="1">
                              <a:latin typeface="Cambria Math" panose="02040503050406030204" pitchFamily="18" charset="0"/>
                            </a:rPr>
                            <m:t>𝒎𝒐𝒍</m:t>
                          </m:r>
                        </m:e>
                        <m:sup>
                          <m:r>
                            <a:rPr lang="it-IT" sz="1500" b="1" i="1">
                              <a:latin typeface="Cambria Math" panose="02040503050406030204" pitchFamily="18" charset="0"/>
                            </a:rPr>
                            <m:t>−</m:t>
                          </m:r>
                          <m:r>
                            <a:rPr lang="it-IT" sz="1500" b="1" i="1">
                              <a:latin typeface="Cambria Math" panose="02040503050406030204" pitchFamily="18" charset="0"/>
                            </a:rPr>
                            <m:t>𝟏</m:t>
                          </m:r>
                        </m:sup>
                      </m:sSup>
                      <m:sSup>
                        <m:sSupPr>
                          <m:ctrlPr>
                            <a:rPr lang="it-IT" sz="1500" b="1" i="1">
                              <a:latin typeface="Cambria Math" panose="02040503050406030204" pitchFamily="18" charset="0"/>
                            </a:rPr>
                          </m:ctrlPr>
                        </m:sSupPr>
                        <m:e>
                          <m:r>
                            <a:rPr lang="it-IT" sz="1500" b="1" i="1">
                              <a:latin typeface="Cambria Math" panose="02040503050406030204" pitchFamily="18" charset="0"/>
                            </a:rPr>
                            <m:t>𝒔</m:t>
                          </m:r>
                        </m:e>
                        <m:sup>
                          <m:r>
                            <a:rPr lang="it-IT" sz="1500" b="1" i="1">
                              <a:latin typeface="Cambria Math" panose="02040503050406030204" pitchFamily="18" charset="0"/>
                            </a:rPr>
                            <m:t>−</m:t>
                          </m:r>
                          <m:r>
                            <a:rPr lang="it-IT" sz="1500" b="1" i="1">
                              <a:latin typeface="Cambria Math" panose="02040503050406030204" pitchFamily="18" charset="0"/>
                            </a:rPr>
                            <m:t>𝟏</m:t>
                          </m:r>
                        </m:sup>
                      </m:sSup>
                    </m:oMath>
                  </m:oMathPara>
                </a14:m>
                <a:endParaRPr lang="it-IT" sz="1500" b="1" dirty="0"/>
              </a:p>
              <a:p>
                <a:pPr/>
                <a14:m>
                  <m:oMathPara xmlns:m="http://schemas.openxmlformats.org/officeDocument/2006/math">
                    <m:oMathParaPr>
                      <m:jc m:val="centerGroup"/>
                    </m:oMathParaPr>
                    <m:oMath xmlns:m="http://schemas.openxmlformats.org/officeDocument/2006/math">
                      <m:sSub>
                        <m:sSubPr>
                          <m:ctrlPr>
                            <a:rPr lang="it-IT" sz="1500" b="1" i="1">
                              <a:latin typeface="Cambria Math" panose="02040503050406030204" pitchFamily="18" charset="0"/>
                            </a:rPr>
                          </m:ctrlPr>
                        </m:sSubPr>
                        <m:e>
                          <m:r>
                            <a:rPr lang="it-IT" sz="1500" b="1" i="1">
                              <a:latin typeface="Cambria Math" panose="02040503050406030204" pitchFamily="18" charset="0"/>
                            </a:rPr>
                            <m:t>𝒌</m:t>
                          </m:r>
                        </m:e>
                        <m:sub>
                          <m:r>
                            <a:rPr lang="it-IT" sz="1500" b="1" i="1" smtClean="0">
                              <a:latin typeface="Cambria Math" panose="02040503050406030204" pitchFamily="18" charset="0"/>
                            </a:rPr>
                            <m:t>𝒅𝒆</m:t>
                          </m:r>
                          <m:r>
                            <a:rPr lang="it-IT" sz="1500" b="1" i="1">
                              <a:latin typeface="Cambria Math" panose="02040503050406030204" pitchFamily="18" charset="0"/>
                            </a:rPr>
                            <m:t>𝒕𝒉𝒓𝒆𝒂𝒅𝒊𝒏𝒈</m:t>
                          </m:r>
                        </m:sub>
                      </m:sSub>
                      <m:r>
                        <a:rPr lang="it-IT" sz="1500" b="1" i="1">
                          <a:latin typeface="Cambria Math" panose="02040503050406030204" pitchFamily="18" charset="0"/>
                        </a:rPr>
                        <m:t>=</m:t>
                      </m:r>
                      <m:r>
                        <a:rPr lang="it-IT" sz="1500" b="1" i="1">
                          <a:latin typeface="Cambria Math" panose="02040503050406030204" pitchFamily="18" charset="0"/>
                        </a:rPr>
                        <m:t>𝟏</m:t>
                      </m:r>
                      <m:r>
                        <a:rPr lang="it-IT" sz="1500" b="1" i="1">
                          <a:latin typeface="Cambria Math" panose="02040503050406030204" pitchFamily="18" charset="0"/>
                        </a:rPr>
                        <m:t>.</m:t>
                      </m:r>
                      <m:r>
                        <a:rPr lang="it-IT" sz="1500" b="1" i="1">
                          <a:latin typeface="Cambria Math" panose="02040503050406030204" pitchFamily="18" charset="0"/>
                        </a:rPr>
                        <m:t>𝟎</m:t>
                      </m:r>
                      <m:r>
                        <a:rPr lang="it-IT" sz="1500" b="1" i="1">
                          <a:latin typeface="Cambria Math" panose="02040503050406030204" pitchFamily="18" charset="0"/>
                        </a:rPr>
                        <m:t>×</m:t>
                      </m:r>
                      <m:sSup>
                        <m:sSupPr>
                          <m:ctrlPr>
                            <a:rPr lang="it-IT" sz="1500" b="1" i="1">
                              <a:latin typeface="Cambria Math" panose="02040503050406030204" pitchFamily="18" charset="0"/>
                            </a:rPr>
                          </m:ctrlPr>
                        </m:sSupPr>
                        <m:e>
                          <m:r>
                            <a:rPr lang="it-IT" sz="1500" b="1" i="1">
                              <a:latin typeface="Cambria Math" panose="02040503050406030204" pitchFamily="18" charset="0"/>
                            </a:rPr>
                            <m:t>𝟏𝟎</m:t>
                          </m:r>
                        </m:e>
                        <m:sup>
                          <m:r>
                            <a:rPr lang="it-IT" sz="1500" b="1" i="1">
                              <a:latin typeface="Cambria Math" panose="02040503050406030204" pitchFamily="18" charset="0"/>
                            </a:rPr>
                            <m:t>−</m:t>
                          </m:r>
                          <m:r>
                            <a:rPr lang="it-IT" sz="1500" b="1" i="1">
                              <a:latin typeface="Cambria Math" panose="02040503050406030204" pitchFamily="18" charset="0"/>
                            </a:rPr>
                            <m:t>𝟒</m:t>
                          </m:r>
                        </m:sup>
                      </m:sSup>
                      <m:r>
                        <a:rPr lang="it-IT" sz="1500" b="1" i="1">
                          <a:latin typeface="Cambria Math" panose="02040503050406030204" pitchFamily="18" charset="0"/>
                        </a:rPr>
                        <m:t>𝐋</m:t>
                      </m:r>
                      <m:sSup>
                        <m:sSupPr>
                          <m:ctrlPr>
                            <a:rPr lang="it-IT" sz="1500" b="1" i="1">
                              <a:latin typeface="Cambria Math" panose="02040503050406030204" pitchFamily="18" charset="0"/>
                            </a:rPr>
                          </m:ctrlPr>
                        </m:sSupPr>
                        <m:e>
                          <m:r>
                            <a:rPr lang="it-IT" sz="1500" b="1" i="1">
                              <a:latin typeface="Cambria Math" panose="02040503050406030204" pitchFamily="18" charset="0"/>
                            </a:rPr>
                            <m:t>𝒎𝒐𝒍</m:t>
                          </m:r>
                        </m:e>
                        <m:sup>
                          <m:r>
                            <a:rPr lang="it-IT" sz="1500" b="1" i="1">
                              <a:latin typeface="Cambria Math" panose="02040503050406030204" pitchFamily="18" charset="0"/>
                            </a:rPr>
                            <m:t>−</m:t>
                          </m:r>
                          <m:r>
                            <a:rPr lang="it-IT" sz="1500" b="1" i="1">
                              <a:latin typeface="Cambria Math" panose="02040503050406030204" pitchFamily="18" charset="0"/>
                            </a:rPr>
                            <m:t>𝟏</m:t>
                          </m:r>
                        </m:sup>
                      </m:sSup>
                      <m:sSup>
                        <m:sSupPr>
                          <m:ctrlPr>
                            <a:rPr lang="it-IT" sz="1500" b="1" i="1">
                              <a:latin typeface="Cambria Math" panose="02040503050406030204" pitchFamily="18" charset="0"/>
                            </a:rPr>
                          </m:ctrlPr>
                        </m:sSupPr>
                        <m:e>
                          <m:r>
                            <a:rPr lang="it-IT" sz="1500" b="1" i="1">
                              <a:latin typeface="Cambria Math" panose="02040503050406030204" pitchFamily="18" charset="0"/>
                            </a:rPr>
                            <m:t>𝒔</m:t>
                          </m:r>
                        </m:e>
                        <m:sup>
                          <m:r>
                            <a:rPr lang="it-IT" sz="1500" b="1" i="1">
                              <a:latin typeface="Cambria Math" panose="02040503050406030204" pitchFamily="18" charset="0"/>
                            </a:rPr>
                            <m:t>−</m:t>
                          </m:r>
                          <m:r>
                            <a:rPr lang="it-IT" sz="1500" b="1" i="1">
                              <a:latin typeface="Cambria Math" panose="02040503050406030204" pitchFamily="18" charset="0"/>
                            </a:rPr>
                            <m:t>𝟏</m:t>
                          </m:r>
                        </m:sup>
                      </m:sSup>
                    </m:oMath>
                  </m:oMathPara>
                </a14:m>
                <a:endParaRPr lang="it-IT" sz="1500" b="1" dirty="0"/>
              </a:p>
              <a:p>
                <a:pPr/>
                <a14:m>
                  <m:oMathPara xmlns:m="http://schemas.openxmlformats.org/officeDocument/2006/math">
                    <m:oMathParaPr>
                      <m:jc m:val="centerGroup"/>
                    </m:oMathParaPr>
                    <m:oMath xmlns:m="http://schemas.openxmlformats.org/officeDocument/2006/math">
                      <m:r>
                        <a:rPr lang="it-IT" sz="1500" b="1" i="1">
                          <a:latin typeface="Cambria Math" panose="02040503050406030204" pitchFamily="18" charset="0"/>
                        </a:rPr>
                        <m:t>∆</m:t>
                      </m:r>
                      <m:sSubSup>
                        <m:sSubSupPr>
                          <m:ctrlPr>
                            <a:rPr lang="it-IT" sz="1500" b="1" i="1">
                              <a:latin typeface="Cambria Math" panose="02040503050406030204" pitchFamily="18" charset="0"/>
                            </a:rPr>
                          </m:ctrlPr>
                        </m:sSubSupPr>
                        <m:e>
                          <m:r>
                            <a:rPr lang="it-IT" sz="1500" b="1" i="1">
                              <a:latin typeface="Cambria Math" panose="02040503050406030204" pitchFamily="18" charset="0"/>
                            </a:rPr>
                            <m:t>𝑮</m:t>
                          </m:r>
                        </m:e>
                        <m:sub>
                          <m:r>
                            <a:rPr lang="it-IT" sz="1500" b="1" i="1">
                              <a:latin typeface="Cambria Math" panose="02040503050406030204" pitchFamily="18" charset="0"/>
                            </a:rPr>
                            <m:t>𝒕𝒉𝒓𝒆𝒂𝒅𝒊𝒏𝒈</m:t>
                          </m:r>
                        </m:sub>
                        <m:sup>
                          <m:r>
                            <a:rPr lang="it-IT" sz="1500" b="1" i="1">
                              <a:latin typeface="Cambria Math" panose="02040503050406030204" pitchFamily="18" charset="0"/>
                            </a:rPr>
                            <m:t>‡</m:t>
                          </m:r>
                        </m:sup>
                      </m:sSubSup>
                      <m:r>
                        <a:rPr lang="it-IT" sz="1500" b="1" i="1">
                          <a:latin typeface="Cambria Math" panose="02040503050406030204" pitchFamily="18" charset="0"/>
                        </a:rPr>
                        <m:t>=</m:t>
                      </m:r>
                      <m:r>
                        <a:rPr lang="it-IT" sz="1500" b="1" i="1">
                          <a:latin typeface="Cambria Math" panose="02040503050406030204" pitchFamily="18" charset="0"/>
                        </a:rPr>
                        <m:t>𝟐𝟐</m:t>
                      </m:r>
                      <m:r>
                        <a:rPr lang="it-IT" sz="1500" b="1" i="1">
                          <a:latin typeface="Cambria Math" panose="02040503050406030204" pitchFamily="18" charset="0"/>
                        </a:rPr>
                        <m:t>.</m:t>
                      </m:r>
                      <m:r>
                        <a:rPr lang="it-IT" sz="1500" b="1" i="1">
                          <a:latin typeface="Cambria Math" panose="02040503050406030204" pitchFamily="18" charset="0"/>
                        </a:rPr>
                        <m:t>𝟗</m:t>
                      </m:r>
                      <m:r>
                        <a:rPr lang="it-IT" sz="1500" b="1" i="1">
                          <a:latin typeface="Cambria Math" panose="02040503050406030204" pitchFamily="18" charset="0"/>
                        </a:rPr>
                        <m:t> </m:t>
                      </m:r>
                      <m:r>
                        <a:rPr lang="it-IT" sz="1500" b="1" i="1">
                          <a:latin typeface="Cambria Math" panose="02040503050406030204" pitchFamily="18" charset="0"/>
                        </a:rPr>
                        <m:t>𝒌𝒄𝒂𝒍</m:t>
                      </m:r>
                      <m:r>
                        <a:rPr lang="it-IT" sz="1500" b="1" i="1">
                          <a:latin typeface="Cambria Math" panose="02040503050406030204" pitchFamily="18" charset="0"/>
                        </a:rPr>
                        <m:t> </m:t>
                      </m:r>
                      <m:r>
                        <a:rPr lang="it-IT" sz="1500" b="1" i="1">
                          <a:latin typeface="Cambria Math" panose="02040503050406030204" pitchFamily="18" charset="0"/>
                        </a:rPr>
                        <m:t>𝒎𝒐</m:t>
                      </m:r>
                      <m:sSup>
                        <m:sSupPr>
                          <m:ctrlPr>
                            <a:rPr lang="it-IT" sz="1500" b="1" i="1">
                              <a:latin typeface="Cambria Math" panose="02040503050406030204" pitchFamily="18" charset="0"/>
                            </a:rPr>
                          </m:ctrlPr>
                        </m:sSupPr>
                        <m:e>
                          <m:r>
                            <a:rPr lang="it-IT" sz="1500" b="1" i="1">
                              <a:latin typeface="Cambria Math" panose="02040503050406030204" pitchFamily="18" charset="0"/>
                            </a:rPr>
                            <m:t>𝒍</m:t>
                          </m:r>
                        </m:e>
                        <m:sup>
                          <m:r>
                            <a:rPr lang="it-IT" sz="1500" b="1" i="1">
                              <a:latin typeface="Cambria Math" panose="02040503050406030204" pitchFamily="18" charset="0"/>
                            </a:rPr>
                            <m:t>−</m:t>
                          </m:r>
                          <m:r>
                            <a:rPr lang="it-IT" sz="1500" b="1" i="1">
                              <a:latin typeface="Cambria Math" panose="02040503050406030204" pitchFamily="18" charset="0"/>
                            </a:rPr>
                            <m:t>𝟏</m:t>
                          </m:r>
                        </m:sup>
                      </m:sSup>
                    </m:oMath>
                  </m:oMathPara>
                </a14:m>
                <a:endParaRPr lang="it-IT" sz="1500" b="1" dirty="0"/>
              </a:p>
              <a:p>
                <a:pPr/>
                <a14:m>
                  <m:oMathPara xmlns:m="http://schemas.openxmlformats.org/officeDocument/2006/math">
                    <m:oMathParaPr>
                      <m:jc m:val="centerGroup"/>
                    </m:oMathParaPr>
                    <m:oMath xmlns:m="http://schemas.openxmlformats.org/officeDocument/2006/math">
                      <m:r>
                        <a:rPr lang="it-IT" sz="1500" b="1" i="1">
                          <a:latin typeface="Cambria Math" panose="02040503050406030204" pitchFamily="18" charset="0"/>
                        </a:rPr>
                        <m:t>∆</m:t>
                      </m:r>
                      <m:sSubSup>
                        <m:sSubSupPr>
                          <m:ctrlPr>
                            <a:rPr lang="it-IT" sz="1500" b="1" i="1">
                              <a:latin typeface="Cambria Math" panose="02040503050406030204" pitchFamily="18" charset="0"/>
                            </a:rPr>
                          </m:ctrlPr>
                        </m:sSubSupPr>
                        <m:e>
                          <m:r>
                            <a:rPr lang="it-IT" sz="1500" b="1" i="1">
                              <a:latin typeface="Cambria Math" panose="02040503050406030204" pitchFamily="18" charset="0"/>
                            </a:rPr>
                            <m:t>𝑮</m:t>
                          </m:r>
                        </m:e>
                        <m:sub>
                          <m:r>
                            <a:rPr lang="it-IT" sz="1500" b="1" i="1">
                              <a:latin typeface="Cambria Math" panose="02040503050406030204" pitchFamily="18" charset="0"/>
                            </a:rPr>
                            <m:t>𝒅𝒆𝒕𝒉𝒓𝒆𝒂𝒅𝒊𝒏𝒈</m:t>
                          </m:r>
                        </m:sub>
                        <m:sup>
                          <m:r>
                            <a:rPr lang="it-IT" sz="1500" b="1" i="1">
                              <a:latin typeface="Cambria Math" panose="02040503050406030204" pitchFamily="18" charset="0"/>
                            </a:rPr>
                            <m:t>‡</m:t>
                          </m:r>
                        </m:sup>
                      </m:sSubSup>
                      <m:r>
                        <a:rPr lang="it-IT" sz="1500" b="1" i="1">
                          <a:latin typeface="Cambria Math" panose="02040503050406030204" pitchFamily="18" charset="0"/>
                        </a:rPr>
                        <m:t>=</m:t>
                      </m:r>
                      <m:r>
                        <a:rPr lang="it-IT" sz="1500" b="1" i="1">
                          <a:latin typeface="Cambria Math" panose="02040503050406030204" pitchFamily="18" charset="0"/>
                        </a:rPr>
                        <m:t>𝟐𝟓</m:t>
                      </m:r>
                      <m:r>
                        <a:rPr lang="it-IT" sz="1500" b="1" i="1">
                          <a:latin typeface="Cambria Math" panose="02040503050406030204" pitchFamily="18" charset="0"/>
                        </a:rPr>
                        <m:t>.</m:t>
                      </m:r>
                      <m:r>
                        <a:rPr lang="it-IT" sz="1500" b="1" i="1">
                          <a:latin typeface="Cambria Math" panose="02040503050406030204" pitchFamily="18" charset="0"/>
                        </a:rPr>
                        <m:t>𝟗</m:t>
                      </m:r>
                      <m:r>
                        <a:rPr lang="it-IT" sz="1500" b="1" i="1">
                          <a:latin typeface="Cambria Math" panose="02040503050406030204" pitchFamily="18" charset="0"/>
                        </a:rPr>
                        <m:t> </m:t>
                      </m:r>
                      <m:r>
                        <a:rPr lang="it-IT" sz="1500" b="1" i="1">
                          <a:latin typeface="Cambria Math" panose="02040503050406030204" pitchFamily="18" charset="0"/>
                        </a:rPr>
                        <m:t>𝒌𝒄𝒂𝒍</m:t>
                      </m:r>
                      <m:r>
                        <a:rPr lang="it-IT" sz="1500" b="1" i="1">
                          <a:latin typeface="Cambria Math" panose="02040503050406030204" pitchFamily="18" charset="0"/>
                        </a:rPr>
                        <m:t> </m:t>
                      </m:r>
                      <m:r>
                        <a:rPr lang="it-IT" sz="1500" b="1" i="1">
                          <a:latin typeface="Cambria Math" panose="02040503050406030204" pitchFamily="18" charset="0"/>
                        </a:rPr>
                        <m:t>𝒎𝒐</m:t>
                      </m:r>
                      <m:sSup>
                        <m:sSupPr>
                          <m:ctrlPr>
                            <a:rPr lang="it-IT" sz="1500" b="1" i="1">
                              <a:latin typeface="Cambria Math" panose="02040503050406030204" pitchFamily="18" charset="0"/>
                            </a:rPr>
                          </m:ctrlPr>
                        </m:sSupPr>
                        <m:e>
                          <m:r>
                            <a:rPr lang="it-IT" sz="1500" b="1" i="1">
                              <a:latin typeface="Cambria Math" panose="02040503050406030204" pitchFamily="18" charset="0"/>
                            </a:rPr>
                            <m:t>𝒍</m:t>
                          </m:r>
                        </m:e>
                        <m:sup>
                          <m:r>
                            <a:rPr lang="it-IT" sz="1500" b="1" i="1">
                              <a:latin typeface="Cambria Math" panose="02040503050406030204" pitchFamily="18" charset="0"/>
                            </a:rPr>
                            <m:t>−</m:t>
                          </m:r>
                          <m:r>
                            <a:rPr lang="it-IT" sz="1500" b="1" i="1">
                              <a:latin typeface="Cambria Math" panose="02040503050406030204" pitchFamily="18" charset="0"/>
                            </a:rPr>
                            <m:t>𝟏</m:t>
                          </m:r>
                        </m:sup>
                      </m:sSup>
                    </m:oMath>
                  </m:oMathPara>
                </a14:m>
                <a:endParaRPr lang="it-IT" sz="1500" b="1" dirty="0"/>
              </a:p>
              <a:p>
                <a:endParaRPr lang="it-IT" sz="1500" b="1" dirty="0"/>
              </a:p>
              <a:p>
                <a:endParaRPr lang="it-IT" b="1" dirty="0"/>
              </a:p>
              <a:p>
                <a:endParaRPr lang="it-IT" b="1" dirty="0"/>
              </a:p>
            </p:txBody>
          </p:sp>
        </mc:Choice>
        <mc:Fallback xmlns="">
          <p:sp>
            <p:nvSpPr>
              <p:cNvPr id="12" name="CasellaDiTesto 11">
                <a:extLst>
                  <a:ext uri="{FF2B5EF4-FFF2-40B4-BE49-F238E27FC236}">
                    <a16:creationId xmlns:a16="http://schemas.microsoft.com/office/drawing/2014/main" id="{16FEB3CA-CE63-4606-860A-AAE762BB0911}"/>
                  </a:ext>
                </a:extLst>
              </p:cNvPr>
              <p:cNvSpPr txBox="1">
                <a:spLocks noRot="1" noChangeAspect="1" noMove="1" noResize="1" noEditPoints="1" noAdjustHandles="1" noChangeArrowheads="1" noChangeShapeType="1" noTextEdit="1"/>
              </p:cNvSpPr>
              <p:nvPr/>
            </p:nvSpPr>
            <p:spPr>
              <a:xfrm>
                <a:off x="7470823" y="5299788"/>
                <a:ext cx="3940572" cy="2008114"/>
              </a:xfrm>
              <a:prstGeom prst="rect">
                <a:avLst/>
              </a:prstGeom>
              <a:blipFill>
                <a:blip r:embed="rId4"/>
                <a:stretch>
                  <a:fillRect/>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D6A93859-53A9-47D4-A9BB-ECC4D34E249E}"/>
              </a:ext>
            </a:extLst>
          </p:cNvPr>
          <p:cNvSpPr/>
          <p:nvPr/>
        </p:nvSpPr>
        <p:spPr>
          <a:xfrm>
            <a:off x="7809722" y="5299788"/>
            <a:ext cx="3303037" cy="1324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0EC803C7-B271-4F0E-91A5-404EF3930A5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24372" y="415278"/>
            <a:ext cx="3728048" cy="587695"/>
          </a:xfrm>
          <a:prstGeom prst="rect">
            <a:avLst/>
          </a:prstGeom>
        </p:spPr>
      </p:pic>
    </p:spTree>
    <p:extLst>
      <p:ext uri="{BB962C8B-B14F-4D97-AF65-F5344CB8AC3E}">
        <p14:creationId xmlns:p14="http://schemas.microsoft.com/office/powerpoint/2010/main" val="2230127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09128" y="709127"/>
            <a:ext cx="5414865" cy="1959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68582701-B21A-4453-93F1-16DD69AA9942}"/>
              </a:ext>
            </a:extLst>
          </p:cNvPr>
          <p:cNvSpPr txBox="1"/>
          <p:nvPr/>
        </p:nvSpPr>
        <p:spPr>
          <a:xfrm>
            <a:off x="681135" y="162714"/>
            <a:ext cx="6407642"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Analisi in condizioni ossidative (1): UV-Vis  </a:t>
            </a:r>
          </a:p>
        </p:txBody>
      </p:sp>
      <p:sp>
        <p:nvSpPr>
          <p:cNvPr id="9" name="CasellaDiTesto 8">
            <a:extLst>
              <a:ext uri="{FF2B5EF4-FFF2-40B4-BE49-F238E27FC236}">
                <a16:creationId xmlns:a16="http://schemas.microsoft.com/office/drawing/2014/main" id="{CC549B3B-130A-42F8-BC3A-C93B59ADA833}"/>
              </a:ext>
            </a:extLst>
          </p:cNvPr>
          <p:cNvSpPr txBox="1"/>
          <p:nvPr/>
        </p:nvSpPr>
        <p:spPr>
          <a:xfrm>
            <a:off x="1032999" y="1203649"/>
            <a:ext cx="10273004" cy="923330"/>
          </a:xfrm>
          <a:prstGeom prst="rect">
            <a:avLst/>
          </a:prstGeom>
          <a:noFill/>
        </p:spPr>
        <p:txBody>
          <a:bodyPr wrap="square" rtlCol="0">
            <a:spAutoFit/>
          </a:bodyPr>
          <a:lstStyle/>
          <a:p>
            <a:r>
              <a:rPr lang="it-IT" dirty="0"/>
              <a:t>Le barriere di attivazione dei complessi  D3</a:t>
            </a:r>
            <a:r>
              <a:rPr lang="it-IT" dirty="0">
                <a:sym typeface="Symbol" panose="05050102010706020507" pitchFamily="18" charset="2"/>
              </a:rPr>
              <a:t></a:t>
            </a:r>
            <a:r>
              <a:rPr lang="it-IT" dirty="0"/>
              <a:t> CBPQT</a:t>
            </a:r>
            <a:r>
              <a:rPr lang="it-IT" baseline="30000" dirty="0"/>
              <a:t>4+</a:t>
            </a:r>
            <a:r>
              <a:rPr lang="it-IT" dirty="0"/>
              <a:t> e  D1</a:t>
            </a:r>
            <a:r>
              <a:rPr lang="it-IT" baseline="30000" dirty="0"/>
              <a:t>+</a:t>
            </a:r>
            <a:r>
              <a:rPr lang="it-IT" dirty="0">
                <a:sym typeface="Symbol" panose="05050102010706020507" pitchFamily="18" charset="2"/>
              </a:rPr>
              <a:t></a:t>
            </a:r>
            <a:r>
              <a:rPr lang="it-IT" dirty="0"/>
              <a:t> CBPQT</a:t>
            </a:r>
            <a:r>
              <a:rPr lang="it-IT" baseline="30000" dirty="0"/>
              <a:t>4+</a:t>
            </a:r>
            <a:r>
              <a:rPr lang="it-IT" dirty="0"/>
              <a:t> si deducono da studi con spettroscopia UV-Vis. Si registra il picco di assorbimento a 520 nm, legato ad una transizione a trasferimento di carica quando CBPQT</a:t>
            </a:r>
            <a:r>
              <a:rPr lang="it-IT" baseline="30000" dirty="0"/>
              <a:t>4+</a:t>
            </a:r>
            <a:r>
              <a:rPr lang="it-IT" dirty="0"/>
              <a:t> interagisce con DNP.</a:t>
            </a:r>
          </a:p>
        </p:txBody>
      </p:sp>
      <p:sp>
        <p:nvSpPr>
          <p:cNvPr id="14" name="CasellaDiTesto 13">
            <a:extLst>
              <a:ext uri="{FF2B5EF4-FFF2-40B4-BE49-F238E27FC236}">
                <a16:creationId xmlns:a16="http://schemas.microsoft.com/office/drawing/2014/main" id="{BC63982E-29B3-49C6-AE3C-5A4EF256B3AF}"/>
              </a:ext>
            </a:extLst>
          </p:cNvPr>
          <p:cNvSpPr txBox="1"/>
          <p:nvPr/>
        </p:nvSpPr>
        <p:spPr>
          <a:xfrm>
            <a:off x="5626358" y="4407856"/>
            <a:ext cx="5851851" cy="2031325"/>
          </a:xfrm>
          <a:prstGeom prst="rect">
            <a:avLst/>
          </a:prstGeom>
          <a:noFill/>
        </p:spPr>
        <p:txBody>
          <a:bodyPr wrap="square" rtlCol="0">
            <a:spAutoFit/>
          </a:bodyPr>
          <a:lstStyle/>
          <a:p>
            <a:r>
              <a:rPr lang="it-IT" dirty="0"/>
              <a:t>La velocità con cui l’anello si infila dalla parte del terminale 2-isopropilfenilico è almeno 4 ordini di grandezza maggiore rispetto al threading attraverso il terminale 2,5-dimetilpiridinio. </a:t>
            </a:r>
          </a:p>
          <a:p>
            <a:r>
              <a:rPr lang="it-IT" b="1" i="1" dirty="0"/>
              <a:t>Si conclude che nel complesso D1</a:t>
            </a:r>
            <a:r>
              <a:rPr lang="it-IT" b="1" i="1" baseline="30000" dirty="0"/>
              <a:t>+</a:t>
            </a:r>
            <a:r>
              <a:rPr lang="it-IT" b="1" i="1" dirty="0">
                <a:sym typeface="Symbol" panose="05050102010706020507" pitchFamily="18" charset="2"/>
              </a:rPr>
              <a:t></a:t>
            </a:r>
            <a:r>
              <a:rPr lang="it-IT" b="1" i="1" dirty="0"/>
              <a:t> CBPQT</a:t>
            </a:r>
            <a:r>
              <a:rPr lang="it-IT" b="1" i="1" baseline="30000" dirty="0"/>
              <a:t>4+</a:t>
            </a:r>
            <a:r>
              <a:rPr lang="it-IT" b="1" i="1" dirty="0"/>
              <a:t> il threading avviene attraverso il </a:t>
            </a:r>
            <a:r>
              <a:rPr lang="it-IT" b="1" i="1" dirty="0" err="1"/>
              <a:t>isopropilfenile</a:t>
            </a:r>
            <a:r>
              <a:rPr lang="it-IT" b="1" i="1" dirty="0"/>
              <a:t>, stericamente ingombrato ma neutro.</a:t>
            </a:r>
          </a:p>
        </p:txBody>
      </p:sp>
      <p:grpSp>
        <p:nvGrpSpPr>
          <p:cNvPr id="17" name="Gruppo 16">
            <a:extLst>
              <a:ext uri="{FF2B5EF4-FFF2-40B4-BE49-F238E27FC236}">
                <a16:creationId xmlns:a16="http://schemas.microsoft.com/office/drawing/2014/main" id="{532878E8-608B-45A8-8E6C-202F7A2EE8CF}"/>
              </a:ext>
            </a:extLst>
          </p:cNvPr>
          <p:cNvGrpSpPr/>
          <p:nvPr/>
        </p:nvGrpSpPr>
        <p:grpSpPr>
          <a:xfrm>
            <a:off x="5262465" y="2609039"/>
            <a:ext cx="7427168" cy="1316757"/>
            <a:chOff x="4469363" y="2609039"/>
            <a:chExt cx="7427168" cy="1316757"/>
          </a:xfrm>
        </p:grpSpPr>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994054FD-636D-4141-9AFE-41B96BEC0326}"/>
                    </a:ext>
                  </a:extLst>
                </p:cNvPr>
                <p:cNvSpPr txBox="1"/>
                <p:nvPr/>
              </p:nvSpPr>
              <p:spPr>
                <a:xfrm>
                  <a:off x="4544008" y="2715208"/>
                  <a:ext cx="7352523" cy="1210588"/>
                </a:xfrm>
                <a:prstGeom prst="rect">
                  <a:avLst/>
                </a:prstGeom>
                <a:noFill/>
              </p:spPr>
              <p:txBody>
                <a:bodyPr wrap="square" rtlCol="0">
                  <a:spAutoFit/>
                </a:bodyPr>
                <a:lstStyle/>
                <a:p>
                  <a14:m>
                    <m:oMath xmlns:m="http://schemas.openxmlformats.org/officeDocument/2006/math">
                      <m:r>
                        <a:rPr lang="it-IT" sz="1400" b="1" i="1">
                          <a:latin typeface="Cambria Math" panose="02040503050406030204" pitchFamily="18" charset="0"/>
                        </a:rPr>
                        <m:t>∆</m:t>
                      </m:r>
                      <m:sSubSup>
                        <m:sSubSupPr>
                          <m:ctrlPr>
                            <a:rPr lang="it-IT" sz="1400" b="1" i="1">
                              <a:latin typeface="Cambria Math" panose="02040503050406030204" pitchFamily="18" charset="0"/>
                            </a:rPr>
                          </m:ctrlPr>
                        </m:sSubSupPr>
                        <m:e>
                          <m:r>
                            <a:rPr lang="it-IT" sz="1400" b="1" i="1">
                              <a:latin typeface="Cambria Math" panose="02040503050406030204" pitchFamily="18" charset="0"/>
                            </a:rPr>
                            <m:t>𝑮</m:t>
                          </m:r>
                        </m:e>
                        <m:sub>
                          <m:r>
                            <a:rPr lang="it-IT" sz="1400" b="1" i="1">
                              <a:latin typeface="Cambria Math" panose="02040503050406030204" pitchFamily="18" charset="0"/>
                            </a:rPr>
                            <m:t>𝒕𝒉𝒓𝒆𝒂𝒅𝒊𝒏𝒈</m:t>
                          </m:r>
                        </m:sub>
                        <m:sup>
                          <m:r>
                            <a:rPr lang="it-IT" sz="1400" b="1" i="1">
                              <a:latin typeface="Cambria Math" panose="02040503050406030204" pitchFamily="18" charset="0"/>
                            </a:rPr>
                            <m:t>‡</m:t>
                          </m:r>
                        </m:sup>
                      </m:sSubSup>
                      <m:r>
                        <a:rPr lang="it-IT" sz="1400" b="1" i="1">
                          <a:latin typeface="Cambria Math" panose="02040503050406030204" pitchFamily="18" charset="0"/>
                        </a:rPr>
                        <m:t>(</m:t>
                      </m:r>
                      <m:r>
                        <a:rPr lang="it-IT" sz="1400" b="1" i="1">
                          <a:latin typeface="Cambria Math" panose="02040503050406030204" pitchFamily="18" charset="0"/>
                        </a:rPr>
                        <m:t>𝑫</m:t>
                      </m:r>
                      <m:sSup>
                        <m:sSupPr>
                          <m:ctrlPr>
                            <a:rPr lang="it-IT" sz="1400" b="1" i="1">
                              <a:latin typeface="Cambria Math" panose="02040503050406030204" pitchFamily="18" charset="0"/>
                            </a:rPr>
                          </m:ctrlPr>
                        </m:sSupPr>
                        <m:e>
                          <m:r>
                            <a:rPr lang="it-IT" sz="1400" b="1" i="1">
                              <a:latin typeface="Cambria Math" panose="02040503050406030204" pitchFamily="18" charset="0"/>
                            </a:rPr>
                            <m:t>𝟏</m:t>
                          </m:r>
                        </m:e>
                        <m:sup>
                          <m:r>
                            <a:rPr lang="it-IT" sz="1400" b="1" i="1">
                              <a:latin typeface="Cambria Math" panose="02040503050406030204" pitchFamily="18" charset="0"/>
                            </a:rPr>
                            <m:t>+</m:t>
                          </m:r>
                        </m:sup>
                      </m:sSup>
                      <m:r>
                        <a:rPr lang="it-IT" sz="1400" b="1" i="1">
                          <a:latin typeface="Cambria Math" panose="02040503050406030204" pitchFamily="18" charset="0"/>
                        </a:rPr>
                        <m:t>)=</m:t>
                      </m:r>
                      <m:r>
                        <a:rPr lang="it-IT" sz="1400" b="1" i="1">
                          <a:latin typeface="Cambria Math" panose="02040503050406030204" pitchFamily="18" charset="0"/>
                        </a:rPr>
                        <m:t>𝟏𝟕</m:t>
                      </m:r>
                      <m:r>
                        <a:rPr lang="it-IT" sz="1400" b="1" i="1">
                          <a:latin typeface="Cambria Math" panose="02040503050406030204" pitchFamily="18" charset="0"/>
                        </a:rPr>
                        <m:t>.</m:t>
                      </m:r>
                      <m:r>
                        <a:rPr lang="it-IT" sz="1400" b="1" i="1">
                          <a:latin typeface="Cambria Math" panose="02040503050406030204" pitchFamily="18" charset="0"/>
                        </a:rPr>
                        <m:t>𝟐</m:t>
                      </m:r>
                      <m:r>
                        <a:rPr lang="it-IT" sz="1400" b="1" i="1">
                          <a:latin typeface="Cambria Math" panose="02040503050406030204" pitchFamily="18" charset="0"/>
                        </a:rPr>
                        <m:t> </m:t>
                      </m:r>
                      <m:r>
                        <a:rPr lang="it-IT" sz="1400" b="1" i="1">
                          <a:latin typeface="Cambria Math" panose="02040503050406030204" pitchFamily="18" charset="0"/>
                        </a:rPr>
                        <m:t>𝒌𝒄𝒂𝒍</m:t>
                      </m:r>
                      <m:r>
                        <a:rPr lang="it-IT" sz="1400" b="1" i="1">
                          <a:latin typeface="Cambria Math" panose="02040503050406030204" pitchFamily="18" charset="0"/>
                        </a:rPr>
                        <m:t> </m:t>
                      </m:r>
                      <m:r>
                        <a:rPr lang="it-IT" sz="1400" b="1" i="1">
                          <a:latin typeface="Cambria Math" panose="02040503050406030204" pitchFamily="18" charset="0"/>
                        </a:rPr>
                        <m:t>𝒎𝒐</m:t>
                      </m:r>
                      <m:sSup>
                        <m:sSupPr>
                          <m:ctrlPr>
                            <a:rPr lang="it-IT" sz="1400" b="1" i="1">
                              <a:latin typeface="Cambria Math" panose="02040503050406030204" pitchFamily="18" charset="0"/>
                            </a:rPr>
                          </m:ctrlPr>
                        </m:sSupPr>
                        <m:e>
                          <m:r>
                            <a:rPr lang="it-IT" sz="1400" b="1" i="1">
                              <a:latin typeface="Cambria Math" panose="02040503050406030204" pitchFamily="18" charset="0"/>
                            </a:rPr>
                            <m:t>𝒍</m:t>
                          </m:r>
                        </m:e>
                        <m:sup>
                          <m:r>
                            <a:rPr lang="it-IT" sz="1400" b="1" i="1">
                              <a:latin typeface="Cambria Math" panose="02040503050406030204" pitchFamily="18" charset="0"/>
                            </a:rPr>
                            <m:t>−</m:t>
                          </m:r>
                          <m:r>
                            <a:rPr lang="it-IT" sz="1400" b="1" i="1">
                              <a:latin typeface="Cambria Math" panose="02040503050406030204" pitchFamily="18" charset="0"/>
                            </a:rPr>
                            <m:t>𝟏</m:t>
                          </m:r>
                        </m:sup>
                      </m:sSup>
                    </m:oMath>
                  </a14:m>
                  <a:r>
                    <a:rPr lang="it-IT" b="1" dirty="0"/>
                    <a:t>	</a:t>
                  </a:r>
                  <a:r>
                    <a:rPr lang="it-IT" sz="1400" b="1" dirty="0"/>
                    <a:t> </a:t>
                  </a:r>
                  <a14:m>
                    <m:oMath xmlns:m="http://schemas.openxmlformats.org/officeDocument/2006/math">
                      <m:r>
                        <a:rPr lang="it-IT" sz="1400" b="1" i="1">
                          <a:latin typeface="Cambria Math" panose="02040503050406030204" pitchFamily="18" charset="0"/>
                        </a:rPr>
                        <m:t>∆</m:t>
                      </m:r>
                      <m:sSubSup>
                        <m:sSubSupPr>
                          <m:ctrlPr>
                            <a:rPr lang="it-IT" sz="1400" b="1" i="1">
                              <a:latin typeface="Cambria Math" panose="02040503050406030204" pitchFamily="18" charset="0"/>
                            </a:rPr>
                          </m:ctrlPr>
                        </m:sSubSupPr>
                        <m:e>
                          <m:r>
                            <a:rPr lang="it-IT" sz="1400" b="1" i="1">
                              <a:latin typeface="Cambria Math" panose="02040503050406030204" pitchFamily="18" charset="0"/>
                            </a:rPr>
                            <m:t>𝑮</m:t>
                          </m:r>
                        </m:e>
                        <m:sub>
                          <m:r>
                            <a:rPr lang="it-IT" sz="1400" b="1" i="1">
                              <a:latin typeface="Cambria Math" panose="02040503050406030204" pitchFamily="18" charset="0"/>
                            </a:rPr>
                            <m:t>𝒅𝒆𝒕𝒉𝒓𝒆𝒂𝒅𝒊𝒏𝒈</m:t>
                          </m:r>
                        </m:sub>
                        <m:sup>
                          <m:r>
                            <a:rPr lang="it-IT" sz="1400" b="1" i="1">
                              <a:latin typeface="Cambria Math" panose="02040503050406030204" pitchFamily="18" charset="0"/>
                            </a:rPr>
                            <m:t>‡</m:t>
                          </m:r>
                        </m:sup>
                      </m:sSubSup>
                      <m:r>
                        <a:rPr lang="it-IT" sz="1400" b="1" i="1">
                          <a:latin typeface="Cambria Math" panose="02040503050406030204" pitchFamily="18" charset="0"/>
                        </a:rPr>
                        <m:t>(</m:t>
                      </m:r>
                      <m:r>
                        <a:rPr lang="it-IT" sz="1400" b="1" i="1">
                          <a:latin typeface="Cambria Math" panose="02040503050406030204" pitchFamily="18" charset="0"/>
                        </a:rPr>
                        <m:t>𝑫</m:t>
                      </m:r>
                      <m:sSup>
                        <m:sSupPr>
                          <m:ctrlPr>
                            <a:rPr lang="it-IT" sz="1400" b="1" i="1">
                              <a:latin typeface="Cambria Math" panose="02040503050406030204" pitchFamily="18" charset="0"/>
                            </a:rPr>
                          </m:ctrlPr>
                        </m:sSupPr>
                        <m:e>
                          <m:r>
                            <a:rPr lang="it-IT" sz="1400" b="1" i="1">
                              <a:latin typeface="Cambria Math" panose="02040503050406030204" pitchFamily="18" charset="0"/>
                            </a:rPr>
                            <m:t>𝟏</m:t>
                          </m:r>
                        </m:e>
                        <m:sup>
                          <m:r>
                            <a:rPr lang="it-IT" sz="1400" b="1" i="1">
                              <a:latin typeface="Cambria Math" panose="02040503050406030204" pitchFamily="18" charset="0"/>
                            </a:rPr>
                            <m:t>+</m:t>
                          </m:r>
                        </m:sup>
                      </m:sSup>
                      <m:r>
                        <a:rPr lang="it-IT" sz="1400" b="1" i="1">
                          <a:latin typeface="Cambria Math" panose="02040503050406030204" pitchFamily="18" charset="0"/>
                        </a:rPr>
                        <m:t>)=</m:t>
                      </m:r>
                      <m:r>
                        <a:rPr lang="it-IT" sz="1400" b="1" i="1">
                          <a:latin typeface="Cambria Math" panose="02040503050406030204" pitchFamily="18" charset="0"/>
                        </a:rPr>
                        <m:t>𝟐𝟏</m:t>
                      </m:r>
                      <m:r>
                        <a:rPr lang="it-IT" sz="1400" b="1" i="1">
                          <a:latin typeface="Cambria Math" panose="02040503050406030204" pitchFamily="18" charset="0"/>
                        </a:rPr>
                        <m:t>.</m:t>
                      </m:r>
                      <m:r>
                        <a:rPr lang="it-IT" sz="1400" b="1" i="1">
                          <a:latin typeface="Cambria Math" panose="02040503050406030204" pitchFamily="18" charset="0"/>
                        </a:rPr>
                        <m:t>𝟎</m:t>
                      </m:r>
                      <m:r>
                        <a:rPr lang="it-IT" sz="1400" b="1" i="1">
                          <a:latin typeface="Cambria Math" panose="02040503050406030204" pitchFamily="18" charset="0"/>
                        </a:rPr>
                        <m:t> </m:t>
                      </m:r>
                      <m:r>
                        <a:rPr lang="it-IT" sz="1400" b="1" i="1">
                          <a:latin typeface="Cambria Math" panose="02040503050406030204" pitchFamily="18" charset="0"/>
                        </a:rPr>
                        <m:t>𝒌𝒄𝒂𝒍</m:t>
                      </m:r>
                      <m:r>
                        <a:rPr lang="it-IT" sz="1400" b="1" i="1">
                          <a:latin typeface="Cambria Math" panose="02040503050406030204" pitchFamily="18" charset="0"/>
                        </a:rPr>
                        <m:t> </m:t>
                      </m:r>
                      <m:r>
                        <a:rPr lang="it-IT" sz="1400" b="1" i="1">
                          <a:latin typeface="Cambria Math" panose="02040503050406030204" pitchFamily="18" charset="0"/>
                        </a:rPr>
                        <m:t>𝒎𝒐</m:t>
                      </m:r>
                      <m:sSup>
                        <m:sSupPr>
                          <m:ctrlPr>
                            <a:rPr lang="it-IT" sz="1400" b="1" i="1">
                              <a:latin typeface="Cambria Math" panose="02040503050406030204" pitchFamily="18" charset="0"/>
                            </a:rPr>
                          </m:ctrlPr>
                        </m:sSupPr>
                        <m:e>
                          <m:r>
                            <a:rPr lang="it-IT" sz="1400" b="1" i="1">
                              <a:latin typeface="Cambria Math" panose="02040503050406030204" pitchFamily="18" charset="0"/>
                            </a:rPr>
                            <m:t>𝒍</m:t>
                          </m:r>
                        </m:e>
                        <m:sup>
                          <m:r>
                            <a:rPr lang="it-IT" sz="1400" b="1" i="1">
                              <a:latin typeface="Cambria Math" panose="02040503050406030204" pitchFamily="18" charset="0"/>
                            </a:rPr>
                            <m:t>−</m:t>
                          </m:r>
                          <m:r>
                            <a:rPr lang="it-IT" sz="1400" b="1" i="1">
                              <a:latin typeface="Cambria Math" panose="02040503050406030204" pitchFamily="18" charset="0"/>
                            </a:rPr>
                            <m:t>𝟏</m:t>
                          </m:r>
                        </m:sup>
                      </m:sSup>
                    </m:oMath>
                  </a14:m>
                  <a:endParaRPr lang="it-IT" b="1" dirty="0"/>
                </a:p>
                <a:p>
                  <a:endParaRPr lang="it-IT" b="1" dirty="0"/>
                </a:p>
                <a:p>
                  <a14:m>
                    <m:oMath xmlns:m="http://schemas.openxmlformats.org/officeDocument/2006/math">
                      <m:r>
                        <a:rPr lang="it-IT" sz="1400" b="1" i="1">
                          <a:latin typeface="Cambria Math" panose="02040503050406030204" pitchFamily="18" charset="0"/>
                        </a:rPr>
                        <m:t>∆</m:t>
                      </m:r>
                      <m:sSubSup>
                        <m:sSubSupPr>
                          <m:ctrlPr>
                            <a:rPr lang="it-IT" sz="1400" b="1" i="1">
                              <a:latin typeface="Cambria Math" panose="02040503050406030204" pitchFamily="18" charset="0"/>
                            </a:rPr>
                          </m:ctrlPr>
                        </m:sSubSupPr>
                        <m:e>
                          <m:r>
                            <a:rPr lang="it-IT" sz="1400" b="1" i="1">
                              <a:latin typeface="Cambria Math" panose="02040503050406030204" pitchFamily="18" charset="0"/>
                            </a:rPr>
                            <m:t>𝑮</m:t>
                          </m:r>
                        </m:e>
                        <m:sub>
                          <m:r>
                            <a:rPr lang="it-IT" sz="1400" b="1" i="1">
                              <a:latin typeface="Cambria Math" panose="02040503050406030204" pitchFamily="18" charset="0"/>
                            </a:rPr>
                            <m:t>𝒕𝒉𝒓𝒆𝒂𝒅𝒊𝒏𝒈</m:t>
                          </m:r>
                        </m:sub>
                        <m:sup>
                          <m:r>
                            <a:rPr lang="it-IT" sz="1400" b="1" i="1">
                              <a:latin typeface="Cambria Math" panose="02040503050406030204" pitchFamily="18" charset="0"/>
                            </a:rPr>
                            <m:t>‡</m:t>
                          </m:r>
                        </m:sup>
                      </m:sSubSup>
                      <m:r>
                        <a:rPr lang="it-IT" sz="1400" b="1" i="1">
                          <a:latin typeface="Cambria Math" panose="02040503050406030204" pitchFamily="18" charset="0"/>
                        </a:rPr>
                        <m:t>(</m:t>
                      </m:r>
                      <m:r>
                        <a:rPr lang="it-IT" sz="1400" b="1" i="1">
                          <a:latin typeface="Cambria Math" panose="02040503050406030204" pitchFamily="18" charset="0"/>
                        </a:rPr>
                        <m:t>𝑫</m:t>
                      </m:r>
                      <m:r>
                        <a:rPr lang="it-IT" sz="1400" b="1" i="1">
                          <a:latin typeface="Cambria Math" panose="02040503050406030204" pitchFamily="18" charset="0"/>
                        </a:rPr>
                        <m:t>𝟑</m:t>
                      </m:r>
                      <m:r>
                        <a:rPr lang="it-IT" sz="1400" b="1" i="1">
                          <a:latin typeface="Cambria Math" panose="02040503050406030204" pitchFamily="18" charset="0"/>
                        </a:rPr>
                        <m:t>)=</m:t>
                      </m:r>
                      <m:r>
                        <a:rPr lang="it-IT" sz="1400" b="1" i="1">
                          <a:latin typeface="Cambria Math" panose="02040503050406030204" pitchFamily="18" charset="0"/>
                        </a:rPr>
                        <m:t>𝟏𝟔</m:t>
                      </m:r>
                      <m:r>
                        <a:rPr lang="it-IT" sz="1400" b="1" i="1">
                          <a:latin typeface="Cambria Math" panose="02040503050406030204" pitchFamily="18" charset="0"/>
                        </a:rPr>
                        <m:t>.</m:t>
                      </m:r>
                      <m:r>
                        <a:rPr lang="it-IT" sz="1400" b="1" i="1">
                          <a:latin typeface="Cambria Math" panose="02040503050406030204" pitchFamily="18" charset="0"/>
                        </a:rPr>
                        <m:t>𝟗</m:t>
                      </m:r>
                      <m:r>
                        <a:rPr lang="it-IT" sz="1400" b="1" i="1">
                          <a:latin typeface="Cambria Math" panose="02040503050406030204" pitchFamily="18" charset="0"/>
                        </a:rPr>
                        <m:t> </m:t>
                      </m:r>
                      <m:r>
                        <a:rPr lang="it-IT" sz="1400" b="1" i="1">
                          <a:latin typeface="Cambria Math" panose="02040503050406030204" pitchFamily="18" charset="0"/>
                        </a:rPr>
                        <m:t>𝒌𝒄𝒂𝒍</m:t>
                      </m:r>
                      <m:r>
                        <a:rPr lang="it-IT" sz="1400" b="1" i="1">
                          <a:latin typeface="Cambria Math" panose="02040503050406030204" pitchFamily="18" charset="0"/>
                        </a:rPr>
                        <m:t> </m:t>
                      </m:r>
                      <m:r>
                        <a:rPr lang="it-IT" sz="1400" b="1" i="1">
                          <a:latin typeface="Cambria Math" panose="02040503050406030204" pitchFamily="18" charset="0"/>
                        </a:rPr>
                        <m:t>𝒎𝒐</m:t>
                      </m:r>
                      <m:sSup>
                        <m:sSupPr>
                          <m:ctrlPr>
                            <a:rPr lang="it-IT" sz="1400" b="1" i="1">
                              <a:latin typeface="Cambria Math" panose="02040503050406030204" pitchFamily="18" charset="0"/>
                            </a:rPr>
                          </m:ctrlPr>
                        </m:sSupPr>
                        <m:e>
                          <m:r>
                            <a:rPr lang="it-IT" sz="1400" b="1" i="1">
                              <a:latin typeface="Cambria Math" panose="02040503050406030204" pitchFamily="18" charset="0"/>
                            </a:rPr>
                            <m:t>𝒍</m:t>
                          </m:r>
                        </m:e>
                        <m:sup>
                          <m:r>
                            <a:rPr lang="it-IT" sz="1400" b="1" i="1">
                              <a:latin typeface="Cambria Math" panose="02040503050406030204" pitchFamily="18" charset="0"/>
                            </a:rPr>
                            <m:t>−</m:t>
                          </m:r>
                          <m:r>
                            <a:rPr lang="it-IT" sz="1400" b="1" i="1">
                              <a:latin typeface="Cambria Math" panose="02040503050406030204" pitchFamily="18" charset="0"/>
                            </a:rPr>
                            <m:t>𝟏</m:t>
                          </m:r>
                        </m:sup>
                      </m:sSup>
                    </m:oMath>
                  </a14:m>
                  <a:r>
                    <a:rPr lang="it-IT" b="1" dirty="0"/>
                    <a:t>	</a:t>
                  </a:r>
                  <a:r>
                    <a:rPr lang="it-IT" sz="1400" b="1" dirty="0"/>
                    <a:t> </a:t>
                  </a:r>
                  <a14:m>
                    <m:oMath xmlns:m="http://schemas.openxmlformats.org/officeDocument/2006/math">
                      <m:r>
                        <a:rPr lang="it-IT" sz="1400" b="1" i="1">
                          <a:latin typeface="Cambria Math" panose="02040503050406030204" pitchFamily="18" charset="0"/>
                        </a:rPr>
                        <m:t>∆</m:t>
                      </m:r>
                      <m:sSubSup>
                        <m:sSubSupPr>
                          <m:ctrlPr>
                            <a:rPr lang="it-IT" sz="1400" b="1" i="1">
                              <a:latin typeface="Cambria Math" panose="02040503050406030204" pitchFamily="18" charset="0"/>
                            </a:rPr>
                          </m:ctrlPr>
                        </m:sSubSupPr>
                        <m:e>
                          <m:r>
                            <a:rPr lang="it-IT" sz="1400" b="1" i="1">
                              <a:latin typeface="Cambria Math" panose="02040503050406030204" pitchFamily="18" charset="0"/>
                            </a:rPr>
                            <m:t>𝑮</m:t>
                          </m:r>
                        </m:e>
                        <m:sub>
                          <m:r>
                            <a:rPr lang="it-IT" sz="1400" b="1" i="1">
                              <a:latin typeface="Cambria Math" panose="02040503050406030204" pitchFamily="18" charset="0"/>
                            </a:rPr>
                            <m:t>𝒅𝒆𝒕𝒉𝒓𝒆𝒂𝒅𝒊𝒏𝒈</m:t>
                          </m:r>
                        </m:sub>
                        <m:sup>
                          <m:r>
                            <a:rPr lang="it-IT" sz="1400" b="1" i="1">
                              <a:latin typeface="Cambria Math" panose="02040503050406030204" pitchFamily="18" charset="0"/>
                            </a:rPr>
                            <m:t>‡</m:t>
                          </m:r>
                        </m:sup>
                      </m:sSubSup>
                      <m:r>
                        <a:rPr lang="it-IT" sz="1400" b="1" i="1">
                          <a:latin typeface="Cambria Math" panose="02040503050406030204" pitchFamily="18" charset="0"/>
                        </a:rPr>
                        <m:t>(</m:t>
                      </m:r>
                      <m:r>
                        <a:rPr lang="it-IT" sz="1400" b="1" i="1">
                          <a:latin typeface="Cambria Math" panose="02040503050406030204" pitchFamily="18" charset="0"/>
                        </a:rPr>
                        <m:t>𝑫</m:t>
                      </m:r>
                      <m:r>
                        <a:rPr lang="it-IT" sz="1400" b="1" i="1">
                          <a:latin typeface="Cambria Math" panose="02040503050406030204" pitchFamily="18" charset="0"/>
                        </a:rPr>
                        <m:t>𝟑</m:t>
                      </m:r>
                      <m:r>
                        <a:rPr lang="it-IT" sz="1400" b="1" i="1">
                          <a:latin typeface="Cambria Math" panose="02040503050406030204" pitchFamily="18" charset="0"/>
                        </a:rPr>
                        <m:t>)=</m:t>
                      </m:r>
                      <m:r>
                        <a:rPr lang="it-IT" sz="1400" b="1" i="1">
                          <a:latin typeface="Cambria Math" panose="02040503050406030204" pitchFamily="18" charset="0"/>
                        </a:rPr>
                        <m:t>𝟐𝟎</m:t>
                      </m:r>
                      <m:r>
                        <a:rPr lang="it-IT" sz="1400" b="1" i="1">
                          <a:latin typeface="Cambria Math" panose="02040503050406030204" pitchFamily="18" charset="0"/>
                        </a:rPr>
                        <m:t>.</m:t>
                      </m:r>
                      <m:r>
                        <a:rPr lang="it-IT" sz="1400" b="1" i="1">
                          <a:latin typeface="Cambria Math" panose="02040503050406030204" pitchFamily="18" charset="0"/>
                        </a:rPr>
                        <m:t>𝟔</m:t>
                      </m:r>
                      <m:r>
                        <a:rPr lang="it-IT" sz="1400" b="1" i="1">
                          <a:latin typeface="Cambria Math" panose="02040503050406030204" pitchFamily="18" charset="0"/>
                        </a:rPr>
                        <m:t> </m:t>
                      </m:r>
                      <m:r>
                        <a:rPr lang="it-IT" sz="1400" b="1" i="1">
                          <a:latin typeface="Cambria Math" panose="02040503050406030204" pitchFamily="18" charset="0"/>
                        </a:rPr>
                        <m:t>𝒌𝒄𝒂𝒍</m:t>
                      </m:r>
                      <m:r>
                        <a:rPr lang="it-IT" sz="1400" b="1" i="1">
                          <a:latin typeface="Cambria Math" panose="02040503050406030204" pitchFamily="18" charset="0"/>
                        </a:rPr>
                        <m:t> </m:t>
                      </m:r>
                      <m:r>
                        <a:rPr lang="it-IT" sz="1400" b="1" i="1">
                          <a:latin typeface="Cambria Math" panose="02040503050406030204" pitchFamily="18" charset="0"/>
                        </a:rPr>
                        <m:t>𝒎𝒐</m:t>
                      </m:r>
                      <m:sSup>
                        <m:sSupPr>
                          <m:ctrlPr>
                            <a:rPr lang="it-IT" sz="1400" b="1" i="1">
                              <a:latin typeface="Cambria Math" panose="02040503050406030204" pitchFamily="18" charset="0"/>
                            </a:rPr>
                          </m:ctrlPr>
                        </m:sSupPr>
                        <m:e>
                          <m:r>
                            <a:rPr lang="it-IT" sz="1400" b="1" i="1">
                              <a:latin typeface="Cambria Math" panose="02040503050406030204" pitchFamily="18" charset="0"/>
                            </a:rPr>
                            <m:t>𝒍</m:t>
                          </m:r>
                        </m:e>
                        <m:sup>
                          <m:r>
                            <a:rPr lang="it-IT" sz="1400" b="1" i="1">
                              <a:latin typeface="Cambria Math" panose="02040503050406030204" pitchFamily="18" charset="0"/>
                            </a:rPr>
                            <m:t>−</m:t>
                          </m:r>
                          <m:r>
                            <a:rPr lang="it-IT" sz="1400" b="1" i="1">
                              <a:latin typeface="Cambria Math" panose="02040503050406030204" pitchFamily="18" charset="0"/>
                            </a:rPr>
                            <m:t>𝟏</m:t>
                          </m:r>
                        </m:sup>
                      </m:sSup>
                    </m:oMath>
                  </a14:m>
                  <a:endParaRPr lang="it-IT" b="1" dirty="0"/>
                </a:p>
                <a:p>
                  <a:endParaRPr lang="it-IT" dirty="0"/>
                </a:p>
              </p:txBody>
            </p:sp>
          </mc:Choice>
          <mc:Fallback xmlns="">
            <p:sp>
              <p:nvSpPr>
                <p:cNvPr id="15" name="CasellaDiTesto 14">
                  <a:extLst>
                    <a:ext uri="{FF2B5EF4-FFF2-40B4-BE49-F238E27FC236}">
                      <a16:creationId xmlns:a16="http://schemas.microsoft.com/office/drawing/2014/main" id="{994054FD-636D-4141-9AFE-41B96BEC0326}"/>
                    </a:ext>
                  </a:extLst>
                </p:cNvPr>
                <p:cNvSpPr txBox="1">
                  <a:spLocks noRot="1" noChangeAspect="1" noMove="1" noResize="1" noEditPoints="1" noAdjustHandles="1" noChangeArrowheads="1" noChangeShapeType="1" noTextEdit="1"/>
                </p:cNvSpPr>
                <p:nvPr/>
              </p:nvSpPr>
              <p:spPr>
                <a:xfrm>
                  <a:off x="4544008" y="2715208"/>
                  <a:ext cx="7352523" cy="1210588"/>
                </a:xfrm>
                <a:prstGeom prst="rect">
                  <a:avLst/>
                </a:prstGeom>
                <a:blipFill>
                  <a:blip r:embed="rId6"/>
                  <a:stretch>
                    <a:fillRect/>
                  </a:stretch>
                </a:blipFill>
              </p:spPr>
              <p:txBody>
                <a:bodyPr/>
                <a:lstStyle/>
                <a:p>
                  <a:r>
                    <a:rPr lang="it-IT">
                      <a:noFill/>
                    </a:rPr>
                    <a:t> </a:t>
                  </a:r>
                </a:p>
              </p:txBody>
            </p:sp>
          </mc:Fallback>
        </mc:AlternateContent>
        <p:sp>
          <p:nvSpPr>
            <p:cNvPr id="16" name="Rettangolo 15">
              <a:extLst>
                <a:ext uri="{FF2B5EF4-FFF2-40B4-BE49-F238E27FC236}">
                  <a16:creationId xmlns:a16="http://schemas.microsoft.com/office/drawing/2014/main" id="{2F32C176-8FB2-4946-92C3-F960CD39F32A}"/>
                </a:ext>
              </a:extLst>
            </p:cNvPr>
            <p:cNvSpPr/>
            <p:nvPr/>
          </p:nvSpPr>
          <p:spPr>
            <a:xfrm>
              <a:off x="4469363" y="2609039"/>
              <a:ext cx="6662057" cy="1210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Immagine 4" descr="Immagine che contiene testo, mappa&#10;&#10;Descrizione generata automaticamente">
            <a:extLst>
              <a:ext uri="{FF2B5EF4-FFF2-40B4-BE49-F238E27FC236}">
                <a16:creationId xmlns:a16="http://schemas.microsoft.com/office/drawing/2014/main" id="{1D186C1E-6C22-4EFE-B917-F1D47B9CA9D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999" y="2207490"/>
            <a:ext cx="4024193" cy="4524499"/>
          </a:xfrm>
          <a:prstGeom prst="rect">
            <a:avLst/>
          </a:prstGeom>
        </p:spPr>
      </p:pic>
      <p:pic>
        <p:nvPicPr>
          <p:cNvPr id="11" name="Immagine 10">
            <a:extLst>
              <a:ext uri="{FF2B5EF4-FFF2-40B4-BE49-F238E27FC236}">
                <a16:creationId xmlns:a16="http://schemas.microsoft.com/office/drawing/2014/main" id="{9A40260C-8795-4B52-8C6F-73C65A39CB50}"/>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81858" y="415278"/>
            <a:ext cx="3813075" cy="587695"/>
          </a:xfrm>
          <a:prstGeom prst="rect">
            <a:avLst/>
          </a:prstGeom>
        </p:spPr>
      </p:pic>
    </p:spTree>
    <p:extLst>
      <p:ext uri="{BB962C8B-B14F-4D97-AF65-F5344CB8AC3E}">
        <p14:creationId xmlns:p14="http://schemas.microsoft.com/office/powerpoint/2010/main" val="217343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09128" y="709127"/>
            <a:ext cx="5414865" cy="195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7D80602A-D45C-484A-9E20-860CCE1E2B2A}"/>
              </a:ext>
            </a:extLst>
          </p:cNvPr>
          <p:cNvSpPr txBox="1"/>
          <p:nvPr/>
        </p:nvSpPr>
        <p:spPr>
          <a:xfrm>
            <a:off x="681135" y="162714"/>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Analisi in condizioni riduttive (1): CV </a:t>
            </a:r>
          </a:p>
        </p:txBody>
      </p:sp>
      <p:sp>
        <p:nvSpPr>
          <p:cNvPr id="5" name="CasellaDiTesto 4">
            <a:extLst>
              <a:ext uri="{FF2B5EF4-FFF2-40B4-BE49-F238E27FC236}">
                <a16:creationId xmlns:a16="http://schemas.microsoft.com/office/drawing/2014/main" id="{94C7EA95-B805-4C5F-8710-96D11DD3F14B}"/>
              </a:ext>
            </a:extLst>
          </p:cNvPr>
          <p:cNvSpPr txBox="1"/>
          <p:nvPr/>
        </p:nvSpPr>
        <p:spPr>
          <a:xfrm>
            <a:off x="905069" y="1123138"/>
            <a:ext cx="11215396" cy="646331"/>
          </a:xfrm>
          <a:prstGeom prst="rect">
            <a:avLst/>
          </a:prstGeom>
          <a:noFill/>
        </p:spPr>
        <p:txBody>
          <a:bodyPr wrap="square" rtlCol="0">
            <a:spAutoFit/>
          </a:bodyPr>
          <a:lstStyle/>
          <a:p>
            <a:r>
              <a:rPr lang="it-IT" dirty="0"/>
              <a:t>Per valutare le velocità di dissociazione del complesso in condizioni riduttive è stata applicata la </a:t>
            </a:r>
            <a:r>
              <a:rPr lang="it-IT" dirty="0" err="1"/>
              <a:t>ciclovoltammetria</a:t>
            </a:r>
            <a:r>
              <a:rPr lang="it-IT" dirty="0"/>
              <a:t> con esperimenti eseguiti su tutti e tre i complessi e su un complesso senza terminali (BHEEN</a:t>
            </a:r>
            <a:r>
              <a:rPr lang="it-IT" dirty="0">
                <a:sym typeface="Symbol" panose="05050102010706020507" pitchFamily="18" charset="2"/>
              </a:rPr>
              <a:t></a:t>
            </a:r>
            <a:r>
              <a:rPr lang="it-IT" dirty="0"/>
              <a:t>CBPQT</a:t>
            </a:r>
            <a:r>
              <a:rPr lang="it-IT" baseline="30000" dirty="0"/>
              <a:t>4+</a:t>
            </a:r>
            <a:r>
              <a:rPr lang="it-IT" dirty="0"/>
              <a:t>)</a:t>
            </a:r>
          </a:p>
        </p:txBody>
      </p:sp>
      <p:sp>
        <p:nvSpPr>
          <p:cNvPr id="11" name="CasellaDiTesto 10">
            <a:extLst>
              <a:ext uri="{FF2B5EF4-FFF2-40B4-BE49-F238E27FC236}">
                <a16:creationId xmlns:a16="http://schemas.microsoft.com/office/drawing/2014/main" id="{FB8FF248-A092-4B88-A36C-ECE5D5A614DA}"/>
              </a:ext>
            </a:extLst>
          </p:cNvPr>
          <p:cNvSpPr txBox="1"/>
          <p:nvPr/>
        </p:nvSpPr>
        <p:spPr>
          <a:xfrm>
            <a:off x="5770391" y="1987538"/>
            <a:ext cx="5775649" cy="2031325"/>
          </a:xfrm>
          <a:prstGeom prst="rect">
            <a:avLst/>
          </a:prstGeom>
          <a:noFill/>
        </p:spPr>
        <p:txBody>
          <a:bodyPr wrap="square" rtlCol="0">
            <a:spAutoFit/>
          </a:bodyPr>
          <a:lstStyle/>
          <a:p>
            <a:pPr marL="285750" indent="-285750">
              <a:buFont typeface="Arial" panose="020B0604020202020204" pitchFamily="34" charset="0"/>
              <a:buChar char="•"/>
            </a:pPr>
            <a:r>
              <a:rPr lang="it-IT" dirty="0"/>
              <a:t>I due picchi a -0.40 V e -0.31 V sono assegnati alle due riduzioni ad un elettrone: CBPQT</a:t>
            </a:r>
            <a:r>
              <a:rPr lang="it-IT" baseline="30000" dirty="0"/>
              <a:t>(4+)</a:t>
            </a:r>
            <a:r>
              <a:rPr lang="it-IT" dirty="0"/>
              <a:t>/CBPQT</a:t>
            </a:r>
            <a:r>
              <a:rPr lang="it-IT" baseline="30000" dirty="0"/>
              <a:t>(2+)(•+)</a:t>
            </a:r>
            <a:r>
              <a:rPr lang="it-IT" dirty="0"/>
              <a:t> e CBPQT</a:t>
            </a:r>
            <a:r>
              <a:rPr lang="it-IT" baseline="30000" dirty="0"/>
              <a:t>(2+)(•+)</a:t>
            </a:r>
            <a:r>
              <a:rPr lang="it-IT" dirty="0"/>
              <a:t>/ CBPQT</a:t>
            </a:r>
            <a:r>
              <a:rPr lang="it-IT" baseline="30000" dirty="0"/>
              <a:t>2(•+)</a:t>
            </a:r>
            <a:r>
              <a:rPr lang="it-IT" dirty="0"/>
              <a:t> . Dopo la prima riduzione il terminale </a:t>
            </a:r>
            <a:r>
              <a:rPr lang="it-IT" dirty="0" err="1"/>
              <a:t>isopropilfenilico</a:t>
            </a:r>
            <a:r>
              <a:rPr lang="it-IT" dirty="0"/>
              <a:t> rallenta la dissociazione e una delle due unità BIPY</a:t>
            </a:r>
            <a:r>
              <a:rPr lang="it-IT" baseline="30000" dirty="0"/>
              <a:t>2+</a:t>
            </a:r>
            <a:r>
              <a:rPr lang="it-IT" dirty="0"/>
              <a:t> continua ad interagire con l’unità DNP.  </a:t>
            </a:r>
            <a:endParaRPr lang="it-IT" baseline="30000" dirty="0"/>
          </a:p>
          <a:p>
            <a:r>
              <a:rPr lang="it-IT" baseline="30000" dirty="0"/>
              <a:t>       </a:t>
            </a:r>
            <a:endParaRPr lang="it-IT" dirty="0"/>
          </a:p>
        </p:txBody>
      </p:sp>
      <p:sp>
        <p:nvSpPr>
          <p:cNvPr id="12" name="Rettangolo 11">
            <a:extLst>
              <a:ext uri="{FF2B5EF4-FFF2-40B4-BE49-F238E27FC236}">
                <a16:creationId xmlns:a16="http://schemas.microsoft.com/office/drawing/2014/main" id="{B22947FC-E649-4E8A-A444-F2D965CB3C10}"/>
              </a:ext>
            </a:extLst>
          </p:cNvPr>
          <p:cNvSpPr/>
          <p:nvPr/>
        </p:nvSpPr>
        <p:spPr>
          <a:xfrm>
            <a:off x="2071396" y="2687216"/>
            <a:ext cx="979714" cy="39188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111E9B8B-D6A3-47D0-BF3F-120C8A3A6947}"/>
              </a:ext>
            </a:extLst>
          </p:cNvPr>
          <p:cNvSpPr/>
          <p:nvPr/>
        </p:nvSpPr>
        <p:spPr>
          <a:xfrm>
            <a:off x="2211355" y="4382396"/>
            <a:ext cx="457200" cy="39188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41BF073A-4027-48A2-8680-C54FC2C2A2EE}"/>
              </a:ext>
            </a:extLst>
          </p:cNvPr>
          <p:cNvSpPr/>
          <p:nvPr/>
        </p:nvSpPr>
        <p:spPr>
          <a:xfrm>
            <a:off x="2255675" y="5985561"/>
            <a:ext cx="611155" cy="39188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D09786DE-333E-47A8-AD52-231A811490DF}"/>
              </a:ext>
            </a:extLst>
          </p:cNvPr>
          <p:cNvSpPr txBox="1"/>
          <p:nvPr/>
        </p:nvSpPr>
        <p:spPr>
          <a:xfrm>
            <a:off x="5859624" y="4004686"/>
            <a:ext cx="5686416" cy="1200329"/>
          </a:xfrm>
          <a:prstGeom prst="rect">
            <a:avLst/>
          </a:prstGeom>
          <a:noFill/>
        </p:spPr>
        <p:txBody>
          <a:bodyPr wrap="square" rtlCol="0">
            <a:spAutoFit/>
          </a:bodyPr>
          <a:lstStyle/>
          <a:p>
            <a:pPr marL="285750" indent="-285750">
              <a:buFont typeface="Arial" panose="020B0604020202020204" pitchFamily="34" charset="0"/>
              <a:buChar char="•"/>
            </a:pPr>
            <a:r>
              <a:rPr lang="it-IT" dirty="0"/>
              <a:t>C’è solo un picco di riduzione </a:t>
            </a:r>
            <a:r>
              <a:rPr lang="it-IT" dirty="0" err="1"/>
              <a:t>bielettronico</a:t>
            </a:r>
            <a:r>
              <a:rPr lang="it-IT" dirty="0"/>
              <a:t> CBPQT</a:t>
            </a:r>
            <a:r>
              <a:rPr lang="it-IT" baseline="30000" dirty="0"/>
              <a:t>(4+)</a:t>
            </a:r>
            <a:r>
              <a:rPr lang="it-IT" dirty="0"/>
              <a:t>/ CBPQT</a:t>
            </a:r>
            <a:r>
              <a:rPr lang="it-IT" baseline="30000" dirty="0"/>
              <a:t>2(•+)</a:t>
            </a:r>
            <a:r>
              <a:rPr lang="it-IT" dirty="0"/>
              <a:t>. Il terminale </a:t>
            </a:r>
            <a:r>
              <a:rPr lang="it-IT" dirty="0" err="1"/>
              <a:t>dimetilpiridinio</a:t>
            </a:r>
            <a:r>
              <a:rPr lang="it-IT" dirty="0"/>
              <a:t> permette all’anello dissocia immediatamente e la seconda riduzione avviene allo stesso voltaggio. </a:t>
            </a:r>
          </a:p>
        </p:txBody>
      </p:sp>
      <p:sp>
        <p:nvSpPr>
          <p:cNvPr id="18" name="CasellaDiTesto 17">
            <a:extLst>
              <a:ext uri="{FF2B5EF4-FFF2-40B4-BE49-F238E27FC236}">
                <a16:creationId xmlns:a16="http://schemas.microsoft.com/office/drawing/2014/main" id="{4FF679AF-32ED-4878-8AF1-B0F3C4499403}"/>
              </a:ext>
            </a:extLst>
          </p:cNvPr>
          <p:cNvSpPr txBox="1"/>
          <p:nvPr/>
        </p:nvSpPr>
        <p:spPr>
          <a:xfrm>
            <a:off x="5859624" y="5663682"/>
            <a:ext cx="5686416" cy="646331"/>
          </a:xfrm>
          <a:prstGeom prst="rect">
            <a:avLst/>
          </a:prstGeom>
          <a:noFill/>
        </p:spPr>
        <p:txBody>
          <a:bodyPr wrap="square" rtlCol="0">
            <a:spAutoFit/>
          </a:bodyPr>
          <a:lstStyle/>
          <a:p>
            <a:pPr marL="285750" indent="-285750">
              <a:buFont typeface="Arial" panose="020B0604020202020204" pitchFamily="34" charset="0"/>
              <a:buChar char="•"/>
            </a:pPr>
            <a:r>
              <a:rPr lang="it-IT" dirty="0"/>
              <a:t>Per un asse senza gruppi terminali il comportamento è analogo al complesso D2</a:t>
            </a:r>
            <a:r>
              <a:rPr lang="it-IT" baseline="30000" dirty="0"/>
              <a:t>2+ </a:t>
            </a:r>
            <a:r>
              <a:rPr lang="it-IT" dirty="0">
                <a:sym typeface="Symbol" panose="05050102010706020507" pitchFamily="18" charset="2"/>
              </a:rPr>
              <a:t></a:t>
            </a:r>
            <a:r>
              <a:rPr lang="it-IT" dirty="0"/>
              <a:t> CBPQT</a:t>
            </a:r>
            <a:r>
              <a:rPr lang="it-IT" baseline="30000" dirty="0"/>
              <a:t>4+</a:t>
            </a:r>
            <a:r>
              <a:rPr lang="it-IT" dirty="0">
                <a:sym typeface="Symbol" panose="05050102010706020507" pitchFamily="18" charset="2"/>
              </a:rPr>
              <a:t> </a:t>
            </a:r>
            <a:r>
              <a:rPr lang="it-IT" dirty="0"/>
              <a:t>.</a:t>
            </a:r>
          </a:p>
        </p:txBody>
      </p:sp>
      <p:grpSp>
        <p:nvGrpSpPr>
          <p:cNvPr id="19" name="Gruppo 18">
            <a:extLst>
              <a:ext uri="{FF2B5EF4-FFF2-40B4-BE49-F238E27FC236}">
                <a16:creationId xmlns:a16="http://schemas.microsoft.com/office/drawing/2014/main" id="{F9FCDFD9-C511-4B83-B9DF-61B714B0AA83}"/>
              </a:ext>
            </a:extLst>
          </p:cNvPr>
          <p:cNvGrpSpPr/>
          <p:nvPr/>
        </p:nvGrpSpPr>
        <p:grpSpPr>
          <a:xfrm>
            <a:off x="964336" y="1896823"/>
            <a:ext cx="4806055" cy="4736461"/>
            <a:chOff x="964336" y="1896823"/>
            <a:chExt cx="4806055" cy="4736461"/>
          </a:xfrm>
        </p:grpSpPr>
        <p:pic>
          <p:nvPicPr>
            <p:cNvPr id="8" name="Immagine 7">
              <a:extLst>
                <a:ext uri="{FF2B5EF4-FFF2-40B4-BE49-F238E27FC236}">
                  <a16:creationId xmlns:a16="http://schemas.microsoft.com/office/drawing/2014/main" id="{BB87F3B2-2075-4AE1-BB13-EF60E042B13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163" y="1896823"/>
              <a:ext cx="4549534" cy="3147333"/>
            </a:xfrm>
            <a:prstGeom prst="rect">
              <a:avLst/>
            </a:prstGeom>
          </p:spPr>
        </p:pic>
        <p:pic>
          <p:nvPicPr>
            <p:cNvPr id="16" name="Immagine 15" descr="Immagine che contiene mappa&#10;&#10;Descrizione generata automaticamente">
              <a:extLst>
                <a:ext uri="{FF2B5EF4-FFF2-40B4-BE49-F238E27FC236}">
                  <a16:creationId xmlns:a16="http://schemas.microsoft.com/office/drawing/2014/main" id="{DB637287-7D1C-4A80-9B91-DA7674B5D94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336" y="5049786"/>
              <a:ext cx="4806055" cy="1583498"/>
            </a:xfrm>
            <a:prstGeom prst="rect">
              <a:avLst/>
            </a:prstGeom>
          </p:spPr>
        </p:pic>
      </p:grpSp>
      <p:pic>
        <p:nvPicPr>
          <p:cNvPr id="21" name="Immagine 20">
            <a:extLst>
              <a:ext uri="{FF2B5EF4-FFF2-40B4-BE49-F238E27FC236}">
                <a16:creationId xmlns:a16="http://schemas.microsoft.com/office/drawing/2014/main" id="{B8F7032D-2430-43F1-B520-3BBDF403D9E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81858" y="415459"/>
            <a:ext cx="3813075" cy="587333"/>
          </a:xfrm>
          <a:prstGeom prst="rect">
            <a:avLst/>
          </a:prstGeom>
        </p:spPr>
      </p:pic>
    </p:spTree>
    <p:extLst>
      <p:ext uri="{BB962C8B-B14F-4D97-AF65-F5344CB8AC3E}">
        <p14:creationId xmlns:p14="http://schemas.microsoft.com/office/powerpoint/2010/main" val="2222806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09128" y="709127"/>
            <a:ext cx="5414865" cy="195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FB00DC5-7553-4EBC-9BF8-63B64C7A5E5A}"/>
              </a:ext>
            </a:extLst>
          </p:cNvPr>
          <p:cNvSpPr txBox="1"/>
          <p:nvPr/>
        </p:nvSpPr>
        <p:spPr>
          <a:xfrm>
            <a:off x="681135" y="162714"/>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Analisi in condizioni riduttive (2): CV </a:t>
            </a:r>
          </a:p>
        </p:txBody>
      </p:sp>
      <p:pic>
        <p:nvPicPr>
          <p:cNvPr id="6" name="Immagine 5">
            <a:extLst>
              <a:ext uri="{FF2B5EF4-FFF2-40B4-BE49-F238E27FC236}">
                <a16:creationId xmlns:a16="http://schemas.microsoft.com/office/drawing/2014/main" id="{C33749EF-F266-4077-AA11-E34FAFE5FBE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552" y="989816"/>
            <a:ext cx="3602811" cy="2774875"/>
          </a:xfrm>
          <a:prstGeom prst="rect">
            <a:avLst/>
          </a:prstGeom>
        </p:spPr>
      </p:pic>
      <p:sp>
        <p:nvSpPr>
          <p:cNvPr id="7" name="CasellaDiTesto 6">
            <a:extLst>
              <a:ext uri="{FF2B5EF4-FFF2-40B4-BE49-F238E27FC236}">
                <a16:creationId xmlns:a16="http://schemas.microsoft.com/office/drawing/2014/main" id="{251D986A-34E8-4497-A316-8878AED896EB}"/>
              </a:ext>
            </a:extLst>
          </p:cNvPr>
          <p:cNvSpPr txBox="1"/>
          <p:nvPr/>
        </p:nvSpPr>
        <p:spPr>
          <a:xfrm>
            <a:off x="4390415" y="1567662"/>
            <a:ext cx="7539134" cy="923330"/>
          </a:xfrm>
          <a:prstGeom prst="rect">
            <a:avLst/>
          </a:prstGeom>
          <a:noFill/>
        </p:spPr>
        <p:txBody>
          <a:bodyPr wrap="square" rtlCol="0">
            <a:spAutoFit/>
          </a:bodyPr>
          <a:lstStyle/>
          <a:p>
            <a:r>
              <a:rPr lang="it-IT" dirty="0"/>
              <a:t>Aumentando la velocità di scansione da 250 </a:t>
            </a:r>
            <a:r>
              <a:rPr lang="it-IT" dirty="0" err="1"/>
              <a:t>mV</a:t>
            </a:r>
            <a:r>
              <a:rPr lang="it-IT" dirty="0"/>
              <a:t>/s fino a 5000 </a:t>
            </a:r>
            <a:r>
              <a:rPr lang="it-IT" dirty="0" err="1"/>
              <a:t>mV</a:t>
            </a:r>
            <a:r>
              <a:rPr lang="it-IT" dirty="0"/>
              <a:t>/s per il complesso D2</a:t>
            </a:r>
            <a:r>
              <a:rPr lang="it-IT" baseline="30000" dirty="0"/>
              <a:t>2+ </a:t>
            </a:r>
            <a:r>
              <a:rPr lang="it-IT" dirty="0">
                <a:sym typeface="Symbol" panose="05050102010706020507" pitchFamily="18" charset="2"/>
              </a:rPr>
              <a:t></a:t>
            </a:r>
            <a:r>
              <a:rPr lang="it-IT" dirty="0"/>
              <a:t> CBPQT</a:t>
            </a:r>
            <a:r>
              <a:rPr lang="it-IT" baseline="30000" dirty="0"/>
              <a:t>4+</a:t>
            </a:r>
            <a:r>
              <a:rPr lang="it-IT" dirty="0"/>
              <a:t> si mantiene la riduzione </a:t>
            </a:r>
            <a:r>
              <a:rPr lang="it-IT" dirty="0" err="1"/>
              <a:t>bielettronica</a:t>
            </a:r>
            <a:r>
              <a:rPr lang="it-IT" dirty="0"/>
              <a:t> indicando che la dissociazione avviene rapidamente in tempi di millisecondi. </a:t>
            </a:r>
          </a:p>
        </p:txBody>
      </p:sp>
      <p:pic>
        <p:nvPicPr>
          <p:cNvPr id="10" name="Immagine 9" descr="Immagine che contiene orologio&#10;&#10;Descrizione generata automaticamente">
            <a:extLst>
              <a:ext uri="{FF2B5EF4-FFF2-40B4-BE49-F238E27FC236}">
                <a16:creationId xmlns:a16="http://schemas.microsoft.com/office/drawing/2014/main" id="{D353E675-9A03-48AF-87A0-256A4DAB9C0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8836" y="2920966"/>
            <a:ext cx="5869392" cy="2369372"/>
          </a:xfrm>
          <a:prstGeom prst="rect">
            <a:avLst/>
          </a:prstGeom>
        </p:spPr>
      </p:pic>
      <p:sp>
        <p:nvSpPr>
          <p:cNvPr id="11" name="CasellaDiTesto 10">
            <a:extLst>
              <a:ext uri="{FF2B5EF4-FFF2-40B4-BE49-F238E27FC236}">
                <a16:creationId xmlns:a16="http://schemas.microsoft.com/office/drawing/2014/main" id="{2EF627EF-7D35-4605-9BE4-B49C2030073E}"/>
              </a:ext>
            </a:extLst>
          </p:cNvPr>
          <p:cNvSpPr txBox="1"/>
          <p:nvPr/>
        </p:nvSpPr>
        <p:spPr>
          <a:xfrm>
            <a:off x="1063690" y="4040155"/>
            <a:ext cx="4497355" cy="923330"/>
          </a:xfrm>
          <a:prstGeom prst="rect">
            <a:avLst/>
          </a:prstGeom>
          <a:noFill/>
        </p:spPr>
        <p:txBody>
          <a:bodyPr wrap="square" rtlCol="0">
            <a:spAutoFit/>
          </a:bodyPr>
          <a:lstStyle/>
          <a:p>
            <a:r>
              <a:rPr lang="it-IT" dirty="0"/>
              <a:t>Il </a:t>
            </a:r>
            <a:r>
              <a:rPr lang="it-IT" dirty="0" err="1"/>
              <a:t>voltagramma</a:t>
            </a:r>
            <a:r>
              <a:rPr lang="it-IT" dirty="0"/>
              <a:t> ciclico per il complesso D1</a:t>
            </a:r>
            <a:r>
              <a:rPr lang="it-IT" baseline="30000" dirty="0"/>
              <a:t>+</a:t>
            </a:r>
            <a:r>
              <a:rPr lang="it-IT" dirty="0">
                <a:sym typeface="Symbol" panose="05050102010706020507" pitchFamily="18" charset="2"/>
              </a:rPr>
              <a:t></a:t>
            </a:r>
            <a:r>
              <a:rPr lang="it-IT" dirty="0"/>
              <a:t> CBPQT</a:t>
            </a:r>
            <a:r>
              <a:rPr lang="it-IT" baseline="30000" dirty="0"/>
              <a:t>4+</a:t>
            </a:r>
            <a:r>
              <a:rPr lang="it-IT" dirty="0"/>
              <a:t> è analogo a quello del complesso D2</a:t>
            </a:r>
            <a:r>
              <a:rPr lang="it-IT" baseline="30000" dirty="0"/>
              <a:t>2+ </a:t>
            </a:r>
            <a:r>
              <a:rPr lang="it-IT" dirty="0">
                <a:sym typeface="Symbol" panose="05050102010706020507" pitchFamily="18" charset="2"/>
              </a:rPr>
              <a:t></a:t>
            </a:r>
            <a:r>
              <a:rPr lang="it-IT" dirty="0"/>
              <a:t> CBPQT</a:t>
            </a:r>
            <a:r>
              <a:rPr lang="it-IT" baseline="30000" dirty="0"/>
              <a:t>4+</a:t>
            </a:r>
            <a:r>
              <a:rPr lang="it-IT" dirty="0"/>
              <a:t>.</a:t>
            </a:r>
          </a:p>
        </p:txBody>
      </p:sp>
      <p:sp>
        <p:nvSpPr>
          <p:cNvPr id="12" name="CasellaDiTesto 11">
            <a:extLst>
              <a:ext uri="{FF2B5EF4-FFF2-40B4-BE49-F238E27FC236}">
                <a16:creationId xmlns:a16="http://schemas.microsoft.com/office/drawing/2014/main" id="{F155449B-6667-4419-82C6-C14AE42F2015}"/>
              </a:ext>
            </a:extLst>
          </p:cNvPr>
          <p:cNvSpPr txBox="1"/>
          <p:nvPr/>
        </p:nvSpPr>
        <p:spPr>
          <a:xfrm>
            <a:off x="1455576" y="5545018"/>
            <a:ext cx="10254343" cy="646331"/>
          </a:xfrm>
          <a:prstGeom prst="rect">
            <a:avLst/>
          </a:prstGeom>
          <a:noFill/>
        </p:spPr>
        <p:txBody>
          <a:bodyPr wrap="square" rtlCol="0">
            <a:spAutoFit/>
          </a:bodyPr>
          <a:lstStyle/>
          <a:p>
            <a:r>
              <a:rPr lang="it-IT" b="1" i="1" dirty="0"/>
              <a:t>Si conclude che dopo riduzione di D1</a:t>
            </a:r>
            <a:r>
              <a:rPr lang="it-IT" b="1" i="1" baseline="30000" dirty="0"/>
              <a:t>+</a:t>
            </a:r>
            <a:r>
              <a:rPr lang="it-IT" b="1" i="1" dirty="0">
                <a:sym typeface="Symbol" panose="05050102010706020507" pitchFamily="18" charset="2"/>
              </a:rPr>
              <a:t></a:t>
            </a:r>
            <a:r>
              <a:rPr lang="it-IT" b="1" i="1" dirty="0"/>
              <a:t> CBPQT</a:t>
            </a:r>
            <a:r>
              <a:rPr lang="it-IT" b="1" i="1" baseline="30000" dirty="0"/>
              <a:t>4+</a:t>
            </a:r>
            <a:r>
              <a:rPr lang="it-IT" b="1" i="1" dirty="0"/>
              <a:t> il [2]pseudorotaxano va incontro ad una rapida dissociazione </a:t>
            </a:r>
            <a:r>
              <a:rPr lang="it-IT" b="1" i="1" dirty="0" err="1">
                <a:solidFill>
                  <a:srgbClr val="FF0000"/>
                </a:solidFill>
              </a:rPr>
              <a:t>meccanostereoselettiva</a:t>
            </a:r>
            <a:r>
              <a:rPr lang="it-IT" b="1" i="1" dirty="0"/>
              <a:t> con l’anello che passa attraverso il terminale 3,5-dimetilpiridinio. </a:t>
            </a:r>
          </a:p>
        </p:txBody>
      </p:sp>
      <p:sp>
        <p:nvSpPr>
          <p:cNvPr id="5" name="Rettangolo 4">
            <a:extLst>
              <a:ext uri="{FF2B5EF4-FFF2-40B4-BE49-F238E27FC236}">
                <a16:creationId xmlns:a16="http://schemas.microsoft.com/office/drawing/2014/main" id="{8EA36483-6AD3-4AF2-97FA-B76A38D9565C}"/>
              </a:ext>
            </a:extLst>
          </p:cNvPr>
          <p:cNvSpPr/>
          <p:nvPr/>
        </p:nvSpPr>
        <p:spPr>
          <a:xfrm>
            <a:off x="7184571" y="3946849"/>
            <a:ext cx="699796" cy="44786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78045EF8-164B-4010-9B98-B963469FD3B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04412" y="415459"/>
            <a:ext cx="3767966" cy="587333"/>
          </a:xfrm>
          <a:prstGeom prst="rect">
            <a:avLst/>
          </a:prstGeom>
        </p:spPr>
      </p:pic>
    </p:spTree>
    <p:extLst>
      <p:ext uri="{BB962C8B-B14F-4D97-AF65-F5344CB8AC3E}">
        <p14:creationId xmlns:p14="http://schemas.microsoft.com/office/powerpoint/2010/main" val="2397401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E650478-65E6-41DE-99A1-673DF12FD868}"/>
              </a:ext>
            </a:extLst>
          </p:cNvPr>
          <p:cNvSpPr txBox="1"/>
          <p:nvPr/>
        </p:nvSpPr>
        <p:spPr>
          <a:xfrm>
            <a:off x="681135" y="162714"/>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Calcoli computazionali DFT</a:t>
            </a:r>
          </a:p>
        </p:txBody>
      </p:sp>
      <p:pic>
        <p:nvPicPr>
          <p:cNvPr id="6" name="Immagine 5" descr="Immagine che contiene testo, mappa&#10;&#10;Descrizione generata automaticamente">
            <a:extLst>
              <a:ext uri="{FF2B5EF4-FFF2-40B4-BE49-F238E27FC236}">
                <a16:creationId xmlns:a16="http://schemas.microsoft.com/office/drawing/2014/main" id="{EA6E105B-2F6D-4CA5-8030-CACC88E8115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1914" y="1074722"/>
            <a:ext cx="3304730" cy="5783278"/>
          </a:xfrm>
          <a:prstGeom prst="rect">
            <a:avLst/>
          </a:prstGeom>
        </p:spPr>
      </p:pic>
      <p:sp>
        <p:nvSpPr>
          <p:cNvPr id="7" name="CasellaDiTesto 6">
            <a:extLst>
              <a:ext uri="{FF2B5EF4-FFF2-40B4-BE49-F238E27FC236}">
                <a16:creationId xmlns:a16="http://schemas.microsoft.com/office/drawing/2014/main" id="{0766C06C-3463-4E54-A012-F643137EE1D3}"/>
              </a:ext>
            </a:extLst>
          </p:cNvPr>
          <p:cNvSpPr txBox="1"/>
          <p:nvPr/>
        </p:nvSpPr>
        <p:spPr>
          <a:xfrm>
            <a:off x="4888650" y="1726164"/>
            <a:ext cx="6016828" cy="4247317"/>
          </a:xfrm>
          <a:prstGeom prst="rect">
            <a:avLst/>
          </a:prstGeom>
          <a:noFill/>
        </p:spPr>
        <p:txBody>
          <a:bodyPr wrap="square" rtlCol="0">
            <a:spAutoFit/>
          </a:bodyPr>
          <a:lstStyle/>
          <a:p>
            <a:r>
              <a:rPr lang="it-IT" dirty="0"/>
              <a:t>I calcoli DFT dal punto di vista quantitativo non sono in pieno accordo con i dati sperimentali: sovrastimate le barriere energetiche del passaggio attraverso il gruppo carico perché non è considerata la presenza dei </a:t>
            </a:r>
            <a:r>
              <a:rPr lang="it-IT" dirty="0" err="1"/>
              <a:t>controioni</a:t>
            </a:r>
            <a:r>
              <a:rPr lang="it-IT" dirty="0"/>
              <a:t> PF</a:t>
            </a:r>
            <a:r>
              <a:rPr lang="it-IT" baseline="-25000" dirty="0"/>
              <a:t>6</a:t>
            </a:r>
            <a:r>
              <a:rPr lang="it-IT" baseline="30000" dirty="0"/>
              <a:t>-</a:t>
            </a:r>
            <a:r>
              <a:rPr lang="it-IT" dirty="0"/>
              <a:t>.</a:t>
            </a:r>
          </a:p>
          <a:p>
            <a:endParaRPr lang="it-IT" dirty="0"/>
          </a:p>
          <a:p>
            <a:r>
              <a:rPr lang="it-IT" dirty="0"/>
              <a:t>Permettono di dimostrare il trend qualitativo: </a:t>
            </a:r>
          </a:p>
          <a:p>
            <a:endParaRPr lang="it-IT" dirty="0"/>
          </a:p>
          <a:p>
            <a:pPr marL="285750" indent="-285750">
              <a:buFont typeface="Arial" panose="020B0604020202020204" pitchFamily="34" charset="0"/>
              <a:buChar char="•"/>
            </a:pPr>
            <a:r>
              <a:rPr lang="it-IT" dirty="0"/>
              <a:t>La barriera energetica del passaggio attraverso il gruppo </a:t>
            </a:r>
            <a:r>
              <a:rPr lang="it-IT" dirty="0" err="1"/>
              <a:t>isopropilfenile</a:t>
            </a:r>
            <a:r>
              <a:rPr lang="it-IT" dirty="0"/>
              <a:t> non dipende dallo stato di ossidazione dell’anello CBPQT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Le barriere energetiche del passaggio attraverso il gruppo 3,5-dimetilpiridinio diminuiscono significativamente al diminuire dello stato di ossidazione (riduzione). </a:t>
            </a:r>
          </a:p>
        </p:txBody>
      </p:sp>
      <p:pic>
        <p:nvPicPr>
          <p:cNvPr id="9" name="Immagine 8">
            <a:extLst>
              <a:ext uri="{FF2B5EF4-FFF2-40B4-BE49-F238E27FC236}">
                <a16:creationId xmlns:a16="http://schemas.microsoft.com/office/drawing/2014/main" id="{E48D0952-6564-40F1-ADC8-211F2DBDC3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50754" y="415459"/>
            <a:ext cx="3675281" cy="587333"/>
          </a:xfrm>
          <a:prstGeom prst="rect">
            <a:avLst/>
          </a:prstGeom>
        </p:spPr>
      </p:pic>
    </p:spTree>
    <p:extLst>
      <p:ext uri="{BB962C8B-B14F-4D97-AF65-F5344CB8AC3E}">
        <p14:creationId xmlns:p14="http://schemas.microsoft.com/office/powerpoint/2010/main" val="296555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EC0E6F9A-E2B3-45C0-A28B-91DA1611FC31}"/>
              </a:ext>
            </a:extLst>
          </p:cNvPr>
          <p:cNvSpPr txBox="1"/>
          <p:nvPr/>
        </p:nvSpPr>
        <p:spPr>
          <a:xfrm>
            <a:off x="681134" y="141201"/>
            <a:ext cx="5414865" cy="830997"/>
          </a:xfrm>
          <a:prstGeom prst="rect">
            <a:avLst/>
          </a:prstGeom>
          <a:noFill/>
        </p:spPr>
        <p:txBody>
          <a:bodyPr wrap="square" rtlCol="0">
            <a:spAutoFit/>
          </a:bodyPr>
          <a:lstStyle/>
          <a:p>
            <a:pPr algn="ctr"/>
            <a:r>
              <a:rPr lang="it-IT" sz="2400" b="1" dirty="0" smtClean="0">
                <a:latin typeface="Abadi" panose="020B0604020104020204" pitchFamily="34" charset="0"/>
                <a:cs typeface="Aldhabi" panose="020B0604020202020204" pitchFamily="2" charset="-78"/>
              </a:rPr>
              <a:t>Il </a:t>
            </a:r>
            <a:r>
              <a:rPr lang="it-IT" sz="2400" b="1" dirty="0" smtClean="0">
                <a:latin typeface="Abadi" panose="020B0604020104020204" pitchFamily="34" charset="0"/>
              </a:rPr>
              <a:t>CBPQT</a:t>
            </a:r>
            <a:r>
              <a:rPr lang="it-IT" sz="2400" b="1" baseline="30000" dirty="0" smtClean="0">
                <a:latin typeface="Abadi" panose="020B0604020104020204" pitchFamily="34" charset="0"/>
              </a:rPr>
              <a:t>4</a:t>
            </a:r>
            <a:r>
              <a:rPr lang="it-IT" sz="2400" b="1" baseline="30000" dirty="0">
                <a:latin typeface="Abadi" panose="020B0604020104020204" pitchFamily="34" charset="0"/>
              </a:rPr>
              <a:t>+</a:t>
            </a:r>
            <a:endParaRPr lang="it-IT" sz="2400" b="1" dirty="0">
              <a:latin typeface="Abadi" panose="020B0604020104020204" pitchFamily="34" charset="0"/>
            </a:endParaRPr>
          </a:p>
          <a:p>
            <a:pPr algn="ctr"/>
            <a:r>
              <a:rPr lang="it-IT" sz="2400" b="1" dirty="0">
                <a:latin typeface="Abadi" panose="020B0604020104020204" pitchFamily="34" charset="0"/>
                <a:cs typeface="Aldhabi" panose="020B0604020202020204" pitchFamily="2" charset="-78"/>
              </a:rPr>
              <a:t>  </a:t>
            </a:r>
          </a:p>
        </p:txBody>
      </p:sp>
      <p:pic>
        <p:nvPicPr>
          <p:cNvPr id="8" name="Immagine 7" descr="Immagine che contiene orologio, maglietta, tavolo&#10;&#10;Descrizione generata automaticamente">
            <a:extLst>
              <a:ext uri="{FF2B5EF4-FFF2-40B4-BE49-F238E27FC236}">
                <a16:creationId xmlns:a16="http://schemas.microsoft.com/office/drawing/2014/main" id="{BCE398CB-00D9-4386-AE66-F49D95002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7" y="1560318"/>
            <a:ext cx="6334111" cy="1737414"/>
          </a:xfrm>
          <a:prstGeom prst="rect">
            <a:avLst/>
          </a:prstGeom>
        </p:spPr>
      </p:pic>
      <p:grpSp>
        <p:nvGrpSpPr>
          <p:cNvPr id="5" name="Gruppo 4">
            <a:extLst>
              <a:ext uri="{FF2B5EF4-FFF2-40B4-BE49-F238E27FC236}">
                <a16:creationId xmlns:a16="http://schemas.microsoft.com/office/drawing/2014/main" id="{104C03C5-9C60-44FB-BABF-A8D0379C9D59}"/>
              </a:ext>
            </a:extLst>
          </p:cNvPr>
          <p:cNvGrpSpPr/>
          <p:nvPr/>
        </p:nvGrpSpPr>
        <p:grpSpPr>
          <a:xfrm>
            <a:off x="5555787" y="3429000"/>
            <a:ext cx="6443380" cy="2991819"/>
            <a:chOff x="5555787" y="3429000"/>
            <a:chExt cx="6443380" cy="2991819"/>
          </a:xfrm>
        </p:grpSpPr>
        <p:pic>
          <p:nvPicPr>
            <p:cNvPr id="12" name="Immagine 11" descr="Immagine che contiene testo&#10;&#10;Descrizione generata automaticamente">
              <a:extLst>
                <a:ext uri="{FF2B5EF4-FFF2-40B4-BE49-F238E27FC236}">
                  <a16:creationId xmlns:a16="http://schemas.microsoft.com/office/drawing/2014/main" id="{25DE9715-21C3-4AA6-B048-CD5E7F892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629" y="3930134"/>
              <a:ext cx="5693538" cy="2490685"/>
            </a:xfrm>
            <a:prstGeom prst="rect">
              <a:avLst/>
            </a:prstGeom>
          </p:spPr>
        </p:pic>
        <p:cxnSp>
          <p:nvCxnSpPr>
            <p:cNvPr id="14" name="Connettore diritto 13">
              <a:extLst>
                <a:ext uri="{FF2B5EF4-FFF2-40B4-BE49-F238E27FC236}">
                  <a16:creationId xmlns:a16="http://schemas.microsoft.com/office/drawing/2014/main" id="{ABC87888-5101-4238-BA29-2FCC8ADDF5A1}"/>
                </a:ext>
              </a:extLst>
            </p:cNvPr>
            <p:cNvCxnSpPr/>
            <p:nvPr/>
          </p:nvCxnSpPr>
          <p:spPr>
            <a:xfrm flipH="1">
              <a:off x="5555787" y="5544832"/>
              <a:ext cx="96009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Connettore diritto 15">
              <a:extLst>
                <a:ext uri="{FF2B5EF4-FFF2-40B4-BE49-F238E27FC236}">
                  <a16:creationId xmlns:a16="http://schemas.microsoft.com/office/drawing/2014/main" id="{FC0D96F2-480B-47A9-AAD3-FC7214BABF66}"/>
                </a:ext>
              </a:extLst>
            </p:cNvPr>
            <p:cNvCxnSpPr/>
            <p:nvPr/>
          </p:nvCxnSpPr>
          <p:spPr>
            <a:xfrm flipV="1">
              <a:off x="5555787" y="3429000"/>
              <a:ext cx="0" cy="2115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F974C008-072F-4C0E-90CA-A65FA7FDD88C}"/>
              </a:ext>
            </a:extLst>
          </p:cNvPr>
          <p:cNvSpPr txBox="1"/>
          <p:nvPr/>
        </p:nvSpPr>
        <p:spPr>
          <a:xfrm>
            <a:off x="8117633" y="1735494"/>
            <a:ext cx="3564294" cy="1200329"/>
          </a:xfrm>
          <a:prstGeom prst="rect">
            <a:avLst/>
          </a:prstGeom>
          <a:noFill/>
        </p:spPr>
        <p:txBody>
          <a:bodyPr wrap="square" rtlCol="0">
            <a:spAutoFit/>
          </a:bodyPr>
          <a:lstStyle/>
          <a:p>
            <a:r>
              <a:rPr lang="it-IT" dirty="0"/>
              <a:t>L’inventore del CBPQT</a:t>
            </a:r>
            <a:r>
              <a:rPr lang="it-IT" baseline="30000" dirty="0"/>
              <a:t>4+</a:t>
            </a:r>
            <a:r>
              <a:rPr lang="it-IT" dirty="0"/>
              <a:t> è J. Fraser </a:t>
            </a:r>
            <a:r>
              <a:rPr lang="it-IT" dirty="0" err="1"/>
              <a:t>Stoddart</a:t>
            </a:r>
            <a:r>
              <a:rPr lang="it-IT" dirty="0"/>
              <a:t>. È denominato anche «</a:t>
            </a:r>
            <a:r>
              <a:rPr lang="it-IT" i="1" dirty="0"/>
              <a:t>scatola blu di </a:t>
            </a:r>
            <a:r>
              <a:rPr lang="it-IT" i="1" dirty="0" err="1" smtClean="0"/>
              <a:t>Stoddart</a:t>
            </a:r>
            <a:r>
              <a:rPr lang="it-IT" i="1" dirty="0"/>
              <a:t>» </a:t>
            </a:r>
            <a:r>
              <a:rPr lang="it-IT" dirty="0"/>
              <a:t>ed è un composto </a:t>
            </a:r>
            <a:r>
              <a:rPr lang="it-IT" dirty="0" err="1"/>
              <a:t>elettron</a:t>
            </a:r>
            <a:r>
              <a:rPr lang="it-IT" dirty="0"/>
              <a:t>-povero.</a:t>
            </a:r>
          </a:p>
        </p:txBody>
      </p:sp>
      <p:sp>
        <p:nvSpPr>
          <p:cNvPr id="20" name="CasellaDiTesto 19">
            <a:extLst>
              <a:ext uri="{FF2B5EF4-FFF2-40B4-BE49-F238E27FC236}">
                <a16:creationId xmlns:a16="http://schemas.microsoft.com/office/drawing/2014/main" id="{D16418C8-5123-4DFF-A7A9-5FE5DC23240C}"/>
              </a:ext>
            </a:extLst>
          </p:cNvPr>
          <p:cNvSpPr txBox="1"/>
          <p:nvPr/>
        </p:nvSpPr>
        <p:spPr>
          <a:xfrm>
            <a:off x="914397" y="3718699"/>
            <a:ext cx="4404052" cy="2031325"/>
          </a:xfrm>
          <a:prstGeom prst="rect">
            <a:avLst/>
          </a:prstGeom>
          <a:noFill/>
        </p:spPr>
        <p:txBody>
          <a:bodyPr wrap="square" rtlCol="0">
            <a:spAutoFit/>
          </a:bodyPr>
          <a:lstStyle/>
          <a:p>
            <a:r>
              <a:rPr lang="it-IT" dirty="0"/>
              <a:t>1,5-bis[2-(2metossietossi)</a:t>
            </a:r>
            <a:r>
              <a:rPr lang="it-IT" dirty="0" err="1"/>
              <a:t>etossi</a:t>
            </a:r>
            <a:r>
              <a:rPr lang="it-IT" dirty="0"/>
              <a:t>]</a:t>
            </a:r>
            <a:r>
              <a:rPr lang="it-IT" dirty="0" err="1"/>
              <a:t>naftfalene</a:t>
            </a:r>
            <a:r>
              <a:rPr lang="it-IT" dirty="0"/>
              <a:t> fa da </a:t>
            </a:r>
            <a:r>
              <a:rPr lang="it-IT" dirty="0" err="1"/>
              <a:t>templante</a:t>
            </a:r>
            <a:r>
              <a:rPr lang="it-IT" dirty="0"/>
              <a:t> per il secondo step della reazione. </a:t>
            </a:r>
          </a:p>
          <a:p>
            <a:r>
              <a:rPr lang="it-IT" dirty="0"/>
              <a:t>L’anello tetra cationico viene poi complessato con 4 anioni esafluorofosfato ed il complesso è solubile in solventi organici (es. </a:t>
            </a:r>
            <a:r>
              <a:rPr lang="it-IT" dirty="0" err="1"/>
              <a:t>MeCN</a:t>
            </a:r>
            <a:r>
              <a:rPr lang="it-IT" dirty="0"/>
              <a:t>)</a:t>
            </a:r>
          </a:p>
        </p:txBody>
      </p:sp>
      <p:pic>
        <p:nvPicPr>
          <p:cNvPr id="13" name="Immagine 12">
            <a:extLst>
              <a:ext uri="{FF2B5EF4-FFF2-40B4-BE49-F238E27FC236}">
                <a16:creationId xmlns:a16="http://schemas.microsoft.com/office/drawing/2014/main" id="{621EFBED-EF39-4339-94EF-DC9E6CBAC9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13452" y="412234"/>
            <a:ext cx="3549887" cy="593784"/>
          </a:xfrm>
          <a:prstGeom prst="rect">
            <a:avLst/>
          </a:prstGeom>
        </p:spPr>
      </p:pic>
    </p:spTree>
    <p:extLst>
      <p:ext uri="{BB962C8B-B14F-4D97-AF65-F5344CB8AC3E}">
        <p14:creationId xmlns:p14="http://schemas.microsoft.com/office/powerpoint/2010/main" val="2525355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18459" y="709124"/>
            <a:ext cx="5414865" cy="1959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6AD5C90-DECC-48CE-9892-EF09144F72FD}"/>
              </a:ext>
            </a:extLst>
          </p:cNvPr>
          <p:cNvSpPr txBox="1"/>
          <p:nvPr/>
        </p:nvSpPr>
        <p:spPr>
          <a:xfrm>
            <a:off x="681135" y="144053"/>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Switching stimolato da luce </a:t>
            </a:r>
          </a:p>
        </p:txBody>
      </p:sp>
      <p:pic>
        <p:nvPicPr>
          <p:cNvPr id="8" name="Immagine 7">
            <a:extLst>
              <a:ext uri="{FF2B5EF4-FFF2-40B4-BE49-F238E27FC236}">
                <a16:creationId xmlns:a16="http://schemas.microsoft.com/office/drawing/2014/main" id="{88A56738-27F6-4C1C-AB97-E09749BF13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0781" y="1369320"/>
            <a:ext cx="7562870" cy="5218092"/>
          </a:xfrm>
          <a:prstGeom prst="rect">
            <a:avLst/>
          </a:prstGeom>
        </p:spPr>
      </p:pic>
      <p:sp>
        <p:nvSpPr>
          <p:cNvPr id="9" name="CasellaDiTesto 8">
            <a:extLst>
              <a:ext uri="{FF2B5EF4-FFF2-40B4-BE49-F238E27FC236}">
                <a16:creationId xmlns:a16="http://schemas.microsoft.com/office/drawing/2014/main" id="{1F64E554-FFB2-4EAC-ADC7-BBD0A991A660}"/>
              </a:ext>
            </a:extLst>
          </p:cNvPr>
          <p:cNvSpPr txBox="1"/>
          <p:nvPr/>
        </p:nvSpPr>
        <p:spPr>
          <a:xfrm>
            <a:off x="4338735" y="3275111"/>
            <a:ext cx="1558212" cy="307777"/>
          </a:xfrm>
          <a:prstGeom prst="rect">
            <a:avLst/>
          </a:prstGeom>
          <a:noFill/>
        </p:spPr>
        <p:txBody>
          <a:bodyPr wrap="square" rtlCol="0">
            <a:spAutoFit/>
          </a:bodyPr>
          <a:lstStyle/>
          <a:p>
            <a:r>
              <a:rPr lang="it-IT" sz="1400" b="1" dirty="0"/>
              <a:t>Fenotiazina (ptz)</a:t>
            </a:r>
          </a:p>
        </p:txBody>
      </p:sp>
      <p:cxnSp>
        <p:nvCxnSpPr>
          <p:cNvPr id="11" name="Connettore 2 10">
            <a:extLst>
              <a:ext uri="{FF2B5EF4-FFF2-40B4-BE49-F238E27FC236}">
                <a16:creationId xmlns:a16="http://schemas.microsoft.com/office/drawing/2014/main" id="{CCD1D582-7871-4E17-B1D8-BB3700F4A943}"/>
              </a:ext>
            </a:extLst>
          </p:cNvPr>
          <p:cNvCxnSpPr>
            <a:cxnSpLocks/>
          </p:cNvCxnSpPr>
          <p:nvPr/>
        </p:nvCxnSpPr>
        <p:spPr>
          <a:xfrm flipH="1">
            <a:off x="2267339" y="3013788"/>
            <a:ext cx="1121228" cy="415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E300BBA4-F281-4F29-BE5D-F216B44CE443}"/>
              </a:ext>
            </a:extLst>
          </p:cNvPr>
          <p:cNvSpPr txBox="1"/>
          <p:nvPr/>
        </p:nvSpPr>
        <p:spPr>
          <a:xfrm>
            <a:off x="811763" y="3275111"/>
            <a:ext cx="2155372" cy="1477328"/>
          </a:xfrm>
          <a:prstGeom prst="rect">
            <a:avLst/>
          </a:prstGeom>
          <a:noFill/>
        </p:spPr>
        <p:txBody>
          <a:bodyPr wrap="square" rtlCol="0">
            <a:spAutoFit/>
          </a:bodyPr>
          <a:lstStyle/>
          <a:p>
            <a:r>
              <a:rPr lang="it-IT" dirty="0"/>
              <a:t>Ru(</a:t>
            </a:r>
            <a:r>
              <a:rPr lang="it-IT" dirty="0" err="1"/>
              <a:t>bpy</a:t>
            </a:r>
            <a:r>
              <a:rPr lang="it-IT" dirty="0"/>
              <a:t>)</a:t>
            </a:r>
            <a:r>
              <a:rPr lang="it-IT" baseline="-25000" dirty="0"/>
              <a:t>3</a:t>
            </a:r>
            <a:r>
              <a:rPr lang="it-IT" baseline="30000" dirty="0"/>
              <a:t>2+ </a:t>
            </a:r>
            <a:r>
              <a:rPr lang="it-IT" dirty="0"/>
              <a:t>: </a:t>
            </a:r>
            <a:r>
              <a:rPr lang="it-IT" dirty="0" err="1"/>
              <a:t>fotosensibilizzatore</a:t>
            </a:r>
            <a:endParaRPr lang="it-IT" dirty="0"/>
          </a:p>
          <a:p>
            <a:r>
              <a:rPr lang="it-IT" dirty="0"/>
              <a:t>Riduzione </a:t>
            </a:r>
            <a:r>
              <a:rPr lang="it-IT" dirty="0" err="1"/>
              <a:t>monoelettronica</a:t>
            </a:r>
            <a:r>
              <a:rPr lang="it-IT" dirty="0"/>
              <a:t> dell’anello</a:t>
            </a:r>
          </a:p>
        </p:txBody>
      </p:sp>
      <p:cxnSp>
        <p:nvCxnSpPr>
          <p:cNvPr id="15" name="Connettore 2 14">
            <a:extLst>
              <a:ext uri="{FF2B5EF4-FFF2-40B4-BE49-F238E27FC236}">
                <a16:creationId xmlns:a16="http://schemas.microsoft.com/office/drawing/2014/main" id="{57F12584-F828-4AAD-83E8-98D42EC7D413}"/>
              </a:ext>
            </a:extLst>
          </p:cNvPr>
          <p:cNvCxnSpPr/>
          <p:nvPr/>
        </p:nvCxnSpPr>
        <p:spPr>
          <a:xfrm flipH="1" flipV="1">
            <a:off x="2267339" y="2043404"/>
            <a:ext cx="970383" cy="3452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3DB30FEF-3169-4097-B199-6960F6CE208E}"/>
              </a:ext>
            </a:extLst>
          </p:cNvPr>
          <p:cNvSpPr txBox="1"/>
          <p:nvPr/>
        </p:nvSpPr>
        <p:spPr>
          <a:xfrm>
            <a:off x="923731" y="1553241"/>
            <a:ext cx="1679018" cy="646331"/>
          </a:xfrm>
          <a:prstGeom prst="rect">
            <a:avLst/>
          </a:prstGeom>
          <a:noFill/>
        </p:spPr>
        <p:txBody>
          <a:bodyPr wrap="square" rtlCol="0">
            <a:spAutoFit/>
          </a:bodyPr>
          <a:lstStyle/>
          <a:p>
            <a:r>
              <a:rPr lang="it-IT" dirty="0"/>
              <a:t>Impulso di luce a 450 nm </a:t>
            </a:r>
          </a:p>
        </p:txBody>
      </p:sp>
      <p:cxnSp>
        <p:nvCxnSpPr>
          <p:cNvPr id="18" name="Connettore 2 17">
            <a:extLst>
              <a:ext uri="{FF2B5EF4-FFF2-40B4-BE49-F238E27FC236}">
                <a16:creationId xmlns:a16="http://schemas.microsoft.com/office/drawing/2014/main" id="{962A0225-462A-4C0F-9936-2A90923B7C3E}"/>
              </a:ext>
            </a:extLst>
          </p:cNvPr>
          <p:cNvCxnSpPr/>
          <p:nvPr/>
        </p:nvCxnSpPr>
        <p:spPr>
          <a:xfrm>
            <a:off x="9237306" y="4264090"/>
            <a:ext cx="81634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8339F321-75D1-4E26-BCAB-000994C07231}"/>
              </a:ext>
            </a:extLst>
          </p:cNvPr>
          <p:cNvSpPr txBox="1"/>
          <p:nvPr/>
        </p:nvSpPr>
        <p:spPr>
          <a:xfrm>
            <a:off x="10161037" y="3722914"/>
            <a:ext cx="1838130" cy="1200329"/>
          </a:xfrm>
          <a:prstGeom prst="rect">
            <a:avLst/>
          </a:prstGeom>
          <a:noFill/>
        </p:spPr>
        <p:txBody>
          <a:bodyPr wrap="square" rtlCol="0">
            <a:spAutoFit/>
          </a:bodyPr>
          <a:lstStyle/>
          <a:p>
            <a:r>
              <a:rPr lang="it-IT" dirty="0"/>
              <a:t>Ptz(•+) permette di riossidare l’anello una volta che si è sfilato</a:t>
            </a:r>
          </a:p>
        </p:txBody>
      </p:sp>
      <p:pic>
        <p:nvPicPr>
          <p:cNvPr id="17" name="Immagine 16">
            <a:extLst>
              <a:ext uri="{FF2B5EF4-FFF2-40B4-BE49-F238E27FC236}">
                <a16:creationId xmlns:a16="http://schemas.microsoft.com/office/drawing/2014/main" id="{BEA7C70A-0FE0-48BD-A3FF-79C7549D8D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85369" y="415459"/>
            <a:ext cx="3606050" cy="587333"/>
          </a:xfrm>
          <a:prstGeom prst="rect">
            <a:avLst/>
          </a:prstGeom>
        </p:spPr>
      </p:pic>
    </p:spTree>
    <p:extLst>
      <p:ext uri="{BB962C8B-B14F-4D97-AF65-F5344CB8AC3E}">
        <p14:creationId xmlns:p14="http://schemas.microsoft.com/office/powerpoint/2010/main" val="265478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709128" y="709127"/>
            <a:ext cx="5414865" cy="1959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4F87504-5CF0-44F7-8EC7-7B9851E6B985}"/>
              </a:ext>
            </a:extLst>
          </p:cNvPr>
          <p:cNvSpPr txBox="1"/>
          <p:nvPr/>
        </p:nvSpPr>
        <p:spPr>
          <a:xfrm>
            <a:off x="681135" y="144053"/>
            <a:ext cx="5645020"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Switching stimolato da luce: analisi UV-Vis </a:t>
            </a:r>
          </a:p>
        </p:txBody>
      </p:sp>
      <p:pic>
        <p:nvPicPr>
          <p:cNvPr id="6" name="Immagine 5" descr="Immagine che contiene mappa, testo&#10;&#10;Descrizione generata automaticamente">
            <a:extLst>
              <a:ext uri="{FF2B5EF4-FFF2-40B4-BE49-F238E27FC236}">
                <a16:creationId xmlns:a16="http://schemas.microsoft.com/office/drawing/2014/main" id="{0518FDE6-51C3-4C9D-96EE-DC45C1C69E2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6924" y="1226547"/>
            <a:ext cx="6868773" cy="2870097"/>
          </a:xfrm>
          <a:prstGeom prst="rect">
            <a:avLst/>
          </a:prstGeom>
        </p:spPr>
      </p:pic>
      <p:sp>
        <p:nvSpPr>
          <p:cNvPr id="7" name="CasellaDiTesto 6">
            <a:extLst>
              <a:ext uri="{FF2B5EF4-FFF2-40B4-BE49-F238E27FC236}">
                <a16:creationId xmlns:a16="http://schemas.microsoft.com/office/drawing/2014/main" id="{B59AEC22-C0B5-4386-9B27-F5EBB3FD31A2}"/>
              </a:ext>
            </a:extLst>
          </p:cNvPr>
          <p:cNvSpPr txBox="1"/>
          <p:nvPr/>
        </p:nvSpPr>
        <p:spPr>
          <a:xfrm>
            <a:off x="8248262" y="1674674"/>
            <a:ext cx="3545632" cy="2031325"/>
          </a:xfrm>
          <a:prstGeom prst="rect">
            <a:avLst/>
          </a:prstGeom>
          <a:noFill/>
        </p:spPr>
        <p:txBody>
          <a:bodyPr wrap="square" rtlCol="0">
            <a:spAutoFit/>
          </a:bodyPr>
          <a:lstStyle/>
          <a:p>
            <a:r>
              <a:rPr lang="it-IT" dirty="0"/>
              <a:t>Per il complesso D1</a:t>
            </a:r>
            <a:r>
              <a:rPr lang="it-IT" baseline="30000" dirty="0"/>
              <a:t>+</a:t>
            </a:r>
            <a:r>
              <a:rPr lang="it-IT" dirty="0">
                <a:sym typeface="Symbol" panose="05050102010706020507" pitchFamily="18" charset="2"/>
              </a:rPr>
              <a:t></a:t>
            </a:r>
            <a:r>
              <a:rPr lang="it-IT" dirty="0"/>
              <a:t> CBPQT</a:t>
            </a:r>
            <a:r>
              <a:rPr lang="it-IT" baseline="30000" dirty="0"/>
              <a:t>4+</a:t>
            </a:r>
            <a:r>
              <a:rPr lang="it-IT" dirty="0"/>
              <a:t> si misura l’assorbanza a 520 nm dovuta alla transizione a trasferimento di carica tra CBPQT</a:t>
            </a:r>
            <a:r>
              <a:rPr lang="it-IT" baseline="30000" dirty="0"/>
              <a:t>4+</a:t>
            </a:r>
            <a:r>
              <a:rPr lang="it-IT" dirty="0"/>
              <a:t> e DNP dopo irraggiamento con laser a 450 nm per 5 min. </a:t>
            </a:r>
          </a:p>
        </p:txBody>
      </p:sp>
      <p:sp>
        <p:nvSpPr>
          <p:cNvPr id="8" name="CasellaDiTesto 7">
            <a:extLst>
              <a:ext uri="{FF2B5EF4-FFF2-40B4-BE49-F238E27FC236}">
                <a16:creationId xmlns:a16="http://schemas.microsoft.com/office/drawing/2014/main" id="{31619899-73A3-4373-A174-948AC9DBB6BB}"/>
              </a:ext>
            </a:extLst>
          </p:cNvPr>
          <p:cNvSpPr txBox="1"/>
          <p:nvPr/>
        </p:nvSpPr>
        <p:spPr>
          <a:xfrm>
            <a:off x="1096924" y="4357396"/>
            <a:ext cx="10538349" cy="2031325"/>
          </a:xfrm>
          <a:prstGeom prst="rect">
            <a:avLst/>
          </a:prstGeom>
          <a:noFill/>
        </p:spPr>
        <p:txBody>
          <a:bodyPr wrap="square" rtlCol="0">
            <a:spAutoFit/>
          </a:bodyPr>
          <a:lstStyle/>
          <a:p>
            <a:r>
              <a:rPr lang="it-IT" dirty="0"/>
              <a:t>Da misure di UV-Vis e </a:t>
            </a:r>
            <a:r>
              <a:rPr lang="it-IT" baseline="30000" dirty="0"/>
              <a:t>1</a:t>
            </a:r>
            <a:r>
              <a:rPr lang="it-IT" dirty="0"/>
              <a:t>H-NMR si osserva che l’effetto di dissociazione e </a:t>
            </a:r>
            <a:r>
              <a:rPr lang="it-IT" dirty="0" err="1"/>
              <a:t>riassociazione</a:t>
            </a:r>
            <a:r>
              <a:rPr lang="it-IT" dirty="0"/>
              <a:t> si ha solo quando entrambe le specie Ru(</a:t>
            </a:r>
            <a:r>
              <a:rPr lang="it-IT" dirty="0" err="1"/>
              <a:t>bpy</a:t>
            </a:r>
            <a:r>
              <a:rPr lang="it-IT" dirty="0"/>
              <a:t>)</a:t>
            </a:r>
            <a:r>
              <a:rPr lang="it-IT" baseline="-25000" dirty="0"/>
              <a:t>3</a:t>
            </a:r>
            <a:r>
              <a:rPr lang="it-IT" baseline="30000" dirty="0"/>
              <a:t>2+</a:t>
            </a:r>
            <a:r>
              <a:rPr lang="it-IT" dirty="0"/>
              <a:t> e ptz sono presenti in soluzione. </a:t>
            </a:r>
          </a:p>
          <a:p>
            <a:r>
              <a:rPr lang="it-IT" dirty="0"/>
              <a:t>Dopo </a:t>
            </a:r>
            <a:r>
              <a:rPr lang="it-IT" dirty="0" err="1"/>
              <a:t>irraggaimento</a:t>
            </a:r>
            <a:r>
              <a:rPr lang="it-IT" dirty="0"/>
              <a:t> si ha netto calo dell’assorbanza che nell’arco di 30 </a:t>
            </a:r>
            <a:r>
              <a:rPr lang="it-IT" dirty="0" err="1"/>
              <a:t>min</a:t>
            </a:r>
            <a:r>
              <a:rPr lang="it-IT" dirty="0"/>
              <a:t> torna ai valori originali. </a:t>
            </a:r>
          </a:p>
          <a:p>
            <a:endParaRPr lang="it-IT" dirty="0"/>
          </a:p>
          <a:p>
            <a:endParaRPr lang="it-IT" dirty="0"/>
          </a:p>
          <a:p>
            <a:pPr algn="ctr"/>
            <a:r>
              <a:rPr lang="it-IT" b="1" i="1" dirty="0"/>
              <a:t>Si conclude che è possibile indurre un trasporto unidirezionale del complesso D1</a:t>
            </a:r>
            <a:r>
              <a:rPr lang="it-IT" b="1" i="1" baseline="30000" dirty="0"/>
              <a:t>+</a:t>
            </a:r>
            <a:r>
              <a:rPr lang="it-IT" b="1" i="1" dirty="0">
                <a:sym typeface="Symbol" panose="05050102010706020507" pitchFamily="18" charset="2"/>
              </a:rPr>
              <a:t></a:t>
            </a:r>
            <a:r>
              <a:rPr lang="it-IT" b="1" i="1" dirty="0"/>
              <a:t> CBPQT</a:t>
            </a:r>
            <a:r>
              <a:rPr lang="it-IT" b="1" i="1" baseline="30000" dirty="0"/>
              <a:t>4+</a:t>
            </a:r>
            <a:r>
              <a:rPr lang="it-IT" b="1" i="1" dirty="0"/>
              <a:t> stimolato da luce, che attiva un processo redox. </a:t>
            </a:r>
          </a:p>
        </p:txBody>
      </p:sp>
      <p:pic>
        <p:nvPicPr>
          <p:cNvPr id="9" name="Immagine 8">
            <a:extLst>
              <a:ext uri="{FF2B5EF4-FFF2-40B4-BE49-F238E27FC236}">
                <a16:creationId xmlns:a16="http://schemas.microsoft.com/office/drawing/2014/main" id="{2E68F0C6-C8C7-4F48-9DF8-48DF315AF3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89591" y="431475"/>
            <a:ext cx="3397607" cy="555299"/>
          </a:xfrm>
          <a:prstGeom prst="rect">
            <a:avLst/>
          </a:prstGeom>
        </p:spPr>
      </p:pic>
    </p:spTree>
    <p:extLst>
      <p:ext uri="{BB962C8B-B14F-4D97-AF65-F5344CB8AC3E}">
        <p14:creationId xmlns:p14="http://schemas.microsoft.com/office/powerpoint/2010/main" val="329908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682A00-3205-43B3-BEB5-B6DF99E17328}"/>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07EE001-10B6-4877-9099-62C81773A03F}"/>
              </a:ext>
            </a:extLst>
          </p:cNvPr>
          <p:cNvSpPr txBox="1"/>
          <p:nvPr/>
        </p:nvSpPr>
        <p:spPr>
          <a:xfrm>
            <a:off x="681135" y="144053"/>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Passi successivi </a:t>
            </a:r>
          </a:p>
        </p:txBody>
      </p:sp>
      <p:grpSp>
        <p:nvGrpSpPr>
          <p:cNvPr id="10" name="Gruppo 9">
            <a:extLst>
              <a:ext uri="{FF2B5EF4-FFF2-40B4-BE49-F238E27FC236}">
                <a16:creationId xmlns:a16="http://schemas.microsoft.com/office/drawing/2014/main" id="{4C6011AB-7561-48DC-A40C-F7F33705B1F2}"/>
              </a:ext>
            </a:extLst>
          </p:cNvPr>
          <p:cNvGrpSpPr/>
          <p:nvPr/>
        </p:nvGrpSpPr>
        <p:grpSpPr>
          <a:xfrm>
            <a:off x="933061" y="1420647"/>
            <a:ext cx="1670180" cy="910507"/>
            <a:chOff x="1240971" y="1363441"/>
            <a:chExt cx="1670180" cy="91050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8" name="Onda 7">
              <a:extLst>
                <a:ext uri="{FF2B5EF4-FFF2-40B4-BE49-F238E27FC236}">
                  <a16:creationId xmlns:a16="http://schemas.microsoft.com/office/drawing/2014/main" id="{BD9164D3-761B-4FB9-91F2-6339833A5699}"/>
                </a:ext>
              </a:extLst>
            </p:cNvPr>
            <p:cNvSpPr/>
            <p:nvPr/>
          </p:nvSpPr>
          <p:spPr>
            <a:xfrm>
              <a:off x="1240971" y="1363441"/>
              <a:ext cx="1670180" cy="910507"/>
            </a:xfrm>
            <a:prstGeom prst="wav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E617D7A-CEF6-40BD-8936-8DE670BEAF18}"/>
                </a:ext>
              </a:extLst>
            </p:cNvPr>
            <p:cNvSpPr txBox="1"/>
            <p:nvPr/>
          </p:nvSpPr>
          <p:spPr>
            <a:xfrm>
              <a:off x="1614195" y="1557085"/>
              <a:ext cx="1082352" cy="523220"/>
            </a:xfrm>
            <a:prstGeom prst="rect">
              <a:avLst/>
            </a:prstGeom>
            <a:noFill/>
          </p:spPr>
          <p:txBody>
            <a:bodyPr wrap="square" rtlCol="0">
              <a:spAutoFit/>
            </a:bodyPr>
            <a:lstStyle/>
            <a:p>
              <a:r>
                <a:rPr lang="it-IT" sz="2800" b="1" dirty="0"/>
                <a:t>2014</a:t>
              </a:r>
              <a:endParaRPr lang="it-IT" sz="2400" b="1" dirty="0"/>
            </a:p>
          </p:txBody>
        </p:sp>
      </p:grpSp>
      <p:grpSp>
        <p:nvGrpSpPr>
          <p:cNvPr id="11" name="Gruppo 10">
            <a:extLst>
              <a:ext uri="{FF2B5EF4-FFF2-40B4-BE49-F238E27FC236}">
                <a16:creationId xmlns:a16="http://schemas.microsoft.com/office/drawing/2014/main" id="{83ADEA86-CEFA-4C42-B2B8-07909EFEE848}"/>
              </a:ext>
            </a:extLst>
          </p:cNvPr>
          <p:cNvGrpSpPr/>
          <p:nvPr/>
        </p:nvGrpSpPr>
        <p:grpSpPr>
          <a:xfrm>
            <a:off x="933061" y="3784291"/>
            <a:ext cx="1670180" cy="910507"/>
            <a:chOff x="1240971" y="1363441"/>
            <a:chExt cx="1670180" cy="91050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grpSpPr>
        <p:sp>
          <p:nvSpPr>
            <p:cNvPr id="12" name="Onda 11">
              <a:extLst>
                <a:ext uri="{FF2B5EF4-FFF2-40B4-BE49-F238E27FC236}">
                  <a16:creationId xmlns:a16="http://schemas.microsoft.com/office/drawing/2014/main" id="{CD14619C-D75E-4287-9A1B-CE8628464CB5}"/>
                </a:ext>
              </a:extLst>
            </p:cNvPr>
            <p:cNvSpPr/>
            <p:nvPr/>
          </p:nvSpPr>
          <p:spPr>
            <a:xfrm>
              <a:off x="1240971" y="1363441"/>
              <a:ext cx="1670180" cy="910507"/>
            </a:xfrm>
            <a:prstGeom prst="wav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26B25A99-6CC3-44E9-B403-A43B1B7F78EB}"/>
                </a:ext>
              </a:extLst>
            </p:cNvPr>
            <p:cNvSpPr txBox="1"/>
            <p:nvPr/>
          </p:nvSpPr>
          <p:spPr>
            <a:xfrm>
              <a:off x="1614195" y="1557085"/>
              <a:ext cx="1082352" cy="523220"/>
            </a:xfrm>
            <a:prstGeom prst="rect">
              <a:avLst/>
            </a:prstGeom>
            <a:noFill/>
          </p:spPr>
          <p:txBody>
            <a:bodyPr wrap="square" rtlCol="0">
              <a:spAutoFit/>
            </a:bodyPr>
            <a:lstStyle/>
            <a:p>
              <a:r>
                <a:rPr lang="it-IT" sz="2800" b="1" dirty="0"/>
                <a:t>2017</a:t>
              </a:r>
              <a:endParaRPr lang="it-IT" sz="2400" b="1" dirty="0"/>
            </a:p>
          </p:txBody>
        </p:sp>
      </p:grpSp>
      <p:grpSp>
        <p:nvGrpSpPr>
          <p:cNvPr id="20" name="Gruppo 19">
            <a:extLst>
              <a:ext uri="{FF2B5EF4-FFF2-40B4-BE49-F238E27FC236}">
                <a16:creationId xmlns:a16="http://schemas.microsoft.com/office/drawing/2014/main" id="{C9CC9B82-4B48-45A5-BB58-706B9329CCC5}"/>
              </a:ext>
            </a:extLst>
          </p:cNvPr>
          <p:cNvGrpSpPr/>
          <p:nvPr/>
        </p:nvGrpSpPr>
        <p:grpSpPr>
          <a:xfrm>
            <a:off x="2827526" y="2205194"/>
            <a:ext cx="8282516" cy="1460443"/>
            <a:chOff x="2976423" y="1739957"/>
            <a:chExt cx="8282516" cy="1460443"/>
          </a:xfrm>
        </p:grpSpPr>
        <p:grpSp>
          <p:nvGrpSpPr>
            <p:cNvPr id="19" name="Gruppo 18">
              <a:extLst>
                <a:ext uri="{FF2B5EF4-FFF2-40B4-BE49-F238E27FC236}">
                  <a16:creationId xmlns:a16="http://schemas.microsoft.com/office/drawing/2014/main" id="{D8F6C7EC-AC7D-484E-9D86-4D5745D630C9}"/>
                </a:ext>
              </a:extLst>
            </p:cNvPr>
            <p:cNvGrpSpPr/>
            <p:nvPr/>
          </p:nvGrpSpPr>
          <p:grpSpPr>
            <a:xfrm>
              <a:off x="2976423" y="1739957"/>
              <a:ext cx="8282516" cy="1460443"/>
              <a:chOff x="2976423" y="1739957"/>
              <a:chExt cx="8282516" cy="1460443"/>
            </a:xfrm>
          </p:grpSpPr>
          <p:pic>
            <p:nvPicPr>
              <p:cNvPr id="15" name="Immagine 14" descr="Immagine che contiene chitarra&#10;&#10;Descrizione generata automaticamente">
                <a:extLst>
                  <a:ext uri="{FF2B5EF4-FFF2-40B4-BE49-F238E27FC236}">
                    <a16:creationId xmlns:a16="http://schemas.microsoft.com/office/drawing/2014/main" id="{D238D5C5-963D-418E-822C-68E401E27DD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6423" y="1739957"/>
                <a:ext cx="8282516" cy="1460443"/>
              </a:xfrm>
              <a:prstGeom prst="rect">
                <a:avLst/>
              </a:prstGeom>
            </p:spPr>
          </p:pic>
          <p:cxnSp>
            <p:nvCxnSpPr>
              <p:cNvPr id="17" name="Connettore 2 16">
                <a:extLst>
                  <a:ext uri="{FF2B5EF4-FFF2-40B4-BE49-F238E27FC236}">
                    <a16:creationId xmlns:a16="http://schemas.microsoft.com/office/drawing/2014/main" id="{F2F2E7CA-9925-4F0D-9BB3-F513DCC1773D}"/>
                  </a:ext>
                </a:extLst>
              </p:cNvPr>
              <p:cNvCxnSpPr/>
              <p:nvPr/>
            </p:nvCxnSpPr>
            <p:spPr>
              <a:xfrm>
                <a:off x="7212563" y="2456821"/>
                <a:ext cx="382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Connettore 2 17">
              <a:extLst>
                <a:ext uri="{FF2B5EF4-FFF2-40B4-BE49-F238E27FC236}">
                  <a16:creationId xmlns:a16="http://schemas.microsoft.com/office/drawing/2014/main" id="{65F987B3-E0A5-4329-9251-2680DBEFFA2A}"/>
                </a:ext>
              </a:extLst>
            </p:cNvPr>
            <p:cNvCxnSpPr/>
            <p:nvPr/>
          </p:nvCxnSpPr>
          <p:spPr>
            <a:xfrm>
              <a:off x="7738188" y="2456821"/>
              <a:ext cx="382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47E89B80-519F-40BE-A417-1E17D857DA18}"/>
              </a:ext>
            </a:extLst>
          </p:cNvPr>
          <p:cNvSpPr txBox="1"/>
          <p:nvPr/>
        </p:nvSpPr>
        <p:spPr>
          <a:xfrm>
            <a:off x="3872182" y="1691235"/>
            <a:ext cx="6845582" cy="369332"/>
          </a:xfrm>
          <a:prstGeom prst="rect">
            <a:avLst/>
          </a:prstGeom>
          <a:noFill/>
        </p:spPr>
        <p:txBody>
          <a:bodyPr wrap="square" rtlCol="0">
            <a:spAutoFit/>
          </a:bodyPr>
          <a:lstStyle/>
          <a:p>
            <a:r>
              <a:rPr lang="en-US" i="1" dirty="0"/>
              <a:t>“Energetically Demanding Transport in a Supramolecular Assembly”</a:t>
            </a:r>
            <a:endParaRPr lang="it-IT" sz="2000" i="1" dirty="0"/>
          </a:p>
        </p:txBody>
      </p:sp>
      <p:pic>
        <p:nvPicPr>
          <p:cNvPr id="23" name="Immagine 22" descr="Immagine che contiene tavolo&#10;&#10;Descrizione generata automaticamente">
            <a:extLst>
              <a:ext uri="{FF2B5EF4-FFF2-40B4-BE49-F238E27FC236}">
                <a16:creationId xmlns:a16="http://schemas.microsoft.com/office/drawing/2014/main" id="{37C6B7FB-B1E5-41CB-811E-D65C1DC9848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0923" y="4369173"/>
            <a:ext cx="8948099" cy="1151409"/>
          </a:xfrm>
          <a:prstGeom prst="rect">
            <a:avLst/>
          </a:prstGeom>
        </p:spPr>
      </p:pic>
      <p:cxnSp>
        <p:nvCxnSpPr>
          <p:cNvPr id="26" name="Connettore 2 25">
            <a:extLst>
              <a:ext uri="{FF2B5EF4-FFF2-40B4-BE49-F238E27FC236}">
                <a16:creationId xmlns:a16="http://schemas.microsoft.com/office/drawing/2014/main" id="{691EB698-357E-4494-9860-D50509306640}"/>
              </a:ext>
            </a:extLst>
          </p:cNvPr>
          <p:cNvCxnSpPr/>
          <p:nvPr/>
        </p:nvCxnSpPr>
        <p:spPr>
          <a:xfrm>
            <a:off x="6926403" y="4911685"/>
            <a:ext cx="382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0A9823C7-D503-4CFD-ACDD-F033CDAAD28E}"/>
              </a:ext>
            </a:extLst>
          </p:cNvPr>
          <p:cNvCxnSpPr/>
          <p:nvPr/>
        </p:nvCxnSpPr>
        <p:spPr>
          <a:xfrm>
            <a:off x="7489371" y="4901171"/>
            <a:ext cx="382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34287A0B-EF1F-4567-8323-BE9B93B81D44}"/>
              </a:ext>
            </a:extLst>
          </p:cNvPr>
          <p:cNvSpPr/>
          <p:nvPr/>
        </p:nvSpPr>
        <p:spPr>
          <a:xfrm>
            <a:off x="5076223" y="4054879"/>
            <a:ext cx="4082913" cy="369332"/>
          </a:xfrm>
          <a:prstGeom prst="rect">
            <a:avLst/>
          </a:prstGeom>
        </p:spPr>
        <p:txBody>
          <a:bodyPr wrap="none">
            <a:spAutoFit/>
          </a:bodyPr>
          <a:lstStyle/>
          <a:p>
            <a:r>
              <a:rPr lang="en-US" i="1" dirty="0"/>
              <a:t>“ </a:t>
            </a:r>
            <a:r>
              <a:rPr lang="it-IT" i="1" dirty="0"/>
              <a:t>An </a:t>
            </a:r>
            <a:r>
              <a:rPr lang="it-IT" i="1" dirty="0" err="1"/>
              <a:t>efficient</a:t>
            </a:r>
            <a:r>
              <a:rPr lang="it-IT" i="1" dirty="0"/>
              <a:t> </a:t>
            </a:r>
            <a:r>
              <a:rPr lang="it-IT" i="1" dirty="0" err="1"/>
              <a:t>artificial</a:t>
            </a:r>
            <a:r>
              <a:rPr lang="it-IT" i="1" dirty="0"/>
              <a:t> </a:t>
            </a:r>
            <a:r>
              <a:rPr lang="it-IT" i="1" dirty="0" err="1"/>
              <a:t>molecular</a:t>
            </a:r>
            <a:r>
              <a:rPr lang="it-IT" i="1" dirty="0"/>
              <a:t> pump</a:t>
            </a:r>
            <a:r>
              <a:rPr lang="en-US" i="1" dirty="0"/>
              <a:t> “</a:t>
            </a:r>
            <a:endParaRPr lang="it-IT" i="1" dirty="0"/>
          </a:p>
        </p:txBody>
      </p:sp>
      <p:sp>
        <p:nvSpPr>
          <p:cNvPr id="29" name="CasellaDiTesto 28">
            <a:extLst>
              <a:ext uri="{FF2B5EF4-FFF2-40B4-BE49-F238E27FC236}">
                <a16:creationId xmlns:a16="http://schemas.microsoft.com/office/drawing/2014/main" id="{64490644-F19A-4DAD-8BAA-6A43E08C3C24}"/>
              </a:ext>
            </a:extLst>
          </p:cNvPr>
          <p:cNvSpPr txBox="1"/>
          <p:nvPr/>
        </p:nvSpPr>
        <p:spPr>
          <a:xfrm>
            <a:off x="790821" y="5465544"/>
            <a:ext cx="10835961" cy="1200329"/>
          </a:xfrm>
          <a:prstGeom prst="rect">
            <a:avLst/>
          </a:prstGeom>
          <a:noFill/>
        </p:spPr>
        <p:txBody>
          <a:bodyPr wrap="square" rtlCol="0">
            <a:spAutoFit/>
          </a:bodyPr>
          <a:lstStyle/>
          <a:p>
            <a:r>
              <a:rPr lang="it-IT" i="1" dirty="0"/>
              <a:t>(1): </a:t>
            </a:r>
            <a:r>
              <a:rPr lang="en-US" i="1" dirty="0"/>
              <a:t>“Energetically demanding transport in a supramolecular assembly” .</a:t>
            </a:r>
            <a:r>
              <a:rPr lang="it-IT" i="1" dirty="0"/>
              <a:t> Cheng, P. R. </a:t>
            </a:r>
            <a:r>
              <a:rPr lang="it-IT" i="1" dirty="0" err="1"/>
              <a:t>McGonigal</a:t>
            </a:r>
            <a:r>
              <a:rPr lang="it-IT" i="1" dirty="0"/>
              <a:t>, W.-G. </a:t>
            </a:r>
            <a:r>
              <a:rPr lang="it-IT" i="1" dirty="0" err="1"/>
              <a:t>Liu</a:t>
            </a:r>
            <a:r>
              <a:rPr lang="it-IT" i="1" dirty="0"/>
              <a:t>, N. A. Vermeulen, C. </a:t>
            </a:r>
            <a:r>
              <a:rPr lang="sv-SE" i="1" dirty="0"/>
              <a:t>Ke, M. Frasconi, C. L. Stern, W. A. Goddard III, J. F. Stoddart, J.</a:t>
            </a:r>
            <a:r>
              <a:rPr lang="de-DE" i="1" dirty="0"/>
              <a:t>Am. Chem. </a:t>
            </a:r>
            <a:r>
              <a:rPr lang="de-DE" i="1" dirty="0" err="1"/>
              <a:t>Soc</a:t>
            </a:r>
            <a:r>
              <a:rPr lang="de-DE" i="1" dirty="0"/>
              <a:t>. 2014, 136, 14702–14705.</a:t>
            </a:r>
            <a:r>
              <a:rPr lang="it-IT" i="1" dirty="0"/>
              <a:t> (2): “An </a:t>
            </a:r>
            <a:r>
              <a:rPr lang="it-IT" i="1" dirty="0" err="1"/>
              <a:t>efficient</a:t>
            </a:r>
            <a:r>
              <a:rPr lang="it-IT" i="1" dirty="0"/>
              <a:t> </a:t>
            </a:r>
            <a:r>
              <a:rPr lang="it-IT" i="1" dirty="0" err="1"/>
              <a:t>artificial</a:t>
            </a:r>
            <a:r>
              <a:rPr lang="it-IT" i="1" dirty="0"/>
              <a:t> </a:t>
            </a:r>
            <a:r>
              <a:rPr lang="it-IT" i="1" dirty="0" err="1"/>
              <a:t>molecular</a:t>
            </a:r>
            <a:r>
              <a:rPr lang="it-IT" i="1" dirty="0"/>
              <a:t> pump”: C. Pezzato, M. T. </a:t>
            </a:r>
            <a:r>
              <a:rPr lang="pl-PL" i="1" dirty="0"/>
              <a:t>Nguyen, C. Cheng, M. T. Otley, D. J. Kim, J. F. Stoddart,</a:t>
            </a:r>
            <a:r>
              <a:rPr lang="it-IT" i="1" dirty="0"/>
              <a:t> </a:t>
            </a:r>
            <a:r>
              <a:rPr lang="it-IT" i="1" dirty="0" err="1"/>
              <a:t>Tetrahedron</a:t>
            </a:r>
            <a:r>
              <a:rPr lang="it-IT" i="1" dirty="0"/>
              <a:t> 2017, 73, 4849–4857</a:t>
            </a:r>
          </a:p>
        </p:txBody>
      </p:sp>
      <p:pic>
        <p:nvPicPr>
          <p:cNvPr id="22" name="Immagine 21">
            <a:extLst>
              <a:ext uri="{FF2B5EF4-FFF2-40B4-BE49-F238E27FC236}">
                <a16:creationId xmlns:a16="http://schemas.microsoft.com/office/drawing/2014/main" id="{C0CA54C8-2A53-40BD-B855-1C9DDFEE4C9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89591" y="447455"/>
            <a:ext cx="3397607" cy="523338"/>
          </a:xfrm>
          <a:prstGeom prst="rect">
            <a:avLst/>
          </a:prstGeom>
        </p:spPr>
      </p:pic>
    </p:spTree>
    <p:extLst>
      <p:ext uri="{BB962C8B-B14F-4D97-AF65-F5344CB8AC3E}">
        <p14:creationId xmlns:p14="http://schemas.microsoft.com/office/powerpoint/2010/main" val="2168560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F5C329-E5B3-47F8-883C-EDB73514F8C6}"/>
              </a:ext>
            </a:extLst>
          </p:cNvPr>
          <p:cNvSpPr/>
          <p:nvPr/>
        </p:nvSpPr>
        <p:spPr>
          <a:xfrm>
            <a:off x="681135" y="709127"/>
            <a:ext cx="5414865" cy="1959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F05C8BB-FB65-4D0A-B214-1BF0A5D74A32}"/>
              </a:ext>
            </a:extLst>
          </p:cNvPr>
          <p:cNvSpPr txBox="1"/>
          <p:nvPr/>
        </p:nvSpPr>
        <p:spPr>
          <a:xfrm>
            <a:off x="681135" y="144053"/>
            <a:ext cx="5414865" cy="461665"/>
          </a:xfrm>
          <a:prstGeom prst="rect">
            <a:avLst/>
          </a:prstGeom>
          <a:noFill/>
        </p:spPr>
        <p:txBody>
          <a:bodyPr wrap="square" rtlCol="0">
            <a:spAutoFit/>
          </a:bodyPr>
          <a:lstStyle/>
          <a:p>
            <a:pPr algn="ctr"/>
            <a:r>
              <a:rPr lang="it-IT" sz="2400" b="1" dirty="0">
                <a:latin typeface="Abadi" panose="020B0604020104020204" pitchFamily="34" charset="0"/>
                <a:cs typeface="Aldhabi" panose="020B0604020202020204" pitchFamily="2" charset="-78"/>
              </a:rPr>
              <a:t>Conclusioni  </a:t>
            </a:r>
          </a:p>
        </p:txBody>
      </p:sp>
      <p:sp>
        <p:nvSpPr>
          <p:cNvPr id="4" name="CasellaDiTesto 3">
            <a:extLst>
              <a:ext uri="{FF2B5EF4-FFF2-40B4-BE49-F238E27FC236}">
                <a16:creationId xmlns:a16="http://schemas.microsoft.com/office/drawing/2014/main" id="{0C1E74E8-9C6F-4D72-800D-B4E10B6AEE3E}"/>
              </a:ext>
            </a:extLst>
          </p:cNvPr>
          <p:cNvSpPr txBox="1"/>
          <p:nvPr/>
        </p:nvSpPr>
        <p:spPr>
          <a:xfrm>
            <a:off x="951722" y="1184988"/>
            <a:ext cx="10562254" cy="3416320"/>
          </a:xfrm>
          <a:prstGeom prst="rect">
            <a:avLst/>
          </a:prstGeom>
          <a:noFill/>
        </p:spPr>
        <p:txBody>
          <a:bodyPr wrap="square" rtlCol="0">
            <a:spAutoFit/>
          </a:bodyPr>
          <a:lstStyle/>
          <a:p>
            <a:pPr marL="285750" indent="-285750">
              <a:buFont typeface="Arial" panose="020B0604020202020204" pitchFamily="34" charset="0"/>
              <a:buChar char="•"/>
            </a:pPr>
            <a:r>
              <a:rPr lang="it-IT" dirty="0"/>
              <a:t>Col sistema studiato si è dimostrato di poter operare una traslazione unidirezionale sotto stimolo esterno (redox, luce) portando il sistema fuori dall’equilibrio e capace di ripetere il meccanismo idealmente all’infinito. </a:t>
            </a:r>
          </a:p>
          <a:p>
            <a:r>
              <a:rPr lang="it-IT" dirty="0"/>
              <a:t>     Problema: Il sistema non opera lavoro!</a:t>
            </a:r>
          </a:p>
          <a:p>
            <a:endParaRPr lang="it-IT" dirty="0"/>
          </a:p>
          <a:p>
            <a:pPr marL="285750" indent="-285750">
              <a:buFont typeface="Arial" panose="020B0604020202020204" pitchFamily="34" charset="0"/>
              <a:buChar char="•"/>
            </a:pPr>
            <a:r>
              <a:rPr lang="it-IT" dirty="0"/>
              <a:t>I sistemi successivi sono in grado di operare come i sistemi di trasporto attivo in natura (carriers, trasporto di ioni..). Sono capaci sotto input energetico di operare lavoro, funzionano contro gradiente locale di concentrazione e isolano sistemi fuori dall’equilibrio a più alta energia. Tutto ciò operando cicli ripetitivamente.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Non ci sono ancora applicazioni reali</a:t>
            </a:r>
          </a:p>
          <a:p>
            <a:endParaRPr lang="it-IT" dirty="0"/>
          </a:p>
        </p:txBody>
      </p:sp>
      <p:sp>
        <p:nvSpPr>
          <p:cNvPr id="5" name="CasellaDiTesto 4">
            <a:extLst>
              <a:ext uri="{FF2B5EF4-FFF2-40B4-BE49-F238E27FC236}">
                <a16:creationId xmlns:a16="http://schemas.microsoft.com/office/drawing/2014/main" id="{32F8FEB2-023E-4D14-B4E2-5B41805DBC18}"/>
              </a:ext>
            </a:extLst>
          </p:cNvPr>
          <p:cNvSpPr txBox="1"/>
          <p:nvPr/>
        </p:nvSpPr>
        <p:spPr>
          <a:xfrm>
            <a:off x="1744825" y="4758614"/>
            <a:ext cx="9423918" cy="1877437"/>
          </a:xfrm>
          <a:prstGeom prst="rect">
            <a:avLst/>
          </a:prstGeom>
          <a:noFill/>
        </p:spPr>
        <p:txBody>
          <a:bodyPr wrap="square" rtlCol="0">
            <a:spAutoFit/>
          </a:bodyPr>
          <a:lstStyle/>
          <a:p>
            <a:pPr algn="ctr"/>
            <a:r>
              <a:rPr lang="en-US" sz="1600" i="1" dirty="0"/>
              <a:t>It is too early to speak in an authoritative and informed manner about what will be the killer applications of AMMs. We are at the very early stages of knowing how to build them let alone use them. [….]</a:t>
            </a:r>
          </a:p>
          <a:p>
            <a:pPr algn="ctr"/>
            <a:r>
              <a:rPr lang="en-US" sz="1600" i="1" dirty="0"/>
              <a:t>As far as MIMs and AMMs are concerned, they await the engagement of the next generation of chemists eager to exploit the nature of the mechanical bond in chemistry, while taking up the task of designing and synthesizing MIMs and putting them to good use</a:t>
            </a:r>
          </a:p>
          <a:p>
            <a:pPr algn="ctr"/>
            <a:endParaRPr lang="it-IT" dirty="0"/>
          </a:p>
          <a:p>
            <a:pPr algn="ctr"/>
            <a:r>
              <a:rPr lang="it-IT" sz="1600" i="1" dirty="0"/>
              <a:t>J. </a:t>
            </a:r>
            <a:r>
              <a:rPr lang="it-IT" sz="1600" i="1" dirty="0" err="1"/>
              <a:t>Faser</a:t>
            </a:r>
            <a:r>
              <a:rPr lang="it-IT" sz="1600" i="1" dirty="0"/>
              <a:t> </a:t>
            </a:r>
            <a:r>
              <a:rPr lang="it-IT" sz="1600" i="1" dirty="0" err="1"/>
              <a:t>Stoddart</a:t>
            </a:r>
            <a:r>
              <a:rPr lang="it-IT" sz="1600" i="1" dirty="0"/>
              <a:t> </a:t>
            </a:r>
            <a:endParaRPr lang="it-IT" i="1" dirty="0"/>
          </a:p>
        </p:txBody>
      </p:sp>
      <p:pic>
        <p:nvPicPr>
          <p:cNvPr id="8" name="Immagine 7">
            <a:extLst>
              <a:ext uri="{FF2B5EF4-FFF2-40B4-BE49-F238E27FC236}">
                <a16:creationId xmlns:a16="http://schemas.microsoft.com/office/drawing/2014/main" id="{31CAF92D-EF09-4B18-B48A-248B7F954C0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67122" y="447454"/>
            <a:ext cx="3317296" cy="580227"/>
          </a:xfrm>
          <a:prstGeom prst="rect">
            <a:avLst/>
          </a:prstGeom>
        </p:spPr>
      </p:pic>
    </p:spTree>
    <p:extLst>
      <p:ext uri="{BB962C8B-B14F-4D97-AF65-F5344CB8AC3E}">
        <p14:creationId xmlns:p14="http://schemas.microsoft.com/office/powerpoint/2010/main" val="290438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6" name="Segnaposto contenuto 5"/>
          <p:cNvPicPr>
            <a:picLocks noGrp="1" noChangeAspect="1"/>
          </p:cNvPicPr>
          <p:nvPr>
            <p:ph idx="1"/>
          </p:nvPr>
        </p:nvPicPr>
        <p:blipFill>
          <a:blip r:embed="rId2"/>
          <a:stretch>
            <a:fillRect/>
          </a:stretch>
        </p:blipFill>
        <p:spPr>
          <a:xfrm>
            <a:off x="1035160" y="1200753"/>
            <a:ext cx="9772177" cy="4964916"/>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60058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416882" y="1196752"/>
            <a:ext cx="5615520" cy="3723591"/>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pic>
        <p:nvPicPr>
          <p:cNvPr id="7" name="Immagine 6"/>
          <p:cNvPicPr>
            <a:picLocks noChangeAspect="1"/>
          </p:cNvPicPr>
          <p:nvPr/>
        </p:nvPicPr>
        <p:blipFill>
          <a:blip r:embed="rId3"/>
          <a:stretch>
            <a:fillRect/>
          </a:stretch>
        </p:blipFill>
        <p:spPr>
          <a:xfrm>
            <a:off x="6028410" y="1473728"/>
            <a:ext cx="6163590" cy="4572396"/>
          </a:xfrm>
          <a:prstGeom prst="rect">
            <a:avLst/>
          </a:prstGeom>
        </p:spPr>
      </p:pic>
    </p:spTree>
    <p:extLst>
      <p:ext uri="{BB962C8B-B14F-4D97-AF65-F5344CB8AC3E}">
        <p14:creationId xmlns:p14="http://schemas.microsoft.com/office/powerpoint/2010/main" val="131397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Nature, 1994</a:t>
            </a:r>
            <a:endParaRPr lang="it-IT" dirty="0"/>
          </a:p>
        </p:txBody>
      </p:sp>
      <p:pic>
        <p:nvPicPr>
          <p:cNvPr id="6" name="Segnaposto contenuto 5"/>
          <p:cNvPicPr>
            <a:picLocks noGrp="1" noChangeAspect="1"/>
          </p:cNvPicPr>
          <p:nvPr>
            <p:ph idx="1"/>
          </p:nvPr>
        </p:nvPicPr>
        <p:blipFill>
          <a:blip r:embed="rId2"/>
          <a:stretch>
            <a:fillRect/>
          </a:stretch>
        </p:blipFill>
        <p:spPr>
          <a:xfrm>
            <a:off x="2119912" y="1917806"/>
            <a:ext cx="6587812" cy="3633247"/>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00063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Introduction</a:t>
            </a:r>
            <a:endParaRPr lang="it-IT" dirty="0"/>
          </a:p>
        </p:txBody>
      </p:sp>
      <p:sp>
        <p:nvSpPr>
          <p:cNvPr id="3" name="Segnaposto contenuto 2"/>
          <p:cNvSpPr>
            <a:spLocks noGrp="1"/>
          </p:cNvSpPr>
          <p:nvPr>
            <p:ph idx="1"/>
          </p:nvPr>
        </p:nvSpPr>
        <p:spPr>
          <a:xfrm>
            <a:off x="623393" y="1247109"/>
            <a:ext cx="10927259" cy="5278237"/>
          </a:xfrm>
        </p:spPr>
        <p:txBody>
          <a:bodyPr>
            <a:normAutofit fontScale="92500" lnSpcReduction="20000"/>
          </a:bodyPr>
          <a:lstStyle/>
          <a:p>
            <a:pPr marL="0" indent="0">
              <a:buNone/>
            </a:pPr>
            <a:r>
              <a:rPr lang="en-US" dirty="0"/>
              <a:t>The </a:t>
            </a:r>
            <a:r>
              <a:rPr lang="en-US" dirty="0" err="1"/>
              <a:t>rotaxane</a:t>
            </a:r>
            <a:r>
              <a:rPr lang="en-US" dirty="0"/>
              <a:t> structure resembles a bead trapped on a </a:t>
            </a:r>
            <a:r>
              <a:rPr lang="en-US" dirty="0" smtClean="0"/>
              <a:t>linear thread </a:t>
            </a:r>
            <a:r>
              <a:rPr lang="en-US" dirty="0"/>
              <a:t>which is terminated by two bulky stopper </a:t>
            </a:r>
            <a:r>
              <a:rPr lang="en-US" dirty="0" smtClean="0"/>
              <a:t>groups. The bead </a:t>
            </a:r>
            <a:r>
              <a:rPr lang="en-US" dirty="0"/>
              <a:t>can shuttle back and forth along the thread but </a:t>
            </a:r>
            <a:r>
              <a:rPr lang="en-US" dirty="0" smtClean="0"/>
              <a:t>cannot dissociate </a:t>
            </a:r>
            <a:r>
              <a:rPr lang="en-US" dirty="0"/>
              <a:t>because of the presence of the terminal stoppers.</a:t>
            </a:r>
          </a:p>
          <a:p>
            <a:pPr marL="0" indent="0">
              <a:buNone/>
            </a:pPr>
            <a:r>
              <a:rPr lang="en-US" dirty="0"/>
              <a:t>Recently, various </a:t>
            </a:r>
            <a:r>
              <a:rPr lang="en-US" dirty="0" smtClean="0"/>
              <a:t>methods have </a:t>
            </a:r>
            <a:r>
              <a:rPr lang="en-US" dirty="0"/>
              <a:t>been developed that </a:t>
            </a:r>
            <a:r>
              <a:rPr lang="en-US" dirty="0" smtClean="0"/>
              <a:t>permit the </a:t>
            </a:r>
            <a:r>
              <a:rPr lang="en-US" dirty="0"/>
              <a:t>template-directed synthesis of </a:t>
            </a:r>
            <a:r>
              <a:rPr lang="en-US" dirty="0" err="1"/>
              <a:t>rotaxanes</a:t>
            </a:r>
            <a:r>
              <a:rPr lang="en-US" dirty="0"/>
              <a:t> in yields </a:t>
            </a:r>
            <a:r>
              <a:rPr lang="en-US" dirty="0" smtClean="0"/>
              <a:t>much higher </a:t>
            </a:r>
            <a:r>
              <a:rPr lang="en-US" dirty="0"/>
              <a:t>than those obtained from the former undirected, </a:t>
            </a:r>
            <a:r>
              <a:rPr lang="en-US" dirty="0" smtClean="0"/>
              <a:t>statistical methods. </a:t>
            </a:r>
          </a:p>
          <a:p>
            <a:pPr marL="0" indent="0">
              <a:buNone/>
            </a:pPr>
            <a:r>
              <a:rPr lang="en-US" dirty="0" smtClean="0"/>
              <a:t>In </a:t>
            </a:r>
            <a:r>
              <a:rPr lang="en-US" dirty="0"/>
              <a:t>the </a:t>
            </a:r>
            <a:r>
              <a:rPr lang="en-US" dirty="0" err="1"/>
              <a:t>rotaxane</a:t>
            </a:r>
            <a:r>
              <a:rPr lang="en-US" dirty="0"/>
              <a:t> (Fig. </a:t>
            </a:r>
            <a:r>
              <a:rPr lang="en-US" dirty="0" smtClean="0"/>
              <a:t>1A</a:t>
            </a:r>
            <a:r>
              <a:rPr lang="en-US" dirty="0"/>
              <a:t>) that we describe </a:t>
            </a:r>
            <a:r>
              <a:rPr lang="en-US" dirty="0" smtClean="0"/>
              <a:t>here, the </a:t>
            </a:r>
            <a:r>
              <a:rPr lang="en-US" dirty="0"/>
              <a:t>dumb-bell component contains two different </a:t>
            </a:r>
            <a:r>
              <a:rPr lang="en-US" dirty="0">
                <a:latin typeface="Symbol" panose="05050102010706020507" pitchFamily="18" charset="2"/>
              </a:rPr>
              <a:t>p</a:t>
            </a:r>
            <a:r>
              <a:rPr lang="en-US" dirty="0" smtClean="0"/>
              <a:t>-electron donor stations</a:t>
            </a:r>
            <a:r>
              <a:rPr lang="en-US" dirty="0"/>
              <a:t>, and the bead is a </a:t>
            </a:r>
            <a:r>
              <a:rPr lang="en-US" dirty="0" smtClean="0">
                <a:latin typeface="Symbol" panose="05050102010706020507" pitchFamily="18" charset="2"/>
              </a:rPr>
              <a:t>p</a:t>
            </a:r>
            <a:r>
              <a:rPr lang="en-US" dirty="0" smtClean="0"/>
              <a:t>-electron-accepting </a:t>
            </a:r>
            <a:r>
              <a:rPr lang="en-US" dirty="0" err="1" smtClean="0"/>
              <a:t>tetracationic</a:t>
            </a:r>
            <a:r>
              <a:rPr lang="en-US" dirty="0" smtClean="0"/>
              <a:t> </a:t>
            </a:r>
            <a:r>
              <a:rPr lang="en-US" dirty="0" err="1" smtClean="0"/>
              <a:t>cyclophane</a:t>
            </a:r>
            <a:r>
              <a:rPr lang="en-US" dirty="0" smtClean="0"/>
              <a:t> </a:t>
            </a:r>
            <a:r>
              <a:rPr lang="en-US" dirty="0"/>
              <a:t>comprising two </a:t>
            </a:r>
            <a:r>
              <a:rPr lang="en-US" dirty="0" err="1"/>
              <a:t>bipyridinium</a:t>
            </a:r>
            <a:r>
              <a:rPr lang="en-US" dirty="0"/>
              <a:t> </a:t>
            </a:r>
            <a:r>
              <a:rPr lang="en-US" dirty="0" smtClean="0"/>
              <a:t>units bridged </a:t>
            </a:r>
            <a:r>
              <a:rPr lang="en-US" dirty="0"/>
              <a:t>by two p-</a:t>
            </a:r>
            <a:r>
              <a:rPr lang="en-US" dirty="0" err="1"/>
              <a:t>xylyl</a:t>
            </a:r>
            <a:r>
              <a:rPr lang="en-US" dirty="0"/>
              <a:t> spacers. The dumb-bell component </a:t>
            </a:r>
            <a:r>
              <a:rPr lang="en-US" dirty="0" smtClean="0"/>
              <a:t>consists of </a:t>
            </a:r>
            <a:r>
              <a:rPr lang="en-US" dirty="0" err="1"/>
              <a:t>biphenol</a:t>
            </a:r>
            <a:r>
              <a:rPr lang="en-US" dirty="0"/>
              <a:t> and </a:t>
            </a:r>
            <a:r>
              <a:rPr lang="en-US" dirty="0" err="1"/>
              <a:t>benzidine</a:t>
            </a:r>
            <a:r>
              <a:rPr lang="en-US" dirty="0"/>
              <a:t> units (as </a:t>
            </a:r>
            <a:r>
              <a:rPr lang="en-US" dirty="0">
                <a:latin typeface="Symbol" panose="05050102010706020507" pitchFamily="18" charset="2"/>
              </a:rPr>
              <a:t>p</a:t>
            </a:r>
            <a:r>
              <a:rPr lang="en-US" dirty="0" smtClean="0"/>
              <a:t>-electron </a:t>
            </a:r>
            <a:r>
              <a:rPr lang="en-US" dirty="0"/>
              <a:t>donors) inserted within a polyether chain terminated by stoppers in </a:t>
            </a:r>
            <a:r>
              <a:rPr lang="en-US" dirty="0" smtClean="0"/>
              <a:t>the form </a:t>
            </a:r>
            <a:r>
              <a:rPr lang="en-US" dirty="0"/>
              <a:t>of tri-</a:t>
            </a:r>
            <a:r>
              <a:rPr lang="en-US" dirty="0" err="1"/>
              <a:t>isopropylsilyl</a:t>
            </a:r>
            <a:r>
              <a:rPr lang="en-US" dirty="0"/>
              <a:t> groups. </a:t>
            </a:r>
            <a:endParaRPr lang="en-US" dirty="0" smtClean="0"/>
          </a:p>
          <a:p>
            <a:pPr marL="0" indent="0">
              <a:buNone/>
            </a:pPr>
            <a:r>
              <a:rPr lang="en-US" dirty="0" smtClean="0"/>
              <a:t>The </a:t>
            </a:r>
            <a:r>
              <a:rPr lang="en-US" dirty="0"/>
              <a:t>[2]-</a:t>
            </a:r>
            <a:r>
              <a:rPr lang="en-US" dirty="0" err="1"/>
              <a:t>rotaxane</a:t>
            </a:r>
            <a:r>
              <a:rPr lang="en-US" dirty="0"/>
              <a:t> 1·[PF6] 4 </a:t>
            </a:r>
            <a:r>
              <a:rPr lang="en-US" dirty="0" smtClean="0"/>
              <a:t>was obtained </a:t>
            </a:r>
            <a:r>
              <a:rPr lang="en-US" dirty="0"/>
              <a:t>in 19% yield in the final assembly step, using a </a:t>
            </a:r>
            <a:r>
              <a:rPr lang="en-US" dirty="0" smtClean="0"/>
              <a:t>method similar </a:t>
            </a:r>
            <a:r>
              <a:rPr lang="en-US" dirty="0"/>
              <a:t>to that already reported for the template-directed </a:t>
            </a:r>
            <a:r>
              <a:rPr lang="en-US" dirty="0" smtClean="0"/>
              <a:t>synthesis of </a:t>
            </a:r>
            <a:r>
              <a:rPr lang="en-US" dirty="0" err="1" smtClean="0"/>
              <a:t>rotaxanes</a:t>
            </a:r>
            <a:r>
              <a:rPr lang="en-US" dirty="0" smtClean="0"/>
              <a:t>.</a:t>
            </a:r>
            <a:endParaRPr lang="it-IT" dirty="0"/>
          </a:p>
        </p:txBody>
      </p:sp>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731132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The </a:t>
            </a:r>
            <a:r>
              <a:rPr lang="it-IT" dirty="0" err="1" smtClean="0">
                <a:solidFill>
                  <a:srgbClr val="FF0000"/>
                </a:solidFill>
              </a:rPr>
              <a:t>two</a:t>
            </a:r>
            <a:r>
              <a:rPr lang="it-IT" dirty="0" smtClean="0">
                <a:solidFill>
                  <a:srgbClr val="FF0000"/>
                </a:solidFill>
              </a:rPr>
              <a:t> positions </a:t>
            </a:r>
            <a:r>
              <a:rPr lang="it-IT" dirty="0" err="1" smtClean="0">
                <a:solidFill>
                  <a:srgbClr val="FF0000"/>
                </a:solidFill>
              </a:rPr>
              <a:t>at</a:t>
            </a:r>
            <a:r>
              <a:rPr lang="it-IT" dirty="0" smtClean="0">
                <a:solidFill>
                  <a:srgbClr val="FF0000"/>
                </a:solidFill>
              </a:rPr>
              <a:t> </a:t>
            </a:r>
            <a:r>
              <a:rPr lang="it-IT" dirty="0" err="1" smtClean="0">
                <a:solidFill>
                  <a:srgbClr val="FF0000"/>
                </a:solidFill>
              </a:rPr>
              <a:t>equilibrium</a:t>
            </a:r>
            <a:r>
              <a:rPr lang="it-IT" dirty="0" smtClean="0">
                <a:solidFill>
                  <a:srgbClr val="FF0000"/>
                </a:solidFill>
              </a:rPr>
              <a:t>!!</a:t>
            </a:r>
            <a:endParaRPr lang="it-IT" dirty="0">
              <a:solidFill>
                <a:srgbClr val="FF0000"/>
              </a:solidFill>
            </a:endParaRPr>
          </a:p>
        </p:txBody>
      </p:sp>
      <p:pic>
        <p:nvPicPr>
          <p:cNvPr id="6" name="Segnaposto contenuto 5"/>
          <p:cNvPicPr>
            <a:picLocks noGrp="1" noChangeAspect="1"/>
          </p:cNvPicPr>
          <p:nvPr>
            <p:ph idx="1"/>
          </p:nvPr>
        </p:nvPicPr>
        <p:blipFill>
          <a:blip r:embed="rId2"/>
          <a:stretch>
            <a:fillRect/>
          </a:stretch>
        </p:blipFill>
        <p:spPr>
          <a:xfrm>
            <a:off x="2080091" y="1720767"/>
            <a:ext cx="7858237" cy="4375233"/>
          </a:xfrm>
          <a:prstGeom prst="rect">
            <a:avLst/>
          </a:prstGeom>
        </p:spPr>
      </p:pic>
      <p:sp>
        <p:nvSpPr>
          <p:cNvPr id="4" name="Segnaposto testo 3"/>
          <p:cNvSpPr>
            <a:spLocks noGrp="1"/>
          </p:cNvSpPr>
          <p:nvPr>
            <p:ph type="body" sz="quarter" idx="10"/>
          </p:nvPr>
        </p:nvSpPr>
        <p:spPr/>
        <p:txBody>
          <a:bodyPr/>
          <a:lstStyle/>
          <a:p>
            <a:endParaRPr lang="it-IT"/>
          </a:p>
        </p:txBody>
      </p:sp>
      <p:sp>
        <p:nvSpPr>
          <p:cNvPr id="5" name="Segnaposto testo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991003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3134</Words>
  <Application>Microsoft Office PowerPoint</Application>
  <PresentationFormat>Widescreen</PresentationFormat>
  <Paragraphs>175</Paragraphs>
  <Slides>43</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43</vt:i4>
      </vt:variant>
    </vt:vector>
  </HeadingPairs>
  <TitlesOfParts>
    <vt:vector size="53" baseType="lpstr">
      <vt:lpstr>Abadi</vt:lpstr>
      <vt:lpstr>Aldhabi</vt:lpstr>
      <vt:lpstr>Arial</vt:lpstr>
      <vt:lpstr>Calibri</vt:lpstr>
      <vt:lpstr>Calibri Light</vt:lpstr>
      <vt:lpstr>Cambria</vt:lpstr>
      <vt:lpstr>Cambria Math</vt:lpstr>
      <vt:lpstr>Symbol</vt:lpstr>
      <vt:lpstr>Verdana</vt:lpstr>
      <vt:lpstr>Tema di Office</vt:lpstr>
      <vt:lpstr>Lesson 7</vt:lpstr>
      <vt:lpstr>Presentazione standard di PowerPoint</vt:lpstr>
      <vt:lpstr>Synthesis by self-assembly</vt:lpstr>
      <vt:lpstr>Presentazione standard di PowerPoint</vt:lpstr>
      <vt:lpstr>Presentazione standard di PowerPoint</vt:lpstr>
      <vt:lpstr>Presentazione standard di PowerPoint</vt:lpstr>
      <vt:lpstr>Nature, 1994</vt:lpstr>
      <vt:lpstr>Introduction</vt:lpstr>
      <vt:lpstr>The two positions at equilibrium!!</vt:lpstr>
      <vt:lpstr>NMR at room temperature</vt:lpstr>
      <vt:lpstr>NMR at low temperature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synthesis (template-directed)</vt:lpstr>
      <vt:lpstr>The NMR</vt:lpstr>
      <vt:lpstr>Presentazione standard di PowerPoint</vt:lpstr>
      <vt:lpstr>Presentazione standard di PowerPoint</vt:lpstr>
      <vt:lpstr>Presentazione standard di PowerPoint</vt:lpstr>
      <vt:lpstr>Presentazione standard di PowerPoint</vt:lpstr>
      <vt:lpstr>Presentazione standard di PowerPoint</vt:lpstr>
      <vt:lpstr>Le macchine molecolari «naturali» devono operare in modo direzionale, contro il principio di reversibilità microscopica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dc:title>
  <dc:creator>HP Inc.</dc:creator>
  <cp:lastModifiedBy>HP Inc.</cp:lastModifiedBy>
  <cp:revision>1</cp:revision>
  <dcterms:created xsi:type="dcterms:W3CDTF">2021-03-21T13:37:26Z</dcterms:created>
  <dcterms:modified xsi:type="dcterms:W3CDTF">2021-03-21T13:37:47Z</dcterms:modified>
</cp:coreProperties>
</file>