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9" r:id="rId2"/>
    <p:sldId id="302" r:id="rId3"/>
    <p:sldId id="303" r:id="rId4"/>
    <p:sldId id="334" r:id="rId5"/>
    <p:sldId id="304" r:id="rId6"/>
    <p:sldId id="305" r:id="rId7"/>
    <p:sldId id="306" r:id="rId8"/>
    <p:sldId id="307" r:id="rId9"/>
    <p:sldId id="308" r:id="rId10"/>
    <p:sldId id="309" r:id="rId11"/>
    <p:sldId id="330" r:id="rId12"/>
    <p:sldId id="288" r:id="rId13"/>
    <p:sldId id="257" r:id="rId14"/>
    <p:sldId id="258" r:id="rId15"/>
    <p:sldId id="259" r:id="rId16"/>
    <p:sldId id="260" r:id="rId17"/>
    <p:sldId id="261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282D2-29AE-411C-9043-5C05A4DF60C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8E1A7-4F16-4B38-A02C-65D41B45A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93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3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54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91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20"/>
          <p:cNvGrpSpPr>
            <a:grpSpLocks/>
          </p:cNvGrpSpPr>
          <p:nvPr userDrawn="1"/>
        </p:nvGrpSpPr>
        <p:grpSpPr bwMode="auto">
          <a:xfrm>
            <a:off x="0" y="0"/>
            <a:ext cx="595808" cy="6858000"/>
            <a:chOff x="0" y="1412875"/>
            <a:chExt cx="9144000" cy="107950"/>
          </a:xfrm>
          <a:solidFill>
            <a:schemeClr val="accent1">
              <a:lumMod val="75000"/>
            </a:schemeClr>
          </a:solidFill>
        </p:grpSpPr>
        <p:sp>
          <p:nvSpPr>
            <p:cNvPr id="7" name="Rettangolo 6"/>
            <p:cNvSpPr/>
            <p:nvPr userDrawn="1"/>
          </p:nvSpPr>
          <p:spPr bwMode="auto">
            <a:xfrm>
              <a:off x="0" y="1412875"/>
              <a:ext cx="9144000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 userDrawn="1"/>
          </p:nvSpPr>
          <p:spPr bwMode="auto">
            <a:xfrm>
              <a:off x="1042988" y="1412875"/>
              <a:ext cx="504825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8"/>
            <p:cNvSpPr/>
            <p:nvPr userDrawn="1"/>
          </p:nvSpPr>
          <p:spPr bwMode="auto">
            <a:xfrm>
              <a:off x="1547813" y="1412875"/>
              <a:ext cx="503237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ttangolo 9"/>
            <p:cNvSpPr/>
            <p:nvPr userDrawn="1"/>
          </p:nvSpPr>
          <p:spPr bwMode="auto">
            <a:xfrm>
              <a:off x="2051050" y="1412875"/>
              <a:ext cx="504825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ttangolo 10"/>
            <p:cNvSpPr/>
            <p:nvPr userDrawn="1"/>
          </p:nvSpPr>
          <p:spPr bwMode="auto">
            <a:xfrm>
              <a:off x="2555875" y="1412875"/>
              <a:ext cx="50323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ttangolo 11"/>
            <p:cNvSpPr/>
            <p:nvPr userDrawn="1"/>
          </p:nvSpPr>
          <p:spPr bwMode="auto">
            <a:xfrm>
              <a:off x="539750" y="1412875"/>
              <a:ext cx="50323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egnaposto numero diapositiva 1"/>
          <p:cNvSpPr txBox="1">
            <a:spLocks/>
          </p:cNvSpPr>
          <p:nvPr userDrawn="1"/>
        </p:nvSpPr>
        <p:spPr>
          <a:xfrm>
            <a:off x="11550653" y="14586"/>
            <a:ext cx="594783" cy="246062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r" eaLnBrk="0" hangingPunc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dk1"/>
                </a:solidFill>
                <a:latin typeface="+mn-lt"/>
              </a:defRPr>
            </a:lvl4pPr>
            <a:lvl5pPr marL="1600200" indent="0" eaLnBrk="0" hangingPunct="0">
              <a:spcBef>
                <a:spcPct val="20000"/>
              </a:spcBef>
              <a:buNone/>
              <a:defRPr sz="2000">
                <a:solidFill>
                  <a:schemeClr val="dk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A9A33-321A-4BDD-8978-7620D802DC75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3" y="413792"/>
            <a:ext cx="10927259" cy="782960"/>
          </a:xfrm>
        </p:spPr>
        <p:txBody>
          <a:bodyPr/>
          <a:lstStyle>
            <a:lvl1pPr algn="l">
              <a:defRPr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smtClean="0"/>
              <a:t>Fare clic per modificare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3393" y="1247110"/>
            <a:ext cx="10927259" cy="4702170"/>
          </a:xfrm>
        </p:spPr>
        <p:txBody>
          <a:bodyPr/>
          <a:lstStyle>
            <a:lvl1pPr>
              <a:defRPr sz="28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5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2909956" y="86435"/>
            <a:ext cx="8641721" cy="258532"/>
          </a:xfrm>
          <a:noFill/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indent="0" algn="r">
              <a:buNone/>
              <a:defRPr lang="it-IT" sz="1200" kern="12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2pPr>
            <a:lvl3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3pPr>
            <a:lvl4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4pPr>
            <a:lvl5pPr marL="1600200" indent="0">
              <a:buNone/>
              <a:defRPr lang="it-IT" kern="1200" dirty="0">
                <a:solidFill>
                  <a:schemeClr val="dk1"/>
                </a:solidFill>
                <a:ea typeface="+mn-ea"/>
                <a:cs typeface="+mn-cs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6" name="Segnaposto testo 16"/>
          <p:cNvSpPr>
            <a:spLocks noGrp="1"/>
          </p:cNvSpPr>
          <p:nvPr>
            <p:ph type="body" sz="quarter" idx="11"/>
          </p:nvPr>
        </p:nvSpPr>
        <p:spPr>
          <a:xfrm>
            <a:off x="609600" y="6525347"/>
            <a:ext cx="10286933" cy="26064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1476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20"/>
          <p:cNvGrpSpPr>
            <a:grpSpLocks/>
          </p:cNvGrpSpPr>
          <p:nvPr userDrawn="1"/>
        </p:nvGrpSpPr>
        <p:grpSpPr bwMode="auto">
          <a:xfrm>
            <a:off x="0" y="0"/>
            <a:ext cx="595808" cy="6858000"/>
            <a:chOff x="0" y="1412875"/>
            <a:chExt cx="9144000" cy="107950"/>
          </a:xfrm>
          <a:solidFill>
            <a:schemeClr val="accent1">
              <a:lumMod val="75000"/>
            </a:schemeClr>
          </a:solidFill>
        </p:grpSpPr>
        <p:sp>
          <p:nvSpPr>
            <p:cNvPr id="7" name="Rettangolo 6"/>
            <p:cNvSpPr/>
            <p:nvPr userDrawn="1"/>
          </p:nvSpPr>
          <p:spPr bwMode="auto">
            <a:xfrm>
              <a:off x="0" y="1412875"/>
              <a:ext cx="9144000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 userDrawn="1"/>
          </p:nvSpPr>
          <p:spPr bwMode="auto">
            <a:xfrm>
              <a:off x="1042988" y="1412875"/>
              <a:ext cx="504825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8"/>
            <p:cNvSpPr/>
            <p:nvPr userDrawn="1"/>
          </p:nvSpPr>
          <p:spPr bwMode="auto">
            <a:xfrm>
              <a:off x="1547813" y="1412875"/>
              <a:ext cx="503237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ttangolo 9"/>
            <p:cNvSpPr/>
            <p:nvPr userDrawn="1"/>
          </p:nvSpPr>
          <p:spPr bwMode="auto">
            <a:xfrm>
              <a:off x="2051050" y="1412875"/>
              <a:ext cx="504825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ttangolo 10"/>
            <p:cNvSpPr/>
            <p:nvPr userDrawn="1"/>
          </p:nvSpPr>
          <p:spPr bwMode="auto">
            <a:xfrm>
              <a:off x="2555875" y="1412875"/>
              <a:ext cx="50323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ttangolo 11"/>
            <p:cNvSpPr/>
            <p:nvPr userDrawn="1"/>
          </p:nvSpPr>
          <p:spPr bwMode="auto">
            <a:xfrm>
              <a:off x="539750" y="1412875"/>
              <a:ext cx="50323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egnaposto numero diapositiva 1"/>
          <p:cNvSpPr txBox="1">
            <a:spLocks/>
          </p:cNvSpPr>
          <p:nvPr userDrawn="1"/>
        </p:nvSpPr>
        <p:spPr>
          <a:xfrm>
            <a:off x="11550653" y="14586"/>
            <a:ext cx="594783" cy="246062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r" eaLnBrk="0" hangingPunc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dk1"/>
                </a:solidFill>
                <a:latin typeface="+mn-lt"/>
              </a:defRPr>
            </a:lvl4pPr>
            <a:lvl5pPr marL="1600200" indent="0" eaLnBrk="0" hangingPunct="0">
              <a:spcBef>
                <a:spcPct val="20000"/>
              </a:spcBef>
              <a:buNone/>
              <a:defRPr sz="2000">
                <a:solidFill>
                  <a:schemeClr val="dk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A9A33-321A-4BDD-8978-7620D802DC75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3" y="413792"/>
            <a:ext cx="10927259" cy="782960"/>
          </a:xfrm>
        </p:spPr>
        <p:txBody>
          <a:bodyPr/>
          <a:lstStyle>
            <a:lvl1pPr algn="l">
              <a:defRPr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smtClean="0"/>
              <a:t>Fare clic per modificare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3393" y="1247110"/>
            <a:ext cx="10927259" cy="4702170"/>
          </a:xfrm>
        </p:spPr>
        <p:txBody>
          <a:bodyPr/>
          <a:lstStyle>
            <a:lvl1pPr>
              <a:defRPr sz="28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5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2909956" y="86435"/>
            <a:ext cx="8641721" cy="258532"/>
          </a:xfrm>
          <a:noFill/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indent="0" algn="r">
              <a:buNone/>
              <a:defRPr lang="it-IT" sz="1200" kern="12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2pPr>
            <a:lvl3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3pPr>
            <a:lvl4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4pPr>
            <a:lvl5pPr marL="1600200" indent="0">
              <a:buNone/>
              <a:defRPr lang="it-IT" kern="1200" dirty="0">
                <a:solidFill>
                  <a:schemeClr val="dk1"/>
                </a:solidFill>
                <a:ea typeface="+mn-ea"/>
                <a:cs typeface="+mn-cs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6" name="Segnaposto testo 16"/>
          <p:cNvSpPr>
            <a:spLocks noGrp="1"/>
          </p:cNvSpPr>
          <p:nvPr>
            <p:ph type="body" sz="quarter" idx="11"/>
          </p:nvPr>
        </p:nvSpPr>
        <p:spPr>
          <a:xfrm>
            <a:off x="609600" y="6525347"/>
            <a:ext cx="10286933" cy="26064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2187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24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47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61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81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02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2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48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84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3C5D3-6FDD-46BB-9DB2-ED6E6CE78770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D6E4B-D961-4C42-97F5-2FE53A673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31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Lesson</a:t>
            </a:r>
            <a:r>
              <a:rPr lang="it-IT" dirty="0" smtClean="0"/>
              <a:t> 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Rotaxanes</a:t>
            </a:r>
            <a:r>
              <a:rPr lang="it-IT" dirty="0" smtClean="0"/>
              <a:t>, </a:t>
            </a:r>
            <a:r>
              <a:rPr lang="it-IT" dirty="0" err="1" smtClean="0"/>
              <a:t>Mechanically</a:t>
            </a:r>
            <a:r>
              <a:rPr lang="it-IT" dirty="0" smtClean="0"/>
              <a:t> </a:t>
            </a:r>
            <a:r>
              <a:rPr lang="it-IT" dirty="0" err="1" smtClean="0"/>
              <a:t>Interlocked</a:t>
            </a:r>
            <a:r>
              <a:rPr lang="it-IT" dirty="0" smtClean="0"/>
              <a:t> </a:t>
            </a:r>
            <a:r>
              <a:rPr lang="it-IT" dirty="0" err="1" smtClean="0"/>
              <a:t>Molecules</a:t>
            </a:r>
            <a:r>
              <a:rPr lang="it-IT" dirty="0" smtClean="0"/>
              <a:t>,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machines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81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F. </a:t>
            </a:r>
            <a:r>
              <a:rPr lang="en-GB" dirty="0" err="1" smtClean="0"/>
              <a:t>Stoddart</a:t>
            </a:r>
            <a:r>
              <a:rPr lang="en-GB" dirty="0" smtClean="0"/>
              <a:t>, 1989</a:t>
            </a:r>
            <a:endParaRPr lang="en-GB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6270" y="1247776"/>
            <a:ext cx="6643575" cy="51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4A4F1C-5E91-4ACC-8C0D-BCCB5AAC5F4E}"/>
              </a:ext>
            </a:extLst>
          </p:cNvPr>
          <p:cNvSpPr txBox="1"/>
          <p:nvPr/>
        </p:nvSpPr>
        <p:spPr>
          <a:xfrm>
            <a:off x="785637" y="454291"/>
            <a:ext cx="1073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Abadi" panose="020B0604020104020204" pitchFamily="34" charset="0"/>
                <a:cs typeface="Aldhabi" panose="020B0604020202020204" pitchFamily="2" charset="-78"/>
              </a:rPr>
              <a:t>Mechanically</a:t>
            </a:r>
            <a:r>
              <a:rPr lang="it-IT" sz="2400" b="1" dirty="0" smtClean="0">
                <a:latin typeface="Abadi" panose="020B0604020104020204" pitchFamily="34" charset="0"/>
                <a:cs typeface="Aldhabi" panose="020B0604020202020204" pitchFamily="2" charset="-78"/>
              </a:rPr>
              <a:t> </a:t>
            </a:r>
            <a:r>
              <a:rPr lang="it-IT" sz="2400" b="1" dirty="0" err="1" smtClean="0">
                <a:latin typeface="Abadi" panose="020B0604020104020204" pitchFamily="34" charset="0"/>
                <a:cs typeface="Aldhabi" panose="020B0604020202020204" pitchFamily="2" charset="-78"/>
              </a:rPr>
              <a:t>Interlocked</a:t>
            </a:r>
            <a:r>
              <a:rPr lang="it-IT" sz="2400" b="1" dirty="0" smtClean="0">
                <a:latin typeface="Abadi" panose="020B0604020104020204" pitchFamily="34" charset="0"/>
                <a:cs typeface="Aldhabi" panose="020B0604020202020204" pitchFamily="2" charset="-78"/>
              </a:rPr>
              <a:t> </a:t>
            </a:r>
            <a:r>
              <a:rPr lang="it-IT" sz="2400" b="1" dirty="0" err="1" smtClean="0">
                <a:latin typeface="Abadi" panose="020B0604020104020204" pitchFamily="34" charset="0"/>
                <a:cs typeface="Aldhabi" panose="020B0604020202020204" pitchFamily="2" charset="-78"/>
              </a:rPr>
              <a:t>Machines</a:t>
            </a:r>
            <a:r>
              <a:rPr lang="it-IT" sz="2400" b="1" dirty="0" smtClean="0">
                <a:latin typeface="Abadi" panose="020B0604020104020204" pitchFamily="34" charset="0"/>
                <a:cs typeface="Aldhabi" panose="020B0604020202020204" pitchFamily="2" charset="-78"/>
              </a:rPr>
              <a:t> (</a:t>
            </a:r>
            <a:r>
              <a:rPr lang="it-IT" sz="2400" b="1" dirty="0" err="1" smtClean="0">
                <a:latin typeface="Abadi" panose="020B0604020104020204" pitchFamily="34" charset="0"/>
                <a:cs typeface="Aldhabi" panose="020B0604020202020204" pitchFamily="2" charset="-78"/>
              </a:rPr>
              <a:t>MIMs</a:t>
            </a:r>
            <a:r>
              <a:rPr lang="it-IT" sz="2400" b="1" dirty="0" smtClean="0">
                <a:latin typeface="Abadi" panose="020B0604020104020204" pitchFamily="34" charset="0"/>
                <a:cs typeface="Aldhabi" panose="020B0604020202020204" pitchFamily="2" charset="-78"/>
              </a:rPr>
              <a:t>)</a:t>
            </a:r>
            <a:endParaRPr lang="it-IT" sz="2400" b="1" dirty="0">
              <a:latin typeface="Abadi" panose="020B0604020104020204" pitchFamily="34" charset="0"/>
              <a:cs typeface="Aldhabi" panose="020B0604020202020204" pitchFamily="2" charset="-78"/>
            </a:endParaRPr>
          </a:p>
        </p:txBody>
      </p:sp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A03B1B2-2D4F-4FF7-A50C-63A83446FF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61" y="1123138"/>
            <a:ext cx="5867068" cy="562759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1CCAE6-4A93-4EE2-9D36-8C2AAED967A1}"/>
              </a:ext>
            </a:extLst>
          </p:cNvPr>
          <p:cNvSpPr txBox="1"/>
          <p:nvPr/>
        </p:nvSpPr>
        <p:spPr>
          <a:xfrm>
            <a:off x="9274629" y="6457890"/>
            <a:ext cx="288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J. Faser </a:t>
            </a:r>
            <a:r>
              <a:rPr lang="de-DE" sz="1000" dirty="0" err="1"/>
              <a:t>Stoddart</a:t>
            </a:r>
            <a:r>
              <a:rPr lang="de-DE" sz="1000" dirty="0"/>
              <a:t> - </a:t>
            </a:r>
            <a:r>
              <a:rPr lang="de-DE" sz="1000" dirty="0" err="1"/>
              <a:t>Angew</a:t>
            </a:r>
            <a:r>
              <a:rPr lang="de-DE" sz="1000" dirty="0"/>
              <a:t>. Chem. Int. Ed. 2017, 56, 11094 – 11125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41222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The </a:t>
            </a:r>
            <a:r>
              <a:rPr lang="en-GB" dirty="0" err="1" smtClean="0"/>
              <a:t>complexation</a:t>
            </a:r>
            <a:r>
              <a:rPr lang="en-GB" dirty="0" smtClean="0"/>
              <a:t> between </a:t>
            </a:r>
            <a:r>
              <a:rPr lang="en-GB" dirty="0" err="1" smtClean="0"/>
              <a:t>paraquat</a:t>
            </a:r>
            <a:r>
              <a:rPr lang="en-GB" dirty="0" smtClean="0"/>
              <a:t> and crown ethers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72139" y="1265577"/>
            <a:ext cx="7814850" cy="46837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 One particular interest </a:t>
            </a:r>
            <a:r>
              <a:rPr lang="en-GB" dirty="0" smtClean="0"/>
              <a:t>in this </a:t>
            </a:r>
            <a:r>
              <a:rPr lang="en-GB" dirty="0"/>
              <a:t>research area came from the complexation </a:t>
            </a:r>
            <a:r>
              <a:rPr lang="en-GB" dirty="0" smtClean="0"/>
              <a:t>between </a:t>
            </a:r>
            <a:r>
              <a:rPr lang="en-GB" dirty="0" err="1" smtClean="0"/>
              <a:t>paraquat</a:t>
            </a:r>
            <a:r>
              <a:rPr lang="en-GB" dirty="0" smtClean="0"/>
              <a:t> </a:t>
            </a:r>
            <a:r>
              <a:rPr lang="en-GB" dirty="0"/>
              <a:t>derivatives and </a:t>
            </a:r>
            <a:r>
              <a:rPr lang="en-GB" dirty="0" err="1"/>
              <a:t>bisarylene</a:t>
            </a:r>
            <a:r>
              <a:rPr lang="en-GB" dirty="0"/>
              <a:t> crown ethers reported </a:t>
            </a:r>
            <a:r>
              <a:rPr lang="en-GB" dirty="0" smtClean="0"/>
              <a:t>by </a:t>
            </a:r>
            <a:r>
              <a:rPr lang="en-GB" dirty="0" err="1" smtClean="0"/>
              <a:t>Stoddart</a:t>
            </a:r>
            <a:r>
              <a:rPr lang="en-GB" dirty="0" smtClean="0"/>
              <a:t> </a:t>
            </a:r>
            <a:r>
              <a:rPr lang="en-GB" dirty="0"/>
              <a:t>and his co-workers in 1987</a:t>
            </a:r>
            <a:r>
              <a:rPr lang="en-GB" dirty="0" smtClean="0"/>
              <a:t>, </a:t>
            </a:r>
            <a:r>
              <a:rPr lang="en-GB" dirty="0"/>
              <a:t>which have resulted in </a:t>
            </a:r>
            <a:r>
              <a:rPr lang="en-GB" dirty="0" smtClean="0"/>
              <a:t>a variety </a:t>
            </a:r>
            <a:r>
              <a:rPr lang="en-GB" dirty="0"/>
              <a:t>of interlocked supramolecular assemblies</a:t>
            </a:r>
            <a:r>
              <a:rPr lang="en-GB" dirty="0" smtClean="0"/>
              <a:t>, </a:t>
            </a:r>
            <a:r>
              <a:rPr lang="en-GB" dirty="0"/>
              <a:t>such </a:t>
            </a:r>
            <a:r>
              <a:rPr lang="en-GB" dirty="0" smtClean="0"/>
              <a:t>as </a:t>
            </a:r>
            <a:r>
              <a:rPr lang="en-GB" dirty="0" err="1" smtClean="0"/>
              <a:t>pseudorotaxanes</a:t>
            </a:r>
            <a:r>
              <a:rPr lang="en-GB" dirty="0"/>
              <a:t>, </a:t>
            </a:r>
            <a:r>
              <a:rPr lang="en-GB" dirty="0" err="1"/>
              <a:t>rotaxanes</a:t>
            </a:r>
            <a:r>
              <a:rPr lang="en-GB" dirty="0"/>
              <a:t>, and </a:t>
            </a:r>
            <a:r>
              <a:rPr lang="en-GB" dirty="0" err="1"/>
              <a:t>catenanes</a:t>
            </a:r>
            <a:r>
              <a:rPr lang="en-GB" dirty="0"/>
              <a:t>.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Consequently, </a:t>
            </a:r>
            <a:r>
              <a:rPr lang="en-GB" dirty="0" err="1" smtClean="0"/>
              <a:t>paraquat</a:t>
            </a:r>
            <a:r>
              <a:rPr lang="en-GB" dirty="0" smtClean="0"/>
              <a:t> </a:t>
            </a:r>
            <a:r>
              <a:rPr lang="en-GB" dirty="0"/>
              <a:t>derivatives have become some of the most </a:t>
            </a:r>
            <a:r>
              <a:rPr lang="en-GB" dirty="0" smtClean="0"/>
              <a:t>common guests</a:t>
            </a:r>
            <a:r>
              <a:rPr lang="en-GB" dirty="0"/>
              <a:t>, and crown ethers</a:t>
            </a:r>
            <a:r>
              <a:rPr lang="en-GB" dirty="0" smtClean="0"/>
              <a:t>,  </a:t>
            </a:r>
            <a:r>
              <a:rPr lang="en-GB" dirty="0" err="1"/>
              <a:t>cryptands</a:t>
            </a:r>
            <a:r>
              <a:rPr lang="en-GB" dirty="0" smtClean="0"/>
              <a:t>,  </a:t>
            </a:r>
            <a:r>
              <a:rPr lang="en-GB" dirty="0"/>
              <a:t>cylindrical </a:t>
            </a:r>
            <a:r>
              <a:rPr lang="en-GB" dirty="0" err="1" smtClean="0"/>
              <a:t>macrotricyclic</a:t>
            </a:r>
            <a:r>
              <a:rPr lang="en-GB" dirty="0"/>
              <a:t> </a:t>
            </a:r>
            <a:r>
              <a:rPr lang="en-GB" dirty="0" err="1" smtClean="0"/>
              <a:t>polyethers</a:t>
            </a:r>
            <a:r>
              <a:rPr lang="en-GB" dirty="0" smtClean="0"/>
              <a:t>, </a:t>
            </a:r>
            <a:r>
              <a:rPr lang="en-GB" dirty="0"/>
              <a:t>cucurbit[n ]</a:t>
            </a:r>
            <a:r>
              <a:rPr lang="en-GB" dirty="0" err="1"/>
              <a:t>uril</a:t>
            </a:r>
            <a:r>
              <a:rPr lang="en-GB" dirty="0" smtClean="0"/>
              <a:t>, </a:t>
            </a:r>
            <a:r>
              <a:rPr lang="en-GB" dirty="0"/>
              <a:t>calix[6]</a:t>
            </a:r>
            <a:r>
              <a:rPr lang="en-GB" dirty="0" err="1"/>
              <a:t>arene</a:t>
            </a:r>
            <a:r>
              <a:rPr lang="en-GB" dirty="0"/>
              <a:t> derivatives</a:t>
            </a:r>
            <a:r>
              <a:rPr lang="en-GB" dirty="0" smtClean="0"/>
              <a:t>, and other </a:t>
            </a:r>
            <a:r>
              <a:rPr lang="en-GB" dirty="0" err="1" smtClean="0"/>
              <a:t>macrocycles</a:t>
            </a:r>
            <a:r>
              <a:rPr lang="en-GB" dirty="0" smtClean="0"/>
              <a:t>  </a:t>
            </a:r>
            <a:r>
              <a:rPr lang="en-GB" dirty="0"/>
              <a:t>have been utilized as the hosts </a:t>
            </a:r>
            <a:r>
              <a:rPr lang="en-GB" dirty="0" smtClean="0"/>
              <a:t>for formation </a:t>
            </a:r>
            <a:r>
              <a:rPr lang="en-GB" dirty="0"/>
              <a:t>of the host− guest complexes with specific </a:t>
            </a:r>
            <a:r>
              <a:rPr lang="en-GB" dirty="0" smtClean="0"/>
              <a:t>structures and </a:t>
            </a:r>
            <a:r>
              <a:rPr lang="en-GB" dirty="0"/>
              <a:t>properties.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4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95" y="4281677"/>
            <a:ext cx="8600661" cy="213404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83824" y="229447"/>
            <a:ext cx="7886700" cy="704221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</a:rPr>
              <a:t>cationi organici come </a:t>
            </a:r>
            <a:r>
              <a:rPr lang="it-IT" sz="3200" b="1" dirty="0" err="1">
                <a:solidFill>
                  <a:srgbClr val="0070C0"/>
                </a:solidFill>
              </a:rPr>
              <a:t>guests</a:t>
            </a:r>
            <a:r>
              <a:rPr lang="it-IT" sz="3200" b="1" dirty="0">
                <a:solidFill>
                  <a:srgbClr val="0070C0"/>
                </a:solidFill>
              </a:rPr>
              <a:t/>
            </a:r>
            <a:br>
              <a:rPr lang="it-IT" sz="3200" b="1" dirty="0">
                <a:solidFill>
                  <a:srgbClr val="0070C0"/>
                </a:solidFill>
              </a:rPr>
            </a:br>
            <a:r>
              <a:rPr lang="it-IT" sz="3200" b="1" dirty="0">
                <a:solidFill>
                  <a:srgbClr val="0070C0"/>
                </a:solidFill>
              </a:rPr>
              <a:t>J. CHEM. SOC., CHEM. COMMUN., 1987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1263316"/>
            <a:ext cx="3697357" cy="20997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125" y="1263317"/>
            <a:ext cx="2167124" cy="99687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40" y="2644447"/>
            <a:ext cx="3148012" cy="80827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472069" y="3637716"/>
            <a:ext cx="137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Calibri" panose="020F0502020204030204"/>
              </a:rPr>
              <a:t>32-crown-10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587929" y="1369107"/>
            <a:ext cx="1285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Calibri" panose="020F0502020204030204"/>
              </a:rPr>
              <a:t>diquat</a:t>
            </a:r>
            <a:endParaRPr lang="en-GB" sz="32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013911" y="3528981"/>
            <a:ext cx="172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Calibri" panose="020F0502020204030204"/>
              </a:rPr>
              <a:t>paraquat</a:t>
            </a:r>
            <a:endParaRPr lang="en-GB" sz="3200" b="1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28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0070C0"/>
                </a:solidFill>
              </a:rPr>
              <a:t>The </a:t>
            </a:r>
            <a:r>
              <a:rPr lang="it-IT" b="1" dirty="0" err="1" smtClean="0">
                <a:solidFill>
                  <a:srgbClr val="0070C0"/>
                </a:solidFill>
              </a:rPr>
              <a:t>experimental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observation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152650" y="2104104"/>
            <a:ext cx="7886700" cy="2999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BMP32C10 is mixed in organic solvents, such </a:t>
            </a:r>
            <a:r>
              <a:rPr lang="en-US" dirty="0" smtClean="0"/>
              <a:t>as Me2C0</a:t>
            </a:r>
            <a:r>
              <a:rPr lang="en-US" dirty="0"/>
              <a:t>, with </a:t>
            </a:r>
            <a:r>
              <a:rPr lang="en-US" dirty="0" err="1"/>
              <a:t>equimolar</a:t>
            </a:r>
            <a:r>
              <a:rPr lang="en-US" dirty="0"/>
              <a:t> amounts of either [</a:t>
            </a:r>
            <a:r>
              <a:rPr lang="en-US" dirty="0" err="1"/>
              <a:t>Paraquat</a:t>
            </a:r>
            <a:r>
              <a:rPr lang="en-US" dirty="0"/>
              <a:t>][</a:t>
            </a:r>
            <a:r>
              <a:rPr lang="en-US" dirty="0" smtClean="0"/>
              <a:t>PF6]2 or </a:t>
            </a:r>
            <a:r>
              <a:rPr lang="en-US" dirty="0"/>
              <a:t>[</a:t>
            </a:r>
            <a:r>
              <a:rPr lang="en-US" dirty="0" err="1"/>
              <a:t>Diquat</a:t>
            </a:r>
            <a:r>
              <a:rPr lang="en-US" dirty="0"/>
              <a:t>][</a:t>
            </a:r>
            <a:r>
              <a:rPr lang="en-US" dirty="0" smtClean="0"/>
              <a:t>PF6]2, </a:t>
            </a:r>
            <a:r>
              <a:rPr lang="en-US" dirty="0"/>
              <a:t>yellowish-orange solutions are </a:t>
            </a:r>
            <a:r>
              <a:rPr lang="en-US" dirty="0" smtClean="0"/>
              <a:t>formed immediately </a:t>
            </a:r>
            <a:r>
              <a:rPr lang="en-US" dirty="0"/>
              <a:t>on account of the existence of charge </a:t>
            </a:r>
            <a:r>
              <a:rPr lang="en-US" dirty="0" smtClean="0"/>
              <a:t>transfer absorption </a:t>
            </a:r>
            <a:r>
              <a:rPr lang="en-US" dirty="0"/>
              <a:t>bands with A, ca. 400 nm.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34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63906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70C0"/>
                </a:solidFill>
              </a:rPr>
              <a:t>The NMR </a:t>
            </a:r>
            <a:r>
              <a:rPr lang="it-IT" b="1" dirty="0" err="1" smtClean="0">
                <a:solidFill>
                  <a:srgbClr val="0070C0"/>
                </a:solidFill>
              </a:rPr>
              <a:t>titration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93669" y="1356853"/>
            <a:ext cx="8445681" cy="5250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Comparison (Table 1) of the 1H </a:t>
            </a:r>
            <a:r>
              <a:rPr lang="en-US" dirty="0" err="1"/>
              <a:t>n.m.r</a:t>
            </a:r>
            <a:r>
              <a:rPr lang="en-US" dirty="0"/>
              <a:t>. spectra </a:t>
            </a:r>
            <a:r>
              <a:rPr lang="en-US" dirty="0" smtClean="0"/>
              <a:t>of [Paraquat.BMP32C10</a:t>
            </a:r>
            <a:r>
              <a:rPr lang="en-US" dirty="0"/>
              <a:t>] [ PF6I2 and [ </a:t>
            </a:r>
            <a:r>
              <a:rPr lang="en-US" dirty="0" err="1"/>
              <a:t>Diquat</a:t>
            </a:r>
            <a:r>
              <a:rPr lang="en-US" dirty="0"/>
              <a:t> .BMP32C10] [ </a:t>
            </a:r>
            <a:r>
              <a:rPr lang="en-US" dirty="0" smtClean="0"/>
              <a:t>PF6I2 in </a:t>
            </a:r>
            <a:r>
              <a:rPr lang="en-US" dirty="0"/>
              <a:t>CD3COCD3 with those for the free salts and </a:t>
            </a:r>
            <a:r>
              <a:rPr lang="en-US" dirty="0" smtClean="0"/>
              <a:t>BMP32C10 reveals </a:t>
            </a:r>
            <a:r>
              <a:rPr lang="en-US" dirty="0" err="1"/>
              <a:t>upfield</a:t>
            </a:r>
            <a:r>
              <a:rPr lang="en-US" dirty="0"/>
              <a:t> shifts on complexation for most </a:t>
            </a:r>
            <a:r>
              <a:rPr lang="en-US" dirty="0" smtClean="0"/>
              <a:t>protons, particularly 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both </a:t>
            </a:r>
            <a:r>
              <a:rPr lang="en-US" dirty="0" err="1"/>
              <a:t>pyridinium</a:t>
            </a:r>
            <a:r>
              <a:rPr lang="en-US" dirty="0"/>
              <a:t> ring protons (2-,6-H and 3-</a:t>
            </a:r>
            <a:r>
              <a:rPr lang="en-US" dirty="0" smtClean="0"/>
              <a:t>,5-H</a:t>
            </a:r>
            <a:r>
              <a:rPr lang="en-US" dirty="0"/>
              <a:t>) in [</a:t>
            </a:r>
            <a:r>
              <a:rPr lang="en-US" dirty="0" err="1"/>
              <a:t>Paraquat</a:t>
            </a:r>
            <a:r>
              <a:rPr lang="en-US" dirty="0"/>
              <a:t>]2+, (ii) 3-,3'-H in [</a:t>
            </a:r>
            <a:r>
              <a:rPr lang="en-US" dirty="0" err="1"/>
              <a:t>Diquat</a:t>
            </a:r>
            <a:r>
              <a:rPr lang="en-US" dirty="0"/>
              <a:t>]*+, and (iii) </a:t>
            </a:r>
            <a:r>
              <a:rPr lang="en-US" dirty="0" smtClean="0"/>
              <a:t>H-a, H-b</a:t>
            </a:r>
            <a:r>
              <a:rPr lang="en-US" dirty="0"/>
              <a:t>, and a-OCH2 in BMP32C10.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These </a:t>
            </a:r>
            <a:r>
              <a:rPr lang="en-US" dirty="0"/>
              <a:t>observations </a:t>
            </a:r>
            <a:r>
              <a:rPr lang="en-US" dirty="0" smtClean="0"/>
              <a:t>can most </a:t>
            </a:r>
            <a:r>
              <a:rPr lang="en-US" dirty="0"/>
              <a:t>easily be interpreted in terms of 1 : 1 complexes in </a:t>
            </a:r>
            <a:r>
              <a:rPr lang="en-US" dirty="0" smtClean="0"/>
              <a:t>which the </a:t>
            </a:r>
            <a:r>
              <a:rPr lang="en-US" dirty="0" err="1"/>
              <a:t>bipyridinium</a:t>
            </a:r>
            <a:r>
              <a:rPr lang="en-US" dirty="0"/>
              <a:t> unit in the substrates becomes </a:t>
            </a:r>
            <a:r>
              <a:rPr lang="en-US" dirty="0" smtClean="0"/>
              <a:t>sandwiched between </a:t>
            </a:r>
            <a:r>
              <a:rPr lang="en-US" dirty="0"/>
              <a:t>the two resorcinol rings of BMP32C10, such that </a:t>
            </a:r>
            <a:r>
              <a:rPr lang="en-US" dirty="0" smtClean="0"/>
              <a:t>the anisotropic </a:t>
            </a:r>
            <a:r>
              <a:rPr lang="en-US" dirty="0"/>
              <a:t>diamagnetic susceptibility of one aromatic </a:t>
            </a:r>
            <a:r>
              <a:rPr lang="en-US" dirty="0" smtClean="0"/>
              <a:t>ring reduces </a:t>
            </a:r>
            <a:r>
              <a:rPr lang="en-US" dirty="0"/>
              <a:t>the local magnetic field experienced by 1H </a:t>
            </a:r>
            <a:r>
              <a:rPr lang="en-US" dirty="0" smtClean="0"/>
              <a:t>nuclei attached </a:t>
            </a:r>
            <a:r>
              <a:rPr lang="en-US" dirty="0"/>
              <a:t>to </a:t>
            </a:r>
            <a:r>
              <a:rPr lang="en-US" dirty="0" err="1"/>
              <a:t>neighbouring</a:t>
            </a:r>
            <a:r>
              <a:rPr lang="en-US" dirty="0"/>
              <a:t> stacked aromatic rings.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37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639" y="1809135"/>
            <a:ext cx="8292722" cy="260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5" y="413793"/>
            <a:ext cx="8195444" cy="686353"/>
          </a:xfrm>
        </p:spPr>
        <p:txBody>
          <a:bodyPr/>
          <a:lstStyle/>
          <a:p>
            <a:pPr algn="ctr"/>
            <a:r>
              <a:rPr lang="en-GB" dirty="0" smtClean="0"/>
              <a:t>X-ray structure</a:t>
            </a:r>
            <a:endParaRPr lang="en-GB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2434210" y="5014991"/>
            <a:ext cx="72621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Arial" charset="0"/>
                <a:ea typeface="Arial" charset="0"/>
              </a:rPr>
              <a:t>A combination </a:t>
            </a:r>
            <a:r>
              <a:rPr lang="mr-IN" sz="2000" dirty="0">
                <a:solidFill>
                  <a:prstClr val="black"/>
                </a:solidFill>
                <a:latin typeface="Arial" charset="0"/>
                <a:ea typeface="Arial" charset="0"/>
              </a:rPr>
              <a:t>of [C-H…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.O]</a:t>
            </a:r>
            <a:r>
              <a:rPr lang="mr-IN" sz="2000" dirty="0">
                <a:solidFill>
                  <a:prstClr val="black"/>
                </a:solidFill>
                <a:latin typeface="Arial" charset="0"/>
                <a:ea typeface="Arial" charset="0"/>
              </a:rPr>
              <a:t> </a:t>
            </a:r>
            <a:r>
              <a:rPr lang="mr-IN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hydrogen</a:t>
            </a:r>
            <a:r>
              <a:rPr lang="mr-IN" sz="2000" dirty="0">
                <a:solidFill>
                  <a:prstClr val="black"/>
                </a:solidFill>
                <a:latin typeface="Arial" charset="0"/>
                <a:ea typeface="Arial" charset="0"/>
              </a:rPr>
              <a:t> </a:t>
            </a:r>
            <a:r>
              <a:rPr lang="mr-IN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bonding</a:t>
            </a:r>
            <a:r>
              <a:rPr lang="mr-IN" sz="2000" dirty="0">
                <a:solidFill>
                  <a:prstClr val="black"/>
                </a:solidFill>
                <a:latin typeface="Arial" charset="0"/>
                <a:ea typeface="Arial" charset="0"/>
              </a:rPr>
              <a:t>, [</a:t>
            </a:r>
            <a:r>
              <a:rPr lang="mr-IN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N</a:t>
            </a:r>
            <a:r>
              <a:rPr lang="it-IT" sz="2000" baseline="30000" dirty="0">
                <a:solidFill>
                  <a:prstClr val="black"/>
                </a:solidFill>
                <a:latin typeface="Arial" charset="0"/>
                <a:ea typeface="Arial" charset="0"/>
              </a:rPr>
              <a:t>+</a:t>
            </a:r>
            <a:r>
              <a:rPr lang="mr-IN" sz="2000" dirty="0">
                <a:solidFill>
                  <a:prstClr val="black"/>
                </a:solidFill>
                <a:latin typeface="Arial" charset="0"/>
                <a:ea typeface="Arial" charset="0"/>
              </a:rPr>
              <a:t>…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. O]</a:t>
            </a:r>
            <a:endParaRPr lang="mr-IN" sz="2000" dirty="0">
              <a:solidFill>
                <a:prstClr val="black"/>
              </a:solidFill>
              <a:latin typeface="Arial" charset="0"/>
              <a:ea typeface="Arial" charset="0"/>
            </a:endParaRPr>
          </a:p>
          <a:p>
            <a:r>
              <a:rPr lang="it-IT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electrostatic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interactions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, and </a:t>
            </a:r>
            <a:r>
              <a:rPr lang="it-IT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charge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 transfer </a:t>
            </a:r>
            <a:r>
              <a:rPr lang="it-IT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between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 the</a:t>
            </a:r>
          </a:p>
          <a:p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n-electron-</a:t>
            </a:r>
            <a:r>
              <a:rPr lang="it-IT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rich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resorcinol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rings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 and the </a:t>
            </a:r>
            <a:r>
              <a:rPr lang="it-IT" sz="2000" dirty="0">
                <a:solidFill>
                  <a:prstClr val="black"/>
                </a:solidFill>
                <a:latin typeface="Symbol" panose="05050102010706020507" pitchFamily="18" charset="2"/>
                <a:ea typeface="Arial" charset="0"/>
              </a:rPr>
              <a:t>p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-electron-</a:t>
            </a:r>
            <a:r>
              <a:rPr lang="it-IT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deficient</a:t>
            </a:r>
            <a:r>
              <a:rPr lang="it-IT" sz="2000" dirty="0">
                <a:solidFill>
                  <a:prstClr val="black"/>
                </a:solidFill>
                <a:latin typeface="Arial" charset="0"/>
                <a:ea typeface="Arial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bipyridinium</a:t>
            </a:r>
            <a:r>
              <a:rPr lang="en-GB" sz="2000" dirty="0">
                <a:solidFill>
                  <a:prstClr val="black"/>
                </a:solidFill>
                <a:latin typeface="Arial" charset="0"/>
                <a:ea typeface="Arial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charset="0"/>
                <a:ea typeface="Arial" charset="0"/>
              </a:rPr>
              <a:t>dication</a:t>
            </a:r>
            <a:r>
              <a:rPr lang="en-GB" sz="2000" dirty="0">
                <a:solidFill>
                  <a:prstClr val="black"/>
                </a:solidFill>
                <a:latin typeface="Arial" charset="0"/>
                <a:ea typeface="Arial" charset="0"/>
              </a:rPr>
              <a:t>, clearly stabilise the 1 : 1 complex.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658" y="1287063"/>
            <a:ext cx="3872348" cy="35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 </a:t>
            </a:r>
            <a:r>
              <a:rPr lang="it-IT" dirty="0" err="1" smtClean="0"/>
              <a:t>rotaxani</a:t>
            </a:r>
            <a:r>
              <a:rPr lang="it-IT" dirty="0" smtClean="0"/>
              <a:t> e le macchine molecolari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90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history of isomeric types of organic molecules has passed</a:t>
            </a:r>
          </a:p>
          <a:p>
            <a:pPr marL="0" indent="0">
              <a:buNone/>
            </a:pPr>
            <a:r>
              <a:rPr lang="en-US" dirty="0"/>
              <a:t>through several important stages: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1) Molecules that </a:t>
            </a:r>
            <a:r>
              <a:rPr lang="en-US" dirty="0" smtClean="0"/>
              <a:t>differ from </a:t>
            </a:r>
            <a:r>
              <a:rPr lang="en-US" dirty="0"/>
              <a:t>each other with different numbers and types of atoms;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(2) constitutional </a:t>
            </a:r>
            <a:r>
              <a:rPr lang="en-US" dirty="0"/>
              <a:t>isomers with typical sequence and nature </a:t>
            </a:r>
            <a:r>
              <a:rPr lang="en-US" dirty="0" smtClean="0"/>
              <a:t>of bonding </a:t>
            </a:r>
            <a:r>
              <a:rPr lang="en-US" dirty="0"/>
              <a:t>between these atoms;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3) stereoisomers that </a:t>
            </a:r>
            <a:r>
              <a:rPr lang="en-US" dirty="0" smtClean="0"/>
              <a:t>are distinguished </a:t>
            </a:r>
            <a:r>
              <a:rPr lang="en-US" dirty="0"/>
              <a:t>by the spatial arrangement around an atom </a:t>
            </a:r>
            <a:r>
              <a:rPr lang="en-US" dirty="0" smtClean="0"/>
              <a:t>or center</a:t>
            </a:r>
            <a:r>
              <a:rPr lang="en-US" dirty="0"/>
              <a:t>;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4) </a:t>
            </a:r>
            <a:r>
              <a:rPr lang="en-US" dirty="0">
                <a:solidFill>
                  <a:srgbClr val="FF0000"/>
                </a:solidFill>
              </a:rPr>
              <a:t>topological isomers with distinct </a:t>
            </a:r>
            <a:r>
              <a:rPr lang="en-US" dirty="0" smtClean="0">
                <a:solidFill>
                  <a:srgbClr val="FF0000"/>
                </a:solidFill>
              </a:rPr>
              <a:t>topological geometries</a:t>
            </a:r>
            <a:r>
              <a:rPr lang="en-US" dirty="0">
                <a:solidFill>
                  <a:srgbClr val="FF0000"/>
                </a:solidFill>
              </a:rPr>
              <a:t>. It is the last form of isomerism that leads </a:t>
            </a:r>
            <a:r>
              <a:rPr lang="en-US" dirty="0" smtClean="0">
                <a:solidFill>
                  <a:srgbClr val="FF0000"/>
                </a:solidFill>
              </a:rPr>
              <a:t>to Mechanically Interlocked Molecules </a:t>
            </a:r>
            <a:r>
              <a:rPr lang="en-US" dirty="0">
                <a:solidFill>
                  <a:srgbClr val="FF0000"/>
                </a:solidFill>
              </a:rPr>
              <a:t>(MIMs), such as </a:t>
            </a:r>
            <a:r>
              <a:rPr lang="en-US" dirty="0" err="1" smtClean="0">
                <a:solidFill>
                  <a:srgbClr val="FF0000"/>
                </a:solidFill>
              </a:rPr>
              <a:t>catenanes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rotaxanes</a:t>
            </a:r>
            <a:r>
              <a:rPr lang="en-US" dirty="0">
                <a:solidFill>
                  <a:srgbClr val="FF0000"/>
                </a:solidFill>
              </a:rPr>
              <a:t>, and knots, which gain their inspiration from </a:t>
            </a:r>
            <a:r>
              <a:rPr lang="en-US" dirty="0" smtClean="0">
                <a:solidFill>
                  <a:srgbClr val="FF0000"/>
                </a:solidFill>
              </a:rPr>
              <a:t>various natural </a:t>
            </a:r>
            <a:r>
              <a:rPr lang="en-US" dirty="0">
                <a:solidFill>
                  <a:srgbClr val="FF0000"/>
                </a:solidFill>
              </a:rPr>
              <a:t>objects and architectures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9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99" y="3238031"/>
            <a:ext cx="4608451" cy="2607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15589" y="5533522"/>
            <a:ext cx="51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[2]</a:t>
            </a:r>
            <a:endParaRPr lang="it-IT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518" y="2784838"/>
            <a:ext cx="5511262" cy="3761558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Mechanically</a:t>
            </a:r>
            <a:r>
              <a:rPr lang="it-IT" dirty="0" smtClean="0"/>
              <a:t> </a:t>
            </a:r>
            <a:r>
              <a:rPr lang="it-IT" dirty="0" err="1" smtClean="0"/>
              <a:t>Interlocked</a:t>
            </a:r>
            <a:r>
              <a:rPr lang="it-IT" dirty="0" smtClean="0"/>
              <a:t> </a:t>
            </a:r>
            <a:r>
              <a:rPr lang="it-IT" dirty="0" err="1" smtClean="0"/>
              <a:t>Molecules:the</a:t>
            </a:r>
            <a:r>
              <a:rPr lang="it-IT" dirty="0" smtClean="0"/>
              <a:t> </a:t>
            </a:r>
            <a:r>
              <a:rPr lang="it-IT" dirty="0" err="1" smtClean="0"/>
              <a:t>rotaxanes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08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201"/>
          </a:xfrm>
        </p:spPr>
        <p:txBody>
          <a:bodyPr/>
          <a:lstStyle/>
          <a:p>
            <a:pPr algn="ctr"/>
            <a:r>
              <a:rPr lang="it-IT" dirty="0" smtClean="0"/>
              <a:t>Processi meccano-</a:t>
            </a:r>
            <a:r>
              <a:rPr lang="it-IT" dirty="0" err="1" smtClean="0"/>
              <a:t>stereoselettivi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68" y="4446562"/>
            <a:ext cx="10309230" cy="7864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606" y="1657151"/>
            <a:ext cx="3971108" cy="27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0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The </a:t>
            </a:r>
            <a:r>
              <a:rPr lang="it-IT" dirty="0" err="1" smtClean="0"/>
              <a:t>synthesis</a:t>
            </a:r>
            <a:r>
              <a:rPr lang="it-IT" dirty="0" smtClean="0"/>
              <a:t>: </a:t>
            </a:r>
            <a:r>
              <a:rPr lang="it-IT" dirty="0" err="1" smtClean="0"/>
              <a:t>statistical</a:t>
            </a:r>
            <a:r>
              <a:rPr lang="it-IT" dirty="0" smtClean="0"/>
              <a:t> threading and </a:t>
            </a:r>
            <a:r>
              <a:rPr lang="it-IT" dirty="0" err="1" smtClean="0"/>
              <a:t>template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9016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 statistical </a:t>
            </a:r>
            <a:r>
              <a:rPr lang="en-US" dirty="0"/>
              <a:t>threading method (Scheme 1) was </a:t>
            </a:r>
            <a:r>
              <a:rPr lang="en-US" dirty="0" smtClean="0"/>
              <a:t>originally introduced </a:t>
            </a:r>
            <a:r>
              <a:rPr lang="en-US" dirty="0"/>
              <a:t>by Harrison and co-workers in 1967</a:t>
            </a:r>
            <a:r>
              <a:rPr lang="en-US" dirty="0" smtClean="0"/>
              <a:t>. The formation </a:t>
            </a:r>
            <a:r>
              <a:rPr lang="en-US" dirty="0"/>
              <a:t>of </a:t>
            </a:r>
            <a:r>
              <a:rPr lang="en-US" dirty="0" err="1"/>
              <a:t>pseudorotaxanes</a:t>
            </a:r>
            <a:r>
              <a:rPr lang="en-US" dirty="0"/>
              <a:t> and </a:t>
            </a:r>
            <a:r>
              <a:rPr lang="en-US" dirty="0" err="1"/>
              <a:t>rotaxanes</a:t>
            </a:r>
            <a:r>
              <a:rPr lang="en-US" dirty="0"/>
              <a:t> by this </a:t>
            </a:r>
            <a:r>
              <a:rPr lang="en-US" dirty="0" smtClean="0"/>
              <a:t>method is </a:t>
            </a:r>
            <a:r>
              <a:rPr lang="en-US" dirty="0"/>
              <a:t>based on a purely statistical progress without any </a:t>
            </a:r>
            <a:r>
              <a:rPr lang="en-US" dirty="0" smtClean="0"/>
              <a:t>apparent attractive </a:t>
            </a:r>
            <a:r>
              <a:rPr lang="en-US" dirty="0"/>
              <a:t>force between the linear species and the </a:t>
            </a:r>
            <a:r>
              <a:rPr lang="en-US" dirty="0" smtClean="0"/>
              <a:t>cyclic molecules</a:t>
            </a:r>
            <a:r>
              <a:rPr lang="en-US" dirty="0"/>
              <a:t>. In the course of the past 30 years, </a:t>
            </a:r>
            <a:r>
              <a:rPr lang="en-US" dirty="0" err="1"/>
              <a:t>rotaxanes</a:t>
            </a:r>
            <a:r>
              <a:rPr lang="en-US" dirty="0"/>
              <a:t> </a:t>
            </a:r>
            <a:r>
              <a:rPr lang="en-US" dirty="0" smtClean="0"/>
              <a:t>have been </a:t>
            </a:r>
            <a:r>
              <a:rPr lang="en-US" dirty="0"/>
              <a:t>easily accessed via template </a:t>
            </a:r>
            <a:r>
              <a:rPr lang="en-US" dirty="0" smtClean="0"/>
              <a:t>methods </a:t>
            </a:r>
            <a:r>
              <a:rPr lang="en-US" dirty="0"/>
              <a:t>derived from π−</a:t>
            </a:r>
            <a:r>
              <a:rPr lang="en-US" dirty="0" smtClean="0"/>
              <a:t>π stacking interactions, </a:t>
            </a:r>
            <a:r>
              <a:rPr lang="en-US" dirty="0"/>
              <a:t>hydrogen </a:t>
            </a:r>
            <a:r>
              <a:rPr lang="en-US" dirty="0" smtClean="0"/>
              <a:t>bonding, hydrophobic interactions, </a:t>
            </a:r>
            <a:r>
              <a:rPr lang="en-US" dirty="0"/>
              <a:t>metal ion </a:t>
            </a:r>
            <a:r>
              <a:rPr lang="en-US" dirty="0" smtClean="0"/>
              <a:t>coordination, </a:t>
            </a:r>
            <a:r>
              <a:rPr lang="en-US" dirty="0"/>
              <a:t>and anion templates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66" y="4554582"/>
            <a:ext cx="6031529" cy="178578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783" y="3361854"/>
            <a:ext cx="4159886" cy="323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8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73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types</a:t>
            </a:r>
            <a:r>
              <a:rPr lang="it-IT" dirty="0" smtClean="0"/>
              <a:t> of </a:t>
            </a:r>
            <a:r>
              <a:rPr lang="it-IT" dirty="0" err="1" smtClean="0"/>
              <a:t>rotaxanes</a:t>
            </a:r>
            <a:r>
              <a:rPr lang="it-IT" dirty="0" smtClean="0"/>
              <a:t> (and nomenclature)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412509"/>
            <a:ext cx="10515600" cy="764454"/>
          </a:xfrm>
        </p:spPr>
        <p:txBody>
          <a:bodyPr/>
          <a:lstStyle/>
          <a:p>
            <a:r>
              <a:rPr lang="it-IT" dirty="0" smtClean="0"/>
              <a:t>Macchine molecolari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749" y="1550750"/>
            <a:ext cx="5512501" cy="37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59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9109" y="5960989"/>
            <a:ext cx="10515600" cy="431945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L’anello è un </a:t>
            </a:r>
            <a:r>
              <a:rPr lang="it-IT" dirty="0" err="1" smtClean="0"/>
              <a:t>macrociclo</a:t>
            </a:r>
            <a:r>
              <a:rPr lang="it-IT" dirty="0" smtClean="0"/>
              <a:t> HOST da crown </a:t>
            </a:r>
            <a:r>
              <a:rPr lang="it-IT" dirty="0" err="1" smtClean="0"/>
              <a:t>ether</a:t>
            </a:r>
            <a:r>
              <a:rPr lang="it-IT" dirty="0" smtClean="0"/>
              <a:t> a </a:t>
            </a:r>
            <a:r>
              <a:rPr lang="it-IT" dirty="0" err="1" smtClean="0"/>
              <a:t>calixarene</a:t>
            </a:r>
            <a:r>
              <a:rPr lang="it-IT" dirty="0" smtClean="0"/>
              <a:t> a CB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632" y="245053"/>
            <a:ext cx="7041803" cy="54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3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413792"/>
            <a:ext cx="10927259" cy="897772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>
                <a:solidFill>
                  <a:srgbClr val="0070C0"/>
                </a:solidFill>
              </a:rPr>
              <a:t>Sauvage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Stoddart</a:t>
            </a:r>
            <a:r>
              <a:rPr lang="it-IT" dirty="0" smtClean="0">
                <a:solidFill>
                  <a:srgbClr val="0070C0"/>
                </a:solidFill>
              </a:rPr>
              <a:t> and </a:t>
            </a:r>
            <a:r>
              <a:rPr lang="it-IT" dirty="0" err="1" smtClean="0">
                <a:solidFill>
                  <a:srgbClr val="0070C0"/>
                </a:solidFill>
              </a:rPr>
              <a:t>Feringa</a:t>
            </a:r>
            <a:r>
              <a:rPr lang="it-IT" dirty="0" smtClean="0">
                <a:solidFill>
                  <a:srgbClr val="0070C0"/>
                </a:solidFill>
              </a:rPr>
              <a:t> (Nobel </a:t>
            </a:r>
            <a:r>
              <a:rPr lang="it-IT" dirty="0" err="1" smtClean="0">
                <a:solidFill>
                  <a:srgbClr val="0070C0"/>
                </a:solidFill>
              </a:rPr>
              <a:t>prize</a:t>
            </a:r>
            <a:r>
              <a:rPr lang="it-IT" dirty="0" smtClean="0">
                <a:solidFill>
                  <a:srgbClr val="0070C0"/>
                </a:solidFill>
              </a:rPr>
              <a:t> in 2016)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9299" y="5296450"/>
            <a:ext cx="8808010" cy="975041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solidFill>
                  <a:srgbClr val="0070C0"/>
                </a:solidFill>
              </a:rPr>
              <a:t>Interlocked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molecules</a:t>
            </a:r>
            <a:r>
              <a:rPr lang="it-IT" b="1" dirty="0" smtClean="0">
                <a:solidFill>
                  <a:srgbClr val="0070C0"/>
                </a:solidFill>
              </a:rPr>
              <a:t>, </a:t>
            </a:r>
            <a:r>
              <a:rPr lang="it-IT" b="1" dirty="0" err="1" smtClean="0">
                <a:solidFill>
                  <a:srgbClr val="0070C0"/>
                </a:solidFill>
              </a:rPr>
              <a:t>Molecular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machines</a:t>
            </a:r>
            <a:r>
              <a:rPr lang="it-IT" b="1" dirty="0" smtClean="0">
                <a:solidFill>
                  <a:srgbClr val="0070C0"/>
                </a:solidFill>
              </a:rPr>
              <a:t>, self-</a:t>
            </a:r>
            <a:r>
              <a:rPr lang="it-IT" b="1" dirty="0" err="1" smtClean="0">
                <a:solidFill>
                  <a:srgbClr val="0070C0"/>
                </a:solidFill>
              </a:rPr>
              <a:t>assembling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systems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Risultati immagini per sauvage nobel pr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140" y="1492033"/>
            <a:ext cx="8536242" cy="3463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63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7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smtClean="0">
                <a:solidFill>
                  <a:srgbClr val="0070C0"/>
                </a:solidFill>
              </a:rPr>
              <a:t>Molecole legate attraverso un «legame meccanico»</a:t>
            </a:r>
            <a:br>
              <a:rPr lang="it-IT" sz="3200" b="1" dirty="0" smtClean="0">
                <a:solidFill>
                  <a:srgbClr val="0070C0"/>
                </a:solidFill>
              </a:rPr>
            </a:br>
            <a:r>
              <a:rPr lang="it-IT" sz="3200" b="1" dirty="0" err="1" smtClean="0">
                <a:solidFill>
                  <a:srgbClr val="0070C0"/>
                </a:solidFill>
              </a:rPr>
              <a:t>Stoddart</a:t>
            </a:r>
            <a:endParaRPr lang="it-IT" sz="3200" b="1" dirty="0">
              <a:solidFill>
                <a:srgbClr val="0070C0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7592291" y="1825625"/>
            <a:ext cx="4368799" cy="3355975"/>
          </a:xfrm>
        </p:spPr>
        <p:txBody>
          <a:bodyPr/>
          <a:lstStyle/>
          <a:p>
            <a:r>
              <a:rPr lang="it-IT" dirty="0" smtClean="0"/>
              <a:t>La molecola del </a:t>
            </a:r>
            <a:r>
              <a:rPr lang="it-IT" b="1" dirty="0" smtClean="0">
                <a:solidFill>
                  <a:srgbClr val="0070C0"/>
                </a:solidFill>
              </a:rPr>
              <a:t>catenano o del </a:t>
            </a:r>
            <a:r>
              <a:rPr lang="it-IT" b="1" dirty="0" err="1" smtClean="0">
                <a:solidFill>
                  <a:srgbClr val="0070C0"/>
                </a:solidFill>
              </a:rPr>
              <a:t>rotaxano</a:t>
            </a:r>
            <a:r>
              <a:rPr lang="it-IT" dirty="0" smtClean="0"/>
              <a:t> è tenuta insieme non da legami covalenti ma da legami meccanici (le molecole sono letteralmente incastrate una nell’altra)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5" y="1152079"/>
            <a:ext cx="7035394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701</Words>
  <Application>Microsoft Office PowerPoint</Application>
  <PresentationFormat>Widescreen</PresentationFormat>
  <Paragraphs>40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Abadi</vt:lpstr>
      <vt:lpstr>Aldhabi</vt:lpstr>
      <vt:lpstr>Arial</vt:lpstr>
      <vt:lpstr>Calibri</vt:lpstr>
      <vt:lpstr>Calibri Light</vt:lpstr>
      <vt:lpstr>Mangal</vt:lpstr>
      <vt:lpstr>Symbol</vt:lpstr>
      <vt:lpstr>Verdana</vt:lpstr>
      <vt:lpstr>Tema di Office</vt:lpstr>
      <vt:lpstr>Lesson 5</vt:lpstr>
      <vt:lpstr>I rotaxani e le macchine molecolari</vt:lpstr>
      <vt:lpstr>Mechanically Interlocked Molecules:the rotaxanes</vt:lpstr>
      <vt:lpstr>Processi meccano-stereoselettivi</vt:lpstr>
      <vt:lpstr>The synthesis: statistical threading and template methods</vt:lpstr>
      <vt:lpstr>Different types of rotaxanes (and nomenclature)</vt:lpstr>
      <vt:lpstr>Presentazione standard di PowerPoint</vt:lpstr>
      <vt:lpstr>Sauvage Stoddart and Feringa (Nobel prize in 2016)</vt:lpstr>
      <vt:lpstr>Molecole legate attraverso un «legame meccanico» Stoddart</vt:lpstr>
      <vt:lpstr>F. Stoddart, 1989</vt:lpstr>
      <vt:lpstr>Presentazione standard di PowerPoint</vt:lpstr>
      <vt:lpstr>The complexation between paraquat and crown ethers</vt:lpstr>
      <vt:lpstr>cationi organici come guests J. CHEM. SOC., CHEM. COMMUN., 1987</vt:lpstr>
      <vt:lpstr>The experimental observation</vt:lpstr>
      <vt:lpstr>The NMR titration</vt:lpstr>
      <vt:lpstr>Presentazione standard di PowerPoint</vt:lpstr>
      <vt:lpstr>X-ray structure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cationi organici come guests J. CHEM. SOC., CHEM. COMMUN., 1987</dc:title>
  <dc:creator>HP Inc.</dc:creator>
  <cp:lastModifiedBy>HP Inc.</cp:lastModifiedBy>
  <cp:revision>18</cp:revision>
  <dcterms:created xsi:type="dcterms:W3CDTF">2021-03-05T07:17:20Z</dcterms:created>
  <dcterms:modified xsi:type="dcterms:W3CDTF">2021-03-21T13:35:01Z</dcterms:modified>
</cp:coreProperties>
</file>