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 id="2147483745" r:id="rId2"/>
  </p:sldMasterIdLst>
  <p:notesMasterIdLst>
    <p:notesMasterId r:id="rId36"/>
  </p:notesMasterIdLst>
  <p:sldIdLst>
    <p:sldId id="360"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44" r:id="rId19"/>
    <p:sldId id="359" r:id="rId20"/>
    <p:sldId id="345" r:id="rId21"/>
    <p:sldId id="346" r:id="rId22"/>
    <p:sldId id="347" r:id="rId23"/>
    <p:sldId id="348" r:id="rId24"/>
    <p:sldId id="349" r:id="rId25"/>
    <p:sldId id="350" r:id="rId26"/>
    <p:sldId id="351" r:id="rId27"/>
    <p:sldId id="352" r:id="rId28"/>
    <p:sldId id="356" r:id="rId29"/>
    <p:sldId id="357" r:id="rId30"/>
    <p:sldId id="358" r:id="rId31"/>
    <p:sldId id="380" r:id="rId32"/>
    <p:sldId id="377" r:id="rId33"/>
    <p:sldId id="378" r:id="rId34"/>
    <p:sldId id="379"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p:restoredTop sz="94631"/>
  </p:normalViewPr>
  <p:slideViewPr>
    <p:cSldViewPr snapToGrid="0" snapToObjects="1">
      <p:cViewPr varScale="1">
        <p:scale>
          <a:sx n="83" d="100"/>
          <a:sy n="83" d="100"/>
        </p:scale>
        <p:origin x="14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F39CD-2037-4F06-9599-31C47C235118}" type="datetimeFigureOut">
              <a:rPr lang="it-IT" smtClean="0"/>
              <a:t>21/03/2021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6FDE8-5C64-4E3A-A8CC-7FCC61EA76C8}" type="slidenum">
              <a:rPr lang="it-IT" smtClean="0"/>
              <a:t>‹N›</a:t>
            </a:fld>
            <a:endParaRPr lang="it-IT"/>
          </a:p>
        </p:txBody>
      </p:sp>
    </p:spTree>
    <p:extLst>
      <p:ext uri="{BB962C8B-B14F-4D97-AF65-F5344CB8AC3E}">
        <p14:creationId xmlns:p14="http://schemas.microsoft.com/office/powerpoint/2010/main" val="8552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52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30 A come dimero di gramicidina </a:t>
            </a:r>
            <a:r>
              <a:rPr lang="it-IT" dirty="0">
                <a:sym typeface="Wingdings" panose="05000000000000000000" pitchFamily="2" charset="2"/>
              </a:rPr>
              <a:t> attraversa la membrana</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2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Dire quali protoni segui, che vedi due picchi che si sdoppiano </a:t>
            </a:r>
            <a:r>
              <a:rPr lang="it-IT" dirty="0">
                <a:sym typeface="Wingdings" panose="05000000000000000000" pitchFamily="2" charset="2"/>
              </a:rPr>
              <a:t> movimento lento</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19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Acido 8-idrossipiren-1,3,6-trisolfonico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Tricloruro di disprosio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Scompenso bilanciamento ionico della cellula</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1CF4D-5FA4-42F3-964C-188898B0788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68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stile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D2ABD8E-13B8-4E4B-8E9F-84F35E75A7E8}"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5438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D2ABD8E-13B8-4E4B-8E9F-84F35E75A7E8}"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71903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D2ABD8E-13B8-4E4B-8E9F-84F35E75A7E8}"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76342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olo e contenuto">
    <p:spTree>
      <p:nvGrpSpPr>
        <p:cNvPr id="1" name=""/>
        <p:cNvGrpSpPr/>
        <p:nvPr/>
      </p:nvGrpSpPr>
      <p:grpSpPr>
        <a:xfrm>
          <a:off x="0" y="0"/>
          <a:ext cx="0" cy="0"/>
          <a:chOff x="0" y="0"/>
          <a:chExt cx="0" cy="0"/>
        </a:xfrm>
      </p:grpSpPr>
      <p:grpSp>
        <p:nvGrpSpPr>
          <p:cNvPr id="6" name="Gruppo 20"/>
          <p:cNvGrpSpPr>
            <a:grpSpLocks/>
          </p:cNvGrpSpPr>
          <p:nvPr userDrawn="1"/>
        </p:nvGrpSpPr>
        <p:grpSpPr bwMode="auto">
          <a:xfrm>
            <a:off x="0" y="0"/>
            <a:ext cx="446856" cy="6858000"/>
            <a:chOff x="0" y="1412875"/>
            <a:chExt cx="9144000" cy="107950"/>
          </a:xfrm>
          <a:solidFill>
            <a:schemeClr val="accent1">
              <a:lumMod val="75000"/>
            </a:schemeClr>
          </a:solidFill>
        </p:grpSpPr>
        <p:sp>
          <p:nvSpPr>
            <p:cNvPr id="7" name="Rettangolo 6"/>
            <p:cNvSpPr/>
            <p:nvPr userDrawn="1"/>
          </p:nvSpPr>
          <p:spPr bwMode="auto">
            <a:xfrm>
              <a:off x="0" y="1412875"/>
              <a:ext cx="9144000"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200" dirty="0">
                <a:solidFill>
                  <a:schemeClr val="tx1"/>
                </a:solidFill>
                <a:latin typeface="Calibri" panose="020F0502020204030204" pitchFamily="34" charset="0"/>
              </a:endParaRPr>
            </a:p>
          </p:txBody>
        </p:sp>
        <p:sp>
          <p:nvSpPr>
            <p:cNvPr id="8" name="Rettangolo 7"/>
            <p:cNvSpPr/>
            <p:nvPr userDrawn="1"/>
          </p:nvSpPr>
          <p:spPr bwMode="auto">
            <a:xfrm>
              <a:off x="1042988" y="1412875"/>
              <a:ext cx="504825"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000" dirty="0">
                <a:solidFill>
                  <a:schemeClr val="tx1"/>
                </a:solidFill>
                <a:latin typeface="Calibri" panose="020F0502020204030204" pitchFamily="34" charset="0"/>
              </a:endParaRPr>
            </a:p>
          </p:txBody>
        </p:sp>
        <p:sp>
          <p:nvSpPr>
            <p:cNvPr id="9" name="Rettangolo 8"/>
            <p:cNvSpPr/>
            <p:nvPr userDrawn="1"/>
          </p:nvSpPr>
          <p:spPr bwMode="auto">
            <a:xfrm>
              <a:off x="1547813" y="1412875"/>
              <a:ext cx="503237"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000" dirty="0">
                <a:solidFill>
                  <a:schemeClr val="tx1"/>
                </a:solidFill>
                <a:latin typeface="Calibri" panose="020F0502020204030204" pitchFamily="34" charset="0"/>
              </a:endParaRPr>
            </a:p>
          </p:txBody>
        </p:sp>
        <p:sp>
          <p:nvSpPr>
            <p:cNvPr id="10" name="Rettangolo 9"/>
            <p:cNvSpPr/>
            <p:nvPr userDrawn="1"/>
          </p:nvSpPr>
          <p:spPr bwMode="auto">
            <a:xfrm>
              <a:off x="2051050" y="1412875"/>
              <a:ext cx="504825"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000" dirty="0">
                <a:solidFill>
                  <a:schemeClr val="tx1"/>
                </a:solidFill>
                <a:latin typeface="Calibri" panose="020F0502020204030204" pitchFamily="34" charset="0"/>
              </a:endParaRPr>
            </a:p>
          </p:txBody>
        </p:sp>
        <p:sp>
          <p:nvSpPr>
            <p:cNvPr id="11" name="Rettangolo 10"/>
            <p:cNvSpPr/>
            <p:nvPr userDrawn="1"/>
          </p:nvSpPr>
          <p:spPr bwMode="auto">
            <a:xfrm>
              <a:off x="2555875" y="1412875"/>
              <a:ext cx="503238"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000" dirty="0">
                <a:solidFill>
                  <a:schemeClr val="tx1"/>
                </a:solidFill>
                <a:latin typeface="Calibri" panose="020F0502020204030204" pitchFamily="34" charset="0"/>
              </a:endParaRPr>
            </a:p>
          </p:txBody>
        </p:sp>
        <p:sp>
          <p:nvSpPr>
            <p:cNvPr id="12" name="Rettangolo 11"/>
            <p:cNvSpPr/>
            <p:nvPr userDrawn="1"/>
          </p:nvSpPr>
          <p:spPr bwMode="auto">
            <a:xfrm>
              <a:off x="539750" y="1412875"/>
              <a:ext cx="503238"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sz="1000" dirty="0">
                <a:solidFill>
                  <a:schemeClr val="tx1"/>
                </a:solidFill>
                <a:latin typeface="Calibri" panose="020F0502020204030204" pitchFamily="34" charset="0"/>
              </a:endParaRPr>
            </a:p>
          </p:txBody>
        </p:sp>
      </p:grpSp>
      <p:sp>
        <p:nvSpPr>
          <p:cNvPr id="13" name="Segnaposto numero diapositiva 1"/>
          <p:cNvSpPr txBox="1">
            <a:spLocks/>
          </p:cNvSpPr>
          <p:nvPr userDrawn="1"/>
        </p:nvSpPr>
        <p:spPr>
          <a:xfrm>
            <a:off x="8662989" y="14586"/>
            <a:ext cx="446087" cy="246062"/>
          </a:xfrm>
          <a:prstGeom prst="rect">
            <a:avLst/>
          </a:prstGeom>
          <a:noFill/>
          <a:ln w="3175">
            <a:noFill/>
          </a:ln>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txBody>
          <a:bodyPr>
            <a:spAutoFit/>
          </a:bodyPr>
          <a:lstStyle>
            <a:lvl1pPr marL="0" lvl="0" indent="0" algn="r" eaLnBrk="0" hangingPunct="0">
              <a:buNone/>
              <a:defRPr sz="1200">
                <a:solidFill>
                  <a:schemeClr val="bg2">
                    <a:lumMod val="75000"/>
                  </a:schemeClr>
                </a:solidFill>
                <a:latin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chemeClr val="dk1"/>
                </a:solidFill>
                <a:latin typeface="+mn-lt"/>
              </a:defRPr>
            </a:lvl2pPr>
            <a:lvl3pPr marL="1143000" indent="-228600" eaLnBrk="0" hangingPunct="0">
              <a:spcBef>
                <a:spcPct val="20000"/>
              </a:spcBef>
              <a:buChar char="•"/>
              <a:defRPr sz="2400">
                <a:solidFill>
                  <a:schemeClr val="dk1"/>
                </a:solidFill>
                <a:latin typeface="+mn-lt"/>
              </a:defRPr>
            </a:lvl3pPr>
            <a:lvl4pPr marL="1600200" indent="-228600" eaLnBrk="0" hangingPunct="0">
              <a:spcBef>
                <a:spcPct val="20000"/>
              </a:spcBef>
              <a:buChar char="–"/>
              <a:defRPr sz="2000">
                <a:solidFill>
                  <a:schemeClr val="dk1"/>
                </a:solidFill>
                <a:latin typeface="+mn-lt"/>
              </a:defRPr>
            </a:lvl4pPr>
            <a:lvl5pPr marL="1600200" indent="0" eaLnBrk="0" hangingPunct="0">
              <a:spcBef>
                <a:spcPct val="20000"/>
              </a:spcBef>
              <a:buNone/>
              <a:defRPr sz="2000">
                <a:solidFill>
                  <a:schemeClr val="dk1"/>
                </a:solidFill>
                <a:latin typeface="+mn-lt"/>
              </a:defRPr>
            </a:lvl5pPr>
            <a:lvl6pPr marL="2514600" indent="-228600" fontAlgn="base">
              <a:spcBef>
                <a:spcPct val="20000"/>
              </a:spcBef>
              <a:spcAft>
                <a:spcPct val="0"/>
              </a:spcAft>
              <a:buChar char="»"/>
              <a:defRPr sz="2000">
                <a:solidFill>
                  <a:schemeClr val="dk1"/>
                </a:solidFill>
                <a:latin typeface="+mn-lt"/>
              </a:defRPr>
            </a:lvl6pPr>
            <a:lvl7pPr marL="2971800" indent="-228600" fontAlgn="base">
              <a:spcBef>
                <a:spcPct val="20000"/>
              </a:spcBef>
              <a:spcAft>
                <a:spcPct val="0"/>
              </a:spcAft>
              <a:buChar char="»"/>
              <a:defRPr sz="2000">
                <a:solidFill>
                  <a:schemeClr val="dk1"/>
                </a:solidFill>
                <a:latin typeface="+mn-lt"/>
              </a:defRPr>
            </a:lvl7pPr>
            <a:lvl8pPr marL="3429000" indent="-228600" fontAlgn="base">
              <a:spcBef>
                <a:spcPct val="20000"/>
              </a:spcBef>
              <a:spcAft>
                <a:spcPct val="0"/>
              </a:spcAft>
              <a:buChar char="»"/>
              <a:defRPr sz="2000">
                <a:solidFill>
                  <a:schemeClr val="dk1"/>
                </a:solidFill>
                <a:latin typeface="+mn-lt"/>
              </a:defRPr>
            </a:lvl8pPr>
            <a:lvl9pPr marL="3886200" indent="-228600" fontAlgn="base">
              <a:spcBef>
                <a:spcPct val="20000"/>
              </a:spcBef>
              <a:spcAft>
                <a:spcPct val="0"/>
              </a:spcAft>
              <a:buChar char="»"/>
              <a:defRPr sz="2000">
                <a:solidFill>
                  <a:schemeClr val="dk1"/>
                </a:solidFill>
                <a:latin typeface="+mn-lt"/>
              </a:defRPr>
            </a:lvl9pPr>
          </a:lstStyle>
          <a:p>
            <a:pPr>
              <a:defRPr/>
            </a:pPr>
            <a:fld id="{667A9A33-321A-4BDD-8978-7620D802DC75}" type="slidenum">
              <a:rPr lang="it-IT" altLang="it-IT" sz="1000" smtClean="0">
                <a:latin typeface="Verdana" panose="020B0604030504040204" pitchFamily="34" charset="0"/>
                <a:ea typeface="Verdana" panose="020B0604030504040204" pitchFamily="34" charset="0"/>
                <a:cs typeface="Verdana" panose="020B0604030504040204" pitchFamily="34" charset="0"/>
              </a:rPr>
              <a:pPr>
                <a:defRPr/>
              </a:pPr>
              <a:t>‹N›</a:t>
            </a:fld>
            <a:endParaRPr lang="it-IT" altLang="it-IT"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Titolo 1"/>
          <p:cNvSpPr>
            <a:spLocks noGrp="1"/>
          </p:cNvSpPr>
          <p:nvPr>
            <p:ph type="title"/>
          </p:nvPr>
        </p:nvSpPr>
        <p:spPr>
          <a:xfrm>
            <a:off x="467545" y="413792"/>
            <a:ext cx="8195444" cy="782960"/>
          </a:xfrm>
        </p:spPr>
        <p:txBody>
          <a:bodyPr/>
          <a:lstStyle>
            <a:lvl1pPr algn="l">
              <a:defRPr sz="3200" b="1">
                <a:latin typeface="Calibri" panose="020F0502020204030204" pitchFamily="34" charset="0"/>
                <a:ea typeface="Calibri" panose="020F0502020204030204" pitchFamily="34" charset="0"/>
                <a:cs typeface="Calibri" panose="020F0502020204030204" pitchFamily="34" charset="0"/>
              </a:defRPr>
            </a:lvl1pPr>
          </a:lstStyle>
          <a:p>
            <a:r>
              <a:rPr lang="it-IT" smtClean="0"/>
              <a:t>Fare clic per modificare stile</a:t>
            </a:r>
            <a:endParaRPr lang="it-IT" dirty="0"/>
          </a:p>
        </p:txBody>
      </p:sp>
      <p:sp>
        <p:nvSpPr>
          <p:cNvPr id="3" name="Segnaposto contenuto 2"/>
          <p:cNvSpPr>
            <a:spLocks noGrp="1"/>
          </p:cNvSpPr>
          <p:nvPr>
            <p:ph idx="1"/>
          </p:nvPr>
        </p:nvSpPr>
        <p:spPr>
          <a:xfrm>
            <a:off x="467545" y="1247110"/>
            <a:ext cx="8195444" cy="4702170"/>
          </a:xfrm>
        </p:spPr>
        <p:txBody>
          <a:bodyPr/>
          <a:lstStyle>
            <a:lvl1pPr>
              <a:defRPr sz="2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a:defRPr sz="24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2pPr>
            <a:lvl3pPr>
              <a:defRPr sz="20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3pPr>
            <a:lvl4pPr>
              <a:defRPr sz="1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4pPr>
            <a:lvl5pPr>
              <a:defRPr sz="1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5" name="Segnaposto testo 10"/>
          <p:cNvSpPr>
            <a:spLocks noGrp="1"/>
          </p:cNvSpPr>
          <p:nvPr>
            <p:ph type="body" sz="quarter" idx="10"/>
          </p:nvPr>
        </p:nvSpPr>
        <p:spPr>
          <a:xfrm>
            <a:off x="2182466" y="86435"/>
            <a:ext cx="6481291" cy="258532"/>
          </a:xfrm>
          <a:noFill/>
          <a:ln w="3175">
            <a:noFill/>
          </a:ln>
        </p:spPr>
        <p:style>
          <a:lnRef idx="2">
            <a:schemeClr val="accent3"/>
          </a:lnRef>
          <a:fillRef idx="1">
            <a:schemeClr val="lt1"/>
          </a:fillRef>
          <a:effectRef idx="0">
            <a:schemeClr val="accent3"/>
          </a:effectRef>
          <a:fontRef idx="minor">
            <a:schemeClr val="dk1"/>
          </a:fontRef>
        </p:style>
        <p:txBody>
          <a:bodyPr>
            <a:spAutoFit/>
          </a:bodyPr>
          <a:lstStyle>
            <a:lvl1pPr marL="0" indent="0" algn="r">
              <a:buNone/>
              <a:defRPr lang="it-IT" sz="1200" kern="1200" dirty="0" smtClean="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a:defRPr lang="it-IT" kern="1200" dirty="0" smtClean="0">
                <a:solidFill>
                  <a:schemeClr val="dk1"/>
                </a:solidFill>
                <a:ea typeface="+mn-ea"/>
                <a:cs typeface="+mn-cs"/>
              </a:defRPr>
            </a:lvl2pPr>
            <a:lvl3pPr>
              <a:defRPr lang="it-IT" kern="1200" dirty="0" smtClean="0">
                <a:solidFill>
                  <a:schemeClr val="dk1"/>
                </a:solidFill>
                <a:ea typeface="+mn-ea"/>
                <a:cs typeface="+mn-cs"/>
              </a:defRPr>
            </a:lvl3pPr>
            <a:lvl4pPr>
              <a:defRPr lang="it-IT" kern="1200" dirty="0" smtClean="0">
                <a:solidFill>
                  <a:schemeClr val="dk1"/>
                </a:solidFill>
                <a:ea typeface="+mn-ea"/>
                <a:cs typeface="+mn-cs"/>
              </a:defRPr>
            </a:lvl4pPr>
            <a:lvl5pPr marL="1600200" indent="0">
              <a:buNone/>
              <a:defRPr lang="it-IT" kern="1200" dirty="0">
                <a:solidFill>
                  <a:schemeClr val="dk1"/>
                </a:solidFill>
                <a:ea typeface="+mn-ea"/>
                <a:cs typeface="+mn-cs"/>
              </a:defRPr>
            </a:lvl5pPr>
          </a:lstStyle>
          <a:p>
            <a:pPr lvl="0"/>
            <a:r>
              <a:rPr lang="it-IT" smtClean="0"/>
              <a:t>Fare clic per modificare gli stili del testo dello schema</a:t>
            </a:r>
          </a:p>
        </p:txBody>
      </p:sp>
      <p:sp>
        <p:nvSpPr>
          <p:cNvPr id="16" name="Segnaposto testo 16"/>
          <p:cNvSpPr>
            <a:spLocks noGrp="1"/>
          </p:cNvSpPr>
          <p:nvPr>
            <p:ph type="body" sz="quarter" idx="11"/>
          </p:nvPr>
        </p:nvSpPr>
        <p:spPr>
          <a:xfrm>
            <a:off x="457200" y="6525346"/>
            <a:ext cx="7715200" cy="260647"/>
          </a:xfrm>
        </p:spPr>
        <p:txBody>
          <a:bodyPr/>
          <a:lstStyle>
            <a:lvl1pPr marL="0" indent="0">
              <a:buNone/>
              <a:defRPr sz="1200"/>
            </a:lvl1pPr>
          </a:lstStyle>
          <a:p>
            <a:pPr lvl="0"/>
            <a:r>
              <a:rPr lang="it-IT" smtClean="0"/>
              <a:t>Fare clic per modificare gli stili del testo dello schema</a:t>
            </a:r>
          </a:p>
        </p:txBody>
      </p:sp>
    </p:spTree>
    <p:extLst>
      <p:ext uri="{BB962C8B-B14F-4D97-AF65-F5344CB8AC3E}">
        <p14:creationId xmlns:p14="http://schemas.microsoft.com/office/powerpoint/2010/main" val="1503841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C0E988-D351-45CB-A3AA-DD62E991188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6A63B62-E042-4B6A-9AF7-71C5B5EB93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EBBDC58-7ED6-4CF0-982D-D88F03BA90B7}"/>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201F64AE-790C-4D5F-8497-DA34DD0413FC}"/>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6AD8B51A-4667-4A67-A271-921CFC630D1D}"/>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0661906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42973-DE07-46D1-B777-1C1BCCEF1A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F66FC8-1BFE-4E6B-A314-FFE28434FF7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91F429-7C18-45F4-ADA0-D29384B3D196}"/>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017CCD40-8BC1-4BB9-A9EC-B9255E7206BE}"/>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D99A2E9E-BA20-40A8-984C-89F9B4FC000C}"/>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1381607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41CDAB-F3F5-4BA8-95CB-805D2AED8B5A}"/>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219DB26-50A9-485A-9317-47920D5854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FF76FEC-F092-4769-BCB6-568D30AFEAB1}"/>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C082260F-3659-4707-A330-71C22AD48583}"/>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B56654B4-1857-41F7-9B70-430C3C0AC551}"/>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4742700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F4568-618E-4B3C-8E9D-E38E10ECCD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DF386A-E41F-422D-9E26-D528FC53DEFF}"/>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6FE40DE-E89A-4D83-97AF-B7676D32FD1C}"/>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833A56-B6D3-404F-97EC-5019B47DCCDD}"/>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6" name="Segnaposto piè di pagina 5">
            <a:extLst>
              <a:ext uri="{FF2B5EF4-FFF2-40B4-BE49-F238E27FC236}">
                <a16:creationId xmlns:a16="http://schemas.microsoft.com/office/drawing/2014/main" id="{0F5C2867-D55D-49A8-96B9-56F675DB10F4}"/>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egnaposto numero diapositiva 6">
            <a:extLst>
              <a:ext uri="{FF2B5EF4-FFF2-40B4-BE49-F238E27FC236}">
                <a16:creationId xmlns:a16="http://schemas.microsoft.com/office/drawing/2014/main" id="{A46B0C2A-795E-4FAD-B6D8-DD286DC0469E}"/>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9519722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CC4B7-77C5-47D1-A578-7DABCC7E0565}"/>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979A0EB-B6DC-49BC-9677-98D043A7D7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9191A16-27EF-4B59-93EE-7B8E397953EA}"/>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D894CEB-4C7F-4FB3-9FB3-3A301842CA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8B89383-484A-47FB-9F27-73E47DB9AA75}"/>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EC17C1C-8CDE-411F-B0B7-EAAF94C6448E}"/>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8" name="Segnaposto piè di pagina 7">
            <a:extLst>
              <a:ext uri="{FF2B5EF4-FFF2-40B4-BE49-F238E27FC236}">
                <a16:creationId xmlns:a16="http://schemas.microsoft.com/office/drawing/2014/main" id="{DE9F3CD4-D7BA-4357-99E2-400A48D1F880}"/>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egnaposto numero diapositiva 8">
            <a:extLst>
              <a:ext uri="{FF2B5EF4-FFF2-40B4-BE49-F238E27FC236}">
                <a16:creationId xmlns:a16="http://schemas.microsoft.com/office/drawing/2014/main" id="{1068E46D-3750-472F-9515-D4C74E005354}"/>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27668301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239BF-034D-4949-B5CA-3FA158D99F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B969AA1-C106-4FBD-8028-49B353476E49}"/>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4" name="Segnaposto piè di pagina 3">
            <a:extLst>
              <a:ext uri="{FF2B5EF4-FFF2-40B4-BE49-F238E27FC236}">
                <a16:creationId xmlns:a16="http://schemas.microsoft.com/office/drawing/2014/main" id="{AD185C6B-61B9-4100-A87B-91D61B108A13}"/>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egnaposto numero diapositiva 4">
            <a:extLst>
              <a:ext uri="{FF2B5EF4-FFF2-40B4-BE49-F238E27FC236}">
                <a16:creationId xmlns:a16="http://schemas.microsoft.com/office/drawing/2014/main" id="{5B75396A-4FD2-4987-A6E4-03C7C6B42C44}"/>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19265824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229D68-A6A6-4434-A1DE-782478123BA9}"/>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3" name="Segnaposto piè di pagina 2">
            <a:extLst>
              <a:ext uri="{FF2B5EF4-FFF2-40B4-BE49-F238E27FC236}">
                <a16:creationId xmlns:a16="http://schemas.microsoft.com/office/drawing/2014/main" id="{E7181936-49BB-4AB5-8EFF-82CC5511D329}"/>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egnaposto numero diapositiva 3">
            <a:extLst>
              <a:ext uri="{FF2B5EF4-FFF2-40B4-BE49-F238E27FC236}">
                <a16:creationId xmlns:a16="http://schemas.microsoft.com/office/drawing/2014/main" id="{BEFB608A-83C2-400F-8B29-709E61228EA6}"/>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6489344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D2ABD8E-13B8-4E4B-8E9F-84F35E75A7E8}"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593575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DB8B0-E0BD-4974-9CCF-3E31D974420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D6DE17-8B02-4A75-A3DE-3D82E1B2EA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94DA4CB-77FD-406D-8C7A-7FB7C7FF28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073A611-9E04-48E7-9E13-43C904DAEA5A}"/>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6" name="Segnaposto piè di pagina 5">
            <a:extLst>
              <a:ext uri="{FF2B5EF4-FFF2-40B4-BE49-F238E27FC236}">
                <a16:creationId xmlns:a16="http://schemas.microsoft.com/office/drawing/2014/main" id="{0AAF79D9-1F13-4576-87FF-D1AE71F0E0AF}"/>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egnaposto numero diapositiva 6">
            <a:extLst>
              <a:ext uri="{FF2B5EF4-FFF2-40B4-BE49-F238E27FC236}">
                <a16:creationId xmlns:a16="http://schemas.microsoft.com/office/drawing/2014/main" id="{A64F12E3-E1F4-4359-8889-9F764D002C16}"/>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386361148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B84E6-F417-48AA-B422-12EEFE2B8B09}"/>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0A73C8-9CE5-4399-AE88-5DEFA2BEB1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896AAC93-4BE3-4CC5-93D5-80F8601D06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944773-537C-4647-9CA6-5BD3A151110E}"/>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6" name="Segnaposto piè di pagina 5">
            <a:extLst>
              <a:ext uri="{FF2B5EF4-FFF2-40B4-BE49-F238E27FC236}">
                <a16:creationId xmlns:a16="http://schemas.microsoft.com/office/drawing/2014/main" id="{C8FD4486-E5C7-4C96-9CBC-FA1659867611}"/>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egnaposto numero diapositiva 6">
            <a:extLst>
              <a:ext uri="{FF2B5EF4-FFF2-40B4-BE49-F238E27FC236}">
                <a16:creationId xmlns:a16="http://schemas.microsoft.com/office/drawing/2014/main" id="{535D75EB-8A30-4C7A-83D5-1481F826A368}"/>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234208278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BB0D3-EBC2-464B-B629-2711F2D0A96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795FD0-421A-4983-8B63-428C4E3F6D8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840780-3859-49FA-AD40-5C88B149A443}"/>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B49CDC05-E383-485B-A13E-8904FB94CA53}"/>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CC3205F0-6851-4F88-86A9-56FA9FDD23A0}"/>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29631133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DD6AC17-B467-4FB1-8071-506EB700BD1C}"/>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B6E6BA-CBE5-4635-90AF-DB370AEB5199}"/>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A86CDA-E4AC-48C3-8C08-1A768655F726}"/>
              </a:ext>
            </a:extLst>
          </p:cNvPr>
          <p:cNvSpPr>
            <a:spLocks noGrp="1"/>
          </p:cNvSpPr>
          <p:nvPr>
            <p:ph type="dt" sz="half" idx="10"/>
          </p:nvPr>
        </p:nvSpPr>
        <p:spPr/>
        <p:txBody>
          <a:body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41D6A026-3CEA-40DF-BEBA-746C07DDBCDC}"/>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BA9E791A-0D5E-47BC-8EB4-DBC78CBC3E4D}"/>
              </a:ext>
            </a:extLst>
          </p:cNvPr>
          <p:cNvSpPr>
            <a:spLocks noGrp="1"/>
          </p:cNvSpPr>
          <p:nvPr>
            <p:ph type="sldNum" sz="quarter" idx="12"/>
          </p:nvPr>
        </p:nvSpPr>
        <p:spPr/>
        <p:txBody>
          <a:body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7425623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stile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D2ABD8E-13B8-4E4B-8E9F-84F35E75A7E8}"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16287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D2ABD8E-13B8-4E4B-8E9F-84F35E75A7E8}"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27209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D2ABD8E-13B8-4E4B-8E9F-84F35E75A7E8}" type="datetimeFigureOut">
              <a:rPr lang="en-GB" smtClean="0"/>
              <a:t>21/03/2021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08510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D2ABD8E-13B8-4E4B-8E9F-84F35E75A7E8}" type="datetimeFigureOut">
              <a:rPr lang="en-GB" smtClean="0"/>
              <a:t>21/03/2021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94894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ABD8E-13B8-4E4B-8E9F-84F35E75A7E8}" type="datetimeFigureOut">
              <a:rPr lang="en-GB" smtClean="0"/>
              <a:t>21/03/2021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164027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D2ABD8E-13B8-4E4B-8E9F-84F35E75A7E8}"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90813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D2ABD8E-13B8-4E4B-8E9F-84F35E75A7E8}"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A8715C-798E-F44E-9FDC-A4DA44F5AA7F}" type="slidenum">
              <a:rPr lang="en-GB" smtClean="0"/>
              <a:t>‹N›</a:t>
            </a:fld>
            <a:endParaRPr lang="en-GB"/>
          </a:p>
        </p:txBody>
      </p:sp>
    </p:spTree>
    <p:extLst>
      <p:ext uri="{BB962C8B-B14F-4D97-AF65-F5344CB8AC3E}">
        <p14:creationId xmlns:p14="http://schemas.microsoft.com/office/powerpoint/2010/main" val="7891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ABD8E-13B8-4E4B-8E9F-84F35E75A7E8}" type="datetimeFigureOut">
              <a:rPr lang="en-GB" smtClean="0"/>
              <a:t>21/03/2021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8715C-798E-F44E-9FDC-A4DA44F5AA7F}" type="slidenum">
              <a:rPr lang="en-GB" smtClean="0"/>
              <a:t>‹N›</a:t>
            </a:fld>
            <a:endParaRPr lang="en-GB"/>
          </a:p>
        </p:txBody>
      </p:sp>
    </p:spTree>
    <p:extLst>
      <p:ext uri="{BB962C8B-B14F-4D97-AF65-F5344CB8AC3E}">
        <p14:creationId xmlns:p14="http://schemas.microsoft.com/office/powerpoint/2010/main" val="1372375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036A160-4D1F-4892-944B-0B907832DC4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4E60E2-FE88-454D-86CB-A3F910BC4E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FDC63D-D0E5-4124-A28A-56803B371A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6FA2B21-3FCD-4721-B95C-427943F61125}" type="datetime1">
              <a:rPr lang="en-US" smtClean="0">
                <a:solidFill>
                  <a:prstClr val="black">
                    <a:tint val="75000"/>
                  </a:prstClr>
                </a:solidFill>
              </a:rPr>
              <a:pPr defTabSz="685800"/>
              <a:t>3/21/2021</a:t>
            </a:fld>
            <a:endParaRPr lang="en-US">
              <a:solidFill>
                <a:prstClr val="black">
                  <a:tint val="75000"/>
                </a:prstClr>
              </a:solidFill>
            </a:endParaRPr>
          </a:p>
        </p:txBody>
      </p:sp>
      <p:sp>
        <p:nvSpPr>
          <p:cNvPr id="5" name="Segnaposto piè di pagina 4">
            <a:extLst>
              <a:ext uri="{FF2B5EF4-FFF2-40B4-BE49-F238E27FC236}">
                <a16:creationId xmlns:a16="http://schemas.microsoft.com/office/drawing/2014/main" id="{6AB648D9-C1CF-4FA1-A3A1-F10B6129FC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egnaposto numero diapositiva 5">
            <a:extLst>
              <a:ext uri="{FF2B5EF4-FFF2-40B4-BE49-F238E27FC236}">
                <a16:creationId xmlns:a16="http://schemas.microsoft.com/office/drawing/2014/main" id="{5FB77D08-7FB4-4DEC-9A6F-683B640FBE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4B7E4EF-A1BD-40F4-AB7B-04F084DD991D}" type="slidenum">
              <a:rPr lang="en-US" smtClean="0">
                <a:solidFill>
                  <a:prstClr val="black">
                    <a:tint val="75000"/>
                  </a:prstClr>
                </a:solidFill>
              </a:rPr>
              <a:pPr defTabSz="685800"/>
              <a:t>‹N›</a:t>
            </a:fld>
            <a:endParaRPr lang="en-US">
              <a:solidFill>
                <a:prstClr val="black">
                  <a:tint val="75000"/>
                </a:prstClr>
              </a:solidFill>
            </a:endParaRPr>
          </a:p>
        </p:txBody>
      </p:sp>
    </p:spTree>
    <p:extLst>
      <p:ext uri="{BB962C8B-B14F-4D97-AF65-F5344CB8AC3E}">
        <p14:creationId xmlns:p14="http://schemas.microsoft.com/office/powerpoint/2010/main" val="11468410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Lesson</a:t>
            </a:r>
            <a:r>
              <a:rPr lang="it-IT" dirty="0" smtClean="0"/>
              <a:t> 8</a:t>
            </a:r>
            <a:endParaRPr lang="it-IT" dirty="0"/>
          </a:p>
        </p:txBody>
      </p:sp>
      <p:sp>
        <p:nvSpPr>
          <p:cNvPr id="3" name="Segnaposto contenuto 2"/>
          <p:cNvSpPr>
            <a:spLocks noGrp="1"/>
          </p:cNvSpPr>
          <p:nvPr>
            <p:ph idx="1"/>
          </p:nvPr>
        </p:nvSpPr>
        <p:spPr/>
        <p:txBody>
          <a:bodyPr/>
          <a:lstStyle/>
          <a:p>
            <a:r>
              <a:rPr lang="it-IT" dirty="0" err="1" smtClean="0"/>
              <a:t>Molecular</a:t>
            </a:r>
            <a:r>
              <a:rPr lang="it-IT" dirty="0" smtClean="0"/>
              <a:t> </a:t>
            </a:r>
            <a:r>
              <a:rPr lang="it-IT" dirty="0" err="1" smtClean="0"/>
              <a:t>motion</a:t>
            </a:r>
            <a:r>
              <a:rPr lang="it-IT" dirty="0" smtClean="0"/>
              <a:t>: </a:t>
            </a:r>
            <a:r>
              <a:rPr lang="it-IT" dirty="0" err="1" smtClean="0"/>
              <a:t>molecular</a:t>
            </a:r>
            <a:r>
              <a:rPr lang="it-IT" dirty="0" smtClean="0"/>
              <a:t> </a:t>
            </a:r>
            <a:r>
              <a:rPr lang="it-IT" dirty="0" err="1" smtClean="0"/>
              <a:t>muscles</a:t>
            </a:r>
            <a:r>
              <a:rPr lang="it-IT" dirty="0" smtClean="0"/>
              <a:t>, </a:t>
            </a:r>
            <a:r>
              <a:rPr lang="it-IT" dirty="0" err="1" smtClean="0"/>
              <a:t>artificial</a:t>
            </a:r>
            <a:r>
              <a:rPr lang="it-IT" dirty="0" smtClean="0"/>
              <a:t> </a:t>
            </a:r>
            <a:r>
              <a:rPr lang="it-IT" dirty="0" err="1" smtClean="0"/>
              <a:t>ion</a:t>
            </a:r>
            <a:r>
              <a:rPr lang="it-IT" dirty="0" smtClean="0"/>
              <a:t> </a:t>
            </a:r>
            <a:r>
              <a:rPr lang="it-IT" dirty="0" err="1" smtClean="0"/>
              <a:t>channels</a:t>
            </a:r>
            <a:r>
              <a:rPr lang="it-IT" dirty="0" smtClean="0"/>
              <a:t>, </a:t>
            </a:r>
            <a:r>
              <a:rPr lang="it-IT" dirty="0" err="1" smtClean="0"/>
              <a:t>molecular</a:t>
            </a:r>
            <a:r>
              <a:rPr lang="it-IT" dirty="0" smtClean="0"/>
              <a:t> </a:t>
            </a:r>
            <a:r>
              <a:rPr lang="it-IT" dirty="0" err="1" smtClean="0"/>
              <a:t>rotors</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20967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907069" y="1015743"/>
            <a:ext cx="5227769" cy="888158"/>
          </a:xfrm>
        </p:spPr>
        <p:txBody>
          <a:bodyPr>
            <a:normAutofit fontScale="90000"/>
          </a:bodyPr>
          <a:lstStyle/>
          <a:p>
            <a:r>
              <a:rPr lang="it-IT" dirty="0" err="1">
                <a:latin typeface="Century Gothic" panose="020B0502020202020204" pitchFamily="34" charset="0"/>
              </a:rPr>
              <a:t>LUVs⊃HPTS</a:t>
            </a:r>
            <a:r>
              <a:rPr lang="it-IT" dirty="0">
                <a:latin typeface="Century Gothic" panose="020B0502020202020204" pitchFamily="34" charset="0"/>
              </a:rPr>
              <a:t> </a:t>
            </a:r>
            <a:r>
              <a:rPr lang="it-IT" dirty="0" err="1">
                <a:latin typeface="Century Gothic" panose="020B0502020202020204" pitchFamily="34" charset="0"/>
              </a:rPr>
              <a:t>assay</a:t>
            </a:r>
            <a:r>
              <a:rPr lang="it-IT" dirty="0">
                <a:latin typeface="Century Gothic" panose="020B0502020202020204" pitchFamily="34" charset="0"/>
              </a:rPr>
              <a:t> – B18C6</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31903" y="1843976"/>
            <a:ext cx="668488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CasellaDiTesto 2">
            <a:extLst>
              <a:ext uri="{FF2B5EF4-FFF2-40B4-BE49-F238E27FC236}">
                <a16:creationId xmlns:a16="http://schemas.microsoft.com/office/drawing/2014/main" id="{EF4DCB28-A10D-4324-A16A-35BE1FC97222}"/>
              </a:ext>
            </a:extLst>
          </p:cNvPr>
          <p:cNvSpPr txBox="1"/>
          <p:nvPr/>
        </p:nvSpPr>
        <p:spPr>
          <a:xfrm>
            <a:off x="1138561" y="2395561"/>
            <a:ext cx="4314548" cy="1131079"/>
          </a:xfrm>
          <a:prstGeom prst="rect">
            <a:avLst/>
          </a:prstGeom>
          <a:noFill/>
        </p:spPr>
        <p:txBody>
          <a:bodyPr wrap="square" rtlCol="0">
            <a:spAutoFit/>
          </a:bodyPr>
          <a:lstStyle/>
          <a:p>
            <a:pPr algn="just" defTabSz="685800"/>
            <a:r>
              <a:rPr lang="it-IT" sz="1350" dirty="0">
                <a:solidFill>
                  <a:prstClr val="black"/>
                </a:solidFill>
                <a:latin typeface="Century Gothic" panose="020B0502020202020204" pitchFamily="34" charset="0"/>
              </a:rPr>
              <a:t>Si utilizza la </a:t>
            </a:r>
            <a:r>
              <a:rPr lang="it-IT" sz="1350" dirty="0" err="1">
                <a:solidFill>
                  <a:prstClr val="black"/>
                </a:solidFill>
                <a:latin typeface="Century Gothic" panose="020B0502020202020204" pitchFamily="34" charset="0"/>
              </a:rPr>
              <a:t>valinomicina</a:t>
            </a:r>
            <a:r>
              <a:rPr lang="it-IT" sz="1350" dirty="0">
                <a:solidFill>
                  <a:prstClr val="black"/>
                </a:solidFill>
                <a:latin typeface="Century Gothic" panose="020B0502020202020204" pitchFamily="34" charset="0"/>
              </a:rPr>
              <a:t>, un trasportatore selettivo per l’K</a:t>
            </a:r>
            <a:r>
              <a:rPr lang="it-IT" sz="1350" baseline="30000" dirty="0">
                <a:solidFill>
                  <a:prstClr val="black"/>
                </a:solidFill>
                <a:latin typeface="Century Gothic" panose="020B0502020202020204" pitchFamily="34" charset="0"/>
              </a:rPr>
              <a:t>+</a:t>
            </a:r>
            <a:r>
              <a:rPr lang="it-IT" sz="1350" dirty="0">
                <a:solidFill>
                  <a:prstClr val="black"/>
                </a:solidFill>
                <a:latin typeface="Century Gothic" panose="020B0502020202020204" pitchFamily="34" charset="0"/>
              </a:rPr>
              <a:t>, per indagare se il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sia in grado di portare OH</a:t>
            </a:r>
            <a:r>
              <a:rPr lang="it-IT" sz="1350" baseline="30000" dirty="0">
                <a:solidFill>
                  <a:prstClr val="black"/>
                </a:solidFill>
                <a:latin typeface="Century Gothic" panose="020B0502020202020204" pitchFamily="34" charset="0"/>
              </a:rPr>
              <a:t>-</a:t>
            </a:r>
            <a:r>
              <a:rPr lang="it-IT" sz="1350" dirty="0">
                <a:solidFill>
                  <a:prstClr val="black"/>
                </a:solidFill>
                <a:latin typeface="Century Gothic" panose="020B0502020202020204" pitchFamily="34" charset="0"/>
              </a:rPr>
              <a:t> o H</a:t>
            </a:r>
            <a:r>
              <a:rPr lang="it-IT" sz="1350" baseline="30000" dirty="0">
                <a:solidFill>
                  <a:prstClr val="black"/>
                </a:solidFill>
                <a:latin typeface="Century Gothic" panose="020B0502020202020204" pitchFamily="34" charset="0"/>
              </a:rPr>
              <a:t>+</a:t>
            </a:r>
            <a:r>
              <a:rPr lang="it-IT" sz="1350" dirty="0">
                <a:solidFill>
                  <a:prstClr val="black"/>
                </a:solidFill>
                <a:latin typeface="Century Gothic" panose="020B0502020202020204" pitchFamily="34" charset="0"/>
              </a:rPr>
              <a:t> insieme all’K</a:t>
            </a:r>
            <a:r>
              <a:rPr lang="it-IT" sz="1350" baseline="30000" dirty="0">
                <a:solidFill>
                  <a:prstClr val="black"/>
                </a:solidFill>
                <a:latin typeface="Century Gothic" panose="020B0502020202020204" pitchFamily="34" charset="0"/>
              </a:rPr>
              <a:t>+</a:t>
            </a:r>
            <a:r>
              <a:rPr lang="it-IT" sz="1350" dirty="0">
                <a:solidFill>
                  <a:prstClr val="black"/>
                </a:solidFill>
                <a:latin typeface="Century Gothic" panose="020B0502020202020204" pitchFamily="34" charset="0"/>
              </a:rPr>
              <a:t> all’esterno o all’interno delle vescicole contenenti HPTS</a:t>
            </a:r>
          </a:p>
        </p:txBody>
      </p:sp>
      <p:pic>
        <p:nvPicPr>
          <p:cNvPr id="1028" name="Picture 4" descr="Valinomicina - Wikipedia">
            <a:extLst>
              <a:ext uri="{FF2B5EF4-FFF2-40B4-BE49-F238E27FC236}">
                <a16:creationId xmlns:a16="http://schemas.microsoft.com/office/drawing/2014/main" id="{EF96E59B-2CCB-4DA4-B061-A7141517C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297" y="2039636"/>
            <a:ext cx="1796074" cy="161210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8BE022A2-FB18-4DEE-9771-F1EB25017C4E}"/>
              </a:ext>
            </a:extLst>
          </p:cNvPr>
          <p:cNvPicPr>
            <a:picLocks noChangeAspect="1"/>
          </p:cNvPicPr>
          <p:nvPr/>
        </p:nvPicPr>
        <p:blipFill>
          <a:blip r:embed="rId3"/>
          <a:stretch>
            <a:fillRect/>
          </a:stretch>
        </p:blipFill>
        <p:spPr>
          <a:xfrm>
            <a:off x="2917719" y="3651736"/>
            <a:ext cx="3113253" cy="2177705"/>
          </a:xfrm>
          <a:prstGeom prst="rect">
            <a:avLst/>
          </a:prstGeom>
        </p:spPr>
      </p:pic>
    </p:spTree>
    <p:extLst>
      <p:ext uri="{BB962C8B-B14F-4D97-AF65-F5344CB8AC3E}">
        <p14:creationId xmlns:p14="http://schemas.microsoft.com/office/powerpoint/2010/main" val="215537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103189" y="952315"/>
            <a:ext cx="6926664" cy="858059"/>
          </a:xfrm>
        </p:spPr>
        <p:txBody>
          <a:bodyPr>
            <a:normAutofit fontScale="90000"/>
          </a:bodyPr>
          <a:lstStyle/>
          <a:p>
            <a:r>
              <a:rPr lang="it-IT" dirty="0">
                <a:latin typeface="Century Gothic" panose="020B0502020202020204" pitchFamily="34" charset="0"/>
              </a:rPr>
              <a:t>Come si dispone nel doppio strato</a:t>
            </a:r>
            <a:r>
              <a:rPr lang="it-IT" dirty="0">
                <a:latin typeface="Avenir Next LT Pro Light" panose="020B0304020202020204" pitchFamily="34" charset="0"/>
              </a:rPr>
              <a:t>?</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3" name="Immagine 2">
            <a:extLst>
              <a:ext uri="{FF2B5EF4-FFF2-40B4-BE49-F238E27FC236}">
                <a16:creationId xmlns:a16="http://schemas.microsoft.com/office/drawing/2014/main" id="{E8FBE3A7-9F37-400B-A577-65E5BB42BA0A}"/>
              </a:ext>
            </a:extLst>
          </p:cNvPr>
          <p:cNvPicPr>
            <a:picLocks noChangeAspect="1"/>
          </p:cNvPicPr>
          <p:nvPr/>
        </p:nvPicPr>
        <p:blipFill>
          <a:blip r:embed="rId2"/>
          <a:stretch>
            <a:fillRect/>
          </a:stretch>
        </p:blipFill>
        <p:spPr>
          <a:xfrm>
            <a:off x="2996465" y="2328471"/>
            <a:ext cx="2696088" cy="1804640"/>
          </a:xfrm>
          <a:prstGeom prst="rect">
            <a:avLst/>
          </a:prstGeom>
        </p:spPr>
      </p:pic>
      <p:sp>
        <p:nvSpPr>
          <p:cNvPr id="4" name="CasellaDiTesto 3">
            <a:extLst>
              <a:ext uri="{FF2B5EF4-FFF2-40B4-BE49-F238E27FC236}">
                <a16:creationId xmlns:a16="http://schemas.microsoft.com/office/drawing/2014/main" id="{E9EB8E2C-D896-4FE8-9407-15DE48084194}"/>
              </a:ext>
            </a:extLst>
          </p:cNvPr>
          <p:cNvSpPr txBox="1"/>
          <p:nvPr/>
        </p:nvSpPr>
        <p:spPr>
          <a:xfrm>
            <a:off x="705775" y="2004863"/>
            <a:ext cx="7277470" cy="507831"/>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Esistono due possibili modi in cui il </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può disporsi nel doppio strato fosfolipidico</a:t>
            </a:r>
          </a:p>
        </p:txBody>
      </p:sp>
      <p:pic>
        <p:nvPicPr>
          <p:cNvPr id="6" name="Immagine 5">
            <a:extLst>
              <a:ext uri="{FF2B5EF4-FFF2-40B4-BE49-F238E27FC236}">
                <a16:creationId xmlns:a16="http://schemas.microsoft.com/office/drawing/2014/main" id="{3F0A32C5-C62E-4292-8C0B-8DCB2426212D}"/>
              </a:ext>
            </a:extLst>
          </p:cNvPr>
          <p:cNvPicPr>
            <a:picLocks noChangeAspect="1"/>
          </p:cNvPicPr>
          <p:nvPr/>
        </p:nvPicPr>
        <p:blipFill rotWithShape="1">
          <a:blip r:embed="rId3"/>
          <a:srcRect t="31428"/>
          <a:stretch/>
        </p:blipFill>
        <p:spPr>
          <a:xfrm>
            <a:off x="5850762" y="4045867"/>
            <a:ext cx="2659265" cy="1440859"/>
          </a:xfrm>
          <a:prstGeom prst="rect">
            <a:avLst/>
          </a:prstGeom>
        </p:spPr>
      </p:pic>
      <p:sp>
        <p:nvSpPr>
          <p:cNvPr id="7" name="CasellaDiTesto 6">
            <a:extLst>
              <a:ext uri="{FF2B5EF4-FFF2-40B4-BE49-F238E27FC236}">
                <a16:creationId xmlns:a16="http://schemas.microsoft.com/office/drawing/2014/main" id="{943BB399-E70A-49BC-9C2F-BF614F059A8C}"/>
              </a:ext>
            </a:extLst>
          </p:cNvPr>
          <p:cNvSpPr txBox="1"/>
          <p:nvPr/>
        </p:nvSpPr>
        <p:spPr>
          <a:xfrm>
            <a:off x="705775" y="4610762"/>
            <a:ext cx="4996892" cy="507831"/>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Attraverso la tecnica del patch </a:t>
            </a:r>
            <a:r>
              <a:rPr lang="it-IT" sz="1350" dirty="0" err="1">
                <a:solidFill>
                  <a:prstClr val="black"/>
                </a:solidFill>
                <a:latin typeface="Century Gothic" panose="020B0502020202020204" pitchFamily="34" charset="0"/>
              </a:rPr>
              <a:t>clamp</a:t>
            </a:r>
            <a:r>
              <a:rPr lang="it-IT" sz="1350" dirty="0">
                <a:solidFill>
                  <a:prstClr val="black"/>
                </a:solidFill>
                <a:latin typeface="Century Gothic" panose="020B0502020202020204" pitchFamily="34" charset="0"/>
              </a:rPr>
              <a:t> si verifica quale delle due forme è predominante</a:t>
            </a:r>
          </a:p>
        </p:txBody>
      </p:sp>
    </p:spTree>
    <p:extLst>
      <p:ext uri="{BB962C8B-B14F-4D97-AF65-F5344CB8AC3E}">
        <p14:creationId xmlns:p14="http://schemas.microsoft.com/office/powerpoint/2010/main" val="23686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343926" y="914078"/>
            <a:ext cx="6519470" cy="858059"/>
          </a:xfrm>
        </p:spPr>
        <p:txBody>
          <a:bodyPr>
            <a:normAutofit fontScale="90000"/>
          </a:bodyPr>
          <a:lstStyle/>
          <a:p>
            <a:pPr algn="ctr"/>
            <a:r>
              <a:rPr lang="it-IT" dirty="0">
                <a:latin typeface="Century Gothic" panose="020B0502020202020204" pitchFamily="34" charset="0"/>
              </a:rPr>
              <a:t>Come il movimento dello shuttle molecolare influisce sul trasporto</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7" name="Immagine 6">
            <a:extLst>
              <a:ext uri="{FF2B5EF4-FFF2-40B4-BE49-F238E27FC236}">
                <a16:creationId xmlns:a16="http://schemas.microsoft.com/office/drawing/2014/main" id="{2EEEF07A-04FF-48C7-BFEC-DDBBBD4D137C}"/>
              </a:ext>
            </a:extLst>
          </p:cNvPr>
          <p:cNvPicPr>
            <a:picLocks noChangeAspect="1"/>
          </p:cNvPicPr>
          <p:nvPr/>
        </p:nvPicPr>
        <p:blipFill>
          <a:blip r:embed="rId2"/>
          <a:stretch>
            <a:fillRect/>
          </a:stretch>
        </p:blipFill>
        <p:spPr>
          <a:xfrm>
            <a:off x="4036346" y="2620310"/>
            <a:ext cx="4120880" cy="2501963"/>
          </a:xfrm>
          <a:prstGeom prst="rect">
            <a:avLst/>
          </a:prstGeom>
        </p:spPr>
      </p:pic>
      <p:sp>
        <p:nvSpPr>
          <p:cNvPr id="3" name="CasellaDiTesto 2">
            <a:extLst>
              <a:ext uri="{FF2B5EF4-FFF2-40B4-BE49-F238E27FC236}">
                <a16:creationId xmlns:a16="http://schemas.microsoft.com/office/drawing/2014/main" id="{8D050EB2-DDE2-4BD7-9DA8-B396303ACCE4}"/>
              </a:ext>
            </a:extLst>
          </p:cNvPr>
          <p:cNvSpPr txBox="1"/>
          <p:nvPr/>
        </p:nvSpPr>
        <p:spPr>
          <a:xfrm>
            <a:off x="948281" y="1981230"/>
            <a:ext cx="7310761" cy="507831"/>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Per studiare il movimento del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è necessario confrontarlo con altri due contenenti stazioni differenti</a:t>
            </a:r>
          </a:p>
        </p:txBody>
      </p:sp>
      <p:grpSp>
        <p:nvGrpSpPr>
          <p:cNvPr id="14" name="Gruppo 13">
            <a:extLst>
              <a:ext uri="{FF2B5EF4-FFF2-40B4-BE49-F238E27FC236}">
                <a16:creationId xmlns:a16="http://schemas.microsoft.com/office/drawing/2014/main" id="{14DDBEDF-B40E-4947-9F8A-663738EABC23}"/>
              </a:ext>
            </a:extLst>
          </p:cNvPr>
          <p:cNvGrpSpPr/>
          <p:nvPr/>
        </p:nvGrpSpPr>
        <p:grpSpPr>
          <a:xfrm>
            <a:off x="986774" y="2504313"/>
            <a:ext cx="2814026" cy="2610890"/>
            <a:chOff x="1315699" y="2324807"/>
            <a:chExt cx="3752034" cy="3481187"/>
          </a:xfrm>
        </p:grpSpPr>
        <p:pic>
          <p:nvPicPr>
            <p:cNvPr id="6" name="Immagine 5">
              <a:extLst>
                <a:ext uri="{FF2B5EF4-FFF2-40B4-BE49-F238E27FC236}">
                  <a16:creationId xmlns:a16="http://schemas.microsoft.com/office/drawing/2014/main" id="{8082746D-B5B1-4B3E-AFA1-E4F88C6DF3AB}"/>
                </a:ext>
              </a:extLst>
            </p:cNvPr>
            <p:cNvPicPr>
              <a:picLocks noChangeAspect="1"/>
            </p:cNvPicPr>
            <p:nvPr/>
          </p:nvPicPr>
          <p:blipFill>
            <a:blip r:embed="rId3"/>
            <a:stretch>
              <a:fillRect/>
            </a:stretch>
          </p:blipFill>
          <p:spPr>
            <a:xfrm>
              <a:off x="1315699" y="2324807"/>
              <a:ext cx="3752034" cy="3481187"/>
            </a:xfrm>
            <a:prstGeom prst="rect">
              <a:avLst/>
            </a:prstGeom>
          </p:spPr>
        </p:pic>
        <p:grpSp>
          <p:nvGrpSpPr>
            <p:cNvPr id="13" name="Gruppo 12">
              <a:extLst>
                <a:ext uri="{FF2B5EF4-FFF2-40B4-BE49-F238E27FC236}">
                  <a16:creationId xmlns:a16="http://schemas.microsoft.com/office/drawing/2014/main" id="{24BB6362-3491-4798-BCAF-BCB2734CCBD4}"/>
                </a:ext>
              </a:extLst>
            </p:cNvPr>
            <p:cNvGrpSpPr/>
            <p:nvPr/>
          </p:nvGrpSpPr>
          <p:grpSpPr>
            <a:xfrm>
              <a:off x="2618913" y="2638149"/>
              <a:ext cx="1344258" cy="1927932"/>
              <a:chOff x="2618913" y="2638149"/>
              <a:chExt cx="1344258" cy="1927932"/>
            </a:xfrm>
          </p:grpSpPr>
          <p:sp>
            <p:nvSpPr>
              <p:cNvPr id="4" name="Connettore 3">
                <a:extLst>
                  <a:ext uri="{FF2B5EF4-FFF2-40B4-BE49-F238E27FC236}">
                    <a16:creationId xmlns:a16="http://schemas.microsoft.com/office/drawing/2014/main" id="{CEDD5B20-32C2-40D6-B6D7-04B0F844AC3B}"/>
                  </a:ext>
                </a:extLst>
              </p:cNvPr>
              <p:cNvSpPr/>
              <p:nvPr/>
            </p:nvSpPr>
            <p:spPr>
              <a:xfrm>
                <a:off x="2618913" y="2654425"/>
                <a:ext cx="221941" cy="23081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0" name="Connettore 9">
                <a:extLst>
                  <a:ext uri="{FF2B5EF4-FFF2-40B4-BE49-F238E27FC236}">
                    <a16:creationId xmlns:a16="http://schemas.microsoft.com/office/drawing/2014/main" id="{F8B91652-F410-41F4-A206-78F2BD931CFA}"/>
                  </a:ext>
                </a:extLst>
              </p:cNvPr>
              <p:cNvSpPr/>
              <p:nvPr/>
            </p:nvSpPr>
            <p:spPr>
              <a:xfrm>
                <a:off x="3741230" y="2638149"/>
                <a:ext cx="221941" cy="23081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1" name="Connettore 10">
                <a:extLst>
                  <a:ext uri="{FF2B5EF4-FFF2-40B4-BE49-F238E27FC236}">
                    <a16:creationId xmlns:a16="http://schemas.microsoft.com/office/drawing/2014/main" id="{FD0DE6CC-75D2-498C-B97E-A26BA0998F21}"/>
                  </a:ext>
                </a:extLst>
              </p:cNvPr>
              <p:cNvSpPr/>
              <p:nvPr/>
            </p:nvSpPr>
            <p:spPr>
              <a:xfrm>
                <a:off x="2662591" y="4335262"/>
                <a:ext cx="221941" cy="23081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grpSp>
      </p:grpSp>
      <p:sp>
        <p:nvSpPr>
          <p:cNvPr id="15" name="CasellaDiTesto 14">
            <a:extLst>
              <a:ext uri="{FF2B5EF4-FFF2-40B4-BE49-F238E27FC236}">
                <a16:creationId xmlns:a16="http://schemas.microsoft.com/office/drawing/2014/main" id="{62794808-AA67-4AF2-85A8-22D1DB5F465A}"/>
              </a:ext>
            </a:extLst>
          </p:cNvPr>
          <p:cNvSpPr txBox="1"/>
          <p:nvPr/>
        </p:nvSpPr>
        <p:spPr>
          <a:xfrm>
            <a:off x="1045346" y="5341982"/>
            <a:ext cx="7559925" cy="507831"/>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La tipologia e il numero di stazioni sulla catena lineare hanno un ruolo importante sul trasporto ionico</a:t>
            </a:r>
          </a:p>
        </p:txBody>
      </p:sp>
      <p:cxnSp>
        <p:nvCxnSpPr>
          <p:cNvPr id="12" name="Connettore 2 11">
            <a:extLst>
              <a:ext uri="{FF2B5EF4-FFF2-40B4-BE49-F238E27FC236}">
                <a16:creationId xmlns:a16="http://schemas.microsoft.com/office/drawing/2014/main" id="{A0D00DB5-D3FC-4D82-A159-5702DB80A1FA}"/>
              </a:ext>
            </a:extLst>
          </p:cNvPr>
          <p:cNvCxnSpPr/>
          <p:nvPr/>
        </p:nvCxnSpPr>
        <p:spPr>
          <a:xfrm flipH="1" flipV="1">
            <a:off x="4920792" y="4052940"/>
            <a:ext cx="49491" cy="155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7192F9C6-6318-4357-B940-FBDFC4C6D510}"/>
              </a:ext>
            </a:extLst>
          </p:cNvPr>
          <p:cNvCxnSpPr>
            <a:cxnSpLocks/>
          </p:cNvCxnSpPr>
          <p:nvPr/>
        </p:nvCxnSpPr>
        <p:spPr>
          <a:xfrm flipV="1">
            <a:off x="5176497" y="4067080"/>
            <a:ext cx="90731" cy="156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E922240C-28B7-46AC-B88F-3DACE6F6216F}"/>
              </a:ext>
            </a:extLst>
          </p:cNvPr>
          <p:cNvCxnSpPr>
            <a:cxnSpLocks/>
          </p:cNvCxnSpPr>
          <p:nvPr/>
        </p:nvCxnSpPr>
        <p:spPr>
          <a:xfrm flipV="1">
            <a:off x="4870673" y="4849674"/>
            <a:ext cx="0" cy="193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E2713DEC-FBDD-4EE0-BD0E-79F0029A6757}"/>
              </a:ext>
            </a:extLst>
          </p:cNvPr>
          <p:cNvCxnSpPr>
            <a:cxnSpLocks/>
          </p:cNvCxnSpPr>
          <p:nvPr/>
        </p:nvCxnSpPr>
        <p:spPr>
          <a:xfrm flipH="1" flipV="1">
            <a:off x="4970284" y="3335910"/>
            <a:ext cx="56560" cy="93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A4B1267-25AB-46AC-9555-28161CE470C1}"/>
              </a:ext>
            </a:extLst>
          </p:cNvPr>
          <p:cNvCxnSpPr>
            <a:cxnSpLocks/>
          </p:cNvCxnSpPr>
          <p:nvPr/>
        </p:nvCxnSpPr>
        <p:spPr>
          <a:xfrm flipV="1">
            <a:off x="5176497" y="3352406"/>
            <a:ext cx="83662" cy="120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B3D892E5-24C4-48AC-A780-A609F0F5455C}"/>
              </a:ext>
            </a:extLst>
          </p:cNvPr>
          <p:cNvCxnSpPr>
            <a:cxnSpLocks/>
          </p:cNvCxnSpPr>
          <p:nvPr/>
        </p:nvCxnSpPr>
        <p:spPr>
          <a:xfrm>
            <a:off x="5099903" y="3067975"/>
            <a:ext cx="0" cy="13478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2902478" y="986463"/>
            <a:ext cx="3236951" cy="858059"/>
          </a:xfrm>
        </p:spPr>
        <p:txBody>
          <a:bodyPr>
            <a:normAutofit fontScale="90000"/>
          </a:bodyPr>
          <a:lstStyle/>
          <a:p>
            <a:r>
              <a:rPr lang="it-IT" dirty="0">
                <a:latin typeface="Century Gothic" panose="020B0502020202020204" pitchFamily="34" charset="0"/>
              </a:rPr>
              <a:t>Sensibilità al pH</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4" name="Immagine 3">
            <a:extLst>
              <a:ext uri="{FF2B5EF4-FFF2-40B4-BE49-F238E27FC236}">
                <a16:creationId xmlns:a16="http://schemas.microsoft.com/office/drawing/2014/main" id="{4CC3A44F-364E-42A6-BC4A-34E8ABC35DD1}"/>
              </a:ext>
            </a:extLst>
          </p:cNvPr>
          <p:cNvPicPr>
            <a:picLocks noChangeAspect="1"/>
          </p:cNvPicPr>
          <p:nvPr/>
        </p:nvPicPr>
        <p:blipFill>
          <a:blip r:embed="rId2"/>
          <a:stretch>
            <a:fillRect/>
          </a:stretch>
        </p:blipFill>
        <p:spPr>
          <a:xfrm>
            <a:off x="2852852" y="2763196"/>
            <a:ext cx="3353115" cy="2495159"/>
          </a:xfrm>
          <a:prstGeom prst="rect">
            <a:avLst/>
          </a:prstGeom>
        </p:spPr>
      </p:pic>
      <p:sp>
        <p:nvSpPr>
          <p:cNvPr id="3" name="CasellaDiTesto 2">
            <a:extLst>
              <a:ext uri="{FF2B5EF4-FFF2-40B4-BE49-F238E27FC236}">
                <a16:creationId xmlns:a16="http://schemas.microsoft.com/office/drawing/2014/main" id="{B2E71C98-F0DE-42EA-9E2F-76840889B642}"/>
              </a:ext>
            </a:extLst>
          </p:cNvPr>
          <p:cNvSpPr txBox="1"/>
          <p:nvPr/>
        </p:nvSpPr>
        <p:spPr>
          <a:xfrm>
            <a:off x="1129684" y="1902339"/>
            <a:ext cx="6684885" cy="507831"/>
          </a:xfrm>
          <a:prstGeom prst="rect">
            <a:avLst/>
          </a:prstGeom>
          <a:noFill/>
        </p:spPr>
        <p:txBody>
          <a:bodyPr wrap="square" rtlCol="0">
            <a:spAutoFit/>
          </a:bodyPr>
          <a:lstStyle/>
          <a:p>
            <a:pPr algn="just" defTabSz="685800"/>
            <a:r>
              <a:rPr lang="it-IT" sz="1350" dirty="0">
                <a:solidFill>
                  <a:prstClr val="black"/>
                </a:solidFill>
                <a:latin typeface="Century Gothic" panose="020B0502020202020204" pitchFamily="34" charset="0"/>
              </a:rPr>
              <a:t>Le due stazioni BAA sono sensibili al pH ed è quindi possibile controllare il movimento del </a:t>
            </a:r>
            <a:r>
              <a:rPr lang="it-IT" sz="1350" dirty="0" err="1">
                <a:solidFill>
                  <a:prstClr val="black"/>
                </a:solidFill>
                <a:latin typeface="Century Gothic" panose="020B0502020202020204" pitchFamily="34" charset="0"/>
              </a:rPr>
              <a:t>macrociclo</a:t>
            </a:r>
            <a:r>
              <a:rPr lang="it-IT" sz="1350" dirty="0">
                <a:solidFill>
                  <a:prstClr val="black"/>
                </a:solidFill>
                <a:latin typeface="Century Gothic" panose="020B0502020202020204" pitchFamily="34" charset="0"/>
              </a:rPr>
              <a:t> lungo il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variando il pH</a:t>
            </a:r>
          </a:p>
        </p:txBody>
      </p:sp>
    </p:spTree>
    <p:extLst>
      <p:ext uri="{BB962C8B-B14F-4D97-AF65-F5344CB8AC3E}">
        <p14:creationId xmlns:p14="http://schemas.microsoft.com/office/powerpoint/2010/main" val="403048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989448" y="1020590"/>
            <a:ext cx="5063012" cy="858059"/>
          </a:xfrm>
        </p:spPr>
        <p:txBody>
          <a:bodyPr>
            <a:normAutofit fontScale="90000"/>
          </a:bodyPr>
          <a:lstStyle/>
          <a:p>
            <a:r>
              <a:rPr lang="it-IT" dirty="0">
                <a:latin typeface="Century Gothic" panose="020B0502020202020204" pitchFamily="34" charset="0"/>
              </a:rPr>
              <a:t>Sensibilità al pH – </a:t>
            </a:r>
            <a:r>
              <a:rPr lang="it-IT" baseline="30000" dirty="0">
                <a:latin typeface="Century Gothic" panose="020B0502020202020204" pitchFamily="34" charset="0"/>
              </a:rPr>
              <a:t>1</a:t>
            </a:r>
            <a:r>
              <a:rPr lang="it-IT" dirty="0">
                <a:latin typeface="Century Gothic" panose="020B0502020202020204" pitchFamily="34" charset="0"/>
              </a:rPr>
              <a:t>H-NMR</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3" name="Immagine 2">
            <a:extLst>
              <a:ext uri="{FF2B5EF4-FFF2-40B4-BE49-F238E27FC236}">
                <a16:creationId xmlns:a16="http://schemas.microsoft.com/office/drawing/2014/main" id="{61A13990-F9A9-4996-9110-204B270DE2AE}"/>
              </a:ext>
            </a:extLst>
          </p:cNvPr>
          <p:cNvPicPr>
            <a:picLocks noChangeAspect="1"/>
          </p:cNvPicPr>
          <p:nvPr/>
        </p:nvPicPr>
        <p:blipFill>
          <a:blip r:embed="rId2"/>
          <a:stretch>
            <a:fillRect/>
          </a:stretch>
        </p:blipFill>
        <p:spPr>
          <a:xfrm>
            <a:off x="2259801" y="1971884"/>
            <a:ext cx="4365160" cy="3761285"/>
          </a:xfrm>
          <a:prstGeom prst="rect">
            <a:avLst/>
          </a:prstGeom>
        </p:spPr>
      </p:pic>
      <p:sp>
        <p:nvSpPr>
          <p:cNvPr id="11" name="AutoShape 6" descr="1,5-diazabiciclo(5.4.0)undec-7-ene - Wikipedia">
            <a:extLst>
              <a:ext uri="{FF2B5EF4-FFF2-40B4-BE49-F238E27FC236}">
                <a16:creationId xmlns:a16="http://schemas.microsoft.com/office/drawing/2014/main" id="{D9167159-8227-493A-A93A-0D462B8DF676}"/>
              </a:ext>
            </a:extLst>
          </p:cNvPr>
          <p:cNvSpPr>
            <a:spLocks noChangeAspect="1" noChangeArrowheads="1"/>
          </p:cNvSpPr>
          <p:nvPr/>
        </p:nvSpPr>
        <p:spPr bwMode="auto">
          <a:xfrm>
            <a:off x="4457700" y="3314700"/>
            <a:ext cx="3765242" cy="37652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it-IT" sz="1350">
              <a:solidFill>
                <a:prstClr val="black"/>
              </a:solidFill>
              <a:latin typeface="Calibri" panose="020F0502020204030204"/>
            </a:endParaRPr>
          </a:p>
        </p:txBody>
      </p:sp>
      <p:pic>
        <p:nvPicPr>
          <p:cNvPr id="2056" name="Picture 8">
            <a:extLst>
              <a:ext uri="{FF2B5EF4-FFF2-40B4-BE49-F238E27FC236}">
                <a16:creationId xmlns:a16="http://schemas.microsoft.com/office/drawing/2014/main" id="{1C81BAF8-8215-4F2F-934B-9D8A7C73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319" y="4529522"/>
            <a:ext cx="718963" cy="46621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2 12">
            <a:extLst>
              <a:ext uri="{FF2B5EF4-FFF2-40B4-BE49-F238E27FC236}">
                <a16:creationId xmlns:a16="http://schemas.microsoft.com/office/drawing/2014/main" id="{17C6DFDF-47A9-4583-8D60-BF158E58E22E}"/>
              </a:ext>
            </a:extLst>
          </p:cNvPr>
          <p:cNvCxnSpPr/>
          <p:nvPr/>
        </p:nvCxnSpPr>
        <p:spPr>
          <a:xfrm flipH="1" flipV="1">
            <a:off x="2669428" y="4770587"/>
            <a:ext cx="309335" cy="18143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onnettore 3">
            <a:extLst>
              <a:ext uri="{FF2B5EF4-FFF2-40B4-BE49-F238E27FC236}">
                <a16:creationId xmlns:a16="http://schemas.microsoft.com/office/drawing/2014/main" id="{4919D273-5668-4C12-82FA-1EADCCC3827E}"/>
              </a:ext>
            </a:extLst>
          </p:cNvPr>
          <p:cNvSpPr/>
          <p:nvPr/>
        </p:nvSpPr>
        <p:spPr>
          <a:xfrm>
            <a:off x="3181547" y="3314700"/>
            <a:ext cx="177204" cy="181438"/>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9" name="Connettore 8">
            <a:extLst>
              <a:ext uri="{FF2B5EF4-FFF2-40B4-BE49-F238E27FC236}">
                <a16:creationId xmlns:a16="http://schemas.microsoft.com/office/drawing/2014/main" id="{ABA7F7C9-8D10-4656-B574-7D20342E7465}"/>
              </a:ext>
            </a:extLst>
          </p:cNvPr>
          <p:cNvSpPr/>
          <p:nvPr/>
        </p:nvSpPr>
        <p:spPr>
          <a:xfrm>
            <a:off x="5785251" y="3195893"/>
            <a:ext cx="177204" cy="181438"/>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0" name="Connettore 9">
            <a:extLst>
              <a:ext uri="{FF2B5EF4-FFF2-40B4-BE49-F238E27FC236}">
                <a16:creationId xmlns:a16="http://schemas.microsoft.com/office/drawing/2014/main" id="{A38ED781-C49E-42F8-8919-887FF465876C}"/>
              </a:ext>
            </a:extLst>
          </p:cNvPr>
          <p:cNvSpPr/>
          <p:nvPr/>
        </p:nvSpPr>
        <p:spPr>
          <a:xfrm>
            <a:off x="5468048" y="3359832"/>
            <a:ext cx="177204" cy="181438"/>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2" name="Connettore 11">
            <a:extLst>
              <a:ext uri="{FF2B5EF4-FFF2-40B4-BE49-F238E27FC236}">
                <a16:creationId xmlns:a16="http://schemas.microsoft.com/office/drawing/2014/main" id="{C737E2EC-B47A-4105-8B03-0659CA072B2C}"/>
              </a:ext>
            </a:extLst>
          </p:cNvPr>
          <p:cNvSpPr/>
          <p:nvPr/>
        </p:nvSpPr>
        <p:spPr>
          <a:xfrm>
            <a:off x="4271522" y="2479001"/>
            <a:ext cx="119013" cy="121856"/>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4" name="Connettore 13">
            <a:extLst>
              <a:ext uri="{FF2B5EF4-FFF2-40B4-BE49-F238E27FC236}">
                <a16:creationId xmlns:a16="http://schemas.microsoft.com/office/drawing/2014/main" id="{0FCA60CB-3073-494E-BBB2-2747CB5C44D6}"/>
              </a:ext>
            </a:extLst>
          </p:cNvPr>
          <p:cNvSpPr/>
          <p:nvPr/>
        </p:nvSpPr>
        <p:spPr>
          <a:xfrm>
            <a:off x="4390535" y="2258908"/>
            <a:ext cx="117835" cy="120650"/>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5" name="Connettore 14">
            <a:extLst>
              <a:ext uri="{FF2B5EF4-FFF2-40B4-BE49-F238E27FC236}">
                <a16:creationId xmlns:a16="http://schemas.microsoft.com/office/drawing/2014/main" id="{1C6F33C6-0588-4FEE-8392-35B69D3CCD1C}"/>
              </a:ext>
            </a:extLst>
          </p:cNvPr>
          <p:cNvSpPr/>
          <p:nvPr/>
        </p:nvSpPr>
        <p:spPr>
          <a:xfrm>
            <a:off x="4275055" y="2258908"/>
            <a:ext cx="115480" cy="97206"/>
          </a:xfrm>
          <a:prstGeom prst="flowChartConnector">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6" name="Connettore 15">
            <a:extLst>
              <a:ext uri="{FF2B5EF4-FFF2-40B4-BE49-F238E27FC236}">
                <a16:creationId xmlns:a16="http://schemas.microsoft.com/office/drawing/2014/main" id="{5161BA5D-D8F4-42B1-B9D1-B5C6AB0A6875}"/>
              </a:ext>
            </a:extLst>
          </p:cNvPr>
          <p:cNvSpPr/>
          <p:nvPr/>
        </p:nvSpPr>
        <p:spPr>
          <a:xfrm>
            <a:off x="4265176" y="3238166"/>
            <a:ext cx="177204" cy="181438"/>
          </a:xfrm>
          <a:prstGeom prst="flowChartConnector">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7" name="Connettore 16">
            <a:extLst>
              <a:ext uri="{FF2B5EF4-FFF2-40B4-BE49-F238E27FC236}">
                <a16:creationId xmlns:a16="http://schemas.microsoft.com/office/drawing/2014/main" id="{590F6C0D-4AB7-4AA9-89E2-5F11CF7F96A2}"/>
              </a:ext>
            </a:extLst>
          </p:cNvPr>
          <p:cNvSpPr/>
          <p:nvPr/>
        </p:nvSpPr>
        <p:spPr>
          <a:xfrm>
            <a:off x="4161254" y="3133263"/>
            <a:ext cx="177204" cy="181438"/>
          </a:xfrm>
          <a:prstGeom prst="flowChartConnector">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8" name="Connettore 17">
            <a:extLst>
              <a:ext uri="{FF2B5EF4-FFF2-40B4-BE49-F238E27FC236}">
                <a16:creationId xmlns:a16="http://schemas.microsoft.com/office/drawing/2014/main" id="{30F8E8C3-9F3F-46AA-8C7D-2C65229CD068}"/>
              </a:ext>
            </a:extLst>
          </p:cNvPr>
          <p:cNvSpPr/>
          <p:nvPr/>
        </p:nvSpPr>
        <p:spPr>
          <a:xfrm>
            <a:off x="3538134" y="2251306"/>
            <a:ext cx="117835" cy="120650"/>
          </a:xfrm>
          <a:prstGeom prst="flowChartConnector">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9" name="Connettore 18">
            <a:extLst>
              <a:ext uri="{FF2B5EF4-FFF2-40B4-BE49-F238E27FC236}">
                <a16:creationId xmlns:a16="http://schemas.microsoft.com/office/drawing/2014/main" id="{7D9F3D47-B016-4356-B606-6A42CC84CAF7}"/>
              </a:ext>
            </a:extLst>
          </p:cNvPr>
          <p:cNvSpPr/>
          <p:nvPr/>
        </p:nvSpPr>
        <p:spPr>
          <a:xfrm>
            <a:off x="4840212" y="2224201"/>
            <a:ext cx="117835" cy="120650"/>
          </a:xfrm>
          <a:prstGeom prst="flowChartConnector">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Tree>
    <p:extLst>
      <p:ext uri="{BB962C8B-B14F-4D97-AF65-F5344CB8AC3E}">
        <p14:creationId xmlns:p14="http://schemas.microsoft.com/office/powerpoint/2010/main" val="19980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670961" y="1084129"/>
            <a:ext cx="5699985" cy="858059"/>
          </a:xfrm>
        </p:spPr>
        <p:txBody>
          <a:bodyPr>
            <a:normAutofit fontScale="90000"/>
          </a:bodyPr>
          <a:lstStyle/>
          <a:p>
            <a:r>
              <a:rPr lang="it-IT" dirty="0">
                <a:latin typeface="Century Gothic" panose="020B0502020202020204" pitchFamily="34" charset="0"/>
              </a:rPr>
              <a:t>Sensibilità al pH – </a:t>
            </a:r>
            <a:r>
              <a:rPr lang="it-IT" baseline="30000" dirty="0">
                <a:latin typeface="Century Gothic" panose="020B0502020202020204" pitchFamily="34" charset="0"/>
              </a:rPr>
              <a:t>23</a:t>
            </a:r>
            <a:r>
              <a:rPr lang="it-IT" dirty="0">
                <a:latin typeface="Century Gothic" panose="020B0502020202020204" pitchFamily="34" charset="0"/>
              </a:rPr>
              <a:t>Na-NMR</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11" name="AutoShape 6" descr="1,5-diazabiciclo(5.4.0)undec-7-ene - Wikipedia">
            <a:extLst>
              <a:ext uri="{FF2B5EF4-FFF2-40B4-BE49-F238E27FC236}">
                <a16:creationId xmlns:a16="http://schemas.microsoft.com/office/drawing/2014/main" id="{D9167159-8227-493A-A93A-0D462B8DF676}"/>
              </a:ext>
            </a:extLst>
          </p:cNvPr>
          <p:cNvSpPr>
            <a:spLocks noChangeAspect="1" noChangeArrowheads="1"/>
          </p:cNvSpPr>
          <p:nvPr/>
        </p:nvSpPr>
        <p:spPr bwMode="auto">
          <a:xfrm>
            <a:off x="4457700" y="3314700"/>
            <a:ext cx="3765242" cy="37652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it-IT" sz="1350">
              <a:solidFill>
                <a:prstClr val="black"/>
              </a:solidFill>
              <a:latin typeface="Calibri" panose="020F0502020204030204"/>
            </a:endParaRPr>
          </a:p>
        </p:txBody>
      </p:sp>
      <p:pic>
        <p:nvPicPr>
          <p:cNvPr id="4" name="Immagine 3">
            <a:extLst>
              <a:ext uri="{FF2B5EF4-FFF2-40B4-BE49-F238E27FC236}">
                <a16:creationId xmlns:a16="http://schemas.microsoft.com/office/drawing/2014/main" id="{64BEC6EE-488F-4535-82E7-BD1254973A08}"/>
              </a:ext>
            </a:extLst>
          </p:cNvPr>
          <p:cNvPicPr>
            <a:picLocks noChangeAspect="1"/>
          </p:cNvPicPr>
          <p:nvPr/>
        </p:nvPicPr>
        <p:blipFill>
          <a:blip r:embed="rId3"/>
          <a:stretch>
            <a:fillRect/>
          </a:stretch>
        </p:blipFill>
        <p:spPr>
          <a:xfrm>
            <a:off x="2668823" y="2674098"/>
            <a:ext cx="3915105" cy="2610070"/>
          </a:xfrm>
          <a:prstGeom prst="rect">
            <a:avLst/>
          </a:prstGeom>
        </p:spPr>
      </p:pic>
      <p:sp>
        <p:nvSpPr>
          <p:cNvPr id="6" name="CasellaDiTesto 5">
            <a:extLst>
              <a:ext uri="{FF2B5EF4-FFF2-40B4-BE49-F238E27FC236}">
                <a16:creationId xmlns:a16="http://schemas.microsoft.com/office/drawing/2014/main" id="{7D37ED5B-5D0D-484E-850F-181FC1871948}"/>
              </a:ext>
            </a:extLst>
          </p:cNvPr>
          <p:cNvSpPr txBox="1"/>
          <p:nvPr/>
        </p:nvSpPr>
        <p:spPr>
          <a:xfrm>
            <a:off x="716872" y="1927607"/>
            <a:ext cx="7819008" cy="300082"/>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Per studiare la capacità di trasporto del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a differenti pH si esegue un </a:t>
            </a:r>
            <a:r>
              <a:rPr lang="it-IT" sz="1350" baseline="30000" dirty="0">
                <a:solidFill>
                  <a:prstClr val="black"/>
                </a:solidFill>
                <a:latin typeface="Century Gothic" panose="020B0502020202020204" pitchFamily="34" charset="0"/>
              </a:rPr>
              <a:t>23</a:t>
            </a:r>
            <a:r>
              <a:rPr lang="it-IT" sz="1350" dirty="0">
                <a:solidFill>
                  <a:prstClr val="black"/>
                </a:solidFill>
                <a:latin typeface="Century Gothic" panose="020B0502020202020204" pitchFamily="34" charset="0"/>
              </a:rPr>
              <a:t>Na NMR </a:t>
            </a:r>
          </a:p>
        </p:txBody>
      </p:sp>
    </p:spTree>
    <p:extLst>
      <p:ext uri="{BB962C8B-B14F-4D97-AF65-F5344CB8AC3E}">
        <p14:creationId xmlns:p14="http://schemas.microsoft.com/office/powerpoint/2010/main" val="119875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2902478" y="986463"/>
            <a:ext cx="3236951" cy="858059"/>
          </a:xfrm>
        </p:spPr>
        <p:txBody>
          <a:bodyPr>
            <a:normAutofit/>
          </a:bodyPr>
          <a:lstStyle/>
          <a:p>
            <a:r>
              <a:rPr lang="it-IT" dirty="0">
                <a:latin typeface="Century Gothic" panose="020B0502020202020204" pitchFamily="34" charset="0"/>
              </a:rPr>
              <a:t>Conclusioni</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CasellaDiTesto 2">
            <a:extLst>
              <a:ext uri="{FF2B5EF4-FFF2-40B4-BE49-F238E27FC236}">
                <a16:creationId xmlns:a16="http://schemas.microsoft.com/office/drawing/2014/main" id="{1FCEC22A-2CFA-431E-8319-C243785CEA6E}"/>
              </a:ext>
            </a:extLst>
          </p:cNvPr>
          <p:cNvSpPr txBox="1"/>
          <p:nvPr/>
        </p:nvSpPr>
        <p:spPr>
          <a:xfrm>
            <a:off x="978762" y="2082368"/>
            <a:ext cx="7084381" cy="3416320"/>
          </a:xfrm>
          <a:prstGeom prst="rect">
            <a:avLst/>
          </a:prstGeom>
          <a:noFill/>
        </p:spPr>
        <p:txBody>
          <a:bodyPr wrap="square" rtlCol="0">
            <a:spAutoFit/>
          </a:bodyPr>
          <a:lstStyle/>
          <a:p>
            <a:pPr marL="214313" indent="-214313" defTabSz="685800">
              <a:buFont typeface="Wingdings" panose="05000000000000000000" pitchFamily="2" charset="2"/>
              <a:buChar char="ü"/>
            </a:pPr>
            <a:r>
              <a:rPr lang="it-IT" dirty="0">
                <a:solidFill>
                  <a:prstClr val="black"/>
                </a:solidFill>
                <a:latin typeface="Century Gothic" panose="020B0502020202020204" pitchFamily="34" charset="0"/>
              </a:rPr>
              <a:t>Si è dimostrato che il </a:t>
            </a:r>
            <a:r>
              <a:rPr lang="it-IT" dirty="0" err="1">
                <a:solidFill>
                  <a:prstClr val="black"/>
                </a:solidFill>
                <a:latin typeface="Century Gothic" panose="020B0502020202020204" pitchFamily="34" charset="0"/>
              </a:rPr>
              <a:t>rotaxano</a:t>
            </a:r>
            <a:r>
              <a:rPr lang="it-IT" dirty="0">
                <a:solidFill>
                  <a:prstClr val="black"/>
                </a:solidFill>
                <a:latin typeface="Century Gothic" panose="020B0502020202020204" pitchFamily="34" charset="0"/>
              </a:rPr>
              <a:t> sintetizzato è in grado di inserirsi correttamente nel doppio strato fosfolipidico e mimare un canale ionico</a:t>
            </a:r>
          </a:p>
          <a:p>
            <a:pPr defTabSz="685800"/>
            <a:endParaRPr lang="it-IT" dirty="0">
              <a:solidFill>
                <a:prstClr val="black"/>
              </a:solidFill>
              <a:latin typeface="Century Gothic" panose="020B0502020202020204" pitchFamily="34" charset="0"/>
            </a:endParaRPr>
          </a:p>
          <a:p>
            <a:pPr marL="214313" indent="-214313" defTabSz="685800">
              <a:buFont typeface="Wingdings" panose="05000000000000000000" pitchFamily="2" charset="2"/>
              <a:buChar char="ü"/>
            </a:pPr>
            <a:r>
              <a:rPr lang="it-IT" dirty="0">
                <a:solidFill>
                  <a:prstClr val="black"/>
                </a:solidFill>
                <a:latin typeface="Century Gothic" panose="020B0502020202020204" pitchFamily="34" charset="0"/>
              </a:rPr>
              <a:t>Mostra un’elevata selettività per lo ione K</a:t>
            </a:r>
            <a:r>
              <a:rPr lang="it-IT" baseline="30000" dirty="0">
                <a:solidFill>
                  <a:prstClr val="black"/>
                </a:solidFill>
                <a:latin typeface="Century Gothic" panose="020B0502020202020204" pitchFamily="34" charset="0"/>
              </a:rPr>
              <a:t>+</a:t>
            </a:r>
          </a:p>
          <a:p>
            <a:pPr defTabSz="685800"/>
            <a:endParaRPr lang="it-IT" dirty="0">
              <a:solidFill>
                <a:prstClr val="black"/>
              </a:solidFill>
              <a:latin typeface="Century Gothic" panose="020B0502020202020204" pitchFamily="34" charset="0"/>
            </a:endParaRPr>
          </a:p>
          <a:p>
            <a:pPr defTabSz="685800"/>
            <a:r>
              <a:rPr lang="it-IT" i="1" u="sng" dirty="0">
                <a:solidFill>
                  <a:prstClr val="black"/>
                </a:solidFill>
                <a:latin typeface="Century Gothic" panose="020B0502020202020204" pitchFamily="34" charset="0"/>
              </a:rPr>
              <a:t>Nuove prospettive</a:t>
            </a:r>
          </a:p>
          <a:p>
            <a:pPr defTabSz="685800"/>
            <a:endParaRPr lang="it-IT" dirty="0">
              <a:solidFill>
                <a:prstClr val="black"/>
              </a:solidFill>
              <a:latin typeface="Century Gothic" panose="020B0502020202020204" pitchFamily="34" charset="0"/>
            </a:endParaRPr>
          </a:p>
          <a:p>
            <a:pPr marL="214313" indent="-214313" defTabSz="685800">
              <a:buFont typeface="Wingdings" panose="05000000000000000000" pitchFamily="2" charset="2"/>
              <a:buChar char="§"/>
            </a:pPr>
            <a:r>
              <a:rPr lang="it-IT" dirty="0">
                <a:solidFill>
                  <a:prstClr val="black"/>
                </a:solidFill>
                <a:latin typeface="Century Gothic" panose="020B0502020202020204" pitchFamily="34" charset="0"/>
              </a:rPr>
              <a:t>Applicazioni differenti dello shuttle molecolare a seconda della selettività</a:t>
            </a:r>
          </a:p>
          <a:p>
            <a:pPr defTabSz="685800"/>
            <a:endParaRPr lang="it-IT" dirty="0">
              <a:solidFill>
                <a:prstClr val="black"/>
              </a:solidFill>
              <a:latin typeface="Century Gothic" panose="020B0502020202020204" pitchFamily="34" charset="0"/>
            </a:endParaRPr>
          </a:p>
          <a:p>
            <a:pPr marL="214313" indent="-214313" defTabSz="685800">
              <a:buFont typeface="Wingdings" panose="05000000000000000000" pitchFamily="2" charset="2"/>
              <a:buChar char="§"/>
            </a:pPr>
            <a:r>
              <a:rPr lang="it-IT" dirty="0">
                <a:solidFill>
                  <a:prstClr val="black"/>
                </a:solidFill>
                <a:latin typeface="Century Gothic" panose="020B0502020202020204" pitchFamily="34" charset="0"/>
              </a:rPr>
              <a:t>Utilizzabile per scopi antibatterici e antitumorali</a:t>
            </a:r>
          </a:p>
        </p:txBody>
      </p:sp>
    </p:spTree>
    <p:extLst>
      <p:ext uri="{BB962C8B-B14F-4D97-AF65-F5344CB8AC3E}">
        <p14:creationId xmlns:p14="http://schemas.microsoft.com/office/powerpoint/2010/main" val="259012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1155926" y="543480"/>
            <a:ext cx="6940636" cy="2686074"/>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7" name="Immagine 6"/>
          <p:cNvPicPr>
            <a:picLocks noChangeAspect="1"/>
          </p:cNvPicPr>
          <p:nvPr/>
        </p:nvPicPr>
        <p:blipFill>
          <a:blip r:embed="rId3"/>
          <a:stretch>
            <a:fillRect/>
          </a:stretch>
        </p:blipFill>
        <p:spPr>
          <a:xfrm>
            <a:off x="985131" y="3325563"/>
            <a:ext cx="7678626" cy="3103774"/>
          </a:xfrm>
          <a:prstGeom prst="rect">
            <a:avLst/>
          </a:prstGeom>
        </p:spPr>
      </p:pic>
    </p:spTree>
    <p:extLst>
      <p:ext uri="{BB962C8B-B14F-4D97-AF65-F5344CB8AC3E}">
        <p14:creationId xmlns:p14="http://schemas.microsoft.com/office/powerpoint/2010/main" val="381254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Human </a:t>
            </a:r>
            <a:r>
              <a:rPr lang="it-IT" dirty="0" err="1" smtClean="0"/>
              <a:t>muscle</a:t>
            </a:r>
            <a:r>
              <a:rPr lang="it-IT" dirty="0" smtClean="0"/>
              <a:t> </a:t>
            </a:r>
            <a:r>
              <a:rPr lang="it-IT" dirty="0" err="1" smtClean="0"/>
              <a:t>contraction</a:t>
            </a:r>
            <a:endParaRPr lang="it-IT" dirty="0"/>
          </a:p>
        </p:txBody>
      </p:sp>
      <p:pic>
        <p:nvPicPr>
          <p:cNvPr id="6" name="Segnaposto contenuto 5"/>
          <p:cNvPicPr>
            <a:picLocks noGrp="1" noChangeAspect="1"/>
          </p:cNvPicPr>
          <p:nvPr>
            <p:ph idx="1"/>
          </p:nvPr>
        </p:nvPicPr>
        <p:blipFill>
          <a:blip r:embed="rId2"/>
          <a:stretch>
            <a:fillRect/>
          </a:stretch>
        </p:blipFill>
        <p:spPr>
          <a:xfrm>
            <a:off x="457200" y="1440874"/>
            <a:ext cx="7653707" cy="5006478"/>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cxnSp>
        <p:nvCxnSpPr>
          <p:cNvPr id="8" name="Connettore 2 7"/>
          <p:cNvCxnSpPr/>
          <p:nvPr/>
        </p:nvCxnSpPr>
        <p:spPr>
          <a:xfrm>
            <a:off x="3454400" y="1440874"/>
            <a:ext cx="31588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1978890" y="1685638"/>
            <a:ext cx="26646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7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p:cNvPicPr>
            <a:picLocks noGrp="1" noChangeAspect="1"/>
          </p:cNvPicPr>
          <p:nvPr>
            <p:ph idx="1"/>
          </p:nvPr>
        </p:nvPicPr>
        <p:blipFill>
          <a:blip r:embed="rId2"/>
          <a:stretch>
            <a:fillRect/>
          </a:stretch>
        </p:blipFill>
        <p:spPr>
          <a:xfrm>
            <a:off x="467545" y="1301975"/>
            <a:ext cx="8322760" cy="3414577"/>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53140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857250"/>
            <a:ext cx="4816291"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5" name="CasellaDiTesto 4">
            <a:extLst>
              <a:ext uri="{FF2B5EF4-FFF2-40B4-BE49-F238E27FC236}">
                <a16:creationId xmlns:a16="http://schemas.microsoft.com/office/drawing/2014/main" id="{312A026E-E6A3-41B8-A375-86BEA99BB886}"/>
              </a:ext>
            </a:extLst>
          </p:cNvPr>
          <p:cNvSpPr txBox="1"/>
          <p:nvPr/>
        </p:nvSpPr>
        <p:spPr>
          <a:xfrm>
            <a:off x="99442" y="2909654"/>
            <a:ext cx="4699683" cy="1596986"/>
          </a:xfrm>
          <a:prstGeom prst="rect">
            <a:avLst/>
          </a:prstGeom>
        </p:spPr>
        <p:txBody>
          <a:bodyPr vert="horz" lIns="68580" tIns="34290" rIns="68580" bIns="34290" rtlCol="0" anchor="t">
            <a:normAutofit fontScale="92500" lnSpcReduction="20000"/>
          </a:bodyPr>
          <a:lstStyle/>
          <a:p>
            <a:pPr algn="ctr" defTabSz="685800">
              <a:lnSpc>
                <a:spcPct val="90000"/>
              </a:lnSpc>
              <a:spcBef>
                <a:spcPct val="0"/>
              </a:spcBef>
              <a:spcAft>
                <a:spcPts val="450"/>
              </a:spcAft>
            </a:pPr>
            <a:r>
              <a:rPr lang="en-US" sz="2550" b="1" dirty="0">
                <a:solidFill>
                  <a:srgbClr val="000000"/>
                </a:solidFill>
                <a:latin typeface="Century Gothic" panose="020B0502020202020204" pitchFamily="34" charset="0"/>
              </a:rPr>
              <a:t> An Artificial Molecular Shuttle Operates in Lipid Bilayers for Ion</a:t>
            </a:r>
          </a:p>
          <a:p>
            <a:pPr algn="ctr" defTabSz="685800">
              <a:lnSpc>
                <a:spcPct val="90000"/>
              </a:lnSpc>
              <a:spcBef>
                <a:spcPct val="0"/>
              </a:spcBef>
              <a:spcAft>
                <a:spcPts val="450"/>
              </a:spcAft>
            </a:pPr>
            <a:r>
              <a:rPr lang="en-US" sz="2550" b="1" dirty="0">
                <a:solidFill>
                  <a:srgbClr val="000000"/>
                </a:solidFill>
                <a:latin typeface="Century Gothic" panose="020B0502020202020204" pitchFamily="34" charset="0"/>
              </a:rPr>
              <a:t>Transport</a:t>
            </a:r>
          </a:p>
          <a:p>
            <a:pPr algn="ctr" defTabSz="685800">
              <a:lnSpc>
                <a:spcPct val="90000"/>
              </a:lnSpc>
              <a:spcBef>
                <a:spcPct val="0"/>
              </a:spcBef>
              <a:spcAft>
                <a:spcPts val="450"/>
              </a:spcAft>
            </a:pPr>
            <a:r>
              <a:rPr lang="en-US" sz="1125" dirty="0" err="1">
                <a:solidFill>
                  <a:srgbClr val="000000"/>
                </a:solidFill>
                <a:latin typeface="Century Gothic" panose="020B0502020202020204" pitchFamily="34" charset="0"/>
              </a:rPr>
              <a:t>Sujun</a:t>
            </a:r>
            <a:r>
              <a:rPr lang="en-US" sz="1125" dirty="0">
                <a:solidFill>
                  <a:srgbClr val="000000"/>
                </a:solidFill>
                <a:latin typeface="Century Gothic" panose="020B0502020202020204" pitchFamily="34" charset="0"/>
              </a:rPr>
              <a:t> Chen, </a:t>
            </a:r>
            <a:r>
              <a:rPr lang="en-US" sz="1125" dirty="0" err="1">
                <a:solidFill>
                  <a:srgbClr val="000000"/>
                </a:solidFill>
                <a:latin typeface="Century Gothic" panose="020B0502020202020204" pitchFamily="34" charset="0"/>
              </a:rPr>
              <a:t>Yichuan</a:t>
            </a:r>
            <a:r>
              <a:rPr lang="en-US" sz="1125" dirty="0">
                <a:solidFill>
                  <a:srgbClr val="000000"/>
                </a:solidFill>
                <a:latin typeface="Century Gothic" panose="020B0502020202020204" pitchFamily="34" charset="0"/>
              </a:rPr>
              <a:t> Wang, Ting </a:t>
            </a:r>
            <a:r>
              <a:rPr lang="en-US" sz="1125" dirty="0" err="1">
                <a:solidFill>
                  <a:srgbClr val="000000"/>
                </a:solidFill>
                <a:latin typeface="Century Gothic" panose="020B0502020202020204" pitchFamily="34" charset="0"/>
              </a:rPr>
              <a:t>Nie</a:t>
            </a:r>
            <a:r>
              <a:rPr lang="en-US" sz="1125" dirty="0">
                <a:solidFill>
                  <a:srgbClr val="000000"/>
                </a:solidFill>
                <a:latin typeface="Century Gothic" panose="020B0502020202020204" pitchFamily="34" charset="0"/>
              </a:rPr>
              <a:t>, </a:t>
            </a:r>
            <a:r>
              <a:rPr lang="en-US" sz="1125" dirty="0" err="1">
                <a:solidFill>
                  <a:srgbClr val="000000"/>
                </a:solidFill>
                <a:latin typeface="Century Gothic" panose="020B0502020202020204" pitchFamily="34" charset="0"/>
              </a:rPr>
              <a:t>Chunyan</a:t>
            </a:r>
            <a:r>
              <a:rPr lang="en-US" sz="1125" dirty="0">
                <a:solidFill>
                  <a:srgbClr val="000000"/>
                </a:solidFill>
                <a:latin typeface="Century Gothic" panose="020B0502020202020204" pitchFamily="34" charset="0"/>
              </a:rPr>
              <a:t> Bao, </a:t>
            </a:r>
            <a:r>
              <a:rPr lang="en-US" sz="1125" dirty="0" err="1">
                <a:solidFill>
                  <a:srgbClr val="000000"/>
                </a:solidFill>
                <a:latin typeface="Century Gothic" panose="020B0502020202020204" pitchFamily="34" charset="0"/>
              </a:rPr>
              <a:t>Chenxi</a:t>
            </a:r>
            <a:r>
              <a:rPr lang="en-US" sz="1125" dirty="0">
                <a:solidFill>
                  <a:srgbClr val="000000"/>
                </a:solidFill>
                <a:latin typeface="Century Gothic" panose="020B0502020202020204" pitchFamily="34" charset="0"/>
              </a:rPr>
              <a:t> Wang, </a:t>
            </a:r>
            <a:r>
              <a:rPr lang="en-US" sz="1125" dirty="0" err="1">
                <a:solidFill>
                  <a:srgbClr val="000000"/>
                </a:solidFill>
                <a:latin typeface="Century Gothic" panose="020B0502020202020204" pitchFamily="34" charset="0"/>
              </a:rPr>
              <a:t>Tianyi</a:t>
            </a:r>
            <a:r>
              <a:rPr lang="en-US" sz="1125" dirty="0">
                <a:solidFill>
                  <a:srgbClr val="000000"/>
                </a:solidFill>
                <a:latin typeface="Century Gothic" panose="020B0502020202020204" pitchFamily="34" charset="0"/>
              </a:rPr>
              <a:t> Xu, </a:t>
            </a:r>
            <a:r>
              <a:rPr lang="en-US" sz="1125" dirty="0" err="1">
                <a:solidFill>
                  <a:srgbClr val="000000"/>
                </a:solidFill>
                <a:latin typeface="Century Gothic" panose="020B0502020202020204" pitchFamily="34" charset="0"/>
              </a:rPr>
              <a:t>Qiuning</a:t>
            </a:r>
            <a:r>
              <a:rPr lang="en-US" sz="1125" dirty="0">
                <a:solidFill>
                  <a:srgbClr val="000000"/>
                </a:solidFill>
                <a:latin typeface="Century Gothic" panose="020B0502020202020204" pitchFamily="34" charset="0"/>
              </a:rPr>
              <a:t> Lin, Da-Hui Qu, </a:t>
            </a:r>
            <a:r>
              <a:rPr lang="en-US" sz="1125" dirty="0" err="1">
                <a:solidFill>
                  <a:srgbClr val="000000"/>
                </a:solidFill>
                <a:latin typeface="Century Gothic" panose="020B0502020202020204" pitchFamily="34" charset="0"/>
              </a:rPr>
              <a:t>Xueqing</a:t>
            </a:r>
            <a:r>
              <a:rPr lang="en-US" sz="1125" dirty="0">
                <a:solidFill>
                  <a:srgbClr val="000000"/>
                </a:solidFill>
                <a:latin typeface="Century Gothic" panose="020B0502020202020204" pitchFamily="34" charset="0"/>
              </a:rPr>
              <a:t> Gong, Yi Yang, </a:t>
            </a:r>
            <a:r>
              <a:rPr lang="en-US" sz="1125" dirty="0" err="1">
                <a:solidFill>
                  <a:srgbClr val="000000"/>
                </a:solidFill>
                <a:latin typeface="Century Gothic" panose="020B0502020202020204" pitchFamily="34" charset="0"/>
              </a:rPr>
              <a:t>Linyong</a:t>
            </a:r>
            <a:r>
              <a:rPr lang="en-US" sz="1125" dirty="0">
                <a:solidFill>
                  <a:srgbClr val="000000"/>
                </a:solidFill>
                <a:latin typeface="Century Gothic" panose="020B0502020202020204" pitchFamily="34" charset="0"/>
              </a:rPr>
              <a:t> Zhu and He Tian</a:t>
            </a:r>
          </a:p>
        </p:txBody>
      </p:sp>
      <p:sp>
        <p:nvSpPr>
          <p:cNvPr id="2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1" y="1293120"/>
            <a:ext cx="4098659"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10" name="Immagine 9" descr="Immagine che contiene camion, segnale&#10;&#10;Descrizione generata automaticamente">
            <a:extLst>
              <a:ext uri="{FF2B5EF4-FFF2-40B4-BE49-F238E27FC236}">
                <a16:creationId xmlns:a16="http://schemas.microsoft.com/office/drawing/2014/main" id="{26A8BE3E-15D3-4821-9FF4-260A97CF8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6" y="910516"/>
            <a:ext cx="519344" cy="558294"/>
          </a:xfrm>
          <a:prstGeom prst="rect">
            <a:avLst/>
          </a:prstGeom>
        </p:spPr>
      </p:pic>
      <p:sp>
        <p:nvSpPr>
          <p:cNvPr id="6" name="CasellaDiTesto 5">
            <a:extLst>
              <a:ext uri="{FF2B5EF4-FFF2-40B4-BE49-F238E27FC236}">
                <a16:creationId xmlns:a16="http://schemas.microsoft.com/office/drawing/2014/main" id="{9B52BEA6-B1C0-4260-A684-D9E71F0F5C06}"/>
              </a:ext>
            </a:extLst>
          </p:cNvPr>
          <p:cNvSpPr txBox="1"/>
          <p:nvPr/>
        </p:nvSpPr>
        <p:spPr>
          <a:xfrm>
            <a:off x="1327187" y="5009131"/>
            <a:ext cx="2158215" cy="461665"/>
          </a:xfrm>
          <a:prstGeom prst="rect">
            <a:avLst/>
          </a:prstGeom>
          <a:noFill/>
        </p:spPr>
        <p:txBody>
          <a:bodyPr wrap="square" rtlCol="0">
            <a:spAutoFit/>
          </a:bodyPr>
          <a:lstStyle/>
          <a:p>
            <a:pPr defTabSz="685800">
              <a:spcAft>
                <a:spcPts val="450"/>
              </a:spcAft>
            </a:pPr>
            <a:r>
              <a:rPr lang="it-IT" sz="1200" dirty="0">
                <a:solidFill>
                  <a:prstClr val="black"/>
                </a:solidFill>
                <a:latin typeface="Century Gothic" panose="020B0502020202020204" pitchFamily="34" charset="0"/>
              </a:rPr>
              <a:t>Studente: Simona D’Amato</a:t>
            </a:r>
          </a:p>
        </p:txBody>
      </p:sp>
      <p:sp>
        <p:nvSpPr>
          <p:cNvPr id="7" name="CasellaDiTesto 6">
            <a:extLst>
              <a:ext uri="{FF2B5EF4-FFF2-40B4-BE49-F238E27FC236}">
                <a16:creationId xmlns:a16="http://schemas.microsoft.com/office/drawing/2014/main" id="{6E897745-6EBB-49B8-9235-F9A6DC7B472F}"/>
              </a:ext>
            </a:extLst>
          </p:cNvPr>
          <p:cNvSpPr txBox="1"/>
          <p:nvPr/>
        </p:nvSpPr>
        <p:spPr>
          <a:xfrm>
            <a:off x="3207868" y="5693569"/>
            <a:ext cx="2728264" cy="276999"/>
          </a:xfrm>
          <a:prstGeom prst="rect">
            <a:avLst/>
          </a:prstGeom>
          <a:noFill/>
        </p:spPr>
        <p:txBody>
          <a:bodyPr wrap="square" rtlCol="0">
            <a:spAutoFit/>
          </a:bodyPr>
          <a:lstStyle/>
          <a:p>
            <a:pPr defTabSz="685800">
              <a:spcAft>
                <a:spcPts val="450"/>
              </a:spcAft>
            </a:pPr>
            <a:r>
              <a:rPr lang="it-IT" sz="1200" dirty="0">
                <a:solidFill>
                  <a:prstClr val="black"/>
                </a:solidFill>
                <a:latin typeface="Avenir Next LT Pro Light" panose="020B0304020202020204" pitchFamily="34" charset="0"/>
              </a:rPr>
              <a:t>Università degli Studi Milano-Bicocca</a:t>
            </a:r>
            <a:endParaRPr lang="it-IT" sz="1350" dirty="0">
              <a:solidFill>
                <a:prstClr val="black"/>
              </a:solidFill>
              <a:latin typeface="Avenir Next LT Pro Light" panose="020B0304020202020204" pitchFamily="34" charset="0"/>
            </a:endParaRPr>
          </a:p>
        </p:txBody>
      </p:sp>
      <p:cxnSp>
        <p:nvCxnSpPr>
          <p:cNvPr id="14" name="Connettore diritto 13">
            <a:extLst>
              <a:ext uri="{FF2B5EF4-FFF2-40B4-BE49-F238E27FC236}">
                <a16:creationId xmlns:a16="http://schemas.microsoft.com/office/drawing/2014/main" id="{0B621363-C7AC-4FEF-A1C0-A16627075824}"/>
              </a:ext>
            </a:extLst>
          </p:cNvPr>
          <p:cNvCxnSpPr/>
          <p:nvPr/>
        </p:nvCxnSpPr>
        <p:spPr>
          <a:xfrm>
            <a:off x="588870" y="4798935"/>
            <a:ext cx="36962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68F1D6E6-84F1-4A19-8979-A286F7066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774" y="2759641"/>
            <a:ext cx="3336385" cy="1852863"/>
          </a:xfrm>
          <a:prstGeom prst="rect">
            <a:avLst/>
          </a:prstGeom>
        </p:spPr>
      </p:pic>
    </p:spTree>
    <p:extLst>
      <p:ext uri="{BB962C8B-B14F-4D97-AF65-F5344CB8AC3E}">
        <p14:creationId xmlns:p14="http://schemas.microsoft.com/office/powerpoint/2010/main" val="374704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In analogia con i due filamenti di miosina ed actina che scorrono tra loro. </a:t>
            </a:r>
          </a:p>
          <a:p>
            <a:r>
              <a:rPr lang="it-IT" dirty="0" smtClean="0"/>
              <a:t>Due filamenti che scorrono tra loro ma che sono </a:t>
            </a:r>
            <a:r>
              <a:rPr lang="it-IT" dirty="0" err="1" smtClean="0"/>
              <a:t>interlocked</a:t>
            </a:r>
            <a:r>
              <a:rPr lang="it-IT" dirty="0" smtClean="0"/>
              <a:t> a causa di una struttura simile ad un </a:t>
            </a:r>
            <a:r>
              <a:rPr lang="it-IT" dirty="0" err="1" smtClean="0"/>
              <a:t>rotaxano</a:t>
            </a:r>
            <a:r>
              <a:rPr lang="it-IT" dirty="0" smtClean="0"/>
              <a:t>.</a:t>
            </a:r>
          </a:p>
          <a:p>
            <a:r>
              <a:rPr lang="it-IT" dirty="0" smtClean="0"/>
              <a:t>IL movimento è dato dallo scambio di </a:t>
            </a:r>
            <a:r>
              <a:rPr lang="it-IT" dirty="0" err="1" smtClean="0"/>
              <a:t>CuI</a:t>
            </a:r>
            <a:r>
              <a:rPr lang="it-IT" dirty="0" smtClean="0"/>
              <a:t> con una latro metallo (reazione chimica)</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74263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Il muscolo molecolare è sintetizzato in una conformazione «estesa»</a:t>
            </a:r>
          </a:p>
          <a:p>
            <a:r>
              <a:rPr lang="it-IT" dirty="0" smtClean="0"/>
              <a:t>La prima reazione è dei due anelli </a:t>
            </a:r>
            <a:r>
              <a:rPr lang="it-IT" dirty="0" err="1" smtClean="0"/>
              <a:t>interlocked</a:t>
            </a:r>
            <a:r>
              <a:rPr lang="it-IT" dirty="0" smtClean="0"/>
              <a:t> con i due frammenti stopper</a:t>
            </a:r>
          </a:p>
          <a:p>
            <a:r>
              <a:rPr lang="it-IT" dirty="0" smtClean="0"/>
              <a:t>Gli anelli contengono </a:t>
            </a:r>
            <a:r>
              <a:rPr lang="it-IT" dirty="0" err="1" smtClean="0"/>
              <a:t>ligandi</a:t>
            </a:r>
            <a:r>
              <a:rPr lang="it-IT" dirty="0" smtClean="0"/>
              <a:t> bidentati, il segmento che finisce con stopper </a:t>
            </a:r>
            <a:r>
              <a:rPr lang="it-IT" dirty="0" err="1" smtClean="0"/>
              <a:t>ligandi</a:t>
            </a:r>
            <a:r>
              <a:rPr lang="it-IT" dirty="0" smtClean="0"/>
              <a:t> tridentati</a:t>
            </a:r>
          </a:p>
          <a:p>
            <a:r>
              <a:rPr lang="it-IT" dirty="0" smtClean="0"/>
              <a:t>Si costruisce un catenano con possibilità di movimento 3</a:t>
            </a:r>
            <a:r>
              <a:rPr lang="it-IT" baseline="30000" dirty="0"/>
              <a:t>2</a:t>
            </a:r>
            <a:r>
              <a:rPr lang="it-IT" baseline="30000" dirty="0" smtClean="0"/>
              <a:t>+</a:t>
            </a:r>
            <a:endParaRPr lang="it-IT" dirty="0"/>
          </a:p>
          <a:p>
            <a:endParaRPr lang="it-IT" dirty="0" smtClean="0"/>
          </a:p>
          <a:p>
            <a:r>
              <a:rPr lang="it-IT" dirty="0" smtClean="0"/>
              <a:t>1) eccesso di KCN, tolgo il Cu+ ed ottengo i due </a:t>
            </a:r>
            <a:r>
              <a:rPr lang="it-IT" dirty="0" err="1" smtClean="0"/>
              <a:t>ligandi</a:t>
            </a:r>
            <a:r>
              <a:rPr lang="it-IT" dirty="0" smtClean="0"/>
              <a:t> neutri interconnessi</a:t>
            </a:r>
          </a:p>
          <a:p>
            <a:r>
              <a:rPr lang="it-IT" dirty="0" smtClean="0"/>
              <a:t>2) aggiungo Zn++ ed ottengo 5</a:t>
            </a:r>
            <a:r>
              <a:rPr lang="it-IT" baseline="30000" dirty="0" smtClean="0"/>
              <a:t>4+</a:t>
            </a:r>
            <a:r>
              <a:rPr lang="it-IT" dirty="0" smtClean="0"/>
              <a:t>, </a:t>
            </a:r>
          </a:p>
          <a:p>
            <a:r>
              <a:rPr lang="it-IT" dirty="0" smtClean="0"/>
              <a:t>3) Il movimento è reversibile se aggiungo un eccesso di un sale di Cu+</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70116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439408" y="1699491"/>
            <a:ext cx="8387291" cy="4671813"/>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142333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582994" y="1109731"/>
            <a:ext cx="5594554" cy="5331594"/>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052084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Tolgo il Cu+ e tratto con Zn++, da 3</a:t>
            </a:r>
            <a:r>
              <a:rPr lang="it-IT" baseline="30000" dirty="0"/>
              <a:t>2+</a:t>
            </a:r>
            <a:r>
              <a:rPr lang="it-IT" dirty="0"/>
              <a:t>, </a:t>
            </a:r>
            <a:r>
              <a:rPr lang="it-IT" dirty="0" smtClean="0"/>
              <a:t>ottengo 5</a:t>
            </a:r>
            <a:r>
              <a:rPr lang="it-IT" baseline="30000" dirty="0" smtClean="0"/>
              <a:t>4+</a:t>
            </a:r>
            <a:endParaRPr lang="it-IT" dirty="0"/>
          </a:p>
        </p:txBody>
      </p:sp>
      <p:pic>
        <p:nvPicPr>
          <p:cNvPr id="6" name="Segnaposto contenuto 5"/>
          <p:cNvPicPr>
            <a:picLocks noGrp="1" noChangeAspect="1"/>
          </p:cNvPicPr>
          <p:nvPr>
            <p:ph idx="1"/>
          </p:nvPr>
        </p:nvPicPr>
        <p:blipFill>
          <a:blip r:embed="rId2"/>
          <a:stretch>
            <a:fillRect/>
          </a:stretch>
        </p:blipFill>
        <p:spPr>
          <a:xfrm>
            <a:off x="1262781" y="1196752"/>
            <a:ext cx="6909619" cy="5170462"/>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88883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spettroscopica</a:t>
            </a:r>
            <a:endParaRPr lang="it-IT" dirty="0"/>
          </a:p>
        </p:txBody>
      </p:sp>
      <p:sp>
        <p:nvSpPr>
          <p:cNvPr id="3" name="Segnaposto contenuto 2"/>
          <p:cNvSpPr>
            <a:spLocks noGrp="1"/>
          </p:cNvSpPr>
          <p:nvPr>
            <p:ph idx="1"/>
          </p:nvPr>
        </p:nvSpPr>
        <p:spPr>
          <a:xfrm>
            <a:off x="467545" y="1936954"/>
            <a:ext cx="8195444" cy="4012325"/>
          </a:xfrm>
        </p:spPr>
        <p:txBody>
          <a:bodyPr/>
          <a:lstStyle/>
          <a:p>
            <a:r>
              <a:rPr lang="it-IT" dirty="0" smtClean="0"/>
              <a:t>La natura dimerica di 3</a:t>
            </a:r>
            <a:r>
              <a:rPr lang="it-IT" baseline="30000" dirty="0" smtClean="0"/>
              <a:t>2+</a:t>
            </a:r>
            <a:r>
              <a:rPr lang="it-IT" dirty="0" smtClean="0"/>
              <a:t>, 4, 5</a:t>
            </a:r>
            <a:r>
              <a:rPr lang="it-IT" baseline="30000" dirty="0" smtClean="0"/>
              <a:t>4+</a:t>
            </a:r>
            <a:r>
              <a:rPr lang="it-IT" dirty="0" smtClean="0"/>
              <a:t>, è facilmente dimostrabile con spettrometria di massa.</a:t>
            </a:r>
          </a:p>
          <a:p>
            <a:r>
              <a:rPr lang="it-IT" dirty="0" smtClean="0"/>
              <a:t>Lo scorrimento dei due filamenti è osservabile con la spettrometria NMR</a:t>
            </a:r>
          </a:p>
          <a:p>
            <a:r>
              <a:rPr lang="it-IT" dirty="0" smtClean="0"/>
              <a:t>I segnali dei protoni dell’unità tridentata (ter-piridina, </a:t>
            </a:r>
            <a:r>
              <a:rPr lang="it-IT" dirty="0" err="1" smtClean="0"/>
              <a:t>terpy</a:t>
            </a:r>
            <a:r>
              <a:rPr lang="it-IT" dirty="0" smtClean="0"/>
              <a:t>) sono i più evidenti</a:t>
            </a:r>
          </a:p>
          <a:p>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782063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722888" y="2042325"/>
            <a:ext cx="6474325" cy="4635513"/>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7" name="Immagine 6"/>
          <p:cNvPicPr>
            <a:picLocks noChangeAspect="1"/>
          </p:cNvPicPr>
          <p:nvPr/>
        </p:nvPicPr>
        <p:blipFill>
          <a:blip r:embed="rId3"/>
          <a:stretch>
            <a:fillRect/>
          </a:stretch>
        </p:blipFill>
        <p:spPr>
          <a:xfrm>
            <a:off x="3039892" y="344967"/>
            <a:ext cx="5952302" cy="3037330"/>
          </a:xfrm>
          <a:prstGeom prst="rect">
            <a:avLst/>
          </a:prstGeom>
        </p:spPr>
      </p:pic>
      <p:sp>
        <p:nvSpPr>
          <p:cNvPr id="8" name="Rettangolo 7"/>
          <p:cNvSpPr/>
          <p:nvPr/>
        </p:nvSpPr>
        <p:spPr>
          <a:xfrm>
            <a:off x="4473677" y="2042325"/>
            <a:ext cx="1189704" cy="2879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4"/>
          <a:stretch>
            <a:fillRect/>
          </a:stretch>
        </p:blipFill>
        <p:spPr>
          <a:xfrm>
            <a:off x="806245" y="2939845"/>
            <a:ext cx="776838" cy="619432"/>
          </a:xfrm>
          <a:prstGeom prst="rect">
            <a:avLst/>
          </a:prstGeom>
        </p:spPr>
      </p:pic>
      <p:pic>
        <p:nvPicPr>
          <p:cNvPr id="10" name="Immagine 9"/>
          <p:cNvPicPr>
            <a:picLocks noChangeAspect="1"/>
          </p:cNvPicPr>
          <p:nvPr/>
        </p:nvPicPr>
        <p:blipFill>
          <a:blip r:embed="rId4"/>
          <a:stretch>
            <a:fillRect/>
          </a:stretch>
        </p:blipFill>
        <p:spPr>
          <a:xfrm>
            <a:off x="1858693" y="2956481"/>
            <a:ext cx="776838" cy="619432"/>
          </a:xfrm>
          <a:prstGeom prst="rect">
            <a:avLst/>
          </a:prstGeom>
        </p:spPr>
      </p:pic>
      <p:sp>
        <p:nvSpPr>
          <p:cNvPr id="11" name="Rettangolo 10"/>
          <p:cNvSpPr/>
          <p:nvPr/>
        </p:nvSpPr>
        <p:spPr>
          <a:xfrm>
            <a:off x="5761703" y="2042325"/>
            <a:ext cx="1061884" cy="603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340076" y="5053781"/>
            <a:ext cx="295455" cy="4079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237566" y="5053781"/>
            <a:ext cx="295455" cy="4079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975987" y="1561658"/>
            <a:ext cx="1814052" cy="76858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960050" y="4083981"/>
            <a:ext cx="1814052" cy="9698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2523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Sintesi del monomero (ermafrodito, metà </a:t>
            </a:r>
            <a:r>
              <a:rPr lang="it-IT" dirty="0" err="1" smtClean="0"/>
              <a:t>host</a:t>
            </a:r>
            <a:r>
              <a:rPr lang="it-IT" dirty="0" smtClean="0"/>
              <a:t> metà guest, vista in classe il 14 Marzo)</a:t>
            </a:r>
            <a:endParaRPr lang="it-IT" dirty="0"/>
          </a:p>
        </p:txBody>
      </p:sp>
      <p:pic>
        <p:nvPicPr>
          <p:cNvPr id="6" name="Segnaposto contenuto 5"/>
          <p:cNvPicPr>
            <a:picLocks noGrp="1" noChangeAspect="1"/>
          </p:cNvPicPr>
          <p:nvPr>
            <p:ph idx="1"/>
          </p:nvPr>
        </p:nvPicPr>
        <p:blipFill>
          <a:blip r:embed="rId2"/>
          <a:stretch>
            <a:fillRect/>
          </a:stretch>
        </p:blipFill>
        <p:spPr>
          <a:xfrm>
            <a:off x="555612" y="1966451"/>
            <a:ext cx="8367224" cy="4041057"/>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588575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785424" y="1614757"/>
            <a:ext cx="7621157" cy="4717218"/>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933809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602658" y="424742"/>
            <a:ext cx="6115665" cy="6157268"/>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33996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3111901" y="1024563"/>
            <a:ext cx="2920199" cy="858059"/>
          </a:xfrm>
        </p:spPr>
        <p:txBody>
          <a:bodyPr/>
          <a:lstStyle/>
          <a:p>
            <a:r>
              <a:rPr lang="it-IT" dirty="0">
                <a:latin typeface="Century Gothic" panose="020B0502020202020204" pitchFamily="34" charset="0"/>
              </a:rPr>
              <a:t>Introduzione</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19" name="Gruppo 18">
            <a:extLst>
              <a:ext uri="{FF2B5EF4-FFF2-40B4-BE49-F238E27FC236}">
                <a16:creationId xmlns:a16="http://schemas.microsoft.com/office/drawing/2014/main" id="{9313E570-7A8F-4977-A531-4EB6A5A12B45}"/>
              </a:ext>
            </a:extLst>
          </p:cNvPr>
          <p:cNvGrpSpPr/>
          <p:nvPr/>
        </p:nvGrpSpPr>
        <p:grpSpPr>
          <a:xfrm>
            <a:off x="749514" y="2039094"/>
            <a:ext cx="4025896" cy="3526961"/>
            <a:chOff x="616717" y="1112065"/>
            <a:chExt cx="5972941" cy="4773264"/>
          </a:xfrm>
        </p:grpSpPr>
        <p:sp>
          <p:nvSpPr>
            <p:cNvPr id="16" name="Freccia in giù 15">
              <a:extLst>
                <a:ext uri="{FF2B5EF4-FFF2-40B4-BE49-F238E27FC236}">
                  <a16:creationId xmlns:a16="http://schemas.microsoft.com/office/drawing/2014/main" id="{F55A6964-B0D4-4D00-AD79-CC3FDA737914}"/>
                </a:ext>
              </a:extLst>
            </p:cNvPr>
            <p:cNvSpPr/>
            <p:nvPr/>
          </p:nvSpPr>
          <p:spPr>
            <a:xfrm>
              <a:off x="3605368" y="4431953"/>
              <a:ext cx="309930" cy="514383"/>
            </a:xfrm>
            <a:prstGeom prst="down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dirty="0">
                <a:solidFill>
                  <a:prstClr val="white"/>
                </a:solidFill>
                <a:latin typeface="Calibri" panose="020F0502020204030204"/>
              </a:endParaRPr>
            </a:p>
          </p:txBody>
        </p:sp>
        <p:grpSp>
          <p:nvGrpSpPr>
            <p:cNvPr id="18" name="Gruppo 17">
              <a:extLst>
                <a:ext uri="{FF2B5EF4-FFF2-40B4-BE49-F238E27FC236}">
                  <a16:creationId xmlns:a16="http://schemas.microsoft.com/office/drawing/2014/main" id="{16D03864-A7E4-490B-98E5-1DF16C7ACCBD}"/>
                </a:ext>
              </a:extLst>
            </p:cNvPr>
            <p:cNvGrpSpPr/>
            <p:nvPr/>
          </p:nvGrpSpPr>
          <p:grpSpPr>
            <a:xfrm>
              <a:off x="616717" y="1112065"/>
              <a:ext cx="5972941" cy="4773264"/>
              <a:chOff x="625596" y="1140917"/>
              <a:chExt cx="5972941" cy="4773264"/>
            </a:xfrm>
          </p:grpSpPr>
          <p:sp>
            <p:nvSpPr>
              <p:cNvPr id="11" name="CasellaDiTesto 10">
                <a:extLst>
                  <a:ext uri="{FF2B5EF4-FFF2-40B4-BE49-F238E27FC236}">
                    <a16:creationId xmlns:a16="http://schemas.microsoft.com/office/drawing/2014/main" id="{05F15469-1E3B-44D8-AB58-15FBD1AB4352}"/>
                  </a:ext>
                </a:extLst>
              </p:cNvPr>
              <p:cNvSpPr txBox="1"/>
              <p:nvPr/>
            </p:nvSpPr>
            <p:spPr>
              <a:xfrm>
                <a:off x="1294218" y="1140917"/>
                <a:ext cx="4981656" cy="1374562"/>
              </a:xfrm>
              <a:prstGeom prst="rect">
                <a:avLst/>
              </a:prstGeom>
              <a:noFill/>
            </p:spPr>
            <p:txBody>
              <a:bodyPr wrap="square" rtlCol="0">
                <a:spAutoFit/>
              </a:bodyPr>
              <a:lstStyle/>
              <a:p>
                <a:pPr algn="ctr" defTabSz="685800"/>
                <a:r>
                  <a:rPr lang="it-IT" sz="1500" dirty="0">
                    <a:solidFill>
                      <a:prstClr val="black"/>
                    </a:solidFill>
                    <a:latin typeface="Century Gothic" panose="020B0502020202020204" pitchFamily="34" charset="0"/>
                  </a:rPr>
                  <a:t>Il trasporto di ioni (Na</a:t>
                </a:r>
                <a:r>
                  <a:rPr lang="it-IT" sz="1500" baseline="30000" dirty="0">
                    <a:solidFill>
                      <a:prstClr val="black"/>
                    </a:solidFill>
                    <a:latin typeface="Century Gothic" panose="020B0502020202020204" pitchFamily="34" charset="0"/>
                  </a:rPr>
                  <a:t>+</a:t>
                </a:r>
                <a:r>
                  <a:rPr lang="it-IT" sz="1500" dirty="0">
                    <a:solidFill>
                      <a:prstClr val="black"/>
                    </a:solidFill>
                    <a:latin typeface="Century Gothic" panose="020B0502020202020204" pitchFamily="34" charset="0"/>
                  </a:rPr>
                  <a:t>, K</a:t>
                </a:r>
                <a:r>
                  <a:rPr lang="it-IT" sz="1500" baseline="30000" dirty="0">
                    <a:solidFill>
                      <a:prstClr val="black"/>
                    </a:solidFill>
                    <a:latin typeface="Century Gothic" panose="020B0502020202020204" pitchFamily="34" charset="0"/>
                  </a:rPr>
                  <a:t>+</a:t>
                </a:r>
                <a:r>
                  <a:rPr lang="it-IT" sz="1500" dirty="0">
                    <a:solidFill>
                      <a:prstClr val="black"/>
                    </a:solidFill>
                    <a:latin typeface="Century Gothic" panose="020B0502020202020204" pitchFamily="34" charset="0"/>
                  </a:rPr>
                  <a:t>, ...) nelle cellule è fondamentale per consentire la loro normale funzionalità </a:t>
                </a:r>
              </a:p>
            </p:txBody>
          </p:sp>
          <p:sp>
            <p:nvSpPr>
              <p:cNvPr id="12" name="Freccia in giù 11">
                <a:extLst>
                  <a:ext uri="{FF2B5EF4-FFF2-40B4-BE49-F238E27FC236}">
                    <a16:creationId xmlns:a16="http://schemas.microsoft.com/office/drawing/2014/main" id="{DFAF33DE-9D9B-45DB-A29A-9B8B5EAA9000}"/>
                  </a:ext>
                </a:extLst>
              </p:cNvPr>
              <p:cNvSpPr/>
              <p:nvPr/>
            </p:nvSpPr>
            <p:spPr>
              <a:xfrm>
                <a:off x="3567545" y="2577507"/>
                <a:ext cx="336981" cy="559280"/>
              </a:xfrm>
              <a:prstGeom prst="down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3" name="CasellaDiTesto 12">
                <a:extLst>
                  <a:ext uri="{FF2B5EF4-FFF2-40B4-BE49-F238E27FC236}">
                    <a16:creationId xmlns:a16="http://schemas.microsoft.com/office/drawing/2014/main" id="{0EADEAFF-B44D-4D20-B1ED-E04983BC6B47}"/>
                  </a:ext>
                </a:extLst>
              </p:cNvPr>
              <p:cNvSpPr txBox="1"/>
              <p:nvPr/>
            </p:nvSpPr>
            <p:spPr>
              <a:xfrm>
                <a:off x="1278384" y="3370086"/>
                <a:ext cx="4981656" cy="749761"/>
              </a:xfrm>
              <a:prstGeom prst="rect">
                <a:avLst/>
              </a:prstGeom>
              <a:noFill/>
            </p:spPr>
            <p:txBody>
              <a:bodyPr wrap="square" rtlCol="0">
                <a:spAutoFit/>
              </a:bodyPr>
              <a:lstStyle/>
              <a:p>
                <a:pPr algn="ctr" defTabSz="685800"/>
                <a:r>
                  <a:rPr lang="it-IT" sz="1500" dirty="0">
                    <a:solidFill>
                      <a:prstClr val="black"/>
                    </a:solidFill>
                    <a:latin typeface="Century Gothic" panose="020B0502020202020204" pitchFamily="34" charset="0"/>
                  </a:rPr>
                  <a:t>Membrana fosfolipidica ne impedisce l’entrata</a:t>
                </a:r>
              </a:p>
            </p:txBody>
          </p:sp>
          <p:sp>
            <p:nvSpPr>
              <p:cNvPr id="17" name="CasellaDiTesto 16">
                <a:extLst>
                  <a:ext uri="{FF2B5EF4-FFF2-40B4-BE49-F238E27FC236}">
                    <a16:creationId xmlns:a16="http://schemas.microsoft.com/office/drawing/2014/main" id="{487F28F5-5B14-4CDE-973C-3A51A4DE5DD5}"/>
                  </a:ext>
                </a:extLst>
              </p:cNvPr>
              <p:cNvSpPr txBox="1"/>
              <p:nvPr/>
            </p:nvSpPr>
            <p:spPr>
              <a:xfrm>
                <a:off x="625596" y="5164420"/>
                <a:ext cx="5972941" cy="749761"/>
              </a:xfrm>
              <a:prstGeom prst="rect">
                <a:avLst/>
              </a:prstGeom>
              <a:noFill/>
            </p:spPr>
            <p:txBody>
              <a:bodyPr wrap="square" rtlCol="0">
                <a:spAutoFit/>
              </a:bodyPr>
              <a:lstStyle/>
              <a:p>
                <a:pPr algn="ctr" defTabSz="685800"/>
                <a:r>
                  <a:rPr lang="it-IT" sz="1500" dirty="0">
                    <a:solidFill>
                      <a:prstClr val="black"/>
                    </a:solidFill>
                    <a:latin typeface="Century Gothic" panose="020B0502020202020204" pitchFamily="34" charset="0"/>
                  </a:rPr>
                  <a:t>Uso di </a:t>
                </a:r>
                <a:r>
                  <a:rPr lang="it-IT" sz="1500" dirty="0" err="1">
                    <a:solidFill>
                      <a:prstClr val="black"/>
                    </a:solidFill>
                    <a:latin typeface="Century Gothic" panose="020B0502020202020204" pitchFamily="34" charset="0"/>
                  </a:rPr>
                  <a:t>ionofori</a:t>
                </a:r>
                <a:r>
                  <a:rPr lang="it-IT" sz="1500" dirty="0">
                    <a:solidFill>
                      <a:prstClr val="black"/>
                    </a:solidFill>
                    <a:latin typeface="Century Gothic" panose="020B0502020202020204" pitchFamily="34" charset="0"/>
                  </a:rPr>
                  <a:t> o proteine canale transmembrana</a:t>
                </a:r>
              </a:p>
            </p:txBody>
          </p:sp>
        </p:grpSp>
      </p:grpSp>
      <p:grpSp>
        <p:nvGrpSpPr>
          <p:cNvPr id="20" name="Gruppo 19">
            <a:extLst>
              <a:ext uri="{FF2B5EF4-FFF2-40B4-BE49-F238E27FC236}">
                <a16:creationId xmlns:a16="http://schemas.microsoft.com/office/drawing/2014/main" id="{14E3368F-CCFD-4980-8F7E-5FDAAC246E4C}"/>
              </a:ext>
            </a:extLst>
          </p:cNvPr>
          <p:cNvGrpSpPr/>
          <p:nvPr/>
        </p:nvGrpSpPr>
        <p:grpSpPr>
          <a:xfrm>
            <a:off x="5264321" y="1954254"/>
            <a:ext cx="3261647" cy="2692655"/>
            <a:chOff x="3147820" y="1785943"/>
            <a:chExt cx="5760235" cy="4658229"/>
          </a:xfrm>
        </p:grpSpPr>
        <p:pic>
          <p:nvPicPr>
            <p:cNvPr id="21" name="Immagine 20">
              <a:extLst>
                <a:ext uri="{FF2B5EF4-FFF2-40B4-BE49-F238E27FC236}">
                  <a16:creationId xmlns:a16="http://schemas.microsoft.com/office/drawing/2014/main" id="{9B3E3F49-1B31-47A0-9F5A-755813E102FA}"/>
                </a:ext>
              </a:extLst>
            </p:cNvPr>
            <p:cNvPicPr>
              <a:picLocks noChangeAspect="1"/>
            </p:cNvPicPr>
            <p:nvPr/>
          </p:nvPicPr>
          <p:blipFill>
            <a:blip r:embed="rId2"/>
            <a:stretch>
              <a:fillRect/>
            </a:stretch>
          </p:blipFill>
          <p:spPr>
            <a:xfrm>
              <a:off x="3147820" y="1785943"/>
              <a:ext cx="5760235" cy="4184890"/>
            </a:xfrm>
            <a:prstGeom prst="rect">
              <a:avLst/>
            </a:prstGeom>
          </p:spPr>
        </p:pic>
        <p:sp>
          <p:nvSpPr>
            <p:cNvPr id="22" name="Ovale 21">
              <a:extLst>
                <a:ext uri="{FF2B5EF4-FFF2-40B4-BE49-F238E27FC236}">
                  <a16:creationId xmlns:a16="http://schemas.microsoft.com/office/drawing/2014/main" id="{28A303B0-5FE2-4191-BDFF-DAA523F807DF}"/>
                </a:ext>
              </a:extLst>
            </p:cNvPr>
            <p:cNvSpPr/>
            <p:nvPr/>
          </p:nvSpPr>
          <p:spPr>
            <a:xfrm>
              <a:off x="3147820" y="4061650"/>
              <a:ext cx="2948180" cy="23825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grpSp>
      <p:pic>
        <p:nvPicPr>
          <p:cNvPr id="34" name="Segnaposto contenuto 5">
            <a:extLst>
              <a:ext uri="{FF2B5EF4-FFF2-40B4-BE49-F238E27FC236}">
                <a16:creationId xmlns:a16="http://schemas.microsoft.com/office/drawing/2014/main" id="{329EA5DB-F596-459C-AC46-D8F9CF408024}"/>
              </a:ext>
            </a:extLst>
          </p:cNvPr>
          <p:cNvPicPr>
            <a:picLocks noGrp="1" noChangeAspect="1"/>
          </p:cNvPicPr>
          <p:nvPr/>
        </p:nvPicPr>
        <p:blipFill>
          <a:blip r:embed="rId3"/>
          <a:stretch>
            <a:fillRect/>
          </a:stretch>
        </p:blipFill>
        <p:spPr bwMode="auto">
          <a:xfrm>
            <a:off x="5528247" y="4684686"/>
            <a:ext cx="2733795" cy="95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49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5" y="1247111"/>
            <a:ext cx="8195444" cy="1800890"/>
          </a:xfrm>
        </p:spPr>
        <p:txBody>
          <a:bodyPr>
            <a:normAutofit fontScale="85000" lnSpcReduction="20000"/>
          </a:bodyPr>
          <a:lstStyle/>
          <a:p>
            <a:r>
              <a:rPr lang="it-IT" dirty="0"/>
              <a:t>Second Generation Light-</a:t>
            </a:r>
            <a:r>
              <a:rPr lang="it-IT" dirty="0" err="1"/>
              <a:t>Driven</a:t>
            </a:r>
            <a:r>
              <a:rPr lang="it-IT" dirty="0"/>
              <a:t> </a:t>
            </a:r>
            <a:r>
              <a:rPr lang="it-IT" dirty="0" err="1"/>
              <a:t>Molecular</a:t>
            </a:r>
            <a:r>
              <a:rPr lang="it-IT" dirty="0"/>
              <a:t> </a:t>
            </a:r>
            <a:r>
              <a:rPr lang="it-IT" dirty="0" err="1"/>
              <a:t>Motors</a:t>
            </a:r>
            <a:r>
              <a:rPr lang="it-IT" dirty="0"/>
              <a:t>. </a:t>
            </a:r>
            <a:r>
              <a:rPr lang="it-IT" dirty="0" err="1"/>
              <a:t>Unidirectional</a:t>
            </a:r>
            <a:r>
              <a:rPr lang="it-IT" dirty="0"/>
              <a:t> </a:t>
            </a:r>
            <a:r>
              <a:rPr lang="it-IT" dirty="0" err="1"/>
              <a:t>Rotation</a:t>
            </a:r>
            <a:r>
              <a:rPr lang="it-IT" dirty="0"/>
              <a:t> </a:t>
            </a:r>
            <a:r>
              <a:rPr lang="it-IT" dirty="0" err="1"/>
              <a:t>Controlled</a:t>
            </a:r>
            <a:r>
              <a:rPr lang="it-IT" dirty="0"/>
              <a:t> by a Single </a:t>
            </a:r>
            <a:r>
              <a:rPr lang="it-IT" dirty="0" err="1"/>
              <a:t>Stereogenic</a:t>
            </a:r>
            <a:r>
              <a:rPr lang="it-IT" dirty="0"/>
              <a:t> Center with </a:t>
            </a:r>
            <a:r>
              <a:rPr lang="it-IT" dirty="0" err="1"/>
              <a:t>Near</a:t>
            </a:r>
            <a:r>
              <a:rPr lang="it-IT" dirty="0"/>
              <a:t>-Perfect </a:t>
            </a:r>
            <a:r>
              <a:rPr lang="it-IT" dirty="0" err="1"/>
              <a:t>Photoequilibria</a:t>
            </a:r>
            <a:r>
              <a:rPr lang="it-IT" dirty="0"/>
              <a:t> and Acceleration of the </a:t>
            </a:r>
            <a:r>
              <a:rPr lang="it-IT" dirty="0" err="1"/>
              <a:t>Speed</a:t>
            </a:r>
            <a:r>
              <a:rPr lang="it-IT" dirty="0"/>
              <a:t> of </a:t>
            </a:r>
            <a:r>
              <a:rPr lang="it-IT" dirty="0" err="1"/>
              <a:t>Rotation</a:t>
            </a:r>
            <a:r>
              <a:rPr lang="it-IT" dirty="0"/>
              <a:t> by </a:t>
            </a:r>
            <a:r>
              <a:rPr lang="it-IT" dirty="0" err="1"/>
              <a:t>Structural</a:t>
            </a:r>
            <a:r>
              <a:rPr lang="it-IT" dirty="0"/>
              <a:t> </a:t>
            </a:r>
            <a:r>
              <a:rPr lang="it-IT" dirty="0" err="1"/>
              <a:t>Modification</a:t>
            </a:r>
            <a:endParaRPr lang="it-IT" dirty="0"/>
          </a:p>
          <a:p>
            <a:r>
              <a:rPr lang="it-IT" dirty="0" err="1"/>
              <a:t>Nagatoshi</a:t>
            </a:r>
            <a:r>
              <a:rPr lang="it-IT" dirty="0"/>
              <a:t> </a:t>
            </a:r>
            <a:r>
              <a:rPr lang="it-IT" dirty="0" err="1"/>
              <a:t>Koumura</a:t>
            </a:r>
            <a:r>
              <a:rPr lang="it-IT" dirty="0"/>
              <a:t>, </a:t>
            </a:r>
            <a:r>
              <a:rPr lang="it-IT" dirty="0" err="1"/>
              <a:t>Edzard</a:t>
            </a:r>
            <a:r>
              <a:rPr lang="it-IT" dirty="0"/>
              <a:t> M. </a:t>
            </a:r>
            <a:r>
              <a:rPr lang="it-IT" dirty="0" err="1"/>
              <a:t>Geertsema</a:t>
            </a:r>
            <a:r>
              <a:rPr lang="it-IT" dirty="0"/>
              <a:t>, Marc B. van </a:t>
            </a:r>
            <a:r>
              <a:rPr lang="it-IT" dirty="0" err="1"/>
              <a:t>Gelder</a:t>
            </a:r>
            <a:r>
              <a:rPr lang="it-IT" dirty="0"/>
              <a:t>, </a:t>
            </a:r>
            <a:r>
              <a:rPr lang="it-IT" dirty="0" err="1"/>
              <a:t>Auke</a:t>
            </a:r>
            <a:r>
              <a:rPr lang="it-IT" dirty="0"/>
              <a:t> </a:t>
            </a:r>
            <a:r>
              <a:rPr lang="it-IT" dirty="0" err="1"/>
              <a:t>Meetsma</a:t>
            </a:r>
            <a:r>
              <a:rPr lang="it-IT" dirty="0"/>
              <a:t>, and Ben L. </a:t>
            </a:r>
            <a:r>
              <a:rPr lang="it-IT" dirty="0" err="1"/>
              <a:t>Feringa</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990617" y="3498417"/>
            <a:ext cx="6648366" cy="2576512"/>
          </a:xfrm>
          <a:prstGeom prst="rect">
            <a:avLst/>
          </a:prstGeom>
        </p:spPr>
      </p:pic>
    </p:spTree>
    <p:extLst>
      <p:ext uri="{BB962C8B-B14F-4D97-AF65-F5344CB8AC3E}">
        <p14:creationId xmlns:p14="http://schemas.microsoft.com/office/powerpoint/2010/main" val="2681350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413792"/>
            <a:ext cx="8195444" cy="2318126"/>
          </a:xfrm>
        </p:spPr>
        <p:txBody>
          <a:bodyPr/>
          <a:lstStyle/>
          <a:p>
            <a:pPr marL="0" indent="0" algn="ctr">
              <a:buNone/>
            </a:pPr>
            <a:r>
              <a:rPr lang="it-IT" b="1" dirty="0" err="1">
                <a:solidFill>
                  <a:srgbClr val="FF0000"/>
                </a:solidFill>
              </a:rPr>
              <a:t>Reversing</a:t>
            </a:r>
            <a:r>
              <a:rPr lang="it-IT" b="1" dirty="0">
                <a:solidFill>
                  <a:srgbClr val="FF0000"/>
                </a:solidFill>
              </a:rPr>
              <a:t> the </a:t>
            </a:r>
            <a:r>
              <a:rPr lang="it-IT" b="1" dirty="0" err="1">
                <a:solidFill>
                  <a:srgbClr val="FF0000"/>
                </a:solidFill>
              </a:rPr>
              <a:t>direction</a:t>
            </a:r>
            <a:r>
              <a:rPr lang="it-IT" b="1" dirty="0">
                <a:solidFill>
                  <a:srgbClr val="FF0000"/>
                </a:solidFill>
              </a:rPr>
              <a:t> in a light-</a:t>
            </a:r>
            <a:r>
              <a:rPr lang="it-IT" b="1" dirty="0" err="1">
                <a:solidFill>
                  <a:srgbClr val="FF0000"/>
                </a:solidFill>
              </a:rPr>
              <a:t>driven</a:t>
            </a:r>
            <a:r>
              <a:rPr lang="it-IT" b="1" dirty="0">
                <a:solidFill>
                  <a:srgbClr val="FF0000"/>
                </a:solidFill>
              </a:rPr>
              <a:t> rotary </a:t>
            </a:r>
            <a:r>
              <a:rPr lang="it-IT" b="1" dirty="0" err="1">
                <a:solidFill>
                  <a:srgbClr val="FF0000"/>
                </a:solidFill>
              </a:rPr>
              <a:t>molecular</a:t>
            </a:r>
            <a:r>
              <a:rPr lang="it-IT" b="1" dirty="0">
                <a:solidFill>
                  <a:srgbClr val="FF0000"/>
                </a:solidFill>
              </a:rPr>
              <a:t> </a:t>
            </a:r>
            <a:r>
              <a:rPr lang="it-IT" b="1" dirty="0" err="1">
                <a:solidFill>
                  <a:srgbClr val="FF0000"/>
                </a:solidFill>
              </a:rPr>
              <a:t>motor</a:t>
            </a:r>
            <a:endParaRPr lang="it-IT" b="1" dirty="0">
              <a:solidFill>
                <a:srgbClr val="FF0000"/>
              </a:solidFill>
            </a:endParaRPr>
          </a:p>
          <a:p>
            <a:pPr marL="0" indent="0">
              <a:buNone/>
            </a:pPr>
            <a:r>
              <a:rPr lang="it-IT" sz="2000" dirty="0" err="1"/>
              <a:t>Nopporn</a:t>
            </a:r>
            <a:r>
              <a:rPr lang="it-IT" sz="2000" dirty="0"/>
              <a:t> </a:t>
            </a:r>
            <a:r>
              <a:rPr lang="it-IT" sz="2000" dirty="0" err="1"/>
              <a:t>Ruangsupapichat</a:t>
            </a:r>
            <a:r>
              <a:rPr lang="it-IT" sz="2000" dirty="0"/>
              <a:t>, Michael M. </a:t>
            </a:r>
            <a:r>
              <a:rPr lang="it-IT" sz="2000" dirty="0" err="1"/>
              <a:t>Pollard</a:t>
            </a:r>
            <a:r>
              <a:rPr lang="it-IT" sz="2000" dirty="0"/>
              <a:t>, </a:t>
            </a:r>
            <a:r>
              <a:rPr lang="it-IT" sz="2000" dirty="0" err="1"/>
              <a:t>Syuzanna</a:t>
            </a:r>
            <a:r>
              <a:rPr lang="it-IT" sz="2000" dirty="0"/>
              <a:t> R. </a:t>
            </a:r>
            <a:r>
              <a:rPr lang="it-IT" sz="2000" dirty="0" err="1"/>
              <a:t>Harutyunyan</a:t>
            </a:r>
            <a:r>
              <a:rPr lang="it-IT" sz="2000" dirty="0"/>
              <a:t> &amp; Ben L. </a:t>
            </a:r>
            <a:r>
              <a:rPr lang="it-IT" sz="2000" dirty="0" err="1"/>
              <a:t>Feringa</a:t>
            </a:r>
            <a:r>
              <a:rPr lang="it-IT" sz="2000" dirty="0"/>
              <a:t> </a:t>
            </a:r>
          </a:p>
          <a:p>
            <a:pPr marL="0" indent="0">
              <a:buNone/>
            </a:pPr>
            <a:r>
              <a:rPr lang="it-IT" sz="1800" dirty="0"/>
              <a:t>Nature </a:t>
            </a:r>
            <a:r>
              <a:rPr lang="it-IT" sz="1800" dirty="0" err="1"/>
              <a:t>Chemistry</a:t>
            </a:r>
            <a:r>
              <a:rPr lang="it-IT" sz="1800" dirty="0"/>
              <a:t> volume 3, </a:t>
            </a:r>
            <a:r>
              <a:rPr lang="it-IT" sz="1800" dirty="0" err="1" smtClean="0"/>
              <a:t>pages</a:t>
            </a:r>
            <a:r>
              <a:rPr lang="it-IT" sz="1800" dirty="0" smtClean="0"/>
              <a:t> 53–60(2011)</a:t>
            </a:r>
            <a:endParaRPr lang="it-IT" sz="1800"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798609" y="2970795"/>
            <a:ext cx="7534852" cy="3138194"/>
          </a:xfrm>
          <a:prstGeom prst="rect">
            <a:avLst/>
          </a:prstGeom>
        </p:spPr>
      </p:pic>
    </p:spTree>
    <p:extLst>
      <p:ext uri="{BB962C8B-B14F-4D97-AF65-F5344CB8AC3E}">
        <p14:creationId xmlns:p14="http://schemas.microsoft.com/office/powerpoint/2010/main" val="127685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en-US" dirty="0"/>
              <a:t>Biological as well as synthetic molecular motors operate at the nanoscale against random thermal Brownian motion18, in contrast to macroscopic machines that perform mechanical tasks within the constraints of inertia and friction. </a:t>
            </a:r>
            <a:endParaRPr lang="en-US" dirty="0" smtClean="0"/>
          </a:p>
          <a:p>
            <a:r>
              <a:rPr lang="en-US" dirty="0" smtClean="0"/>
              <a:t>Control </a:t>
            </a:r>
            <a:r>
              <a:rPr lang="en-US" dirty="0"/>
              <a:t>of the directionality of translational or rotary motion at the nanoscale is therefore an elusive goal that is, nevertheless, essential to carry out mechanical functions with synthetic molecular motors. </a:t>
            </a:r>
            <a:endParaRPr lang="en-US" dirty="0" smtClean="0"/>
          </a:p>
          <a:p>
            <a:r>
              <a:rPr lang="en-US" dirty="0" smtClean="0"/>
              <a:t>To </a:t>
            </a:r>
            <a:r>
              <a:rPr lang="en-US" dirty="0"/>
              <a:t>this end, recently light- (refs 2–6,19–21), chemical- (refs 22–26) and redox–driven27 molecular motors were constructed.</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1500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en-US" dirty="0"/>
              <a:t>An intriguing central characteristic of biological rotary motors, for example adenosine </a:t>
            </a:r>
            <a:r>
              <a:rPr lang="en-US" dirty="0" err="1"/>
              <a:t>triphosphatase</a:t>
            </a:r>
            <a:r>
              <a:rPr lang="en-US" dirty="0"/>
              <a:t> and the bacterial flagella motor7,8, is the ability to reverse the direction of the rotation. </a:t>
            </a:r>
            <a:endParaRPr lang="en-US" dirty="0" smtClean="0"/>
          </a:p>
          <a:p>
            <a:r>
              <a:rPr lang="en-US" dirty="0" smtClean="0"/>
              <a:t>This </a:t>
            </a:r>
            <a:r>
              <a:rPr lang="en-US" dirty="0"/>
              <a:t>ability raises a pertinent question of artificial motor function: can we switch the direction of rotation from a forwards to a backwards continuous rotary motion? Indeed, the reversal of rotary movement was achieved to some extent using multistep reaction sequences in a </a:t>
            </a:r>
            <a:r>
              <a:rPr lang="en-US" dirty="0" err="1"/>
              <a:t>biaryl</a:t>
            </a:r>
            <a:r>
              <a:rPr lang="en-US" dirty="0"/>
              <a:t> propeller system22 and with interlocked molecular rings26. </a:t>
            </a:r>
            <a:endParaRPr lang="en-US" dirty="0" smtClean="0"/>
          </a:p>
          <a:p>
            <a:r>
              <a:rPr lang="en-US" dirty="0" smtClean="0"/>
              <a:t>Here</a:t>
            </a:r>
            <a:r>
              <a:rPr lang="en-US" dirty="0"/>
              <a:t>, we describe the first reversible, light-driven unidirectional molecular motor. Using a novel approach, photochemical helix inversion can be followed either by a thermal forwards step or by a base-induced inversion of the stereochemistry of the motor. The latter reverses the directionality of the rotary motion, a change that can be achieved at two different points in the full 360° rotatory cycle.</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116236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3111901" y="1024563"/>
            <a:ext cx="2920199" cy="858059"/>
          </a:xfrm>
        </p:spPr>
        <p:txBody>
          <a:bodyPr/>
          <a:lstStyle/>
          <a:p>
            <a:r>
              <a:rPr lang="it-IT" dirty="0">
                <a:latin typeface="Century Gothic" panose="020B0502020202020204" pitchFamily="34" charset="0"/>
              </a:rPr>
              <a:t>Introduzione</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Rettangolo 3">
            <a:extLst>
              <a:ext uri="{FF2B5EF4-FFF2-40B4-BE49-F238E27FC236}">
                <a16:creationId xmlns:a16="http://schemas.microsoft.com/office/drawing/2014/main" id="{46DEBC5B-215B-4C56-90AC-570EF7909F6F}"/>
              </a:ext>
            </a:extLst>
          </p:cNvPr>
          <p:cNvSpPr/>
          <p:nvPr/>
        </p:nvSpPr>
        <p:spPr>
          <a:xfrm>
            <a:off x="1" y="5729563"/>
            <a:ext cx="8726750" cy="369332"/>
          </a:xfrm>
          <a:prstGeom prst="rect">
            <a:avLst/>
          </a:prstGeom>
        </p:spPr>
        <p:txBody>
          <a:bodyPr wrap="square">
            <a:spAutoFit/>
          </a:bodyPr>
          <a:lstStyle/>
          <a:p>
            <a:pPr defTabSz="685800"/>
            <a:r>
              <a:rPr lang="en-US" sz="900" baseline="30000" dirty="0">
                <a:solidFill>
                  <a:srgbClr val="0070C0"/>
                </a:solidFill>
                <a:latin typeface="Century Gothic" panose="020B0502020202020204" pitchFamily="34" charset="0"/>
              </a:rPr>
              <a:t>1</a:t>
            </a:r>
            <a:r>
              <a:rPr lang="en-US" sz="900" dirty="0">
                <a:solidFill>
                  <a:prstClr val="black"/>
                </a:solidFill>
                <a:latin typeface="Century Gothic" panose="020B0502020202020204" pitchFamily="34" charset="0"/>
              </a:rPr>
              <a:t>Wang, W.; Li, R.; </a:t>
            </a:r>
            <a:r>
              <a:rPr lang="en-US" sz="900" dirty="0" err="1">
                <a:solidFill>
                  <a:prstClr val="black"/>
                </a:solidFill>
                <a:latin typeface="Century Gothic" panose="020B0502020202020204" pitchFamily="34" charset="0"/>
              </a:rPr>
              <a:t>Gokel</a:t>
            </a:r>
            <a:r>
              <a:rPr lang="en-US" sz="900" dirty="0">
                <a:solidFill>
                  <a:prstClr val="black"/>
                </a:solidFill>
                <a:latin typeface="Century Gothic" panose="020B0502020202020204" pitchFamily="34" charset="0"/>
              </a:rPr>
              <a:t>, G. W. Membrane-Length Amphiphiles Exhibiting Structural Simplicity and Ion Channel Activity. Chem. - </a:t>
            </a:r>
            <a:r>
              <a:rPr lang="fr-FR" sz="900" dirty="0" err="1">
                <a:solidFill>
                  <a:prstClr val="black"/>
                </a:solidFill>
                <a:latin typeface="Century Gothic" panose="020B0502020202020204" pitchFamily="34" charset="0"/>
              </a:rPr>
              <a:t>Eur</a:t>
            </a:r>
            <a:r>
              <a:rPr lang="fr-FR" sz="900" dirty="0">
                <a:solidFill>
                  <a:prstClr val="black"/>
                </a:solidFill>
                <a:latin typeface="Century Gothic" panose="020B0502020202020204" pitchFamily="34" charset="0"/>
              </a:rPr>
              <a:t>. J. 2009, 15, 10543−10553</a:t>
            </a:r>
            <a:endParaRPr lang="it-IT" sz="825" dirty="0">
              <a:solidFill>
                <a:prstClr val="black"/>
              </a:solidFill>
              <a:latin typeface="Century Gothic" panose="020B0502020202020204" pitchFamily="34" charset="0"/>
            </a:endParaRPr>
          </a:p>
        </p:txBody>
      </p:sp>
      <p:grpSp>
        <p:nvGrpSpPr>
          <p:cNvPr id="15" name="Gruppo 14">
            <a:extLst>
              <a:ext uri="{FF2B5EF4-FFF2-40B4-BE49-F238E27FC236}">
                <a16:creationId xmlns:a16="http://schemas.microsoft.com/office/drawing/2014/main" id="{54C593F7-1265-4C2C-9AFB-828A0EEC8BF3}"/>
              </a:ext>
            </a:extLst>
          </p:cNvPr>
          <p:cNvGrpSpPr/>
          <p:nvPr/>
        </p:nvGrpSpPr>
        <p:grpSpPr>
          <a:xfrm>
            <a:off x="398106" y="1891575"/>
            <a:ext cx="8164130" cy="3074850"/>
            <a:chOff x="332911" y="1367162"/>
            <a:chExt cx="10885506" cy="4099800"/>
          </a:xfrm>
        </p:grpSpPr>
        <p:sp>
          <p:nvSpPr>
            <p:cNvPr id="7" name="CasellaDiTesto 6">
              <a:extLst>
                <a:ext uri="{FF2B5EF4-FFF2-40B4-BE49-F238E27FC236}">
                  <a16:creationId xmlns:a16="http://schemas.microsoft.com/office/drawing/2014/main" id="{DBB70FFA-749A-4908-BEDC-A08FCF050EB9}"/>
                </a:ext>
              </a:extLst>
            </p:cNvPr>
            <p:cNvSpPr txBox="1"/>
            <p:nvPr/>
          </p:nvSpPr>
          <p:spPr>
            <a:xfrm>
              <a:off x="973586" y="1367162"/>
              <a:ext cx="10244831" cy="861775"/>
            </a:xfrm>
            <a:prstGeom prst="rect">
              <a:avLst/>
            </a:prstGeom>
            <a:noFill/>
          </p:spPr>
          <p:txBody>
            <a:bodyPr wrap="square" rtlCol="0">
              <a:spAutoFit/>
            </a:bodyPr>
            <a:lstStyle/>
            <a:p>
              <a:pPr defTabSz="685800"/>
              <a:r>
                <a:rPr lang="it-IT" dirty="0">
                  <a:solidFill>
                    <a:prstClr val="black"/>
                  </a:solidFill>
                  <a:latin typeface="Century Gothic" panose="020B0502020202020204" pitchFamily="34" charset="0"/>
                </a:rPr>
                <a:t>Per poter progettare un </a:t>
              </a:r>
              <a:r>
                <a:rPr lang="it-IT" dirty="0" err="1">
                  <a:solidFill>
                    <a:prstClr val="black"/>
                  </a:solidFill>
                  <a:latin typeface="Century Gothic" panose="020B0502020202020204" pitchFamily="34" charset="0"/>
                </a:rPr>
                <a:t>rotaxano</a:t>
              </a:r>
              <a:r>
                <a:rPr lang="it-IT" dirty="0">
                  <a:solidFill>
                    <a:prstClr val="black"/>
                  </a:solidFill>
                  <a:latin typeface="Century Gothic" panose="020B0502020202020204" pitchFamily="34" charset="0"/>
                </a:rPr>
                <a:t> che mimi un canale ionico si devono rispettare </a:t>
              </a:r>
              <a:r>
                <a:rPr lang="it-IT" b="1" dirty="0">
                  <a:solidFill>
                    <a:prstClr val="black"/>
                  </a:solidFill>
                  <a:latin typeface="Century Gothic" panose="020B0502020202020204" pitchFamily="34" charset="0"/>
                </a:rPr>
                <a:t>3 requisiti</a:t>
              </a:r>
              <a:r>
                <a:rPr lang="it-IT" baseline="30000" dirty="0">
                  <a:solidFill>
                    <a:srgbClr val="0070C0"/>
                  </a:solidFill>
                  <a:latin typeface="Century Gothic" panose="020B0502020202020204" pitchFamily="34" charset="0"/>
                </a:rPr>
                <a:t>1</a:t>
              </a:r>
              <a:r>
                <a:rPr lang="it-IT" dirty="0">
                  <a:solidFill>
                    <a:prstClr val="black"/>
                  </a:solidFill>
                  <a:latin typeface="Century Gothic" panose="020B0502020202020204" pitchFamily="34" charset="0"/>
                </a:rPr>
                <a:t>:</a:t>
              </a:r>
            </a:p>
          </p:txBody>
        </p:sp>
        <p:sp>
          <p:nvSpPr>
            <p:cNvPr id="8" name="Connettore 7">
              <a:extLst>
                <a:ext uri="{FF2B5EF4-FFF2-40B4-BE49-F238E27FC236}">
                  <a16:creationId xmlns:a16="http://schemas.microsoft.com/office/drawing/2014/main" id="{A7E12F24-1D18-40BE-9B4D-E5DAF674BC5A}"/>
                </a:ext>
              </a:extLst>
            </p:cNvPr>
            <p:cNvSpPr/>
            <p:nvPr/>
          </p:nvSpPr>
          <p:spPr>
            <a:xfrm>
              <a:off x="332912" y="2574614"/>
              <a:ext cx="683582" cy="646331"/>
            </a:xfrm>
            <a:prstGeom prst="flowChartConnector">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2100" dirty="0">
                  <a:solidFill>
                    <a:prstClr val="black"/>
                  </a:solidFill>
                  <a:latin typeface="Century Gothic" panose="020B0502020202020204" pitchFamily="34" charset="0"/>
                </a:rPr>
                <a:t>1</a:t>
              </a:r>
              <a:endParaRPr lang="it-IT" sz="1350" dirty="0">
                <a:solidFill>
                  <a:prstClr val="black"/>
                </a:solidFill>
                <a:latin typeface="Century Gothic" panose="020B0502020202020204" pitchFamily="34" charset="0"/>
              </a:endParaRPr>
            </a:p>
          </p:txBody>
        </p:sp>
        <p:sp>
          <p:nvSpPr>
            <p:cNvPr id="9" name="Connettore 8">
              <a:extLst>
                <a:ext uri="{FF2B5EF4-FFF2-40B4-BE49-F238E27FC236}">
                  <a16:creationId xmlns:a16="http://schemas.microsoft.com/office/drawing/2014/main" id="{66518DF1-1AF3-4FFE-B757-0F085681D45F}"/>
                </a:ext>
              </a:extLst>
            </p:cNvPr>
            <p:cNvSpPr/>
            <p:nvPr/>
          </p:nvSpPr>
          <p:spPr>
            <a:xfrm>
              <a:off x="332911" y="3623218"/>
              <a:ext cx="683582" cy="646331"/>
            </a:xfrm>
            <a:prstGeom prst="flowChartConnector">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2100" dirty="0">
                  <a:solidFill>
                    <a:prstClr val="black"/>
                  </a:solidFill>
                  <a:latin typeface="Century Gothic" panose="020B0502020202020204" pitchFamily="34" charset="0"/>
                </a:rPr>
                <a:t>2</a:t>
              </a:r>
              <a:endParaRPr lang="it-IT" sz="1350" dirty="0">
                <a:solidFill>
                  <a:prstClr val="black"/>
                </a:solidFill>
                <a:latin typeface="Century Gothic" panose="020B0502020202020204" pitchFamily="34" charset="0"/>
              </a:endParaRPr>
            </a:p>
          </p:txBody>
        </p:sp>
        <p:sp>
          <p:nvSpPr>
            <p:cNvPr id="10" name="Connettore 9">
              <a:extLst>
                <a:ext uri="{FF2B5EF4-FFF2-40B4-BE49-F238E27FC236}">
                  <a16:creationId xmlns:a16="http://schemas.microsoft.com/office/drawing/2014/main" id="{2D5BF6F5-0DB9-480D-982F-04094D7D427F}"/>
                </a:ext>
              </a:extLst>
            </p:cNvPr>
            <p:cNvSpPr/>
            <p:nvPr/>
          </p:nvSpPr>
          <p:spPr>
            <a:xfrm>
              <a:off x="332911" y="4820631"/>
              <a:ext cx="683582" cy="646331"/>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2100" dirty="0">
                  <a:solidFill>
                    <a:prstClr val="black"/>
                  </a:solidFill>
                  <a:latin typeface="Century Gothic" panose="020B0502020202020204" pitchFamily="34" charset="0"/>
                </a:rPr>
                <a:t>3</a:t>
              </a:r>
              <a:endParaRPr lang="it-IT" sz="1350" dirty="0">
                <a:solidFill>
                  <a:prstClr val="black"/>
                </a:solidFill>
                <a:latin typeface="Century Gothic" panose="020B0502020202020204" pitchFamily="34" charset="0"/>
              </a:endParaRPr>
            </a:p>
          </p:txBody>
        </p:sp>
        <p:sp>
          <p:nvSpPr>
            <p:cNvPr id="12" name="CasellaDiTesto 11">
              <a:extLst>
                <a:ext uri="{FF2B5EF4-FFF2-40B4-BE49-F238E27FC236}">
                  <a16:creationId xmlns:a16="http://schemas.microsoft.com/office/drawing/2014/main" id="{7F1F63F7-80A8-4432-BC41-0317176EBD26}"/>
                </a:ext>
              </a:extLst>
            </p:cNvPr>
            <p:cNvSpPr txBox="1"/>
            <p:nvPr/>
          </p:nvSpPr>
          <p:spPr>
            <a:xfrm>
              <a:off x="1296139" y="2574614"/>
              <a:ext cx="9330431" cy="677108"/>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L’asse del </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deve essere una struttura anfifilica ed anche abbastanza lunga per poter attraversare interamente la membrana cellulare</a:t>
              </a:r>
            </a:p>
          </p:txBody>
        </p:sp>
        <p:sp>
          <p:nvSpPr>
            <p:cNvPr id="13" name="CasellaDiTesto 12">
              <a:extLst>
                <a:ext uri="{FF2B5EF4-FFF2-40B4-BE49-F238E27FC236}">
                  <a16:creationId xmlns:a16="http://schemas.microsoft.com/office/drawing/2014/main" id="{00427D33-A7B2-4421-8ACD-4E0F77A16260}"/>
                </a:ext>
              </a:extLst>
            </p:cNvPr>
            <p:cNvSpPr txBox="1"/>
            <p:nvPr/>
          </p:nvSpPr>
          <p:spPr>
            <a:xfrm>
              <a:off x="1296138" y="3754581"/>
              <a:ext cx="9330431" cy="677108"/>
            </a:xfrm>
            <a:prstGeom prst="rect">
              <a:avLst/>
            </a:prstGeom>
            <a:noFill/>
          </p:spPr>
          <p:txBody>
            <a:bodyPr wrap="square" rtlCol="0">
              <a:spAutoFit/>
            </a:bodyPr>
            <a:lstStyle/>
            <a:p>
              <a:pPr algn="just" defTabSz="685800"/>
              <a:r>
                <a:rPr lang="it-IT" sz="1350" dirty="0">
                  <a:solidFill>
                    <a:prstClr val="black"/>
                  </a:solidFill>
                  <a:latin typeface="Century Gothic" panose="020B0502020202020204" pitchFamily="34" charset="0"/>
                </a:rPr>
                <a:t>Deve essere presente un </a:t>
              </a:r>
              <a:r>
                <a:rPr lang="it-IT" sz="1350" dirty="0" err="1">
                  <a:solidFill>
                    <a:prstClr val="black"/>
                  </a:solidFill>
                  <a:latin typeface="Century Gothic" panose="020B0502020202020204" pitchFamily="34" charset="0"/>
                </a:rPr>
                <a:t>macrociclo</a:t>
              </a:r>
              <a:r>
                <a:rPr lang="it-IT" sz="1350" dirty="0">
                  <a:solidFill>
                    <a:prstClr val="black"/>
                  </a:solidFill>
                  <a:latin typeface="Century Gothic" panose="020B0502020202020204" pitchFamily="34" charset="0"/>
                </a:rPr>
                <a:t> che si comporti da </a:t>
              </a:r>
              <a:r>
                <a:rPr lang="it-IT" sz="1350" dirty="0" err="1">
                  <a:solidFill>
                    <a:prstClr val="black"/>
                  </a:solidFill>
                  <a:latin typeface="Century Gothic" panose="020B0502020202020204" pitchFamily="34" charset="0"/>
                </a:rPr>
                <a:t>host</a:t>
              </a:r>
              <a:r>
                <a:rPr lang="it-IT" sz="1350" dirty="0">
                  <a:solidFill>
                    <a:prstClr val="black"/>
                  </a:solidFill>
                  <a:latin typeface="Century Gothic" panose="020B0502020202020204" pitchFamily="34" charset="0"/>
                </a:rPr>
                <a:t> per lo ione da trasportare</a:t>
              </a:r>
            </a:p>
          </p:txBody>
        </p:sp>
        <p:sp>
          <p:nvSpPr>
            <p:cNvPr id="14" name="CasellaDiTesto 13">
              <a:extLst>
                <a:ext uri="{FF2B5EF4-FFF2-40B4-BE49-F238E27FC236}">
                  <a16:creationId xmlns:a16="http://schemas.microsoft.com/office/drawing/2014/main" id="{EF384364-E92C-4077-9DD6-EB0C88F4A3D5}"/>
                </a:ext>
              </a:extLst>
            </p:cNvPr>
            <p:cNvSpPr txBox="1"/>
            <p:nvPr/>
          </p:nvSpPr>
          <p:spPr>
            <a:xfrm>
              <a:off x="1296138" y="4961709"/>
              <a:ext cx="9330431" cy="400109"/>
            </a:xfrm>
            <a:prstGeom prst="rect">
              <a:avLst/>
            </a:prstGeom>
            <a:noFill/>
          </p:spPr>
          <p:txBody>
            <a:bodyPr wrap="square" rtlCol="0">
              <a:spAutoFit/>
            </a:bodyPr>
            <a:lstStyle/>
            <a:p>
              <a:pPr algn="just" defTabSz="685800"/>
              <a:r>
                <a:rPr lang="it-IT" sz="1350" dirty="0">
                  <a:solidFill>
                    <a:prstClr val="black"/>
                  </a:solidFill>
                  <a:latin typeface="Century Gothic" panose="020B0502020202020204" pitchFamily="34" charset="0"/>
                </a:rPr>
                <a:t>Il </a:t>
              </a:r>
              <a:r>
                <a:rPr lang="it-IT" sz="1350" dirty="0" err="1">
                  <a:solidFill>
                    <a:prstClr val="black"/>
                  </a:solidFill>
                  <a:latin typeface="Century Gothic" panose="020B0502020202020204" pitchFamily="34" charset="0"/>
                </a:rPr>
                <a:t>macrociclo</a:t>
              </a:r>
              <a:r>
                <a:rPr lang="it-IT" sz="1350" dirty="0">
                  <a:solidFill>
                    <a:prstClr val="black"/>
                  </a:solidFill>
                  <a:latin typeface="Century Gothic" panose="020B0502020202020204" pitchFamily="34" charset="0"/>
                </a:rPr>
                <a:t> deve essere in grado di muoversi lungo l’asse del </a:t>
              </a:r>
              <a:r>
                <a:rPr lang="it-IT" sz="1350" dirty="0" err="1">
                  <a:solidFill>
                    <a:prstClr val="black"/>
                  </a:solidFill>
                  <a:latin typeface="Century Gothic" panose="020B0502020202020204" pitchFamily="34" charset="0"/>
                </a:rPr>
                <a:t>rotaxano</a:t>
              </a:r>
              <a:endParaRPr lang="it-IT" sz="1350" dirty="0">
                <a:solidFill>
                  <a:prstClr val="black"/>
                </a:solidFill>
                <a:latin typeface="Century Gothic" panose="020B0502020202020204" pitchFamily="34" charset="0"/>
              </a:endParaRPr>
            </a:p>
          </p:txBody>
        </p:sp>
      </p:grpSp>
    </p:spTree>
    <p:extLst>
      <p:ext uri="{BB962C8B-B14F-4D97-AF65-F5344CB8AC3E}">
        <p14:creationId xmlns:p14="http://schemas.microsoft.com/office/powerpoint/2010/main" val="72194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3111901" y="1024563"/>
            <a:ext cx="2920199" cy="858059"/>
          </a:xfrm>
        </p:spPr>
        <p:txBody>
          <a:bodyPr/>
          <a:lstStyle/>
          <a:p>
            <a:r>
              <a:rPr lang="it-IT" dirty="0">
                <a:latin typeface="Century Gothic" panose="020B0502020202020204" pitchFamily="34" charset="0"/>
              </a:rPr>
              <a:t>Introduzione</a:t>
            </a:r>
          </a:p>
        </p:txBody>
      </p:sp>
      <p:sp>
        <p:nvSpPr>
          <p:cNvPr id="3" name="Segnaposto contenuto 2">
            <a:extLst>
              <a:ext uri="{FF2B5EF4-FFF2-40B4-BE49-F238E27FC236}">
                <a16:creationId xmlns:a16="http://schemas.microsoft.com/office/drawing/2014/main" id="{C5E8225C-31F3-4D9E-AFC8-41512BD98250}"/>
              </a:ext>
            </a:extLst>
          </p:cNvPr>
          <p:cNvSpPr>
            <a:spLocks noGrp="1"/>
          </p:cNvSpPr>
          <p:nvPr>
            <p:ph idx="1"/>
          </p:nvPr>
        </p:nvSpPr>
        <p:spPr>
          <a:xfrm>
            <a:off x="1574954" y="1867158"/>
            <a:ext cx="5994092" cy="374387"/>
          </a:xfrm>
        </p:spPr>
        <p:txBody>
          <a:bodyPr>
            <a:normAutofit lnSpcReduction="10000"/>
          </a:bodyPr>
          <a:lstStyle/>
          <a:p>
            <a:pPr marL="0" indent="0">
              <a:buNone/>
            </a:pPr>
            <a:r>
              <a:rPr lang="it-IT" dirty="0">
                <a:latin typeface="Century Gothic" panose="020B0502020202020204" pitchFamily="34" charset="0"/>
              </a:rPr>
              <a:t>Il </a:t>
            </a:r>
            <a:r>
              <a:rPr lang="it-IT" dirty="0" err="1">
                <a:latin typeface="Century Gothic" panose="020B0502020202020204" pitchFamily="34" charset="0"/>
              </a:rPr>
              <a:t>rotaxano</a:t>
            </a:r>
            <a:r>
              <a:rPr lang="it-IT" dirty="0">
                <a:latin typeface="Century Gothic" panose="020B0502020202020204" pitchFamily="34" charset="0"/>
              </a:rPr>
              <a:t> sintetizzato rispetta queste regole</a:t>
            </a:r>
          </a:p>
          <a:p>
            <a:pPr marL="0" indent="0">
              <a:buNone/>
            </a:pPr>
            <a:endParaRPr lang="it-IT" dirty="0"/>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6" name="Immagine 5">
            <a:extLst>
              <a:ext uri="{FF2B5EF4-FFF2-40B4-BE49-F238E27FC236}">
                <a16:creationId xmlns:a16="http://schemas.microsoft.com/office/drawing/2014/main" id="{DB707BD6-DDE6-4D6B-9F58-4ECA217F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882" y="3205646"/>
            <a:ext cx="5889779" cy="1999002"/>
          </a:xfrm>
          <a:prstGeom prst="rect">
            <a:avLst/>
          </a:prstGeom>
        </p:spPr>
      </p:pic>
      <p:sp>
        <p:nvSpPr>
          <p:cNvPr id="4" name="Connettore 3">
            <a:extLst>
              <a:ext uri="{FF2B5EF4-FFF2-40B4-BE49-F238E27FC236}">
                <a16:creationId xmlns:a16="http://schemas.microsoft.com/office/drawing/2014/main" id="{A5E834CD-EB6E-446B-8A82-4121A516C42A}"/>
              </a:ext>
            </a:extLst>
          </p:cNvPr>
          <p:cNvSpPr/>
          <p:nvPr/>
        </p:nvSpPr>
        <p:spPr>
          <a:xfrm>
            <a:off x="3734170" y="2878713"/>
            <a:ext cx="153140" cy="144817"/>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825" dirty="0">
                <a:solidFill>
                  <a:prstClr val="white"/>
                </a:solidFill>
                <a:latin typeface="Century Gothic" panose="020B0502020202020204" pitchFamily="34" charset="0"/>
              </a:rPr>
              <a:t>1</a:t>
            </a:r>
            <a:endParaRPr lang="it-IT" sz="1350" dirty="0">
              <a:solidFill>
                <a:prstClr val="white"/>
              </a:solidFill>
              <a:latin typeface="Century Gothic" panose="020B0502020202020204" pitchFamily="34" charset="0"/>
            </a:endParaRPr>
          </a:p>
        </p:txBody>
      </p:sp>
      <p:cxnSp>
        <p:nvCxnSpPr>
          <p:cNvPr id="9" name="Connettore 2 8">
            <a:extLst>
              <a:ext uri="{FF2B5EF4-FFF2-40B4-BE49-F238E27FC236}">
                <a16:creationId xmlns:a16="http://schemas.microsoft.com/office/drawing/2014/main" id="{FBD4EF71-6B45-4C66-96F9-8D056C7880F0}"/>
              </a:ext>
            </a:extLst>
          </p:cNvPr>
          <p:cNvCxnSpPr>
            <a:cxnSpLocks/>
          </p:cNvCxnSpPr>
          <p:nvPr/>
        </p:nvCxnSpPr>
        <p:spPr>
          <a:xfrm flipV="1">
            <a:off x="3734171" y="2673899"/>
            <a:ext cx="390616" cy="89991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03C5523-BB4C-49FA-9C81-FC83BFD103BC}"/>
              </a:ext>
            </a:extLst>
          </p:cNvPr>
          <p:cNvCxnSpPr>
            <a:cxnSpLocks/>
          </p:cNvCxnSpPr>
          <p:nvPr/>
        </p:nvCxnSpPr>
        <p:spPr>
          <a:xfrm flipV="1">
            <a:off x="4660778" y="3047815"/>
            <a:ext cx="312937" cy="61256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Connettore 14">
            <a:extLst>
              <a:ext uri="{FF2B5EF4-FFF2-40B4-BE49-F238E27FC236}">
                <a16:creationId xmlns:a16="http://schemas.microsoft.com/office/drawing/2014/main" id="{6F6809E0-1B21-402F-BC20-D6B63CE0691A}"/>
              </a:ext>
            </a:extLst>
          </p:cNvPr>
          <p:cNvSpPr/>
          <p:nvPr/>
        </p:nvSpPr>
        <p:spPr>
          <a:xfrm>
            <a:off x="4643022" y="3215634"/>
            <a:ext cx="153140" cy="144817"/>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825" dirty="0">
                <a:solidFill>
                  <a:prstClr val="white"/>
                </a:solidFill>
                <a:latin typeface="Century Gothic" panose="020B0502020202020204" pitchFamily="34" charset="0"/>
              </a:rPr>
              <a:t>1</a:t>
            </a:r>
            <a:endParaRPr lang="it-IT" sz="1350" dirty="0">
              <a:solidFill>
                <a:prstClr val="white"/>
              </a:solidFill>
              <a:latin typeface="Century Gothic" panose="020B0502020202020204" pitchFamily="34" charset="0"/>
            </a:endParaRPr>
          </a:p>
        </p:txBody>
      </p:sp>
      <p:sp>
        <p:nvSpPr>
          <p:cNvPr id="18" name="CasellaDiTesto 17">
            <a:extLst>
              <a:ext uri="{FF2B5EF4-FFF2-40B4-BE49-F238E27FC236}">
                <a16:creationId xmlns:a16="http://schemas.microsoft.com/office/drawing/2014/main" id="{AB3F64CA-B299-4C37-A692-AEB7ADD3915B}"/>
              </a:ext>
            </a:extLst>
          </p:cNvPr>
          <p:cNvSpPr txBox="1"/>
          <p:nvPr/>
        </p:nvSpPr>
        <p:spPr>
          <a:xfrm>
            <a:off x="4234648" y="2400037"/>
            <a:ext cx="2623352" cy="577081"/>
          </a:xfrm>
          <a:prstGeom prst="rect">
            <a:avLst/>
          </a:prstGeom>
          <a:noFill/>
          <a:ln w="19050">
            <a:solidFill>
              <a:srgbClr val="00B050"/>
            </a:solidFill>
            <a:prstDash val="lgDash"/>
          </a:ln>
        </p:spPr>
        <p:txBody>
          <a:bodyPr wrap="square" rtlCol="0">
            <a:spAutoFit/>
          </a:bodyPr>
          <a:lstStyle/>
          <a:p>
            <a:pPr defTabSz="685800"/>
            <a:r>
              <a:rPr lang="it-IT" sz="1050" dirty="0">
                <a:solidFill>
                  <a:prstClr val="black"/>
                </a:solidFill>
                <a:latin typeface="Century Gothic" panose="020B0502020202020204" pitchFamily="34" charset="0"/>
              </a:rPr>
              <a:t>Il PEG legato ai due stopper è polare mentre le catene idrofobiche compongono la parta centrale</a:t>
            </a:r>
          </a:p>
        </p:txBody>
      </p:sp>
      <p:sp>
        <p:nvSpPr>
          <p:cNvPr id="23" name="Connettore 22">
            <a:extLst>
              <a:ext uri="{FF2B5EF4-FFF2-40B4-BE49-F238E27FC236}">
                <a16:creationId xmlns:a16="http://schemas.microsoft.com/office/drawing/2014/main" id="{5ECAEBEF-33E2-49FE-A89D-46694BCA2402}"/>
              </a:ext>
            </a:extLst>
          </p:cNvPr>
          <p:cNvSpPr/>
          <p:nvPr/>
        </p:nvSpPr>
        <p:spPr>
          <a:xfrm>
            <a:off x="2117324" y="4918434"/>
            <a:ext cx="153140" cy="144817"/>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825" dirty="0">
                <a:solidFill>
                  <a:prstClr val="white"/>
                </a:solidFill>
                <a:latin typeface="Century Gothic" panose="020B0502020202020204" pitchFamily="34" charset="0"/>
              </a:rPr>
              <a:t>2</a:t>
            </a:r>
            <a:endParaRPr lang="it-IT" sz="1350" dirty="0">
              <a:solidFill>
                <a:prstClr val="white"/>
              </a:solidFill>
              <a:latin typeface="Century Gothic" panose="020B0502020202020204" pitchFamily="34" charset="0"/>
            </a:endParaRPr>
          </a:p>
        </p:txBody>
      </p:sp>
      <p:cxnSp>
        <p:nvCxnSpPr>
          <p:cNvPr id="25" name="Connettore 2 24">
            <a:extLst>
              <a:ext uri="{FF2B5EF4-FFF2-40B4-BE49-F238E27FC236}">
                <a16:creationId xmlns:a16="http://schemas.microsoft.com/office/drawing/2014/main" id="{4B7D660C-F3A9-41A6-A536-3A71661ECF31}"/>
              </a:ext>
            </a:extLst>
          </p:cNvPr>
          <p:cNvCxnSpPr>
            <a:cxnSpLocks/>
          </p:cNvCxnSpPr>
          <p:nvPr/>
        </p:nvCxnSpPr>
        <p:spPr>
          <a:xfrm flipH="1">
            <a:off x="2117324" y="4990842"/>
            <a:ext cx="355940" cy="21380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5A722434-4DAD-47A9-85DB-EB4087AA2A68}"/>
              </a:ext>
            </a:extLst>
          </p:cNvPr>
          <p:cNvSpPr txBox="1"/>
          <p:nvPr/>
        </p:nvSpPr>
        <p:spPr>
          <a:xfrm>
            <a:off x="176581" y="5097745"/>
            <a:ext cx="1877627" cy="830997"/>
          </a:xfrm>
          <a:prstGeom prst="rect">
            <a:avLst/>
          </a:prstGeom>
          <a:noFill/>
          <a:ln w="19050">
            <a:solidFill>
              <a:schemeClr val="accent2"/>
            </a:solidFill>
            <a:prstDash val="lgDash"/>
          </a:ln>
        </p:spPr>
        <p:txBody>
          <a:bodyPr wrap="square" rtlCol="0">
            <a:spAutoFit/>
          </a:bodyPr>
          <a:lstStyle/>
          <a:p>
            <a:pPr defTabSz="685800"/>
            <a:r>
              <a:rPr lang="it-IT" sz="1200" dirty="0">
                <a:solidFill>
                  <a:prstClr val="black"/>
                </a:solidFill>
                <a:latin typeface="Century Gothic" panose="020B0502020202020204" pitchFamily="34" charset="0"/>
              </a:rPr>
              <a:t>Il B18C6 è un </a:t>
            </a:r>
            <a:r>
              <a:rPr lang="it-IT" sz="1200" dirty="0" err="1">
                <a:solidFill>
                  <a:prstClr val="black"/>
                </a:solidFill>
                <a:latin typeface="Century Gothic" panose="020B0502020202020204" pitchFamily="34" charset="0"/>
              </a:rPr>
              <a:t>macrociclo</a:t>
            </a:r>
            <a:r>
              <a:rPr lang="it-IT" sz="1200" dirty="0">
                <a:solidFill>
                  <a:prstClr val="black"/>
                </a:solidFill>
                <a:latin typeface="Century Gothic" panose="020B0502020202020204" pitchFamily="34" charset="0"/>
              </a:rPr>
              <a:t> in grado di coordinare lo ione K</a:t>
            </a:r>
            <a:r>
              <a:rPr lang="it-IT" sz="1200" baseline="30000" dirty="0">
                <a:solidFill>
                  <a:prstClr val="black"/>
                </a:solidFill>
                <a:latin typeface="Century Gothic" panose="020B0502020202020204" pitchFamily="34" charset="0"/>
              </a:rPr>
              <a:t>+</a:t>
            </a:r>
          </a:p>
        </p:txBody>
      </p:sp>
      <p:cxnSp>
        <p:nvCxnSpPr>
          <p:cNvPr id="30" name="Connettore 2 29">
            <a:extLst>
              <a:ext uri="{FF2B5EF4-FFF2-40B4-BE49-F238E27FC236}">
                <a16:creationId xmlns:a16="http://schemas.microsoft.com/office/drawing/2014/main" id="{2A6BC056-3482-4080-B7D4-2C27F838139C}"/>
              </a:ext>
            </a:extLst>
          </p:cNvPr>
          <p:cNvCxnSpPr/>
          <p:nvPr/>
        </p:nvCxnSpPr>
        <p:spPr>
          <a:xfrm flipH="1" flipV="1">
            <a:off x="2197223" y="3023530"/>
            <a:ext cx="276041" cy="3369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Connettore 30">
            <a:extLst>
              <a:ext uri="{FF2B5EF4-FFF2-40B4-BE49-F238E27FC236}">
                <a16:creationId xmlns:a16="http://schemas.microsoft.com/office/drawing/2014/main" id="{9A3B2A11-E85D-4CF2-8274-19ABF5B6B7BC}"/>
              </a:ext>
            </a:extLst>
          </p:cNvPr>
          <p:cNvSpPr/>
          <p:nvPr/>
        </p:nvSpPr>
        <p:spPr>
          <a:xfrm>
            <a:off x="2384211" y="3039649"/>
            <a:ext cx="153140" cy="144817"/>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it-IT" sz="825" dirty="0">
                <a:solidFill>
                  <a:prstClr val="white"/>
                </a:solidFill>
                <a:latin typeface="Century Gothic" panose="020B0502020202020204" pitchFamily="34" charset="0"/>
              </a:rPr>
              <a:t>3</a:t>
            </a:r>
            <a:endParaRPr lang="it-IT" sz="1350" dirty="0">
              <a:solidFill>
                <a:prstClr val="white"/>
              </a:solidFill>
              <a:latin typeface="Century Gothic" panose="020B0502020202020204" pitchFamily="34" charset="0"/>
            </a:endParaRPr>
          </a:p>
        </p:txBody>
      </p:sp>
      <p:sp>
        <p:nvSpPr>
          <p:cNvPr id="32" name="CasellaDiTesto 31">
            <a:extLst>
              <a:ext uri="{FF2B5EF4-FFF2-40B4-BE49-F238E27FC236}">
                <a16:creationId xmlns:a16="http://schemas.microsoft.com/office/drawing/2014/main" id="{80BED59B-C9C9-46CB-8E54-A0DB8BECD60A}"/>
              </a:ext>
            </a:extLst>
          </p:cNvPr>
          <p:cNvSpPr txBox="1"/>
          <p:nvPr/>
        </p:nvSpPr>
        <p:spPr>
          <a:xfrm>
            <a:off x="239698" y="2400037"/>
            <a:ext cx="1877627" cy="1061829"/>
          </a:xfrm>
          <a:prstGeom prst="rect">
            <a:avLst/>
          </a:prstGeom>
          <a:noFill/>
          <a:ln w="19050">
            <a:solidFill>
              <a:srgbClr val="0070C0"/>
            </a:solidFill>
            <a:prstDash val="lgDash"/>
          </a:ln>
        </p:spPr>
        <p:txBody>
          <a:bodyPr wrap="square" rtlCol="0">
            <a:spAutoFit/>
          </a:bodyPr>
          <a:lstStyle/>
          <a:p>
            <a:pPr defTabSz="685800"/>
            <a:r>
              <a:rPr lang="it-IT" sz="1050" dirty="0">
                <a:solidFill>
                  <a:prstClr val="black"/>
                </a:solidFill>
                <a:latin typeface="Century Gothic" panose="020B0502020202020204" pitchFamily="34" charset="0"/>
              </a:rPr>
              <a:t>I 2 siti di </a:t>
            </a:r>
            <a:r>
              <a:rPr lang="it-IT" sz="1050" dirty="0" err="1">
                <a:solidFill>
                  <a:prstClr val="black"/>
                </a:solidFill>
                <a:latin typeface="Century Gothic" panose="020B0502020202020204" pitchFamily="34" charset="0"/>
              </a:rPr>
              <a:t>benzoalchilammonio</a:t>
            </a:r>
            <a:r>
              <a:rPr lang="it-IT" sz="1050" dirty="0">
                <a:solidFill>
                  <a:prstClr val="black"/>
                </a:solidFill>
                <a:latin typeface="Century Gothic" panose="020B0502020202020204" pitchFamily="34" charset="0"/>
              </a:rPr>
              <a:t> (BAA) e quello del N-</a:t>
            </a:r>
            <a:r>
              <a:rPr lang="it-IT" sz="1050" dirty="0" err="1">
                <a:solidFill>
                  <a:prstClr val="black"/>
                </a:solidFill>
                <a:latin typeface="Century Gothic" panose="020B0502020202020204" pitchFamily="34" charset="0"/>
              </a:rPr>
              <a:t>metiltriazolo</a:t>
            </a:r>
            <a:r>
              <a:rPr lang="it-IT" sz="1050" dirty="0">
                <a:solidFill>
                  <a:prstClr val="black"/>
                </a:solidFill>
                <a:latin typeface="Century Gothic" panose="020B0502020202020204" pitchFamily="34" charset="0"/>
              </a:rPr>
              <a:t> (MTA) fanno muovere il DB24C8 lungo la catena</a:t>
            </a:r>
          </a:p>
        </p:txBody>
      </p:sp>
    </p:spTree>
    <p:extLst>
      <p:ext uri="{BB962C8B-B14F-4D97-AF65-F5344CB8AC3E}">
        <p14:creationId xmlns:p14="http://schemas.microsoft.com/office/powerpoint/2010/main" val="175974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23" grpId="0" animBg="1"/>
      <p:bldP spid="28"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3434916" y="884738"/>
            <a:ext cx="1453649" cy="858059"/>
          </a:xfrm>
        </p:spPr>
        <p:txBody>
          <a:bodyPr>
            <a:normAutofit/>
          </a:bodyPr>
          <a:lstStyle/>
          <a:p>
            <a:r>
              <a:rPr lang="it-IT" dirty="0">
                <a:latin typeface="Century Gothic" panose="020B0502020202020204" pitchFamily="34" charset="0"/>
              </a:rPr>
              <a:t>Sintesi </a:t>
            </a:r>
          </a:p>
        </p:txBody>
      </p:sp>
      <p:pic>
        <p:nvPicPr>
          <p:cNvPr id="7" name="Segnaposto contenuto 6">
            <a:extLst>
              <a:ext uri="{FF2B5EF4-FFF2-40B4-BE49-F238E27FC236}">
                <a16:creationId xmlns:a16="http://schemas.microsoft.com/office/drawing/2014/main" id="{9B7BCC15-6797-4889-9010-E59B523AB6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7349" y="1792288"/>
            <a:ext cx="2933184" cy="4092491"/>
          </a:xfrm>
        </p:spPr>
      </p:pic>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3" name="Gruppo 2">
            <a:extLst>
              <a:ext uri="{FF2B5EF4-FFF2-40B4-BE49-F238E27FC236}">
                <a16:creationId xmlns:a16="http://schemas.microsoft.com/office/drawing/2014/main" id="{22F33B91-149E-4BBC-BD38-FAE998E15197}"/>
              </a:ext>
            </a:extLst>
          </p:cNvPr>
          <p:cNvGrpSpPr/>
          <p:nvPr/>
        </p:nvGrpSpPr>
        <p:grpSpPr>
          <a:xfrm>
            <a:off x="276149" y="1907447"/>
            <a:ext cx="4549140" cy="3890453"/>
            <a:chOff x="5458321" y="1372864"/>
            <a:chExt cx="6065520" cy="5187270"/>
          </a:xfrm>
        </p:grpSpPr>
        <p:pic>
          <p:nvPicPr>
            <p:cNvPr id="9" name="Immagine 8" descr="Immagine che contiene mappa&#10;&#10;Descrizione generata automaticamente">
              <a:extLst>
                <a:ext uri="{FF2B5EF4-FFF2-40B4-BE49-F238E27FC236}">
                  <a16:creationId xmlns:a16="http://schemas.microsoft.com/office/drawing/2014/main" id="{A6203075-3774-4186-AB40-A9C314B0E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321" y="1372864"/>
              <a:ext cx="6065520" cy="1104900"/>
            </a:xfrm>
            <a:prstGeom prst="rect">
              <a:avLst/>
            </a:prstGeom>
          </p:spPr>
        </p:pic>
        <p:pic>
          <p:nvPicPr>
            <p:cNvPr id="11" name="Immagine 10" descr="Immagine che contiene testo, mappa&#10;&#10;Descrizione generata automaticamente">
              <a:extLst>
                <a:ext uri="{FF2B5EF4-FFF2-40B4-BE49-F238E27FC236}">
                  <a16:creationId xmlns:a16="http://schemas.microsoft.com/office/drawing/2014/main" id="{58DD0B0B-151C-401C-94C1-645ADF968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086" y="2477764"/>
              <a:ext cx="4046768" cy="4082370"/>
            </a:xfrm>
            <a:prstGeom prst="rect">
              <a:avLst/>
            </a:prstGeom>
          </p:spPr>
        </p:pic>
      </p:grpSp>
    </p:spTree>
    <p:extLst>
      <p:ext uri="{BB962C8B-B14F-4D97-AF65-F5344CB8AC3E}">
        <p14:creationId xmlns:p14="http://schemas.microsoft.com/office/powerpoint/2010/main" val="378828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1942129" y="938998"/>
            <a:ext cx="5157649" cy="858059"/>
          </a:xfrm>
        </p:spPr>
        <p:txBody>
          <a:bodyPr>
            <a:normAutofit fontScale="90000"/>
          </a:bodyPr>
          <a:lstStyle/>
          <a:p>
            <a:r>
              <a:rPr lang="it-IT" dirty="0">
                <a:latin typeface="Century Gothic" panose="020B0502020202020204" pitchFamily="34" charset="0"/>
              </a:rPr>
              <a:t>Caratterizzazione </a:t>
            </a:r>
            <a:r>
              <a:rPr lang="it-IT" baseline="30000" dirty="0">
                <a:latin typeface="Century Gothic" panose="020B0502020202020204" pitchFamily="34" charset="0"/>
              </a:rPr>
              <a:t>1</a:t>
            </a:r>
            <a:r>
              <a:rPr lang="it-IT" dirty="0">
                <a:latin typeface="Century Gothic" panose="020B0502020202020204" pitchFamily="34" charset="0"/>
              </a:rPr>
              <a:t>H-NMR</a:t>
            </a: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4" name="Immagine 3">
            <a:extLst>
              <a:ext uri="{FF2B5EF4-FFF2-40B4-BE49-F238E27FC236}">
                <a16:creationId xmlns:a16="http://schemas.microsoft.com/office/drawing/2014/main" id="{4FBBF55D-4984-41D3-8D3C-F6C13AB548C4}"/>
              </a:ext>
            </a:extLst>
          </p:cNvPr>
          <p:cNvPicPr>
            <a:picLocks noChangeAspect="1"/>
          </p:cNvPicPr>
          <p:nvPr/>
        </p:nvPicPr>
        <p:blipFill>
          <a:blip r:embed="rId3"/>
          <a:stretch>
            <a:fillRect/>
          </a:stretch>
        </p:blipFill>
        <p:spPr>
          <a:xfrm>
            <a:off x="4446013" y="2399068"/>
            <a:ext cx="3989993" cy="2914676"/>
          </a:xfrm>
          <a:prstGeom prst="rect">
            <a:avLst/>
          </a:prstGeom>
        </p:spPr>
      </p:pic>
      <p:grpSp>
        <p:nvGrpSpPr>
          <p:cNvPr id="13" name="Gruppo 12">
            <a:extLst>
              <a:ext uri="{FF2B5EF4-FFF2-40B4-BE49-F238E27FC236}">
                <a16:creationId xmlns:a16="http://schemas.microsoft.com/office/drawing/2014/main" id="{6BD917F4-A26C-40DD-83B6-EE04666B3DA7}"/>
              </a:ext>
            </a:extLst>
          </p:cNvPr>
          <p:cNvGrpSpPr/>
          <p:nvPr/>
        </p:nvGrpSpPr>
        <p:grpSpPr>
          <a:xfrm>
            <a:off x="365445" y="2767499"/>
            <a:ext cx="3815939" cy="2135309"/>
            <a:chOff x="558279" y="2396077"/>
            <a:chExt cx="5087919" cy="2847079"/>
          </a:xfrm>
        </p:grpSpPr>
        <p:grpSp>
          <p:nvGrpSpPr>
            <p:cNvPr id="11" name="Gruppo 10">
              <a:extLst>
                <a:ext uri="{FF2B5EF4-FFF2-40B4-BE49-F238E27FC236}">
                  <a16:creationId xmlns:a16="http://schemas.microsoft.com/office/drawing/2014/main" id="{10460FFF-F8F4-47A3-AE07-DDFF30D678B5}"/>
                </a:ext>
              </a:extLst>
            </p:cNvPr>
            <p:cNvGrpSpPr/>
            <p:nvPr/>
          </p:nvGrpSpPr>
          <p:grpSpPr>
            <a:xfrm>
              <a:off x="558279" y="2396077"/>
              <a:ext cx="5087919" cy="2847079"/>
              <a:chOff x="558279" y="2396077"/>
              <a:chExt cx="5087919" cy="2847079"/>
            </a:xfrm>
          </p:grpSpPr>
          <p:pic>
            <p:nvPicPr>
              <p:cNvPr id="8" name="Immagine 7">
                <a:extLst>
                  <a:ext uri="{FF2B5EF4-FFF2-40B4-BE49-F238E27FC236}">
                    <a16:creationId xmlns:a16="http://schemas.microsoft.com/office/drawing/2014/main" id="{2EABA3A6-F193-4C3A-A0AC-66D03323631C}"/>
                  </a:ext>
                </a:extLst>
              </p:cNvPr>
              <p:cNvPicPr>
                <a:picLocks noChangeAspect="1"/>
              </p:cNvPicPr>
              <p:nvPr/>
            </p:nvPicPr>
            <p:blipFill rotWithShape="1">
              <a:blip r:embed="rId4"/>
              <a:srcRect r="39261"/>
              <a:stretch/>
            </p:blipFill>
            <p:spPr>
              <a:xfrm>
                <a:off x="558279" y="2396077"/>
                <a:ext cx="5087919" cy="2847079"/>
              </a:xfrm>
              <a:prstGeom prst="rect">
                <a:avLst/>
              </a:prstGeom>
            </p:spPr>
          </p:pic>
          <p:sp>
            <p:nvSpPr>
              <p:cNvPr id="9" name="Rettangolo 8">
                <a:extLst>
                  <a:ext uri="{FF2B5EF4-FFF2-40B4-BE49-F238E27FC236}">
                    <a16:creationId xmlns:a16="http://schemas.microsoft.com/office/drawing/2014/main" id="{4171FD22-F06B-45D9-BF3D-07E13E6CD53F}"/>
                  </a:ext>
                </a:extLst>
              </p:cNvPr>
              <p:cNvSpPr/>
              <p:nvPr/>
            </p:nvSpPr>
            <p:spPr>
              <a:xfrm>
                <a:off x="2588118" y="3618532"/>
                <a:ext cx="3058080" cy="119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0" name="Ovale 9">
                <a:extLst>
                  <a:ext uri="{FF2B5EF4-FFF2-40B4-BE49-F238E27FC236}">
                    <a16:creationId xmlns:a16="http://schemas.microsoft.com/office/drawing/2014/main" id="{4445DE1F-406E-4133-9200-4974964D49D0}"/>
                  </a:ext>
                </a:extLst>
              </p:cNvPr>
              <p:cNvSpPr/>
              <p:nvPr/>
            </p:nvSpPr>
            <p:spPr>
              <a:xfrm>
                <a:off x="2467992" y="3701988"/>
                <a:ext cx="195309" cy="168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grpSp>
        <p:sp>
          <p:nvSpPr>
            <p:cNvPr id="12" name="Rettangolo 11">
              <a:extLst>
                <a:ext uri="{FF2B5EF4-FFF2-40B4-BE49-F238E27FC236}">
                  <a16:creationId xmlns:a16="http://schemas.microsoft.com/office/drawing/2014/main" id="{CCFE852D-B19A-4680-89CA-D7AF7B5167D4}"/>
                </a:ext>
              </a:extLst>
            </p:cNvPr>
            <p:cNvSpPr/>
            <p:nvPr/>
          </p:nvSpPr>
          <p:spPr>
            <a:xfrm>
              <a:off x="3311371" y="3429000"/>
              <a:ext cx="665825" cy="27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grpSp>
      <p:sp>
        <p:nvSpPr>
          <p:cNvPr id="3" name="CasellaDiTesto 2">
            <a:extLst>
              <a:ext uri="{FF2B5EF4-FFF2-40B4-BE49-F238E27FC236}">
                <a16:creationId xmlns:a16="http://schemas.microsoft.com/office/drawing/2014/main" id="{AB66068F-1866-4195-BE1A-338E7328878A}"/>
              </a:ext>
            </a:extLst>
          </p:cNvPr>
          <p:cNvSpPr txBox="1"/>
          <p:nvPr/>
        </p:nvSpPr>
        <p:spPr>
          <a:xfrm>
            <a:off x="813936" y="1896244"/>
            <a:ext cx="7157622" cy="507831"/>
          </a:xfrm>
          <a:prstGeom prst="rect">
            <a:avLst/>
          </a:prstGeom>
          <a:noFill/>
        </p:spPr>
        <p:txBody>
          <a:bodyPr wrap="square" rtlCol="0">
            <a:spAutoFit/>
          </a:bodyPr>
          <a:lstStyle/>
          <a:p>
            <a:pPr algn="just" defTabSz="685800"/>
            <a:r>
              <a:rPr lang="it-IT" sz="1350" dirty="0">
                <a:solidFill>
                  <a:prstClr val="black"/>
                </a:solidFill>
                <a:latin typeface="Century Gothic" panose="020B0502020202020204" pitchFamily="34" charset="0"/>
              </a:rPr>
              <a:t>Per verificare la formazione del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si esegue una analisi </a:t>
            </a:r>
            <a:r>
              <a:rPr lang="it-IT" sz="1350" baseline="30000" dirty="0">
                <a:solidFill>
                  <a:prstClr val="black"/>
                </a:solidFill>
                <a:latin typeface="Century Gothic" panose="020B0502020202020204" pitchFamily="34" charset="0"/>
              </a:rPr>
              <a:t>1</a:t>
            </a:r>
            <a:r>
              <a:rPr lang="it-IT" sz="1350" dirty="0">
                <a:solidFill>
                  <a:prstClr val="black"/>
                </a:solidFill>
                <a:latin typeface="Century Gothic" panose="020B0502020202020204" pitchFamily="34" charset="0"/>
              </a:rPr>
              <a:t>H-NMR in DMSO a 298 K</a:t>
            </a:r>
          </a:p>
        </p:txBody>
      </p:sp>
      <p:sp>
        <p:nvSpPr>
          <p:cNvPr id="7" name="Connettore 6">
            <a:extLst>
              <a:ext uri="{FF2B5EF4-FFF2-40B4-BE49-F238E27FC236}">
                <a16:creationId xmlns:a16="http://schemas.microsoft.com/office/drawing/2014/main" id="{5C22CF56-E1F0-4C77-ADDA-9432C33351AD}"/>
              </a:ext>
            </a:extLst>
          </p:cNvPr>
          <p:cNvSpPr/>
          <p:nvPr/>
        </p:nvSpPr>
        <p:spPr>
          <a:xfrm>
            <a:off x="3089915" y="3080918"/>
            <a:ext cx="226380" cy="20359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
        <p:nvSpPr>
          <p:cNvPr id="16" name="Connettore 15">
            <a:extLst>
              <a:ext uri="{FF2B5EF4-FFF2-40B4-BE49-F238E27FC236}">
                <a16:creationId xmlns:a16="http://schemas.microsoft.com/office/drawing/2014/main" id="{36531392-7D21-481D-BCE4-0AF6B030F42A}"/>
              </a:ext>
            </a:extLst>
          </p:cNvPr>
          <p:cNvSpPr/>
          <p:nvPr/>
        </p:nvSpPr>
        <p:spPr>
          <a:xfrm>
            <a:off x="1145219" y="3107568"/>
            <a:ext cx="226380" cy="203599"/>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latin typeface="Calibri" panose="020F0502020204030204"/>
            </a:endParaRPr>
          </a:p>
        </p:txBody>
      </p:sp>
    </p:spTree>
    <p:extLst>
      <p:ext uri="{BB962C8B-B14F-4D97-AF65-F5344CB8AC3E}">
        <p14:creationId xmlns:p14="http://schemas.microsoft.com/office/powerpoint/2010/main" val="9873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F905B-EA35-4C8F-BEF6-DE6FD7B046E7}"/>
              </a:ext>
            </a:extLst>
          </p:cNvPr>
          <p:cNvSpPr>
            <a:spLocks noGrp="1"/>
          </p:cNvSpPr>
          <p:nvPr>
            <p:ph type="title"/>
          </p:nvPr>
        </p:nvSpPr>
        <p:spPr>
          <a:xfrm>
            <a:off x="2546782" y="1017234"/>
            <a:ext cx="3691931" cy="858059"/>
          </a:xfrm>
        </p:spPr>
        <p:txBody>
          <a:bodyPr>
            <a:normAutofit/>
          </a:bodyPr>
          <a:lstStyle/>
          <a:p>
            <a:r>
              <a:rPr lang="it-IT" dirty="0" err="1">
                <a:latin typeface="Century Gothic" panose="020B0502020202020204" pitchFamily="34" charset="0"/>
              </a:rPr>
              <a:t>LUVs⊃HPTS</a:t>
            </a:r>
            <a:r>
              <a:rPr lang="it-IT" dirty="0">
                <a:latin typeface="Century Gothic" panose="020B0502020202020204" pitchFamily="34" charset="0"/>
              </a:rPr>
              <a:t> </a:t>
            </a:r>
            <a:r>
              <a:rPr lang="it-IT" dirty="0" err="1">
                <a:latin typeface="Century Gothic" panose="020B0502020202020204" pitchFamily="34" charset="0"/>
              </a:rPr>
              <a:t>assay</a:t>
            </a:r>
            <a:endParaRPr lang="it-IT" dirty="0">
              <a:latin typeface="Century Gothic" panose="020B0502020202020204" pitchFamily="34" charset="0"/>
            </a:endParaRPr>
          </a:p>
        </p:txBody>
      </p:sp>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3" name="Immagine 2">
            <a:extLst>
              <a:ext uri="{FF2B5EF4-FFF2-40B4-BE49-F238E27FC236}">
                <a16:creationId xmlns:a16="http://schemas.microsoft.com/office/drawing/2014/main" id="{1534BB72-699A-46FC-AE7F-254CC55D17CE}"/>
              </a:ext>
            </a:extLst>
          </p:cNvPr>
          <p:cNvPicPr>
            <a:picLocks noChangeAspect="1"/>
          </p:cNvPicPr>
          <p:nvPr/>
        </p:nvPicPr>
        <p:blipFill>
          <a:blip r:embed="rId3"/>
          <a:stretch>
            <a:fillRect/>
          </a:stretch>
        </p:blipFill>
        <p:spPr>
          <a:xfrm>
            <a:off x="2238253" y="2191171"/>
            <a:ext cx="4198838" cy="1388234"/>
          </a:xfrm>
          <a:prstGeom prst="rect">
            <a:avLst/>
          </a:prstGeom>
        </p:spPr>
      </p:pic>
      <p:sp>
        <p:nvSpPr>
          <p:cNvPr id="4" name="CasellaDiTesto 3">
            <a:extLst>
              <a:ext uri="{FF2B5EF4-FFF2-40B4-BE49-F238E27FC236}">
                <a16:creationId xmlns:a16="http://schemas.microsoft.com/office/drawing/2014/main" id="{C4AAA520-3AAC-4818-B38E-943A9467BE13}"/>
              </a:ext>
            </a:extLst>
          </p:cNvPr>
          <p:cNvSpPr txBox="1"/>
          <p:nvPr/>
        </p:nvSpPr>
        <p:spPr>
          <a:xfrm>
            <a:off x="406154" y="1875292"/>
            <a:ext cx="8422689" cy="300082"/>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Per indagare l’abilità di trasporto del [2]</a:t>
            </a:r>
            <a:r>
              <a:rPr lang="it-IT" sz="1350" dirty="0" err="1">
                <a:solidFill>
                  <a:prstClr val="black"/>
                </a:solidFill>
                <a:latin typeface="Century Gothic" panose="020B0502020202020204" pitchFamily="34" charset="0"/>
              </a:rPr>
              <a:t>rotaxano</a:t>
            </a:r>
            <a:r>
              <a:rPr lang="it-IT" sz="1350" dirty="0">
                <a:solidFill>
                  <a:prstClr val="black"/>
                </a:solidFill>
                <a:latin typeface="Century Gothic" panose="020B0502020202020204" pitchFamily="34" charset="0"/>
              </a:rPr>
              <a:t> 3 sintetizzato si esegue un saggio di fluorescenza</a:t>
            </a:r>
          </a:p>
        </p:txBody>
      </p:sp>
      <p:pic>
        <p:nvPicPr>
          <p:cNvPr id="7" name="Immagine 6">
            <a:extLst>
              <a:ext uri="{FF2B5EF4-FFF2-40B4-BE49-F238E27FC236}">
                <a16:creationId xmlns:a16="http://schemas.microsoft.com/office/drawing/2014/main" id="{5A2D2FA5-E707-43B0-A93C-146A8BE8E8A6}"/>
              </a:ext>
            </a:extLst>
          </p:cNvPr>
          <p:cNvPicPr>
            <a:picLocks noChangeAspect="1"/>
          </p:cNvPicPr>
          <p:nvPr/>
        </p:nvPicPr>
        <p:blipFill>
          <a:blip r:embed="rId4"/>
          <a:stretch>
            <a:fillRect/>
          </a:stretch>
        </p:blipFill>
        <p:spPr>
          <a:xfrm>
            <a:off x="3146744" y="3935474"/>
            <a:ext cx="1805286" cy="1785770"/>
          </a:xfrm>
          <a:prstGeom prst="rect">
            <a:avLst/>
          </a:prstGeom>
        </p:spPr>
      </p:pic>
      <p:sp>
        <p:nvSpPr>
          <p:cNvPr id="11" name="CasellaDiTesto 10">
            <a:extLst>
              <a:ext uri="{FF2B5EF4-FFF2-40B4-BE49-F238E27FC236}">
                <a16:creationId xmlns:a16="http://schemas.microsoft.com/office/drawing/2014/main" id="{7DAB4B6F-FE2D-4942-9612-F21124DE367F}"/>
              </a:ext>
            </a:extLst>
          </p:cNvPr>
          <p:cNvSpPr txBox="1"/>
          <p:nvPr/>
        </p:nvSpPr>
        <p:spPr>
          <a:xfrm>
            <a:off x="5406501" y="5538001"/>
            <a:ext cx="998738" cy="300082"/>
          </a:xfrm>
          <a:prstGeom prst="rect">
            <a:avLst/>
          </a:prstGeom>
          <a:noFill/>
        </p:spPr>
        <p:txBody>
          <a:bodyPr wrap="square" rtlCol="0">
            <a:spAutoFit/>
          </a:bodyPr>
          <a:lstStyle/>
          <a:p>
            <a:pPr defTabSz="685800"/>
            <a:endParaRPr lang="it-IT" sz="1350" dirty="0">
              <a:solidFill>
                <a:prstClr val="black"/>
              </a:solidFill>
              <a:latin typeface="Calibri" panose="020F0502020204030204"/>
            </a:endParaRPr>
          </a:p>
        </p:txBody>
      </p:sp>
      <p:sp>
        <p:nvSpPr>
          <p:cNvPr id="14" name="CasellaDiTesto 13">
            <a:extLst>
              <a:ext uri="{FF2B5EF4-FFF2-40B4-BE49-F238E27FC236}">
                <a16:creationId xmlns:a16="http://schemas.microsoft.com/office/drawing/2014/main" id="{13B2ECBA-48C5-4CE1-9925-2ED29E30B2D6}"/>
              </a:ext>
            </a:extLst>
          </p:cNvPr>
          <p:cNvSpPr txBox="1"/>
          <p:nvPr/>
        </p:nvSpPr>
        <p:spPr>
          <a:xfrm>
            <a:off x="3686612" y="3727725"/>
            <a:ext cx="1069211" cy="230832"/>
          </a:xfrm>
          <a:prstGeom prst="rect">
            <a:avLst/>
          </a:prstGeom>
          <a:noFill/>
        </p:spPr>
        <p:txBody>
          <a:bodyPr wrap="square" rtlCol="0">
            <a:spAutoFit/>
          </a:bodyPr>
          <a:lstStyle/>
          <a:p>
            <a:pPr defTabSz="685800"/>
            <a:r>
              <a:rPr lang="it-IT" sz="900" dirty="0">
                <a:solidFill>
                  <a:prstClr val="black"/>
                </a:solidFill>
                <a:latin typeface="Century Gothic" panose="020B0502020202020204" pitchFamily="34" charset="0"/>
              </a:rPr>
              <a:t>[2]ROTAXANE 3</a:t>
            </a:r>
            <a:endParaRPr lang="it-IT" sz="1350" dirty="0">
              <a:solidFill>
                <a:prstClr val="black"/>
              </a:solidFill>
              <a:latin typeface="Century Gothic" panose="020B0502020202020204" pitchFamily="34" charset="0"/>
            </a:endParaRPr>
          </a:p>
        </p:txBody>
      </p:sp>
      <p:pic>
        <p:nvPicPr>
          <p:cNvPr id="18" name="Immagine 17">
            <a:extLst>
              <a:ext uri="{FF2B5EF4-FFF2-40B4-BE49-F238E27FC236}">
                <a16:creationId xmlns:a16="http://schemas.microsoft.com/office/drawing/2014/main" id="{1A6556D5-7E8B-4783-AF12-29A1692752EC}"/>
              </a:ext>
            </a:extLst>
          </p:cNvPr>
          <p:cNvPicPr>
            <a:picLocks noChangeAspect="1"/>
          </p:cNvPicPr>
          <p:nvPr/>
        </p:nvPicPr>
        <p:blipFill>
          <a:blip r:embed="rId5"/>
          <a:stretch>
            <a:fillRect/>
          </a:stretch>
        </p:blipFill>
        <p:spPr>
          <a:xfrm>
            <a:off x="5933791" y="4038390"/>
            <a:ext cx="1901041" cy="1602473"/>
          </a:xfrm>
          <a:prstGeom prst="rect">
            <a:avLst/>
          </a:prstGeom>
        </p:spPr>
      </p:pic>
      <p:cxnSp>
        <p:nvCxnSpPr>
          <p:cNvPr id="20" name="Connettore 2 19">
            <a:extLst>
              <a:ext uri="{FF2B5EF4-FFF2-40B4-BE49-F238E27FC236}">
                <a16:creationId xmlns:a16="http://schemas.microsoft.com/office/drawing/2014/main" id="{51F5ED25-3448-4A30-BDAB-D97B20E44FB5}"/>
              </a:ext>
            </a:extLst>
          </p:cNvPr>
          <p:cNvCxnSpPr/>
          <p:nvPr/>
        </p:nvCxnSpPr>
        <p:spPr>
          <a:xfrm>
            <a:off x="5166083" y="4705709"/>
            <a:ext cx="5592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6711DC95-972B-477B-91D5-A0F358FB4E5F}"/>
              </a:ext>
            </a:extLst>
          </p:cNvPr>
          <p:cNvSpPr txBox="1"/>
          <p:nvPr/>
        </p:nvSpPr>
        <p:spPr>
          <a:xfrm>
            <a:off x="5482211" y="2455908"/>
            <a:ext cx="626358" cy="415498"/>
          </a:xfrm>
          <a:prstGeom prst="rect">
            <a:avLst/>
          </a:prstGeom>
          <a:noFill/>
          <a:ln>
            <a:solidFill>
              <a:srgbClr val="92D050"/>
            </a:solidFill>
            <a:prstDash val="lgDashDot"/>
          </a:ln>
        </p:spPr>
        <p:txBody>
          <a:bodyPr wrap="square" rtlCol="0">
            <a:spAutoFit/>
          </a:bodyPr>
          <a:lstStyle/>
          <a:p>
            <a:pPr defTabSz="685800"/>
            <a:r>
              <a:rPr lang="it-IT" sz="1050" dirty="0">
                <a:solidFill>
                  <a:prstClr val="black"/>
                </a:solidFill>
                <a:latin typeface="Century Gothic" panose="020B0502020202020204" pitchFamily="34" charset="0"/>
              </a:rPr>
              <a:t>450 nm</a:t>
            </a:r>
          </a:p>
        </p:txBody>
      </p:sp>
      <p:sp>
        <p:nvSpPr>
          <p:cNvPr id="15" name="CasellaDiTesto 14">
            <a:extLst>
              <a:ext uri="{FF2B5EF4-FFF2-40B4-BE49-F238E27FC236}">
                <a16:creationId xmlns:a16="http://schemas.microsoft.com/office/drawing/2014/main" id="{378B3AB8-A723-40F0-A271-CA7D04B968FE}"/>
              </a:ext>
            </a:extLst>
          </p:cNvPr>
          <p:cNvSpPr txBox="1"/>
          <p:nvPr/>
        </p:nvSpPr>
        <p:spPr>
          <a:xfrm>
            <a:off x="4304319" y="2455907"/>
            <a:ext cx="626358" cy="415498"/>
          </a:xfrm>
          <a:prstGeom prst="rect">
            <a:avLst/>
          </a:prstGeom>
          <a:noFill/>
          <a:ln>
            <a:solidFill>
              <a:srgbClr val="92D050"/>
            </a:solidFill>
            <a:prstDash val="lgDashDot"/>
          </a:ln>
        </p:spPr>
        <p:txBody>
          <a:bodyPr wrap="square" rtlCol="0">
            <a:spAutoFit/>
          </a:bodyPr>
          <a:lstStyle/>
          <a:p>
            <a:pPr defTabSz="685800"/>
            <a:r>
              <a:rPr lang="it-IT" sz="1050" dirty="0">
                <a:solidFill>
                  <a:prstClr val="black"/>
                </a:solidFill>
                <a:latin typeface="Century Gothic" panose="020B0502020202020204" pitchFamily="34" charset="0"/>
              </a:rPr>
              <a:t>405 nm</a:t>
            </a:r>
            <a:endParaRPr lang="it-IT" sz="1350" dirty="0">
              <a:solidFill>
                <a:prstClr val="black"/>
              </a:solidFill>
              <a:latin typeface="Century Gothic" panose="020B0502020202020204" pitchFamily="34" charset="0"/>
            </a:endParaRPr>
          </a:p>
        </p:txBody>
      </p:sp>
      <p:grpSp>
        <p:nvGrpSpPr>
          <p:cNvPr id="10" name="Gruppo 9">
            <a:extLst>
              <a:ext uri="{FF2B5EF4-FFF2-40B4-BE49-F238E27FC236}">
                <a16:creationId xmlns:a16="http://schemas.microsoft.com/office/drawing/2014/main" id="{16F5A953-9AEF-4E6C-82BE-1F62708BFDE7}"/>
              </a:ext>
            </a:extLst>
          </p:cNvPr>
          <p:cNvGrpSpPr/>
          <p:nvPr/>
        </p:nvGrpSpPr>
        <p:grpSpPr>
          <a:xfrm>
            <a:off x="828541" y="4454380"/>
            <a:ext cx="2104148" cy="771042"/>
            <a:chOff x="8905062" y="2482899"/>
            <a:chExt cx="2805531" cy="1028056"/>
          </a:xfrm>
        </p:grpSpPr>
        <p:sp>
          <p:nvSpPr>
            <p:cNvPr id="8" name="CasellaDiTesto 7">
              <a:extLst>
                <a:ext uri="{FF2B5EF4-FFF2-40B4-BE49-F238E27FC236}">
                  <a16:creationId xmlns:a16="http://schemas.microsoft.com/office/drawing/2014/main" id="{EDC2ECED-1EAA-432A-A64D-F2F9D1EB63D9}"/>
                </a:ext>
              </a:extLst>
            </p:cNvPr>
            <p:cNvSpPr txBox="1"/>
            <p:nvPr/>
          </p:nvSpPr>
          <p:spPr>
            <a:xfrm>
              <a:off x="9545899" y="3110846"/>
              <a:ext cx="1313381" cy="400109"/>
            </a:xfrm>
            <a:prstGeom prst="rect">
              <a:avLst/>
            </a:prstGeom>
            <a:noFill/>
          </p:spPr>
          <p:txBody>
            <a:bodyPr wrap="square" rtlCol="0">
              <a:spAutoFit/>
            </a:bodyPr>
            <a:lstStyle/>
            <a:p>
              <a:pPr defTabSz="685800"/>
              <a:r>
                <a:rPr lang="it-IT" sz="1350" dirty="0">
                  <a:solidFill>
                    <a:prstClr val="black"/>
                  </a:solidFill>
                  <a:latin typeface="Century Gothic" panose="020B0502020202020204" pitchFamily="34" charset="0"/>
                </a:rPr>
                <a:t>R=I</a:t>
              </a:r>
              <a:r>
                <a:rPr lang="it-IT" sz="1350" baseline="-25000" dirty="0">
                  <a:solidFill>
                    <a:prstClr val="black"/>
                  </a:solidFill>
                  <a:latin typeface="Century Gothic" panose="020B0502020202020204" pitchFamily="34" charset="0"/>
                </a:rPr>
                <a:t>450</a:t>
              </a:r>
              <a:r>
                <a:rPr lang="it-IT" sz="1350" dirty="0">
                  <a:solidFill>
                    <a:prstClr val="black"/>
                  </a:solidFill>
                  <a:latin typeface="Century Gothic" panose="020B0502020202020204" pitchFamily="34" charset="0"/>
                </a:rPr>
                <a:t>/I</a:t>
              </a:r>
              <a:r>
                <a:rPr lang="it-IT" sz="1350" baseline="-25000" dirty="0">
                  <a:solidFill>
                    <a:prstClr val="black"/>
                  </a:solidFill>
                  <a:latin typeface="Century Gothic" panose="020B0502020202020204" pitchFamily="34" charset="0"/>
                </a:rPr>
                <a:t>405</a:t>
              </a:r>
              <a:endParaRPr lang="it-IT" sz="1050" baseline="-25000" dirty="0">
                <a:solidFill>
                  <a:prstClr val="black"/>
                </a:solidFill>
                <a:latin typeface="Century Gothic" panose="020B0502020202020204" pitchFamily="34" charset="0"/>
              </a:endParaRPr>
            </a:p>
          </p:txBody>
        </p:sp>
        <p:sp>
          <p:nvSpPr>
            <p:cNvPr id="9" name="CasellaDiTesto 8">
              <a:extLst>
                <a:ext uri="{FF2B5EF4-FFF2-40B4-BE49-F238E27FC236}">
                  <a16:creationId xmlns:a16="http://schemas.microsoft.com/office/drawing/2014/main" id="{51147BC9-6EAC-4483-9736-E32C19D4367F}"/>
                </a:ext>
              </a:extLst>
            </p:cNvPr>
            <p:cNvSpPr txBox="1"/>
            <p:nvPr/>
          </p:nvSpPr>
          <p:spPr>
            <a:xfrm>
              <a:off x="8905062" y="2482899"/>
              <a:ext cx="2805531" cy="430887"/>
            </a:xfrm>
            <a:prstGeom prst="rect">
              <a:avLst/>
            </a:prstGeom>
            <a:noFill/>
          </p:spPr>
          <p:txBody>
            <a:bodyPr wrap="square" rtlCol="0">
              <a:spAutoFit/>
            </a:bodyPr>
            <a:lstStyle/>
            <a:p>
              <a:pPr defTabSz="685800"/>
              <a:r>
                <a:rPr lang="it-IT" sz="1500" dirty="0">
                  <a:solidFill>
                    <a:prstClr val="black"/>
                  </a:solidFill>
                  <a:latin typeface="Century Gothic" panose="020B0502020202020204" pitchFamily="34" charset="0"/>
                </a:rPr>
                <a:t>I</a:t>
              </a:r>
              <a:r>
                <a:rPr lang="it-IT" sz="900" dirty="0">
                  <a:solidFill>
                    <a:prstClr val="black"/>
                  </a:solidFill>
                  <a:latin typeface="Century Gothic" panose="020B0502020202020204" pitchFamily="34" charset="0"/>
                </a:rPr>
                <a:t>𝐹 </a:t>
              </a:r>
              <a:r>
                <a:rPr lang="it-IT" sz="1500" dirty="0">
                  <a:solidFill>
                    <a:prstClr val="black"/>
                  </a:solidFill>
                  <a:latin typeface="Century Gothic" panose="020B0502020202020204" pitchFamily="34" charset="0"/>
                </a:rPr>
                <a:t>= (R−R</a:t>
              </a:r>
              <a:r>
                <a:rPr lang="it-IT" sz="900" dirty="0">
                  <a:solidFill>
                    <a:prstClr val="black"/>
                  </a:solidFill>
                  <a:latin typeface="Century Gothic" panose="020B0502020202020204" pitchFamily="34" charset="0"/>
                </a:rPr>
                <a:t>100</a:t>
              </a:r>
              <a:r>
                <a:rPr lang="it-IT" sz="1500" dirty="0">
                  <a:solidFill>
                    <a:prstClr val="black"/>
                  </a:solidFill>
                  <a:latin typeface="Century Gothic" panose="020B0502020202020204" pitchFamily="34" charset="0"/>
                </a:rPr>
                <a:t>)/(R</a:t>
              </a:r>
              <a:r>
                <a:rPr lang="it-IT" sz="900" dirty="0">
                  <a:solidFill>
                    <a:prstClr val="black"/>
                  </a:solidFill>
                  <a:latin typeface="Century Gothic" panose="020B0502020202020204" pitchFamily="34" charset="0"/>
                </a:rPr>
                <a:t>∞</a:t>
              </a:r>
              <a:r>
                <a:rPr lang="it-IT" sz="1500" dirty="0">
                  <a:solidFill>
                    <a:prstClr val="black"/>
                  </a:solidFill>
                  <a:latin typeface="Century Gothic" panose="020B0502020202020204" pitchFamily="34" charset="0"/>
                </a:rPr>
                <a:t>−R</a:t>
              </a:r>
              <a:r>
                <a:rPr lang="it-IT" sz="900" dirty="0">
                  <a:solidFill>
                    <a:prstClr val="black"/>
                  </a:solidFill>
                  <a:latin typeface="Century Gothic" panose="020B0502020202020204" pitchFamily="34" charset="0"/>
                </a:rPr>
                <a:t>100</a:t>
              </a:r>
              <a:r>
                <a:rPr lang="it-IT" sz="1500" dirty="0">
                  <a:solidFill>
                    <a:prstClr val="black"/>
                  </a:solidFill>
                  <a:latin typeface="Century Gothic" panose="020B0502020202020204" pitchFamily="34" charset="0"/>
                </a:rPr>
                <a:t>)</a:t>
              </a:r>
              <a:r>
                <a:rPr lang="it-IT" sz="1350" dirty="0">
                  <a:solidFill>
                    <a:prstClr val="black"/>
                  </a:solidFill>
                  <a:latin typeface="Calibri" panose="020F0502020204030204"/>
                </a:rPr>
                <a:t> </a:t>
              </a:r>
            </a:p>
          </p:txBody>
        </p:sp>
        <p:cxnSp>
          <p:nvCxnSpPr>
            <p:cNvPr id="12" name="Connettore 2 11">
              <a:extLst>
                <a:ext uri="{FF2B5EF4-FFF2-40B4-BE49-F238E27FC236}">
                  <a16:creationId xmlns:a16="http://schemas.microsoft.com/office/drawing/2014/main" id="{BF670DB5-FF01-4998-8288-E276AB613ABC}"/>
                </a:ext>
              </a:extLst>
            </p:cNvPr>
            <p:cNvCxnSpPr/>
            <p:nvPr/>
          </p:nvCxnSpPr>
          <p:spPr>
            <a:xfrm>
              <a:off x="9572838" y="2852231"/>
              <a:ext cx="80209" cy="258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9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CD2CC828-14AF-4BC8-B8FD-625ACD0B671C}"/>
              </a:ext>
            </a:extLst>
          </p:cNvPr>
          <p:cNvCxnSpPr/>
          <p:nvPr/>
        </p:nvCxnSpPr>
        <p:spPr>
          <a:xfrm>
            <a:off x="1178511" y="1742798"/>
            <a:ext cx="668488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CasellaDiTesto 3">
            <a:extLst>
              <a:ext uri="{FF2B5EF4-FFF2-40B4-BE49-F238E27FC236}">
                <a16:creationId xmlns:a16="http://schemas.microsoft.com/office/drawing/2014/main" id="{8C6639EA-B948-4793-A6E5-6D6CE78D9FF5}"/>
              </a:ext>
            </a:extLst>
          </p:cNvPr>
          <p:cNvSpPr txBox="1"/>
          <p:nvPr/>
        </p:nvSpPr>
        <p:spPr>
          <a:xfrm>
            <a:off x="1078637" y="2254608"/>
            <a:ext cx="4261281" cy="784830"/>
          </a:xfrm>
          <a:prstGeom prst="rect">
            <a:avLst/>
          </a:prstGeom>
          <a:noFill/>
        </p:spPr>
        <p:txBody>
          <a:bodyPr wrap="square" rtlCol="0">
            <a:spAutoFit/>
          </a:bodyPr>
          <a:lstStyle/>
          <a:p>
            <a:pPr algn="ctr" defTabSz="685800"/>
            <a:r>
              <a:rPr lang="it-IT" sz="1500" dirty="0">
                <a:solidFill>
                  <a:prstClr val="black"/>
                </a:solidFill>
                <a:latin typeface="Century Gothic" panose="020B0502020202020204" pitchFamily="34" charset="0"/>
              </a:rPr>
              <a:t>Per studiare le caratteristiche del B18C6, si è esaminata la sua selettività verso cationi ed anioni utilizzando il medesimo saggio.</a:t>
            </a:r>
            <a:r>
              <a:rPr lang="it-IT" sz="1500" dirty="0">
                <a:solidFill>
                  <a:prstClr val="black"/>
                </a:solidFill>
                <a:latin typeface="Calibri" panose="020F0502020204030204"/>
              </a:rPr>
              <a:t> </a:t>
            </a:r>
          </a:p>
        </p:txBody>
      </p:sp>
      <p:pic>
        <p:nvPicPr>
          <p:cNvPr id="8" name="Immagine 7">
            <a:extLst>
              <a:ext uri="{FF2B5EF4-FFF2-40B4-BE49-F238E27FC236}">
                <a16:creationId xmlns:a16="http://schemas.microsoft.com/office/drawing/2014/main" id="{8DF4C1A0-B374-419D-B06A-C8E988FAA408}"/>
              </a:ext>
            </a:extLst>
          </p:cNvPr>
          <p:cNvPicPr>
            <a:picLocks noChangeAspect="1"/>
          </p:cNvPicPr>
          <p:nvPr/>
        </p:nvPicPr>
        <p:blipFill>
          <a:blip r:embed="rId2"/>
          <a:stretch>
            <a:fillRect/>
          </a:stretch>
        </p:blipFill>
        <p:spPr>
          <a:xfrm>
            <a:off x="1757575" y="3401684"/>
            <a:ext cx="3381351" cy="2016680"/>
          </a:xfrm>
          <a:prstGeom prst="rect">
            <a:avLst/>
          </a:prstGeom>
        </p:spPr>
      </p:pic>
      <p:sp>
        <p:nvSpPr>
          <p:cNvPr id="11" name="Titolo 1">
            <a:extLst>
              <a:ext uri="{FF2B5EF4-FFF2-40B4-BE49-F238E27FC236}">
                <a16:creationId xmlns:a16="http://schemas.microsoft.com/office/drawing/2014/main" id="{423D19F0-91E4-457B-A389-AE6C58CC071A}"/>
              </a:ext>
            </a:extLst>
          </p:cNvPr>
          <p:cNvSpPr txBox="1">
            <a:spLocks/>
          </p:cNvSpPr>
          <p:nvPr/>
        </p:nvSpPr>
        <p:spPr>
          <a:xfrm>
            <a:off x="1936997" y="1011221"/>
            <a:ext cx="5270007" cy="85805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it-IT" sz="3300" dirty="0" err="1">
                <a:solidFill>
                  <a:prstClr val="black"/>
                </a:solidFill>
                <a:latin typeface="Century Gothic" panose="020B0502020202020204" pitchFamily="34" charset="0"/>
              </a:rPr>
              <a:t>LUVs⊃HPTS</a:t>
            </a:r>
            <a:r>
              <a:rPr lang="it-IT" sz="3300" dirty="0">
                <a:solidFill>
                  <a:prstClr val="black"/>
                </a:solidFill>
                <a:latin typeface="Century Gothic" panose="020B0502020202020204" pitchFamily="34" charset="0"/>
              </a:rPr>
              <a:t> </a:t>
            </a:r>
            <a:r>
              <a:rPr lang="it-IT" sz="3300" dirty="0" err="1">
                <a:solidFill>
                  <a:prstClr val="black"/>
                </a:solidFill>
                <a:latin typeface="Century Gothic" panose="020B0502020202020204" pitchFamily="34" charset="0"/>
              </a:rPr>
              <a:t>assay</a:t>
            </a:r>
            <a:r>
              <a:rPr lang="it-IT" sz="3300" dirty="0">
                <a:solidFill>
                  <a:prstClr val="black"/>
                </a:solidFill>
                <a:latin typeface="Century Gothic" panose="020B0502020202020204" pitchFamily="34" charset="0"/>
              </a:rPr>
              <a:t> – B18C6</a:t>
            </a:r>
          </a:p>
        </p:txBody>
      </p:sp>
      <p:sp>
        <p:nvSpPr>
          <p:cNvPr id="14" name="CasellaDiTesto 13">
            <a:extLst>
              <a:ext uri="{FF2B5EF4-FFF2-40B4-BE49-F238E27FC236}">
                <a16:creationId xmlns:a16="http://schemas.microsoft.com/office/drawing/2014/main" id="{CFB82D12-B621-4DFF-BB83-D312C134FC03}"/>
              </a:ext>
            </a:extLst>
          </p:cNvPr>
          <p:cNvSpPr txBox="1"/>
          <p:nvPr/>
        </p:nvSpPr>
        <p:spPr>
          <a:xfrm>
            <a:off x="6757569" y="1907020"/>
            <a:ext cx="1378813" cy="276999"/>
          </a:xfrm>
          <a:prstGeom prst="rect">
            <a:avLst/>
          </a:prstGeom>
          <a:noFill/>
        </p:spPr>
        <p:txBody>
          <a:bodyPr wrap="square" rtlCol="0">
            <a:spAutoFit/>
          </a:bodyPr>
          <a:lstStyle/>
          <a:p>
            <a:pPr defTabSz="685800"/>
            <a:r>
              <a:rPr lang="it-IT" sz="1200" dirty="0">
                <a:solidFill>
                  <a:prstClr val="black"/>
                </a:solidFill>
                <a:latin typeface="Century Gothic" panose="020B0502020202020204" pitchFamily="34" charset="0"/>
              </a:rPr>
              <a:t>[2]ROTAXANE 3</a:t>
            </a:r>
            <a:endParaRPr lang="it-IT" sz="1350" dirty="0">
              <a:solidFill>
                <a:prstClr val="black"/>
              </a:solidFill>
              <a:latin typeface="Century Gothic" panose="020B0502020202020204" pitchFamily="34" charset="0"/>
            </a:endParaRPr>
          </a:p>
        </p:txBody>
      </p:sp>
      <p:grpSp>
        <p:nvGrpSpPr>
          <p:cNvPr id="3" name="Gruppo 2">
            <a:extLst>
              <a:ext uri="{FF2B5EF4-FFF2-40B4-BE49-F238E27FC236}">
                <a16:creationId xmlns:a16="http://schemas.microsoft.com/office/drawing/2014/main" id="{CFADF702-9547-49E3-A892-BC42FF3E8DD9}"/>
              </a:ext>
            </a:extLst>
          </p:cNvPr>
          <p:cNvGrpSpPr/>
          <p:nvPr/>
        </p:nvGrpSpPr>
        <p:grpSpPr>
          <a:xfrm>
            <a:off x="6231218" y="2323147"/>
            <a:ext cx="2396588" cy="3458858"/>
            <a:chOff x="7354921" y="1784847"/>
            <a:chExt cx="3195450" cy="4611811"/>
          </a:xfrm>
        </p:grpSpPr>
        <p:pic>
          <p:nvPicPr>
            <p:cNvPr id="16" name="Immagine 15">
              <a:extLst>
                <a:ext uri="{FF2B5EF4-FFF2-40B4-BE49-F238E27FC236}">
                  <a16:creationId xmlns:a16="http://schemas.microsoft.com/office/drawing/2014/main" id="{549FDA87-A543-4554-B79E-8C0C41111C9B}"/>
                </a:ext>
              </a:extLst>
            </p:cNvPr>
            <p:cNvPicPr>
              <a:picLocks noChangeAspect="1"/>
            </p:cNvPicPr>
            <p:nvPr/>
          </p:nvPicPr>
          <p:blipFill rotWithShape="1">
            <a:blip r:embed="rId3"/>
            <a:srcRect t="355" b="50826"/>
            <a:stretch/>
          </p:blipFill>
          <p:spPr>
            <a:xfrm>
              <a:off x="7469820" y="1784847"/>
              <a:ext cx="3080551" cy="2050755"/>
            </a:xfrm>
            <a:prstGeom prst="rect">
              <a:avLst/>
            </a:prstGeom>
          </p:spPr>
        </p:pic>
        <p:pic>
          <p:nvPicPr>
            <p:cNvPr id="2" name="Immagine 1">
              <a:extLst>
                <a:ext uri="{FF2B5EF4-FFF2-40B4-BE49-F238E27FC236}">
                  <a16:creationId xmlns:a16="http://schemas.microsoft.com/office/drawing/2014/main" id="{DF152D91-1647-4518-816E-8D65DE7417E8}"/>
                </a:ext>
              </a:extLst>
            </p:cNvPr>
            <p:cNvPicPr>
              <a:picLocks noChangeAspect="1"/>
            </p:cNvPicPr>
            <p:nvPr/>
          </p:nvPicPr>
          <p:blipFill>
            <a:blip r:embed="rId4"/>
            <a:stretch>
              <a:fillRect/>
            </a:stretch>
          </p:blipFill>
          <p:spPr>
            <a:xfrm>
              <a:off x="7354921" y="4180592"/>
              <a:ext cx="3080551" cy="2216066"/>
            </a:xfrm>
            <a:prstGeom prst="rect">
              <a:avLst/>
            </a:prstGeom>
          </p:spPr>
        </p:pic>
      </p:grpSp>
    </p:spTree>
    <p:extLst>
      <p:ext uri="{BB962C8B-B14F-4D97-AF65-F5344CB8AC3E}">
        <p14:creationId xmlns:p14="http://schemas.microsoft.com/office/powerpoint/2010/main" val="19203330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3544</TotalTime>
  <Words>1176</Words>
  <Application>Microsoft Office PowerPoint</Application>
  <PresentationFormat>Presentazione su schermo (4:3)</PresentationFormat>
  <Paragraphs>105</Paragraphs>
  <Slides>33</Slides>
  <Notes>6</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33</vt:i4>
      </vt:variant>
    </vt:vector>
  </HeadingPairs>
  <TitlesOfParts>
    <vt:vector size="42" baseType="lpstr">
      <vt:lpstr>Arial</vt:lpstr>
      <vt:lpstr>Avenir Next LT Pro Light</vt:lpstr>
      <vt:lpstr>Calibri</vt:lpstr>
      <vt:lpstr>Calibri Light</vt:lpstr>
      <vt:lpstr>Century Gothic</vt:lpstr>
      <vt:lpstr>Verdana</vt:lpstr>
      <vt:lpstr>Wingdings</vt:lpstr>
      <vt:lpstr>Tema di Office</vt:lpstr>
      <vt:lpstr>1_Tema di Office</vt:lpstr>
      <vt:lpstr>Lesson 8</vt:lpstr>
      <vt:lpstr>Presentazione standard di PowerPoint</vt:lpstr>
      <vt:lpstr>Introduzione</vt:lpstr>
      <vt:lpstr>Introduzione</vt:lpstr>
      <vt:lpstr>Introduzione</vt:lpstr>
      <vt:lpstr>Sintesi </vt:lpstr>
      <vt:lpstr>Caratterizzazione 1H-NMR</vt:lpstr>
      <vt:lpstr>LUVs⊃HPTS assay</vt:lpstr>
      <vt:lpstr>Presentazione standard di PowerPoint</vt:lpstr>
      <vt:lpstr>LUVs⊃HPTS assay – B18C6</vt:lpstr>
      <vt:lpstr>Come si dispone nel doppio strato?</vt:lpstr>
      <vt:lpstr>Come il movimento dello shuttle molecolare influisce sul trasporto</vt:lpstr>
      <vt:lpstr>Sensibilità al pH</vt:lpstr>
      <vt:lpstr>Sensibilità al pH – 1H-NMR</vt:lpstr>
      <vt:lpstr>Sensibilità al pH – 23Na-NMR</vt:lpstr>
      <vt:lpstr>Conclusioni</vt:lpstr>
      <vt:lpstr>Presentazione standard di PowerPoint</vt:lpstr>
      <vt:lpstr>Human muscle contraction</vt:lpstr>
      <vt:lpstr>Presentazione standard di PowerPoint</vt:lpstr>
      <vt:lpstr>Presentazione standard di PowerPoint</vt:lpstr>
      <vt:lpstr>Presentazione standard di PowerPoint</vt:lpstr>
      <vt:lpstr>Presentazione standard di PowerPoint</vt:lpstr>
      <vt:lpstr>Presentazione standard di PowerPoint</vt:lpstr>
      <vt:lpstr>Tolgo il Cu+ e tratto con Zn++, da 32+, ottengo 54+</vt:lpstr>
      <vt:lpstr>Analisi spettroscopica</vt:lpstr>
      <vt:lpstr>Presentazione standard di PowerPoint</vt:lpstr>
      <vt:lpstr>Sintesi del monomero (ermafrodito, metà host metà guest, vista in classe il 14 Marzo)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Topics: supramol chem and new synthetic strategies</dc:title>
  <dc:creator>Utente di Microsoft Office</dc:creator>
  <cp:lastModifiedBy>HP Inc.</cp:lastModifiedBy>
  <cp:revision>85</cp:revision>
  <dcterms:created xsi:type="dcterms:W3CDTF">2018-03-28T18:45:28Z</dcterms:created>
  <dcterms:modified xsi:type="dcterms:W3CDTF">2021-03-21T14:16:59Z</dcterms:modified>
</cp:coreProperties>
</file>