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32" r:id="rId2"/>
    <p:sldId id="658" r:id="rId3"/>
    <p:sldId id="355" r:id="rId4"/>
    <p:sldId id="343" r:id="rId5"/>
    <p:sldId id="394" r:id="rId6"/>
    <p:sldId id="645" r:id="rId7"/>
    <p:sldId id="646" r:id="rId8"/>
    <p:sldId id="648" r:id="rId9"/>
    <p:sldId id="647" r:id="rId10"/>
    <p:sldId id="649" r:id="rId11"/>
    <p:sldId id="650" r:id="rId12"/>
    <p:sldId id="360" r:id="rId13"/>
    <p:sldId id="358" r:id="rId14"/>
    <p:sldId id="644" r:id="rId15"/>
    <p:sldId id="643" r:id="rId16"/>
    <p:sldId id="651" r:id="rId17"/>
    <p:sldId id="396" r:id="rId18"/>
    <p:sldId id="395" r:id="rId19"/>
    <p:sldId id="344" r:id="rId20"/>
    <p:sldId id="397" r:id="rId21"/>
    <p:sldId id="352" r:id="rId22"/>
    <p:sldId id="318" r:id="rId23"/>
    <p:sldId id="319" r:id="rId24"/>
    <p:sldId id="398" r:id="rId25"/>
    <p:sldId id="399" r:id="rId26"/>
    <p:sldId id="353" r:id="rId27"/>
    <p:sldId id="356" r:id="rId28"/>
    <p:sldId id="357" r:id="rId29"/>
    <p:sldId id="402" r:id="rId30"/>
    <p:sldId id="326" r:id="rId31"/>
    <p:sldId id="362" r:id="rId32"/>
    <p:sldId id="327" r:id="rId33"/>
    <p:sldId id="328" r:id="rId34"/>
    <p:sldId id="400" r:id="rId35"/>
    <p:sldId id="401" r:id="rId36"/>
    <p:sldId id="653" r:id="rId37"/>
    <p:sldId id="656" r:id="rId38"/>
    <p:sldId id="607" r:id="rId39"/>
    <p:sldId id="608" r:id="rId40"/>
    <p:sldId id="613" r:id="rId41"/>
    <p:sldId id="359" r:id="rId42"/>
    <p:sldId id="629" r:id="rId43"/>
    <p:sldId id="297" r:id="rId44"/>
    <p:sldId id="307" r:id="rId45"/>
    <p:sldId id="654" r:id="rId46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B8408710-AE8D-45B8-BB5B-705336DE62C3}"/>
              </a:ext>
            </a:extLst>
          </p:cNvPr>
          <p:cNvGrpSpPr>
            <a:grpSpLocks/>
          </p:cNvGrpSpPr>
          <p:nvPr/>
        </p:nvGrpSpPr>
        <p:grpSpPr bwMode="auto">
          <a:xfrm>
            <a:off x="1" y="2438401"/>
            <a:ext cx="12012084" cy="1052513"/>
            <a:chOff x="0" y="1536"/>
            <a:chExt cx="5675" cy="663"/>
          </a:xfrm>
        </p:grpSpPr>
        <p:grpSp>
          <p:nvGrpSpPr>
            <p:cNvPr id="5" name="Group 3">
              <a:extLst>
                <a:ext uri="{FF2B5EF4-FFF2-40B4-BE49-F238E27FC236}">
                  <a16:creationId xmlns:a16="http://schemas.microsoft.com/office/drawing/2014/main" id="{68C279C6-FC69-40A8-A806-1B8E9C00613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2" name="Rectangle 4">
                <a:extLst>
                  <a:ext uri="{FF2B5EF4-FFF2-40B4-BE49-F238E27FC236}">
                    <a16:creationId xmlns:a16="http://schemas.microsoft.com/office/drawing/2014/main" id="{406E590E-68CC-45B2-8EE7-87F7BFBF2F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bg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bg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bg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bg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bg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/>
              </a:p>
            </p:txBody>
          </p:sp>
          <p:sp>
            <p:nvSpPr>
              <p:cNvPr id="13" name="Rectangle 5">
                <a:extLst>
                  <a:ext uri="{FF2B5EF4-FFF2-40B4-BE49-F238E27FC236}">
                    <a16:creationId xmlns:a16="http://schemas.microsoft.com/office/drawing/2014/main" id="{1DF63050-C759-4746-8ED2-434ABE5430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bg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bg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bg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bg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bg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/>
              </a:p>
            </p:txBody>
          </p:sp>
        </p:grpSp>
        <p:grpSp>
          <p:nvGrpSpPr>
            <p:cNvPr id="6" name="Group 6">
              <a:extLst>
                <a:ext uri="{FF2B5EF4-FFF2-40B4-BE49-F238E27FC236}">
                  <a16:creationId xmlns:a16="http://schemas.microsoft.com/office/drawing/2014/main" id="{70BA4722-3034-4B46-B2FA-7B2A103C9CF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0" name="Rectangle 7">
                <a:extLst>
                  <a:ext uri="{FF2B5EF4-FFF2-40B4-BE49-F238E27FC236}">
                    <a16:creationId xmlns:a16="http://schemas.microsoft.com/office/drawing/2014/main" id="{7BEE0256-18E2-41C7-AA35-11CB35F955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bg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bg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bg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bg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bg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/>
              </a:p>
            </p:txBody>
          </p:sp>
          <p:sp>
            <p:nvSpPr>
              <p:cNvPr id="11" name="Rectangle 8">
                <a:extLst>
                  <a:ext uri="{FF2B5EF4-FFF2-40B4-BE49-F238E27FC236}">
                    <a16:creationId xmlns:a16="http://schemas.microsoft.com/office/drawing/2014/main" id="{B600E17A-9D82-420F-A7AC-F1B852CC7C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49" y="2640"/>
                <a:ext cx="335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bg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bg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bg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bg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bg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/>
              </a:p>
            </p:txBody>
          </p:sp>
        </p:grpSp>
        <p:sp>
          <p:nvSpPr>
            <p:cNvPr id="7" name="Rectangle 9">
              <a:extLst>
                <a:ext uri="{FF2B5EF4-FFF2-40B4-BE49-F238E27FC236}">
                  <a16:creationId xmlns:a16="http://schemas.microsoft.com/office/drawing/2014/main" id="{E0FE2904-6214-47BD-8712-8D3B2AFEEF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ffectLst/>
          </p:spPr>
          <p:txBody>
            <a:bodyPr wrap="none" anchor="ctr"/>
            <a:lstStyle>
              <a:lvl1pPr eaLnBrk="0" hangingPunct="0">
                <a:defRPr sz="2400">
                  <a:solidFill>
                    <a:schemeClr val="bg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2400"/>
            </a:p>
          </p:txBody>
        </p:sp>
        <p:sp>
          <p:nvSpPr>
            <p:cNvPr id="8" name="Rectangle 10">
              <a:extLst>
                <a:ext uri="{FF2B5EF4-FFF2-40B4-BE49-F238E27FC236}">
                  <a16:creationId xmlns:a16="http://schemas.microsoft.com/office/drawing/2014/main" id="{1623CAB5-500F-4311-B305-6CFC3DCC3E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txBody>
            <a:bodyPr wrap="none" anchor="ctr"/>
            <a:lstStyle>
              <a:lvl1pPr eaLnBrk="0" hangingPunct="0">
                <a:defRPr sz="2400">
                  <a:solidFill>
                    <a:schemeClr val="bg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2400"/>
            </a:p>
          </p:txBody>
        </p:sp>
        <p:sp>
          <p:nvSpPr>
            <p:cNvPr id="9" name="Rectangle 11">
              <a:extLst>
                <a:ext uri="{FF2B5EF4-FFF2-40B4-BE49-F238E27FC236}">
                  <a16:creationId xmlns:a16="http://schemas.microsoft.com/office/drawing/2014/main" id="{73B03E69-BE0C-44FF-B379-40282AA9FD6B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</p:spPr>
          <p:txBody>
            <a:bodyPr wrap="none" anchor="ctr"/>
            <a:lstStyle>
              <a:lvl1pPr eaLnBrk="0" hangingPunct="0">
                <a:defRPr sz="2400">
                  <a:solidFill>
                    <a:schemeClr val="bg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2400"/>
            </a:p>
          </p:txBody>
        </p:sp>
      </p:grpSp>
      <p:sp>
        <p:nvSpPr>
          <p:cNvPr id="30732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1320800" y="1828800"/>
            <a:ext cx="103632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30733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it-IT" noProof="0"/>
              <a:t>Fare clic per modificare lo stile del sottotitolo dello schema</a:t>
            </a:r>
          </a:p>
        </p:txBody>
      </p:sp>
      <p:sp>
        <p:nvSpPr>
          <p:cNvPr id="14" name="Rectangle 14">
            <a:extLst>
              <a:ext uri="{FF2B5EF4-FFF2-40B4-BE49-F238E27FC236}">
                <a16:creationId xmlns:a16="http://schemas.microsoft.com/office/drawing/2014/main" id="{6A4649AF-C741-4B1F-8D03-08943843313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1320800" y="6248400"/>
            <a:ext cx="2540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5" name="Rectangle 15">
            <a:extLst>
              <a:ext uri="{FF2B5EF4-FFF2-40B4-BE49-F238E27FC236}">
                <a16:creationId xmlns:a16="http://schemas.microsoft.com/office/drawing/2014/main" id="{DC5B9E11-6557-4F79-B2F0-0C8B7A242D3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4572000" y="6248400"/>
            <a:ext cx="38608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6" name="Rectangle 16">
            <a:extLst>
              <a:ext uri="{FF2B5EF4-FFF2-40B4-BE49-F238E27FC236}">
                <a16:creationId xmlns:a16="http://schemas.microsoft.com/office/drawing/2014/main" id="{DF16790C-B887-4696-BAF6-170F2C045C4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9144000" y="6248400"/>
            <a:ext cx="2540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6370AF5F-95B8-433D-BB48-C3CC2F01F550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4435840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5CF69226-4B42-479C-B96B-3CFA6C97739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35A65B7A-6214-4F75-A6E2-326F3171432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B8B24990-5947-4D10-8044-C904CC1E773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5E12AF-F26E-4339-B790-E7BB3322BD5C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9447020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9338733" y="617539"/>
            <a:ext cx="2601384" cy="551497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534584" y="617539"/>
            <a:ext cx="7600949" cy="551497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8CD5584A-3737-4AE5-9442-47E8693C948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BA624672-1E39-4A53-9872-1E5EE77BC5D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3AEF0B8E-84B9-4229-8DF1-9DB8472CE21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BD5969-B810-4E78-B563-AC7A18B6723C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6968711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olo, testo e gra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534585" y="617538"/>
            <a:ext cx="10390716" cy="1143000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1576917" y="2017713"/>
            <a:ext cx="5080000" cy="411480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grafico 3"/>
          <p:cNvSpPr>
            <a:spLocks noGrp="1"/>
          </p:cNvSpPr>
          <p:nvPr>
            <p:ph type="chart" sz="half" idx="2"/>
          </p:nvPr>
        </p:nvSpPr>
        <p:spPr>
          <a:xfrm>
            <a:off x="6860117" y="2017713"/>
            <a:ext cx="50800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2218CB6D-0362-4084-8155-452E2224135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E4D63B86-8A58-434E-A6B0-B809AD87D9E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425F1852-D15A-47FB-91C1-5E47FFD5A0A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8B4FA0-8896-44B3-950D-C3D54F5ABB22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92013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4B16B720-4871-4A7B-99CD-9605D30D599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324EE3AD-269F-4DD2-9BD0-D1FFAFDD8FF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3E47409B-2990-480C-A99E-15F8AB66CE3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D898C9-585C-41FB-A6B3-AF5471D004F1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960191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F5CAC546-AF1E-4485-AA02-E9D935F9152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B3756A82-C214-4E21-82BF-89FE49594BF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63A7E611-AF17-404F-9E9D-ABD51817938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254037-86DF-462C-A1FB-7F791A8DE665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8641432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576917" y="2017713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860117" y="2017713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69BDE0AF-999A-4F33-892D-B39D5CB9D21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DC615D68-5CF6-4B4E-848A-BE0F5B51D19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2D07AA78-4DE1-4EE7-9ECC-F9D01F2E002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29DBC0-543D-4D34-B40C-65510220E827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34338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10641280-C75C-4EDE-A8DB-5789F4C6D5C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12">
            <a:extLst>
              <a:ext uri="{FF2B5EF4-FFF2-40B4-BE49-F238E27FC236}">
                <a16:creationId xmlns:a16="http://schemas.microsoft.com/office/drawing/2014/main" id="{025EC057-B2BA-448F-A4EF-044A2880FE7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Rectangle 13">
            <a:extLst>
              <a:ext uri="{FF2B5EF4-FFF2-40B4-BE49-F238E27FC236}">
                <a16:creationId xmlns:a16="http://schemas.microsoft.com/office/drawing/2014/main" id="{C3B79E11-07B5-4888-9036-DA8103D31DA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401330-9EF8-47C9-91B2-63FE5CECD9BF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6262993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Rectangle 11">
            <a:extLst>
              <a:ext uri="{FF2B5EF4-FFF2-40B4-BE49-F238E27FC236}">
                <a16:creationId xmlns:a16="http://schemas.microsoft.com/office/drawing/2014/main" id="{51A046D5-A42F-435B-B141-1EE251014CD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id="{D10015F1-043F-4F1D-89AA-29CEE7E3FE0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3F9733B9-AFBB-4E37-BBFC-6A5C6971666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396D6C-F435-49F7-9B20-6C2F81DEA74E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592607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>
            <a:extLst>
              <a:ext uri="{FF2B5EF4-FFF2-40B4-BE49-F238E27FC236}">
                <a16:creationId xmlns:a16="http://schemas.microsoft.com/office/drawing/2014/main" id="{CBB81A98-A88A-41B6-B730-FED05901AC9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12">
            <a:extLst>
              <a:ext uri="{FF2B5EF4-FFF2-40B4-BE49-F238E27FC236}">
                <a16:creationId xmlns:a16="http://schemas.microsoft.com/office/drawing/2014/main" id="{2570BB98-512F-45D9-B923-4AC85C44348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13">
            <a:extLst>
              <a:ext uri="{FF2B5EF4-FFF2-40B4-BE49-F238E27FC236}">
                <a16:creationId xmlns:a16="http://schemas.microsoft.com/office/drawing/2014/main" id="{8153052C-F966-4866-92F4-2F0F7C48317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E65C98-9FC8-4BE8-A6C5-1F5EFC21A342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172576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EB2AA3A5-D395-461F-90E6-E5D294A0D77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8482E984-195C-466F-B62D-85125891D58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239C4F10-EBC1-41BE-962E-6E8839D92DC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70096A-CD43-41F6-9064-066CD83C29D5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4380881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AF65A5B6-050D-4B19-9A20-7D6CE787F50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6B8953EF-6EFC-4A8F-A3A6-2115D8F4841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42A5BB31-712C-40A9-8464-B122E4E31AE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DB3848-BFA6-48AD-9ED8-9378B9CDD6A2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5571959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C2EC33B7-C2C3-4005-854E-FDF3C4A3D6E1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556684" y="1098551"/>
            <a:ext cx="584200" cy="4746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ahoma" pitchFamily="34" charset="0"/>
              </a:defRPr>
            </a:lvl9pPr>
          </a:lstStyle>
          <a:p>
            <a:pPr algn="ctr" eaLnBrk="1" hangingPunct="1">
              <a:defRPr/>
            </a:pPr>
            <a:endParaRPr kumimoji="1" lang="it-IT" altLang="en-US" sz="2400">
              <a:solidFill>
                <a:schemeClr val="tx1"/>
              </a:solidFill>
            </a:endParaRP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5265DFF3-F287-4586-8D87-72217DF05BA6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1066801" y="1098551"/>
            <a:ext cx="438151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ahoma" pitchFamily="34" charset="0"/>
              </a:defRPr>
            </a:lvl9pPr>
          </a:lstStyle>
          <a:p>
            <a:pPr algn="ctr" eaLnBrk="1" hangingPunct="1">
              <a:defRPr/>
            </a:pPr>
            <a:endParaRPr kumimoji="1" lang="it-IT" altLang="en-US" sz="2400">
              <a:solidFill>
                <a:schemeClr val="tx1"/>
              </a:solidFill>
            </a:endParaRP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31265278-7873-4FA2-B94C-36CF3386CC80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721785" y="1520826"/>
            <a:ext cx="563033" cy="474663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ahoma" pitchFamily="34" charset="0"/>
              </a:defRPr>
            </a:lvl9pPr>
          </a:lstStyle>
          <a:p>
            <a:pPr algn="ctr" eaLnBrk="1" hangingPunct="1">
              <a:defRPr/>
            </a:pPr>
            <a:endParaRPr kumimoji="1" lang="it-IT" altLang="en-US" sz="2400">
              <a:solidFill>
                <a:schemeClr val="tx1"/>
              </a:solidFill>
            </a:endParaRPr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9FBD6E65-489B-4929-940E-F86EA2DF6008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1214967" y="1520826"/>
            <a:ext cx="491067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ahoma" pitchFamily="34" charset="0"/>
              </a:defRPr>
            </a:lvl9pPr>
          </a:lstStyle>
          <a:p>
            <a:pPr algn="ctr" eaLnBrk="1" hangingPunct="1">
              <a:defRPr/>
            </a:pPr>
            <a:endParaRPr kumimoji="1" lang="it-IT" altLang="en-US" sz="2400">
              <a:solidFill>
                <a:schemeClr val="tx1"/>
              </a:solidFill>
            </a:endParaRP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392A36AA-C821-4D57-A2FE-76D6D2620130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169333" y="1447801"/>
            <a:ext cx="747184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ffectLst/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ahoma" pitchFamily="34" charset="0"/>
              </a:defRPr>
            </a:lvl9pPr>
          </a:lstStyle>
          <a:p>
            <a:pPr algn="ctr" eaLnBrk="1" hangingPunct="1">
              <a:defRPr/>
            </a:pPr>
            <a:endParaRPr kumimoji="1" lang="it-IT" altLang="en-US" sz="2400">
              <a:solidFill>
                <a:schemeClr val="tx1"/>
              </a:solidFill>
            </a:endParaRPr>
          </a:p>
        </p:txBody>
      </p:sp>
      <p:sp>
        <p:nvSpPr>
          <p:cNvPr id="1031" name="Rectangle 7">
            <a:extLst>
              <a:ext uri="{FF2B5EF4-FFF2-40B4-BE49-F238E27FC236}">
                <a16:creationId xmlns:a16="http://schemas.microsoft.com/office/drawing/2014/main" id="{E6978613-43A1-4DE6-80E5-F1B37D927437}"/>
              </a:ext>
            </a:extLst>
          </p:cNvPr>
          <p:cNvSpPr>
            <a:spLocks noChangeArrowheads="1"/>
          </p:cNvSpPr>
          <p:nvPr/>
        </p:nvSpPr>
        <p:spPr bwMode="gray">
          <a:xfrm>
            <a:off x="1016000" y="990601"/>
            <a:ext cx="42333" cy="10525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ahoma" pitchFamily="34" charset="0"/>
              </a:defRPr>
            </a:lvl9pPr>
          </a:lstStyle>
          <a:p>
            <a:pPr algn="ctr" eaLnBrk="1" hangingPunct="1">
              <a:defRPr/>
            </a:pPr>
            <a:endParaRPr kumimoji="1" lang="it-IT" altLang="en-US" sz="2400">
              <a:solidFill>
                <a:schemeClr val="tx1"/>
              </a:solidFill>
            </a:endParaRPr>
          </a:p>
        </p:txBody>
      </p:sp>
      <p:sp>
        <p:nvSpPr>
          <p:cNvPr id="1032" name="Rectangle 8">
            <a:extLst>
              <a:ext uri="{FF2B5EF4-FFF2-40B4-BE49-F238E27FC236}">
                <a16:creationId xmlns:a16="http://schemas.microsoft.com/office/drawing/2014/main" id="{797F3F2D-CAEB-4095-91AB-379629613BD1}"/>
              </a:ext>
            </a:extLst>
          </p:cNvPr>
          <p:cNvSpPr>
            <a:spLocks noChangeArrowheads="1"/>
          </p:cNvSpPr>
          <p:nvPr/>
        </p:nvSpPr>
        <p:spPr bwMode="gray">
          <a:xfrm>
            <a:off x="590551" y="1781175"/>
            <a:ext cx="10968567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ahoma" pitchFamily="34" charset="0"/>
              </a:defRPr>
            </a:lvl9pPr>
          </a:lstStyle>
          <a:p>
            <a:pPr algn="ctr" eaLnBrk="1" hangingPunct="1">
              <a:defRPr/>
            </a:pPr>
            <a:endParaRPr kumimoji="1" lang="it-IT" altLang="en-US" sz="2400">
              <a:solidFill>
                <a:schemeClr val="tx1"/>
              </a:solidFill>
            </a:endParaRPr>
          </a:p>
        </p:txBody>
      </p:sp>
      <p:sp>
        <p:nvSpPr>
          <p:cNvPr id="1033" name="Rectangle 9">
            <a:extLst>
              <a:ext uri="{FF2B5EF4-FFF2-40B4-BE49-F238E27FC236}">
                <a16:creationId xmlns:a16="http://schemas.microsoft.com/office/drawing/2014/main" id="{B7E6FA60-0B50-4C5F-82B6-1EAEB8E309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534585" y="617538"/>
            <a:ext cx="10390716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en-US"/>
              <a:t>Fare clic per modificare lo stile del titolo dello schema</a:t>
            </a:r>
          </a:p>
        </p:txBody>
      </p:sp>
      <p:sp>
        <p:nvSpPr>
          <p:cNvPr id="1034" name="Rectangle 10">
            <a:extLst>
              <a:ext uri="{FF2B5EF4-FFF2-40B4-BE49-F238E27FC236}">
                <a16:creationId xmlns:a16="http://schemas.microsoft.com/office/drawing/2014/main" id="{2BD400B7-8247-4565-B9E3-8B98BF04C5F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576917" y="2017713"/>
            <a:ext cx="10363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en-US"/>
              <a:t>Fare clic per modificare gli stili del testo dello schema</a:t>
            </a:r>
          </a:p>
          <a:p>
            <a:pPr lvl="1"/>
            <a:r>
              <a:rPr lang="it-IT" altLang="en-US"/>
              <a:t>Secondo livello</a:t>
            </a:r>
          </a:p>
          <a:p>
            <a:pPr lvl="2"/>
            <a:r>
              <a:rPr lang="it-IT" altLang="en-US"/>
              <a:t>Terzo livello</a:t>
            </a:r>
          </a:p>
          <a:p>
            <a:pPr lvl="3"/>
            <a:r>
              <a:rPr lang="it-IT" altLang="en-US"/>
              <a:t>Quarto livello</a:t>
            </a:r>
          </a:p>
          <a:p>
            <a:pPr lvl="4"/>
            <a:r>
              <a:rPr lang="it-IT" altLang="en-US"/>
              <a:t>Quinto livello</a:t>
            </a:r>
          </a:p>
        </p:txBody>
      </p:sp>
      <p:sp>
        <p:nvSpPr>
          <p:cNvPr id="29707" name="Rectangle 11">
            <a:extLst>
              <a:ext uri="{FF2B5EF4-FFF2-40B4-BE49-F238E27FC236}">
                <a16:creationId xmlns:a16="http://schemas.microsoft.com/office/drawing/2014/main" id="{782BE4C0-E8C4-4ABC-A7DE-05D36F1F6B0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219200" y="6324600"/>
            <a:ext cx="2540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29708" name="Rectangle 12">
            <a:extLst>
              <a:ext uri="{FF2B5EF4-FFF2-40B4-BE49-F238E27FC236}">
                <a16:creationId xmlns:a16="http://schemas.microsoft.com/office/drawing/2014/main" id="{AEC47D2F-4DE0-4BDB-8AFB-E7452F33CDA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470400" y="6324600"/>
            <a:ext cx="3860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29709" name="Rectangle 13">
            <a:extLst>
              <a:ext uri="{FF2B5EF4-FFF2-40B4-BE49-F238E27FC236}">
                <a16:creationId xmlns:a16="http://schemas.microsoft.com/office/drawing/2014/main" id="{95FFDC6E-2DB7-4F07-A6AD-23BD34FB81E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042400" y="6324600"/>
            <a:ext cx="2540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B93F3125-8698-42F4-97F5-FA9B65F8D878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839114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anose="05000000000000000000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5">
            <a:extLst>
              <a:ext uri="{FF2B5EF4-FFF2-40B4-BE49-F238E27FC236}">
                <a16:creationId xmlns:a16="http://schemas.microsoft.com/office/drawing/2014/main" id="{88AE75CF-75B6-4AA5-9E9C-28DB0F03ADD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919288" y="-171400"/>
            <a:ext cx="8559800" cy="6648400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it-IT" altLang="en-US" sz="6000" b="1" dirty="0">
                <a:solidFill>
                  <a:srgbClr val="A50021"/>
                </a:solidFill>
                <a:latin typeface="Garamond" panose="02020404030301010803" pitchFamily="18" charset="0"/>
              </a:rPr>
              <a:t>SVILUPPO PRENATALE</a:t>
            </a:r>
          </a:p>
          <a:p>
            <a:pPr marL="0" indent="0" algn="ctr" eaLnBrk="1" hangingPunct="1">
              <a:buNone/>
            </a:pPr>
            <a:r>
              <a:rPr lang="it-IT" altLang="en-US" sz="6000" b="1" dirty="0">
                <a:solidFill>
                  <a:srgbClr val="A50021"/>
                </a:solidFill>
                <a:latin typeface="Garamond" panose="02020404030301010803" pitchFamily="18" charset="0"/>
              </a:rPr>
              <a:t>&amp; PRIME COMPETENZE NEONATALI</a:t>
            </a:r>
          </a:p>
        </p:txBody>
      </p:sp>
      <p:sp>
        <p:nvSpPr>
          <p:cNvPr id="4099" name="CasellaDiTesto 1">
            <a:extLst>
              <a:ext uri="{FF2B5EF4-FFF2-40B4-BE49-F238E27FC236}">
                <a16:creationId xmlns:a16="http://schemas.microsoft.com/office/drawing/2014/main" id="{ACA613D4-BA95-41D0-BC9A-CD42FEC3DC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1089" y="5159376"/>
            <a:ext cx="77057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it-IT" altLang="en-US" sz="2400">
                <a:solidFill>
                  <a:srgbClr val="FFFFFF"/>
                </a:solidFill>
              </a:rPr>
              <a:t>CORSO DI PSICOLOGIA DELLO SVILUPPO 2020-2021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it-IT" altLang="en-US" sz="2400">
                <a:solidFill>
                  <a:srgbClr val="FFFFFF"/>
                </a:solidFill>
              </a:rPr>
              <a:t>Dott.ssa Claudia Caprin – Università Milano-Bicocca</a:t>
            </a:r>
            <a:endParaRPr lang="en-US" altLang="en-US" sz="240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olo 1">
            <a:extLst>
              <a:ext uri="{FF2B5EF4-FFF2-40B4-BE49-F238E27FC236}">
                <a16:creationId xmlns:a16="http://schemas.microsoft.com/office/drawing/2014/main" id="{9423D3EF-D54E-47E6-8087-BF44107120B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12291" name="Segnaposto contenuto 4">
            <a:extLst>
              <a:ext uri="{FF2B5EF4-FFF2-40B4-BE49-F238E27FC236}">
                <a16:creationId xmlns:a16="http://schemas.microsoft.com/office/drawing/2014/main" id="{5E077BB2-99B0-4418-81EC-8E533F32CFE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51089" y="476250"/>
            <a:ext cx="7793037" cy="6192838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olo 1">
            <a:extLst>
              <a:ext uri="{FF2B5EF4-FFF2-40B4-BE49-F238E27FC236}">
                <a16:creationId xmlns:a16="http://schemas.microsoft.com/office/drawing/2014/main" id="{1F761A78-EE7F-4FCF-A1C7-C9E50740510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13315" name="Segnaposto contenuto 4">
            <a:extLst>
              <a:ext uri="{FF2B5EF4-FFF2-40B4-BE49-F238E27FC236}">
                <a16:creationId xmlns:a16="http://schemas.microsoft.com/office/drawing/2014/main" id="{318C1FDE-2F96-45A6-879E-24A3F16A765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74938" y="617539"/>
            <a:ext cx="6964362" cy="5514975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669DC256-8674-4828-9A57-C8342BF979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667001" y="457200"/>
            <a:ext cx="7800975" cy="1303338"/>
          </a:xfrm>
        </p:spPr>
        <p:txBody>
          <a:bodyPr/>
          <a:lstStyle/>
          <a:p>
            <a:pPr algn="ctr" eaLnBrk="1" hangingPunct="1"/>
            <a:r>
              <a:rPr lang="it-IT" altLang="en-US">
                <a:solidFill>
                  <a:srgbClr val="A50021"/>
                </a:solidFill>
              </a:rPr>
              <a:t>Sviluppo del Sistema Nervoso Centrale e Periferico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F7330FFB-1DB6-4E71-B275-2B7F782DF75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208214" y="2349500"/>
            <a:ext cx="7775575" cy="4203700"/>
          </a:xfrm>
        </p:spPr>
        <p:txBody>
          <a:bodyPr/>
          <a:lstStyle/>
          <a:p>
            <a:pPr marL="0" indent="0" algn="just" eaLnBrk="1" hangingPunct="1">
              <a:buNone/>
            </a:pPr>
            <a:r>
              <a:rPr lang="it-IT" altLang="en-US" sz="3400" b="1">
                <a:solidFill>
                  <a:schemeClr val="bg1"/>
                </a:solidFill>
                <a:latin typeface="Garamond" panose="02020404030301010803" pitchFamily="18" charset="0"/>
              </a:rPr>
              <a:t>Durante la gestazione si sviluppa l’organismo, di particolare interesse per la Psicologia dello Sviluppo è la maturazione del sistema nervoso centrale e periferico e delle abilità precoci che ne conseguono</a:t>
            </a:r>
          </a:p>
        </p:txBody>
      </p:sp>
    </p:spTree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Segnaposto contenuto 1">
            <a:extLst>
              <a:ext uri="{FF2B5EF4-FFF2-40B4-BE49-F238E27FC236}">
                <a16:creationId xmlns:a16="http://schemas.microsoft.com/office/drawing/2014/main" id="{13DE77FD-2AC8-499E-A911-75AC518364F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63975" y="620714"/>
            <a:ext cx="4897438" cy="5832475"/>
          </a:xfrm>
        </p:spPr>
      </p:pic>
    </p:spTree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olo 1">
            <a:extLst>
              <a:ext uri="{FF2B5EF4-FFF2-40B4-BE49-F238E27FC236}">
                <a16:creationId xmlns:a16="http://schemas.microsoft.com/office/drawing/2014/main" id="{E1A0551A-2D24-44DC-8984-386A405F54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16387" name="Segnaposto contenuto 4">
            <a:extLst>
              <a:ext uri="{FF2B5EF4-FFF2-40B4-BE49-F238E27FC236}">
                <a16:creationId xmlns:a16="http://schemas.microsoft.com/office/drawing/2014/main" id="{8C3D65DB-6C69-47F8-AEF8-40CA8C517BC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63751" y="617539"/>
            <a:ext cx="8367713" cy="5907087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olo 1">
            <a:extLst>
              <a:ext uri="{FF2B5EF4-FFF2-40B4-BE49-F238E27FC236}">
                <a16:creationId xmlns:a16="http://schemas.microsoft.com/office/drawing/2014/main" id="{9D49967C-8DF7-4BC6-B2B2-26890DB2F3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17411" name="Segnaposto contenuto 4">
            <a:extLst>
              <a:ext uri="{FF2B5EF4-FFF2-40B4-BE49-F238E27FC236}">
                <a16:creationId xmlns:a16="http://schemas.microsoft.com/office/drawing/2014/main" id="{5DFEE353-43B8-4D3A-8B0E-51C7418C9C1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19288" y="646114"/>
            <a:ext cx="8280400" cy="5951537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olo 1">
            <a:extLst>
              <a:ext uri="{FF2B5EF4-FFF2-40B4-BE49-F238E27FC236}">
                <a16:creationId xmlns:a16="http://schemas.microsoft.com/office/drawing/2014/main" id="{EEBC445D-47CE-497E-ACD0-EDEFC86C96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/>
              <a:t> Periodo fetale</a:t>
            </a:r>
          </a:p>
        </p:txBody>
      </p:sp>
      <p:sp>
        <p:nvSpPr>
          <p:cNvPr id="18435" name="Segnaposto contenuto 2">
            <a:extLst>
              <a:ext uri="{FF2B5EF4-FFF2-40B4-BE49-F238E27FC236}">
                <a16:creationId xmlns:a16="http://schemas.microsoft.com/office/drawing/2014/main" id="{32379BAD-FEEE-472E-BD50-A4C58999C7C1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it-IT" altLang="it-IT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6">
            <a:extLst>
              <a:ext uri="{FF2B5EF4-FFF2-40B4-BE49-F238E27FC236}">
                <a16:creationId xmlns:a16="http://schemas.microsoft.com/office/drawing/2014/main" id="{8F338ECB-F115-4746-A469-E0E7D9E928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1525" y="2698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US" altLang="en-US" sz="2400">
              <a:solidFill>
                <a:srgbClr val="FFFFFF"/>
              </a:solidFill>
            </a:endParaRPr>
          </a:p>
        </p:txBody>
      </p:sp>
      <p:sp>
        <p:nvSpPr>
          <p:cNvPr id="19459" name="Text Box 9">
            <a:extLst>
              <a:ext uri="{FF2B5EF4-FFF2-40B4-BE49-F238E27FC236}">
                <a16:creationId xmlns:a16="http://schemas.microsoft.com/office/drawing/2014/main" id="{B58B0D3E-9D10-4EAD-B67B-429E782ACD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2925" y="1936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US" altLang="en-US" sz="2400">
              <a:solidFill>
                <a:srgbClr val="FFFFFF"/>
              </a:solidFill>
            </a:endParaRPr>
          </a:p>
        </p:txBody>
      </p:sp>
      <p:pic>
        <p:nvPicPr>
          <p:cNvPr id="19460" name="Picture 12" descr="8settimane">
            <a:extLst>
              <a:ext uri="{FF2B5EF4-FFF2-40B4-BE49-F238E27FC236}">
                <a16:creationId xmlns:a16="http://schemas.microsoft.com/office/drawing/2014/main" id="{BF5E5172-356F-4031-920B-882A0C8D1F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1" y="750888"/>
            <a:ext cx="6048375" cy="551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Text Box 13">
            <a:extLst>
              <a:ext uri="{FF2B5EF4-FFF2-40B4-BE49-F238E27FC236}">
                <a16:creationId xmlns:a16="http://schemas.microsoft.com/office/drawing/2014/main" id="{037CE5F2-52DE-4089-A1F6-B8853064F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2926" y="5308600"/>
            <a:ext cx="314325" cy="95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it-IT" altLang="en-US" sz="2800">
                <a:solidFill>
                  <a:srgbClr val="FFFFFF"/>
                </a:solidFill>
                <a:latin typeface="Verdana" panose="020B0604030504040204" pitchFamily="34" charset="0"/>
              </a:rPr>
              <a:t>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it-IT" altLang="en-US" sz="2800">
              <a:solidFill>
                <a:srgbClr val="FFFFFF"/>
              </a:solidFill>
              <a:latin typeface="Verdana" panose="020B0604030504040204" pitchFamily="34" charset="0"/>
            </a:endParaRPr>
          </a:p>
        </p:txBody>
      </p:sp>
      <p:sp>
        <p:nvSpPr>
          <p:cNvPr id="19462" name="Rettangolo 1">
            <a:extLst>
              <a:ext uri="{FF2B5EF4-FFF2-40B4-BE49-F238E27FC236}">
                <a16:creationId xmlns:a16="http://schemas.microsoft.com/office/drawing/2014/main" id="{29E91DDA-3605-4D0F-9F13-B4C72863E3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5039" y="6210301"/>
            <a:ext cx="84613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it-IT" altLang="en-US" sz="2400" b="1">
                <a:solidFill>
                  <a:srgbClr val="FFFFFF"/>
                </a:solidFill>
                <a:latin typeface="Verdana" panose="020B0604030504040204" pitchFamily="34" charset="0"/>
              </a:rPr>
              <a:t>8 settimane</a:t>
            </a:r>
            <a:endParaRPr lang="en-US" altLang="en-US" sz="24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29C7DE9A-6056-422C-A513-992ED4F7798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667001" y="457200"/>
            <a:ext cx="6958013" cy="1303338"/>
          </a:xfrm>
        </p:spPr>
        <p:txBody>
          <a:bodyPr/>
          <a:lstStyle/>
          <a:p>
            <a:pPr algn="ctr" eaLnBrk="1" hangingPunct="1"/>
            <a:r>
              <a:rPr lang="it-IT" altLang="en-US">
                <a:solidFill>
                  <a:srgbClr val="A50021"/>
                </a:solidFill>
              </a:rPr>
              <a:t>8 settimane</a:t>
            </a: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6343EAA1-AFA1-4D3A-A4AB-023E0D6E747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279650" y="2349500"/>
            <a:ext cx="7632700" cy="4203700"/>
          </a:xfrm>
        </p:spPr>
        <p:txBody>
          <a:bodyPr/>
          <a:lstStyle/>
          <a:p>
            <a:pPr algn="just" eaLnBrk="1" hangingPunct="1"/>
            <a:r>
              <a:rPr lang="it-IT" altLang="en-US" sz="3400" b="1">
                <a:solidFill>
                  <a:schemeClr val="bg1"/>
                </a:solidFill>
                <a:latin typeface="Garamond" panose="02020404030301010803" pitchFamily="18" charset="0"/>
              </a:rPr>
              <a:t>Meno di 2,5 cm</a:t>
            </a:r>
          </a:p>
          <a:p>
            <a:pPr algn="just" eaLnBrk="1" hangingPunct="1"/>
            <a:r>
              <a:rPr lang="it-IT" altLang="en-US" sz="3400" b="1">
                <a:solidFill>
                  <a:schemeClr val="bg1"/>
                </a:solidFill>
                <a:latin typeface="Garamond" panose="02020404030301010803" pitchFamily="18" charset="0"/>
              </a:rPr>
              <a:t>Inizia a formarsi il viso: rudimenti di occhi, orecchie, bocca, gemme dentali</a:t>
            </a:r>
          </a:p>
          <a:p>
            <a:pPr algn="just" eaLnBrk="1" hangingPunct="1"/>
            <a:r>
              <a:rPr lang="it-IT" altLang="en-US" sz="3400" b="1">
                <a:solidFill>
                  <a:schemeClr val="bg1"/>
                </a:solidFill>
                <a:latin typeface="Garamond" panose="02020404030301010803" pitchFamily="18" charset="0"/>
              </a:rPr>
              <a:t>Si sta formando il cervello</a:t>
            </a:r>
          </a:p>
          <a:p>
            <a:pPr algn="just" eaLnBrk="1" hangingPunct="1"/>
            <a:r>
              <a:rPr lang="it-IT" altLang="en-US" sz="3400" b="1">
                <a:solidFill>
                  <a:schemeClr val="bg1"/>
                </a:solidFill>
                <a:latin typeface="Garamond" panose="02020404030301010803" pitchFamily="18" charset="0"/>
              </a:rPr>
              <a:t>C’è battito cardiaco (ultrasuoni)</a:t>
            </a:r>
          </a:p>
        </p:txBody>
      </p:sp>
    </p:spTree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546FAE97-623F-45FF-ABF2-FC0DD381C81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667000" y="457201"/>
            <a:ext cx="7245350" cy="955675"/>
          </a:xfrm>
        </p:spPr>
        <p:txBody>
          <a:bodyPr/>
          <a:lstStyle/>
          <a:p>
            <a:pPr algn="ctr" eaLnBrk="1" hangingPunct="1"/>
            <a:r>
              <a:rPr lang="it-IT" altLang="en-US">
                <a:solidFill>
                  <a:srgbClr val="A50021"/>
                </a:solidFill>
              </a:rPr>
              <a:t>8 settimane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5210B62F-F9B5-4CD7-83A8-37A0F4F3929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279650" y="2349500"/>
            <a:ext cx="7632700" cy="4203700"/>
          </a:xfrm>
        </p:spPr>
        <p:txBody>
          <a:bodyPr/>
          <a:lstStyle/>
          <a:p>
            <a:pPr algn="just" eaLnBrk="1" hangingPunct="1"/>
            <a:r>
              <a:rPr lang="it-IT" altLang="en-US" sz="3400" b="1">
                <a:solidFill>
                  <a:schemeClr val="bg1"/>
                </a:solidFill>
                <a:latin typeface="Garamond" panose="02020404030301010803" pitchFamily="18" charset="0"/>
              </a:rPr>
              <a:t>dopo i primi sussulti, si sviluppano movimenti più globali e complessi: il feto muove gambe e braccia</a:t>
            </a:r>
          </a:p>
          <a:p>
            <a:pPr algn="just" eaLnBrk="1" hangingPunct="1"/>
            <a:r>
              <a:rPr lang="it-IT" altLang="en-US" sz="3400" b="1" u="sng">
                <a:solidFill>
                  <a:srgbClr val="A50021"/>
                </a:solidFill>
                <a:latin typeface="Garamond" panose="02020404030301010803" pitchFamily="18" charset="0"/>
              </a:rPr>
              <a:t>presenza del senso del tatto: </a:t>
            </a:r>
            <a:r>
              <a:rPr lang="it-IT" altLang="en-US" sz="3400" b="1">
                <a:solidFill>
                  <a:schemeClr val="bg1"/>
                </a:solidFill>
                <a:latin typeface="Garamond" panose="02020404030301010803" pitchFamily="18" charset="0"/>
              </a:rPr>
              <a:t>se vengono toccate le labbra o le guance il feto risponde allontanando la testolina</a:t>
            </a:r>
          </a:p>
        </p:txBody>
      </p:sp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5">
            <a:extLst>
              <a:ext uri="{FF2B5EF4-FFF2-40B4-BE49-F238E27FC236}">
                <a16:creationId xmlns:a16="http://schemas.microsoft.com/office/drawing/2014/main" id="{88AE75CF-75B6-4AA5-9E9C-28DB0F03ADD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281110" y="1759226"/>
            <a:ext cx="8559800" cy="4572000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it-IT" altLang="en-US" sz="7200" b="1">
                <a:solidFill>
                  <a:srgbClr val="A50021"/>
                </a:solidFill>
                <a:latin typeface="Garamond" panose="02020404030301010803" pitchFamily="18" charset="0"/>
              </a:rPr>
              <a:t>SVILUPPO</a:t>
            </a:r>
          </a:p>
          <a:p>
            <a:pPr marL="0" indent="0" algn="ctr" eaLnBrk="1" hangingPunct="1">
              <a:buNone/>
            </a:pPr>
            <a:r>
              <a:rPr lang="it-IT" altLang="en-US" sz="7200" b="1">
                <a:solidFill>
                  <a:srgbClr val="A50021"/>
                </a:solidFill>
                <a:latin typeface="Garamond" panose="02020404030301010803" pitchFamily="18" charset="0"/>
              </a:rPr>
              <a:t>PRENATALE</a:t>
            </a:r>
          </a:p>
        </p:txBody>
      </p:sp>
      <p:sp>
        <p:nvSpPr>
          <p:cNvPr id="4099" name="CasellaDiTesto 1">
            <a:extLst>
              <a:ext uri="{FF2B5EF4-FFF2-40B4-BE49-F238E27FC236}">
                <a16:creationId xmlns:a16="http://schemas.microsoft.com/office/drawing/2014/main" id="{ACA613D4-BA95-41D0-BC9A-CD42FEC3DC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0290" y="5199133"/>
            <a:ext cx="277750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4400" b="1" dirty="0">
                <a:solidFill>
                  <a:srgbClr val="FFFFFF"/>
                </a:solidFill>
              </a:rPr>
              <a:t>PARTE 1</a:t>
            </a:r>
          </a:p>
        </p:txBody>
      </p:sp>
    </p:spTree>
    <p:extLst>
      <p:ext uri="{BB962C8B-B14F-4D97-AF65-F5344CB8AC3E}">
        <p14:creationId xmlns:p14="http://schemas.microsoft.com/office/powerpoint/2010/main" val="445268848"/>
      </p:ext>
    </p:extLst>
  </p:cSld>
  <p:clrMapOvr>
    <a:masterClrMapping/>
  </p:clrMapOvr>
  <p:transition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5E15A703-8DC5-4917-9AAC-E4A972C861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667000" y="457201"/>
            <a:ext cx="7245350" cy="955675"/>
          </a:xfrm>
        </p:spPr>
        <p:txBody>
          <a:bodyPr/>
          <a:lstStyle/>
          <a:p>
            <a:pPr algn="ctr" eaLnBrk="1" hangingPunct="1"/>
            <a:r>
              <a:rPr lang="it-IT" altLang="en-US">
                <a:solidFill>
                  <a:srgbClr val="A50021"/>
                </a:solidFill>
              </a:rPr>
              <a:t>12 settimane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8B28D21C-FC4F-4E52-936D-D42D578BC9E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992313" y="2420938"/>
            <a:ext cx="8280400" cy="4132262"/>
          </a:xfrm>
        </p:spPr>
        <p:txBody>
          <a:bodyPr/>
          <a:lstStyle/>
          <a:p>
            <a:pPr eaLnBrk="1" hangingPunct="1">
              <a:defRPr/>
            </a:pPr>
            <a:r>
              <a:rPr lang="it-IT" sz="3400" b="1" dirty="0">
                <a:solidFill>
                  <a:schemeClr val="bg1"/>
                </a:solidFill>
                <a:latin typeface="Garamond" pitchFamily="18" charset="0"/>
              </a:rPr>
              <a:t>Circa 7,5 cm e 30 gr</a:t>
            </a:r>
          </a:p>
          <a:p>
            <a:pPr eaLnBrk="1" hangingPunct="1">
              <a:defRPr/>
            </a:pPr>
            <a:r>
              <a:rPr lang="it-IT" sz="3400" b="1" dirty="0">
                <a:solidFill>
                  <a:schemeClr val="bg1"/>
                </a:solidFill>
                <a:latin typeface="Garamond" pitchFamily="18" charset="0"/>
              </a:rPr>
              <a:t>Può muovere gambe, braccia e dita </a:t>
            </a:r>
          </a:p>
          <a:p>
            <a:pPr marL="0" indent="0" eaLnBrk="1" hangingPunct="1">
              <a:buNone/>
              <a:defRPr/>
            </a:pPr>
            <a:r>
              <a:rPr lang="it-IT" sz="3400" b="1" dirty="0">
                <a:solidFill>
                  <a:schemeClr val="bg1"/>
                </a:solidFill>
                <a:latin typeface="Garamond" pitchFamily="18" charset="0"/>
              </a:rPr>
              <a:t>    delle mani e dei piedi</a:t>
            </a:r>
          </a:p>
          <a:p>
            <a:pPr eaLnBrk="1" hangingPunct="1">
              <a:defRPr/>
            </a:pPr>
            <a:r>
              <a:rPr lang="it-IT" sz="3400" b="1" dirty="0">
                <a:solidFill>
                  <a:schemeClr val="bg1"/>
                </a:solidFill>
                <a:latin typeface="Garamond" pitchFamily="18" charset="0"/>
              </a:rPr>
              <a:t>Può sorridere</a:t>
            </a:r>
          </a:p>
        </p:txBody>
      </p:sp>
    </p:spTree>
  </p:cSld>
  <p:clrMapOvr>
    <a:masterClrMapping/>
  </p:clrMapOvr>
  <p:transition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3C65C84E-75A3-43E6-9ECF-92EFDBAFF6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667000" y="457200"/>
            <a:ext cx="7316788" cy="884238"/>
          </a:xfrm>
        </p:spPr>
        <p:txBody>
          <a:bodyPr/>
          <a:lstStyle/>
          <a:p>
            <a:pPr algn="ctr" eaLnBrk="1" hangingPunct="1"/>
            <a:r>
              <a:rPr lang="it-IT" altLang="en-US">
                <a:solidFill>
                  <a:srgbClr val="A50021"/>
                </a:solidFill>
              </a:rPr>
              <a:t>14 settimane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A3F39454-09FD-4B54-952A-2E2B9D1D8F6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774826" y="2060576"/>
            <a:ext cx="8569325" cy="4492625"/>
          </a:xfrm>
        </p:spPr>
        <p:txBody>
          <a:bodyPr/>
          <a:lstStyle/>
          <a:p>
            <a:pPr algn="just" eaLnBrk="1" hangingPunct="1"/>
            <a:r>
              <a:rPr lang="it-IT" altLang="en-US" sz="3400" b="1">
                <a:solidFill>
                  <a:schemeClr val="bg1"/>
                </a:solidFill>
                <a:latin typeface="Garamond" panose="02020404030301010803" pitchFamily="18" charset="0"/>
              </a:rPr>
              <a:t>M. avverte sempre più i movimenti fetali</a:t>
            </a:r>
          </a:p>
          <a:p>
            <a:pPr algn="just" eaLnBrk="1" hangingPunct="1"/>
            <a:r>
              <a:rPr lang="it-IT" altLang="en-US" sz="3400" b="1">
                <a:solidFill>
                  <a:schemeClr val="bg1"/>
                </a:solidFill>
                <a:latin typeface="Garamond" panose="02020404030301010803" pitchFamily="18" charset="0"/>
              </a:rPr>
              <a:t>Presenza di sbadigli, suzione, deglutizione  liquido amniotico, contatto mano-faccia</a:t>
            </a:r>
          </a:p>
          <a:p>
            <a:pPr algn="just" eaLnBrk="1" hangingPunct="1"/>
            <a:r>
              <a:rPr lang="it-IT" altLang="en-US" sz="3400" b="1">
                <a:solidFill>
                  <a:schemeClr val="bg1"/>
                </a:solidFill>
                <a:latin typeface="Garamond" panose="02020404030301010803" pitchFamily="18" charset="0"/>
              </a:rPr>
              <a:t>Maggior parte del corpo sensibile al contatto</a:t>
            </a:r>
          </a:p>
          <a:p>
            <a:pPr algn="just" eaLnBrk="1" hangingPunct="1"/>
            <a:r>
              <a:rPr lang="it-IT" altLang="en-US" sz="3400" b="1" u="sng">
                <a:solidFill>
                  <a:srgbClr val="A50021"/>
                </a:solidFill>
                <a:latin typeface="Garamond" panose="02020404030301010803" pitchFamily="18" charset="0"/>
              </a:rPr>
              <a:t>Presenza del senso del Gusto: </a:t>
            </a:r>
            <a:r>
              <a:rPr lang="it-IT" altLang="en-US" sz="3400" b="1">
                <a:solidFill>
                  <a:schemeClr val="bg1"/>
                </a:solidFill>
                <a:latin typeface="Garamond" panose="02020404030301010803" pitchFamily="18" charset="0"/>
              </a:rPr>
              <a:t>se al liquido amniotico viene aggiunto zucchero inghiottirà di più</a:t>
            </a:r>
          </a:p>
        </p:txBody>
      </p:sp>
    </p:spTree>
  </p:cSld>
  <p:clrMapOvr>
    <a:masterClrMapping/>
  </p:clrMapOvr>
  <p:transition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>
            <a:extLst>
              <a:ext uri="{FF2B5EF4-FFF2-40B4-BE49-F238E27FC236}">
                <a16:creationId xmlns:a16="http://schemas.microsoft.com/office/drawing/2014/main" id="{6A677DBB-372B-4021-8C61-EFDED315BD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1525" y="2698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US" altLang="en-US" sz="2400">
              <a:solidFill>
                <a:srgbClr val="FFFFFF"/>
              </a:solidFill>
            </a:endParaRPr>
          </a:p>
        </p:txBody>
      </p:sp>
      <p:sp>
        <p:nvSpPr>
          <p:cNvPr id="24579" name="Text Box 3">
            <a:extLst>
              <a:ext uri="{FF2B5EF4-FFF2-40B4-BE49-F238E27FC236}">
                <a16:creationId xmlns:a16="http://schemas.microsoft.com/office/drawing/2014/main" id="{E10C67C4-E1AA-4BF5-B419-3F8F85ABB6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2925" y="1936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US" altLang="en-US" sz="2400">
              <a:solidFill>
                <a:srgbClr val="FFFFFF"/>
              </a:solidFill>
            </a:endParaRPr>
          </a:p>
        </p:txBody>
      </p:sp>
      <p:pic>
        <p:nvPicPr>
          <p:cNvPr id="24580" name="Picture 5" descr="01_feto14sem">
            <a:extLst>
              <a:ext uri="{FF2B5EF4-FFF2-40B4-BE49-F238E27FC236}">
                <a16:creationId xmlns:a16="http://schemas.microsoft.com/office/drawing/2014/main" id="{77D83292-5C3D-4CA2-BDEA-F176DF4D6D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1526" y="727075"/>
            <a:ext cx="8086725" cy="514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1" name="Text Box 6">
            <a:extLst>
              <a:ext uri="{FF2B5EF4-FFF2-40B4-BE49-F238E27FC236}">
                <a16:creationId xmlns:a16="http://schemas.microsoft.com/office/drawing/2014/main" id="{D922472C-BB1E-4248-A518-406E8C3088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1038" y="5876926"/>
            <a:ext cx="8520112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it-IT" altLang="en-US" sz="2800" b="1">
                <a:solidFill>
                  <a:srgbClr val="FFFFFF"/>
                </a:solidFill>
                <a:latin typeface="Verdana" panose="020B0604030504040204" pitchFamily="34" charset="0"/>
              </a:rPr>
              <a:t>14 settimane</a:t>
            </a:r>
            <a:endParaRPr lang="it-IT" altLang="en-US" sz="2800">
              <a:solidFill>
                <a:srgbClr val="FFFFFF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>
            <a:extLst>
              <a:ext uri="{FF2B5EF4-FFF2-40B4-BE49-F238E27FC236}">
                <a16:creationId xmlns:a16="http://schemas.microsoft.com/office/drawing/2014/main" id="{A82DC572-C1AB-4EA8-8048-A46DA6B698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1525" y="2698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US" altLang="en-US" sz="2400">
              <a:solidFill>
                <a:srgbClr val="FFFFFF"/>
              </a:solidFill>
            </a:endParaRPr>
          </a:p>
        </p:txBody>
      </p:sp>
      <p:sp>
        <p:nvSpPr>
          <p:cNvPr id="25603" name="Text Box 3">
            <a:extLst>
              <a:ext uri="{FF2B5EF4-FFF2-40B4-BE49-F238E27FC236}">
                <a16:creationId xmlns:a16="http://schemas.microsoft.com/office/drawing/2014/main" id="{70B0AA7C-D558-481F-AFD1-6AFACD6ECA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2925" y="1936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US" altLang="en-US" sz="2400">
              <a:solidFill>
                <a:srgbClr val="FFFFFF"/>
              </a:solidFill>
            </a:endParaRPr>
          </a:p>
        </p:txBody>
      </p:sp>
      <p:pic>
        <p:nvPicPr>
          <p:cNvPr id="25604" name="Picture 4" descr="15 settimane">
            <a:extLst>
              <a:ext uri="{FF2B5EF4-FFF2-40B4-BE49-F238E27FC236}">
                <a16:creationId xmlns:a16="http://schemas.microsoft.com/office/drawing/2014/main" id="{6F306F5D-940A-4384-8E2C-7BEA5F81E1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81000"/>
            <a:ext cx="76962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Text Box 5">
            <a:extLst>
              <a:ext uri="{FF2B5EF4-FFF2-40B4-BE49-F238E27FC236}">
                <a16:creationId xmlns:a16="http://schemas.microsoft.com/office/drawing/2014/main" id="{66BD0921-54CB-4BB6-9544-DA8D5F8688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3750" y="5830889"/>
            <a:ext cx="2554288" cy="52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it-IT" altLang="en-US" sz="2800" b="1">
                <a:solidFill>
                  <a:srgbClr val="FFFFFF"/>
                </a:solidFill>
              </a:rPr>
              <a:t>15 settimane</a:t>
            </a:r>
            <a:endParaRPr lang="it-IT" altLang="en-US" sz="28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B13ACA98-AD8F-4096-8719-76262E70D15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35189" y="457201"/>
            <a:ext cx="8332787" cy="739775"/>
          </a:xfrm>
        </p:spPr>
        <p:txBody>
          <a:bodyPr/>
          <a:lstStyle/>
          <a:p>
            <a:pPr algn="ctr" eaLnBrk="1" hangingPunct="1"/>
            <a:r>
              <a:rPr lang="it-IT" altLang="en-US">
                <a:solidFill>
                  <a:srgbClr val="A50021"/>
                </a:solidFill>
              </a:rPr>
              <a:t>dalle 16 alle 24 settimane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04E6F89A-8C9E-462B-8562-98F5CC7D66D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631950" y="2060576"/>
            <a:ext cx="9036050" cy="4492625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it-IT" sz="4000" b="1" dirty="0">
                <a:solidFill>
                  <a:srgbClr val="A50021"/>
                </a:solidFill>
                <a:latin typeface="Garamond" pitchFamily="18" charset="0"/>
              </a:rPr>
              <a:t>16:</a:t>
            </a:r>
            <a:r>
              <a:rPr lang="it-IT" sz="3600" b="1" dirty="0">
                <a:solidFill>
                  <a:schemeClr val="bg1"/>
                </a:solidFill>
                <a:latin typeface="Garamond" pitchFamily="18" charset="0"/>
              </a:rPr>
              <a:t> </a:t>
            </a:r>
            <a:r>
              <a:rPr lang="it-IT" sz="3400" b="1" dirty="0">
                <a:solidFill>
                  <a:schemeClr val="bg1"/>
                </a:solidFill>
                <a:latin typeface="Garamond" pitchFamily="18" charset="0"/>
              </a:rPr>
              <a:t>circa 13,5cm e 120g</a:t>
            </a:r>
          </a:p>
          <a:p>
            <a:pPr marL="0" indent="0" eaLnBrk="1" hangingPunct="1">
              <a:buNone/>
              <a:defRPr/>
            </a:pPr>
            <a:r>
              <a:rPr lang="it-IT" sz="4000" b="1" dirty="0">
                <a:solidFill>
                  <a:srgbClr val="A50021"/>
                </a:solidFill>
                <a:latin typeface="Garamond" pitchFamily="18" charset="0"/>
              </a:rPr>
              <a:t>20:</a:t>
            </a:r>
            <a:r>
              <a:rPr lang="it-IT" sz="3600" b="1" dirty="0">
                <a:solidFill>
                  <a:schemeClr val="bg1"/>
                </a:solidFill>
                <a:latin typeface="Garamond" pitchFamily="18" charset="0"/>
              </a:rPr>
              <a:t> </a:t>
            </a:r>
            <a:r>
              <a:rPr lang="it-IT" sz="3400" b="1" dirty="0">
                <a:solidFill>
                  <a:schemeClr val="bg1"/>
                </a:solidFill>
                <a:latin typeface="Garamond" pitchFamily="18" charset="0"/>
              </a:rPr>
              <a:t>tra i 25-30cm e 250-450g</a:t>
            </a:r>
          </a:p>
          <a:p>
            <a:pPr marL="0" indent="0" eaLnBrk="1" hangingPunct="1">
              <a:buNone/>
              <a:defRPr/>
            </a:pPr>
            <a:r>
              <a:rPr lang="it-IT" sz="3400" b="1" dirty="0">
                <a:solidFill>
                  <a:schemeClr val="bg1"/>
                </a:solidFill>
                <a:latin typeface="Garamond" pitchFamily="18" charset="0"/>
              </a:rPr>
              <a:t>      si succhia il pollice (stimolazione tattile)</a:t>
            </a:r>
          </a:p>
          <a:p>
            <a:pPr marL="0" indent="0" eaLnBrk="1" hangingPunct="1">
              <a:buNone/>
              <a:defRPr/>
            </a:pPr>
            <a:r>
              <a:rPr lang="it-IT" sz="3400" b="1" dirty="0">
                <a:solidFill>
                  <a:schemeClr val="bg1"/>
                </a:solidFill>
                <a:latin typeface="Garamond" pitchFamily="18" charset="0"/>
              </a:rPr>
              <a:t>      ha il singhiozzo </a:t>
            </a:r>
          </a:p>
          <a:p>
            <a:pPr marL="0" indent="0" eaLnBrk="1" hangingPunct="1">
              <a:buNone/>
              <a:defRPr/>
            </a:pPr>
            <a:r>
              <a:rPr lang="it-IT" sz="3400" b="1" dirty="0">
                <a:solidFill>
                  <a:schemeClr val="bg1"/>
                </a:solidFill>
                <a:latin typeface="Garamond" pitchFamily="18" charset="0"/>
              </a:rPr>
              <a:t>      presenti capelli, ciglia e sopracciglia</a:t>
            </a:r>
          </a:p>
          <a:p>
            <a:pPr marL="114300" indent="0" eaLnBrk="1" hangingPunct="1">
              <a:buNone/>
              <a:defRPr/>
            </a:pPr>
            <a:r>
              <a:rPr lang="it-IT" sz="4000" b="1" dirty="0">
                <a:solidFill>
                  <a:srgbClr val="A50021"/>
                </a:solidFill>
                <a:latin typeface="Garamond" pitchFamily="18" charset="0"/>
              </a:rPr>
              <a:t>24:</a:t>
            </a:r>
            <a:r>
              <a:rPr lang="it-IT" sz="3600" b="1" dirty="0">
                <a:solidFill>
                  <a:schemeClr val="bg1"/>
                </a:solidFill>
                <a:latin typeface="Garamond" pitchFamily="18" charset="0"/>
              </a:rPr>
              <a:t> </a:t>
            </a:r>
            <a:r>
              <a:rPr lang="it-IT" sz="3400" b="1" dirty="0">
                <a:solidFill>
                  <a:schemeClr val="bg1"/>
                </a:solidFill>
                <a:latin typeface="Garamond" pitchFamily="18" charset="0"/>
              </a:rPr>
              <a:t>tra i 27,5-35cm e 450-675g</a:t>
            </a:r>
          </a:p>
          <a:p>
            <a:pPr marL="114300" indent="0" eaLnBrk="1" hangingPunct="1">
              <a:buNone/>
              <a:defRPr/>
            </a:pPr>
            <a:r>
              <a:rPr lang="it-IT" sz="3400" b="1" dirty="0">
                <a:solidFill>
                  <a:schemeClr val="bg1"/>
                </a:solidFill>
                <a:latin typeface="Garamond" pitchFamily="18" charset="0"/>
              </a:rPr>
              <a:t>     gli occhi sono aperti</a:t>
            </a:r>
          </a:p>
          <a:p>
            <a:pPr marL="114300" indent="0" eaLnBrk="1" hangingPunct="1">
              <a:buNone/>
              <a:defRPr/>
            </a:pPr>
            <a:endParaRPr lang="it-IT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</p:txBody>
      </p:sp>
    </p:spTree>
  </p:cSld>
  <p:clrMapOvr>
    <a:masterClrMapping/>
  </p:clrMapOvr>
  <p:transition spd="slow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>
            <a:extLst>
              <a:ext uri="{FF2B5EF4-FFF2-40B4-BE49-F238E27FC236}">
                <a16:creationId xmlns:a16="http://schemas.microsoft.com/office/drawing/2014/main" id="{7FB485F2-4EB4-49D9-840B-03D38120E1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1525" y="2698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US" altLang="en-US" sz="2400">
              <a:solidFill>
                <a:srgbClr val="FFFFFF"/>
              </a:solidFill>
            </a:endParaRPr>
          </a:p>
        </p:txBody>
      </p:sp>
      <p:sp>
        <p:nvSpPr>
          <p:cNvPr id="27651" name="Text Box 3">
            <a:extLst>
              <a:ext uri="{FF2B5EF4-FFF2-40B4-BE49-F238E27FC236}">
                <a16:creationId xmlns:a16="http://schemas.microsoft.com/office/drawing/2014/main" id="{FA126E33-A2CE-4450-B452-743CE2F0E6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2925" y="1936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US" altLang="en-US" sz="2400">
              <a:solidFill>
                <a:srgbClr val="FFFFFF"/>
              </a:solidFill>
            </a:endParaRPr>
          </a:p>
        </p:txBody>
      </p:sp>
      <p:pic>
        <p:nvPicPr>
          <p:cNvPr id="27652" name="Picture 6" descr="18week">
            <a:extLst>
              <a:ext uri="{FF2B5EF4-FFF2-40B4-BE49-F238E27FC236}">
                <a16:creationId xmlns:a16="http://schemas.microsoft.com/office/drawing/2014/main" id="{AE442D10-C281-4CD3-B98D-5A18FAD224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75" y="727076"/>
            <a:ext cx="5975350" cy="572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>
            <a:extLst>
              <a:ext uri="{FF2B5EF4-FFF2-40B4-BE49-F238E27FC236}">
                <a16:creationId xmlns:a16="http://schemas.microsoft.com/office/drawing/2014/main" id="{AEDEC4B7-DBBB-474F-815C-4BD6B72ED3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9289" y="422276"/>
            <a:ext cx="8232775" cy="655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it-IT" altLang="en-US" sz="2800">
              <a:solidFill>
                <a:srgbClr val="FFFFFF"/>
              </a:solidFill>
              <a:latin typeface="Verdana" panose="020B060403050404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it-IT" altLang="en-US" sz="2800">
              <a:solidFill>
                <a:srgbClr val="FFFFFF"/>
              </a:solidFill>
              <a:latin typeface="Verdana" panose="020B060403050404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it-IT" altLang="en-US" sz="2800">
              <a:solidFill>
                <a:srgbClr val="FFFFFF"/>
              </a:solidFill>
              <a:latin typeface="Verdana" panose="020B060403050404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it-IT" altLang="en-US" sz="2800">
              <a:solidFill>
                <a:srgbClr val="FFFFFF"/>
              </a:solidFill>
              <a:latin typeface="Verdana" panose="020B0604030504040204" pitchFamily="34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it-IT" altLang="en-US" sz="4400" b="1">
                <a:solidFill>
                  <a:srgbClr val="A50021"/>
                </a:solidFill>
                <a:latin typeface="Garamond" panose="02020404030301010803" pitchFamily="18" charset="0"/>
              </a:rPr>
              <a:t>25: </a:t>
            </a:r>
            <a:r>
              <a:rPr lang="it-IT" altLang="en-US" sz="3400" b="1">
                <a:solidFill>
                  <a:srgbClr val="FFFFFF"/>
                </a:solidFill>
                <a:latin typeface="Garamond" panose="02020404030301010803" pitchFamily="18" charset="0"/>
              </a:rPr>
              <a:t>I processi di assuefazione </a:t>
            </a:r>
            <a:r>
              <a:rPr lang="it-IT" altLang="en-US" b="1">
                <a:solidFill>
                  <a:srgbClr val="FFFFFF"/>
                </a:solidFill>
                <a:latin typeface="Garamond" panose="02020404030301010803" pitchFamily="18" charset="0"/>
              </a:rPr>
              <a:t>(diminuzione della reattività quando viene presentato uno stimolo)</a:t>
            </a:r>
            <a:r>
              <a:rPr lang="it-IT" altLang="en-US" sz="3400" b="1">
                <a:solidFill>
                  <a:srgbClr val="FFFFFF"/>
                </a:solidFill>
                <a:latin typeface="Garamond" panose="02020404030301010803" pitchFamily="18" charset="0"/>
              </a:rPr>
              <a:t> già presenti a 19 settimane, ora si possono attivare stabilmente  </a:t>
            </a:r>
            <a:r>
              <a:rPr lang="it-IT" altLang="en-US" sz="2800" b="1">
                <a:solidFill>
                  <a:srgbClr val="FFFFFF"/>
                </a:solidFill>
                <a:latin typeface="Garamond" panose="02020404030301010803" pitchFamily="18" charset="0"/>
              </a:rPr>
              <a:t>(Hepper &amp; Shaidullah, 1992)</a:t>
            </a:r>
            <a:r>
              <a:rPr lang="it-IT" altLang="en-US" sz="3400" b="1">
                <a:solidFill>
                  <a:srgbClr val="FFFFFF"/>
                </a:solidFill>
                <a:latin typeface="Garamond" panose="02020404030301010803" pitchFamily="18" charset="0"/>
              </a:rPr>
              <a:t> –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it-IT" altLang="en-US" sz="3400" b="1">
                <a:solidFill>
                  <a:srgbClr val="FFFFFF"/>
                </a:solidFill>
                <a:latin typeface="Garamond" panose="02020404030301010803" pitchFamily="18" charset="0"/>
              </a:rPr>
              <a:t>Vi è una accentuata variabilità individuale e la capacità di assuefazione aumenta con l’età.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it-IT" altLang="en-US" sz="2800">
              <a:solidFill>
                <a:srgbClr val="FFFFFF"/>
              </a:solidFill>
              <a:latin typeface="Verdana" panose="020B0604030504040204" pitchFamily="34" charset="0"/>
            </a:endParaRPr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B4293C55-0291-4E9C-AAAA-EA943D5CFA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1089" y="692150"/>
            <a:ext cx="7800975" cy="130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it-IT" altLang="en-US" sz="4400">
                <a:solidFill>
                  <a:srgbClr val="A50021"/>
                </a:solidFill>
              </a:rPr>
              <a:t>Dalla 24 settimana in poi…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>
            <a:extLst>
              <a:ext uri="{FF2B5EF4-FFF2-40B4-BE49-F238E27FC236}">
                <a16:creationId xmlns:a16="http://schemas.microsoft.com/office/drawing/2014/main" id="{01D7B203-D832-48B4-8934-0480BD22EF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9289" y="188913"/>
            <a:ext cx="8353425" cy="624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it-IT" altLang="en-US" sz="2800">
              <a:solidFill>
                <a:srgbClr val="FFFFFF"/>
              </a:solidFill>
              <a:latin typeface="Verdana" panose="020B060403050404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it-IT" altLang="en-US" sz="2800">
              <a:solidFill>
                <a:srgbClr val="FFFFFF"/>
              </a:solidFill>
              <a:latin typeface="Verdana" panose="020B060403050404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it-IT" altLang="en-US" sz="2800">
              <a:solidFill>
                <a:srgbClr val="FFFFFF"/>
              </a:solidFill>
              <a:latin typeface="Verdana" panose="020B060403050404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it-IT" altLang="en-US" sz="2800">
              <a:solidFill>
                <a:srgbClr val="FFFFFF"/>
              </a:solidFill>
              <a:latin typeface="Verdana" panose="020B0604030504040204" pitchFamily="34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it-IT" altLang="en-US" sz="4000" b="1">
                <a:solidFill>
                  <a:srgbClr val="A50021"/>
                </a:solidFill>
                <a:latin typeface="Garamond" panose="02020404030301010803" pitchFamily="18" charset="0"/>
              </a:rPr>
              <a:t>26:</a:t>
            </a:r>
            <a:r>
              <a:rPr lang="it-IT" altLang="en-US" sz="4000" b="1">
                <a:solidFill>
                  <a:srgbClr val="FFFFFF"/>
                </a:solidFill>
                <a:latin typeface="Garamond" panose="02020404030301010803" pitchFamily="18" charset="0"/>
              </a:rPr>
              <a:t>  </a:t>
            </a:r>
            <a:r>
              <a:rPr lang="it-IT" altLang="en-US" sz="3400" b="1" u="sng">
                <a:solidFill>
                  <a:srgbClr val="A50021"/>
                </a:solidFill>
                <a:latin typeface="Garamond" panose="02020404030301010803" pitchFamily="18" charset="0"/>
              </a:rPr>
              <a:t>comparsa della vista: </a:t>
            </a:r>
            <a:r>
              <a:rPr lang="it-IT" altLang="en-US" sz="3400" b="1">
                <a:solidFill>
                  <a:srgbClr val="FFFFFF"/>
                </a:solidFill>
                <a:latin typeface="Garamond" panose="02020404030301010803" pitchFamily="18" charset="0"/>
              </a:rPr>
              <a:t>il feto reagisce a un flash molto brillante con variazione battito cardiaco MA la visione si sviluppa soprattutto dopo la nascita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it-IT" altLang="en-US" sz="3600" b="1">
                <a:solidFill>
                  <a:srgbClr val="FFFFFF"/>
                </a:solidFill>
                <a:latin typeface="Garamond" panose="02020404030301010803" pitchFamily="18" charset="0"/>
              </a:rPr>
              <a:t> </a:t>
            </a:r>
            <a:r>
              <a:rPr lang="it-IT" altLang="en-US" sz="4000" b="1">
                <a:solidFill>
                  <a:srgbClr val="A50021"/>
                </a:solidFill>
                <a:latin typeface="Garamond" panose="02020404030301010803" pitchFamily="18" charset="0"/>
              </a:rPr>
              <a:t>27:</a:t>
            </a:r>
            <a:r>
              <a:rPr lang="it-IT" altLang="en-US" sz="3600" b="1">
                <a:solidFill>
                  <a:srgbClr val="FFFFFF"/>
                </a:solidFill>
                <a:latin typeface="Garamond" panose="02020404030301010803" pitchFamily="18" charset="0"/>
              </a:rPr>
              <a:t> </a:t>
            </a:r>
            <a:r>
              <a:rPr lang="it-IT" altLang="en-US" sz="3400" b="1" u="sng">
                <a:solidFill>
                  <a:srgbClr val="A50021"/>
                </a:solidFill>
                <a:latin typeface="Garamond" panose="02020404030301010803" pitchFamily="18" charset="0"/>
              </a:rPr>
              <a:t>comparsa dell’udito: </a:t>
            </a:r>
            <a:r>
              <a:rPr lang="it-IT" altLang="en-US" sz="3400" b="1">
                <a:solidFill>
                  <a:srgbClr val="FFFFFF"/>
                </a:solidFill>
                <a:latin typeface="Garamond" panose="02020404030301010803" pitchFamily="18" charset="0"/>
              </a:rPr>
              <a:t>il feto reagisce agli stimoli sonori </a:t>
            </a:r>
            <a:r>
              <a:rPr lang="it-IT" altLang="en-US" b="1">
                <a:solidFill>
                  <a:srgbClr val="FFFFFF"/>
                </a:solidFill>
                <a:latin typeface="Garamond" panose="02020404030301010803" pitchFamily="18" charset="0"/>
              </a:rPr>
              <a:t>(registrazione di risposte evocate con la magnetoencelografia, variazioni del battito cardiaco e dei movimenti)</a:t>
            </a:r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EE564FF2-FDE2-43F7-9654-C38DBD1EBA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0651" y="404813"/>
            <a:ext cx="7800975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it-IT" altLang="en-US" sz="4400">
                <a:solidFill>
                  <a:srgbClr val="A50021"/>
                </a:solidFill>
              </a:rPr>
              <a:t>Dalla 24 SETTIMANA in poi…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>
            <a:extLst>
              <a:ext uri="{FF2B5EF4-FFF2-40B4-BE49-F238E27FC236}">
                <a16:creationId xmlns:a16="http://schemas.microsoft.com/office/drawing/2014/main" id="{813AF8D6-9A05-4F38-BAC3-ADEE533C53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6725" y="422275"/>
            <a:ext cx="8724900" cy="68326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ahom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it-IT" sz="2800" dirty="0">
              <a:solidFill>
                <a:srgbClr val="FFFFFF"/>
              </a:solidFill>
              <a:latin typeface="Verdana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it-IT" sz="2800" dirty="0">
              <a:solidFill>
                <a:srgbClr val="FFFFFF"/>
              </a:solidFill>
              <a:latin typeface="Verdana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it-IT" sz="2800" dirty="0">
              <a:solidFill>
                <a:srgbClr val="FFFFFF"/>
              </a:solidFill>
              <a:latin typeface="Verdana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it-IT" sz="2800" dirty="0">
              <a:solidFill>
                <a:srgbClr val="FFFFFF"/>
              </a:solidFill>
              <a:latin typeface="Verdana" pitchFamily="34" charset="0"/>
            </a:endParaRPr>
          </a:p>
          <a:p>
            <a:pPr marL="457200" indent="-457200" algn="just" eaLnBrk="1" fontAlgn="base" hangingPunct="1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it-IT" sz="3400" b="1" dirty="0">
                <a:solidFill>
                  <a:srgbClr val="FFFFFF"/>
                </a:solidFill>
                <a:latin typeface="Garamond" pitchFamily="18" charset="0"/>
              </a:rPr>
              <a:t>Le capacità uditive sono all’inizio limitate a suoni di bassa frequenza </a:t>
            </a:r>
            <a:r>
              <a:rPr lang="it-IT" sz="2800" b="1" dirty="0">
                <a:solidFill>
                  <a:srgbClr val="FFFFFF"/>
                </a:solidFill>
                <a:latin typeface="Garamond" pitchFamily="18" charset="0"/>
              </a:rPr>
              <a:t>(B sente il battito cardiaco di M, la voce di M e delle persone vicine, anche la musica)</a:t>
            </a:r>
            <a:r>
              <a:rPr lang="it-IT" sz="3200" b="1" dirty="0">
                <a:solidFill>
                  <a:srgbClr val="FFFFFF"/>
                </a:solidFill>
                <a:latin typeface="Garamond" pitchFamily="18" charset="0"/>
              </a:rPr>
              <a:t> </a:t>
            </a:r>
            <a:r>
              <a:rPr lang="it-IT" sz="3400" b="1" dirty="0">
                <a:solidFill>
                  <a:srgbClr val="FFFFFF"/>
                </a:solidFill>
                <a:latin typeface="Garamond" pitchFamily="18" charset="0"/>
              </a:rPr>
              <a:t>ma gradualmente si amplia l’intervallo delle frequenze udite</a:t>
            </a: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3600" b="1" dirty="0">
                <a:solidFill>
                  <a:srgbClr val="A50021"/>
                </a:solidFill>
                <a:latin typeface="Garamond" pitchFamily="18" charset="0"/>
              </a:rPr>
              <a:t>28</a:t>
            </a:r>
            <a:r>
              <a:rPr lang="it-IT" sz="3400" b="1" dirty="0">
                <a:solidFill>
                  <a:srgbClr val="A50021"/>
                </a:solidFill>
                <a:latin typeface="Garamond" pitchFamily="18" charset="0"/>
              </a:rPr>
              <a:t> </a:t>
            </a:r>
            <a:r>
              <a:rPr lang="it-IT" sz="3400" b="1" dirty="0">
                <a:solidFill>
                  <a:srgbClr val="FFFFFF"/>
                </a:solidFill>
                <a:latin typeface="Garamond" pitchFamily="18" charset="0"/>
              </a:rPr>
              <a:t>- tra 41-45cm e 1800-2250g</a:t>
            </a:r>
          </a:p>
          <a:p>
            <a:pPr marL="457200" indent="-457200" algn="just" eaLnBrk="1" fontAlgn="base" hangingPunct="1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it-IT" sz="3400" b="1" dirty="0">
                <a:solidFill>
                  <a:srgbClr val="FFFFFF"/>
                </a:solidFill>
                <a:latin typeface="Garamond" pitchFamily="18" charset="0"/>
              </a:rPr>
              <a:t>Il processo di sviluppo dell’udito avviene senza discontinuità</a:t>
            </a:r>
          </a:p>
          <a:p>
            <a:pPr marL="457200" indent="-457200" algn="just" eaLnBrk="1" fontAlgn="base" hangingPunct="1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it-IT" sz="3200" b="1" u="sng" dirty="0">
                <a:solidFill>
                  <a:srgbClr val="A50021"/>
                </a:solidFill>
                <a:latin typeface="Garamond" pitchFamily="18" charset="0"/>
              </a:rPr>
              <a:t>Si stabiliscono le prime ritmicità sonno-veglia</a:t>
            </a:r>
          </a:p>
          <a:p>
            <a:pPr marL="457200" indent="-457200" eaLnBrk="1" fontAlgn="base" hangingPunct="1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endParaRPr lang="it-IT" sz="2800" dirty="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30723" name="Rectangle 2">
            <a:extLst>
              <a:ext uri="{FF2B5EF4-FFF2-40B4-BE49-F238E27FC236}">
                <a16:creationId xmlns:a16="http://schemas.microsoft.com/office/drawing/2014/main" id="{32DE093F-DBAF-4EDE-BBD8-F142CA9BCF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0651" y="836614"/>
            <a:ext cx="7800975" cy="130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it-IT" altLang="en-US" sz="4400">
                <a:solidFill>
                  <a:srgbClr val="A50021"/>
                </a:solidFill>
              </a:rPr>
              <a:t>Dalla 24 SETTIMANA in poi…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FD922830-EE0A-44FF-8F89-57F9388EA53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667001" y="457201"/>
            <a:ext cx="7800975" cy="955675"/>
          </a:xfrm>
        </p:spPr>
        <p:txBody>
          <a:bodyPr/>
          <a:lstStyle/>
          <a:p>
            <a:pPr algn="ctr" eaLnBrk="1" hangingPunct="1"/>
            <a:r>
              <a:rPr lang="it-IT" altLang="en-US">
                <a:solidFill>
                  <a:srgbClr val="A50021"/>
                </a:solidFill>
              </a:rPr>
              <a:t>Dalla 32 SETTIMANA in poi..</a:t>
            </a:r>
          </a:p>
        </p:txBody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5FBC0938-67CE-4227-BFA5-4BA8547601F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24001" y="1989138"/>
            <a:ext cx="8893175" cy="4564062"/>
          </a:xfrm>
        </p:spPr>
        <p:txBody>
          <a:bodyPr/>
          <a:lstStyle/>
          <a:p>
            <a:pPr algn="just">
              <a:spcBef>
                <a:spcPct val="50000"/>
              </a:spcBef>
              <a:defRPr/>
            </a:pPr>
            <a:r>
              <a:rPr lang="it-IT" sz="3600" b="1" dirty="0">
                <a:solidFill>
                  <a:srgbClr val="A50021"/>
                </a:solidFill>
                <a:latin typeface="Garamond" pitchFamily="18" charset="0"/>
              </a:rPr>
              <a:t>32:</a:t>
            </a:r>
            <a:r>
              <a:rPr lang="it-IT" sz="3600" b="1" dirty="0">
                <a:solidFill>
                  <a:schemeClr val="bg1"/>
                </a:solidFill>
                <a:latin typeface="Garamond" pitchFamily="18" charset="0"/>
              </a:rPr>
              <a:t> </a:t>
            </a:r>
            <a:r>
              <a:rPr lang="it-IT" sz="3400" b="1" dirty="0">
                <a:solidFill>
                  <a:schemeClr val="bg1"/>
                </a:solidFill>
                <a:latin typeface="Garamond" pitchFamily="18" charset="0"/>
              </a:rPr>
              <a:t>41-45cm e 1800-2250g</a:t>
            </a:r>
          </a:p>
          <a:p>
            <a:pPr algn="just">
              <a:spcBef>
                <a:spcPct val="50000"/>
              </a:spcBef>
              <a:defRPr/>
            </a:pPr>
            <a:r>
              <a:rPr lang="it-IT" sz="3400" b="1" dirty="0">
                <a:solidFill>
                  <a:schemeClr val="bg1"/>
                </a:solidFill>
                <a:latin typeface="Garamond" pitchFamily="18" charset="0"/>
              </a:rPr>
              <a:t>dorme per il 90% del tempo (</a:t>
            </a:r>
            <a:r>
              <a:rPr lang="it-IT" sz="2400" b="1" dirty="0">
                <a:solidFill>
                  <a:schemeClr val="bg1"/>
                </a:solidFill>
                <a:latin typeface="Garamond" pitchFamily="18" charset="0"/>
              </a:rPr>
              <a:t>tracce di sonno REM)</a:t>
            </a:r>
            <a:endParaRPr lang="it-IT" sz="3400" b="1" dirty="0">
              <a:solidFill>
                <a:schemeClr val="bg1"/>
              </a:solidFill>
              <a:latin typeface="Garamond" pitchFamily="18" charset="0"/>
            </a:endParaRPr>
          </a:p>
          <a:p>
            <a:pPr algn="just">
              <a:spcBef>
                <a:spcPct val="50000"/>
              </a:spcBef>
              <a:defRPr/>
            </a:pPr>
            <a:r>
              <a:rPr lang="it-IT" sz="3400" b="1" u="sng" dirty="0">
                <a:solidFill>
                  <a:srgbClr val="A50021"/>
                </a:solidFill>
                <a:latin typeface="Garamond" pitchFamily="18" charset="0"/>
              </a:rPr>
              <a:t>è in grado di attivare processi di </a:t>
            </a:r>
            <a:r>
              <a:rPr lang="it-IT" sz="3400" b="1" u="sng" dirty="0" err="1">
                <a:solidFill>
                  <a:srgbClr val="A50021"/>
                </a:solidFill>
                <a:latin typeface="Garamond" pitchFamily="18" charset="0"/>
              </a:rPr>
              <a:t>detezione</a:t>
            </a:r>
            <a:r>
              <a:rPr lang="it-IT" sz="3400" b="1" u="sng" dirty="0">
                <a:solidFill>
                  <a:srgbClr val="A50021"/>
                </a:solidFill>
                <a:latin typeface="Garamond" pitchFamily="18" charset="0"/>
              </a:rPr>
              <a:t> di stimoli esterni e di abituazione:</a:t>
            </a:r>
            <a:r>
              <a:rPr lang="it-IT" sz="3400" b="1" dirty="0">
                <a:solidFill>
                  <a:schemeClr val="bg1"/>
                </a:solidFill>
                <a:latin typeface="Garamond" pitchFamily="18" charset="0"/>
              </a:rPr>
              <a:t> SNC individua e discrimina l'informazione, quindi hanno iniziato a svilupparsi le aree cerebrali deputate a processi di apprendimento e  memoria (</a:t>
            </a:r>
            <a:r>
              <a:rPr lang="it-IT" sz="2800" b="1" dirty="0" err="1">
                <a:solidFill>
                  <a:schemeClr val="bg1"/>
                </a:solidFill>
                <a:latin typeface="Garamond" pitchFamily="18" charset="0"/>
              </a:rPr>
              <a:t>Sandman</a:t>
            </a:r>
            <a:r>
              <a:rPr lang="it-IT" sz="2800" b="1" dirty="0">
                <a:solidFill>
                  <a:schemeClr val="bg1"/>
                </a:solidFill>
                <a:latin typeface="Garamond" pitchFamily="18" charset="0"/>
              </a:rPr>
              <a:t> et al., 1997) </a:t>
            </a:r>
          </a:p>
          <a:p>
            <a:pPr marL="0" indent="0" eaLnBrk="1" hangingPunct="1">
              <a:buNone/>
              <a:defRPr/>
            </a:pPr>
            <a:endParaRPr lang="it-IT" b="1" dirty="0">
              <a:solidFill>
                <a:schemeClr val="bg1"/>
              </a:solidFill>
              <a:latin typeface="Garamond" pitchFamily="18" charset="0"/>
            </a:endParaRPr>
          </a:p>
        </p:txBody>
      </p:sp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0ECEC270-472F-433E-85E1-4E8360BD4D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31950" y="457200"/>
            <a:ext cx="9036050" cy="1303338"/>
          </a:xfrm>
        </p:spPr>
        <p:txBody>
          <a:bodyPr/>
          <a:lstStyle/>
          <a:p>
            <a:pPr algn="ctr" eaLnBrk="1" hangingPunct="1"/>
            <a:r>
              <a:rPr lang="it-IT" altLang="en-US">
                <a:solidFill>
                  <a:srgbClr val="A50021"/>
                </a:solidFill>
              </a:rPr>
              <a:t>Continuità nello sviluppo prima </a:t>
            </a:r>
            <a:br>
              <a:rPr lang="it-IT" altLang="en-US">
                <a:solidFill>
                  <a:srgbClr val="A50021"/>
                </a:solidFill>
              </a:rPr>
            </a:br>
            <a:r>
              <a:rPr lang="it-IT" altLang="en-US">
                <a:solidFill>
                  <a:srgbClr val="A50021"/>
                </a:solidFill>
              </a:rPr>
              <a:t>e dopo la nascita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BFCE873B-77EE-4FED-8F34-F1F0507568F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208214" y="2133600"/>
            <a:ext cx="7991475" cy="4248150"/>
          </a:xfrm>
        </p:spPr>
        <p:txBody>
          <a:bodyPr/>
          <a:lstStyle/>
          <a:p>
            <a:pPr marL="0" indent="0" algn="just" eaLnBrk="1" hangingPunct="1">
              <a:buNone/>
            </a:pPr>
            <a:r>
              <a:rPr lang="it-IT" altLang="en-US" sz="3400" b="1">
                <a:solidFill>
                  <a:schemeClr val="bg1"/>
                </a:solidFill>
                <a:latin typeface="Garamond" panose="02020404030301010803" pitchFamily="18" charset="0"/>
              </a:rPr>
              <a:t>La nascita non è l’evento che marca l’inizio dell’esperienza sensoriale o delle esperienze cognitive ma c’è una continuità dello sviluppo fra il prima e il dopo</a:t>
            </a:r>
          </a:p>
          <a:p>
            <a:pPr marL="0" indent="0" algn="just" eaLnBrk="1" hangingPunct="1">
              <a:buNone/>
            </a:pPr>
            <a:r>
              <a:rPr lang="it-IT" altLang="en-US" sz="3400" b="1">
                <a:solidFill>
                  <a:schemeClr val="bg1"/>
                </a:solidFill>
                <a:latin typeface="Garamond" panose="02020404030301010803" pitchFamily="18" charset="0"/>
              </a:rPr>
              <a:t>Il periodo prenatale è un periodo di attivo sviluppo di alcune funzioni sensoriali e cognitive </a:t>
            </a:r>
          </a:p>
          <a:p>
            <a:pPr marL="0" indent="0" eaLnBrk="1" hangingPunct="1">
              <a:buNone/>
            </a:pPr>
            <a:endParaRPr lang="it-IT" altLang="en-US" b="1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</p:spTree>
  </p:cSld>
  <p:clrMapOvr>
    <a:masterClrMapping/>
  </p:clrMapOvr>
  <p:transition spd="slow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0">
            <a:extLst>
              <a:ext uri="{FF2B5EF4-FFF2-40B4-BE49-F238E27FC236}">
                <a16:creationId xmlns:a16="http://schemas.microsoft.com/office/drawing/2014/main" id="{67FEB58C-2A6D-405D-9D17-2043C7DF06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9288" y="2133601"/>
            <a:ext cx="8636000" cy="427831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3400" b="1" dirty="0">
                <a:solidFill>
                  <a:srgbClr val="FFFFFF"/>
                </a:solidFill>
                <a:latin typeface="Garamond" pitchFamily="18" charset="0"/>
              </a:rPr>
              <a:t>E’ stato dimostrato che il feto è in grado di  elaborare l'informazione sensoriale infatti subito dopo la nascita il neonato può riconoscere: </a:t>
            </a: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it-IT" sz="3400" b="1" dirty="0">
                <a:solidFill>
                  <a:srgbClr val="FFFFFF"/>
                </a:solidFill>
                <a:latin typeface="Garamond" pitchFamily="18" charset="0"/>
              </a:rPr>
              <a:t>l’odore del «suo» liquido amniotico</a:t>
            </a: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it-IT" sz="3400" b="1" dirty="0">
                <a:solidFill>
                  <a:srgbClr val="FFFFFF"/>
                </a:solidFill>
                <a:latin typeface="Garamond" pitchFamily="18" charset="0"/>
              </a:rPr>
              <a:t>la propria lingua madre </a:t>
            </a: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it-IT" sz="3400" b="1" dirty="0">
                <a:solidFill>
                  <a:srgbClr val="FFFFFF"/>
                </a:solidFill>
                <a:latin typeface="Garamond" pitchFamily="18" charset="0"/>
              </a:rPr>
              <a:t>uno stimolo acustico specifico trasmesso durante la gravidanza (musica, brano, ecc.) </a:t>
            </a:r>
          </a:p>
        </p:txBody>
      </p:sp>
      <p:sp>
        <p:nvSpPr>
          <p:cNvPr id="32771" name="Rectangle 2">
            <a:extLst>
              <a:ext uri="{FF2B5EF4-FFF2-40B4-BE49-F238E27FC236}">
                <a16:creationId xmlns:a16="http://schemas.microsoft.com/office/drawing/2014/main" id="{2A4CACD0-82E1-4BD8-8E16-7D266AA5BD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1" y="457200"/>
            <a:ext cx="7800975" cy="130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it-IT" altLang="en-US" sz="4400">
                <a:solidFill>
                  <a:srgbClr val="A50021"/>
                </a:solidFill>
              </a:rPr>
              <a:t>Inizia la memoria ……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4">
            <a:extLst>
              <a:ext uri="{FF2B5EF4-FFF2-40B4-BE49-F238E27FC236}">
                <a16:creationId xmlns:a16="http://schemas.microsoft.com/office/drawing/2014/main" id="{7D8667FE-DF2D-46A5-A12B-EAC9891A3D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5188" y="7651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US" altLang="en-US" sz="2400">
              <a:solidFill>
                <a:srgbClr val="FFFFFF"/>
              </a:solidFill>
            </a:endParaRPr>
          </a:p>
        </p:txBody>
      </p:sp>
      <p:sp>
        <p:nvSpPr>
          <p:cNvPr id="33795" name="Text Box 5">
            <a:extLst>
              <a:ext uri="{FF2B5EF4-FFF2-40B4-BE49-F238E27FC236}">
                <a16:creationId xmlns:a16="http://schemas.microsoft.com/office/drawing/2014/main" id="{D4E5AC06-E4B3-4A53-8970-69297BB3BE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2313" y="1341438"/>
            <a:ext cx="8475662" cy="544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it-IT" altLang="en-US" sz="2400">
                <a:solidFill>
                  <a:srgbClr val="FFFFFF"/>
                </a:solidFill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it-IT" altLang="en-US" sz="2800" b="1">
              <a:solidFill>
                <a:srgbClr val="FFFFFF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it-IT" altLang="en-US" sz="3600" b="1">
                <a:solidFill>
                  <a:srgbClr val="A50021"/>
                </a:solidFill>
                <a:latin typeface="Garamond" panose="02020404030301010803" pitchFamily="18" charset="0"/>
              </a:rPr>
              <a:t>Disegno dell’esperimento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it-IT" altLang="en-US" b="1">
              <a:solidFill>
                <a:srgbClr val="FFFFFF"/>
              </a:solidFill>
              <a:latin typeface="Garamond" panose="02020404030301010803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it-IT" altLang="en-US" sz="2800" b="1">
                <a:solidFill>
                  <a:srgbClr val="FFFFFF"/>
                </a:solidFill>
                <a:latin typeface="Garamond" panose="02020404030301010803" pitchFamily="18" charset="0"/>
              </a:rPr>
              <a:t>GRUPPO SPERIMENTALE (GS)</a:t>
            </a:r>
            <a:r>
              <a:rPr lang="it-IT" altLang="en-US" sz="3600" b="1">
                <a:solidFill>
                  <a:srgbClr val="FFFFFF"/>
                </a:solidFill>
                <a:latin typeface="Garamond" panose="02020404030301010803" pitchFamily="18" charset="0"/>
              </a:rPr>
              <a:t>: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it-IT" altLang="en-US" sz="3400" b="1">
                <a:solidFill>
                  <a:srgbClr val="FFFFFF"/>
                </a:solidFill>
                <a:latin typeface="Garamond" panose="02020404030301010803" pitchFamily="18" charset="0"/>
              </a:rPr>
              <a:t>Durante le ultime 6 settimane di gravidanza M. recitavano a voce alta uno stesso brano ogni giorno.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it-IT" altLang="en-US" sz="2800" b="1">
                <a:solidFill>
                  <a:srgbClr val="FFFFFF"/>
                </a:solidFill>
                <a:latin typeface="Garamond" panose="02020404030301010803" pitchFamily="18" charset="0"/>
              </a:rPr>
              <a:t>GRUPPO DI CONTROLLO (GC):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it-IT" altLang="en-US" sz="3400" b="1">
                <a:solidFill>
                  <a:srgbClr val="FFFFFF"/>
                </a:solidFill>
                <a:latin typeface="Garamond" panose="02020404030301010803" pitchFamily="18" charset="0"/>
              </a:rPr>
              <a:t>M. non recitavano alcun brano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it-IT" altLang="en-US" sz="2800" b="1">
              <a:solidFill>
                <a:srgbClr val="FFFFFF"/>
              </a:solidFill>
            </a:endParaRPr>
          </a:p>
        </p:txBody>
      </p:sp>
      <p:sp>
        <p:nvSpPr>
          <p:cNvPr id="33796" name="Rectangle 2">
            <a:extLst>
              <a:ext uri="{FF2B5EF4-FFF2-40B4-BE49-F238E27FC236}">
                <a16:creationId xmlns:a16="http://schemas.microsoft.com/office/drawing/2014/main" id="{4D529B04-3639-4270-9D0C-478EA22F0C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1" y="457200"/>
            <a:ext cx="7800975" cy="130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it-IT" altLang="en-US" sz="4400">
                <a:solidFill>
                  <a:srgbClr val="A50021"/>
                </a:solidFill>
              </a:rPr>
              <a:t>DeCasper &amp; Spence (1986)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4">
            <a:extLst>
              <a:ext uri="{FF2B5EF4-FFF2-40B4-BE49-F238E27FC236}">
                <a16:creationId xmlns:a16="http://schemas.microsoft.com/office/drawing/2014/main" id="{1B7ED78F-BF6A-46BD-B1B5-AD296BB418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5188" y="7651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US" altLang="en-US" sz="2400">
              <a:solidFill>
                <a:srgbClr val="FFFFFF"/>
              </a:solidFill>
            </a:endParaRPr>
          </a:p>
        </p:txBody>
      </p:sp>
      <p:sp>
        <p:nvSpPr>
          <p:cNvPr id="20483" name="Text Box 5">
            <a:extLst>
              <a:ext uri="{FF2B5EF4-FFF2-40B4-BE49-F238E27FC236}">
                <a16:creationId xmlns:a16="http://schemas.microsoft.com/office/drawing/2014/main" id="{85423311-6395-465D-8CE6-9173A1576A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2314" y="1484314"/>
            <a:ext cx="8207375" cy="618648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ahom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it-IT" dirty="0">
                <a:solidFill>
                  <a:srgbClr val="FFFFFF"/>
                </a:solidFill>
              </a:rPr>
              <a:t>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3400" b="1" dirty="0">
                <a:solidFill>
                  <a:srgbClr val="FFFFFF"/>
                </a:solidFill>
                <a:latin typeface="Garamond" pitchFamily="18" charset="0"/>
              </a:rPr>
              <a:t>			     </a:t>
            </a:r>
            <a:r>
              <a:rPr lang="it-IT" sz="3400" b="1" dirty="0">
                <a:solidFill>
                  <a:srgbClr val="A50021"/>
                </a:solidFill>
                <a:latin typeface="Garamond" pitchFamily="18" charset="0"/>
              </a:rPr>
              <a:t>Procedura</a:t>
            </a:r>
          </a:p>
          <a:p>
            <a:pPr marL="457200" indent="-457200" eaLnBrk="1" fontAlgn="base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it-IT" sz="3400" b="1" dirty="0">
                <a:solidFill>
                  <a:srgbClr val="FFFFFF"/>
                </a:solidFill>
                <a:latin typeface="Garamond" pitchFamily="18" charset="0"/>
              </a:rPr>
              <a:t>Presentazione di due brani registrati: quello già udito e uno nuovo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3400" b="1" dirty="0">
                <a:solidFill>
                  <a:srgbClr val="FFFFFF"/>
                </a:solidFill>
                <a:latin typeface="Garamond" pitchFamily="18" charset="0"/>
              </a:rPr>
              <a:t>    a seguito di due diversi ritmi di suzione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3400" b="1" dirty="0">
                <a:solidFill>
                  <a:srgbClr val="FFFFFF"/>
                </a:solidFill>
                <a:latin typeface="Garamond" pitchFamily="18" charset="0"/>
              </a:rPr>
              <a:t>    non nutritiva assunti dal bambino</a:t>
            </a:r>
          </a:p>
          <a:p>
            <a:pPr marL="457200" indent="-457200" eaLnBrk="1" fontAlgn="base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endParaRPr lang="it-IT" sz="3400" b="1" dirty="0">
              <a:solidFill>
                <a:srgbClr val="FFFFFF"/>
              </a:solidFill>
              <a:latin typeface="Garamond" pitchFamily="18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3400" b="1" dirty="0">
                <a:solidFill>
                  <a:srgbClr val="FFFFFF"/>
                </a:solidFill>
                <a:latin typeface="Garamond" pitchFamily="18" charset="0"/>
              </a:rPr>
              <a:t>    TECNICA </a:t>
            </a:r>
            <a:r>
              <a:rPr lang="it-IT" sz="3400" b="1" dirty="0">
                <a:solidFill>
                  <a:srgbClr val="000000"/>
                </a:solidFill>
                <a:latin typeface="Garamond" pitchFamily="18" charset="0"/>
              </a:rPr>
              <a:t>metodo del condizionamento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3400" b="1" dirty="0">
                <a:solidFill>
                  <a:srgbClr val="000000"/>
                </a:solidFill>
                <a:latin typeface="Garamond" pitchFamily="18" charset="0"/>
              </a:rPr>
              <a:t>    della suzione non nutritiva – confronto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3400" b="1" dirty="0">
                <a:solidFill>
                  <a:srgbClr val="000000"/>
                </a:solidFill>
                <a:latin typeface="Garamond" pitchFamily="18" charset="0"/>
              </a:rPr>
              <a:t>    del potere rinforzante dei due brani</a:t>
            </a:r>
          </a:p>
          <a:p>
            <a:pPr marL="457200" indent="-457200" eaLnBrk="1" fontAlgn="base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endParaRPr lang="it-IT" sz="3400" b="1" dirty="0">
              <a:solidFill>
                <a:srgbClr val="FFFFFF"/>
              </a:solidFill>
              <a:latin typeface="Garamond" pitchFamily="18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it-IT" sz="3200" b="1" dirty="0">
              <a:solidFill>
                <a:srgbClr val="FFFFFF"/>
              </a:solidFill>
              <a:latin typeface="Garamond" pitchFamily="18" charset="0"/>
            </a:endParaRPr>
          </a:p>
        </p:txBody>
      </p:sp>
      <p:sp>
        <p:nvSpPr>
          <p:cNvPr id="34820" name="Rectangle 2">
            <a:extLst>
              <a:ext uri="{FF2B5EF4-FFF2-40B4-BE49-F238E27FC236}">
                <a16:creationId xmlns:a16="http://schemas.microsoft.com/office/drawing/2014/main" id="{4030E510-564E-49AA-A1E8-491FAD8E92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1" y="457200"/>
            <a:ext cx="7800975" cy="130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it-IT" altLang="en-US" sz="4400">
                <a:solidFill>
                  <a:srgbClr val="A50021"/>
                </a:solidFill>
              </a:rPr>
              <a:t>DeCasper &amp; Spence (1986)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5">
            <a:extLst>
              <a:ext uri="{FF2B5EF4-FFF2-40B4-BE49-F238E27FC236}">
                <a16:creationId xmlns:a16="http://schemas.microsoft.com/office/drawing/2014/main" id="{8368171E-F28C-4BF6-B346-D985240AEB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9289" y="1844676"/>
            <a:ext cx="8548687" cy="430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it-IT" altLang="en-US" sz="2800" b="1">
                <a:solidFill>
                  <a:srgbClr val="FFFFFF"/>
                </a:solidFill>
              </a:rPr>
              <a:t>			      </a:t>
            </a:r>
            <a:r>
              <a:rPr lang="it-IT" altLang="en-US" sz="3600" b="1">
                <a:solidFill>
                  <a:srgbClr val="A50021"/>
                </a:solidFill>
                <a:latin typeface="Garamond" panose="02020404030301010803" pitchFamily="18" charset="0"/>
              </a:rPr>
              <a:t>Risultati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it-IT" altLang="en-US" sz="3400" b="1">
                <a:solidFill>
                  <a:srgbClr val="FFFFFF"/>
                </a:solidFill>
                <a:latin typeface="Garamond" panose="02020404030301010803" pitchFamily="18" charset="0"/>
              </a:rPr>
              <a:t>Dallo studio emerse che il potere rinforzante del brano recitato dalla madre durante la gravidanza era maggiore rispetto a quello di un analogo brano nuovo.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it-IT" altLang="en-US" sz="3400" b="1">
                <a:solidFill>
                  <a:srgbClr val="FFFFFF"/>
                </a:solidFill>
                <a:latin typeface="Garamond" panose="02020404030301010803" pitchFamily="18" charset="0"/>
              </a:rPr>
              <a:t> Non si verificò alcuna preferenza specifica nel GC, dove M. non avevano effettuato la stimolazione durante la gravidanza. </a:t>
            </a:r>
          </a:p>
        </p:txBody>
      </p:sp>
      <p:sp>
        <p:nvSpPr>
          <p:cNvPr id="35843" name="Rectangle 2">
            <a:extLst>
              <a:ext uri="{FF2B5EF4-FFF2-40B4-BE49-F238E27FC236}">
                <a16:creationId xmlns:a16="http://schemas.microsoft.com/office/drawing/2014/main" id="{F2E45978-3F38-415D-888A-233E357626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1" y="457200"/>
            <a:ext cx="7800975" cy="130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it-IT" altLang="en-US" sz="4400">
                <a:solidFill>
                  <a:srgbClr val="A50021"/>
                </a:solidFill>
              </a:rPr>
              <a:t>De Casper &amp; Spence (1986)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4" descr="24settimane">
            <a:extLst>
              <a:ext uri="{FF2B5EF4-FFF2-40B4-BE49-F238E27FC236}">
                <a16:creationId xmlns:a16="http://schemas.microsoft.com/office/drawing/2014/main" id="{7A9AB841-EA38-48B2-B616-DFA6DEF313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1200" y="1022350"/>
            <a:ext cx="5689600" cy="481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Text Box 5">
            <a:extLst>
              <a:ext uri="{FF2B5EF4-FFF2-40B4-BE49-F238E27FC236}">
                <a16:creationId xmlns:a16="http://schemas.microsoft.com/office/drawing/2014/main" id="{644B469F-FA93-48D2-9480-74817E40F5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3750" y="5830889"/>
            <a:ext cx="2554288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it-IT" altLang="en-US" sz="2800" b="1">
                <a:solidFill>
                  <a:srgbClr val="FFFFFF"/>
                </a:solidFill>
              </a:rPr>
              <a:t>32 settimane</a:t>
            </a:r>
            <a:endParaRPr lang="it-IT" altLang="en-US" sz="28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32settimane">
            <a:extLst>
              <a:ext uri="{FF2B5EF4-FFF2-40B4-BE49-F238E27FC236}">
                <a16:creationId xmlns:a16="http://schemas.microsoft.com/office/drawing/2014/main" id="{86AC932E-A1B7-4C02-9F97-FA8D1EC801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114" y="404813"/>
            <a:ext cx="6624637" cy="568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ext Box 3">
            <a:extLst>
              <a:ext uri="{FF2B5EF4-FFF2-40B4-BE49-F238E27FC236}">
                <a16:creationId xmlns:a16="http://schemas.microsoft.com/office/drawing/2014/main" id="{8B331851-0CF4-4980-B5FD-B9860C3AE5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8314" y="6210301"/>
            <a:ext cx="5895975" cy="5238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800" b="1" dirty="0">
                <a:solidFill>
                  <a:srgbClr val="FFFFFF"/>
                </a:solidFill>
                <a:latin typeface="Tahoma" panose="020B0604030504040204" pitchFamily="34" charset="0"/>
              </a:rPr>
              <a:t>32 settimane</a:t>
            </a:r>
            <a:endParaRPr lang="it-IT" sz="28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olo 1">
            <a:extLst>
              <a:ext uri="{FF2B5EF4-FFF2-40B4-BE49-F238E27FC236}">
                <a16:creationId xmlns:a16="http://schemas.microsoft.com/office/drawing/2014/main" id="{77849583-9226-49FA-A8E3-AC526F06B9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686050" y="138113"/>
            <a:ext cx="7793038" cy="1143000"/>
          </a:xfrm>
        </p:spPr>
        <p:txBody>
          <a:bodyPr/>
          <a:lstStyle/>
          <a:p>
            <a:r>
              <a:rPr lang="it-IT" altLang="it-IT"/>
              <a:t>    Influenze ambientali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4D43A4A-8302-414E-994A-316E8AAD1D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4826" y="1916114"/>
            <a:ext cx="8704263" cy="4537075"/>
          </a:xfrm>
        </p:spPr>
        <p:txBody>
          <a:bodyPr/>
          <a:lstStyle/>
          <a:p>
            <a:pPr>
              <a:defRPr/>
            </a:pPr>
            <a:r>
              <a:rPr lang="it-IT" dirty="0">
                <a:solidFill>
                  <a:schemeClr val="bg1"/>
                </a:solidFill>
              </a:rPr>
              <a:t>Il primo ambiente in cui si sviluppa l’essere umano è il corpo materno</a:t>
            </a:r>
          </a:p>
          <a:p>
            <a:pPr marL="0" indent="0">
              <a:buNone/>
              <a:defRPr/>
            </a:pPr>
            <a:r>
              <a:rPr lang="it-IT" dirty="0">
                <a:solidFill>
                  <a:schemeClr val="bg1"/>
                </a:solidFill>
              </a:rPr>
              <a:t>   - le scelte comportamentali della madre incidono sullo sviluppo di b. (es. nutrizione, uso di farmaci e sostanze psicoattive)</a:t>
            </a:r>
          </a:p>
          <a:p>
            <a:pPr marL="0" indent="0">
              <a:buNone/>
              <a:defRPr/>
            </a:pPr>
            <a:endParaRPr lang="it-IT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it-IT" dirty="0">
                <a:solidFill>
                  <a:schemeClr val="bg1"/>
                </a:solidFill>
              </a:rPr>
              <a:t>Il corpo materno è direttamente a contatto con il mondo esterno (es. inquinamento, virus, radiazioni)</a:t>
            </a:r>
          </a:p>
          <a:p>
            <a:pPr>
              <a:defRPr/>
            </a:pPr>
            <a:endParaRPr lang="it-IT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olo 1">
            <a:extLst>
              <a:ext uri="{FF2B5EF4-FFF2-40B4-BE49-F238E27FC236}">
                <a16:creationId xmlns:a16="http://schemas.microsoft.com/office/drawing/2014/main" id="{954D463D-7E97-4E81-8059-7630640199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00375" y="617538"/>
            <a:ext cx="7467600" cy="1143000"/>
          </a:xfrm>
        </p:spPr>
        <p:txBody>
          <a:bodyPr/>
          <a:lstStyle/>
          <a:p>
            <a:r>
              <a:rPr lang="it-IT" altLang="it-IT"/>
              <a:t>FATTORI TERATOGENI</a:t>
            </a:r>
          </a:p>
        </p:txBody>
      </p:sp>
      <p:sp>
        <p:nvSpPr>
          <p:cNvPr id="39939" name="Segnaposto contenuto 2">
            <a:extLst>
              <a:ext uri="{FF2B5EF4-FFF2-40B4-BE49-F238E27FC236}">
                <a16:creationId xmlns:a16="http://schemas.microsoft.com/office/drawing/2014/main" id="{F052A495-C15E-43C0-9961-B82070B4A929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it-IT" altLang="it-IT">
                <a:solidFill>
                  <a:schemeClr val="bg1"/>
                </a:solidFill>
              </a:rPr>
              <a:t>Causano difetti nello sviluppo di embrione e feto e si evidenziano alla nascita</a:t>
            </a:r>
          </a:p>
          <a:p>
            <a:r>
              <a:rPr lang="it-IT" altLang="it-IT">
                <a:solidFill>
                  <a:schemeClr val="bg1"/>
                </a:solidFill>
              </a:rPr>
              <a:t>Il rischio di difetti strutturali causato dagli agenti teratogeni è più elevato in fase embrionale</a:t>
            </a:r>
          </a:p>
          <a:p>
            <a:r>
              <a:rPr lang="it-IT" altLang="it-IT">
                <a:solidFill>
                  <a:schemeClr val="bg1"/>
                </a:solidFill>
              </a:rPr>
              <a:t>In fase fetale si verificano problemi nel funzionamento degli organi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olo 1">
            <a:extLst>
              <a:ext uri="{FF2B5EF4-FFF2-40B4-BE49-F238E27FC236}">
                <a16:creationId xmlns:a16="http://schemas.microsoft.com/office/drawing/2014/main" id="{E57024FC-BC37-4A71-9094-F8BCD585BC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 rot="10800000" flipV="1">
            <a:off x="3071814" y="98426"/>
            <a:ext cx="6696075" cy="1260475"/>
          </a:xfrm>
        </p:spPr>
        <p:txBody>
          <a:bodyPr/>
          <a:lstStyle/>
          <a:p>
            <a:r>
              <a:rPr lang="it-IT" altLang="en-US" sz="2400"/>
              <a:t>STUDI SUGLI EFFETTI DI ELEVATO STRESS DELLA MADRE BIOLOGICA SUL FETO</a:t>
            </a:r>
          </a:p>
        </p:txBody>
      </p:sp>
      <p:sp>
        <p:nvSpPr>
          <p:cNvPr id="6" name="Freccia a destra 5">
            <a:extLst>
              <a:ext uri="{FF2B5EF4-FFF2-40B4-BE49-F238E27FC236}">
                <a16:creationId xmlns:a16="http://schemas.microsoft.com/office/drawing/2014/main" id="{0372C27B-8B81-4006-85E3-A6B7BFF64573}"/>
              </a:ext>
            </a:extLst>
          </p:cNvPr>
          <p:cNvSpPr/>
          <p:nvPr/>
        </p:nvSpPr>
        <p:spPr>
          <a:xfrm>
            <a:off x="5124451" y="3213101"/>
            <a:ext cx="377825" cy="161925"/>
          </a:xfrm>
          <a:prstGeom prst="rightArrow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it-IT" sz="900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7" name="Freccia a destra 6">
            <a:extLst>
              <a:ext uri="{FF2B5EF4-FFF2-40B4-BE49-F238E27FC236}">
                <a16:creationId xmlns:a16="http://schemas.microsoft.com/office/drawing/2014/main" id="{4DCE4138-AE16-42FE-9E89-C1335225A289}"/>
              </a:ext>
            </a:extLst>
          </p:cNvPr>
          <p:cNvSpPr/>
          <p:nvPr/>
        </p:nvSpPr>
        <p:spPr>
          <a:xfrm>
            <a:off x="5124451" y="2133601"/>
            <a:ext cx="377825" cy="161925"/>
          </a:xfrm>
          <a:prstGeom prst="rightArrow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it-IT" sz="900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15367" name="CasellaDiTesto 8">
            <a:extLst>
              <a:ext uri="{FF2B5EF4-FFF2-40B4-BE49-F238E27FC236}">
                <a16:creationId xmlns:a16="http://schemas.microsoft.com/office/drawing/2014/main" id="{D906AB21-3731-4250-8117-AA8C99E717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60926" y="2028826"/>
            <a:ext cx="4645025" cy="50323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it-IT" altLang="en-US" sz="1800" dirty="0">
                <a:solidFill>
                  <a:srgbClr val="FFFFFF"/>
                </a:solidFill>
              </a:rPr>
              <a:t>	Stato salute fisica di madre biologica </a:t>
            </a:r>
          </a:p>
          <a:p>
            <a:pPr marL="257175" indent="-257175" defTabSz="6858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it-IT" altLang="en-US" sz="1800" dirty="0">
                <a:solidFill>
                  <a:srgbClr val="FFFFFF"/>
                </a:solidFill>
              </a:rPr>
              <a:t>Nutrizione</a:t>
            </a:r>
          </a:p>
          <a:p>
            <a:pPr marL="257175" indent="-257175" defTabSz="6858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it-IT" altLang="en-US" sz="1800" dirty="0">
                <a:solidFill>
                  <a:srgbClr val="FFFFFF"/>
                </a:solidFill>
              </a:rPr>
              <a:t> Assunzione sostanze </a:t>
            </a:r>
            <a:r>
              <a:rPr lang="it-IT" altLang="en-US" sz="1800" dirty="0" err="1">
                <a:solidFill>
                  <a:srgbClr val="FFFFFF"/>
                </a:solidFill>
              </a:rPr>
              <a:t>psico</a:t>
            </a:r>
            <a:r>
              <a:rPr lang="it-IT" altLang="en-US" sz="1800" dirty="0">
                <a:solidFill>
                  <a:srgbClr val="FFFFFF"/>
                </a:solidFill>
              </a:rPr>
              <a:t>-attive</a:t>
            </a:r>
          </a:p>
          <a:p>
            <a:pPr marL="257175" indent="-257175" defTabSz="6858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endParaRPr lang="it-IT" altLang="en-US" sz="1800" dirty="0">
              <a:solidFill>
                <a:srgbClr val="FFFFFF"/>
              </a:solidFill>
            </a:endParaRP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it-IT" altLang="en-US" sz="1800" dirty="0">
                <a:solidFill>
                  <a:srgbClr val="FFFFFF"/>
                </a:solidFill>
              </a:rPr>
              <a:t>	Stato di malessere e disagio psichico 	della madre biologica</a:t>
            </a: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it-IT" altLang="en-US" sz="1800" dirty="0">
                <a:solidFill>
                  <a:srgbClr val="FFFFFF"/>
                </a:solidFill>
              </a:rPr>
              <a:t>	- depressione, ansia</a:t>
            </a: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it-IT" altLang="en-US" sz="1800" dirty="0">
              <a:solidFill>
                <a:srgbClr val="FFFFFF"/>
              </a:solidFill>
            </a:endParaRP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it-IT" altLang="en-US" sz="1800" dirty="0">
                <a:solidFill>
                  <a:srgbClr val="FFFFFF"/>
                </a:solidFill>
              </a:rPr>
              <a:t>	Condizioni di vita madre biologica</a:t>
            </a: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it-IT" altLang="en-US" sz="1800" dirty="0">
              <a:solidFill>
                <a:srgbClr val="FFFFFF"/>
              </a:solidFill>
            </a:endParaRP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it-IT" altLang="en-US" sz="1800" dirty="0">
                <a:solidFill>
                  <a:srgbClr val="FFFFFF"/>
                </a:solidFill>
              </a:rPr>
              <a:t>PRODUZIONE CORTISOLO MATERNO</a:t>
            </a: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it-IT" altLang="en-US" sz="1800" dirty="0">
                <a:solidFill>
                  <a:srgbClr val="FFFFFF"/>
                </a:solidFill>
              </a:rPr>
              <a:t>INTERFERENZA CON SVILUPPO FISICO E CEREBRALE DEL FETO</a:t>
            </a: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it-IT" altLang="en-US" sz="1800" dirty="0">
              <a:solidFill>
                <a:srgbClr val="FFFFFF"/>
              </a:solidFill>
            </a:endParaRP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it-IT" altLang="en-US" sz="1800" dirty="0">
              <a:solidFill>
                <a:srgbClr val="FFFFFF"/>
              </a:solidFill>
            </a:endParaRP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it-IT" altLang="en-US" sz="1800" dirty="0">
              <a:solidFill>
                <a:srgbClr val="FFFFFF"/>
              </a:solidFill>
            </a:endParaRP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it-IT" altLang="en-US" sz="1800" dirty="0">
              <a:solidFill>
                <a:srgbClr val="FFFFFF"/>
              </a:solidFill>
            </a:endParaRP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it-IT" altLang="en-US" sz="1500" dirty="0">
              <a:solidFill>
                <a:srgbClr val="FFFFFF"/>
              </a:solidFill>
            </a:endParaRPr>
          </a:p>
        </p:txBody>
      </p:sp>
      <p:sp>
        <p:nvSpPr>
          <p:cNvPr id="9" name="Freccia a destra 8">
            <a:extLst>
              <a:ext uri="{FF2B5EF4-FFF2-40B4-BE49-F238E27FC236}">
                <a16:creationId xmlns:a16="http://schemas.microsoft.com/office/drawing/2014/main" id="{06773392-388F-45E2-A5B6-68FD245658E7}"/>
              </a:ext>
            </a:extLst>
          </p:cNvPr>
          <p:cNvSpPr/>
          <p:nvPr/>
        </p:nvSpPr>
        <p:spPr>
          <a:xfrm>
            <a:off x="4205289" y="4238626"/>
            <a:ext cx="377825" cy="161925"/>
          </a:xfrm>
          <a:prstGeom prst="rightArrow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it-IT" sz="900">
              <a:solidFill>
                <a:srgbClr val="FFFFFF"/>
              </a:solidFill>
              <a:latin typeface="Times New Roman"/>
            </a:endParaRPr>
          </a:p>
        </p:txBody>
      </p:sp>
      <p:pic>
        <p:nvPicPr>
          <p:cNvPr id="40967" name="Immagine 3">
            <a:extLst>
              <a:ext uri="{FF2B5EF4-FFF2-40B4-BE49-F238E27FC236}">
                <a16:creationId xmlns:a16="http://schemas.microsoft.com/office/drawing/2014/main" id="{46C61635-ABC5-41FC-85B9-2D2CE7846D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9889" y="2208214"/>
            <a:ext cx="1944687" cy="295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reccia a destra 7">
            <a:extLst>
              <a:ext uri="{FF2B5EF4-FFF2-40B4-BE49-F238E27FC236}">
                <a16:creationId xmlns:a16="http://schemas.microsoft.com/office/drawing/2014/main" id="{7BDEBEFE-E7F7-4C27-BB89-79C940AA978B}"/>
              </a:ext>
            </a:extLst>
          </p:cNvPr>
          <p:cNvSpPr/>
          <p:nvPr/>
        </p:nvSpPr>
        <p:spPr>
          <a:xfrm>
            <a:off x="5140326" y="4438651"/>
            <a:ext cx="379413" cy="161925"/>
          </a:xfrm>
          <a:prstGeom prst="rightArrow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it-IT" sz="900">
              <a:solidFill>
                <a:srgbClr val="FFFFFF"/>
              </a:solidFill>
              <a:latin typeface="Times New Roman"/>
            </a:endParaRPr>
          </a:p>
        </p:txBody>
      </p:sp>
    </p:spTree>
  </p:cSld>
  <p:clrMapOvr>
    <a:masterClrMapping/>
  </p:clrMapOvr>
  <p:transition spd="slow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olo 1">
            <a:extLst>
              <a:ext uri="{FF2B5EF4-FFF2-40B4-BE49-F238E27FC236}">
                <a16:creationId xmlns:a16="http://schemas.microsoft.com/office/drawing/2014/main" id="{2574A103-910C-4EC0-8002-24F995531DF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71813" y="1320801"/>
            <a:ext cx="6303962" cy="595313"/>
          </a:xfrm>
        </p:spPr>
        <p:txBody>
          <a:bodyPr/>
          <a:lstStyle/>
          <a:p>
            <a:r>
              <a:rPr lang="it-IT" altLang="it-IT" sz="3000">
                <a:solidFill>
                  <a:srgbClr val="FF0000"/>
                </a:solidFill>
              </a:rPr>
              <a:t>I pericoli legati allo stress della madre biologica durante la gestazione </a:t>
            </a:r>
            <a:endParaRPr lang="en-US" altLang="it-IT" sz="3000">
              <a:solidFill>
                <a:srgbClr val="FF0000"/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3C5B609-071C-41AD-BD2D-1712FDCA46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17839" y="1970088"/>
            <a:ext cx="6365875" cy="3486150"/>
          </a:xfrm>
        </p:spPr>
        <p:txBody>
          <a:bodyPr/>
          <a:lstStyle/>
          <a:p>
            <a:pPr marL="0" indent="0">
              <a:buNone/>
              <a:defRPr/>
            </a:pPr>
            <a:endParaRPr lang="it-IT" sz="2100" dirty="0"/>
          </a:p>
          <a:p>
            <a:pPr marL="0" indent="0" algn="just">
              <a:buNone/>
              <a:defRPr/>
            </a:pPr>
            <a:r>
              <a:rPr lang="it-IT" sz="2100" b="1" dirty="0">
                <a:solidFill>
                  <a:schemeClr val="bg1"/>
                </a:solidFill>
              </a:rPr>
              <a:t>Il benessere emotivo della madre durante la gestazione risulta un fattore fondamentali nel determinare gli esiti di sviluppo durante il periodo prenatale </a:t>
            </a:r>
          </a:p>
          <a:p>
            <a:pPr marL="0" indent="0" algn="just">
              <a:buNone/>
              <a:defRPr/>
            </a:pPr>
            <a:r>
              <a:rPr lang="it-IT" sz="2100" b="1" dirty="0">
                <a:solidFill>
                  <a:schemeClr val="bg1"/>
                </a:solidFill>
              </a:rPr>
              <a:t>Le complicanze legate allo stress materno </a:t>
            </a:r>
          </a:p>
          <a:p>
            <a:pPr algn="just">
              <a:buFontTx/>
              <a:buChar char="-"/>
              <a:defRPr/>
            </a:pPr>
            <a:r>
              <a:rPr lang="it-IT" sz="2100" b="1" dirty="0">
                <a:solidFill>
                  <a:schemeClr val="bg1"/>
                </a:solidFill>
              </a:rPr>
              <a:t>sono molto più probabili quando M</a:t>
            </a:r>
          </a:p>
          <a:p>
            <a:pPr algn="just">
              <a:buFontTx/>
              <a:buChar char="-"/>
              <a:defRPr/>
            </a:pPr>
            <a:r>
              <a:rPr lang="it-IT" b="1" dirty="0">
                <a:solidFill>
                  <a:schemeClr val="bg1"/>
                </a:solidFill>
              </a:rPr>
              <a:t>- </a:t>
            </a:r>
            <a:r>
              <a:rPr lang="it-IT" sz="1500" b="1" dirty="0">
                <a:solidFill>
                  <a:schemeClr val="bg1"/>
                </a:solidFill>
              </a:rPr>
              <a:t>HA SENTIMENTI NEGATIVI E/O DI AMBIVALENZA</a:t>
            </a:r>
          </a:p>
          <a:p>
            <a:pPr algn="just">
              <a:buFontTx/>
              <a:buChar char="-"/>
              <a:defRPr/>
            </a:pPr>
            <a:r>
              <a:rPr lang="it-IT" sz="1500" b="1" dirty="0">
                <a:solidFill>
                  <a:schemeClr val="bg1"/>
                </a:solidFill>
              </a:rPr>
              <a:t>CIRCA IL SUO MATRIMONIO E LA GRAVIDANZA</a:t>
            </a:r>
          </a:p>
          <a:p>
            <a:pPr algn="just">
              <a:buFontTx/>
              <a:buChar char="-"/>
              <a:defRPr/>
            </a:pPr>
            <a:endParaRPr lang="it-IT" sz="1500" b="1" dirty="0">
              <a:solidFill>
                <a:schemeClr val="bg1"/>
              </a:solidFill>
            </a:endParaRPr>
          </a:p>
          <a:p>
            <a:pPr marL="0" indent="0" algn="just">
              <a:buNone/>
              <a:defRPr/>
            </a:pPr>
            <a:r>
              <a:rPr lang="it-IT" sz="1500" b="1" dirty="0">
                <a:solidFill>
                  <a:schemeClr val="bg1"/>
                </a:solidFill>
              </a:rPr>
              <a:t>-  NON HA AMICI O ALTRE BASI DI SUPPORTO SOCIALE DA CUI RICEVERE CONFRONTO</a:t>
            </a:r>
          </a:p>
          <a:p>
            <a:pPr>
              <a:buFontTx/>
              <a:buChar char="-"/>
              <a:defRPr/>
            </a:pPr>
            <a:endParaRPr lang="it-IT" dirty="0"/>
          </a:p>
          <a:p>
            <a:pPr>
              <a:buFontTx/>
              <a:buChar char="-"/>
              <a:defRPr/>
            </a:pPr>
            <a:r>
              <a:rPr lang="it-IT" dirty="0"/>
              <a:t> </a:t>
            </a:r>
          </a:p>
          <a:p>
            <a:pPr marL="0" indent="0">
              <a:buNone/>
              <a:defRPr/>
            </a:pPr>
            <a:endParaRPr lang="en-US" dirty="0"/>
          </a:p>
        </p:txBody>
      </p:sp>
    </p:spTree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4E886D4B-CEFB-4452-A7A5-93F280BE7BC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19288" y="457200"/>
            <a:ext cx="8748712" cy="884238"/>
          </a:xfrm>
        </p:spPr>
        <p:txBody>
          <a:bodyPr/>
          <a:lstStyle/>
          <a:p>
            <a:pPr algn="ctr" eaLnBrk="1" hangingPunct="1"/>
            <a:r>
              <a:rPr lang="it-IT" altLang="en-US">
                <a:solidFill>
                  <a:srgbClr val="A50021"/>
                </a:solidFill>
              </a:rPr>
              <a:t>Nuove tecniche di indagine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81793220-D58E-4B93-B0AA-83D6A5E43BB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063750" y="2133600"/>
            <a:ext cx="8135938" cy="4419600"/>
          </a:xfrm>
        </p:spPr>
        <p:txBody>
          <a:bodyPr/>
          <a:lstStyle/>
          <a:p>
            <a:pPr marL="0" indent="0" algn="just" eaLnBrk="1" hangingPunct="1">
              <a:buNone/>
            </a:pPr>
            <a:r>
              <a:rPr lang="it-IT" altLang="en-US" sz="3400" b="1">
                <a:solidFill>
                  <a:schemeClr val="bg1"/>
                </a:solidFill>
                <a:latin typeface="Garamond" panose="02020404030301010803" pitchFamily="18" charset="0"/>
              </a:rPr>
              <a:t>Grazie all’acquisizione di nuove tecniche di indagine non invasive e sofisticate </a:t>
            </a:r>
            <a:r>
              <a:rPr lang="it-IT" altLang="en-US" sz="2800" b="1">
                <a:solidFill>
                  <a:schemeClr val="bg1"/>
                </a:solidFill>
                <a:latin typeface="Garamond" panose="02020404030301010803" pitchFamily="18" charset="0"/>
              </a:rPr>
              <a:t>(ecografia, magneto encelografia, risonanza magnetica, risonanza magnetica funzionale, PET, Potenziali Evocati, ecc.)</a:t>
            </a:r>
            <a:r>
              <a:rPr lang="it-IT" altLang="en-US" b="1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  <a:r>
              <a:rPr lang="it-IT" altLang="en-US" sz="3400" b="1">
                <a:solidFill>
                  <a:schemeClr val="bg1"/>
                </a:solidFill>
                <a:latin typeface="Garamond" panose="02020404030301010803" pitchFamily="18" charset="0"/>
              </a:rPr>
              <a:t>è diventato possibile avere informazioni più puntuali sullo sviluppo sensoriale, cognitivo e motorio  non solo del neonato ma anche dell’embrione e del feto.</a:t>
            </a:r>
          </a:p>
        </p:txBody>
      </p:sp>
    </p:spTree>
  </p:cSld>
  <p:clrMapOvr>
    <a:masterClrMapping/>
  </p:clrMapOvr>
  <p:transition spd="slow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olo 1">
            <a:extLst>
              <a:ext uri="{FF2B5EF4-FFF2-40B4-BE49-F238E27FC236}">
                <a16:creationId xmlns:a16="http://schemas.microsoft.com/office/drawing/2014/main" id="{DACD7917-987D-46FB-A695-A921158035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71813" y="1320801"/>
            <a:ext cx="6303962" cy="595313"/>
          </a:xfrm>
        </p:spPr>
        <p:txBody>
          <a:bodyPr/>
          <a:lstStyle/>
          <a:p>
            <a:r>
              <a:rPr lang="it-IT" altLang="it-IT"/>
              <a:t>stress materno, cortisolo materno, cortisolo fetale</a:t>
            </a:r>
            <a:endParaRPr lang="en-US" alt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8C28214-1240-4490-98C9-5BFEDAC9AF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17839" y="2241550"/>
            <a:ext cx="6365875" cy="3214688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it-IT" sz="2100" b="1" dirty="0">
                <a:solidFill>
                  <a:schemeClr val="bg1"/>
                </a:solidFill>
              </a:rPr>
              <a:t>Diversi studi </a:t>
            </a:r>
            <a:r>
              <a:rPr lang="it-IT" sz="1800" b="1" dirty="0">
                <a:solidFill>
                  <a:schemeClr val="bg1"/>
                </a:solidFill>
              </a:rPr>
              <a:t>(anche non recenti) </a:t>
            </a:r>
            <a:r>
              <a:rPr lang="it-IT" sz="2100" b="1" dirty="0">
                <a:solidFill>
                  <a:schemeClr val="bg1"/>
                </a:solidFill>
              </a:rPr>
              <a:t>hanno evidenziato come il livello di cortisolo materno influenzi sia lo sviluppo prenatale che neonatale del bambino</a:t>
            </a:r>
          </a:p>
          <a:p>
            <a:pPr marL="0" indent="0">
              <a:buNone/>
              <a:defRPr/>
            </a:pPr>
            <a:r>
              <a:rPr lang="it-IT" sz="2100" dirty="0"/>
              <a:t> </a:t>
            </a:r>
          </a:p>
          <a:p>
            <a:pPr marL="0" indent="0">
              <a:buNone/>
              <a:defRPr/>
            </a:pPr>
            <a:r>
              <a:rPr lang="it-IT" sz="2100" dirty="0">
                <a:solidFill>
                  <a:schemeClr val="bg1"/>
                </a:solidFill>
              </a:rPr>
              <a:t>Le complicanze legate al livello di cortisolo materno </a:t>
            </a:r>
          </a:p>
          <a:p>
            <a:pPr marL="0" indent="0">
              <a:buNone/>
              <a:defRPr/>
            </a:pPr>
            <a:r>
              <a:rPr lang="it-IT" sz="2100" dirty="0">
                <a:solidFill>
                  <a:schemeClr val="bg1"/>
                </a:solidFill>
              </a:rPr>
              <a:t>- </a:t>
            </a:r>
            <a:r>
              <a:rPr lang="it-IT" sz="1500" dirty="0">
                <a:solidFill>
                  <a:schemeClr val="bg1"/>
                </a:solidFill>
              </a:rPr>
              <a:t>SONO DIVERSE A SECONDA DEL PERIODO DI GESTAZIONE</a:t>
            </a:r>
          </a:p>
          <a:p>
            <a:pPr marL="0" indent="0">
              <a:buNone/>
              <a:defRPr/>
            </a:pPr>
            <a:r>
              <a:rPr lang="it-IT" sz="2100" dirty="0">
                <a:solidFill>
                  <a:schemeClr val="bg1"/>
                </a:solidFill>
              </a:rPr>
              <a:t>- </a:t>
            </a:r>
            <a:r>
              <a:rPr lang="it-IT" sz="1500" dirty="0">
                <a:solidFill>
                  <a:schemeClr val="bg1"/>
                </a:solidFill>
              </a:rPr>
              <a:t>RIGUARDANO AMBITI DI SVILUPPO DIVERSI,</a:t>
            </a:r>
            <a:r>
              <a:rPr lang="it-IT" sz="1350" dirty="0">
                <a:solidFill>
                  <a:schemeClr val="bg1"/>
                </a:solidFill>
              </a:rPr>
              <a:t> QUALI:</a:t>
            </a:r>
          </a:p>
          <a:p>
            <a:pPr lvl="1">
              <a:buFontTx/>
              <a:buChar char="-"/>
              <a:defRPr/>
            </a:pPr>
            <a:r>
              <a:rPr lang="it-IT" sz="1200" dirty="0">
                <a:solidFill>
                  <a:schemeClr val="bg1"/>
                </a:solidFill>
              </a:rPr>
              <a:t>Peso alla nascita; Livello attività motoria del feto e del neonato; Eccetera</a:t>
            </a:r>
          </a:p>
          <a:p>
            <a:pPr lvl="1">
              <a:buFontTx/>
              <a:buChar char="-"/>
              <a:defRPr/>
            </a:pPr>
            <a:r>
              <a:rPr lang="it-IT" sz="1200" dirty="0">
                <a:solidFill>
                  <a:schemeClr val="bg1"/>
                </a:solidFill>
              </a:rPr>
              <a:t>Rischio ADHD</a:t>
            </a:r>
          </a:p>
          <a:p>
            <a:pPr lvl="1">
              <a:buFontTx/>
              <a:buChar char="-"/>
              <a:defRPr/>
            </a:pPr>
            <a:endParaRPr lang="it-IT" sz="1200" dirty="0"/>
          </a:p>
          <a:p>
            <a:pPr>
              <a:buFontTx/>
              <a:buChar char="-"/>
              <a:defRPr/>
            </a:pPr>
            <a:endParaRPr lang="it-IT" dirty="0"/>
          </a:p>
          <a:p>
            <a:pPr>
              <a:buFontTx/>
              <a:buChar char="-"/>
              <a:defRPr/>
            </a:pPr>
            <a:r>
              <a:rPr lang="it-IT" dirty="0"/>
              <a:t> </a:t>
            </a:r>
          </a:p>
          <a:p>
            <a:pPr marL="0" indent="0">
              <a:buNone/>
              <a:defRPr/>
            </a:pPr>
            <a:endParaRPr lang="en-US" dirty="0"/>
          </a:p>
        </p:txBody>
      </p:sp>
    </p:spTree>
  </p:cSld>
  <p:clrMapOvr>
    <a:masterClrMapping/>
  </p:clrMapOvr>
  <p:transition spd="slow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olo 1">
            <a:extLst>
              <a:ext uri="{FF2B5EF4-FFF2-40B4-BE49-F238E27FC236}">
                <a16:creationId xmlns:a16="http://schemas.microsoft.com/office/drawing/2014/main" id="{E94BFE72-1893-43B8-B937-9F95D62CC9B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00376" y="571500"/>
            <a:ext cx="7343775" cy="857250"/>
          </a:xfrm>
        </p:spPr>
        <p:txBody>
          <a:bodyPr/>
          <a:lstStyle/>
          <a:p>
            <a:r>
              <a:rPr lang="it-IT" altLang="it-IT" sz="2400">
                <a:solidFill>
                  <a:srgbClr val="FF0000"/>
                </a:solidFill>
              </a:rPr>
              <a:t>EFFETTI ESPOSIZIONE ELEVATI LIVELLI DI CORTISOLO MATERNO DURANTE LA GESTAZIONE </a:t>
            </a:r>
            <a:br>
              <a:rPr lang="it-IT" altLang="it-IT" sz="2400">
                <a:solidFill>
                  <a:srgbClr val="FF0000"/>
                </a:solidFill>
              </a:rPr>
            </a:br>
            <a:r>
              <a:rPr lang="it-IT" altLang="it-IT" sz="2400">
                <a:solidFill>
                  <a:srgbClr val="FF0000"/>
                </a:solidFill>
              </a:rPr>
              <a:t>NEL NEONATO</a:t>
            </a:r>
            <a:endParaRPr lang="en-US" altLang="it-IT" sz="2400">
              <a:solidFill>
                <a:srgbClr val="FF0000"/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3DC5AE1-D2E5-47AB-B1BE-425D5A4824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79651" y="2060576"/>
            <a:ext cx="7561263" cy="3368675"/>
          </a:xfrm>
        </p:spPr>
        <p:txBody>
          <a:bodyPr/>
          <a:lstStyle/>
          <a:p>
            <a:pPr>
              <a:buFontTx/>
              <a:buChar char="-"/>
              <a:defRPr/>
            </a:pPr>
            <a:r>
              <a:rPr lang="it-IT" dirty="0">
                <a:solidFill>
                  <a:schemeClr val="bg1"/>
                </a:solidFill>
              </a:rPr>
              <a:t>temperamento difficile</a:t>
            </a:r>
          </a:p>
          <a:p>
            <a:pPr>
              <a:buFontTx/>
              <a:buChar char="-"/>
              <a:defRPr/>
            </a:pPr>
            <a:r>
              <a:rPr lang="it-IT" dirty="0">
                <a:solidFill>
                  <a:schemeClr val="bg1"/>
                </a:solidFill>
              </a:rPr>
              <a:t>predisposizione a vivere gli eventi come stressanti (es. suoni)</a:t>
            </a:r>
          </a:p>
          <a:p>
            <a:pPr>
              <a:buFontTx/>
              <a:buChar char="-"/>
              <a:defRPr/>
            </a:pPr>
            <a:r>
              <a:rPr lang="it-IT" dirty="0" err="1">
                <a:solidFill>
                  <a:schemeClr val="bg1"/>
                </a:solidFill>
              </a:rPr>
              <a:t>difficolta’</a:t>
            </a:r>
            <a:r>
              <a:rPr lang="it-IT" dirty="0">
                <a:solidFill>
                  <a:schemeClr val="bg1"/>
                </a:solidFill>
              </a:rPr>
              <a:t> primitive nelle </a:t>
            </a:r>
            <a:r>
              <a:rPr lang="it-IT" dirty="0" err="1">
                <a:solidFill>
                  <a:schemeClr val="bg1"/>
                </a:solidFill>
              </a:rPr>
              <a:t>abilita’</a:t>
            </a:r>
            <a:r>
              <a:rPr lang="it-IT" dirty="0">
                <a:solidFill>
                  <a:schemeClr val="bg1"/>
                </a:solidFill>
              </a:rPr>
              <a:t> di regolazione del se’ (cicli sonno-veglia, </a:t>
            </a:r>
            <a:r>
              <a:rPr lang="it-IT" dirty="0" err="1">
                <a:solidFill>
                  <a:schemeClr val="bg1"/>
                </a:solidFill>
              </a:rPr>
              <a:t>attentivi</a:t>
            </a:r>
            <a:r>
              <a:rPr lang="it-IT" dirty="0">
                <a:solidFill>
                  <a:schemeClr val="bg1"/>
                </a:solidFill>
              </a:rPr>
              <a:t>, emotivi) </a:t>
            </a:r>
          </a:p>
          <a:p>
            <a:pPr marL="0" indent="0">
              <a:buNone/>
              <a:defRPr/>
            </a:pPr>
            <a:endParaRPr lang="it-IT" dirty="0"/>
          </a:p>
          <a:p>
            <a:pPr marL="0" indent="0">
              <a:buNone/>
              <a:defRPr/>
            </a:pPr>
            <a:endParaRPr lang="it-IT" dirty="0"/>
          </a:p>
          <a:p>
            <a:pPr marL="0" indent="0">
              <a:buNone/>
              <a:defRPr/>
            </a:pPr>
            <a:endParaRPr lang="it-IT" dirty="0"/>
          </a:p>
          <a:p>
            <a:pPr marL="0" indent="0">
              <a:buNone/>
              <a:defRPr/>
            </a:pPr>
            <a:endParaRPr lang="it-IT" dirty="0"/>
          </a:p>
          <a:p>
            <a:pPr marL="0" indent="0">
              <a:buNone/>
              <a:defRPr/>
            </a:pPr>
            <a:endParaRPr lang="it-IT" dirty="0"/>
          </a:p>
          <a:p>
            <a:pPr marL="0" indent="0">
              <a:buNone/>
              <a:defRPr/>
            </a:pPr>
            <a:endParaRPr lang="it-IT" dirty="0"/>
          </a:p>
          <a:p>
            <a:pPr marL="0" indent="0">
              <a:buNone/>
              <a:defRPr/>
            </a:pPr>
            <a:endParaRPr lang="it-IT" dirty="0"/>
          </a:p>
          <a:p>
            <a:pPr marL="0" indent="0">
              <a:buNone/>
              <a:defRPr/>
            </a:pPr>
            <a:endParaRPr lang="it-IT" dirty="0"/>
          </a:p>
          <a:p>
            <a:pPr marL="0" indent="0">
              <a:buNone/>
              <a:defRPr/>
            </a:pPr>
            <a:endParaRPr lang="it-IT" dirty="0"/>
          </a:p>
          <a:p>
            <a:pPr marL="0" indent="0">
              <a:buNone/>
              <a:defRPr/>
            </a:pPr>
            <a:endParaRPr lang="it-IT" dirty="0"/>
          </a:p>
          <a:p>
            <a:pPr marL="0" indent="0">
              <a:buNone/>
              <a:defRPr/>
            </a:pPr>
            <a:endParaRPr lang="it-IT" dirty="0"/>
          </a:p>
          <a:p>
            <a:pPr marL="0" indent="0">
              <a:buNone/>
              <a:defRPr/>
            </a:pPr>
            <a:endParaRPr lang="it-IT" dirty="0"/>
          </a:p>
          <a:p>
            <a:pPr marL="0" indent="0">
              <a:buNone/>
              <a:defRPr/>
            </a:pPr>
            <a:endParaRPr lang="it-IT" dirty="0"/>
          </a:p>
          <a:p>
            <a:pPr marL="0" indent="0">
              <a:buNone/>
              <a:defRPr/>
            </a:pPr>
            <a:endParaRPr lang="it-IT" dirty="0"/>
          </a:p>
          <a:p>
            <a:pPr marL="0" indent="0">
              <a:buNone/>
              <a:defRPr/>
            </a:pPr>
            <a:endParaRPr lang="it-IT" dirty="0"/>
          </a:p>
          <a:p>
            <a:pPr marL="0" indent="0">
              <a:buNone/>
              <a:defRPr/>
            </a:pPr>
            <a:endParaRPr lang="it-IT" dirty="0"/>
          </a:p>
          <a:p>
            <a:pPr marL="0" indent="0">
              <a:buNone/>
              <a:defRPr/>
            </a:pPr>
            <a:endParaRPr lang="it-IT" dirty="0"/>
          </a:p>
          <a:p>
            <a:pPr marL="0" indent="0">
              <a:buNone/>
              <a:defRPr/>
            </a:pPr>
            <a:endParaRPr lang="it-IT" dirty="0"/>
          </a:p>
          <a:p>
            <a:pPr marL="0" indent="0">
              <a:buNone/>
              <a:defRPr/>
            </a:pPr>
            <a:endParaRPr lang="it-IT" dirty="0"/>
          </a:p>
          <a:p>
            <a:pPr marL="0" indent="0">
              <a:buNone/>
              <a:defRPr/>
            </a:pPr>
            <a:endParaRPr lang="it-IT" dirty="0"/>
          </a:p>
          <a:p>
            <a:pPr marL="0" indent="0">
              <a:buNone/>
              <a:defRPr/>
            </a:pPr>
            <a:endParaRPr lang="it-IT" dirty="0"/>
          </a:p>
          <a:p>
            <a:pPr marL="0" indent="0">
              <a:buNone/>
              <a:defRPr/>
            </a:pPr>
            <a:endParaRPr lang="it-IT" dirty="0"/>
          </a:p>
          <a:p>
            <a:pPr marL="0" indent="0">
              <a:buNone/>
              <a:defRPr/>
            </a:pPr>
            <a:endParaRPr lang="it-IT" dirty="0"/>
          </a:p>
          <a:p>
            <a:pPr marL="0" indent="0">
              <a:buNone/>
              <a:defRPr/>
            </a:pPr>
            <a:endParaRPr lang="it-IT" dirty="0"/>
          </a:p>
          <a:p>
            <a:pPr marL="0" indent="0">
              <a:buNone/>
              <a:defRPr/>
            </a:pPr>
            <a:endParaRPr lang="en-US" dirty="0"/>
          </a:p>
        </p:txBody>
      </p:sp>
    </p:spTree>
  </p:cSld>
  <p:clrMapOvr>
    <a:masterClrMapping/>
  </p:clrMapOvr>
  <p:transition spd="slow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egnaposto contenuto 2">
            <a:extLst>
              <a:ext uri="{FF2B5EF4-FFF2-40B4-BE49-F238E27FC236}">
                <a16:creationId xmlns:a16="http://schemas.microsoft.com/office/drawing/2014/main" id="{C81A88E9-0126-4DDB-AB0D-ACCC56EB5B10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altLang="it-IT" sz="3300" b="1">
                <a:solidFill>
                  <a:schemeClr val="bg1"/>
                </a:solidFill>
              </a:rPr>
              <a:t>Cosa accade durante i processi legati allo stress e alla sua gestione?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olo 1">
            <a:extLst>
              <a:ext uri="{FF2B5EF4-FFF2-40B4-BE49-F238E27FC236}">
                <a16:creationId xmlns:a16="http://schemas.microsoft.com/office/drawing/2014/main" id="{F6B83935-17D5-4C35-B1B8-F30B2EE29C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179763" y="1320800"/>
            <a:ext cx="6102350" cy="433388"/>
          </a:xfrm>
        </p:spPr>
        <p:txBody>
          <a:bodyPr/>
          <a:lstStyle/>
          <a:p>
            <a:r>
              <a:rPr lang="it-IT" altLang="it-IT" sz="3000">
                <a:solidFill>
                  <a:srgbClr val="C00000"/>
                </a:solidFill>
              </a:rPr>
              <a:t>La curva dello stress </a:t>
            </a:r>
            <a:endParaRPr lang="en-US" altLang="it-IT" sz="3000">
              <a:solidFill>
                <a:srgbClr val="C00000"/>
              </a:solidFill>
            </a:endParaRPr>
          </a:p>
        </p:txBody>
      </p:sp>
      <p:pic>
        <p:nvPicPr>
          <p:cNvPr id="46083" name="Segnaposto contenuto 4">
            <a:extLst>
              <a:ext uri="{FF2B5EF4-FFF2-40B4-BE49-F238E27FC236}">
                <a16:creationId xmlns:a16="http://schemas.microsoft.com/office/drawing/2014/main" id="{58A027E3-EE92-4DBD-BC14-FACB5EC3753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19564" y="2343150"/>
            <a:ext cx="3838575" cy="3086100"/>
          </a:xfrm>
        </p:spPr>
      </p:pic>
    </p:spTree>
  </p:cSld>
  <p:clrMapOvr>
    <a:masterClrMapping/>
  </p:clrMapOvr>
  <p:transition spd="slow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Segnaposto contenuto 3">
            <a:extLst>
              <a:ext uri="{FF2B5EF4-FFF2-40B4-BE49-F238E27FC236}">
                <a16:creationId xmlns:a16="http://schemas.microsoft.com/office/drawing/2014/main" id="{7E794813-185E-4D25-86BD-EA704BA6B9E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65538" y="1970088"/>
            <a:ext cx="5022850" cy="3789362"/>
          </a:xfrm>
        </p:spPr>
      </p:pic>
      <p:sp>
        <p:nvSpPr>
          <p:cNvPr id="47107" name="Titolo 1">
            <a:extLst>
              <a:ext uri="{FF2B5EF4-FFF2-40B4-BE49-F238E27FC236}">
                <a16:creationId xmlns:a16="http://schemas.microsoft.com/office/drawing/2014/main" id="{0CFF26B9-17AC-4FDB-BFA1-CA6B197E624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125788" y="998538"/>
            <a:ext cx="5829300" cy="857250"/>
          </a:xfrm>
        </p:spPr>
        <p:txBody>
          <a:bodyPr/>
          <a:lstStyle/>
          <a:p>
            <a:r>
              <a:rPr lang="it-IT" altLang="it-IT">
                <a:solidFill>
                  <a:srgbClr val="C00000"/>
                </a:solidFill>
              </a:rPr>
              <a:t>Stress e produzione cortisolo</a:t>
            </a:r>
            <a:endParaRPr lang="en-US" altLang="it-IT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olo 1">
            <a:extLst>
              <a:ext uri="{FF2B5EF4-FFF2-40B4-BE49-F238E27FC236}">
                <a16:creationId xmlns:a16="http://schemas.microsoft.com/office/drawing/2014/main" id="{90EDF691-7B3C-48D7-AC34-008FF42ABB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>
                <a:solidFill>
                  <a:srgbClr val="C00000"/>
                </a:solidFill>
              </a:rPr>
              <a:t>Effetti del cortisolo</a:t>
            </a:r>
            <a:endParaRPr lang="en-US" altLang="it-IT">
              <a:solidFill>
                <a:srgbClr val="C00000"/>
              </a:solidFill>
            </a:endParaRPr>
          </a:p>
        </p:txBody>
      </p:sp>
      <p:pic>
        <p:nvPicPr>
          <p:cNvPr id="48131" name="Immagine 2">
            <a:extLst>
              <a:ext uri="{FF2B5EF4-FFF2-40B4-BE49-F238E27FC236}">
                <a16:creationId xmlns:a16="http://schemas.microsoft.com/office/drawing/2014/main" id="{FFCC5DDF-5BC3-4010-940D-AAD0275AD3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550" y="2060576"/>
            <a:ext cx="7488238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0BD24586-D946-4874-8AC4-D444CF5FE5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03388" y="457201"/>
            <a:ext cx="8964612" cy="595313"/>
          </a:xfrm>
        </p:spPr>
        <p:txBody>
          <a:bodyPr/>
          <a:lstStyle/>
          <a:p>
            <a:pPr algn="ctr" eaLnBrk="1" hangingPunct="1"/>
            <a:r>
              <a:rPr lang="it-IT" altLang="en-US">
                <a:solidFill>
                  <a:srgbClr val="A50021"/>
                </a:solidFill>
              </a:rPr>
              <a:t>Periodi dello Sviluppo Prenatale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5CEC8A86-6302-4DE1-93A5-2425B5BDF66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919289" y="2420938"/>
            <a:ext cx="8569325" cy="4132262"/>
          </a:xfrm>
        </p:spPr>
        <p:txBody>
          <a:bodyPr/>
          <a:lstStyle/>
          <a:p>
            <a:pPr eaLnBrk="1" hangingPunct="1">
              <a:defRPr/>
            </a:pPr>
            <a:r>
              <a:rPr lang="it-IT" b="1" dirty="0">
                <a:solidFill>
                  <a:schemeClr val="bg1"/>
                </a:solidFill>
                <a:latin typeface="Garamond" pitchFamily="18" charset="0"/>
              </a:rPr>
              <a:t>PERIODO GERMINALE: prime 2 settimane</a:t>
            </a:r>
          </a:p>
          <a:p>
            <a:pPr marL="0" indent="0" eaLnBrk="1" hangingPunct="1">
              <a:buNone/>
              <a:defRPr/>
            </a:pPr>
            <a:endParaRPr lang="it-IT" b="1" dirty="0">
              <a:solidFill>
                <a:schemeClr val="bg1"/>
              </a:solidFill>
              <a:latin typeface="Garamond" pitchFamily="18" charset="0"/>
            </a:endParaRPr>
          </a:p>
          <a:p>
            <a:pPr eaLnBrk="1" hangingPunct="1">
              <a:defRPr/>
            </a:pPr>
            <a:r>
              <a:rPr lang="it-IT" b="1" dirty="0">
                <a:solidFill>
                  <a:schemeClr val="bg1"/>
                </a:solidFill>
                <a:latin typeface="Garamond" pitchFamily="18" charset="0"/>
              </a:rPr>
              <a:t>PERIODO EMBRIONALE  2-8 settimane</a:t>
            </a:r>
          </a:p>
          <a:p>
            <a:pPr marL="0" indent="0" eaLnBrk="1" hangingPunct="1">
              <a:buNone/>
              <a:defRPr/>
            </a:pPr>
            <a:endParaRPr lang="it-IT" b="1" dirty="0">
              <a:solidFill>
                <a:schemeClr val="bg1"/>
              </a:solidFill>
              <a:latin typeface="Garamond" pitchFamily="18" charset="0"/>
            </a:endParaRPr>
          </a:p>
          <a:p>
            <a:pPr eaLnBrk="1" hangingPunct="1">
              <a:defRPr/>
            </a:pPr>
            <a:r>
              <a:rPr lang="it-IT" b="1" dirty="0">
                <a:solidFill>
                  <a:schemeClr val="bg1"/>
                </a:solidFill>
                <a:latin typeface="Garamond" pitchFamily="18" charset="0"/>
              </a:rPr>
              <a:t>PERIODO FETALE: dalle 8 settimane </a:t>
            </a:r>
          </a:p>
        </p:txBody>
      </p:sp>
    </p:spTree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olo 1">
            <a:extLst>
              <a:ext uri="{FF2B5EF4-FFF2-40B4-BE49-F238E27FC236}">
                <a16:creationId xmlns:a16="http://schemas.microsoft.com/office/drawing/2014/main" id="{4B137FEB-AE2D-4CBB-A328-8A074F2ED7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575051" y="617538"/>
            <a:ext cx="6892925" cy="1143000"/>
          </a:xfrm>
        </p:spPr>
        <p:txBody>
          <a:bodyPr/>
          <a:lstStyle/>
          <a:p>
            <a:r>
              <a:rPr lang="it-IT" altLang="it-IT"/>
              <a:t>Periodo germinale</a:t>
            </a:r>
          </a:p>
        </p:txBody>
      </p:sp>
      <p:sp>
        <p:nvSpPr>
          <p:cNvPr id="8195" name="Segnaposto contenuto 2">
            <a:extLst>
              <a:ext uri="{FF2B5EF4-FFF2-40B4-BE49-F238E27FC236}">
                <a16:creationId xmlns:a16="http://schemas.microsoft.com/office/drawing/2014/main" id="{CB2D6C3C-C595-414C-A53D-E9F08B97FD6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279650" y="2420938"/>
            <a:ext cx="7772400" cy="4114800"/>
          </a:xfrm>
        </p:spPr>
        <p:txBody>
          <a:bodyPr/>
          <a:lstStyle/>
          <a:p>
            <a:r>
              <a:rPr lang="it-IT" altLang="it-IT">
                <a:solidFill>
                  <a:schemeClr val="bg1"/>
                </a:solidFill>
              </a:rPr>
              <a:t>Ovulo fecondato (zigote)</a:t>
            </a:r>
          </a:p>
          <a:p>
            <a:r>
              <a:rPr lang="it-IT" altLang="it-IT">
                <a:solidFill>
                  <a:schemeClr val="bg1"/>
                </a:solidFill>
              </a:rPr>
              <a:t>Annidamento dello zigote </a:t>
            </a:r>
          </a:p>
          <a:p>
            <a:r>
              <a:rPr lang="it-IT" altLang="it-IT">
                <a:solidFill>
                  <a:schemeClr val="bg1"/>
                </a:solidFill>
              </a:rPr>
              <a:t>Rapida divisione cellulare e inizio specializzazione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olo 1">
            <a:extLst>
              <a:ext uri="{FF2B5EF4-FFF2-40B4-BE49-F238E27FC236}">
                <a16:creationId xmlns:a16="http://schemas.microsoft.com/office/drawing/2014/main" id="{48D936A8-DA67-4B8C-84CF-8A19531605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/>
              <a:t> Periodo embrionale</a:t>
            </a:r>
          </a:p>
        </p:txBody>
      </p:sp>
      <p:sp>
        <p:nvSpPr>
          <p:cNvPr id="9219" name="Segnaposto contenuto 2">
            <a:extLst>
              <a:ext uri="{FF2B5EF4-FFF2-40B4-BE49-F238E27FC236}">
                <a16:creationId xmlns:a16="http://schemas.microsoft.com/office/drawing/2014/main" id="{8BB4B837-94A0-4CFE-A751-0ADDDF406A74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it-IT" altLang="it-IT">
                <a:solidFill>
                  <a:schemeClr val="bg1"/>
                </a:solidFill>
              </a:rPr>
              <a:t>Intensificazione ritmo differenziazione cellulare</a:t>
            </a:r>
          </a:p>
          <a:p>
            <a:r>
              <a:rPr lang="it-IT" altLang="it-IT">
                <a:solidFill>
                  <a:schemeClr val="bg1"/>
                </a:solidFill>
              </a:rPr>
              <a:t>Formazione dei sistemi che sostengono la vita dell’embrione (amnio, cordone ombelicale, placenta)</a:t>
            </a:r>
          </a:p>
          <a:p>
            <a:r>
              <a:rPr lang="it-IT" altLang="it-IT">
                <a:solidFill>
                  <a:schemeClr val="bg1"/>
                </a:solidFill>
              </a:rPr>
              <a:t>Iniziano a svilupparsi gli organi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olo 1">
            <a:extLst>
              <a:ext uri="{FF2B5EF4-FFF2-40B4-BE49-F238E27FC236}">
                <a16:creationId xmlns:a16="http://schemas.microsoft.com/office/drawing/2014/main" id="{55774D29-45A3-4D17-96E9-40E3EEF744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10243" name="Segnaposto contenuto 4" descr="Immagine che contiene testo&#10;&#10;Descrizione generata automaticamente">
            <a:extLst>
              <a:ext uri="{FF2B5EF4-FFF2-40B4-BE49-F238E27FC236}">
                <a16:creationId xmlns:a16="http://schemas.microsoft.com/office/drawing/2014/main" id="{016286E0-1D71-4057-A35F-AB903D6FEFE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24113" y="2133600"/>
            <a:ext cx="7416800" cy="3671888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olo 1">
            <a:extLst>
              <a:ext uri="{FF2B5EF4-FFF2-40B4-BE49-F238E27FC236}">
                <a16:creationId xmlns:a16="http://schemas.microsoft.com/office/drawing/2014/main" id="{C5CE7994-7C76-48C3-8C06-33303E93A2D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11267" name="Segnaposto contenuto 4">
            <a:extLst>
              <a:ext uri="{FF2B5EF4-FFF2-40B4-BE49-F238E27FC236}">
                <a16:creationId xmlns:a16="http://schemas.microsoft.com/office/drawing/2014/main" id="{77859CA6-D376-4B15-A064-CF418FE25A8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95575" y="800100"/>
            <a:ext cx="7416800" cy="5257800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fumature">
  <a:themeElements>
    <a:clrScheme name="Sfumature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Sfumatur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fumature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fumature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fumature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fumature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fumature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fumature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fumature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1290</Words>
  <Application>Microsoft Office PowerPoint</Application>
  <PresentationFormat>Widescreen</PresentationFormat>
  <Paragraphs>193</Paragraphs>
  <Slides>45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45</vt:i4>
      </vt:variant>
    </vt:vector>
  </HeadingPairs>
  <TitlesOfParts>
    <vt:vector size="52" baseType="lpstr">
      <vt:lpstr>Arial</vt:lpstr>
      <vt:lpstr>Garamond</vt:lpstr>
      <vt:lpstr>Tahoma</vt:lpstr>
      <vt:lpstr>Times New Roman</vt:lpstr>
      <vt:lpstr>Verdana</vt:lpstr>
      <vt:lpstr>Wingdings</vt:lpstr>
      <vt:lpstr>Sfumature</vt:lpstr>
      <vt:lpstr>Presentazione standard di PowerPoint</vt:lpstr>
      <vt:lpstr>Presentazione standard di PowerPoint</vt:lpstr>
      <vt:lpstr>Continuità nello sviluppo prima  e dopo la nascita</vt:lpstr>
      <vt:lpstr>Nuove tecniche di indagine</vt:lpstr>
      <vt:lpstr>Periodi dello Sviluppo Prenatale</vt:lpstr>
      <vt:lpstr>Periodo germinale</vt:lpstr>
      <vt:lpstr> Periodo embrionale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Sviluppo del Sistema Nervoso Centrale e Periferico</vt:lpstr>
      <vt:lpstr>Presentazione standard di PowerPoint</vt:lpstr>
      <vt:lpstr>Presentazione standard di PowerPoint</vt:lpstr>
      <vt:lpstr>Presentazione standard di PowerPoint</vt:lpstr>
      <vt:lpstr> Periodo fetale</vt:lpstr>
      <vt:lpstr>Presentazione standard di PowerPoint</vt:lpstr>
      <vt:lpstr>8 settimane</vt:lpstr>
      <vt:lpstr>8 settimane</vt:lpstr>
      <vt:lpstr>12 settimane</vt:lpstr>
      <vt:lpstr>14 settimane</vt:lpstr>
      <vt:lpstr>Presentazione standard di PowerPoint</vt:lpstr>
      <vt:lpstr>Presentazione standard di PowerPoint</vt:lpstr>
      <vt:lpstr>dalle 16 alle 24 settimane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Dalla 32 SETTIMANA in poi..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    Influenze ambientali</vt:lpstr>
      <vt:lpstr>FATTORI TERATOGENI</vt:lpstr>
      <vt:lpstr>STUDI SUGLI EFFETTI DI ELEVATO STRESS DELLA MADRE BIOLOGICA SUL FETO</vt:lpstr>
      <vt:lpstr>I pericoli legati allo stress della madre biologica durante la gestazione </vt:lpstr>
      <vt:lpstr>stress materno, cortisolo materno, cortisolo fetale</vt:lpstr>
      <vt:lpstr>EFFETTI ESPOSIZIONE ELEVATI LIVELLI DI CORTISOLO MATERNO DURANTE LA GESTAZIONE  NEL NEONATO</vt:lpstr>
      <vt:lpstr>Presentazione standard di PowerPoint</vt:lpstr>
      <vt:lpstr>La curva dello stress </vt:lpstr>
      <vt:lpstr>Stress e produzione cortisolo</vt:lpstr>
      <vt:lpstr>Effetti del cortisolo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claudia.caprin@unimib.it</dc:creator>
  <cp:lastModifiedBy>claudia.caprin@unimib.it</cp:lastModifiedBy>
  <cp:revision>1</cp:revision>
  <dcterms:created xsi:type="dcterms:W3CDTF">2021-03-25T09:34:32Z</dcterms:created>
  <dcterms:modified xsi:type="dcterms:W3CDTF">2021-03-25T09:36:02Z</dcterms:modified>
</cp:coreProperties>
</file>