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332" r:id="rId3"/>
    <p:sldId id="363" r:id="rId4"/>
    <p:sldId id="371" r:id="rId5"/>
    <p:sldId id="372" r:id="rId6"/>
    <p:sldId id="309" r:id="rId7"/>
    <p:sldId id="304" r:id="rId8"/>
    <p:sldId id="365" r:id="rId9"/>
    <p:sldId id="305" r:id="rId10"/>
    <p:sldId id="290" r:id="rId11"/>
    <p:sldId id="289" r:id="rId12"/>
    <p:sldId id="342" r:id="rId13"/>
    <p:sldId id="303" r:id="rId14"/>
    <p:sldId id="306" r:id="rId15"/>
    <p:sldId id="667" r:id="rId16"/>
    <p:sldId id="659" r:id="rId17"/>
    <p:sldId id="660" r:id="rId18"/>
    <p:sldId id="661" r:id="rId19"/>
    <p:sldId id="663" r:id="rId20"/>
    <p:sldId id="664" r:id="rId21"/>
    <p:sldId id="665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8408710-AE8D-45B8-BB5B-705336DE62C3}"/>
              </a:ext>
            </a:extLst>
          </p:cNvPr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68C279C6-FC69-40A8-A806-1B8E9C0061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406E590E-68CC-45B2-8EE7-87F7BFBF2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1DF63050-C759-4746-8ED2-434ABE543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70BA4722-3034-4B46-B2FA-7B2A103C9C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7BEE0256-18E2-41C7-AA35-11CB35F95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B600E17A-9D82-420F-A7AC-F1B852CC7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E0FE2904-6214-47BD-8712-8D3B2AFEE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1623CAB5-500F-4311-B305-6CFC3DCC3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73B03E69-BE0C-44FF-B379-40282AA9FD6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307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828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6A4649AF-C741-4B1F-8D03-0894384331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DC5B9E11-6557-4F79-B2F0-0C8B7A242D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DF16790C-B887-4696-BAF6-170F2C045C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370AF5F-95B8-433D-BB48-C3CC2F01F5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5034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CF69226-4B42-479C-B96B-3CFA6C977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5A65B7A-6214-4F75-A6E2-326F317143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8B24990-5947-4D10-8044-C904CC1E77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E12AF-F26E-4339-B790-E7BB3322BD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795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38733" y="617539"/>
            <a:ext cx="2601384" cy="55149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34584" y="617539"/>
            <a:ext cx="7600949" cy="55149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CD5584A-3737-4AE5-9442-47E8693C9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A624672-1E39-4A53-9872-1E5EE77BC5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AEF0B8E-84B9-4229-8DF1-9DB8472CE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D5969-B810-4E78-B563-AC7A18B6723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68575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218CB6D-0362-4084-8155-452E222413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4D63B86-8A58-434E-A6B0-B809AD87D9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25F1852-D15A-47FB-91C1-5E47FFD5A0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B4FA0-8896-44B3-950D-C3D54F5ABB2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07637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8408710-AE8D-45B8-BB5B-705336DE62C3}"/>
              </a:ext>
            </a:extLst>
          </p:cNvPr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68C279C6-FC69-40A8-A806-1B8E9C0061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406E590E-68CC-45B2-8EE7-87F7BFBF2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1DF63050-C759-4746-8ED2-434ABE543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70BA4722-3034-4B46-B2FA-7B2A103C9C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7BEE0256-18E2-41C7-AA35-11CB35F95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B600E17A-9D82-420F-A7AC-F1B852CC7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E0FE2904-6214-47BD-8712-8D3B2AFEE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1623CAB5-500F-4311-B305-6CFC3DCC3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73B03E69-BE0C-44FF-B379-40282AA9FD6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307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828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6A4649AF-C741-4B1F-8D03-0894384331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DC5B9E11-6557-4F79-B2F0-0C8B7A242D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DF16790C-B887-4696-BAF6-170F2C045C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370AF5F-95B8-433D-BB48-C3CC2F01F5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8526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B16B720-4871-4A7B-99CD-9605D30D5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24EE3AD-269F-4DD2-9BD0-D1FFAFDD8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E47409B-2990-480C-A99E-15F8AB66CE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898C9-585C-41FB-A6B3-AF5471D004F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7931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5CAC546-AF1E-4485-AA02-E9D935F915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3756A82-C214-4E21-82BF-89FE49594B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3A7E611-AF17-404F-9E9D-ABD518179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54037-86DF-462C-A1FB-7F791A8DE6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8263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9BDE0AF-999A-4F33-892D-B39D5CB9D2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C615D68-5CF6-4B4E-848A-BE0F5B51D1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D07AA78-4DE1-4EE7-9ECC-F9D01F2E00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9DBC0-543D-4D34-B40C-65510220E82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7180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0641280-C75C-4EDE-A8DB-5789F4C6D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025EC057-B2BA-448F-A4EF-044A2880FE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C3B79E11-07B5-4888-9036-DA8103D31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01330-9EF8-47C9-91B2-63FE5CECD9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66538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51A046D5-A42F-435B-B141-1EE251014C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10015F1-043F-4F1D-89AA-29CEE7E3FE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F9733B9-AFBB-4E37-BBFC-6A5C697166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6D6C-F435-49F7-9B20-6C2F81DEA7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7653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CBB81A98-A88A-41B6-B730-FED05901AC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2570BB98-512F-45D9-B923-4AC85C4434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8153052C-F966-4866-92F4-2F0F7C4831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65C98-9FC8-4BE8-A6C5-1F5EFC21A34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28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B16B720-4871-4A7B-99CD-9605D30D5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24EE3AD-269F-4DD2-9BD0-D1FFAFDD8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E47409B-2990-480C-A99E-15F8AB66CE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898C9-585C-41FB-A6B3-AF5471D004F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0749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B2AA3A5-D395-461F-90E6-E5D294A0D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482E984-195C-466F-B62D-85125891D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39C4F10-EBC1-41BE-962E-6E8839D92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0096A-CD43-41F6-9064-066CD83C29D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9422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F65A5B6-050D-4B19-9A20-7D6CE787F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B8953EF-6EFC-4A8F-A3A6-2115D8F48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2A5BB31-712C-40A9-8464-B122E4E31A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B3848-BFA6-48AD-9ED8-9378B9CDD6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89818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CF69226-4B42-479C-B96B-3CFA6C977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5A65B7A-6214-4F75-A6E2-326F317143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8B24990-5947-4D10-8044-C904CC1E77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E12AF-F26E-4339-B790-E7BB3322BD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0645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38733" y="617539"/>
            <a:ext cx="2601384" cy="55149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34584" y="617539"/>
            <a:ext cx="7600949" cy="55149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CD5584A-3737-4AE5-9442-47E8693C9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A624672-1E39-4A53-9872-1E5EE77BC5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AEF0B8E-84B9-4229-8DF1-9DB8472CE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D5969-B810-4E78-B563-AC7A18B6723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69158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218CB6D-0362-4084-8155-452E222413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4D63B86-8A58-434E-A6B0-B809AD87D9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25F1852-D15A-47FB-91C1-5E47FFD5A0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B4FA0-8896-44B3-950D-C3D54F5ABB2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972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5CAC546-AF1E-4485-AA02-E9D935F915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3756A82-C214-4E21-82BF-89FE49594B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3A7E611-AF17-404F-9E9D-ABD518179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54037-86DF-462C-A1FB-7F791A8DE6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694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9BDE0AF-999A-4F33-892D-B39D5CB9D2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C615D68-5CF6-4B4E-848A-BE0F5B51D1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D07AA78-4DE1-4EE7-9ECC-F9D01F2E00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9DBC0-543D-4D34-B40C-65510220E82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011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0641280-C75C-4EDE-A8DB-5789F4C6D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025EC057-B2BA-448F-A4EF-044A2880FE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C3B79E11-07B5-4888-9036-DA8103D31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01330-9EF8-47C9-91B2-63FE5CECD9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256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51A046D5-A42F-435B-B141-1EE251014C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10015F1-043F-4F1D-89AA-29CEE7E3FE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F9733B9-AFBB-4E37-BBFC-6A5C697166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6D6C-F435-49F7-9B20-6C2F81DEA7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36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CBB81A98-A88A-41B6-B730-FED05901AC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2570BB98-512F-45D9-B923-4AC85C4434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8153052C-F966-4866-92F4-2F0F7C4831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65C98-9FC8-4BE8-A6C5-1F5EFC21A34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893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B2AA3A5-D395-461F-90E6-E5D294A0D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482E984-195C-466F-B62D-85125891D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39C4F10-EBC1-41BE-962E-6E8839D92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0096A-CD43-41F6-9064-066CD83C29D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5902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F65A5B6-050D-4B19-9A20-7D6CE787F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B8953EF-6EFC-4A8F-A3A6-2115D8F48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2A5BB31-712C-40A9-8464-B122E4E31A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B3848-BFA6-48AD-9ED8-9378B9CDD6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498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EC33B7-C2C3-4005-854E-FDF3C4A3D6E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65DFF3-F287-4586-8D87-72217DF05BA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1265278-7873-4FA2-B94C-36CF3386CC8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FBD6E65-489B-4929-940E-F86EA2DF600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92A36AA-C821-4D57-A2FE-76D6D262013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E6978613-43A1-4DE6-80E5-F1B37D9274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797F3F2D-CAEB-4095-91AB-379629613BD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B7E6FA60-0B50-4C5F-82B6-1EAEB8E30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617538"/>
            <a:ext cx="103907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 dello schema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2BD400B7-8247-4565-B9E3-8B98BF04C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29707" name="Rectangle 11">
            <a:extLst>
              <a:ext uri="{FF2B5EF4-FFF2-40B4-BE49-F238E27FC236}">
                <a16:creationId xmlns:a16="http://schemas.microsoft.com/office/drawing/2014/main" id="{782BE4C0-E8C4-4ABC-A7DE-05D36F1F6B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708" name="Rectangle 12">
            <a:extLst>
              <a:ext uri="{FF2B5EF4-FFF2-40B4-BE49-F238E27FC236}">
                <a16:creationId xmlns:a16="http://schemas.microsoft.com/office/drawing/2014/main" id="{AEC47D2F-4DE0-4BDB-8AFB-E7452F33CD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709" name="Rectangle 13">
            <a:extLst>
              <a:ext uri="{FF2B5EF4-FFF2-40B4-BE49-F238E27FC236}">
                <a16:creationId xmlns:a16="http://schemas.microsoft.com/office/drawing/2014/main" id="{95FFDC6E-2DB7-4F07-A6AD-23BD34FB81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3F3125-8698-42F4-97F5-FA9B65F8D87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82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EC33B7-C2C3-4005-854E-FDF3C4A3D6E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65DFF3-F287-4586-8D87-72217DF05BA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1265278-7873-4FA2-B94C-36CF3386CC8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FBD6E65-489B-4929-940E-F86EA2DF600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92A36AA-C821-4D57-A2FE-76D6D262013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E6978613-43A1-4DE6-80E5-F1B37D9274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797F3F2D-CAEB-4095-91AB-379629613BD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B7E6FA60-0B50-4C5F-82B6-1EAEB8E30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617538"/>
            <a:ext cx="103907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 dello schema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2BD400B7-8247-4565-B9E3-8B98BF04C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29707" name="Rectangle 11">
            <a:extLst>
              <a:ext uri="{FF2B5EF4-FFF2-40B4-BE49-F238E27FC236}">
                <a16:creationId xmlns:a16="http://schemas.microsoft.com/office/drawing/2014/main" id="{782BE4C0-E8C4-4ABC-A7DE-05D36F1F6B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708" name="Rectangle 12">
            <a:extLst>
              <a:ext uri="{FF2B5EF4-FFF2-40B4-BE49-F238E27FC236}">
                <a16:creationId xmlns:a16="http://schemas.microsoft.com/office/drawing/2014/main" id="{AEC47D2F-4DE0-4BDB-8AFB-E7452F33CD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709" name="Rectangle 13">
            <a:extLst>
              <a:ext uri="{FF2B5EF4-FFF2-40B4-BE49-F238E27FC236}">
                <a16:creationId xmlns:a16="http://schemas.microsoft.com/office/drawing/2014/main" id="{95FFDC6E-2DB7-4F07-A6AD-23BD34FB81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3F3125-8698-42F4-97F5-FA9B65F8D87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499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88AE75CF-75B6-4AA5-9E9C-28DB0F03AD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3899" y="734028"/>
            <a:ext cx="9644201" cy="4186809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it-IT" altLang="en-US" sz="6000" b="1" dirty="0">
                <a:solidFill>
                  <a:srgbClr val="A50021"/>
                </a:solidFill>
                <a:latin typeface="Garamond" panose="02020404030301010803" pitchFamily="18" charset="0"/>
              </a:rPr>
              <a:t>SVILUPPO PRENATALE</a:t>
            </a:r>
          </a:p>
          <a:p>
            <a:pPr marL="0" indent="0" algn="ctr" eaLnBrk="1" hangingPunct="1">
              <a:buNone/>
            </a:pPr>
            <a:r>
              <a:rPr lang="it-IT" altLang="en-US" sz="6000" b="1" dirty="0">
                <a:solidFill>
                  <a:srgbClr val="A50021"/>
                </a:solidFill>
                <a:latin typeface="Garamond" panose="02020404030301010803" pitchFamily="18" charset="0"/>
              </a:rPr>
              <a:t>&amp; PRIME COMPETENZE NEONATALI</a:t>
            </a:r>
          </a:p>
        </p:txBody>
      </p:sp>
      <p:sp>
        <p:nvSpPr>
          <p:cNvPr id="4099" name="CasellaDiTesto 1">
            <a:extLst>
              <a:ext uri="{FF2B5EF4-FFF2-40B4-BE49-F238E27FC236}">
                <a16:creationId xmlns:a16="http://schemas.microsoft.com/office/drawing/2014/main" id="{ACA613D4-BA95-41D0-BC9A-CD42FEC3D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5159376"/>
            <a:ext cx="7705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2400">
                <a:solidFill>
                  <a:srgbClr val="FFFFFF"/>
                </a:solidFill>
              </a:rPr>
              <a:t>CORSO DI PSICOLOGIA DELLO SVILUPPO 2020-2021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2400">
                <a:solidFill>
                  <a:srgbClr val="FFFFFF"/>
                </a:solidFill>
              </a:rPr>
              <a:t>Dott.ssa Claudia Caprin – Università Milano-Bicocca</a:t>
            </a:r>
            <a:endParaRPr lang="en-US" alt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>
            <a:extLst>
              <a:ext uri="{FF2B5EF4-FFF2-40B4-BE49-F238E27FC236}">
                <a16:creationId xmlns:a16="http://schemas.microsoft.com/office/drawing/2014/main" id="{53F047B8-A131-4218-AE8B-3BFE1ADD0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609601"/>
            <a:ext cx="7793038" cy="803275"/>
          </a:xfrm>
        </p:spPr>
        <p:txBody>
          <a:bodyPr/>
          <a:lstStyle/>
          <a:p>
            <a:pPr algn="ctr" eaLnBrk="1" hangingPunct="1"/>
            <a:r>
              <a:rPr lang="it-IT" altLang="en-US" sz="4800" b="1">
                <a:solidFill>
                  <a:srgbClr val="A50021"/>
                </a:solidFill>
                <a:latin typeface="Garamond" panose="02020404030301010803" pitchFamily="18" charset="0"/>
              </a:rPr>
              <a:t>Acuita’ Visiva</a:t>
            </a:r>
            <a:endParaRPr lang="it-IT" altLang="en-US" sz="4800">
              <a:solidFill>
                <a:srgbClr val="A50021"/>
              </a:solidFill>
              <a:latin typeface="Garamond" panose="02020404030301010803" pitchFamily="18" charset="0"/>
            </a:endParaRPr>
          </a:p>
        </p:txBody>
      </p:sp>
      <p:sp>
        <p:nvSpPr>
          <p:cNvPr id="79875" name="Rectangle 1027">
            <a:extLst>
              <a:ext uri="{FF2B5EF4-FFF2-40B4-BE49-F238E27FC236}">
                <a16:creationId xmlns:a16="http://schemas.microsoft.com/office/drawing/2014/main" id="{A6BC737E-602C-4088-AB4F-62EA38A2AB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95550" y="2060576"/>
            <a:ext cx="7704138" cy="43402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E’ la misura di quanto finemente un soggetto è in grado di discriminare i dettagli di uno stimolo visivo</a:t>
            </a:r>
          </a:p>
          <a:p>
            <a:pPr eaLnBrk="1" hangingPunct="1">
              <a:defRPr/>
            </a:pP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Alla nascita è 40 volte più bassa che nell’adulto.</a:t>
            </a:r>
          </a:p>
          <a:p>
            <a:pPr eaLnBrk="1" hangingPunct="1">
              <a:defRPr/>
            </a:pP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A 6 mesi è già solo 6-8 volte più bassa </a:t>
            </a:r>
          </a:p>
          <a:p>
            <a:pPr eaLnBrk="1" hangingPunct="1">
              <a:defRPr/>
            </a:pP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I valori adulti vengono raggiunti a 6 anni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Segnaposto contenuto 1">
            <a:extLst>
              <a:ext uri="{FF2B5EF4-FFF2-40B4-BE49-F238E27FC236}">
                <a16:creationId xmlns:a16="http://schemas.microsoft.com/office/drawing/2014/main" id="{C19AB223-A31E-4522-A571-19D05CC068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765176"/>
            <a:ext cx="9144000" cy="5688013"/>
          </a:xfrm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D6FFB441-4221-46FA-A6C1-D9DD23E6D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1" y="457200"/>
            <a:ext cx="7800975" cy="884238"/>
          </a:xfrm>
        </p:spPr>
        <p:txBody>
          <a:bodyPr/>
          <a:lstStyle/>
          <a:p>
            <a:pPr algn="ctr" eaLnBrk="1" hangingPunct="1"/>
            <a:r>
              <a:rPr lang="it-IT" altLang="en-US" sz="4800" b="1">
                <a:solidFill>
                  <a:srgbClr val="A50021"/>
                </a:solidFill>
                <a:latin typeface="Garamond" panose="02020404030301010803" pitchFamily="18" charset="0"/>
              </a:rPr>
              <a:t>Accomodazione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0C2293B-BEF2-4029-AC38-0CCA1DFB0B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74825" y="1989138"/>
            <a:ext cx="8497888" cy="4564062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Messa a fuoco degli oggetti a seconda delle distanze modificando la curvatura del cristallino</a:t>
            </a:r>
          </a:p>
          <a:p>
            <a:pPr algn="just" eaLnBrk="1" hangingPunct="1">
              <a:defRPr/>
            </a:pP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fino al 1 mese di vita B è in grado di mettere a fuoco in modo ottimale oggetti posti a una distanza di circa   30 cm.</a:t>
            </a:r>
          </a:p>
          <a:p>
            <a:pPr algn="just" eaLnBrk="1" hangingPunct="1">
              <a:defRPr/>
            </a:pP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Verso le 13-14 </a:t>
            </a:r>
            <a:r>
              <a:rPr lang="it-IT" sz="3400" b="1" dirty="0" err="1">
                <a:solidFill>
                  <a:schemeClr val="bg1"/>
                </a:solidFill>
                <a:latin typeface="Garamond" pitchFamily="18" charset="0"/>
              </a:rPr>
              <a:t>sett</a:t>
            </a: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. è in grado di mettere a fuoco sia oggetti vicini che lontani</a:t>
            </a:r>
          </a:p>
          <a:p>
            <a:pPr marL="0" indent="0" eaLnBrk="1" hangingPunct="1">
              <a:buNone/>
              <a:defRPr/>
            </a:pP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A8C970F-A6AD-4F17-8F2C-C0700211E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1" y="457201"/>
            <a:ext cx="7800975" cy="811213"/>
          </a:xfrm>
        </p:spPr>
        <p:txBody>
          <a:bodyPr/>
          <a:lstStyle/>
          <a:p>
            <a:pPr algn="ctr" eaLnBrk="1" hangingPunct="1"/>
            <a:r>
              <a:rPr lang="it-IT" altLang="en-US" sz="5400" b="1">
                <a:solidFill>
                  <a:srgbClr val="A50021"/>
                </a:solidFill>
                <a:latin typeface="Garamond" panose="02020404030301010803" pitchFamily="18" charset="0"/>
              </a:rPr>
              <a:t>Alla nascita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126CD2B-CDF2-4774-9F14-E175309FAA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2286000"/>
            <a:ext cx="7772400" cy="4267200"/>
          </a:xfrm>
        </p:spPr>
        <p:txBody>
          <a:bodyPr/>
          <a:lstStyle/>
          <a:p>
            <a:pPr eaLnBrk="1" hangingPunct="1">
              <a:defRPr/>
            </a:pP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individuazione dei contorni delle cose</a:t>
            </a:r>
          </a:p>
          <a:p>
            <a:pPr eaLnBrk="1" hangingPunct="1">
              <a:defRPr/>
            </a:pP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interesse per il volto umano</a:t>
            </a:r>
          </a:p>
          <a:p>
            <a:pPr marL="0" indent="0" eaLnBrk="1" hangingPunct="1">
              <a:buNone/>
              <a:defRPr/>
            </a:pP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   (anche schematico)</a:t>
            </a:r>
          </a:p>
          <a:p>
            <a:pPr eaLnBrk="1" hangingPunct="1">
              <a:defRPr/>
            </a:pP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Costanze percettive (es. di grandezza)</a:t>
            </a:r>
          </a:p>
          <a:p>
            <a:pPr marL="0" indent="0" eaLnBrk="1" hangingPunct="1">
              <a:buNone/>
              <a:defRPr/>
            </a:pPr>
            <a:endParaRPr lang="it-IT" b="1" dirty="0">
              <a:solidFill>
                <a:schemeClr val="bg1"/>
              </a:solidFill>
              <a:latin typeface="Garamond" pitchFamily="18" charset="0"/>
            </a:endParaRPr>
          </a:p>
          <a:p>
            <a:pPr eaLnBrk="1" hangingPunct="1">
              <a:defRPr/>
            </a:pPr>
            <a:endParaRPr lang="it-IT" b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247141-2E32-43CF-808D-66DC5EB28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SVILUPPO DELLA VISTA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7E5B2A-4653-4EE7-B16E-BBAB1AB5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688" y="2348880"/>
            <a:ext cx="7772400" cy="3783633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VISTA DEL COLORE</a:t>
            </a:r>
          </a:p>
          <a:p>
            <a:r>
              <a:rPr lang="it-IT" dirty="0">
                <a:solidFill>
                  <a:schemeClr val="bg1"/>
                </a:solidFill>
              </a:rPr>
              <a:t>COSTANZA PERCETTIVA</a:t>
            </a:r>
          </a:p>
          <a:p>
            <a:r>
              <a:rPr lang="it-IT" dirty="0">
                <a:solidFill>
                  <a:schemeClr val="bg1"/>
                </a:solidFill>
              </a:rPr>
              <a:t>PERCEZIONE DI OGGETTI NASCOSTI</a:t>
            </a:r>
          </a:p>
          <a:p>
            <a:r>
              <a:rPr lang="it-IT" dirty="0">
                <a:solidFill>
                  <a:schemeClr val="bg1"/>
                </a:solidFill>
              </a:rPr>
              <a:t>PERCEZIONE DELLA PROFONDITA’</a:t>
            </a:r>
          </a:p>
        </p:txBody>
      </p:sp>
    </p:spTree>
    <p:extLst>
      <p:ext uri="{BB962C8B-B14F-4D97-AF65-F5344CB8AC3E}">
        <p14:creationId xmlns:p14="http://schemas.microsoft.com/office/powerpoint/2010/main" val="2866039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1D7457-2ECB-4122-8DE7-3506C739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testo, quotidiano&#10;&#10;Descrizione generata automaticamente">
            <a:extLst>
              <a:ext uri="{FF2B5EF4-FFF2-40B4-BE49-F238E27FC236}">
                <a16:creationId xmlns:a16="http://schemas.microsoft.com/office/drawing/2014/main" id="{1BB6A421-21A6-4B09-A257-998EBFEC7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" y="692696"/>
            <a:ext cx="10641496" cy="5832648"/>
          </a:xfrm>
        </p:spPr>
      </p:pic>
    </p:spTree>
    <p:extLst>
      <p:ext uri="{BB962C8B-B14F-4D97-AF65-F5344CB8AC3E}">
        <p14:creationId xmlns:p14="http://schemas.microsoft.com/office/powerpoint/2010/main" val="2127489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233480-6FE8-46B7-BD89-DF4C2AD32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testo, quotidiano&#10;&#10;Descrizione generata automaticamente">
            <a:extLst>
              <a:ext uri="{FF2B5EF4-FFF2-40B4-BE49-F238E27FC236}">
                <a16:creationId xmlns:a16="http://schemas.microsoft.com/office/drawing/2014/main" id="{DC4503AA-8913-43D0-A57F-AAD3EB9E9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3" y="319404"/>
            <a:ext cx="10390716" cy="6192688"/>
          </a:xfrm>
        </p:spPr>
      </p:pic>
    </p:spTree>
    <p:extLst>
      <p:ext uri="{BB962C8B-B14F-4D97-AF65-F5344CB8AC3E}">
        <p14:creationId xmlns:p14="http://schemas.microsoft.com/office/powerpoint/2010/main" val="3361561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076E7-ADFB-4014-9653-DD90E5532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 descr="Immagine che contiene testo, quotidiano&#10;&#10;Descrizione generata automaticamente">
            <a:extLst>
              <a:ext uri="{FF2B5EF4-FFF2-40B4-BE49-F238E27FC236}">
                <a16:creationId xmlns:a16="http://schemas.microsoft.com/office/drawing/2014/main" id="{C7213732-74FD-4E5C-A129-5179F67EF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3089"/>
            <a:ext cx="9740348" cy="6051822"/>
          </a:xfrm>
        </p:spPr>
      </p:pic>
    </p:spTree>
    <p:extLst>
      <p:ext uri="{BB962C8B-B14F-4D97-AF65-F5344CB8AC3E}">
        <p14:creationId xmlns:p14="http://schemas.microsoft.com/office/powerpoint/2010/main" val="503224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03315B-F1D8-4E03-8A3A-2FDA9063F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testo, quotidiano&#10;&#10;Descrizione generata automaticamente">
            <a:extLst>
              <a:ext uri="{FF2B5EF4-FFF2-40B4-BE49-F238E27FC236}">
                <a16:creationId xmlns:a16="http://schemas.microsoft.com/office/drawing/2014/main" id="{64680D4E-CBFD-4E2E-9964-E04F254CB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" y="764704"/>
            <a:ext cx="10495722" cy="5688632"/>
          </a:xfrm>
        </p:spPr>
      </p:pic>
    </p:spTree>
    <p:extLst>
      <p:ext uri="{BB962C8B-B14F-4D97-AF65-F5344CB8AC3E}">
        <p14:creationId xmlns:p14="http://schemas.microsoft.com/office/powerpoint/2010/main" val="2495610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1D24F0-1580-453D-BAC1-D6442147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testo, quotidiano, documento&#10;&#10;Descrizione generata automaticamente">
            <a:extLst>
              <a:ext uri="{FF2B5EF4-FFF2-40B4-BE49-F238E27FC236}">
                <a16:creationId xmlns:a16="http://schemas.microsoft.com/office/drawing/2014/main" id="{798D27AF-9AFF-4B36-83FF-20F46D603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7" y="908720"/>
            <a:ext cx="10071653" cy="5331742"/>
          </a:xfrm>
        </p:spPr>
      </p:pic>
    </p:spTree>
    <p:extLst>
      <p:ext uri="{BB962C8B-B14F-4D97-AF65-F5344CB8AC3E}">
        <p14:creationId xmlns:p14="http://schemas.microsoft.com/office/powerpoint/2010/main" val="192485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>
            <a:extLst>
              <a:ext uri="{FF2B5EF4-FFF2-40B4-BE49-F238E27FC236}">
                <a16:creationId xmlns:a16="http://schemas.microsoft.com/office/drawing/2014/main" id="{53C15750-8EEF-4EA9-BF89-5010A14A97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8213" y="-603250"/>
            <a:ext cx="7772400" cy="7151688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it-IT" altLang="en-US" sz="72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 algn="ctr" eaLnBrk="1" hangingPunct="1">
              <a:buNone/>
            </a:pPr>
            <a:r>
              <a:rPr lang="it-IT" altLang="en-US" sz="72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it-IT" altLang="en-US" sz="7200" b="1" dirty="0">
                <a:solidFill>
                  <a:srgbClr val="A50021"/>
                </a:solidFill>
                <a:latin typeface="Garamond" panose="02020404030301010803" pitchFamily="18" charset="0"/>
              </a:rPr>
              <a:t>COMPETENZE NEONATALI</a:t>
            </a:r>
          </a:p>
          <a:p>
            <a:pPr marL="0" indent="0" algn="ctr" eaLnBrk="1" hangingPunct="1">
              <a:buNone/>
            </a:pPr>
            <a:r>
              <a:rPr lang="it-IT" altLang="en-US" sz="7200" b="1" dirty="0">
                <a:solidFill>
                  <a:srgbClr val="A50021"/>
                </a:solidFill>
                <a:latin typeface="Garamond" panose="02020404030301010803" pitchFamily="18" charset="0"/>
              </a:rPr>
              <a:t>Parte 2a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A88FC1-D1D8-45DB-85D8-618A83DE6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testo, quotidiano&#10;&#10;Descrizione generata automaticamente">
            <a:extLst>
              <a:ext uri="{FF2B5EF4-FFF2-40B4-BE49-F238E27FC236}">
                <a16:creationId xmlns:a16="http://schemas.microsoft.com/office/drawing/2014/main" id="{3917E39D-DCF5-4E2F-8CB9-480E556BD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13" y="617538"/>
            <a:ext cx="9208301" cy="5907805"/>
          </a:xfrm>
        </p:spPr>
      </p:pic>
    </p:spTree>
    <p:extLst>
      <p:ext uri="{BB962C8B-B14F-4D97-AF65-F5344CB8AC3E}">
        <p14:creationId xmlns:p14="http://schemas.microsoft.com/office/powerpoint/2010/main" val="156702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>
            <a:extLst>
              <a:ext uri="{FF2B5EF4-FFF2-40B4-BE49-F238E27FC236}">
                <a16:creationId xmlns:a16="http://schemas.microsoft.com/office/drawing/2014/main" id="{97B4C444-E8E5-4613-A593-AB157DF46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609600"/>
            <a:ext cx="7793038" cy="1143000"/>
          </a:xfrm>
        </p:spPr>
        <p:txBody>
          <a:bodyPr/>
          <a:lstStyle/>
          <a:p>
            <a:pPr algn="ctr" eaLnBrk="1" hangingPunct="1"/>
            <a:r>
              <a:rPr lang="it-IT" altLang="en-US" sz="4000" b="1">
                <a:solidFill>
                  <a:srgbClr val="FF0000"/>
                </a:solidFill>
                <a:latin typeface="Garamond" panose="02020404030301010803" pitchFamily="18" charset="0"/>
              </a:rPr>
              <a:t>IL NEONATO COMPETENTE</a:t>
            </a:r>
            <a:endParaRPr lang="it-IT" altLang="en-US" sz="400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79875" name="Rectangle 1027">
            <a:extLst>
              <a:ext uri="{FF2B5EF4-FFF2-40B4-BE49-F238E27FC236}">
                <a16:creationId xmlns:a16="http://schemas.microsoft.com/office/drawing/2014/main" id="{09310490-453D-44A8-9B85-BA0F940BE0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3389" y="1989138"/>
            <a:ext cx="8785225" cy="460851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it-IT" b="1" dirty="0">
                <a:solidFill>
                  <a:schemeClr val="bg1"/>
                </a:solidFill>
                <a:latin typeface="Garamond" pitchFamily="18" charset="0"/>
              </a:rPr>
              <a:t>Il neonato è dotato di un ricco repertorio di capacità specializzate </a:t>
            </a:r>
          </a:p>
          <a:p>
            <a:pPr eaLnBrk="1" hangingPunct="1">
              <a:defRPr/>
            </a:pPr>
            <a:r>
              <a:rPr lang="it-IT" sz="2400" b="1" dirty="0">
                <a:solidFill>
                  <a:schemeClr val="bg1"/>
                </a:solidFill>
                <a:latin typeface="Garamond" pitchFamily="18" charset="0"/>
              </a:rPr>
              <a:t>CAPACITA’ PERCETTIVE</a:t>
            </a:r>
          </a:p>
          <a:p>
            <a:pPr eaLnBrk="1" hangingPunct="1">
              <a:defRPr/>
            </a:pPr>
            <a:r>
              <a:rPr lang="it-IT" sz="2400" b="1" dirty="0">
                <a:solidFill>
                  <a:schemeClr val="bg1"/>
                </a:solidFill>
                <a:latin typeface="Garamond" pitchFamily="18" charset="0"/>
              </a:rPr>
              <a:t>MODALITA’ PRIMITIVE DI AZIONE</a:t>
            </a:r>
          </a:p>
          <a:p>
            <a:pPr eaLnBrk="1" hangingPunct="1">
              <a:defRPr/>
            </a:pPr>
            <a:r>
              <a:rPr lang="it-IT" sz="2400" b="1" dirty="0">
                <a:solidFill>
                  <a:schemeClr val="bg1"/>
                </a:solidFill>
                <a:latin typeface="Garamond" pitchFamily="18" charset="0"/>
              </a:rPr>
              <a:t>CAPACITA’ DI APPRENDIMENTO (Imitazione)</a:t>
            </a:r>
          </a:p>
          <a:p>
            <a:pPr eaLnBrk="1" hangingPunct="1">
              <a:defRPr/>
            </a:pPr>
            <a:r>
              <a:rPr lang="it-IT" sz="2400" b="1" dirty="0">
                <a:solidFill>
                  <a:schemeClr val="bg1"/>
                </a:solidFill>
                <a:latin typeface="Garamond" pitchFamily="18" charset="0"/>
              </a:rPr>
              <a:t>COMPORTAMENTI DI SEGNALAZIONE SOCIALE (pianto, sorriso)</a:t>
            </a:r>
          </a:p>
          <a:p>
            <a:pPr eaLnBrk="1" hangingPunct="1">
              <a:defRPr/>
            </a:pPr>
            <a:r>
              <a:rPr lang="it-IT" sz="2400" b="1" dirty="0">
                <a:solidFill>
                  <a:schemeClr val="bg1"/>
                </a:solidFill>
                <a:latin typeface="Garamond" pitchFamily="18" charset="0"/>
              </a:rPr>
              <a:t>STATI EMOTIVI</a:t>
            </a:r>
          </a:p>
          <a:p>
            <a:pPr eaLnBrk="1" hangingPunct="1">
              <a:defRPr/>
            </a:pPr>
            <a:r>
              <a:rPr lang="it-IT" sz="2400" b="1" dirty="0">
                <a:solidFill>
                  <a:schemeClr val="bg1"/>
                </a:solidFill>
                <a:latin typeface="Garamond" pitchFamily="18" charset="0"/>
              </a:rPr>
              <a:t>CARATTERISTICHE PSICOLOGICHE INDIVIDUALI (temperamento)</a:t>
            </a:r>
          </a:p>
          <a:p>
            <a:pPr eaLnBrk="1" hangingPunct="1">
              <a:defRPr/>
            </a:pP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eaLnBrk="1" hangingPunct="1">
              <a:defRPr/>
            </a:pP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eaLnBrk="1" hangingPunct="1">
              <a:defRPr/>
            </a:pP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olo 1">
            <a:extLst>
              <a:ext uri="{FF2B5EF4-FFF2-40B4-BE49-F238E27FC236}">
                <a16:creationId xmlns:a16="http://schemas.microsoft.com/office/drawing/2014/main" id="{5B931407-F35C-4C74-AF3C-E968F5BE9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550" y="1916113"/>
            <a:ext cx="7793038" cy="1143000"/>
          </a:xfrm>
        </p:spPr>
        <p:txBody>
          <a:bodyPr/>
          <a:lstStyle/>
          <a:p>
            <a:pPr algn="ctr"/>
            <a:r>
              <a:rPr lang="it-IT" altLang="en-US" sz="6600">
                <a:solidFill>
                  <a:srgbClr val="A50021"/>
                </a:solidFill>
              </a:rPr>
              <a:t>Capacità </a:t>
            </a:r>
            <a:br>
              <a:rPr lang="it-IT" altLang="en-US" sz="6600">
                <a:solidFill>
                  <a:srgbClr val="A50021"/>
                </a:solidFill>
              </a:rPr>
            </a:br>
            <a:r>
              <a:rPr lang="it-IT" altLang="en-US" sz="6600">
                <a:solidFill>
                  <a:srgbClr val="A50021"/>
                </a:solidFill>
              </a:rPr>
              <a:t>Percettive</a:t>
            </a:r>
            <a:endParaRPr lang="en-US" altLang="en-US" sz="660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11E527A6-68A2-4BCC-B2A3-0C4287AE9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1" y="457201"/>
            <a:ext cx="7800975" cy="955675"/>
          </a:xfrm>
        </p:spPr>
        <p:txBody>
          <a:bodyPr/>
          <a:lstStyle/>
          <a:p>
            <a:pPr algn="ctr" eaLnBrk="1" hangingPunct="1"/>
            <a:r>
              <a:rPr lang="it-IT" altLang="en-US" b="1">
                <a:solidFill>
                  <a:srgbClr val="A50021"/>
                </a:solidFill>
              </a:rPr>
              <a:t>TATTO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CADE2E5-C5B7-4209-A730-9147992C19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2205038"/>
            <a:ext cx="7772400" cy="4348162"/>
          </a:xfrm>
        </p:spPr>
        <p:txBody>
          <a:bodyPr/>
          <a:lstStyle/>
          <a:p>
            <a:pPr eaLnBrk="1" hangingPunct="1"/>
            <a:r>
              <a:rPr lang="it-IT" altLang="en-US" sz="3400" b="1">
                <a:solidFill>
                  <a:schemeClr val="bg1"/>
                </a:solidFill>
                <a:latin typeface="Garamond" panose="02020404030301010803" pitchFamily="18" charset="0"/>
              </a:rPr>
              <a:t>Estrema sensibilità tattile: i neonati sono in grado di distinguere fra stimoli tattili  talmente simili che un adulto li percepisce come identici, quali peli di spazzola di diverso spessore e soffi d’aria di varia forza</a:t>
            </a:r>
          </a:p>
          <a:p>
            <a:pPr eaLnBrk="1" hangingPunct="1"/>
            <a:r>
              <a:rPr lang="it-IT" altLang="en-US" sz="3400" b="1">
                <a:solidFill>
                  <a:schemeClr val="bg1"/>
                </a:solidFill>
                <a:latin typeface="Garamond" panose="02020404030301010803" pitchFamily="18" charset="0"/>
              </a:rPr>
              <a:t>Piacere legato al tatto: effetto calmante di carezze e contatto fisico 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87ED26A-560F-4548-9C50-4AC9FD070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1" y="457200"/>
            <a:ext cx="7800975" cy="1303338"/>
          </a:xfrm>
        </p:spPr>
        <p:txBody>
          <a:bodyPr/>
          <a:lstStyle/>
          <a:p>
            <a:pPr algn="ctr" eaLnBrk="1" hangingPunct="1"/>
            <a:r>
              <a:rPr lang="it-IT" altLang="en-US" sz="4800" b="1">
                <a:solidFill>
                  <a:srgbClr val="A50021"/>
                </a:solidFill>
              </a:rPr>
              <a:t>GUSTO &amp; OLFATTO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BB01B0CE-C297-43E1-BE52-1A59F9C316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2286000"/>
            <a:ext cx="7772400" cy="42672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Le conoscenze al riguardo sono scarse </a:t>
            </a:r>
          </a:p>
          <a:p>
            <a:pPr eaLnBrk="1" hangingPunct="1">
              <a:defRPr/>
            </a:pP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Reazione di piacere a sapori dolci</a:t>
            </a:r>
          </a:p>
          <a:p>
            <a:pPr eaLnBrk="1" hangingPunct="1">
              <a:defRPr/>
            </a:pP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Reazione di disgusto e anche vomito</a:t>
            </a:r>
          </a:p>
          <a:p>
            <a:pPr eaLnBrk="1" hangingPunct="1">
              <a:buFontTx/>
              <a:buChar char="-"/>
              <a:defRPr/>
            </a:pP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a sapori salati e amari</a:t>
            </a:r>
          </a:p>
          <a:p>
            <a:pPr eaLnBrk="1" hangingPunct="1">
              <a:defRPr/>
            </a:pP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Sensibilità olfattiva ad odori alcolici</a:t>
            </a:r>
          </a:p>
          <a:p>
            <a:pPr eaLnBrk="1" hangingPunct="1">
              <a:defRPr/>
            </a:pP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Riconoscimento della madre dall’odore</a:t>
            </a:r>
          </a:p>
          <a:p>
            <a:pPr eaLnBrk="1" hangingPunct="1">
              <a:buFontTx/>
              <a:buChar char="-"/>
              <a:defRPr/>
            </a:pPr>
            <a:endParaRPr lang="it-IT" b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53B09F24-77F0-4559-A335-0FB5A7771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1" y="457200"/>
            <a:ext cx="7800975" cy="884238"/>
          </a:xfrm>
        </p:spPr>
        <p:txBody>
          <a:bodyPr/>
          <a:lstStyle/>
          <a:p>
            <a:pPr algn="ctr" eaLnBrk="1" hangingPunct="1"/>
            <a:r>
              <a:rPr lang="it-IT" altLang="en-US" sz="4800" b="1">
                <a:solidFill>
                  <a:srgbClr val="A50021"/>
                </a:solidFill>
              </a:rPr>
              <a:t>UDITO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878C8BE-FD05-45C2-980E-A1438C38A8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9288" y="2286000"/>
            <a:ext cx="8280400" cy="426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altLang="en-US" sz="3400" b="1">
                <a:solidFill>
                  <a:schemeClr val="bg1"/>
                </a:solidFill>
                <a:latin typeface="Garamond" panose="02020404030301010803" pitchFamily="18" charset="0"/>
              </a:rPr>
              <a:t>Le capacità acustiche hanno iniziato a svilupparsi nel terzo trimestre di gestazione</a:t>
            </a:r>
          </a:p>
          <a:p>
            <a:pPr marL="1828800" lvl="4" indent="0" algn="ctr" eaLnBrk="1" hangingPunct="1">
              <a:buNone/>
            </a:pPr>
            <a:r>
              <a:rPr lang="it-IT" altLang="en-US" sz="3400" b="1">
                <a:solidFill>
                  <a:schemeClr val="bg1"/>
                </a:solidFill>
                <a:latin typeface="Garamond" panose="02020404030301010803" pitchFamily="18" charset="0"/>
              </a:rPr>
              <a:t>MA</a:t>
            </a:r>
          </a:p>
          <a:p>
            <a:pPr marL="1828800" lvl="4" indent="0" eaLnBrk="1" hangingPunct="1">
              <a:buNone/>
            </a:pPr>
            <a:r>
              <a:rPr lang="it-IT" altLang="en-US" sz="3400" b="1">
                <a:solidFill>
                  <a:schemeClr val="bg1"/>
                </a:solidFill>
                <a:latin typeface="Garamond" panose="02020404030301010803" pitchFamily="18" charset="0"/>
              </a:rPr>
              <a:t>quelle del neonato non sono ancora del tutto simili a quelle dell’adulto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7A02E08B-965D-4102-B7CE-980D0F182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1" y="457201"/>
            <a:ext cx="7800975" cy="955675"/>
          </a:xfrm>
        </p:spPr>
        <p:txBody>
          <a:bodyPr/>
          <a:lstStyle/>
          <a:p>
            <a:pPr algn="ctr" eaLnBrk="1" hangingPunct="1"/>
            <a:r>
              <a:rPr lang="it-IT" altLang="en-US" b="1">
                <a:solidFill>
                  <a:srgbClr val="A50021"/>
                </a:solidFill>
              </a:rPr>
              <a:t>Alla nascita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EB34D2B-4E12-4126-9104-C2CA756F6A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2133600"/>
            <a:ext cx="7772400" cy="4419600"/>
          </a:xfrm>
        </p:spPr>
        <p:txBody>
          <a:bodyPr/>
          <a:lstStyle/>
          <a:p>
            <a:pPr eaLnBrk="1" hangingPunct="1"/>
            <a:r>
              <a:rPr lang="it-IT" altLang="en-US" sz="3400" b="1">
                <a:solidFill>
                  <a:schemeClr val="bg1"/>
                </a:solidFill>
                <a:latin typeface="Garamond" panose="02020404030301010803" pitchFamily="18" charset="0"/>
              </a:rPr>
              <a:t>Il neonato ha una sensibilità per l’intensità del suono di 10-15 decibel inferiore a quella dell’adulto e aumenta nel corso dei primi 6 mesi</a:t>
            </a:r>
          </a:p>
          <a:p>
            <a:pPr eaLnBrk="1" hangingPunct="1"/>
            <a:r>
              <a:rPr lang="it-IT" altLang="en-US" sz="3400" b="1">
                <a:solidFill>
                  <a:schemeClr val="bg1"/>
                </a:solidFill>
                <a:latin typeface="Garamond" panose="02020404030301010803" pitchFamily="18" charset="0"/>
              </a:rPr>
              <a:t>Il neonato discrimina se una sorgente sonora è localizzata a dx o sx</a:t>
            </a:r>
          </a:p>
          <a:p>
            <a:pPr eaLnBrk="1" hangingPunct="1"/>
            <a:r>
              <a:rPr lang="it-IT" altLang="en-US" sz="3400" b="1">
                <a:solidFill>
                  <a:schemeClr val="bg1"/>
                </a:solidFill>
                <a:latin typeface="Garamond" panose="02020404030301010803" pitchFamily="18" charset="0"/>
              </a:rPr>
              <a:t>Il neonato distingue fra la voce umana e altri suoni</a:t>
            </a:r>
          </a:p>
          <a:p>
            <a:pPr eaLnBrk="1" hangingPunct="1"/>
            <a:endParaRPr lang="it-IT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eaLnBrk="1" hangingPunct="1"/>
            <a:endParaRPr lang="it-IT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737795B-E741-4AE3-A545-5B5F3EBB2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1" y="457200"/>
            <a:ext cx="7800975" cy="1303338"/>
          </a:xfrm>
        </p:spPr>
        <p:txBody>
          <a:bodyPr/>
          <a:lstStyle/>
          <a:p>
            <a:pPr algn="ctr" eaLnBrk="1" hangingPunct="1"/>
            <a:r>
              <a:rPr lang="it-IT" altLang="en-US" sz="4800" b="1">
                <a:solidFill>
                  <a:srgbClr val="A50021"/>
                </a:solidFill>
              </a:rPr>
              <a:t>LA VISTA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81C51A3-ED75-4C20-BEEC-0A3975FC45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9289" y="2286000"/>
            <a:ext cx="8497887" cy="426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altLang="en-US" sz="3600" b="1">
                <a:solidFill>
                  <a:schemeClr val="bg1"/>
                </a:solidFill>
                <a:latin typeface="Garamond" panose="02020404030301010803" pitchFamily="18" charset="0"/>
              </a:rPr>
              <a:t>Alla nascita le vie visive si sono già formate nell’uomo e la corteccia visiva riceve i segnali dalla retina.</a:t>
            </a:r>
          </a:p>
          <a:p>
            <a:pPr marL="1828800" lvl="4" indent="0" algn="ctr" eaLnBrk="1" hangingPunct="1">
              <a:buNone/>
            </a:pPr>
            <a:r>
              <a:rPr lang="it-IT" altLang="en-US" sz="4800" b="1">
                <a:solidFill>
                  <a:schemeClr val="bg1"/>
                </a:solidFill>
                <a:latin typeface="Garamond" panose="02020404030301010803" pitchFamily="18" charset="0"/>
              </a:rPr>
              <a:t>MA</a:t>
            </a:r>
          </a:p>
          <a:p>
            <a:pPr marL="1828800" lvl="4" indent="0" eaLnBrk="1" hangingPunct="1">
              <a:buNone/>
            </a:pPr>
            <a:r>
              <a:rPr lang="it-IT" altLang="en-US" sz="3600" b="1">
                <a:solidFill>
                  <a:schemeClr val="bg1"/>
                </a:solidFill>
                <a:latin typeface="Garamond" panose="02020404030301010803" pitchFamily="18" charset="0"/>
              </a:rPr>
              <a:t>Le capacità visive del neonato sono ben diverse da quelle dell’adulto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Sfumature">
  <a:themeElements>
    <a:clrScheme name="Sfumatur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fum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fumatur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fumature">
  <a:themeElements>
    <a:clrScheme name="Sfumatur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fum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fumatur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419</Words>
  <Application>Microsoft Office PowerPoint</Application>
  <PresentationFormat>Widescreen</PresentationFormat>
  <Paragraphs>58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Garamond</vt:lpstr>
      <vt:lpstr>Tahoma</vt:lpstr>
      <vt:lpstr>Wingdings</vt:lpstr>
      <vt:lpstr>Sfumature</vt:lpstr>
      <vt:lpstr>1_Sfumature</vt:lpstr>
      <vt:lpstr>Presentazione standard di PowerPoint</vt:lpstr>
      <vt:lpstr>Presentazione standard di PowerPoint</vt:lpstr>
      <vt:lpstr>IL NEONATO COMPETENTE</vt:lpstr>
      <vt:lpstr>Capacità  Percettive</vt:lpstr>
      <vt:lpstr>TATTO</vt:lpstr>
      <vt:lpstr>GUSTO &amp; OLFATTO</vt:lpstr>
      <vt:lpstr>UDITO</vt:lpstr>
      <vt:lpstr>Alla nascita</vt:lpstr>
      <vt:lpstr>LA VISTA</vt:lpstr>
      <vt:lpstr>Acuita’ Visiva</vt:lpstr>
      <vt:lpstr>Presentazione standard di PowerPoint</vt:lpstr>
      <vt:lpstr>Accomodazione</vt:lpstr>
      <vt:lpstr>Alla nascita</vt:lpstr>
      <vt:lpstr>SVILUPPO DELLA VISTA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claudia.caprin@unimib.it</dc:creator>
  <cp:lastModifiedBy>claudia.caprin@unimib.it</cp:lastModifiedBy>
  <cp:revision>4</cp:revision>
  <dcterms:created xsi:type="dcterms:W3CDTF">2021-03-25T10:08:46Z</dcterms:created>
  <dcterms:modified xsi:type="dcterms:W3CDTF">2021-03-25T10:15:51Z</dcterms:modified>
</cp:coreProperties>
</file>