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94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877363-A977-0043-9897-84A458250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7FCAD5-A60B-FC40-8DC1-44A473186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AEA865-BF7A-EB40-BB4C-67BF739E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8088DC-36E3-3545-B37C-4C78A61E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ECF814-EBEA-3444-905D-EA05B03E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288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40D42-FE5C-F045-907D-457AFD1D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6BA50B-EF9A-A241-A73E-E4EBC8777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7A620F-8FCA-0B44-8EFE-F225C18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CED9A1-A9DB-BB44-9C31-AABB993D3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021B5D0-7B5B-4A45-8951-37F1D203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09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56B2B8-2BAD-E64B-9EFF-F807C146D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DACA62-72EB-9A4E-A6AF-43800BC72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534B6-F9CC-5C4C-8D0A-A7182066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F3C591-3781-E74D-B5A0-25FACD50E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F3B932-C004-B548-9A42-C09F8877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50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9BC414-DD40-964A-9C20-398FA7F8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3411E4-9A3D-C347-99CB-5C5EF38A2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CA93BB-9AEB-D347-9D3E-6E29870E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3ABF61-8BFF-D04E-8537-235BFB200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50697A-E48F-0942-9CE9-DDC3033A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7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EAD23-414A-3842-8A60-F9D43510A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37E5944-8EBB-2145-84BB-7C04F9AC2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0F13A3-2F31-AD4C-96CD-65695C84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8AE6E9-AD49-8B4A-AAF4-99F5B136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149C6C-F861-3749-A7F9-38E78A59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8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A2EFD5-EBED-7940-ABFA-0DBE8BF3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03ED46-FDF1-3144-8A07-F8411F83B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40D734-4EA2-3D4C-922E-169CF5312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E0EEA6-7FC5-BB41-A775-AC48DF6A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005C86-0EEC-1948-BDCB-B4EC52AB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FCED9E-D02B-B445-948A-CAD37FA8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87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E7D1E2-30AC-5D4A-AD86-22C9A5E6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CDC800-2077-DF4B-A0A6-619D08BE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C61ED7B-FE77-574B-A024-D9A41808E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83CE4DF-FEBF-044C-84EE-0874D6BCE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9FA230-BFE3-0D47-B3AA-67BC97DF8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7AFD5D8-8588-DB4E-841D-A6B86EBDD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781B840-5EBB-634C-9FC4-9FBFC4A7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3F48BF4-6F1F-3C4C-9072-41A57382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50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0C5DFB-BB7E-3F4D-B440-993596C6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91EBC6A-6FB6-9F4D-B8BC-14896FB85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B09267-7529-DB4E-AAC5-A8134002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70E66F-8C7D-0D4B-B935-6AE3F80C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85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B8D737-B5AE-C742-8F2B-95231066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786F408-B298-864A-AFA2-6596B143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27310F-9260-6648-91D3-A62AEE26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98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8F774A-E3BD-6347-8913-00A55B46B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2D782-89EF-7C46-B929-58EF818F3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81A8B50-A192-FC42-94ED-D486EF544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F7D1F7-44C7-6A48-B825-4BF8C3D6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6F53BB-959B-4B4F-8434-D209A2F0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15AAB2-514E-0340-BC6D-9C41F7B4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18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DD6C8-D2F3-814D-B667-77C5BBCAF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5BC0873-94CC-454F-A401-ACBBC408D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8FC5F1-4A28-D34F-A408-8D5A54E40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0CC29E-3677-E24E-BD25-06BE458A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223AB4-0FBC-3C46-BAFB-E814DACC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EF6C7D-0350-1142-8C86-46B2B0D02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9188D9-A314-C842-B01F-CA5CB6F2D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6FA018-BE9F-F841-AFB1-A6A2A21B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8857A1-0C97-6F48-8710-4BAE3E513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15C05-5293-E944-B4B9-AFD04CC1EEBF}" type="datetimeFigureOut">
              <a:rPr lang="it-IT" smtClean="0"/>
              <a:t>27/03/21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7C7E2E-175F-E249-B771-DC6D50B17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5693EE-2546-B04B-9716-434E175BD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729F7-4BB3-4743-B4F9-755A5792EA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02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1569095"/>
            <a:ext cx="12192000" cy="94018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cs typeface="Times New Roman" pitchFamily="18" charset="0"/>
              </a:rPr>
              <a:t>Analisi multivariata dei dati </a:t>
            </a:r>
            <a:r>
              <a:rPr lang="mr-IN" b="1" dirty="0">
                <a:cs typeface="Times New Roman" pitchFamily="18" charset="0"/>
              </a:rPr>
              <a:t>–</a:t>
            </a:r>
            <a:r>
              <a:rPr lang="it-IT" b="1" dirty="0">
                <a:cs typeface="Times New Roman" pitchFamily="18" charset="0"/>
              </a:rPr>
              <a:t> 3 lezione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0" y="3429000"/>
            <a:ext cx="12192000" cy="19235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dirty="0">
                <a:latin typeface="+mj-lt"/>
                <a:ea typeface="Calibri" charset="0"/>
                <a:cs typeface="Calibri" charset="0"/>
              </a:rPr>
              <a:t>Erica Casini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800" b="1" dirty="0" err="1">
                <a:latin typeface="+mj-lt"/>
                <a:ea typeface="Calibri" charset="0"/>
                <a:cs typeface="Calibri" charset="0"/>
              </a:rPr>
              <a:t>erica.casini@unimib.it</a:t>
            </a:r>
            <a:br>
              <a:rPr lang="it-IT" sz="2800" dirty="0">
                <a:latin typeface="+mj-lt"/>
                <a:ea typeface="Calibri" charset="0"/>
                <a:cs typeface="Calibri" charset="0"/>
              </a:rPr>
            </a:br>
            <a:endParaRPr lang="it-IT" sz="2800" dirty="0">
              <a:latin typeface="+mj-lt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29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0" y="981075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cs typeface="Times New Roman" pitchFamily="18" charset="0"/>
              </a:rPr>
              <a:t>La Regressione lineare multipla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0" y="1916113"/>
            <a:ext cx="1219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000" dirty="0">
                <a:cs typeface="Times New Roman" pitchFamily="18" charset="0"/>
              </a:rPr>
              <a:t>- </a:t>
            </a:r>
            <a:r>
              <a:rPr lang="it-IT" sz="3000" b="1" dirty="0">
                <a:cs typeface="Times New Roman" pitchFamily="18" charset="0"/>
              </a:rPr>
              <a:t>La regressione multipla è una generalizzazione di una regressione semplice lineare</a:t>
            </a:r>
          </a:p>
        </p:txBody>
      </p:sp>
      <p:sp>
        <p:nvSpPr>
          <p:cNvPr id="4" name="Rettangolo 3"/>
          <p:cNvSpPr/>
          <p:nvPr/>
        </p:nvSpPr>
        <p:spPr>
          <a:xfrm>
            <a:off x="1" y="4518135"/>
            <a:ext cx="12191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it-IT" altLang="it-IT" sz="3000" dirty="0">
                <a:latin typeface="Calibri" charset="0"/>
                <a:ea typeface="Calibri" charset="0"/>
                <a:cs typeface="Calibri" charset="0"/>
              </a:rPr>
              <a:t>Stesso obiettivo della regressione semplice: arrivare a un insieme di valori </a:t>
            </a:r>
            <a:r>
              <a:rPr lang="it-IT" altLang="it-IT" sz="30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30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3000" i="1" dirty="0">
                <a:latin typeface="Calibri" charset="0"/>
                <a:ea typeface="Calibri" charset="0"/>
                <a:cs typeface="Calibri" charset="0"/>
              </a:rPr>
              <a:t>coefficienti di regressione</a:t>
            </a:r>
            <a:r>
              <a:rPr lang="it-IT" altLang="it-IT" sz="3000" dirty="0">
                <a:latin typeface="Calibri" charset="0"/>
                <a:ea typeface="Calibri" charset="0"/>
                <a:cs typeface="Calibri" charset="0"/>
              </a:rPr>
              <a:t>) tali da minimizzare lo scostamento tra i valori Y’ predetti e i valori Y osservati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" y="318970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Y = a + b</a:t>
            </a:r>
            <a:r>
              <a:rPr lang="it-IT" sz="2800" baseline="-25000" dirty="0"/>
              <a:t>1</a:t>
            </a:r>
            <a:r>
              <a:rPr lang="it-IT" sz="2800" dirty="0"/>
              <a:t>x</a:t>
            </a:r>
            <a:r>
              <a:rPr lang="it-IT" sz="2800" baseline="-25000" dirty="0"/>
              <a:t>1</a:t>
            </a:r>
            <a:r>
              <a:rPr lang="it-IT" sz="2800" dirty="0"/>
              <a:t>+ b</a:t>
            </a:r>
            <a:r>
              <a:rPr lang="it-IT" sz="2800" baseline="-25000" dirty="0"/>
              <a:t>2</a:t>
            </a:r>
            <a:r>
              <a:rPr lang="it-IT" sz="2800" dirty="0"/>
              <a:t>x</a:t>
            </a:r>
            <a:r>
              <a:rPr lang="it-IT" sz="2800" baseline="-25000" dirty="0"/>
              <a:t>2 </a:t>
            </a:r>
            <a:r>
              <a:rPr lang="it-IT" sz="2800" dirty="0"/>
              <a:t>+𝞮</a:t>
            </a:r>
          </a:p>
        </p:txBody>
      </p:sp>
    </p:spTree>
    <p:extLst>
      <p:ext uri="{BB962C8B-B14F-4D97-AF65-F5344CB8AC3E}">
        <p14:creationId xmlns:p14="http://schemas.microsoft.com/office/powerpoint/2010/main" val="82187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0" y="981075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La Regressione lineare multipla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0" y="1916113"/>
            <a:ext cx="1219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bg2"/>
                </a:solidFill>
                <a:latin typeface="Calibri" charset="0"/>
                <a:ea typeface="Calibri" charset="0"/>
                <a:cs typeface="Calibri" charset="0"/>
              </a:rPr>
              <a:t>- La regressione multipla è una generalizzazione di una regressione semplice lineare</a:t>
            </a:r>
          </a:p>
          <a:p>
            <a:r>
              <a:rPr lang="it-IT" sz="3000" dirty="0"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it-IT" sz="3000" b="1" dirty="0">
                <a:latin typeface="Calibri" charset="0"/>
                <a:ea typeface="Calibri" charset="0"/>
                <a:cs typeface="Calibri" charset="0"/>
              </a:rPr>
              <a:t>La significatività dei coefficienti è calcolata come per la regressione semplice</a:t>
            </a:r>
          </a:p>
        </p:txBody>
      </p:sp>
    </p:spTree>
    <p:extLst>
      <p:ext uri="{BB962C8B-B14F-4D97-AF65-F5344CB8AC3E}">
        <p14:creationId xmlns:p14="http://schemas.microsoft.com/office/powerpoint/2010/main" val="19200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0" y="981075"/>
            <a:ext cx="12192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b="1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La Regressione lineare multipla</a:t>
            </a:r>
          </a:p>
        </p:txBody>
      </p:sp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0" y="1916113"/>
            <a:ext cx="12192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bg2"/>
                </a:solidFill>
                <a:latin typeface="Calibri" charset="0"/>
                <a:ea typeface="Calibri" charset="0"/>
                <a:cs typeface="Calibri" charset="0"/>
              </a:rPr>
              <a:t>- La regressione multipla è una generalizzazione di una regressione semplice lineare</a:t>
            </a:r>
          </a:p>
          <a:p>
            <a:r>
              <a:rPr lang="it-IT" sz="3000" dirty="0">
                <a:solidFill>
                  <a:schemeClr val="bg2"/>
                </a:solidFill>
                <a:latin typeface="Calibri" charset="0"/>
                <a:ea typeface="Calibri" charset="0"/>
                <a:cs typeface="Calibri" charset="0"/>
              </a:rPr>
              <a:t>- La significatività dei coefficienti è calcolata come per la regressione semplice</a:t>
            </a:r>
          </a:p>
          <a:p>
            <a:r>
              <a:rPr lang="it-IT" sz="3000" dirty="0"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it-IT" sz="3000" b="1" dirty="0">
                <a:latin typeface="Calibri" charset="0"/>
                <a:ea typeface="Calibri" charset="0"/>
                <a:cs typeface="Calibri" charset="0"/>
              </a:rPr>
              <a:t>I coefficienti sono interpretati come gli effetti di una </a:t>
            </a:r>
            <a:r>
              <a:rPr lang="it-IT" sz="3000" b="1" dirty="0" err="1">
                <a:latin typeface="Calibri" charset="0"/>
                <a:ea typeface="Calibri" charset="0"/>
                <a:cs typeface="Calibri" charset="0"/>
              </a:rPr>
              <a:t>VI</a:t>
            </a:r>
            <a:r>
              <a:rPr lang="it-IT" sz="3000" b="1" dirty="0">
                <a:latin typeface="Calibri" charset="0"/>
                <a:ea typeface="Calibri" charset="0"/>
                <a:cs typeface="Calibri" charset="0"/>
              </a:rPr>
              <a:t> tenendo costanti le altre IV (effetti parziali)</a:t>
            </a:r>
          </a:p>
        </p:txBody>
      </p:sp>
    </p:spTree>
    <p:extLst>
      <p:ext uri="{BB962C8B-B14F-4D97-AF65-F5344CB8AC3E}">
        <p14:creationId xmlns:p14="http://schemas.microsoft.com/office/powerpoint/2010/main" val="96305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700808"/>
            <a:ext cx="121920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File dati: </a:t>
            </a:r>
            <a:r>
              <a:rPr kumimoji="0" lang="it-IT" altLang="it-IT" sz="3200" b="1" i="1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ripasso.esami.sav</a:t>
            </a:r>
            <a:endParaRPr kumimoji="0" lang="it-IT" altLang="it-IT" sz="32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E’ possibile prevedere il punteggio ad un esame a partire del genere dello studente e del numero delle ore a ripassare?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200" kern="0" dirty="0">
                <a:solidFill>
                  <a:prstClr val="black"/>
                </a:solidFill>
                <a:latin typeface="Calibri" charset="0"/>
                <a:ea typeface="Calibri" charset="0"/>
                <a:cs typeface="Calibri" charset="0"/>
              </a:rPr>
              <a:t>Variabile dipendente</a:t>
            </a:r>
            <a: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:  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Predittori</a:t>
            </a:r>
            <a:r>
              <a:rPr kumimoji="0" lang="it-IT" altLang="it-IT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:  ?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62503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/>
              <a:t>E</a:t>
            </a:r>
            <a:r>
              <a:rPr lang="it-IT" sz="3600"/>
              <a:t>sercizio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0165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981075"/>
            <a:ext cx="12192000" cy="103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>
                <a:latin typeface="Calibri" charset="0"/>
                <a:ea typeface="Calibri" charset="0"/>
                <a:cs typeface="Calibri" charset="0"/>
              </a:rPr>
              <a:t>Il modello</a:t>
            </a:r>
            <a:endParaRPr lang="it-IT" altLang="it-IT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0715" y="2366738"/>
            <a:ext cx="2879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800" dirty="0">
                <a:latin typeface="+mn-lt"/>
                <a:cs typeface="Times New Roman" pitchFamily="18" charset="0"/>
              </a:rPr>
              <a:t>Genere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0715" y="4238400"/>
            <a:ext cx="2879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800" dirty="0">
                <a:latin typeface="+mn-lt"/>
                <a:cs typeface="Times New Roman" pitchFamily="18" charset="0"/>
              </a:rPr>
              <a:t>Ore a ripassare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615990" y="3303363"/>
            <a:ext cx="2879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800" dirty="0">
                <a:latin typeface="+mn-lt"/>
                <a:cs typeface="Times New Roman" pitchFamily="18" charset="0"/>
              </a:rPr>
              <a:t>Punteggio Esame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5463465" y="3014438"/>
            <a:ext cx="93503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5463465" y="4166963"/>
            <a:ext cx="9350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69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574554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0" y="777007"/>
            <a:ext cx="12192000" cy="7161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800" kern="0" dirty="0">
                <a:latin typeface="Calibri" charset="0"/>
                <a:ea typeface="Calibri" charset="0"/>
                <a:cs typeface="Calibri" charset="0"/>
              </a:rPr>
              <a:t>Regressione multipla</a:t>
            </a:r>
            <a:endParaRPr kumimoji="0" lang="it-IT" altLang="it-IT" sz="3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660232" y="2492896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alibri" charset="0"/>
                <a:ea typeface="Calibri" charset="0"/>
                <a:cs typeface="Calibri" charset="0"/>
              </a:rPr>
              <a:t>Inseriamo entrambi i due </a:t>
            </a:r>
            <a:r>
              <a:rPr lang="it-IT" sz="2800" dirty="0" err="1">
                <a:latin typeface="Calibri" charset="0"/>
                <a:ea typeface="Calibri" charset="0"/>
                <a:cs typeface="Calibri" charset="0"/>
              </a:rPr>
              <a:t>predittori</a:t>
            </a:r>
            <a:endParaRPr lang="it-IT" sz="2800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5" name="Connettore 2 4"/>
          <p:cNvCxnSpPr>
            <a:stCxn id="4" idx="1"/>
          </p:cNvCxnSpPr>
          <p:nvPr/>
        </p:nvCxnSpPr>
        <p:spPr>
          <a:xfrm flipH="1">
            <a:off x="5004048" y="3185394"/>
            <a:ext cx="1656184" cy="4596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572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4833322"/>
            <a:ext cx="1219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3200" dirty="0">
                <a:latin typeface="Calibri" charset="0"/>
                <a:ea typeface="Calibri" charset="0"/>
                <a:cs typeface="Calibri" charset="0"/>
              </a:rPr>
              <a:t>R: coefficiente di correlazione multipla – indica la correlazione tra Y’ e Y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3200" dirty="0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3200" baseline="30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3200" dirty="0">
                <a:latin typeface="Calibri" charset="0"/>
                <a:ea typeface="Calibri" charset="0"/>
                <a:cs typeface="Calibri" charset="0"/>
              </a:rPr>
              <a:t>: percentuale di varianza spiegata della variabile Y attraverso  il modello di regressione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854" y="1802531"/>
            <a:ext cx="8370998" cy="287880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35881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Risultati</a:t>
            </a:r>
          </a:p>
        </p:txBody>
      </p:sp>
    </p:spTree>
    <p:extLst>
      <p:ext uri="{BB962C8B-B14F-4D97-AF65-F5344CB8AC3E}">
        <p14:creationId xmlns:p14="http://schemas.microsoft.com/office/powerpoint/2010/main" val="2122726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5105884"/>
            <a:ext cx="121920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Il modello che abbiamo testato è significativo, </a:t>
            </a:r>
            <a:r>
              <a:rPr lang="it-IT" altLang="it-IT" sz="28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(2, 117) = 176.40, </a:t>
            </a:r>
            <a:r>
              <a:rPr lang="it-IT" altLang="it-IT" sz="2800" i="1" dirty="0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 &lt; .001.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Esiste una relazione significativa tra i </a:t>
            </a:r>
            <a:r>
              <a:rPr lang="it-IT" altLang="it-IT" sz="2800" dirty="0" err="1">
                <a:latin typeface="Calibri" charset="0"/>
                <a:ea typeface="Calibri" charset="0"/>
                <a:cs typeface="Calibri" charset="0"/>
              </a:rPr>
              <a:t>predittori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 nel loro complesso e la variabile dipendente.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109" y="1837254"/>
            <a:ext cx="8251187" cy="263303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35881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Risultati</a:t>
            </a:r>
          </a:p>
        </p:txBody>
      </p:sp>
    </p:spTree>
    <p:extLst>
      <p:ext uri="{BB962C8B-B14F-4D97-AF65-F5344CB8AC3E}">
        <p14:creationId xmlns:p14="http://schemas.microsoft.com/office/powerpoint/2010/main" val="2099557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4048803"/>
            <a:ext cx="12192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Equazione: punteggio esame previsto = 21.03 + 5.59 * genere + .96 * ore a ripassare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Nota: in questo caso i due </a:t>
            </a:r>
            <a:r>
              <a:rPr lang="it-IT" altLang="it-IT" sz="2800" dirty="0" err="1">
                <a:latin typeface="Calibri" charset="0"/>
                <a:ea typeface="Calibri" charset="0"/>
                <a:cs typeface="Calibri" charset="0"/>
              </a:rPr>
              <a:t>predittori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 sono significativi – dimostrano una validità </a:t>
            </a:r>
            <a:r>
              <a:rPr lang="it-IT" altLang="it-IT" sz="2800" b="1" dirty="0">
                <a:latin typeface="Calibri" charset="0"/>
                <a:ea typeface="Calibri" charset="0"/>
                <a:cs typeface="Calibri" charset="0"/>
              </a:rPr>
              <a:t>incrementale 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(ogni </a:t>
            </a:r>
            <a:r>
              <a:rPr lang="it-IT" altLang="it-IT" sz="2800" dirty="0" err="1">
                <a:latin typeface="Calibri" charset="0"/>
                <a:ea typeface="Calibri" charset="0"/>
                <a:cs typeface="Calibri" charset="0"/>
              </a:rPr>
              <a:t>VI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 predice oltre quello che predice l’altra </a:t>
            </a:r>
            <a:r>
              <a:rPr lang="it-IT" altLang="it-IT" sz="2800" dirty="0" err="1">
                <a:latin typeface="Calibri" charset="0"/>
                <a:ea typeface="Calibri" charset="0"/>
                <a:cs typeface="Calibri" charset="0"/>
              </a:rPr>
              <a:t>VI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, predice una parte non predetta dall’altra </a:t>
            </a:r>
            <a:r>
              <a:rPr lang="it-IT" altLang="it-IT" sz="2800" dirty="0" err="1">
                <a:latin typeface="Calibri" charset="0"/>
                <a:ea typeface="Calibri" charset="0"/>
                <a:cs typeface="Calibri" charset="0"/>
              </a:rPr>
              <a:t>VI</a:t>
            </a:r>
            <a:r>
              <a:rPr lang="it-IT" altLang="it-IT" sz="2800" dirty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61" y="1451270"/>
            <a:ext cx="9144000" cy="223322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35881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Risultati</a:t>
            </a:r>
          </a:p>
        </p:txBody>
      </p:sp>
    </p:spTree>
    <p:extLst>
      <p:ext uri="{BB962C8B-B14F-4D97-AF65-F5344CB8AC3E}">
        <p14:creationId xmlns:p14="http://schemas.microsoft.com/office/powerpoint/2010/main" val="125837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422987"/>
            <a:ext cx="9144793" cy="223132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0" y="367868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cs typeface="Times New Roman" pitchFamily="18" charset="0"/>
              </a:rPr>
              <a:t>I coefficienti Beta sono diversi dei coefficienti di correlazione perché si tiene in considerazione gli effetti delle altre </a:t>
            </a:r>
            <a:r>
              <a:rPr lang="it-IT" dirty="0" err="1">
                <a:cs typeface="Times New Roman" pitchFamily="18" charset="0"/>
              </a:rPr>
              <a:t>VI</a:t>
            </a:r>
            <a:r>
              <a:rPr lang="it-IT" dirty="0">
                <a:cs typeface="Times New Roman" pitchFamily="18" charset="0"/>
              </a:rPr>
              <a:t> </a:t>
            </a:r>
            <a:r>
              <a:rPr lang="it-IT" b="1" dirty="0">
                <a:cs typeface="Times New Roman" pitchFamily="18" charset="0"/>
              </a:rPr>
              <a:t>(effetti parziali)</a:t>
            </a:r>
            <a:endParaRPr lang="it-IT" dirty="0">
              <a:cs typeface="Times New Roman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35881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Risultati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422987"/>
            <a:ext cx="9144793" cy="223132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774" y="973815"/>
            <a:ext cx="5603607" cy="2699002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6095999" y="2164186"/>
            <a:ext cx="648072" cy="299235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6462886" y="5923328"/>
            <a:ext cx="576064" cy="21602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6095999" y="2784640"/>
            <a:ext cx="648072" cy="247037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6462886" y="6139352"/>
            <a:ext cx="576064" cy="23567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34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-1" y="2108216"/>
            <a:ext cx="12036057" cy="4016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000000"/>
                </a:solidFill>
                <a:cs typeface="Times New Roman" pitchFamily="18" charset="0"/>
              </a:rPr>
              <a:t>Nell’analisi di regressione lineare il criterio è una variabile </a:t>
            </a:r>
            <a:r>
              <a:rPr lang="it-IT" sz="2800" b="1" dirty="0">
                <a:solidFill>
                  <a:srgbClr val="000000"/>
                </a:solidFill>
                <a:cs typeface="Times New Roman" pitchFamily="18" charset="0"/>
              </a:rPr>
              <a:t>continua.</a:t>
            </a:r>
            <a:endParaRPr lang="it-IT" sz="28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defRPr/>
            </a:pPr>
            <a:endParaRPr lang="it-IT" sz="28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it-IT" sz="2800" dirty="0">
                <a:solidFill>
                  <a:srgbClr val="000000"/>
                </a:solidFill>
                <a:cs typeface="Times New Roman" pitchFamily="18" charset="0"/>
              </a:rPr>
              <a:t>Il </a:t>
            </a:r>
            <a:r>
              <a:rPr lang="it-IT" sz="2800" dirty="0" err="1">
                <a:solidFill>
                  <a:srgbClr val="000000"/>
                </a:solidFill>
                <a:cs typeface="Times New Roman" pitchFamily="18" charset="0"/>
              </a:rPr>
              <a:t>predittore</a:t>
            </a:r>
            <a:r>
              <a:rPr lang="it-IT" sz="2800" dirty="0">
                <a:solidFill>
                  <a:srgbClr val="000000"/>
                </a:solidFill>
                <a:cs typeface="Times New Roman" pitchFamily="18" charset="0"/>
              </a:rPr>
              <a:t> può essere </a:t>
            </a:r>
            <a:r>
              <a:rPr lang="it-IT" sz="2800" b="1" dirty="0">
                <a:solidFill>
                  <a:srgbClr val="000000"/>
                </a:solidFill>
                <a:cs typeface="Times New Roman" pitchFamily="18" charset="0"/>
              </a:rPr>
              <a:t>dicotomico </a:t>
            </a:r>
            <a:r>
              <a:rPr lang="it-IT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it-IT" sz="2800" dirty="0">
                <a:solidFill>
                  <a:srgbClr val="000000"/>
                </a:solidFill>
                <a:cs typeface="Times New Roman" pitchFamily="18" charset="0"/>
              </a:rPr>
              <a:t>(utile nella regressione multipla e nei modelli più complessi)</a:t>
            </a:r>
          </a:p>
          <a:p>
            <a:pPr>
              <a:defRPr/>
            </a:pPr>
            <a:endParaRPr lang="it-IT" sz="28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Il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predittore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dicotomico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deve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essere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ricodificato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altLang="it-IT" sz="2800" b="1" kern="0" dirty="0">
                <a:solidFill>
                  <a:srgbClr val="000000"/>
                </a:solidFill>
                <a:cs typeface="Times New Roman" pitchFamily="18" charset="0"/>
              </a:rPr>
              <a:t>Dummy coding: </a:t>
            </a:r>
          </a:p>
          <a:p>
            <a:pPr>
              <a:defRPr/>
            </a:pP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una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categoria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viene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assegnato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il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valore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1,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all’altra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il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it-IT" sz="2800" kern="0" dirty="0" err="1">
                <a:solidFill>
                  <a:srgbClr val="000000"/>
                </a:solidFill>
                <a:cs typeface="Times New Roman" pitchFamily="18" charset="0"/>
              </a:rPr>
              <a:t>valore</a:t>
            </a:r>
            <a:r>
              <a:rPr lang="en-US" altLang="it-IT" sz="2800" kern="0" dirty="0">
                <a:solidFill>
                  <a:srgbClr val="000000"/>
                </a:solidFill>
                <a:cs typeface="Times New Roman" pitchFamily="18" charset="0"/>
              </a:rPr>
              <a:t> 0.</a:t>
            </a:r>
          </a:p>
          <a:p>
            <a:pPr>
              <a:defRPr/>
            </a:pPr>
            <a:endParaRPr lang="it-IT" sz="2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-2" y="852762"/>
            <a:ext cx="12192001" cy="68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800" dirty="0">
                <a:solidFill>
                  <a:srgbClr val="002060"/>
                </a:solidFill>
                <a:cs typeface="Times New Roman" pitchFamily="18" charset="0"/>
              </a:rPr>
              <a:t>Regressione con </a:t>
            </a:r>
            <a:r>
              <a:rPr lang="it-IT" sz="3800" dirty="0" err="1">
                <a:solidFill>
                  <a:srgbClr val="002060"/>
                </a:solidFill>
                <a:cs typeface="Times New Roman" pitchFamily="18" charset="0"/>
              </a:rPr>
              <a:t>predittore</a:t>
            </a:r>
            <a:r>
              <a:rPr lang="it-IT" sz="3800" dirty="0">
                <a:solidFill>
                  <a:srgbClr val="002060"/>
                </a:solidFill>
                <a:cs typeface="Times New Roman" pitchFamily="18" charset="0"/>
              </a:rPr>
              <a:t> dicotomico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-3" y="1426921"/>
            <a:ext cx="12192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cs typeface="Times New Roman" pitchFamily="18" charset="0"/>
              </a:rPr>
              <a:t>Aprire il file </a:t>
            </a:r>
            <a:r>
              <a:rPr lang="it-IT" sz="2800" dirty="0" err="1">
                <a:cs typeface="Times New Roman" pitchFamily="18" charset="0"/>
              </a:rPr>
              <a:t>regressione.sav</a:t>
            </a:r>
            <a:endParaRPr lang="it-IT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39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>
            <a:extLst>
              <a:ext uri="{FF2B5EF4-FFF2-40B4-BE49-F238E27FC236}">
                <a16:creationId xmlns:a16="http://schemas.microsoft.com/office/drawing/2014/main" id="{481F094F-35F7-2245-9263-81E7CF4B5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715" y="2366738"/>
            <a:ext cx="2879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800" dirty="0">
                <a:latin typeface="+mn-lt"/>
                <a:cs typeface="Times New Roman" pitchFamily="18" charset="0"/>
              </a:rPr>
              <a:t>Genere 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7E93BD9C-A75A-6B4D-991A-85298FF5F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715" y="4238400"/>
            <a:ext cx="2879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800" dirty="0">
                <a:latin typeface="+mn-lt"/>
                <a:cs typeface="Times New Roman" pitchFamily="18" charset="0"/>
              </a:rPr>
              <a:t>Ore a ripassare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AD91B076-ED1D-DD44-9D57-7CC37334D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990" y="3303363"/>
            <a:ext cx="28797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altLang="it-IT" sz="2800" dirty="0">
                <a:latin typeface="+mn-lt"/>
                <a:cs typeface="Times New Roman" pitchFamily="18" charset="0"/>
              </a:rPr>
              <a:t>Punteggio Esame</a:t>
            </a:r>
          </a:p>
        </p:txBody>
      </p:sp>
      <p:sp>
        <p:nvSpPr>
          <p:cNvPr id="27" name="Line 7">
            <a:extLst>
              <a:ext uri="{FF2B5EF4-FFF2-40B4-BE49-F238E27FC236}">
                <a16:creationId xmlns:a16="http://schemas.microsoft.com/office/drawing/2014/main" id="{5FBAC4CE-943F-474D-9558-8A322FFE03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465" y="3014438"/>
            <a:ext cx="93503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BDC9ED42-4A54-C845-BF41-5AD0749617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63465" y="4166963"/>
            <a:ext cx="9350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2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173436"/>
            <a:ext cx="10515600" cy="1325563"/>
          </a:xfrm>
        </p:spPr>
        <p:txBody>
          <a:bodyPr/>
          <a:lstStyle/>
          <a:p>
            <a:r>
              <a:rPr lang="it-IT" dirty="0"/>
              <a:t>Decomposizione della varianza spiegata</a:t>
            </a:r>
          </a:p>
        </p:txBody>
      </p:sp>
      <p:sp>
        <p:nvSpPr>
          <p:cNvPr id="5" name="Ovale 4"/>
          <p:cNvSpPr/>
          <p:nvPr/>
        </p:nvSpPr>
        <p:spPr>
          <a:xfrm>
            <a:off x="5479619" y="3781854"/>
            <a:ext cx="2664000" cy="2484000"/>
          </a:xfrm>
          <a:prstGeom prst="ellipse">
            <a:avLst/>
          </a:prstGeom>
          <a:solidFill>
            <a:srgbClr val="FF0000">
              <a:alpha val="5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Genere</a:t>
            </a:r>
          </a:p>
        </p:txBody>
      </p:sp>
      <p:sp>
        <p:nvSpPr>
          <p:cNvPr id="8" name="Ovale 7"/>
          <p:cNvSpPr/>
          <p:nvPr/>
        </p:nvSpPr>
        <p:spPr>
          <a:xfrm>
            <a:off x="6552414" y="2556787"/>
            <a:ext cx="2664000" cy="2484000"/>
          </a:xfrm>
          <a:prstGeom prst="ellipse">
            <a:avLst/>
          </a:prstGeom>
          <a:solidFill>
            <a:schemeClr val="accent5">
              <a:alpha val="5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Voto esame</a:t>
            </a:r>
          </a:p>
        </p:txBody>
      </p:sp>
      <p:sp>
        <p:nvSpPr>
          <p:cNvPr id="7" name="Ovale 6"/>
          <p:cNvSpPr/>
          <p:nvPr/>
        </p:nvSpPr>
        <p:spPr>
          <a:xfrm>
            <a:off x="7625208" y="3781854"/>
            <a:ext cx="2664000" cy="2484000"/>
          </a:xfrm>
          <a:prstGeom prst="ellipse">
            <a:avLst/>
          </a:prstGeom>
          <a:solidFill>
            <a:schemeClr val="accent4">
              <a:alpha val="57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Ore a ripassare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2137388"/>
            <a:ext cx="4554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Quanto ogni VI contribuisce a spiegare la varianza della VD?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-978" y="3497701"/>
            <a:ext cx="3807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/>
              <a:t>Quanto è l’effetto unico di ogni VI sulla variabilità della VD?</a:t>
            </a:r>
          </a:p>
        </p:txBody>
      </p:sp>
      <p:sp>
        <p:nvSpPr>
          <p:cNvPr id="9" name="CasellaDiTesto 8"/>
          <p:cNvSpPr txBox="1"/>
          <p:nvPr/>
        </p:nvSpPr>
        <p:spPr>
          <a:xfrm flipH="1">
            <a:off x="7250773" y="4097866"/>
            <a:ext cx="36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0" name="CasellaDiTesto 9"/>
          <p:cNvSpPr txBox="1"/>
          <p:nvPr/>
        </p:nvSpPr>
        <p:spPr>
          <a:xfrm flipH="1">
            <a:off x="8435663" y="4097866"/>
            <a:ext cx="37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7727586" y="4467198"/>
            <a:ext cx="34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18EFC92-A3F2-2643-BACD-C9F65FBD51F4}"/>
              </a:ext>
            </a:extLst>
          </p:cNvPr>
          <p:cNvSpPr txBox="1"/>
          <p:nvPr/>
        </p:nvSpPr>
        <p:spPr>
          <a:xfrm flipH="1">
            <a:off x="7710881" y="2872799"/>
            <a:ext cx="34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0625D6-88E4-D046-A3B9-934DB95FA7BB}"/>
              </a:ext>
            </a:extLst>
          </p:cNvPr>
          <p:cNvSpPr txBox="1"/>
          <p:nvPr/>
        </p:nvSpPr>
        <p:spPr>
          <a:xfrm>
            <a:off x="0" y="130510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+mj-lt"/>
              </a:rPr>
              <a:t>R</a:t>
            </a:r>
            <a:r>
              <a:rPr lang="it-IT" sz="2400" b="1" baseline="30000" dirty="0">
                <a:latin typeface="+mj-lt"/>
              </a:rPr>
              <a:t>2</a:t>
            </a:r>
            <a:r>
              <a:rPr lang="it-IT" sz="2400" b="1" dirty="0">
                <a:latin typeface="+mj-lt"/>
              </a:rPr>
              <a:t>= (a + b +c)/(a + b + c + e)</a:t>
            </a:r>
            <a:endParaRPr lang="it-IT" sz="2400" b="1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8956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44984" y="116090"/>
            <a:ext cx="10515600" cy="1325563"/>
          </a:xfrm>
        </p:spPr>
        <p:txBody>
          <a:bodyPr/>
          <a:lstStyle/>
          <a:p>
            <a:r>
              <a:rPr lang="it-IT" dirty="0"/>
              <a:t>Decomposizione della varianza spiegata</a:t>
            </a:r>
          </a:p>
        </p:txBody>
      </p:sp>
      <p:sp>
        <p:nvSpPr>
          <p:cNvPr id="5" name="Ovale 4"/>
          <p:cNvSpPr/>
          <p:nvPr/>
        </p:nvSpPr>
        <p:spPr>
          <a:xfrm>
            <a:off x="3438784" y="3781854"/>
            <a:ext cx="2664000" cy="2484000"/>
          </a:xfrm>
          <a:prstGeom prst="ellipse">
            <a:avLst/>
          </a:prstGeom>
          <a:solidFill>
            <a:srgbClr val="FF0000">
              <a:alpha val="5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Ansia</a:t>
            </a:r>
          </a:p>
        </p:txBody>
      </p:sp>
      <p:sp>
        <p:nvSpPr>
          <p:cNvPr id="8" name="Ovale 7"/>
          <p:cNvSpPr/>
          <p:nvPr/>
        </p:nvSpPr>
        <p:spPr>
          <a:xfrm>
            <a:off x="4511579" y="2539854"/>
            <a:ext cx="2664000" cy="2484000"/>
          </a:xfrm>
          <a:prstGeom prst="ellipse">
            <a:avLst/>
          </a:prstGeom>
          <a:solidFill>
            <a:schemeClr val="accent5">
              <a:alpha val="56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Voto esame</a:t>
            </a:r>
          </a:p>
        </p:txBody>
      </p:sp>
      <p:sp>
        <p:nvSpPr>
          <p:cNvPr id="7" name="Ovale 6"/>
          <p:cNvSpPr/>
          <p:nvPr/>
        </p:nvSpPr>
        <p:spPr>
          <a:xfrm>
            <a:off x="5584373" y="3781854"/>
            <a:ext cx="2664000" cy="2484000"/>
          </a:xfrm>
          <a:prstGeom prst="ellipse">
            <a:avLst/>
          </a:prstGeom>
          <a:solidFill>
            <a:schemeClr val="accent4">
              <a:alpha val="57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ysClr val="windowText" lastClr="000000"/>
                </a:solidFill>
              </a:rPr>
              <a:t>Ore a ripassare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305878" y="3960758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1244465" y="3591426"/>
            <a:ext cx="212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Contributo dell’ansia</a:t>
            </a:r>
          </a:p>
        </p:txBody>
      </p:sp>
      <p:cxnSp>
        <p:nvCxnSpPr>
          <p:cNvPr id="11" name="Connettore 2 10"/>
          <p:cNvCxnSpPr>
            <a:stCxn id="12" idx="2"/>
          </p:cNvCxnSpPr>
          <p:nvPr/>
        </p:nvCxnSpPr>
        <p:spPr>
          <a:xfrm>
            <a:off x="3161771" y="2539854"/>
            <a:ext cx="1847551" cy="175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69926" y="2170522"/>
            <a:ext cx="5983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Contributo dell’ansia, diverso da quello delle ore </a:t>
            </a:r>
            <a:r>
              <a:rPr lang="it-IT"/>
              <a:t>a ripassare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5793724" y="1955298"/>
            <a:ext cx="3204502" cy="2919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006381" y="1508655"/>
            <a:ext cx="4234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Contributo dell’ansia e delle ore a ripassare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221357" y="42406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395028" y="42406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710994" y="461002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4B9C6AF-1BBF-6E4D-BD3D-241712F86EED}"/>
              </a:ext>
            </a:extLst>
          </p:cNvPr>
          <p:cNvSpPr txBox="1"/>
          <p:nvPr/>
        </p:nvSpPr>
        <p:spPr>
          <a:xfrm flipH="1">
            <a:off x="5710994" y="2935578"/>
            <a:ext cx="347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16620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44984" y="116090"/>
            <a:ext cx="10515600" cy="1325563"/>
          </a:xfrm>
        </p:spPr>
        <p:txBody>
          <a:bodyPr/>
          <a:lstStyle/>
          <a:p>
            <a:r>
              <a:rPr lang="it-IT" dirty="0"/>
              <a:t>Decomposizione della varianza spiegata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F066E4D-397D-C140-9CB4-BF1C65F2032F}"/>
              </a:ext>
            </a:extLst>
          </p:cNvPr>
          <p:cNvSpPr txBox="1"/>
          <p:nvPr/>
        </p:nvSpPr>
        <p:spPr>
          <a:xfrm>
            <a:off x="831416" y="1441653"/>
            <a:ext cx="604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Coefficiente di correlazione semi-parziale (sr</a:t>
            </a:r>
            <a:r>
              <a:rPr lang="it-IT" sz="2400" b="1" baseline="30000" dirty="0"/>
              <a:t>2</a:t>
            </a:r>
            <a:r>
              <a:rPr lang="it-IT" sz="2400" b="1" dirty="0"/>
              <a:t>)</a:t>
            </a:r>
            <a:endParaRPr lang="it-IT" sz="2400" b="1" baseline="30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26B82D-F6E1-D242-BFFE-85101485BD0C}"/>
              </a:ext>
            </a:extLst>
          </p:cNvPr>
          <p:cNvSpPr txBox="1"/>
          <p:nvPr/>
        </p:nvSpPr>
        <p:spPr>
          <a:xfrm>
            <a:off x="2905213" y="2207511"/>
            <a:ext cx="2728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sr</a:t>
            </a:r>
            <a:r>
              <a:rPr lang="it-IT" sz="2400" baseline="30000" dirty="0"/>
              <a:t>2</a:t>
            </a:r>
            <a:r>
              <a:rPr lang="it-IT" sz="2400" dirty="0"/>
              <a:t>= a/ (a + b + c + e)</a:t>
            </a:r>
            <a:endParaRPr lang="it-IT" sz="2400" baseline="30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90BEB05-CC97-F843-98C4-A6E38AE897C3}"/>
              </a:ext>
            </a:extLst>
          </p:cNvPr>
          <p:cNvSpPr txBox="1"/>
          <p:nvPr/>
        </p:nvSpPr>
        <p:spPr>
          <a:xfrm>
            <a:off x="831416" y="2842395"/>
            <a:ext cx="689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Quanto aumenta R</a:t>
            </a:r>
            <a:r>
              <a:rPr lang="it-IT" sz="2400" baseline="30000" dirty="0"/>
              <a:t>2 </a:t>
            </a:r>
            <a:r>
              <a:rPr lang="it-IT" sz="2400" dirty="0"/>
              <a:t>totale grazie al contributo della VI</a:t>
            </a:r>
            <a:endParaRPr lang="it-IT" sz="2400" baseline="300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3C0C9B7-7DB9-1F4D-B21E-F9F2886F1A56}"/>
              </a:ext>
            </a:extLst>
          </p:cNvPr>
          <p:cNvSpPr txBox="1"/>
          <p:nvPr/>
        </p:nvSpPr>
        <p:spPr>
          <a:xfrm>
            <a:off x="844984" y="3839085"/>
            <a:ext cx="534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Coefficiente di correlazione parziale (pr</a:t>
            </a:r>
            <a:r>
              <a:rPr lang="it-IT" sz="2400" b="1" baseline="30000" dirty="0"/>
              <a:t>2</a:t>
            </a:r>
            <a:r>
              <a:rPr lang="it-IT" sz="2400" b="1" dirty="0"/>
              <a:t>)</a:t>
            </a:r>
            <a:endParaRPr lang="it-IT" sz="2400" b="1" baseline="30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BF62BD7-2F23-CD47-A226-2913E57F15DE}"/>
              </a:ext>
            </a:extLst>
          </p:cNvPr>
          <p:cNvSpPr txBox="1"/>
          <p:nvPr/>
        </p:nvSpPr>
        <p:spPr>
          <a:xfrm>
            <a:off x="2905213" y="4604942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pr</a:t>
            </a:r>
            <a:r>
              <a:rPr lang="it-IT" sz="2400" baseline="30000" dirty="0"/>
              <a:t>2</a:t>
            </a:r>
            <a:r>
              <a:rPr lang="it-IT" sz="2400" dirty="0"/>
              <a:t>= a/ (a + e)</a:t>
            </a:r>
            <a:endParaRPr lang="it-IT" sz="2400" baseline="300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279113A-5C27-6447-A688-4E95771AC353}"/>
              </a:ext>
            </a:extLst>
          </p:cNvPr>
          <p:cNvSpPr txBox="1"/>
          <p:nvPr/>
        </p:nvSpPr>
        <p:spPr>
          <a:xfrm>
            <a:off x="831416" y="5275008"/>
            <a:ext cx="1075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Quanta varianza spiegherebbe la VI se la VD non variasse in funzione anche di altre VI</a:t>
            </a:r>
            <a:endParaRPr lang="it-IT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517678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E0A7A8-A3CA-4B47-B879-4476CD02774E}"/>
              </a:ext>
            </a:extLst>
          </p:cNvPr>
          <p:cNvSpPr txBox="1"/>
          <p:nvPr/>
        </p:nvSpPr>
        <p:spPr>
          <a:xfrm>
            <a:off x="495750" y="573551"/>
            <a:ext cx="8660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Quanto è il contributo unico di genere? E quello di ore a ripassare?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1E05CDF-9768-B640-9CB7-B1C254C08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671" y="1579283"/>
            <a:ext cx="5970286" cy="431401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E2F5F984-2967-F84E-8E49-272E45DDFF88}"/>
              </a:ext>
            </a:extLst>
          </p:cNvPr>
          <p:cNvSpPr/>
          <p:nvPr/>
        </p:nvSpPr>
        <p:spPr>
          <a:xfrm>
            <a:off x="6585995" y="2013996"/>
            <a:ext cx="1088020" cy="23149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394AE55-B697-9A4E-BC3F-F3DE027720F6}"/>
              </a:ext>
            </a:extLst>
          </p:cNvPr>
          <p:cNvSpPr/>
          <p:nvPr/>
        </p:nvSpPr>
        <p:spPr>
          <a:xfrm>
            <a:off x="3902598" y="3430930"/>
            <a:ext cx="2498202" cy="26139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855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3AA75EC-9C2B-C04A-848B-4DBBC3A0C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962150"/>
            <a:ext cx="11087100" cy="2933700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327F0EDA-69BF-144E-BD00-F3786E70EE91}"/>
              </a:ext>
            </a:extLst>
          </p:cNvPr>
          <p:cNvSpPr/>
          <p:nvPr/>
        </p:nvSpPr>
        <p:spPr>
          <a:xfrm>
            <a:off x="8553690" y="3303124"/>
            <a:ext cx="2858948" cy="119942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2C540C-6392-674F-9F21-BBD0B5587608}"/>
              </a:ext>
            </a:extLst>
          </p:cNvPr>
          <p:cNvSpPr txBox="1"/>
          <p:nvPr/>
        </p:nvSpPr>
        <p:spPr>
          <a:xfrm>
            <a:off x="8171724" y="5028569"/>
            <a:ext cx="22525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sr</a:t>
            </a:r>
            <a:r>
              <a:rPr lang="it-IT" baseline="30000" dirty="0"/>
              <a:t>2 </a:t>
            </a:r>
            <a:r>
              <a:rPr lang="it-IT" dirty="0"/>
              <a:t>= .254*.254 = .064 </a:t>
            </a:r>
            <a:endParaRPr lang="it-IT" baseline="300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0725D0A-1382-8C48-B533-F46C5F16EB61}"/>
              </a:ext>
            </a:extLst>
          </p:cNvPr>
          <p:cNvSpPr txBox="1"/>
          <p:nvPr/>
        </p:nvSpPr>
        <p:spPr>
          <a:xfrm>
            <a:off x="8778295" y="1772830"/>
            <a:ext cx="224933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pr</a:t>
            </a:r>
            <a:r>
              <a:rPr lang="it-IT" baseline="30000" dirty="0"/>
              <a:t>2</a:t>
            </a:r>
            <a:r>
              <a:rPr lang="it-IT" dirty="0"/>
              <a:t> = .453*.453 = .205</a:t>
            </a:r>
            <a:endParaRPr lang="it-IT" baseline="30000" dirty="0"/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DAF4CB15-41C6-0142-A7FF-B3FE75CB0A49}"/>
              </a:ext>
            </a:extLst>
          </p:cNvPr>
          <p:cNvCxnSpPr>
            <a:cxnSpLocks/>
          </p:cNvCxnSpPr>
          <p:nvPr/>
        </p:nvCxnSpPr>
        <p:spPr>
          <a:xfrm>
            <a:off x="10127848" y="2142162"/>
            <a:ext cx="0" cy="1039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A2541108-DAF6-6549-840D-D95E98468FC2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9297994" y="3589418"/>
            <a:ext cx="1362290" cy="14391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18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156" y="2924175"/>
            <a:ext cx="4276054" cy="1062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altLang="it-IT" sz="2400" dirty="0">
                <a:solidFill>
                  <a:srgbClr val="000000"/>
                </a:solidFill>
                <a:cs typeface="Times New Roman" pitchFamily="18" charset="0"/>
              </a:rPr>
              <a:t>Sesso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230790" y="2924175"/>
            <a:ext cx="4276054" cy="1062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altLang="it-IT" sz="2400" dirty="0">
                <a:solidFill>
                  <a:srgbClr val="000000"/>
                </a:solidFill>
                <a:cs typeface="Times New Roman" pitchFamily="18" charset="0"/>
              </a:rPr>
              <a:t>Altezza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26366" y="3455638"/>
            <a:ext cx="21392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CasellaDiTesto 5"/>
          <p:cNvSpPr txBox="1">
            <a:spLocks noChangeArrowheads="1"/>
          </p:cNvSpPr>
          <p:nvPr/>
        </p:nvSpPr>
        <p:spPr bwMode="auto">
          <a:xfrm>
            <a:off x="1" y="1989137"/>
            <a:ext cx="1215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000000"/>
                </a:solidFill>
                <a:cs typeface="Times New Roman" pitchFamily="18" charset="0"/>
              </a:rPr>
              <a:t>Il modello: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" y="1196752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cs typeface="Times New Roman" pitchFamily="18" charset="0"/>
              </a:rPr>
              <a:t>Esiste un legame tra il sesso dei rispondenti e la loro altezza?</a:t>
            </a:r>
          </a:p>
        </p:txBody>
      </p:sp>
    </p:spTree>
    <p:extLst>
      <p:ext uri="{BB962C8B-B14F-4D97-AF65-F5344CB8AC3E}">
        <p14:creationId xmlns:p14="http://schemas.microsoft.com/office/powerpoint/2010/main" val="71768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 idx="4294967295"/>
          </p:nvPr>
        </p:nvSpPr>
        <p:spPr>
          <a:xfrm>
            <a:off x="0" y="618681"/>
            <a:ext cx="12192000" cy="107122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it-IT" sz="280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Ricodifichiamo</a:t>
            </a:r>
            <a:r>
              <a:rPr lang="it-IT" sz="2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la variabile Genere</a:t>
            </a:r>
            <a:br>
              <a:rPr lang="it-IT" sz="2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it-IT" sz="2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(creiamo la nuova variabile </a:t>
            </a:r>
            <a:r>
              <a:rPr lang="it-IT" sz="280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GenereMaschile</a:t>
            </a:r>
            <a:r>
              <a:rPr lang="it-IT" sz="2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)</a:t>
            </a:r>
            <a:br>
              <a:rPr lang="it-IT" sz="2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it-IT" sz="28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(</a:t>
            </a:r>
            <a:r>
              <a:rPr lang="it-IT" sz="2400" dirty="0">
                <a:solidFill>
                  <a:schemeClr val="tx1"/>
                </a:solidFill>
                <a:latin typeface="+mn-lt"/>
              </a:rPr>
              <a:t>il nome ci aiuta a ricordare il significato del valore «1»</a:t>
            </a:r>
            <a:r>
              <a:rPr lang="it-IT" sz="32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327" y="2068070"/>
            <a:ext cx="532765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215" y="3720657"/>
            <a:ext cx="5075237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796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6886" y="594557"/>
            <a:ext cx="9375544" cy="588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412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306513"/>
            <a:ext cx="3714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276475"/>
            <a:ext cx="371475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3" y="3573463"/>
            <a:ext cx="72580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2"/>
          <p:cNvSpPr txBox="1">
            <a:spLocks noChangeArrowheads="1"/>
          </p:cNvSpPr>
          <p:nvPr/>
        </p:nvSpPr>
        <p:spPr bwMode="auto">
          <a:xfrm>
            <a:off x="6772526" y="1480484"/>
            <a:ext cx="48600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cs typeface="Times New Roman" pitchFamily="18" charset="0"/>
              </a:rPr>
              <a:t>Esiste un legame significativo tra sesso e altezza;</a:t>
            </a:r>
          </a:p>
          <a:p>
            <a:r>
              <a:rPr lang="it-IT" sz="2400" dirty="0">
                <a:cs typeface="Times New Roman" pitchFamily="18" charset="0"/>
              </a:rPr>
              <a:t>la percentuale di variabilità nell’altezza spiegata dal sesso è del 10 % </a:t>
            </a:r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468313" y="5300663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cs typeface="Times New Roman" pitchFamily="18" charset="0"/>
              </a:rPr>
              <a:t>L’equazione di regressione:</a:t>
            </a:r>
          </a:p>
          <a:p>
            <a:r>
              <a:rPr lang="it-IT" sz="2400" dirty="0">
                <a:cs typeface="Times New Roman" pitchFamily="18" charset="0"/>
              </a:rPr>
              <a:t>Altezza = 1.709 + 0.050 * </a:t>
            </a:r>
            <a:r>
              <a:rPr lang="it-IT" sz="2400" dirty="0" err="1">
                <a:cs typeface="Times New Roman" pitchFamily="18" charset="0"/>
              </a:rPr>
              <a:t>SessoMaschile</a:t>
            </a:r>
            <a:endParaRPr lang="it-IT" sz="2400" dirty="0">
              <a:cs typeface="Times New Roman" pitchFamily="18" charset="0"/>
            </a:endParaRPr>
          </a:p>
          <a:p>
            <a:r>
              <a:rPr lang="it-IT" sz="2400" dirty="0">
                <a:cs typeface="Times New Roman" pitchFamily="18" charset="0"/>
              </a:rPr>
              <a:t>Altezza media stimata delle donne?  </a:t>
            </a:r>
          </a:p>
          <a:p>
            <a:r>
              <a:rPr lang="it-IT" sz="2400" dirty="0">
                <a:cs typeface="Times New Roman" pitchFamily="18" charset="0"/>
              </a:rPr>
              <a:t>Altezza media stimata degli uomini?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0" y="35881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Risultati</a:t>
            </a:r>
          </a:p>
        </p:txBody>
      </p:sp>
    </p:spTree>
    <p:extLst>
      <p:ext uri="{BB962C8B-B14F-4D97-AF65-F5344CB8AC3E}">
        <p14:creationId xmlns:p14="http://schemas.microsoft.com/office/powerpoint/2010/main" val="933216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516" y="1248643"/>
            <a:ext cx="3714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516" y="2218605"/>
            <a:ext cx="3714750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729" y="3515593"/>
            <a:ext cx="72580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2"/>
          <p:cNvSpPr txBox="1">
            <a:spLocks noChangeArrowheads="1"/>
          </p:cNvSpPr>
          <p:nvPr/>
        </p:nvSpPr>
        <p:spPr bwMode="auto">
          <a:xfrm>
            <a:off x="7208468" y="1460923"/>
            <a:ext cx="43195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La percentuale di variabilità nell’altezza spiegata dal sesso è del 10 % </a:t>
            </a:r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412187" y="5288340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L’equazione di regressione:</a:t>
            </a:r>
          </a:p>
          <a:p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Altezza = 1.709 + 0.050 * </a:t>
            </a:r>
            <a:r>
              <a:rPr lang="it-IT" sz="2400" dirty="0" err="1">
                <a:solidFill>
                  <a:srgbClr val="000000"/>
                </a:solidFill>
                <a:cs typeface="Times New Roman" pitchFamily="18" charset="0"/>
              </a:rPr>
              <a:t>SessoMaschile</a:t>
            </a:r>
            <a:endParaRPr lang="it-IT" sz="2400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Altezza media stimata delle donne:  1.709</a:t>
            </a:r>
          </a:p>
          <a:p>
            <a:r>
              <a:rPr lang="it-IT" sz="2400" dirty="0">
                <a:solidFill>
                  <a:srgbClr val="000000"/>
                </a:solidFill>
                <a:cs typeface="Times New Roman" pitchFamily="18" charset="0"/>
              </a:rPr>
              <a:t>Altezza media stimata degli uomini: 1.709 + 0.050 = 1.759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8692587" y="6713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35881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Risultati</a:t>
            </a:r>
          </a:p>
        </p:txBody>
      </p:sp>
    </p:spTree>
    <p:extLst>
      <p:ext uri="{BB962C8B-B14F-4D97-AF65-F5344CB8AC3E}">
        <p14:creationId xmlns:p14="http://schemas.microsoft.com/office/powerpoint/2010/main" val="1013054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0641" y="1096287"/>
            <a:ext cx="4464496" cy="141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4414" y="2507779"/>
            <a:ext cx="74104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0" y="4735495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 percentuale di variabilità nel pregiudizio spiegata dal sesso è del 2.5%</a:t>
            </a:r>
          </a:p>
          <a:p>
            <a:endParaRPr 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Il legame tra sesso e pregiudizio razziale non è significativo. Il fatto di essere un uomo o una donna non predice quanto uno ha dei pregiudizi razziali.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055AA6E9-705D-FF48-8D1E-40EF72A18F99}"/>
              </a:ext>
            </a:extLst>
          </p:cNvPr>
          <p:cNvSpPr>
            <a:spLocks noGrp="1"/>
          </p:cNvSpPr>
          <p:nvPr/>
        </p:nvSpPr>
        <p:spPr>
          <a:xfrm>
            <a:off x="0" y="0"/>
            <a:ext cx="12192000" cy="106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Esiste un legame significativo tra sesso e pregiudizio raziale?</a:t>
            </a:r>
          </a:p>
        </p:txBody>
      </p:sp>
    </p:spTree>
    <p:extLst>
      <p:ext uri="{BB962C8B-B14F-4D97-AF65-F5344CB8AC3E}">
        <p14:creationId xmlns:p14="http://schemas.microsoft.com/office/powerpoint/2010/main" val="2114396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1464740"/>
            <a:ext cx="12191999" cy="5074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it-IT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>
                <a:cs typeface="Times New Roman" pitchFamily="18" charset="0"/>
              </a:rPr>
              <a:t>Correlazione multipla</a:t>
            </a:r>
            <a:r>
              <a:rPr lang="it-IT" dirty="0">
                <a:cs typeface="Times New Roman" pitchFamily="18" charset="0"/>
              </a:rPr>
              <a:t>: misura il grado in cui una variabile continua è legata con un insieme di variabili, che sono (generalmente) continue e vengono combinate per creare una nuova variabile composita.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b="1" dirty="0">
                <a:cs typeface="Times New Roman" pitchFamily="18" charset="0"/>
              </a:rPr>
              <a:t>Regressione multipla</a:t>
            </a:r>
            <a:r>
              <a:rPr lang="it-IT" dirty="0">
                <a:cs typeface="Times New Roman" pitchFamily="18" charset="0"/>
              </a:rPr>
              <a:t>: si prevede il punteggio della DV dai punteggi in una serie di IV.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b="1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dirty="0">
                <a:cs typeface="Times New Roman" pitchFamily="18" charset="0"/>
              </a:rPr>
              <a:t>Come per correlazione e regressione </a:t>
            </a:r>
            <a:r>
              <a:rPr lang="it-IT" dirty="0" err="1">
                <a:cs typeface="Times New Roman" pitchFamily="18" charset="0"/>
              </a:rPr>
              <a:t>bivariate</a:t>
            </a:r>
            <a:r>
              <a:rPr lang="it-IT" dirty="0">
                <a:cs typeface="Times New Roman" pitchFamily="18" charset="0"/>
              </a:rPr>
              <a:t>, 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dirty="0">
                <a:cs typeface="Times New Roman" pitchFamily="18" charset="0"/>
              </a:rPr>
              <a:t>la correlazione multipla enfatizza </a:t>
            </a:r>
            <a:r>
              <a:rPr lang="it-IT" b="1" dirty="0">
                <a:cs typeface="Times New Roman" pitchFamily="18" charset="0"/>
              </a:rPr>
              <a:t>il grado di relazione</a:t>
            </a:r>
            <a:r>
              <a:rPr lang="it-IT" dirty="0">
                <a:cs typeface="Times New Roman" pitchFamily="18" charset="0"/>
              </a:rPr>
              <a:t> tra una variabile e un insieme di variabili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it-IT" dirty="0">
                <a:cs typeface="Times New Roman" pitchFamily="18" charset="0"/>
              </a:rPr>
              <a:t>La regressione multipla enfatizza la </a:t>
            </a:r>
            <a:r>
              <a:rPr lang="it-IT" b="1" dirty="0">
                <a:cs typeface="Times New Roman" pitchFamily="18" charset="0"/>
              </a:rPr>
              <a:t>previsione</a:t>
            </a:r>
            <a:r>
              <a:rPr lang="it-IT" dirty="0">
                <a:cs typeface="Times New Roman" pitchFamily="18" charset="0"/>
              </a:rPr>
              <a:t> della DV a partire dalla IV.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26621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Se le variabili sono più di due:</a:t>
            </a:r>
          </a:p>
        </p:txBody>
      </p:sp>
    </p:spTree>
    <p:extLst>
      <p:ext uri="{BB962C8B-B14F-4D97-AF65-F5344CB8AC3E}">
        <p14:creationId xmlns:p14="http://schemas.microsoft.com/office/powerpoint/2010/main" val="2086791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883</Words>
  <Application>Microsoft Macintosh PowerPoint</Application>
  <PresentationFormat>Widescreen</PresentationFormat>
  <Paragraphs>115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Ricodifichiamo la variabile Genere (creiamo la nuova variabile GenereMaschile ) (il nome ci aiuta a ricordare il significato del valore «1»)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Decomposizione della varianza spiegata</vt:lpstr>
      <vt:lpstr>Decomposizione della varianza spiegata</vt:lpstr>
      <vt:lpstr>Decomposizione della varianza spiegata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erica casini</dc:creator>
  <cp:lastModifiedBy>erica casini</cp:lastModifiedBy>
  <cp:revision>6</cp:revision>
  <dcterms:created xsi:type="dcterms:W3CDTF">2021-03-27T08:36:42Z</dcterms:created>
  <dcterms:modified xsi:type="dcterms:W3CDTF">2021-03-29T09:04:26Z</dcterms:modified>
</cp:coreProperties>
</file>