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69" r:id="rId2"/>
    <p:sldId id="373" r:id="rId3"/>
    <p:sldId id="666" r:id="rId4"/>
    <p:sldId id="670" r:id="rId5"/>
    <p:sldId id="683" r:id="rId6"/>
    <p:sldId id="311" r:id="rId7"/>
    <p:sldId id="403" r:id="rId8"/>
    <p:sldId id="335" r:id="rId9"/>
    <p:sldId id="404" r:id="rId10"/>
    <p:sldId id="336" r:id="rId11"/>
    <p:sldId id="337" r:id="rId12"/>
    <p:sldId id="405" r:id="rId13"/>
    <p:sldId id="338" r:id="rId14"/>
    <p:sldId id="672" r:id="rId15"/>
    <p:sldId id="674" r:id="rId16"/>
    <p:sldId id="675" r:id="rId17"/>
    <p:sldId id="671" r:id="rId18"/>
    <p:sldId id="676" r:id="rId19"/>
    <p:sldId id="677" r:id="rId20"/>
    <p:sldId id="678" r:id="rId21"/>
    <p:sldId id="673" r:id="rId22"/>
    <p:sldId id="375" r:id="rId23"/>
    <p:sldId id="376" r:id="rId24"/>
    <p:sldId id="378" r:id="rId25"/>
    <p:sldId id="377" r:id="rId26"/>
    <p:sldId id="380" r:id="rId27"/>
    <p:sldId id="379" r:id="rId28"/>
    <p:sldId id="411" r:id="rId29"/>
    <p:sldId id="381" r:id="rId30"/>
    <p:sldId id="382" r:id="rId31"/>
    <p:sldId id="410" r:id="rId32"/>
    <p:sldId id="386" r:id="rId33"/>
    <p:sldId id="390" r:id="rId34"/>
    <p:sldId id="412" r:id="rId35"/>
    <p:sldId id="384" r:id="rId36"/>
    <p:sldId id="385" r:id="rId37"/>
    <p:sldId id="406" r:id="rId38"/>
    <p:sldId id="407" r:id="rId39"/>
    <p:sldId id="391" r:id="rId40"/>
    <p:sldId id="409" r:id="rId41"/>
    <p:sldId id="638" r:id="rId42"/>
    <p:sldId id="639" r:id="rId43"/>
    <p:sldId id="642" r:id="rId44"/>
    <p:sldId id="641" r:id="rId4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ADA13EA-1311-42C2-B399-35A78BDBAAEB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08762F4-C79D-468A-BA03-199B2F2DE3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F611879B-D763-41D0-A314-D7F5C6DB8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C7BE348A-E6E6-4E17-9EA9-ECC1D18DD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E61884E2-F4BC-4A0D-B93E-FD52F811C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827EB7F-2EAF-4AB9-8712-95C6A0614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27ECBB02-5B2D-4C0A-90E4-0CCB0067BC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22E83C6E-BFFD-439A-8C43-4290B2B03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EC0315E8-D4E4-40CE-AECB-2F7013E59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D4C280D9-74FB-416E-ADF2-6A8EC88CEC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130DD1A6-F89D-4C0C-A640-BE9E662E8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1720311-7722-4427-BC9B-AE1CEB4F77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7961351-2A84-4897-972A-BD0B80AEE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766EB20-ED8D-4173-B226-86747601C5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503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B5FCA15-2B7A-4810-B3F5-3F97F6093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9D20DDC-B74D-4DF9-B979-44650B4FA0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0B9F33A-E8E4-4AD9-8D22-2026DB06D7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FAFC7-7C6D-43C3-AECA-C92DDC77DF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043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6D380189-96EB-4BC3-A7E5-437B62CE71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3626E6B-3F90-4E0B-9BF2-346BB7BB10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E6BBC63-4D96-4A67-85C0-40436FFC3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9C7-39A6-40A2-82E6-7CBF301F2C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4890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3416D74-9F98-49AF-A7E8-0020A713D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C968308-C665-48F9-B009-14618862D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BAA022D-EEC9-4D92-8267-BD9E7BF480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76BF-B80B-4653-9EB8-FD341BA026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37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F10D69-783B-4143-87CA-3020387C8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CEAD3D2-9227-4367-8C4E-9259F80EE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55A58B5-5E9E-4B69-A424-63E25DFF2F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465C-0C7E-4371-9768-FFE49EFBB69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193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73DAE61-135F-49CF-8031-BC0E5F9E05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623C01A-F9B8-41F1-9C46-50E11D865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D74BB0-44F6-4A43-81A6-65B8D54CB6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5572-F829-4F9E-9A1F-49F7082ACB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57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6139B76-A011-4B4A-A17C-E999124F0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08F00E-549F-4A87-A683-1C4E418738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845B450-6924-4E09-A253-28D818C68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E934-8F99-420D-9599-6B9521CDCB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86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ACCEC82-0886-4C1C-BCEC-49F5107738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BA5ABDE4-9C60-48F7-83E0-BEC52CCBD3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15A15E3D-9922-4324-9B4F-3841786A2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6608C-59C1-4EF2-AA84-757BF1AF06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35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BD966B2-E219-4C8B-91F5-9EFFE0B098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0988C8D-FAD6-453E-B7D6-B9B0C5F9E5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B903BE6-CF3D-4328-ABF7-E06DF9623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0E94-C3D1-4614-824D-598E9AF200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534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91B8BB-B614-4EE7-8393-C8673F2F4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E7050BC-7334-4EDA-9813-9355717DA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EEC07D2-3DAE-4B21-BC35-473489634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2FEB-53CA-4987-B16C-F80613B640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63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A0793A7-D5E9-4539-A0FF-DC9ECC339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62CA857-4FA7-4B18-8550-7FF162E00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84BDDAB-77E6-4C02-A9F1-23E8F165E7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DD52A-F1B2-4C54-B2BF-3D2839A3D6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5487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A08F30B-EFAC-4EF5-910B-903C94DBB6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D74FF65-E8AF-400B-8FD4-DB1BF51534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CB6ECAF-1878-40C8-8BD2-B54629DF26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0A56D-4588-49B6-AC3C-D32EE516D7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61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75A12C-CF6A-4D44-9647-5C6D16DE96B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2C6B98-2B24-405D-BDD1-1144D7B0CA8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A01A153-A493-465D-9C73-A99AC8E27E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67800C-6443-4957-B3C9-F7ABA44E580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8760B3-DF55-4E2D-A596-1E4BE71BC35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56B0746-3B14-4D34-821C-0472769ECE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932A7C6-0795-4294-AC48-053B43BB5D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E3F0844-3DE6-436F-8FC7-10348E0B5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D3801236-881F-48CD-A8B8-F4CB45774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FE4C208B-9CB7-4F20-B474-3523D83E79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99641459-36A4-4638-948C-460CE512376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2C6F99B0-BB1A-49B8-B7F2-FAC9EFFE46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2B4967-4414-48BD-9B6E-964D509F9C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383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>
            <a:extLst>
              <a:ext uri="{FF2B5EF4-FFF2-40B4-BE49-F238E27FC236}">
                <a16:creationId xmlns:a16="http://schemas.microsoft.com/office/drawing/2014/main" id="{BB82533E-E3E4-4CB9-9DD9-B9C724E0D0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-171450"/>
            <a:ext cx="8559800" cy="66484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6000" b="1">
                <a:solidFill>
                  <a:srgbClr val="A50021"/>
                </a:solidFill>
                <a:latin typeface="Garamond" panose="02020404030301010803" pitchFamily="18" charset="0"/>
              </a:rPr>
              <a:t>SVILUPPO PRENATALE</a:t>
            </a:r>
          </a:p>
          <a:p>
            <a:pPr marL="0" indent="0" algn="ctr" eaLnBrk="1" hangingPunct="1">
              <a:buNone/>
            </a:pPr>
            <a:r>
              <a:rPr lang="it-IT" altLang="en-US" sz="6000" b="1">
                <a:solidFill>
                  <a:srgbClr val="A50021"/>
                </a:solidFill>
                <a:latin typeface="Garamond" panose="02020404030301010803" pitchFamily="18" charset="0"/>
              </a:rPr>
              <a:t>&amp; PRIME COMPETENZE NEONATALI</a:t>
            </a:r>
          </a:p>
        </p:txBody>
      </p:sp>
      <p:sp>
        <p:nvSpPr>
          <p:cNvPr id="71683" name="CasellaDiTesto 1">
            <a:extLst>
              <a:ext uri="{FF2B5EF4-FFF2-40B4-BE49-F238E27FC236}">
                <a16:creationId xmlns:a16="http://schemas.microsoft.com/office/drawing/2014/main" id="{D23ED338-0E44-4DD9-90D3-15B4FCA6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159376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CORSO DI PSICOLOGIA DELLO SVILUPPO 2020-2021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Dott.ssa Claudia Caprin – Università Milano-Bicocca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88F9028-0404-4F3D-8B27-EA6A96538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RIFLESSO DI DEAMBULAZIONE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B6147AD-E307-4D96-97E3-2BE32B169B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4975" y="2060576"/>
            <a:ext cx="5689600" cy="44926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viene tenuto diritto mentre l’esaminatore lo sposta in avanti e lo fa piegare da un lato</a:t>
            </a:r>
          </a:p>
          <a:p>
            <a:pPr marL="0" indent="0" eaLnBrk="1" hangingPunct="1">
              <a:buNone/>
            </a:pPr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FA QUALCHE MOVIMENTO COME STESSE CAMMINANDO</a:t>
            </a:r>
          </a:p>
        </p:txBody>
      </p:sp>
      <p:pic>
        <p:nvPicPr>
          <p:cNvPr id="79876" name="Immagine 1">
            <a:extLst>
              <a:ext uri="{FF2B5EF4-FFF2-40B4-BE49-F238E27FC236}">
                <a16:creationId xmlns:a16="http://schemas.microsoft.com/office/drawing/2014/main" id="{AB7ACC00-C8CD-4890-8D25-025A570D8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05039"/>
            <a:ext cx="295275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52DDD96D-F1CB-4199-8A8D-F458CADA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RIFLESSO DI RICERCA </a:t>
            </a:r>
            <a:br>
              <a:rPr lang="it-IT" altLang="en-US">
                <a:solidFill>
                  <a:srgbClr val="A50021"/>
                </a:solidFill>
              </a:rPr>
            </a:br>
            <a:r>
              <a:rPr lang="it-IT" altLang="en-US">
                <a:solidFill>
                  <a:srgbClr val="A50021"/>
                </a:solidFill>
              </a:rPr>
              <a:t>DEL CIBO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7EABB17-7BCF-4361-AF05-61ADA71E34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2349500"/>
            <a:ext cx="8137525" cy="4203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L’esaminatore stimola B in un angolo della bocca o della guancia</a:t>
            </a:r>
          </a:p>
          <a:p>
            <a:pPr marL="0" indent="0" eaLnBrk="1" hangingPunct="1">
              <a:buNone/>
            </a:pPr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GIRA LA TESTA VERSO IL DITO APRE LA BOCCA E CERCA DI SUCCHIARE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>
            <a:extLst>
              <a:ext uri="{FF2B5EF4-FFF2-40B4-BE49-F238E27FC236}">
                <a16:creationId xmlns:a16="http://schemas.microsoft.com/office/drawing/2014/main" id="{496C23B4-526F-4BC9-B357-AE2D1CE4B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9513" y="617538"/>
            <a:ext cx="6337300" cy="1143000"/>
          </a:xfrm>
        </p:spPr>
        <p:txBody>
          <a:bodyPr/>
          <a:lstStyle/>
          <a:p>
            <a:r>
              <a:rPr lang="it-IT" altLang="en-US"/>
              <a:t>Video 3</a:t>
            </a:r>
            <a:endParaRPr lang="en-US" altLang="en-US"/>
          </a:p>
        </p:txBody>
      </p:sp>
      <p:sp>
        <p:nvSpPr>
          <p:cNvPr id="81923" name="Segnaposto contenuto 2">
            <a:extLst>
              <a:ext uri="{FF2B5EF4-FFF2-40B4-BE49-F238E27FC236}">
                <a16:creationId xmlns:a16="http://schemas.microsoft.com/office/drawing/2014/main" id="{BFAB02CA-A2F6-41B8-936A-D9ED3AF226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A4B79CDA-589C-4E14-B51B-5DD91303D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RIFLESSO DI SUZIONE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A2A2D56-601A-4116-A202-CD2092B9F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2349500"/>
            <a:ext cx="8137525" cy="4203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L’esaminatore inserisce un dito nella bocca </a:t>
            </a: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di B</a:t>
            </a:r>
          </a:p>
          <a:p>
            <a:pPr marL="0" indent="0" eaLnBrk="1" hangingPunct="1">
              <a:buNone/>
            </a:pPr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COMINCIA A SUCCHIARE 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olo 1">
            <a:extLst>
              <a:ext uri="{FF2B5EF4-FFF2-40B4-BE49-F238E27FC236}">
                <a16:creationId xmlns:a16="http://schemas.microsoft.com/office/drawing/2014/main" id="{56173351-C9C2-4347-8495-FA3B89692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67213" y="617538"/>
            <a:ext cx="6100762" cy="1143000"/>
          </a:xfrm>
        </p:spPr>
        <p:txBody>
          <a:bodyPr/>
          <a:lstStyle/>
          <a:p>
            <a:r>
              <a:rPr lang="it-IT" altLang="it-IT"/>
              <a:t>TUTTAVIA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3FC0DB-ED73-42AD-A146-FD05D44AE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2276475"/>
            <a:ext cx="8775700" cy="3856038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chemeClr val="bg1"/>
                </a:solidFill>
              </a:rPr>
              <a:t>NON TUTTI I COMPORTAMENTI DEL NEONATO SONO ATTIVAZIONE DI COMPORTAMENTI MOTORI DI TIPO RIFLESSO (e neppure quando lo sono possono essere considerate di tipo motorio)</a:t>
            </a:r>
          </a:p>
          <a:p>
            <a:pPr marL="0" indent="0">
              <a:buNone/>
              <a:defRPr/>
            </a:pPr>
            <a:r>
              <a:rPr lang="it-IT" sz="1800" dirty="0">
                <a:solidFill>
                  <a:schemeClr val="bg1"/>
                </a:solidFill>
              </a:rPr>
              <a:t>	(attenzione: Piaget supponeva il contrario come Pavlov e Watson)</a:t>
            </a:r>
          </a:p>
          <a:p>
            <a:pPr>
              <a:defRPr/>
            </a:pPr>
            <a:r>
              <a:rPr lang="it-IT" sz="2800" dirty="0">
                <a:solidFill>
                  <a:schemeClr val="bg1"/>
                </a:solidFill>
              </a:rPr>
              <a:t>ATTENZIONE A TUTTI GLI ALTRI: sia che si tratti di comportamenti riflessi di altro tipo ( es. strumenti di segnalazione sociale: pianto sorriso) o non rilessi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>
            <a:extLst>
              <a:ext uri="{FF2B5EF4-FFF2-40B4-BE49-F238E27FC236}">
                <a16:creationId xmlns:a16="http://schemas.microsoft.com/office/drawing/2014/main" id="{1097075E-568A-4DB3-A090-A82E0DE44E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06688" y="1905000"/>
            <a:ext cx="77724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SVILUPPO</a:t>
            </a:r>
          </a:p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MOTORIO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Segnaposto contenuto 1">
            <a:extLst>
              <a:ext uri="{FF2B5EF4-FFF2-40B4-BE49-F238E27FC236}">
                <a16:creationId xmlns:a16="http://schemas.microsoft.com/office/drawing/2014/main" id="{DD044B20-3428-416F-883C-6BA04967A5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404814"/>
            <a:ext cx="4897438" cy="5832475"/>
          </a:xfr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olo 1">
            <a:extLst>
              <a:ext uri="{FF2B5EF4-FFF2-40B4-BE49-F238E27FC236}">
                <a16:creationId xmlns:a16="http://schemas.microsoft.com/office/drawing/2014/main" id="{6D6F4B95-68C4-4BDA-9A8B-E2AF2F90E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         IMPORTANTE:</a:t>
            </a:r>
          </a:p>
        </p:txBody>
      </p:sp>
      <p:sp>
        <p:nvSpPr>
          <p:cNvPr id="84995" name="Segnaposto contenuto 2">
            <a:extLst>
              <a:ext uri="{FF2B5EF4-FFF2-40B4-BE49-F238E27FC236}">
                <a16:creationId xmlns:a16="http://schemas.microsoft.com/office/drawing/2014/main" id="{13E9C828-A5EF-494F-9B30-B14101FB4D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2349501"/>
            <a:ext cx="8343900" cy="37830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altLang="it-IT" dirty="0">
                <a:solidFill>
                  <a:schemeClr val="bg1"/>
                </a:solidFill>
              </a:rPr>
              <a:t>Per la comprensione del funzionamento della mente di b. durante la prima infanzia è necessario considerare 2 fenomeni: </a:t>
            </a:r>
          </a:p>
          <a:p>
            <a:pPr marL="0" indent="0">
              <a:buNone/>
              <a:defRPr/>
            </a:pPr>
            <a:endParaRPr lang="it-IT" altLang="it-IT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altLang="it-IT" dirty="0">
                <a:solidFill>
                  <a:schemeClr val="bg1"/>
                </a:solidFill>
              </a:rPr>
              <a:t>PERCEZIONE INTERMODALE: </a:t>
            </a:r>
          </a:p>
          <a:p>
            <a:pPr>
              <a:defRPr/>
            </a:pPr>
            <a:r>
              <a:rPr lang="it-IT" altLang="it-IT" dirty="0">
                <a:solidFill>
                  <a:schemeClr val="bg1"/>
                </a:solidFill>
              </a:rPr>
              <a:t>COPPIA PERCETTIVO-MOTORIA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>
            <a:extLst>
              <a:ext uri="{FF2B5EF4-FFF2-40B4-BE49-F238E27FC236}">
                <a16:creationId xmlns:a16="http://schemas.microsoft.com/office/drawing/2014/main" id="{A4F8D5BA-4BDF-4549-B394-E63BA402F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92539" y="1052514"/>
            <a:ext cx="6675437" cy="708025"/>
          </a:xfrm>
        </p:spPr>
        <p:txBody>
          <a:bodyPr/>
          <a:lstStyle/>
          <a:p>
            <a:pPr>
              <a:spcBef>
                <a:spcPct val="20000"/>
              </a:spcBef>
              <a:buClr>
                <a:srgbClr val="3333CC"/>
              </a:buClr>
              <a:buSzPct val="60000"/>
              <a:defRPr/>
            </a:pPr>
            <a:r>
              <a:rPr lang="it-IT" altLang="it-IT" dirty="0"/>
              <a:t>          </a:t>
            </a:r>
            <a:br>
              <a:rPr lang="it-IT" altLang="it-IT" sz="3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it-IT" altLang="it-IT" sz="3200" dirty="0"/>
              <a:t>PERCEZIONE INTERMODALE:</a:t>
            </a:r>
            <a:endParaRPr lang="it-IT" altLang="it-IT" dirty="0"/>
          </a:p>
        </p:txBody>
      </p:sp>
      <p:sp>
        <p:nvSpPr>
          <p:cNvPr id="88067" name="Segnaposto contenuto 2">
            <a:extLst>
              <a:ext uri="{FF2B5EF4-FFF2-40B4-BE49-F238E27FC236}">
                <a16:creationId xmlns:a16="http://schemas.microsoft.com/office/drawing/2014/main" id="{84FB4BE9-ABA5-41CA-9C6C-A3F454A84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6" y="2017713"/>
            <a:ext cx="8704263" cy="411480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800">
                <a:solidFill>
                  <a:schemeClr val="bg1"/>
                </a:solidFill>
              </a:rPr>
              <a:t>« integrazione delle informazioni provenienti da due o più modalità sensoriali» (es. vista con tatto o con udito) </a:t>
            </a:r>
          </a:p>
          <a:p>
            <a:pPr marL="0" indent="0">
              <a:buNone/>
            </a:pPr>
            <a:r>
              <a:rPr lang="it-IT" altLang="it-IT" sz="2400">
                <a:solidFill>
                  <a:schemeClr val="bg1"/>
                </a:solidFill>
              </a:rPr>
              <a:t>Contrariamente a ciò che si credeva in passato </a:t>
            </a:r>
            <a:r>
              <a:rPr lang="it-IT" altLang="it-IT" sz="2000">
                <a:solidFill>
                  <a:schemeClr val="bg1"/>
                </a:solidFill>
              </a:rPr>
              <a:t>(es. Piaget) </a:t>
            </a:r>
            <a:r>
              <a:rPr lang="it-IT" altLang="it-IT" sz="2400">
                <a:solidFill>
                  <a:schemeClr val="bg1"/>
                </a:solidFill>
              </a:rPr>
              <a:t>alcune forme di percezione intermodale sono presenti già nei neonati: girano occhi e testa in direzione di un suono</a:t>
            </a:r>
          </a:p>
          <a:p>
            <a:pPr marL="0" indent="0">
              <a:buNone/>
            </a:pPr>
            <a:r>
              <a:rPr lang="it-IT" altLang="it-IT" sz="2400">
                <a:solidFill>
                  <a:schemeClr val="bg1"/>
                </a:solidFill>
              </a:rPr>
              <a:t>Tuttavia durante i primi 6 faticano nel collegare informazioni provenienti da diverse modalità sensoriali, ma da tale età riescono sempre più a creare le associazioni mentali necessarie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olo 1">
            <a:extLst>
              <a:ext uri="{FF2B5EF4-FFF2-40B4-BE49-F238E27FC236}">
                <a16:creationId xmlns:a16="http://schemas.microsoft.com/office/drawing/2014/main" id="{5329B268-85C9-42C1-B641-E6E43AAA2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/>
              <a:t>COPPIA PERCETTIVO-MOTORIA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C98CC4-9226-45F4-94BD-F67A123A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2017713"/>
            <a:ext cx="8559800" cy="4114800"/>
          </a:xfrm>
        </p:spPr>
        <p:txBody>
          <a:bodyPr/>
          <a:lstStyle/>
          <a:p>
            <a:pPr algn="just">
              <a:defRPr/>
            </a:pPr>
            <a:r>
              <a:rPr lang="it-IT" sz="2800" dirty="0">
                <a:solidFill>
                  <a:schemeClr val="bg1"/>
                </a:solidFill>
              </a:rPr>
              <a:t>«La distinzione fra percepire ed agire è sato un argomento principe della psicologia per lungo tempo. Tuttavia un gruppo di esperti dello sviluppo percettivo e motorio si domandano se questa distinzione abbia senso di per sé»</a:t>
            </a:r>
          </a:p>
          <a:p>
            <a:pPr algn="just">
              <a:defRPr/>
            </a:pPr>
            <a:r>
              <a:rPr lang="it-IT" sz="2400" dirty="0">
                <a:solidFill>
                  <a:schemeClr val="bg1"/>
                </a:solidFill>
              </a:rPr>
              <a:t>TEORIA DEI SISTEMI DINAMICI (THELEN): assunto Gibson e sostenuto dalla teoria dei sistemi-dinamici</a:t>
            </a:r>
          </a:p>
          <a:p>
            <a:pPr marL="0" indent="0" algn="just">
              <a:buNone/>
              <a:defRPr/>
            </a:pPr>
            <a:r>
              <a:rPr lang="it-IT" sz="2400" dirty="0">
                <a:solidFill>
                  <a:schemeClr val="bg1"/>
                </a:solidFill>
              </a:rPr>
              <a:t>    «l’azione può guidare la percezione e la percezione può guidare l’azione» SONO QUINDI DA CONSIDERARE AGENTI IN COPPIA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>
            <a:extLst>
              <a:ext uri="{FF2B5EF4-FFF2-40B4-BE49-F238E27FC236}">
                <a16:creationId xmlns:a16="http://schemas.microsoft.com/office/drawing/2014/main" id="{BF5E642F-A9F6-4CD0-A07A-505072BC30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9" y="4437063"/>
            <a:ext cx="7793037" cy="1143000"/>
          </a:xfrm>
        </p:spPr>
        <p:txBody>
          <a:bodyPr/>
          <a:lstStyle/>
          <a:p>
            <a:pPr algn="ctr"/>
            <a:br>
              <a:rPr lang="it-IT" altLang="en-US" sz="6600"/>
            </a:br>
            <a:br>
              <a:rPr lang="it-IT" altLang="en-US" sz="6600"/>
            </a:br>
            <a:r>
              <a:rPr lang="it-IT" altLang="en-US" sz="6600">
                <a:solidFill>
                  <a:srgbClr val="A50021"/>
                </a:solidFill>
              </a:rPr>
              <a:t>Modalita’ Primitive di Azione e sviluppo motorio</a:t>
            </a:r>
            <a:br>
              <a:rPr lang="it-IT" altLang="en-US" sz="6600">
                <a:solidFill>
                  <a:srgbClr val="A50021"/>
                </a:solidFill>
              </a:rPr>
            </a:br>
            <a:br>
              <a:rPr lang="it-IT" altLang="en-US" sz="6600">
                <a:solidFill>
                  <a:srgbClr val="A50021"/>
                </a:solidFill>
              </a:rPr>
            </a:br>
            <a:r>
              <a:rPr lang="it-IT" altLang="en-US" sz="6600">
                <a:solidFill>
                  <a:srgbClr val="A50021"/>
                </a:solidFill>
              </a:rPr>
              <a:t>parte 2b</a:t>
            </a:r>
            <a:endParaRPr lang="en-US" altLang="en-US" sz="660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olo 1">
            <a:extLst>
              <a:ext uri="{FF2B5EF4-FFF2-40B4-BE49-F238E27FC236}">
                <a16:creationId xmlns:a16="http://schemas.microsoft.com/office/drawing/2014/main" id="{C6CE4142-30D8-476A-BCFC-41165222C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7713" y="617538"/>
            <a:ext cx="7180262" cy="1143000"/>
          </a:xfrm>
        </p:spPr>
        <p:txBody>
          <a:bodyPr/>
          <a:lstStyle/>
          <a:p>
            <a:r>
              <a:rPr lang="it-IT" altLang="it-IT"/>
              <a:t>Teoria Sistemi Dinamici</a:t>
            </a:r>
          </a:p>
        </p:txBody>
      </p:sp>
      <p:sp>
        <p:nvSpPr>
          <p:cNvPr id="90115" name="Segnaposto contenuto 2">
            <a:extLst>
              <a:ext uri="{FF2B5EF4-FFF2-40B4-BE49-F238E27FC236}">
                <a16:creationId xmlns:a16="http://schemas.microsoft.com/office/drawing/2014/main" id="{2423CC99-6DA0-47D8-8FEB-C6FF53108F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03388" y="2017713"/>
            <a:ext cx="8775700" cy="411480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400">
                <a:solidFill>
                  <a:schemeClr val="bg1"/>
                </a:solidFill>
              </a:rPr>
              <a:t>I modelli «riconducibili alla … teoria dei sistemi dinamici hanno portato all’estemo la visione secondo la quale che lo sviluppo motorio ma anche cognitivo, è un prodotto dell’interazione bidirezionale fra B. e A. … l’influenza di A. viene in questo caso intesa a livelli diversi e molteplici, da quello più microscopico relativo alle interazioni fra geni e ambiente, da quello più microscopico relativo alle interazioni tra i tessuti muscolari e le strutture ossee coinvolte nell’esecuzione di un movimento, a quello più macroscopico che chiama in causa la forza di gravità cui è sottoposto il nostro corpo che si muove nello spazio» </a:t>
            </a:r>
          </a:p>
          <a:p>
            <a:pPr marL="0" indent="0">
              <a:buNone/>
            </a:pPr>
            <a:r>
              <a:rPr lang="it-IT" altLang="it-IT" sz="2400">
                <a:solidFill>
                  <a:schemeClr val="bg1"/>
                </a:solidFill>
              </a:rPr>
              <a:t>(Macchi Cassia et al., p. 27)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>
            <a:extLst>
              <a:ext uri="{FF2B5EF4-FFF2-40B4-BE49-F238E27FC236}">
                <a16:creationId xmlns:a16="http://schemas.microsoft.com/office/drawing/2014/main" id="{042D1C73-2164-440A-982D-FAD8F0D131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916113"/>
            <a:ext cx="8559800" cy="66484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5400" b="1">
                <a:solidFill>
                  <a:srgbClr val="A50021"/>
                </a:solidFill>
                <a:latin typeface="Garamond" panose="02020404030301010803" pitchFamily="18" charset="0"/>
              </a:rPr>
              <a:t>SVILUPPO PRENATALE &amp; </a:t>
            </a:r>
          </a:p>
          <a:p>
            <a:pPr marL="0" indent="0" algn="ctr" eaLnBrk="1" hangingPunct="1">
              <a:buNone/>
            </a:pPr>
            <a:r>
              <a:rPr lang="it-IT" altLang="en-US" sz="5400" b="1">
                <a:solidFill>
                  <a:srgbClr val="A50021"/>
                </a:solidFill>
                <a:latin typeface="Garamond" panose="02020404030301010803" pitchFamily="18" charset="0"/>
              </a:rPr>
              <a:t>PRIME COMPETENZE NEONATALI</a:t>
            </a:r>
          </a:p>
        </p:txBody>
      </p:sp>
      <p:sp>
        <p:nvSpPr>
          <p:cNvPr id="91139" name="CasellaDiTesto 1">
            <a:extLst>
              <a:ext uri="{FF2B5EF4-FFF2-40B4-BE49-F238E27FC236}">
                <a16:creationId xmlns:a16="http://schemas.microsoft.com/office/drawing/2014/main" id="{D8FA2511-6149-49C1-8B40-B5D526E33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805488"/>
            <a:ext cx="7705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CORSO DI PSICOLOGIA DELLO SVILUPPO 2020-2021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Dott.ssa Claudia Caprin – Università Milano-Bicocca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olo 1">
            <a:extLst>
              <a:ext uri="{FF2B5EF4-FFF2-40B4-BE49-F238E27FC236}">
                <a16:creationId xmlns:a16="http://schemas.microsoft.com/office/drawing/2014/main" id="{B95B15CC-0A2B-4C90-9EBD-97BC000C62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3141663"/>
            <a:ext cx="7793038" cy="1143000"/>
          </a:xfrm>
        </p:spPr>
        <p:txBody>
          <a:bodyPr/>
          <a:lstStyle/>
          <a:p>
            <a:pPr algn="ctr"/>
            <a:r>
              <a:rPr lang="it-IT" altLang="en-US" sz="6600">
                <a:solidFill>
                  <a:srgbClr val="A50021"/>
                </a:solidFill>
              </a:rPr>
              <a:t>Capacità </a:t>
            </a:r>
            <a:br>
              <a:rPr lang="it-IT" altLang="en-US" sz="6600">
                <a:solidFill>
                  <a:srgbClr val="A50021"/>
                </a:solidFill>
              </a:rPr>
            </a:br>
            <a:r>
              <a:rPr lang="it-IT" altLang="en-US" sz="6600">
                <a:solidFill>
                  <a:srgbClr val="A50021"/>
                </a:solidFill>
              </a:rPr>
              <a:t>di Apprendimento</a:t>
            </a:r>
            <a:br>
              <a:rPr lang="it-IT" altLang="en-US" sz="6600">
                <a:solidFill>
                  <a:srgbClr val="A50021"/>
                </a:solidFill>
              </a:rPr>
            </a:br>
            <a:r>
              <a:rPr lang="it-IT" altLang="en-US" sz="6600">
                <a:solidFill>
                  <a:srgbClr val="A50021"/>
                </a:solidFill>
              </a:rPr>
              <a:t>p.2c</a:t>
            </a:r>
            <a:endParaRPr lang="en-US" altLang="en-US" sz="660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5C99942-1126-4BB2-A78B-0DB46A0FC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MEMORIA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115AB61-4147-4F63-9858-B9FE674B7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989138"/>
            <a:ext cx="8137525" cy="4564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 </a:t>
            </a: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E’ la capacità di immagazzinare, conservare e recuperare informazioni»</a:t>
            </a:r>
          </a:p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Non esisterebbe vita psichica se il passato non sopravvivesse ed in qualche modo non influenzasse gli eventi attuali</a:t>
            </a:r>
          </a:p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«la memoria diventa …la struttura psichica che organizza l’aspetto temporale del comportamento» </a:t>
            </a:r>
            <a:r>
              <a:rPr lang="it-IT" sz="2000" b="1" dirty="0" err="1">
                <a:solidFill>
                  <a:schemeClr val="bg1"/>
                </a:solidFill>
                <a:latin typeface="Garamond" pitchFamily="18" charset="0"/>
              </a:rPr>
              <a:t>Canestrari</a:t>
            </a:r>
            <a:r>
              <a:rPr lang="it-IT" sz="2000" b="1" dirty="0">
                <a:solidFill>
                  <a:schemeClr val="bg1"/>
                </a:solidFill>
                <a:latin typeface="Garamond" pitchFamily="18" charset="0"/>
              </a:rPr>
              <a:t>, 1984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2FF30729-2EC8-4815-940B-BA7F84101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APPRENDIMENTO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EDD4123-8FF0-40EA-8A89-2B1A2523E4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989138"/>
            <a:ext cx="8137525" cy="4564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«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modificazione del comportamento sulla base dell’esperienza»</a:t>
            </a:r>
          </a:p>
          <a:p>
            <a:pPr marL="0" indent="0" eaLnBrk="1" hangingPunct="1">
              <a:buNone/>
              <a:defRPr/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Spesso è stato utilizzato per dimostrare la presenza della capacità mnestica</a:t>
            </a:r>
          </a:p>
          <a:p>
            <a:pPr marL="0" indent="0" eaLnBrk="1" hangingPunct="1">
              <a:buNone/>
              <a:defRPr/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054736A-1257-43EA-B191-5B4F70D17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SISTEMI DI MEMORIA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1490D88-34BE-4C4E-BA93-8130560B3D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4" y="1989138"/>
            <a:ext cx="8207375" cy="4564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Esistenza di SISTEMI DI MEMORIA multipli e dissociabili: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DI LAVORO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A LUNGO TERMINE: </a:t>
            </a:r>
          </a:p>
          <a:p>
            <a:pPr eaLnBrk="1" hangingPunct="1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</a:t>
            </a: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dichiarativa (esplicita)</a:t>
            </a:r>
          </a:p>
          <a:p>
            <a:pPr eaLnBrk="1" hangingPunct="1">
              <a:buFontTx/>
              <a:buChar char="-"/>
              <a:defRPr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memoria non dichiarativa (implicita)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9C1CA5F-B0FE-4354-8A82-9535BC42F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Memoria Esplicita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8D7B6EE-4DB1-44FF-A203-873F42EDE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9" y="2492376"/>
            <a:ext cx="8137525" cy="4060825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episodica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Autobiografica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semantica</a:t>
            </a:r>
          </a:p>
          <a:p>
            <a:pPr eaLnBrk="1" hangingPunct="1"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7AC07EE3-5F2B-4439-839B-79ED4A7BC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Memoria Implicita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44CD0FB-362F-470E-9F50-638E69A789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9" y="2492376"/>
            <a:ext cx="8137525" cy="4060825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Memoria procedurale: conoscenze percettive e abilità motorie; 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Apprendimento associativo e  tramite   condizionamento; </a:t>
            </a:r>
          </a:p>
          <a:p>
            <a:pPr eaLnBrk="1" hangingPunct="1">
              <a:defRPr/>
            </a:pP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Priming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; </a:t>
            </a: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Segnaposto contenuto 3">
            <a:extLst>
              <a:ext uri="{FF2B5EF4-FFF2-40B4-BE49-F238E27FC236}">
                <a16:creationId xmlns:a16="http://schemas.microsoft.com/office/drawing/2014/main" id="{B86544F5-5764-4345-A68A-B35D47D0A5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404814"/>
            <a:ext cx="8280400" cy="602138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158EB0D-547D-484F-94B8-CA4ED37C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26035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Alla nascita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78F3CAA-4FEC-48E9-B03E-11EF1406E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9" y="1844676"/>
            <a:ext cx="8137525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Gli studi di </a:t>
            </a:r>
            <a:r>
              <a:rPr lang="it-IT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DeCasper</a:t>
            </a: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hanno evidenziato come il neonato possieda conoscenze mnestiche		TUTTAVIA </a:t>
            </a:r>
          </a:p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Lo sviluppo di tale capacità avviene per tutta l’infanzia e la fanciullezza</a:t>
            </a:r>
          </a:p>
          <a:p>
            <a:pPr marL="457200" lvl="1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processo di sviluppo non è uguale per tutti i tipi di memoria: sia il periodo necessario allo sviluppo di una traccia di memoria che la durata di ritenzione della traccia dipendono dal tipo di memoria che viene esaminato</a:t>
            </a:r>
          </a:p>
          <a:p>
            <a:pPr marL="0" indent="0" eaLnBrk="1" hangingPunct="1">
              <a:buNone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</a:t>
            </a: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>
            <a:extLst>
              <a:ext uri="{FF2B5EF4-FFF2-40B4-BE49-F238E27FC236}">
                <a16:creationId xmlns:a16="http://schemas.microsoft.com/office/drawing/2014/main" id="{8157765C-F479-454F-93BA-A80CEF4E0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48075" y="617538"/>
            <a:ext cx="3024188" cy="1143000"/>
          </a:xfrm>
        </p:spPr>
        <p:txBody>
          <a:bodyPr/>
          <a:lstStyle/>
          <a:p>
            <a:r>
              <a:rPr lang="it-IT" altLang="it-IT"/>
              <a:t>RIFLESSI</a:t>
            </a:r>
          </a:p>
        </p:txBody>
      </p:sp>
      <p:sp>
        <p:nvSpPr>
          <p:cNvPr id="73731" name="Segnaposto contenuto 2">
            <a:extLst>
              <a:ext uri="{FF2B5EF4-FFF2-40B4-BE49-F238E27FC236}">
                <a16:creationId xmlns:a16="http://schemas.microsoft.com/office/drawing/2014/main" id="{A21D5C60-3731-4363-A121-30EE1AFE2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dirty="0">
                <a:solidFill>
                  <a:schemeClr val="bg1"/>
                </a:solidFill>
              </a:rPr>
              <a:t>DEFINIZIONE: «… sono meccanismi di sopravvivenza geneticamente tramandati che permettono ai bambini di rispondere al loro ambiente attraverso l’adattamento prima ancora di cominciare ad apprendere» (</a:t>
            </a:r>
            <a:r>
              <a:rPr lang="it-IT" altLang="it-IT" dirty="0" err="1">
                <a:solidFill>
                  <a:schemeClr val="bg1"/>
                </a:solidFill>
              </a:rPr>
              <a:t>Santrock</a:t>
            </a:r>
            <a:r>
              <a:rPr lang="it-IT" altLang="it-IT" dirty="0">
                <a:solidFill>
                  <a:schemeClr val="bg1"/>
                </a:solidFill>
              </a:rPr>
              <a:t> et al. P.124)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64403594-D6AC-4846-BED2-E3CF3FF2D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26035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 sz="4000">
                <a:solidFill>
                  <a:srgbClr val="A50021"/>
                </a:solidFill>
              </a:rPr>
              <a:t>Sviluppo memoria implicita</a:t>
            </a:r>
            <a:br>
              <a:rPr lang="it-IT" altLang="en-US" sz="4000">
                <a:solidFill>
                  <a:srgbClr val="A50021"/>
                </a:solidFill>
              </a:rPr>
            </a:br>
            <a:r>
              <a:rPr lang="it-IT" altLang="en-US" sz="4000">
                <a:solidFill>
                  <a:srgbClr val="A50021"/>
                </a:solidFill>
              </a:rPr>
              <a:t>Studio di Rovee-Collier (1997)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8C58588-57A1-4C1E-BB06-AD538AD960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1844676"/>
            <a:ext cx="9036050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Studio sul condizionamento dello scalciare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B di 2 mesi e 3 mesi con un nastro alla caviglia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1- registrazione del comportamento spontaneo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2- il nastro alla caviglia viene collegato ad una giostrina che si muove con lo scalciare di B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3- viene scollegata la giostrina e registrato il comportamento</a:t>
            </a:r>
          </a:p>
          <a:p>
            <a:pPr eaLnBrk="1" hangingPunct="1">
              <a:buFontTx/>
              <a:buChar char="-"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DIFFERENZA FRA IL RITMO DELLO SCALCIARE FRA 1 e 3 DA UNA MISURA DEL RICORDO A BREVE TERMINE DELLA CONTINGENZA SCALCIARE-MOVIMENTO GIOSTRINA</a:t>
            </a:r>
          </a:p>
          <a:p>
            <a:pPr eaLnBrk="1" hangingPunct="1">
              <a:buFontTx/>
              <a:buChar char="-"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Segnaposto contenuto 3">
            <a:extLst>
              <a:ext uri="{FF2B5EF4-FFF2-40B4-BE49-F238E27FC236}">
                <a16:creationId xmlns:a16="http://schemas.microsoft.com/office/drawing/2014/main" id="{DB2AF946-5E87-46D0-ABC8-61D4F9D076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5776" y="549275"/>
            <a:ext cx="4752975" cy="59753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F253030E-A105-4971-8D68-39937076B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4" y="26035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 sz="4000">
                <a:solidFill>
                  <a:srgbClr val="A50021"/>
                </a:solidFill>
              </a:rPr>
              <a:t>Sviluppo memoria implicita</a:t>
            </a:r>
            <a:br>
              <a:rPr lang="it-IT" altLang="en-US" sz="4000">
                <a:solidFill>
                  <a:srgbClr val="A50021"/>
                </a:solidFill>
              </a:rPr>
            </a:br>
            <a:r>
              <a:rPr lang="it-IT" altLang="en-US" sz="4000">
                <a:solidFill>
                  <a:srgbClr val="A50021"/>
                </a:solidFill>
              </a:rPr>
              <a:t>Studio di Rovee-Collier (1997)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9FB9AFC-4D30-42BE-A6AC-C70695C390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4" y="1844676"/>
            <a:ext cx="7920037" cy="4708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durata della ritenzione della traccia di memoria viene misurata a qualche giorno di distanza mettendo il nastro al piedino e confrontando la differenza nel ritmo dello scalciare con e senza nastro</a:t>
            </a:r>
          </a:p>
          <a:p>
            <a:pPr marL="0" indent="0" eaLnBrk="1" hangingPunct="1">
              <a:buNone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A 2 mesi: è presente una traccia per un breve periodo</a:t>
            </a:r>
          </a:p>
          <a:p>
            <a:pPr marL="0" indent="0" eaLnBrk="1" hangingPunct="1">
              <a:buNone/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- A 3 mesi: il ricordo è presente fino a 2 giorni dopo e per alcuni fino a 8</a:t>
            </a:r>
          </a:p>
          <a:p>
            <a:pPr marL="0" indent="0" eaLnBrk="1" hangingPunct="1">
              <a:buNone/>
              <a:defRPr/>
            </a:pP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A1242051-C770-45A4-9B3F-5D06C2889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6" y="260350"/>
            <a:ext cx="8666163" cy="1303338"/>
          </a:xfrm>
        </p:spPr>
        <p:txBody>
          <a:bodyPr/>
          <a:lstStyle/>
          <a:p>
            <a:pPr algn="ctr" eaLnBrk="1" hangingPunct="1"/>
            <a:r>
              <a:rPr lang="it-IT" altLang="en-US" sz="4000">
                <a:solidFill>
                  <a:srgbClr val="A50021"/>
                </a:solidFill>
              </a:rPr>
              <a:t>Da studi condotti con il paradigma della giostrina è emerso che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2D136DE-D23C-490F-8E8E-2918A38D3B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4" y="1844676"/>
            <a:ext cx="7920037" cy="4708525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durata delle traccia mnestica aumenta in modo lineare con l’età</a:t>
            </a:r>
          </a:p>
          <a:p>
            <a:pPr eaLnBrk="1" hangingPunct="1"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Il tempo necessario per l’immagazzinamento dell’informazione diminuisce con l’età </a:t>
            </a:r>
          </a:p>
          <a:p>
            <a:pPr eaLnBrk="1" hangingPunct="1">
              <a:buFontTx/>
              <a:buChar char="-"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(2 mesi=3-6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min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; 3 mesi=2-3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min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; 6 mesi=1 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min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</a:t>
            </a:r>
          </a:p>
          <a:p>
            <a:pPr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La capacità di rievocare il ricordo nei B piccoli (2-6 mesi) è limitata alla presentazione di stimoli identici ciò non è più vero per quelli più grandi</a:t>
            </a:r>
          </a:p>
          <a:p>
            <a:pPr marL="0" indent="0" eaLnBrk="1" hangingPunct="1">
              <a:buNone/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(Macchi-Cassia et al, p.49-50) 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>
            <a:extLst>
              <a:ext uri="{FF2B5EF4-FFF2-40B4-BE49-F238E27FC236}">
                <a16:creationId xmlns:a16="http://schemas.microsoft.com/office/drawing/2014/main" id="{098ADCBA-8B2D-49EE-92AC-CAF2CE3AB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3" y="-603250"/>
            <a:ext cx="7772400" cy="7151688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it-IT" altLang="en-US" sz="7200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COMPETENZE NEONATALI</a:t>
            </a:r>
          </a:p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Parte 2d</a:t>
            </a:r>
          </a:p>
        </p:txBody>
      </p:sp>
      <p:sp>
        <p:nvSpPr>
          <p:cNvPr id="104451" name="CasellaDiTesto 2">
            <a:extLst>
              <a:ext uri="{FF2B5EF4-FFF2-40B4-BE49-F238E27FC236}">
                <a16:creationId xmlns:a16="http://schemas.microsoft.com/office/drawing/2014/main" id="{03143385-7330-4CCA-A73C-1C782BE59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489" y="5311776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CORSO DI PSICOLOGIA DELLO SVILUPPO 2012-2013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Dott.ssa Claudia Caprin – Università Milano-Bicocca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99D862E6-32BA-4C05-9322-63854709C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Imitazione neonatale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D90B8DF-8D78-45C9-BDE3-4A440410D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989138"/>
            <a:ext cx="8137525" cy="4564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 di pochi giorni di vita o poche settimane sono in grado di imitare movimenti del volto</a:t>
            </a:r>
          </a:p>
          <a:p>
            <a:pPr marL="0" indent="0" eaLnBrk="1" hangingPunct="1">
              <a:buNone/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Come sorridere, spalancare la bocca, tirare fuori la lingua, eccetera 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(</a:t>
            </a:r>
            <a:r>
              <a:rPr lang="it-IT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Meltzoff</a:t>
            </a: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&amp; Moore, 1997)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Segnaposto contenuto 1">
            <a:extLst>
              <a:ext uri="{FF2B5EF4-FFF2-40B4-BE49-F238E27FC236}">
                <a16:creationId xmlns:a16="http://schemas.microsoft.com/office/drawing/2014/main" id="{1F40C3DE-FD4E-41CD-B0E5-627854A43F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8439" y="404813"/>
            <a:ext cx="3887787" cy="6119812"/>
          </a:xfrm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olo 1">
            <a:extLst>
              <a:ext uri="{FF2B5EF4-FFF2-40B4-BE49-F238E27FC236}">
                <a16:creationId xmlns:a16="http://schemas.microsoft.com/office/drawing/2014/main" id="{4C165F70-B9B8-4F80-BB58-87C57A5DB3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5414" y="617538"/>
            <a:ext cx="6192837" cy="1143000"/>
          </a:xfrm>
        </p:spPr>
        <p:txBody>
          <a:bodyPr/>
          <a:lstStyle/>
          <a:p>
            <a:r>
              <a:rPr lang="it-IT" altLang="en-US"/>
              <a:t>Video 4</a:t>
            </a:r>
            <a:endParaRPr lang="en-US" altLang="en-US"/>
          </a:p>
        </p:txBody>
      </p:sp>
      <p:sp>
        <p:nvSpPr>
          <p:cNvPr id="107523" name="Segnaposto contenuto 2">
            <a:extLst>
              <a:ext uri="{FF2B5EF4-FFF2-40B4-BE49-F238E27FC236}">
                <a16:creationId xmlns:a16="http://schemas.microsoft.com/office/drawing/2014/main" id="{6631C720-A609-47BA-8914-743AF2BA7B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olo 1">
            <a:extLst>
              <a:ext uri="{FF2B5EF4-FFF2-40B4-BE49-F238E27FC236}">
                <a16:creationId xmlns:a16="http://schemas.microsoft.com/office/drawing/2014/main" id="{9D17BA30-95F4-4C1E-8B0C-689A94CA9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138" y="617538"/>
            <a:ext cx="4824412" cy="1143000"/>
          </a:xfrm>
        </p:spPr>
        <p:txBody>
          <a:bodyPr/>
          <a:lstStyle/>
          <a:p>
            <a:r>
              <a:rPr lang="it-IT" altLang="en-US"/>
              <a:t>Video 5</a:t>
            </a:r>
            <a:endParaRPr lang="en-US" altLang="en-US"/>
          </a:p>
        </p:txBody>
      </p:sp>
      <p:sp>
        <p:nvSpPr>
          <p:cNvPr id="108547" name="Segnaposto contenuto 2">
            <a:extLst>
              <a:ext uri="{FF2B5EF4-FFF2-40B4-BE49-F238E27FC236}">
                <a16:creationId xmlns:a16="http://schemas.microsoft.com/office/drawing/2014/main" id="{A1FFC5D3-BE4A-4239-B7F2-35D3FC465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AA176C7C-59E1-4510-A2BE-59DC573F7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Imitazione differita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45C0AF-DD6D-406B-B8D0-D596BA45E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1" y="1989138"/>
            <a:ext cx="8137525" cy="456406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 6 settimane i B sono in grado di riprodurre alcune espressioni facciali imitate anche dopo 24 ore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 6 mesi i B sono in grado di riprodurre azioni imitate dopo 24 ore</a:t>
            </a:r>
            <a:endParaRPr lang="it-IT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>
            <a:extLst>
              <a:ext uri="{FF2B5EF4-FFF2-40B4-BE49-F238E27FC236}">
                <a16:creationId xmlns:a16="http://schemas.microsoft.com/office/drawing/2014/main" id="{CEEFA780-921F-4E41-B7D1-CF8D54FD1E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	ELENCO DEI RIFLESSI</a:t>
            </a:r>
          </a:p>
        </p:txBody>
      </p:sp>
      <p:pic>
        <p:nvPicPr>
          <p:cNvPr id="3" name="Segnaposto contenuto 2" descr="Immagine che contiene testo, quotidiano, screenshot&#10;&#10;Descrizione generata automaticamente">
            <a:extLst>
              <a:ext uri="{FF2B5EF4-FFF2-40B4-BE49-F238E27FC236}">
                <a16:creationId xmlns:a16="http://schemas.microsoft.com/office/drawing/2014/main" id="{F282B6AD-4828-4D38-85E1-4A5112BCE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2017713"/>
            <a:ext cx="8326027" cy="41148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Segnaposto contenuto 3">
            <a:extLst>
              <a:ext uri="{FF2B5EF4-FFF2-40B4-BE49-F238E27FC236}">
                <a16:creationId xmlns:a16="http://schemas.microsoft.com/office/drawing/2014/main" id="{93875E16-92B2-412A-A8A9-B038CAE422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4" y="476250"/>
            <a:ext cx="7559675" cy="5976938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>
            <a:extLst>
              <a:ext uri="{FF2B5EF4-FFF2-40B4-BE49-F238E27FC236}">
                <a16:creationId xmlns:a16="http://schemas.microsoft.com/office/drawing/2014/main" id="{D176B7A7-B844-4DE6-B3AE-FEFA6687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9" y="2852738"/>
            <a:ext cx="77930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altLang="en-US" sz="6600" dirty="0"/>
            </a:br>
            <a:r>
              <a:rPr lang="it-IT" altLang="en-US" sz="6600" dirty="0">
                <a:solidFill>
                  <a:srgbClr val="A50021"/>
                </a:solidFill>
              </a:rPr>
              <a:t>RIASSUMENDO</a:t>
            </a:r>
            <a:endParaRPr lang="en-US" altLang="en-US" sz="66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C9D377-EDFF-4B31-A5F7-2839504F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en-US" dirty="0">
                <a:solidFill>
                  <a:srgbClr val="A50021"/>
                </a:solidFill>
              </a:rPr>
              <a:t>Continuità nello sviluppo durante </a:t>
            </a:r>
            <a:br>
              <a:rPr lang="it-IT" altLang="en-US" dirty="0">
                <a:solidFill>
                  <a:srgbClr val="A50021"/>
                </a:solidFill>
              </a:rPr>
            </a:br>
            <a:r>
              <a:rPr lang="it-IT" altLang="en-US" dirty="0">
                <a:solidFill>
                  <a:srgbClr val="A50021"/>
                </a:solidFill>
              </a:rPr>
              <a:t>il primo anno di vita 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646B25-C65A-472C-B308-579496AC5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Gli studi riguardanti la prima infanzia hanno dimostrato che 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Il primo anno di vita è un periodo di attivo sviluppo su cui incidono contemporaneamente fattori biologici, ambientali e di interazione fra i due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La mente di B. si sviluppa contemporaneamente alla maturazione biologica in interazione con l’ambiente, in primis di tipo sociale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Le traiettorie dei destini individuali si tracciano grazie all’esperienze non condivise e b. sviluppa le diverse abilità di base  in diversi contesti e grazie ai principi dell’apprendimento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olo 1">
            <a:extLst>
              <a:ext uri="{FF2B5EF4-FFF2-40B4-BE49-F238E27FC236}">
                <a16:creationId xmlns:a16="http://schemas.microsoft.com/office/drawing/2014/main" id="{D6C8A064-9594-45F1-928D-D3D947091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3667" name="Segnaposto contenuto 2">
            <a:extLst>
              <a:ext uri="{FF2B5EF4-FFF2-40B4-BE49-F238E27FC236}">
                <a16:creationId xmlns:a16="http://schemas.microsoft.com/office/drawing/2014/main" id="{2E3CE017-4376-4DD2-9ADB-2EF0844CF2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6600" b="1">
                <a:solidFill>
                  <a:schemeClr val="bg1"/>
                </a:solidFill>
              </a:rPr>
              <a:t>La mente del neonato non è una tabula rasa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8BD0A1-4223-4146-9C2B-F775B5EA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Maturazione organica e caratteristiche biologiche della nostra specie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B48C84-5845-434B-B656-2DAEDFEA7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Rapido Sviluppo SNC e periferico: alla base dello sviluppo delle diverse abilità sia base che complesse (vedi memoria o sviluppo motorio)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Evidenziazione di tendenze universali di comportamento umano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bg1"/>
                </a:solidFill>
              </a:rPr>
              <a:t>Evidenziazione di tendenze universali di motivazioni umane primarie: es. socialità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FD6A5C-A275-4AE8-96AC-83F270ED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21" y="617538"/>
            <a:ext cx="6892255" cy="1143000"/>
          </a:xfrm>
        </p:spPr>
        <p:txBody>
          <a:bodyPr/>
          <a:lstStyle/>
          <a:p>
            <a:r>
              <a:rPr lang="it-IT" altLang="it-IT" dirty="0">
                <a:solidFill>
                  <a:srgbClr val="333399"/>
                </a:solidFill>
              </a:rPr>
              <a:t>ELENCO DEI RIFLESSI</a:t>
            </a:r>
            <a:endParaRPr lang="it-IT" dirty="0"/>
          </a:p>
        </p:txBody>
      </p:sp>
      <p:pic>
        <p:nvPicPr>
          <p:cNvPr id="5" name="Segnaposto contenuto 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F3E8D5F-5BF9-444A-A5F7-70E2A6832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2017713"/>
            <a:ext cx="8359336" cy="4114800"/>
          </a:xfrm>
        </p:spPr>
      </p:pic>
    </p:spTree>
    <p:extLst>
      <p:ext uri="{BB962C8B-B14F-4D97-AF65-F5344CB8AC3E}">
        <p14:creationId xmlns:p14="http://schemas.microsoft.com/office/powerpoint/2010/main" val="279271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27987440-7F50-4E31-AC7B-520C15913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RIFLESSO DI MORO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961D091-F121-4DC7-A4BF-78DFCE6A69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7851" y="1989138"/>
            <a:ext cx="5040313" cy="45640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L’esaminatore produce un rumore improvviso o tiene in braccio B e lascia cadere di pochi centimetri la testa. </a:t>
            </a: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ALLARGA LE BRACCIA E POI LE STRINGE INSIEME VERSO LA PARTE MEDIANA DELLA TESTA</a:t>
            </a:r>
          </a:p>
        </p:txBody>
      </p:sp>
      <p:pic>
        <p:nvPicPr>
          <p:cNvPr id="75780" name="Immagine 2">
            <a:extLst>
              <a:ext uri="{FF2B5EF4-FFF2-40B4-BE49-F238E27FC236}">
                <a16:creationId xmlns:a16="http://schemas.microsoft.com/office/drawing/2014/main" id="{F03DE96A-B0F2-43F4-8AB5-FB0C2E0EF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565400"/>
            <a:ext cx="35623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>
            <a:extLst>
              <a:ext uri="{FF2B5EF4-FFF2-40B4-BE49-F238E27FC236}">
                <a16:creationId xmlns:a16="http://schemas.microsoft.com/office/drawing/2014/main" id="{F0DDC4F5-7700-49F6-AAFC-75B8AFADB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/>
              <a:t> video 1</a:t>
            </a:r>
            <a:endParaRPr lang="en-US" altLang="en-US"/>
          </a:p>
        </p:txBody>
      </p:sp>
      <p:sp>
        <p:nvSpPr>
          <p:cNvPr id="76803" name="Segnaposto contenuto 2">
            <a:extLst>
              <a:ext uri="{FF2B5EF4-FFF2-40B4-BE49-F238E27FC236}">
                <a16:creationId xmlns:a16="http://schemas.microsoft.com/office/drawing/2014/main" id="{70F322DA-2FBE-4B66-880B-EB02484D00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DAD3153-B6D7-40CE-9F3B-643F2CB97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RIFLESSO DI PRENSIONE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40448037-A6C8-4432-AFBF-E08569B2D8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2492375"/>
            <a:ext cx="5040312" cy="38163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L’esaminatore inserisce un dito o una matita nel palmo della mano di B.</a:t>
            </a:r>
          </a:p>
          <a:p>
            <a:pPr marL="0" indent="0" eaLnBrk="1" hangingPunct="1">
              <a:buNone/>
            </a:pPr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B AFFERRA IL DITO </a:t>
            </a: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O L’OGGETTO </a:t>
            </a:r>
          </a:p>
          <a:p>
            <a:pPr marL="0" indent="0" eaLnBrk="1" hangingPunct="1">
              <a:buNone/>
            </a:pP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CON FORZA </a:t>
            </a:r>
          </a:p>
        </p:txBody>
      </p:sp>
      <p:pic>
        <p:nvPicPr>
          <p:cNvPr id="77828" name="Immagine 1">
            <a:extLst>
              <a:ext uri="{FF2B5EF4-FFF2-40B4-BE49-F238E27FC236}">
                <a16:creationId xmlns:a16="http://schemas.microsoft.com/office/drawing/2014/main" id="{481342F5-408F-416D-A1BC-3314568F8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2636838"/>
            <a:ext cx="3097213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>
            <a:extLst>
              <a:ext uri="{FF2B5EF4-FFF2-40B4-BE49-F238E27FC236}">
                <a16:creationId xmlns:a16="http://schemas.microsoft.com/office/drawing/2014/main" id="{66D68C59-D28D-4493-956D-A799117AE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1" y="617538"/>
            <a:ext cx="6048375" cy="1143000"/>
          </a:xfrm>
        </p:spPr>
        <p:txBody>
          <a:bodyPr/>
          <a:lstStyle/>
          <a:p>
            <a:r>
              <a:rPr lang="it-IT" altLang="en-US"/>
              <a:t>              Video 2</a:t>
            </a:r>
            <a:endParaRPr lang="en-US" altLang="en-US"/>
          </a:p>
        </p:txBody>
      </p:sp>
      <p:sp>
        <p:nvSpPr>
          <p:cNvPr id="78851" name="Segnaposto contenuto 2">
            <a:extLst>
              <a:ext uri="{FF2B5EF4-FFF2-40B4-BE49-F238E27FC236}">
                <a16:creationId xmlns:a16="http://schemas.microsoft.com/office/drawing/2014/main" id="{50815BEB-7299-4776-8214-DA04DDF24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1338</Words>
  <Application>Microsoft Office PowerPoint</Application>
  <PresentationFormat>Widescreen</PresentationFormat>
  <Paragraphs>136</Paragraphs>
  <Slides>44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Garamond</vt:lpstr>
      <vt:lpstr>Tahoma</vt:lpstr>
      <vt:lpstr>Times New Roman</vt:lpstr>
      <vt:lpstr>Wingdings</vt:lpstr>
      <vt:lpstr>Sfumature</vt:lpstr>
      <vt:lpstr>Presentazione standard di PowerPoint</vt:lpstr>
      <vt:lpstr>  Modalita’ Primitive di Azione e sviluppo motorio  parte 2b</vt:lpstr>
      <vt:lpstr>RIFLESSI</vt:lpstr>
      <vt:lpstr> ELENCO DEI RIFLESSI</vt:lpstr>
      <vt:lpstr>ELENCO DEI RIFLESSI</vt:lpstr>
      <vt:lpstr>RIFLESSO DI MORO</vt:lpstr>
      <vt:lpstr> video 1</vt:lpstr>
      <vt:lpstr>RIFLESSO DI PRENSIONE</vt:lpstr>
      <vt:lpstr>              Video 2</vt:lpstr>
      <vt:lpstr>RIFLESSO DI DEAMBULAZIONE</vt:lpstr>
      <vt:lpstr>RIFLESSO DI RICERCA  DEL CIBO</vt:lpstr>
      <vt:lpstr>Video 3</vt:lpstr>
      <vt:lpstr>RIFLESSO DI SUZIONE</vt:lpstr>
      <vt:lpstr>TUTTAVIA</vt:lpstr>
      <vt:lpstr>Presentazione standard di PowerPoint</vt:lpstr>
      <vt:lpstr>Presentazione standard di PowerPoint</vt:lpstr>
      <vt:lpstr>          IMPORTANTE:</vt:lpstr>
      <vt:lpstr>           PERCEZIONE INTERMODALE:</vt:lpstr>
      <vt:lpstr>COPPIA PERCETTIVO-MOTORIA</vt:lpstr>
      <vt:lpstr>Teoria Sistemi Dinamici</vt:lpstr>
      <vt:lpstr>Presentazione standard di PowerPoint</vt:lpstr>
      <vt:lpstr>Capacità  di Apprendimento p.2c</vt:lpstr>
      <vt:lpstr>MEMORIA</vt:lpstr>
      <vt:lpstr>APPRENDIMENTO</vt:lpstr>
      <vt:lpstr>SISTEMI DI MEMORIA</vt:lpstr>
      <vt:lpstr>Memoria Esplicita</vt:lpstr>
      <vt:lpstr>Memoria Implicita</vt:lpstr>
      <vt:lpstr>Presentazione standard di PowerPoint</vt:lpstr>
      <vt:lpstr>Alla nascita</vt:lpstr>
      <vt:lpstr>Sviluppo memoria implicita Studio di Rovee-Collier (1997)</vt:lpstr>
      <vt:lpstr>Presentazione standard di PowerPoint</vt:lpstr>
      <vt:lpstr>Sviluppo memoria implicita Studio di Rovee-Collier (1997)</vt:lpstr>
      <vt:lpstr>Da studi condotti con il paradigma della giostrina è emerso che</vt:lpstr>
      <vt:lpstr>Presentazione standard di PowerPoint</vt:lpstr>
      <vt:lpstr>Imitazione neonatale</vt:lpstr>
      <vt:lpstr>Presentazione standard di PowerPoint</vt:lpstr>
      <vt:lpstr>Video 4</vt:lpstr>
      <vt:lpstr>Video 5</vt:lpstr>
      <vt:lpstr>Imitazione differita</vt:lpstr>
      <vt:lpstr>Presentazione standard di PowerPoint</vt:lpstr>
      <vt:lpstr> RIASSUMENDO</vt:lpstr>
      <vt:lpstr>Continuità nello sviluppo durante  il primo anno di vita </vt:lpstr>
      <vt:lpstr>Presentazione standard di PowerPoint</vt:lpstr>
      <vt:lpstr>Maturazione organica e caratteristiche biologiche della nostra specie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claudia.caprin@unimib.it</dc:creator>
  <cp:lastModifiedBy>claudia.caprin@unimib.it</cp:lastModifiedBy>
  <cp:revision>2</cp:revision>
  <dcterms:created xsi:type="dcterms:W3CDTF">2021-03-29T11:49:07Z</dcterms:created>
  <dcterms:modified xsi:type="dcterms:W3CDTF">2021-03-29T11:50:31Z</dcterms:modified>
</cp:coreProperties>
</file>