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56" r:id="rId2"/>
    <p:sldId id="263" r:id="rId3"/>
    <p:sldId id="268" r:id="rId4"/>
    <p:sldId id="264" r:id="rId5"/>
    <p:sldId id="269" r:id="rId6"/>
    <p:sldId id="270" r:id="rId7"/>
    <p:sldId id="271" r:id="rId8"/>
    <p:sldId id="272" r:id="rId9"/>
    <p:sldId id="276" r:id="rId10"/>
    <p:sldId id="273" r:id="rId11"/>
    <p:sldId id="274" r:id="rId12"/>
    <p:sldId id="280" r:id="rId13"/>
    <p:sldId id="275" r:id="rId14"/>
    <p:sldId id="283" r:id="rId15"/>
    <p:sldId id="284" r:id="rId16"/>
    <p:sldId id="287" r:id="rId17"/>
    <p:sldId id="351" r:id="rId18"/>
    <p:sldId id="352" r:id="rId19"/>
    <p:sldId id="353" r:id="rId20"/>
    <p:sldId id="305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54" r:id="rId29"/>
    <p:sldId id="355" r:id="rId30"/>
    <p:sldId id="356" r:id="rId31"/>
    <p:sldId id="357" r:id="rId32"/>
    <p:sldId id="321" r:id="rId33"/>
    <p:sldId id="324" r:id="rId34"/>
    <p:sldId id="358" r:id="rId35"/>
    <p:sldId id="359" r:id="rId36"/>
    <p:sldId id="258" r:id="rId37"/>
    <p:sldId id="259" r:id="rId38"/>
    <p:sldId id="260" r:id="rId39"/>
    <p:sldId id="261" r:id="rId40"/>
    <p:sldId id="262" r:id="rId41"/>
    <p:sldId id="360" r:id="rId42"/>
    <p:sldId id="361" r:id="rId43"/>
    <p:sldId id="265" r:id="rId44"/>
    <p:sldId id="266" r:id="rId45"/>
    <p:sldId id="362" r:id="rId46"/>
    <p:sldId id="363" r:id="rId47"/>
    <p:sldId id="364" r:id="rId48"/>
    <p:sldId id="365" r:id="rId4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88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0AA7C-EA31-354D-99B3-75A4C88BA47F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BAC29-5338-BC4B-A826-47F95B5BC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83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0EBC-4CD7-554A-9E34-4337446A5965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9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0EBC-4CD7-554A-9E34-4337446A5965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82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12ACAB-ADA7-2A42-BB74-ED33EB908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9248359-2848-8D4B-9778-A75D2C6CB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541D6F-7DF8-9A42-9C25-8C548C49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2B25F9-6A1A-C74E-9C84-2D6131E08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15D942-4959-7845-BA30-75577B25C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13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B0F4AD-959B-3143-9E50-C24450C42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775499E-BBD2-A148-910E-30B760794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E15D39-1E4A-A84D-8866-7CF7EDBAD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E38F06-5978-764A-AC16-B3AD0CAC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E45513-8D2E-F347-A9BF-679D79CC3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65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97C6BB8-528F-8448-966F-C6930B9D0D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B157F37-1415-8144-9B18-942E20A53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282466-25C7-E94C-9BFE-DBB3DE454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3EBF67-FB6F-6C4B-88E5-76D548D1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C1B425-20EA-AE4A-8D64-19F35FCE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46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052648-33CE-364C-A2D1-ECD60F85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34EB52-CFB6-CA4D-BCA0-64C5C8D91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9782E-CD3B-B14E-89EE-80F1B625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F1BC93-726A-F042-8085-E9379969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73F5BF-7A2E-5043-9474-580ADE6D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13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B5978-8961-B742-B9DA-9F5CC419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2F12C8-74AA-9442-BB14-317AF41A6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904A73-3735-0A47-BE96-8671C273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D2ACED-B000-ED46-85C8-1B902887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D89050-EEAA-874A-9E8F-A617323D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37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03E276-559D-5449-95CC-D0B125DD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C060D1-0A22-4E4B-AEAF-2156BF4A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11C62B6-7D71-B344-A053-948343538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093FB95-429F-0F4C-B58A-BA9186817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2BC8BE-7B35-E34D-8B45-3344B0553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67E41C-184A-8F42-85B2-CDFAB30C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54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C2115E-2CE0-B34E-B4EF-C163B0B3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6C150D-EF39-344C-B06A-206582BDE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C9E5804-80A1-654F-859E-C9DFBB47D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70E0EAE-952B-034D-8005-06EBCCEAA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46006FE-FA2C-764B-B171-FBE9579B11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68992C1-3840-C940-B402-1727A070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1C3245-02ED-A14F-B3F1-802A7E77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27F04DA-73C6-C149-AF5E-76E9F9FD3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58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3C5A2-A31C-C249-A3D1-56C60B9C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06CB135-A1DA-AE48-9C23-1E7045A9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9BF6FD-239E-534E-B8CD-F0131A33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4C466B9-B383-3747-98B6-5B81E440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70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8503AC3-D5BB-9C46-9FE8-A66603D9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3CCFF93-8C3E-D94B-B5FD-3E6D2958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799ACF-B0AE-E248-B8F9-95FA859F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10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DE931-8BE1-074C-8782-251863FA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009A8E-F423-1147-8348-273B8CBE4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0A6FA7-1C47-4245-B8E8-A05A2F901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EF16DD-AA50-BF41-86A4-9A7AA055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940F010-0614-0F4E-AACA-18702DAE5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A40E0A-6B60-1C4B-B666-1764920E7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04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D3A2AB-E4D4-3547-A2AA-3A3E42E0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024163A-2840-D44D-AEC8-C568D1B339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564205-A1A4-0A4D-80AB-CBE49AA24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4067FA-4F17-8A42-83B9-15F3D93FA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E63A611-B0FF-124B-BFFA-057ACD31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7A9967-9A08-0B46-91DB-4AFB70ED6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51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C8F5F41-809E-CE4B-B524-E76AD007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28A959-3602-D046-9818-51ABC5307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75D2C6-7C31-B845-BEF3-04796DF5E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E0BF-B08E-8246-B705-59DE49DB5A98}" type="datetimeFigureOut">
              <a:rPr lang="it-IT" smtClean="0"/>
              <a:t>03/04/21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5D0467-7DA6-C942-A5BF-7150108C6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44D711-2CAA-0C4C-BE22-8254B3729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B8533-FEB1-854B-9678-B445DB5AE9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19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68100E-D60D-3841-BB35-DDFE47D193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Analisi multivariata dei dati: lezione 4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F5D339C-A1F8-2844-9834-196F7C271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latin typeface="+mj-lt"/>
              </a:rPr>
              <a:t>Erica Casini</a:t>
            </a:r>
          </a:p>
          <a:p>
            <a:r>
              <a:rPr lang="it-IT" dirty="0" err="1">
                <a:latin typeface="+mj-lt"/>
              </a:rPr>
              <a:t>erica.casini@unimib.it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249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 bwMode="auto">
          <a:xfrm>
            <a:off x="0" y="541525"/>
            <a:ext cx="12192000" cy="982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2000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it-IT" sz="20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br>
              <a:rPr lang="it-IT" sz="2000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it-IT" sz="4000" b="1" dirty="0">
                <a:solidFill>
                  <a:srgbClr val="002060"/>
                </a:solidFill>
                <a:cs typeface="Times New Roman" pitchFamily="18" charset="0"/>
              </a:rPr>
              <a:t>Testare la mediazione </a:t>
            </a:r>
            <a:br>
              <a:rPr lang="it-IT" sz="2000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it-IT" sz="1600" dirty="0">
                <a:solidFill>
                  <a:srgbClr val="002060"/>
                </a:solidFill>
                <a:cs typeface="Times New Roman" pitchFamily="18" charset="0"/>
              </a:rPr>
              <a:t>Testare i passaggi necessari per la mediazione</a:t>
            </a:r>
            <a:br>
              <a:rPr lang="it-IT" sz="2000" dirty="0">
                <a:solidFill>
                  <a:srgbClr val="002060"/>
                </a:solidFill>
                <a:cs typeface="Times New Roman" pitchFamily="18" charset="0"/>
              </a:rPr>
            </a:br>
            <a:br>
              <a:rPr lang="it-IT" sz="2000" dirty="0">
                <a:solidFill>
                  <a:srgbClr val="002060"/>
                </a:solidFill>
              </a:rPr>
            </a:b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 bwMode="auto">
          <a:xfrm>
            <a:off x="0" y="1694050"/>
            <a:ext cx="12192000" cy="4626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ctr">
              <a:lnSpc>
                <a:spcPct val="80000"/>
              </a:lnSpc>
              <a:buFont typeface="Wingdings" pitchFamily="2" charset="2"/>
              <a:buNone/>
            </a:pPr>
            <a:r>
              <a:rPr lang="it-IT" dirty="0">
                <a:latin typeface="+mj-lt"/>
                <a:cs typeface="Times New Roman" pitchFamily="18" charset="0"/>
              </a:rPr>
              <a:t>(</a:t>
            </a:r>
            <a:r>
              <a:rPr lang="it-IT" dirty="0" err="1">
                <a:latin typeface="+mj-lt"/>
                <a:cs typeface="Times New Roman" pitchFamily="18" charset="0"/>
              </a:rPr>
              <a:t>Baron</a:t>
            </a:r>
            <a:r>
              <a:rPr lang="it-IT" dirty="0">
                <a:latin typeface="+mj-lt"/>
                <a:cs typeface="Times New Roman" pitchFamily="18" charset="0"/>
              </a:rPr>
              <a:t> &amp; Kenny, 1986)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endParaRPr lang="it-IT" sz="1200" dirty="0">
              <a:latin typeface="+mj-lt"/>
              <a:cs typeface="Times New Roman" pitchFamily="18" charset="0"/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it-IT" dirty="0">
                <a:latin typeface="+mj-lt"/>
                <a:cs typeface="Times New Roman" pitchFamily="18" charset="0"/>
              </a:rPr>
              <a:t>Una serie di modelli di regressione:</a:t>
            </a:r>
          </a:p>
          <a:p>
            <a:pPr marL="571500" indent="-571500">
              <a:lnSpc>
                <a:spcPct val="80000"/>
              </a:lnSpc>
            </a:pPr>
            <a:endParaRPr lang="it-IT" dirty="0">
              <a:latin typeface="+mj-lt"/>
              <a:cs typeface="Times New Roman" pitchFamily="18" charset="0"/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it-IT" sz="2000" b="1" dirty="0">
                <a:latin typeface="+mj-lt"/>
                <a:cs typeface="Times New Roman" pitchFamily="18" charset="0"/>
              </a:rPr>
              <a:t>1</a:t>
            </a:r>
            <a:r>
              <a:rPr lang="it-IT" dirty="0">
                <a:latin typeface="+mj-lt"/>
                <a:cs typeface="Times New Roman" pitchFamily="18" charset="0"/>
              </a:rPr>
              <a:t>.</a:t>
            </a:r>
            <a:r>
              <a:rPr lang="it-IT" sz="2400" dirty="0">
                <a:latin typeface="+mj-lt"/>
                <a:cs typeface="Times New Roman" pitchFamily="18" charset="0"/>
              </a:rPr>
              <a:t>Verificare l’effetto significativo del </a:t>
            </a:r>
            <a:r>
              <a:rPr lang="it-IT" sz="24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dirty="0">
                <a:latin typeface="+mj-lt"/>
                <a:cs typeface="Times New Roman" pitchFamily="18" charset="0"/>
              </a:rPr>
              <a:t> sulla VD (effetto totale/semplice)</a:t>
            </a:r>
            <a:endParaRPr lang="it-IT" sz="2000" b="1" dirty="0">
              <a:latin typeface="+mj-lt"/>
              <a:cs typeface="Times New Roman" pitchFamily="18" charset="0"/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it-IT" sz="2000" b="1" dirty="0">
                <a:latin typeface="+mj-lt"/>
                <a:cs typeface="Times New Roman" pitchFamily="18" charset="0"/>
              </a:rPr>
              <a:t>2.</a:t>
            </a:r>
            <a:r>
              <a:rPr lang="it-IT" sz="2400" dirty="0">
                <a:latin typeface="+mj-lt"/>
                <a:cs typeface="Times New Roman" pitchFamily="18" charset="0"/>
              </a:rPr>
              <a:t> Verificare l’effetto significativo del </a:t>
            </a:r>
            <a:r>
              <a:rPr lang="it-IT" sz="24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dirty="0">
                <a:latin typeface="+mj-lt"/>
                <a:cs typeface="Times New Roman" pitchFamily="18" charset="0"/>
              </a:rPr>
              <a:t> sul mediatore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it-IT" sz="2000" b="1" dirty="0">
                <a:latin typeface="+mj-lt"/>
                <a:cs typeface="Times New Roman" pitchFamily="18" charset="0"/>
              </a:rPr>
              <a:t>3</a:t>
            </a:r>
            <a:r>
              <a:rPr lang="it-IT" sz="2400" b="1" dirty="0">
                <a:latin typeface="+mj-lt"/>
                <a:cs typeface="Times New Roman" pitchFamily="18" charset="0"/>
              </a:rPr>
              <a:t>.</a:t>
            </a:r>
            <a:r>
              <a:rPr lang="it-IT" sz="2400" dirty="0">
                <a:latin typeface="+mj-lt"/>
                <a:cs typeface="Times New Roman" pitchFamily="18" charset="0"/>
              </a:rPr>
              <a:t>Verificare l’effetto significativo del mediatore sulla VD (parzializzando il </a:t>
            </a:r>
            <a:r>
              <a:rPr lang="it-IT" sz="24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dirty="0">
                <a:latin typeface="+mj-lt"/>
                <a:cs typeface="Times New Roman" pitchFamily="18" charset="0"/>
              </a:rPr>
              <a:t>)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endParaRPr lang="it-IT" dirty="0">
              <a:latin typeface="+mj-lt"/>
              <a:cs typeface="Times New Roman" pitchFamily="18" charset="0"/>
            </a:endParaRPr>
          </a:p>
          <a:p>
            <a:pPr marL="571500" indent="-571500" algn="ctr">
              <a:lnSpc>
                <a:spcPct val="80000"/>
              </a:lnSpc>
              <a:buFont typeface="Wingdings" pitchFamily="2" charset="2"/>
              <a:buNone/>
            </a:pPr>
            <a:r>
              <a:rPr lang="it-IT" b="1" dirty="0">
                <a:latin typeface="+mj-lt"/>
                <a:cs typeface="Times New Roman" pitchFamily="18" charset="0"/>
              </a:rPr>
              <a:t>I 3 effetti devono essere verificati</a:t>
            </a:r>
          </a:p>
        </p:txBody>
      </p:sp>
    </p:spTree>
    <p:extLst>
      <p:ext uri="{BB962C8B-B14F-4D97-AF65-F5344CB8AC3E}">
        <p14:creationId xmlns:p14="http://schemas.microsoft.com/office/powerpoint/2010/main" val="1744537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" y="2527767"/>
            <a:ext cx="12191999" cy="246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400" dirty="0">
                <a:latin typeface="+mj-lt"/>
                <a:cs typeface="Times New Roman" pitchFamily="18" charset="0"/>
              </a:rPr>
              <a:t>L’effetto del </a:t>
            </a:r>
            <a:r>
              <a:rPr lang="it-IT" sz="24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dirty="0">
                <a:latin typeface="+mj-lt"/>
                <a:cs typeface="Times New Roman" pitchFamily="18" charset="0"/>
              </a:rPr>
              <a:t> sulla VD nell’ equazione </a:t>
            </a:r>
            <a:r>
              <a:rPr lang="it-IT" sz="2400" b="1" dirty="0">
                <a:latin typeface="+mj-lt"/>
                <a:cs typeface="Times New Roman" pitchFamily="18" charset="0"/>
              </a:rPr>
              <a:t>3</a:t>
            </a:r>
            <a:r>
              <a:rPr lang="it-IT" sz="2400" dirty="0">
                <a:latin typeface="+mj-lt"/>
                <a:cs typeface="Times New Roman" pitchFamily="18" charset="0"/>
              </a:rPr>
              <a:t>. deve essere inferiore che nell’equazione </a:t>
            </a:r>
            <a:r>
              <a:rPr lang="it-IT" sz="2400" b="1" dirty="0">
                <a:latin typeface="+mj-lt"/>
                <a:cs typeface="Times New Roman" pitchFamily="18" charset="0"/>
              </a:rPr>
              <a:t>1</a:t>
            </a:r>
            <a:r>
              <a:rPr lang="it-IT" sz="2400" dirty="0">
                <a:latin typeface="+mj-lt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it-IT" sz="24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it-IT" sz="24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sz="2400" dirty="0">
                <a:latin typeface="+mj-lt"/>
                <a:cs typeface="Times New Roman" pitchFamily="18" charset="0"/>
              </a:rPr>
              <a:t>Mediazione totale: il </a:t>
            </a:r>
            <a:r>
              <a:rPr lang="it-IT" sz="24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dirty="0">
                <a:latin typeface="+mj-lt"/>
                <a:cs typeface="Times New Roman" pitchFamily="18" charset="0"/>
              </a:rPr>
              <a:t> non è significativo in presenza del mediatore (perfetta: effetto nullo)</a:t>
            </a:r>
          </a:p>
          <a:p>
            <a:pPr>
              <a:lnSpc>
                <a:spcPct val="80000"/>
              </a:lnSpc>
            </a:pPr>
            <a:endParaRPr lang="it-IT" sz="24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sz="2400" dirty="0">
                <a:latin typeface="+mj-lt"/>
                <a:cs typeface="Times New Roman" pitchFamily="18" charset="0"/>
              </a:rPr>
              <a:t>Mediazione parziale: il </a:t>
            </a:r>
            <a:r>
              <a:rPr lang="it-IT" sz="24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dirty="0">
                <a:latin typeface="+mj-lt"/>
                <a:cs typeface="Times New Roman" pitchFamily="18" charset="0"/>
              </a:rPr>
              <a:t> ha un effetto significativo sulla VD in presenza del mediatore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400" dirty="0">
              <a:latin typeface="+mj-lt"/>
              <a:cs typeface="Times New Roman" pitchFamily="18" charset="0"/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 bwMode="auto">
          <a:xfrm>
            <a:off x="0" y="389017"/>
            <a:ext cx="12192000" cy="13053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3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it-IT" sz="3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</a:t>
            </a:r>
            <a:br>
              <a:rPr kumimoji="0" lang="it-IT" sz="3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it-IT" sz="3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Testare la mediazione </a:t>
            </a:r>
            <a:endParaRPr lang="it-IT" sz="3700" b="1" kern="0" dirty="0">
              <a:solidFill>
                <a:srgbClr val="002060"/>
              </a:solidFill>
              <a:latin typeface="+mj-lt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Riduzione</a:t>
            </a:r>
            <a:r>
              <a:rPr kumimoji="0" lang="it-IT" sz="3000" b="0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dell’effetto del </a:t>
            </a:r>
            <a:r>
              <a:rPr kumimoji="0" lang="it-IT" sz="3000" b="0" i="0" u="none" strike="noStrike" kern="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predittore</a:t>
            </a:r>
            <a:br>
              <a:rPr kumimoji="0" lang="it-IT" sz="3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br>
              <a:rPr kumimoji="0" lang="it-IT" sz="3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3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1698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 bwMode="auto">
          <a:xfrm>
            <a:off x="0" y="873499"/>
            <a:ext cx="12191999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br>
              <a:rPr lang="it-IT" sz="3800" kern="0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it-IT" sz="3800" kern="0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Esercizio I</a:t>
            </a:r>
            <a:br>
              <a:rPr lang="it-IT" sz="3800" kern="0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</a:br>
            <a:endParaRPr lang="it-IT" sz="3800" kern="0" dirty="0">
              <a:solidFill>
                <a:srgbClr val="002060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952999"/>
            <a:ext cx="12191999" cy="374491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3000" kern="0" dirty="0">
                <a:latin typeface="+mj-lt"/>
                <a:cs typeface="Times New Roman" pitchFamily="18" charset="0"/>
              </a:rPr>
              <a:t>Aprire il file “</a:t>
            </a:r>
            <a:r>
              <a:rPr lang="it-IT" sz="3000" b="1" kern="0" dirty="0" err="1">
                <a:latin typeface="+mj-lt"/>
                <a:cs typeface="Times New Roman" pitchFamily="18" charset="0"/>
              </a:rPr>
              <a:t>scolastico</a:t>
            </a:r>
            <a:r>
              <a:rPr lang="it-IT" sz="3000" kern="0" dirty="0" err="1">
                <a:latin typeface="+mj-lt"/>
                <a:cs typeface="Times New Roman" pitchFamily="18" charset="0"/>
              </a:rPr>
              <a:t>.sav.</a:t>
            </a:r>
            <a:r>
              <a:rPr lang="it-IT" sz="3000" kern="0" dirty="0">
                <a:latin typeface="+mj-lt"/>
                <a:cs typeface="Times New Roman" pitchFamily="18" charset="0"/>
              </a:rPr>
              <a:t>”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it-IT" sz="3000" kern="0" dirty="0">
              <a:latin typeface="+mj-lt"/>
              <a:cs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3000" kern="0" dirty="0">
                <a:latin typeface="+mj-lt"/>
                <a:cs typeface="Times New Roman" pitchFamily="18" charset="0"/>
              </a:rPr>
              <a:t>Esempio basato sull’effetto delle aspettative dell’ insegnante sul successo scolastico degli studenti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it-IT" sz="3000" kern="0" dirty="0">
              <a:latin typeface="+mj-lt"/>
              <a:cs typeface="Times New Roman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3000" kern="0" dirty="0">
                <a:latin typeface="+mj-lt"/>
                <a:cs typeface="Times New Roman" pitchFamily="18" charset="0"/>
              </a:rPr>
              <a:t>1° ipotesi: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3000" kern="0" dirty="0">
                <a:latin typeface="+mj-lt"/>
                <a:cs typeface="Times New Roman" pitchFamily="18" charset="0"/>
              </a:rPr>
              <a:t>Atteggiamento dell’insegnante verso gli studenti media l’effetto delle sue aspettative sulla prestazione degli studenti</a:t>
            </a:r>
          </a:p>
        </p:txBody>
      </p:sp>
    </p:spTree>
    <p:extLst>
      <p:ext uri="{BB962C8B-B14F-4D97-AF65-F5344CB8AC3E}">
        <p14:creationId xmlns:p14="http://schemas.microsoft.com/office/powerpoint/2010/main" val="801047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1747931" y="2254251"/>
            <a:ext cx="2671763" cy="16906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3" name="Ovale 2"/>
          <p:cNvSpPr/>
          <p:nvPr/>
        </p:nvSpPr>
        <p:spPr>
          <a:xfrm>
            <a:off x="4628946" y="4270301"/>
            <a:ext cx="2592388" cy="18732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4" name="Ovale 3"/>
          <p:cNvSpPr/>
          <p:nvPr/>
        </p:nvSpPr>
        <p:spPr>
          <a:xfrm>
            <a:off x="7653431" y="2254251"/>
            <a:ext cx="2592388" cy="1692275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965419" y="2833688"/>
            <a:ext cx="22764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000" dirty="0">
                <a:latin typeface="+mj-lt"/>
                <a:cs typeface="Times New Roman" pitchFamily="18" charset="0"/>
              </a:rPr>
              <a:t>Aspettative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8085231" y="2500313"/>
            <a:ext cx="1727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000">
                <a:latin typeface="+mj-lt"/>
                <a:cs typeface="Times New Roman" pitchFamily="18" charset="0"/>
              </a:rPr>
              <a:t>Successo scolastico</a:t>
            </a:r>
          </a:p>
        </p:txBody>
      </p:sp>
      <p:cxnSp>
        <p:nvCxnSpPr>
          <p:cNvPr id="7" name="Connettore 2 6"/>
          <p:cNvCxnSpPr>
            <a:stCxn id="2" idx="6"/>
            <a:endCxn id="4" idx="2"/>
          </p:cNvCxnSpPr>
          <p:nvPr/>
        </p:nvCxnSpPr>
        <p:spPr>
          <a:xfrm>
            <a:off x="4419694" y="3100388"/>
            <a:ext cx="3233737" cy="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stCxn id="3" idx="6"/>
            <a:endCxn id="4" idx="3"/>
          </p:cNvCxnSpPr>
          <p:nvPr/>
        </p:nvCxnSpPr>
        <p:spPr>
          <a:xfrm flipV="1">
            <a:off x="7221334" y="3698698"/>
            <a:ext cx="811744" cy="1508228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endCxn id="3" idx="2"/>
          </p:cNvCxnSpPr>
          <p:nvPr/>
        </p:nvCxnSpPr>
        <p:spPr>
          <a:xfrm>
            <a:off x="3620834" y="3910261"/>
            <a:ext cx="1008112" cy="12966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4701971" y="4922764"/>
            <a:ext cx="25130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000" dirty="0">
                <a:latin typeface="+mj-lt"/>
                <a:cs typeface="Times New Roman" pitchFamily="18" charset="0"/>
              </a:rPr>
              <a:t>Atteggiamento</a:t>
            </a:r>
          </a:p>
        </p:txBody>
      </p:sp>
      <p:sp>
        <p:nvSpPr>
          <p:cNvPr id="11" name="CasellaDiTesto 21"/>
          <p:cNvSpPr txBox="1">
            <a:spLocks noChangeArrowheads="1"/>
          </p:cNvSpPr>
          <p:nvPr/>
        </p:nvSpPr>
        <p:spPr bwMode="auto">
          <a:xfrm>
            <a:off x="3476719" y="1317626"/>
            <a:ext cx="50403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Modello da testare</a:t>
            </a:r>
          </a:p>
        </p:txBody>
      </p:sp>
      <p:sp>
        <p:nvSpPr>
          <p:cNvPr id="12" name="CasellaDiTesto 19"/>
          <p:cNvSpPr txBox="1">
            <a:spLocks noChangeArrowheads="1"/>
          </p:cNvSpPr>
          <p:nvPr/>
        </p:nvSpPr>
        <p:spPr bwMode="auto">
          <a:xfrm>
            <a:off x="5421034" y="3046165"/>
            <a:ext cx="9324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dirty="0" err="1">
                <a:latin typeface="+mj-lt"/>
                <a:cs typeface="Times New Roman" pitchFamily="18" charset="0"/>
              </a:rPr>
              <a:t>B</a:t>
            </a:r>
            <a:r>
              <a:rPr lang="it-IT" sz="3200" baseline="-25000" dirty="0" err="1">
                <a:latin typeface="+mj-lt"/>
                <a:cs typeface="Times New Roman" pitchFamily="18" charset="0"/>
              </a:rPr>
              <a:t>yx.m</a:t>
            </a:r>
            <a:endParaRPr lang="it-IT" sz="32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3" name="CasellaDiTesto 21"/>
          <p:cNvSpPr txBox="1">
            <a:spLocks noChangeArrowheads="1"/>
          </p:cNvSpPr>
          <p:nvPr/>
        </p:nvSpPr>
        <p:spPr bwMode="auto">
          <a:xfrm>
            <a:off x="7653282" y="4126285"/>
            <a:ext cx="9324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dirty="0" err="1">
                <a:latin typeface="+mj-lt"/>
                <a:cs typeface="Times New Roman" pitchFamily="18" charset="0"/>
              </a:rPr>
              <a:t>B</a:t>
            </a:r>
            <a:r>
              <a:rPr lang="it-IT" sz="3200" baseline="-25000" dirty="0" err="1">
                <a:latin typeface="+mj-lt"/>
                <a:cs typeface="Times New Roman" pitchFamily="18" charset="0"/>
              </a:rPr>
              <a:t>ym.x</a:t>
            </a:r>
            <a:endParaRPr lang="it-IT" sz="32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3404810" y="3982269"/>
            <a:ext cx="741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dirty="0" err="1">
                <a:latin typeface="+mj-lt"/>
                <a:cs typeface="Times New Roman" pitchFamily="18" charset="0"/>
              </a:rPr>
              <a:t>B</a:t>
            </a:r>
            <a:r>
              <a:rPr lang="it-IT" sz="3200" baseline="-25000" dirty="0" err="1">
                <a:latin typeface="+mj-lt"/>
                <a:cs typeface="Times New Roman" pitchFamily="18" charset="0"/>
              </a:rPr>
              <a:t>mx</a:t>
            </a:r>
            <a:endParaRPr lang="it-IT" sz="32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5" name="CasellaDiTesto 19"/>
          <p:cNvSpPr txBox="1">
            <a:spLocks noChangeArrowheads="1"/>
          </p:cNvSpPr>
          <p:nvPr/>
        </p:nvSpPr>
        <p:spPr bwMode="auto">
          <a:xfrm>
            <a:off x="5421034" y="2470101"/>
            <a:ext cx="6454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dirty="0" err="1">
                <a:latin typeface="+mj-lt"/>
                <a:cs typeface="Times New Roman" pitchFamily="18" charset="0"/>
              </a:rPr>
              <a:t>B</a:t>
            </a:r>
            <a:r>
              <a:rPr lang="it-IT" sz="3200" baseline="-25000" dirty="0" err="1">
                <a:latin typeface="+mj-lt"/>
                <a:cs typeface="Times New Roman" pitchFamily="18" charset="0"/>
              </a:rPr>
              <a:t>yx</a:t>
            </a:r>
            <a:endParaRPr lang="it-IT" sz="3200" baseline="-250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123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21"/>
          <p:cNvSpPr txBox="1">
            <a:spLocks noChangeArrowheads="1"/>
          </p:cNvSpPr>
          <p:nvPr/>
        </p:nvSpPr>
        <p:spPr bwMode="auto">
          <a:xfrm>
            <a:off x="0" y="980728"/>
            <a:ext cx="12192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Passaggi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628800"/>
            <a:ext cx="12192000" cy="4334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it-IT" sz="2400" dirty="0">
                <a:latin typeface="+mj-lt"/>
                <a:cs typeface="Times New Roman" pitchFamily="18" charset="0"/>
              </a:rPr>
              <a:t>Condizione preliminare: Tutte le 3 variabili devono essere significativamente correlate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it-IT" sz="2400" dirty="0">
              <a:latin typeface="+mj-lt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it-IT" sz="2400" dirty="0">
              <a:latin typeface="+mj-lt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400" dirty="0">
                <a:latin typeface="+mj-lt"/>
                <a:cs typeface="Times New Roman" pitchFamily="18" charset="0"/>
              </a:rPr>
              <a:t>Verificare l’effetto significativo del </a:t>
            </a:r>
            <a:r>
              <a:rPr lang="it-IT" sz="24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dirty="0">
                <a:latin typeface="+mj-lt"/>
                <a:cs typeface="Times New Roman" pitchFamily="18" charset="0"/>
              </a:rPr>
              <a:t> sul VD (</a:t>
            </a:r>
            <a:r>
              <a:rPr lang="it-IT" sz="2400" dirty="0" err="1">
                <a:latin typeface="+mj-lt"/>
                <a:cs typeface="Times New Roman" pitchFamily="18" charset="0"/>
              </a:rPr>
              <a:t>B</a:t>
            </a:r>
            <a:r>
              <a:rPr lang="it-IT" sz="2400" baseline="-25000" dirty="0" err="1">
                <a:latin typeface="+mj-lt"/>
                <a:cs typeface="Times New Roman" pitchFamily="18" charset="0"/>
              </a:rPr>
              <a:t>yx</a:t>
            </a:r>
            <a:r>
              <a:rPr lang="it-IT" sz="2400" dirty="0">
                <a:latin typeface="+mj-lt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it-IT" sz="2400" dirty="0">
              <a:latin typeface="+mj-lt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  <a:defRPr/>
            </a:pPr>
            <a:r>
              <a:rPr lang="it-IT" sz="2400" dirty="0">
                <a:latin typeface="+mj-lt"/>
                <a:cs typeface="Times New Roman" pitchFamily="18" charset="0"/>
              </a:rPr>
              <a:t>Verificare l’effetto significativo del </a:t>
            </a:r>
            <a:r>
              <a:rPr lang="it-IT" sz="24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dirty="0">
                <a:latin typeface="+mj-lt"/>
                <a:cs typeface="Times New Roman" pitchFamily="18" charset="0"/>
              </a:rPr>
              <a:t> sul mediatore (</a:t>
            </a:r>
            <a:r>
              <a:rPr lang="it-IT" sz="2400" dirty="0" err="1">
                <a:latin typeface="+mj-lt"/>
                <a:cs typeface="Times New Roman" pitchFamily="18" charset="0"/>
              </a:rPr>
              <a:t>B</a:t>
            </a:r>
            <a:r>
              <a:rPr lang="it-IT" sz="2400" baseline="-25000" dirty="0" err="1">
                <a:latin typeface="+mj-lt"/>
                <a:cs typeface="Times New Roman" pitchFamily="18" charset="0"/>
              </a:rPr>
              <a:t>mx</a:t>
            </a:r>
            <a:r>
              <a:rPr lang="it-IT" sz="2400" dirty="0">
                <a:latin typeface="+mj-lt"/>
                <a:cs typeface="Times New Roman" pitchFamily="18" charset="0"/>
              </a:rPr>
              <a:t>)</a:t>
            </a:r>
          </a:p>
          <a:p>
            <a:pPr marL="530225" indent="-530225">
              <a:buFont typeface="+mj-lt"/>
              <a:buAutoNum type="arabicPeriod"/>
              <a:defRPr/>
            </a:pPr>
            <a:endParaRPr lang="it-IT" sz="2400" dirty="0">
              <a:latin typeface="+mj-lt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  <a:defRPr/>
            </a:pPr>
            <a:r>
              <a:rPr lang="it-IT" sz="2400" dirty="0">
                <a:latin typeface="+mj-lt"/>
                <a:cs typeface="Times New Roman" pitchFamily="18" charset="0"/>
              </a:rPr>
              <a:t>Verificare l’effetto significativo del mediatore sul criterio (parzializzando il </a:t>
            </a:r>
            <a:r>
              <a:rPr lang="it-IT" sz="24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dirty="0">
                <a:latin typeface="+mj-lt"/>
                <a:cs typeface="Times New Roman" pitchFamily="18" charset="0"/>
              </a:rPr>
              <a:t>) (</a:t>
            </a:r>
            <a:r>
              <a:rPr lang="it-IT" sz="2400" dirty="0" err="1">
                <a:latin typeface="+mj-lt"/>
                <a:cs typeface="Times New Roman" pitchFamily="18" charset="0"/>
              </a:rPr>
              <a:t>B</a:t>
            </a:r>
            <a:r>
              <a:rPr lang="it-IT" sz="2400" baseline="-25000" dirty="0" err="1">
                <a:latin typeface="+mj-lt"/>
                <a:cs typeface="Times New Roman" pitchFamily="18" charset="0"/>
              </a:rPr>
              <a:t>ym.x</a:t>
            </a:r>
            <a:r>
              <a:rPr lang="it-IT" sz="2400" dirty="0">
                <a:latin typeface="+mj-lt"/>
                <a:cs typeface="Times New Roman" pitchFamily="18" charset="0"/>
              </a:rPr>
              <a:t>)</a:t>
            </a:r>
          </a:p>
          <a:p>
            <a:pPr marL="530225" indent="-530225">
              <a:buFont typeface="+mj-lt"/>
              <a:buAutoNum type="arabicPeriod"/>
              <a:defRPr/>
            </a:pPr>
            <a:endParaRPr lang="it-IT" sz="2400" baseline="-25000" dirty="0">
              <a:latin typeface="+mj-lt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  <a:defRPr/>
            </a:pPr>
            <a:r>
              <a:rPr lang="it-IT" sz="2400" dirty="0">
                <a:latin typeface="+mj-lt"/>
                <a:cs typeface="Times New Roman" pitchFamily="18" charset="0"/>
              </a:rPr>
              <a:t>Testare la significatività della mediazione</a:t>
            </a:r>
          </a:p>
          <a:p>
            <a:pPr marL="530225" indent="-530225">
              <a:buFont typeface="+mj-lt"/>
              <a:buAutoNum type="arabicPeriod"/>
              <a:defRPr/>
            </a:pPr>
            <a:endParaRPr lang="it-IT" sz="2400" dirty="0">
              <a:latin typeface="+mj-lt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it-IT" sz="2400" dirty="0">
                <a:latin typeface="+mj-lt"/>
                <a:cs typeface="Times New Roman" pitchFamily="18" charset="0"/>
              </a:rPr>
              <a:t>Identificare se la mediazione è parziale o totale (paragone tra </a:t>
            </a:r>
            <a:r>
              <a:rPr lang="it-IT" sz="2400" dirty="0" err="1">
                <a:latin typeface="+mj-lt"/>
                <a:cs typeface="Times New Roman" pitchFamily="18" charset="0"/>
              </a:rPr>
              <a:t>B</a:t>
            </a:r>
            <a:r>
              <a:rPr lang="it-IT" sz="2400" baseline="-25000" dirty="0" err="1">
                <a:latin typeface="+mj-lt"/>
                <a:cs typeface="Times New Roman" pitchFamily="18" charset="0"/>
              </a:rPr>
              <a:t>yx</a:t>
            </a:r>
            <a:r>
              <a:rPr lang="it-IT" sz="2400" dirty="0">
                <a:latin typeface="+mj-lt"/>
                <a:cs typeface="Times New Roman" pitchFamily="18" charset="0"/>
              </a:rPr>
              <a:t> e </a:t>
            </a:r>
            <a:r>
              <a:rPr lang="it-IT" sz="2400" dirty="0" err="1">
                <a:latin typeface="+mj-lt"/>
                <a:cs typeface="Times New Roman" pitchFamily="18" charset="0"/>
              </a:rPr>
              <a:t>B</a:t>
            </a:r>
            <a:r>
              <a:rPr lang="it-IT" sz="2400" baseline="-25000" dirty="0" err="1">
                <a:latin typeface="+mj-lt"/>
                <a:cs typeface="Times New Roman" pitchFamily="18" charset="0"/>
              </a:rPr>
              <a:t>yx.m</a:t>
            </a:r>
            <a:r>
              <a:rPr lang="it-IT" sz="2400" dirty="0">
                <a:latin typeface="+mj-lt"/>
                <a:cs typeface="Times New Roman" pitchFamily="18" charset="0"/>
              </a:rPr>
              <a:t>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549257" y="2019146"/>
            <a:ext cx="2515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Analisi di correlazione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802366" y="2820489"/>
            <a:ext cx="3389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Analisi di regressione semplice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675620" y="3893621"/>
            <a:ext cx="3389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Analisi di regressione semplice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290548" y="4987662"/>
            <a:ext cx="3774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Analisi di regressione multipla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714551" y="6343237"/>
            <a:ext cx="3331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Analisi di regressione multipla</a:t>
            </a:r>
          </a:p>
        </p:txBody>
      </p:sp>
    </p:spTree>
    <p:extLst>
      <p:ext uri="{BB962C8B-B14F-4D97-AF65-F5344CB8AC3E}">
        <p14:creationId xmlns:p14="http://schemas.microsoft.com/office/powerpoint/2010/main" val="165572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051" y="1998676"/>
            <a:ext cx="7728971" cy="3433690"/>
          </a:xfrm>
          <a:prstGeom prst="rect">
            <a:avLst/>
          </a:prstGeom>
        </p:spPr>
      </p:pic>
      <p:sp>
        <p:nvSpPr>
          <p:cNvPr id="3" name="Triangolo isoscele 2"/>
          <p:cNvSpPr/>
          <p:nvPr/>
        </p:nvSpPr>
        <p:spPr>
          <a:xfrm>
            <a:off x="6616533" y="2970928"/>
            <a:ext cx="3024336" cy="2088232"/>
          </a:xfrm>
          <a:prstGeom prst="triangle">
            <a:avLst>
              <a:gd name="adj" fmla="val 0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Calibri 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556323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j-lt"/>
                <a:cs typeface="Times New Roman" pitchFamily="18" charset="0"/>
              </a:rPr>
              <a:t>Tutte le correlazioni sono significative: Condizione preliminare verificata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783795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000" dirty="0">
                <a:latin typeface="+mj-lt"/>
                <a:cs typeface="Times New Roman" pitchFamily="18" charset="0"/>
              </a:rPr>
              <a:t>Passaggio1: Tutte le 3 variabili devono essere significativamente correlate</a:t>
            </a:r>
            <a:endParaRPr lang="it-IT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8775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C6070A8-135B-844E-AA06-62BE65AAF114}"/>
              </a:ext>
            </a:extLst>
          </p:cNvPr>
          <p:cNvSpPr txBox="1"/>
          <p:nvPr/>
        </p:nvSpPr>
        <p:spPr>
          <a:xfrm>
            <a:off x="0" y="451413"/>
            <a:ext cx="1219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</a:rPr>
              <a:t>Passaggio 2</a:t>
            </a:r>
            <a:r>
              <a:rPr lang="it-IT" sz="2800" dirty="0">
                <a:latin typeface="+mj-lt"/>
              </a:rPr>
              <a:t>: effetto totale /semplice (c ):</a:t>
            </a:r>
          </a:p>
          <a:p>
            <a:pPr algn="ctr"/>
            <a:r>
              <a:rPr lang="it-IT" sz="2400" dirty="0">
                <a:latin typeface="+mj-lt"/>
              </a:rPr>
              <a:t>Le aspettative predicono il successo scolastico degli studenti?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CDA3CEB-3425-D14A-8D16-ECFFB66E61C8}"/>
              </a:ext>
            </a:extLst>
          </p:cNvPr>
          <p:cNvSpPr txBox="1"/>
          <p:nvPr/>
        </p:nvSpPr>
        <p:spPr>
          <a:xfrm>
            <a:off x="90569" y="1742645"/>
            <a:ext cx="6310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+mj-lt"/>
              </a:rPr>
              <a:t>Utilizzare variabili standardizzate (</a:t>
            </a:r>
            <a:r>
              <a:rPr lang="it-IT" sz="2400" dirty="0" err="1">
                <a:latin typeface="+mj-lt"/>
              </a:rPr>
              <a:t>z</a:t>
            </a:r>
            <a:r>
              <a:rPr lang="it-IT" sz="2400" dirty="0">
                <a:latin typeface="+mj-lt"/>
              </a:rPr>
              <a:t>)</a:t>
            </a:r>
            <a:endParaRPr lang="it-IT" sz="2000" dirty="0">
              <a:latin typeface="+mj-lt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677E767-13A9-AC45-8D81-92E040AEA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251" y="3048000"/>
            <a:ext cx="6978159" cy="2301967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860FB585-FB22-3B4D-A109-11D56ED59922}"/>
              </a:ext>
            </a:extLst>
          </p:cNvPr>
          <p:cNvSpPr/>
          <p:nvPr/>
        </p:nvSpPr>
        <p:spPr>
          <a:xfrm>
            <a:off x="5069712" y="4576300"/>
            <a:ext cx="555584" cy="3472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04194FA-9B8C-8544-AF54-55EBFC4EFA51}"/>
              </a:ext>
            </a:extLst>
          </p:cNvPr>
          <p:cNvSpPr txBox="1"/>
          <p:nvPr/>
        </p:nvSpPr>
        <p:spPr>
          <a:xfrm>
            <a:off x="90569" y="5886262"/>
            <a:ext cx="12101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Le aspettative predicono in modo significativo il successo scolastico, β = .55, t(38) = 4.08, </a:t>
            </a:r>
            <a:r>
              <a:rPr lang="it-IT" sz="2000" dirty="0" err="1">
                <a:latin typeface="+mj-lt"/>
              </a:rPr>
              <a:t>p</a:t>
            </a:r>
            <a:r>
              <a:rPr lang="it-IT" sz="2000" dirty="0">
                <a:latin typeface="+mj-lt"/>
              </a:rPr>
              <a:t>&lt;.001</a:t>
            </a:r>
            <a:endParaRPr lang="it-IT" dirty="0">
              <a:latin typeface="+mj-lt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B537C40E-B8CC-DE4F-B930-9D795F9B8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3301" y="1440340"/>
            <a:ext cx="3581962" cy="94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738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ED2491C-3148-4742-A26A-2F4846985188}"/>
              </a:ext>
            </a:extLst>
          </p:cNvPr>
          <p:cNvSpPr txBox="1"/>
          <p:nvPr/>
        </p:nvSpPr>
        <p:spPr>
          <a:xfrm>
            <a:off x="0" y="451413"/>
            <a:ext cx="1219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</a:rPr>
              <a:t>Passaggio 3</a:t>
            </a:r>
            <a:r>
              <a:rPr lang="it-IT" sz="2800" dirty="0">
                <a:latin typeface="+mj-lt"/>
              </a:rPr>
              <a:t>: effetto di x su m (a ):</a:t>
            </a:r>
          </a:p>
          <a:p>
            <a:pPr algn="ctr"/>
            <a:r>
              <a:rPr lang="it-IT" sz="2400" dirty="0">
                <a:latin typeface="+mj-lt"/>
              </a:rPr>
              <a:t>Le aspettative predicono l’atteggiamento verso gli studenti?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D266E26-A793-2B40-B2F0-63F4B3AFE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036" y="2260829"/>
            <a:ext cx="6757927" cy="208686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0E2E32CF-1B90-D84C-8FF2-186A64435B9B}"/>
              </a:ext>
            </a:extLst>
          </p:cNvPr>
          <p:cNvSpPr txBox="1"/>
          <p:nvPr/>
        </p:nvSpPr>
        <p:spPr>
          <a:xfrm>
            <a:off x="0" y="4578322"/>
            <a:ext cx="12192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Le aspettative predicono in modo significativo l’atteggiamento verso gli studenti, β = .65, t(38) = 5.32, </a:t>
            </a:r>
            <a:r>
              <a:rPr lang="it-IT" sz="2000" dirty="0" err="1">
                <a:latin typeface="+mj-lt"/>
              </a:rPr>
              <a:t>p</a:t>
            </a:r>
            <a:r>
              <a:rPr lang="it-IT" sz="2000" dirty="0">
                <a:latin typeface="+mj-lt"/>
              </a:rPr>
              <a:t>&lt;.001</a:t>
            </a:r>
            <a:endParaRPr lang="it-IT" dirty="0">
              <a:latin typeface="+mj-lt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59468C0-1940-0947-A811-FCE8212768F0}"/>
              </a:ext>
            </a:extLst>
          </p:cNvPr>
          <p:cNvSpPr/>
          <p:nvPr/>
        </p:nvSpPr>
        <p:spPr>
          <a:xfrm>
            <a:off x="5312780" y="3619819"/>
            <a:ext cx="555584" cy="3472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AD586E4-30D0-B04F-A06B-BA7237610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7310" y="1391921"/>
            <a:ext cx="3321451" cy="161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39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F83BDAA-9889-444F-A8C5-865304779879}"/>
              </a:ext>
            </a:extLst>
          </p:cNvPr>
          <p:cNvSpPr txBox="1"/>
          <p:nvPr/>
        </p:nvSpPr>
        <p:spPr>
          <a:xfrm>
            <a:off x="0" y="451413"/>
            <a:ext cx="1219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</a:rPr>
              <a:t>Passaggio 4</a:t>
            </a:r>
            <a:r>
              <a:rPr lang="it-IT" sz="2800" dirty="0">
                <a:latin typeface="+mj-lt"/>
              </a:rPr>
              <a:t>: effetto di x su m (a ):</a:t>
            </a:r>
          </a:p>
          <a:p>
            <a:pPr algn="ctr"/>
            <a:r>
              <a:rPr lang="it-IT" sz="2400" dirty="0">
                <a:latin typeface="+mj-lt"/>
              </a:rPr>
              <a:t>L’atteggiamento verso gli studenti predice il loro successo scolastico?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0CD888C-FDFE-884C-BA37-7B54D96CB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899" y="1898650"/>
            <a:ext cx="8712200" cy="306070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1513F4F3-A41B-C146-9392-4FBAF940E4F8}"/>
              </a:ext>
            </a:extLst>
          </p:cNvPr>
          <p:cNvSpPr/>
          <p:nvPr/>
        </p:nvSpPr>
        <p:spPr>
          <a:xfrm>
            <a:off x="5197034" y="3680749"/>
            <a:ext cx="555584" cy="31922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D178BA8-1615-4148-BA9B-3807C29F1B81}"/>
              </a:ext>
            </a:extLst>
          </p:cNvPr>
          <p:cNvSpPr txBox="1"/>
          <p:nvPr/>
        </p:nvSpPr>
        <p:spPr>
          <a:xfrm>
            <a:off x="-1" y="5113925"/>
            <a:ext cx="1219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Al netto delle aspettative, l’atteggiamento verso gli studenti predice in modo significativo il successo scolastico degli studenti, β = .42, t(38) = 2.54, </a:t>
            </a:r>
            <a:r>
              <a:rPr lang="it-IT" sz="2000" dirty="0" err="1">
                <a:latin typeface="+mj-lt"/>
              </a:rPr>
              <a:t>p</a:t>
            </a:r>
            <a:r>
              <a:rPr lang="it-IT" sz="2000" dirty="0">
                <a:latin typeface="+mj-lt"/>
              </a:rPr>
              <a:t>=.015</a:t>
            </a:r>
            <a:endParaRPr lang="it-IT" dirty="0">
              <a:latin typeface="+mj-lt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3EEF53F-3D60-8642-97DD-B35A388DF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8169" y="1498540"/>
            <a:ext cx="3067861" cy="138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34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CB83DD-C952-EA4B-AB4E-C55801827518}"/>
              </a:ext>
            </a:extLst>
          </p:cNvPr>
          <p:cNvSpPr txBox="1"/>
          <p:nvPr/>
        </p:nvSpPr>
        <p:spPr>
          <a:xfrm>
            <a:off x="0" y="45141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</a:rPr>
              <a:t>Passaggio 5</a:t>
            </a:r>
            <a:r>
              <a:rPr lang="it-IT" sz="2800" dirty="0">
                <a:latin typeface="+mj-lt"/>
              </a:rPr>
              <a:t>: testare l’effetto di mediazione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9EAD8A3-36E4-BD41-BBDA-C97E59128D3B}"/>
              </a:ext>
            </a:extLst>
          </p:cNvPr>
          <p:cNvSpPr txBox="1"/>
          <p:nvPr/>
        </p:nvSpPr>
        <p:spPr>
          <a:xfrm>
            <a:off x="1" y="1537348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m = a * b = .65 * .42 = 0.27. Dal momento che sia a che b sono significativi, anche m è significativo. </a:t>
            </a:r>
            <a:endParaRPr lang="it-IT" dirty="0">
              <a:latin typeface="+mj-lt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B71225-DFD8-D944-9D9A-FF03D7222604}"/>
              </a:ext>
            </a:extLst>
          </p:cNvPr>
          <p:cNvSpPr txBox="1"/>
          <p:nvPr/>
        </p:nvSpPr>
        <p:spPr>
          <a:xfrm>
            <a:off x="-1" y="223856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</a:rPr>
              <a:t>Passaggio 6</a:t>
            </a:r>
            <a:r>
              <a:rPr lang="it-IT" sz="2800" dirty="0">
                <a:latin typeface="+mj-lt"/>
              </a:rPr>
              <a:t>: mediazione totale o parziale?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EFFB864-8CB3-D148-8F4D-666E5444E9B3}"/>
              </a:ext>
            </a:extLst>
          </p:cNvPr>
          <p:cNvSpPr txBox="1"/>
          <p:nvPr/>
        </p:nvSpPr>
        <p:spPr>
          <a:xfrm>
            <a:off x="0" y="332449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Dal momento che c’, ovvero l’effetto di x (aspettative) su y (successo scolastico) al netto di m (atteggiamento) non è significativo, possiamo inferire che la mediazione è totale. 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144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1330324" y="981075"/>
            <a:ext cx="924485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Regressione multipla avanzata</a:t>
            </a:r>
          </a:p>
        </p:txBody>
      </p:sp>
      <p:sp>
        <p:nvSpPr>
          <p:cNvPr id="5" name="CasellaDiTesto 3"/>
          <p:cNvSpPr txBox="1">
            <a:spLocks noChangeArrowheads="1"/>
          </p:cNvSpPr>
          <p:nvPr/>
        </p:nvSpPr>
        <p:spPr bwMode="auto">
          <a:xfrm>
            <a:off x="755650" y="2504758"/>
            <a:ext cx="11003534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dirty="0">
                <a:latin typeface="+mj-lt"/>
                <a:cs typeface="Times New Roman" pitchFamily="18" charset="0"/>
              </a:rPr>
              <a:t>Diversi tipi di tecniche statistiche avanzate di regressione</a:t>
            </a:r>
          </a:p>
          <a:p>
            <a:r>
              <a:rPr lang="it-IT" sz="3200" dirty="0">
                <a:latin typeface="+mj-lt"/>
                <a:cs typeface="Times New Roman" pitchFamily="18" charset="0"/>
              </a:rPr>
              <a:t> </a:t>
            </a:r>
          </a:p>
          <a:p>
            <a:r>
              <a:rPr lang="it-IT" sz="3200" dirty="0">
                <a:latin typeface="+mj-lt"/>
                <a:cs typeface="Times New Roman" pitchFamily="18" charset="0"/>
              </a:rPr>
              <a:t>- </a:t>
            </a:r>
            <a:r>
              <a:rPr lang="it-IT" sz="3200" dirty="0" err="1">
                <a:latin typeface="+mj-lt"/>
                <a:cs typeface="Times New Roman" pitchFamily="18" charset="0"/>
              </a:rPr>
              <a:t>Path</a:t>
            </a:r>
            <a:r>
              <a:rPr lang="it-IT" sz="3200" dirty="0">
                <a:latin typeface="+mj-lt"/>
                <a:cs typeface="Times New Roman" pitchFamily="18" charset="0"/>
              </a:rPr>
              <a:t> </a:t>
            </a:r>
            <a:r>
              <a:rPr lang="it-IT" sz="3200" dirty="0" err="1">
                <a:latin typeface="+mj-lt"/>
                <a:cs typeface="Times New Roman" pitchFamily="18" charset="0"/>
              </a:rPr>
              <a:t>analysis</a:t>
            </a:r>
            <a:endParaRPr lang="it-IT" sz="3200" dirty="0">
              <a:latin typeface="+mj-lt"/>
              <a:cs typeface="Times New Roman" pitchFamily="18" charset="0"/>
            </a:endParaRPr>
          </a:p>
          <a:p>
            <a:r>
              <a:rPr lang="it-IT" sz="3200" dirty="0">
                <a:latin typeface="+mj-lt"/>
                <a:cs typeface="Times New Roman" pitchFamily="18" charset="0"/>
              </a:rPr>
              <a:t>- </a:t>
            </a:r>
            <a:r>
              <a:rPr lang="it-IT" sz="3200" b="1" dirty="0">
                <a:latin typeface="+mj-lt"/>
                <a:cs typeface="Times New Roman" pitchFamily="18" charset="0"/>
              </a:rPr>
              <a:t>Analisi della mediazione</a:t>
            </a:r>
          </a:p>
          <a:p>
            <a:r>
              <a:rPr lang="it-IT" sz="3200" dirty="0">
                <a:latin typeface="+mj-lt"/>
                <a:cs typeface="Times New Roman" pitchFamily="18" charset="0"/>
              </a:rPr>
              <a:t>- Analisi della moderazione</a:t>
            </a:r>
          </a:p>
          <a:p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369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 bwMode="auto">
          <a:xfrm>
            <a:off x="0" y="120971"/>
            <a:ext cx="12192000" cy="649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br>
              <a:rPr lang="it-IT" sz="3800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it-IT" sz="3800" b="1" kern="0" dirty="0">
                <a:solidFill>
                  <a:schemeClr val="accent2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br>
              <a:rPr lang="it-IT" sz="3800" b="1" kern="0" dirty="0">
                <a:solidFill>
                  <a:schemeClr val="accent2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it-IT" sz="3200" b="1" kern="0" dirty="0">
                <a:latin typeface="+mj-lt"/>
                <a:ea typeface="+mj-ea"/>
                <a:cs typeface="Times New Roman" pitchFamily="18" charset="0"/>
              </a:rPr>
              <a:t>Scrivere la procedura delle analisi e i risultati</a:t>
            </a:r>
            <a:br>
              <a:rPr lang="it-IT" sz="3800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</a:br>
            <a:br>
              <a:rPr lang="it-IT" sz="3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it-IT" sz="3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793412"/>
            <a:ext cx="12192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dirty="0">
                <a:latin typeface="+mj-lt"/>
                <a:cs typeface="Times New Roman" pitchFamily="18" charset="0"/>
              </a:rPr>
              <a:t>Per testare l’ipotesi di mediazione secondo la quale l’</a:t>
            </a:r>
            <a:r>
              <a:rPr lang="it-IT" sz="2000" kern="0" dirty="0">
                <a:latin typeface="+mj-lt"/>
                <a:cs typeface="Times New Roman" pitchFamily="18" charset="0"/>
              </a:rPr>
              <a:t>Atteggiamento positivo dell’insegnante verso lo studente media l’effetto delle sue aspettative sulla prestazione dello studente, prima si esaminano le correlazioni tra le 3 variabili. Tutte le 3 variabili sono significativamente correlate (.55 &lt;</a:t>
            </a:r>
            <a:r>
              <a:rPr lang="it-IT" sz="2000" i="1" kern="0" dirty="0">
                <a:latin typeface="+mj-lt"/>
                <a:cs typeface="Times New Roman" pitchFamily="18" charset="0"/>
              </a:rPr>
              <a:t> r </a:t>
            </a:r>
            <a:r>
              <a:rPr lang="it-IT" sz="2000" kern="0" dirty="0">
                <a:latin typeface="+mj-lt"/>
                <a:cs typeface="Times New Roman" pitchFamily="18" charset="0"/>
              </a:rPr>
              <a:t>&lt; .65). </a:t>
            </a:r>
          </a:p>
          <a:p>
            <a:pPr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Di seguito, vengono testate le 3 condizioni necessarie per la presenza di una mediazione con una serie di regressioni lineari:</a:t>
            </a:r>
          </a:p>
          <a:p>
            <a:pPr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a) Un effetto significativo del </a:t>
            </a:r>
            <a:r>
              <a:rPr lang="it-IT" sz="2000" kern="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000" kern="0" dirty="0">
                <a:latin typeface="+mj-lt"/>
                <a:cs typeface="Times New Roman" pitchFamily="18" charset="0"/>
              </a:rPr>
              <a:t> sul criterio: I risultati confermano i risultati dell’analisi di correlazione, le aspettative predicono significativamente il successo (</a:t>
            </a:r>
            <a:r>
              <a:rPr lang="el-GR" sz="2000" kern="0" dirty="0">
                <a:latin typeface="+mj-lt"/>
                <a:cs typeface="Times New Roman" pitchFamily="18" charset="0"/>
              </a:rPr>
              <a:t>β</a:t>
            </a:r>
            <a:r>
              <a:rPr lang="it-IT" sz="2000" kern="0" dirty="0">
                <a:latin typeface="+mj-lt"/>
                <a:cs typeface="Times New Roman" pitchFamily="18" charset="0"/>
              </a:rPr>
              <a:t> = .55, </a:t>
            </a:r>
            <a:r>
              <a:rPr lang="it-IT" sz="2000" i="1" kern="0" dirty="0">
                <a:latin typeface="+mj-lt"/>
                <a:cs typeface="Times New Roman" pitchFamily="18" charset="0"/>
              </a:rPr>
              <a:t>p</a:t>
            </a:r>
            <a:r>
              <a:rPr lang="it-IT" sz="2000" kern="0" dirty="0">
                <a:latin typeface="+mj-lt"/>
                <a:cs typeface="Times New Roman" pitchFamily="18" charset="0"/>
              </a:rPr>
              <a:t> &lt; .001)</a:t>
            </a:r>
            <a:r>
              <a:rPr lang="it-IT" sz="2000" dirty="0">
                <a:latin typeface="+mj-lt"/>
                <a:cs typeface="Times New Roman" pitchFamily="18" charset="0"/>
              </a:rPr>
              <a:t>. </a:t>
            </a:r>
            <a:endParaRPr lang="it-IT" sz="2000" kern="0" dirty="0">
              <a:latin typeface="+mj-lt"/>
              <a:cs typeface="Times New Roman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3A5654B-CC57-F34B-9A61-09E300F740A0}"/>
              </a:ext>
            </a:extLst>
          </p:cNvPr>
          <p:cNvSpPr txBox="1"/>
          <p:nvPr/>
        </p:nvSpPr>
        <p:spPr>
          <a:xfrm>
            <a:off x="0" y="3235077"/>
            <a:ext cx="1219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b) </a:t>
            </a:r>
            <a:r>
              <a:rPr lang="it-IT" sz="2000" dirty="0">
                <a:latin typeface="+mj-lt"/>
                <a:cs typeface="Times New Roman" pitchFamily="18" charset="0"/>
              </a:rPr>
              <a:t>Un effetto significativo del </a:t>
            </a:r>
            <a:r>
              <a:rPr lang="it-IT" sz="20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000" dirty="0">
                <a:latin typeface="+mj-lt"/>
                <a:cs typeface="Times New Roman" pitchFamily="18" charset="0"/>
              </a:rPr>
              <a:t> sul mediatore</a:t>
            </a:r>
            <a:r>
              <a:rPr lang="it-IT" sz="2000" kern="0" dirty="0">
                <a:latin typeface="+mj-lt"/>
                <a:cs typeface="Times New Roman" pitchFamily="18" charset="0"/>
              </a:rPr>
              <a:t>: I risultati confermano i risultati dell’analisi di correlazione, le aspettative predicono significativamente l’atteggiamento (</a:t>
            </a:r>
            <a:r>
              <a:rPr lang="el-GR" sz="2000" kern="0" dirty="0">
                <a:latin typeface="+mj-lt"/>
                <a:cs typeface="Times New Roman" pitchFamily="18" charset="0"/>
              </a:rPr>
              <a:t>β</a:t>
            </a:r>
            <a:r>
              <a:rPr lang="it-IT" sz="2000" kern="0" dirty="0">
                <a:latin typeface="+mj-lt"/>
                <a:cs typeface="Times New Roman" pitchFamily="18" charset="0"/>
              </a:rPr>
              <a:t> = .65, </a:t>
            </a:r>
            <a:r>
              <a:rPr lang="it-IT" sz="2000" i="1" kern="0" dirty="0">
                <a:latin typeface="+mj-lt"/>
                <a:cs typeface="Times New Roman" pitchFamily="18" charset="0"/>
              </a:rPr>
              <a:t>p</a:t>
            </a:r>
            <a:r>
              <a:rPr lang="it-IT" sz="2000" kern="0" dirty="0">
                <a:latin typeface="+mj-lt"/>
                <a:cs typeface="Times New Roman" pitchFamily="18" charset="0"/>
              </a:rPr>
              <a:t> &lt; .001)</a:t>
            </a:r>
            <a:r>
              <a:rPr lang="it-IT" sz="2000" dirty="0">
                <a:latin typeface="+mj-lt"/>
                <a:cs typeface="Times New Roman" pitchFamily="18" charset="0"/>
              </a:rPr>
              <a:t>. </a:t>
            </a:r>
          </a:p>
          <a:p>
            <a:pPr algn="just"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c) </a:t>
            </a:r>
            <a:r>
              <a:rPr lang="it-IT" sz="2000" dirty="0">
                <a:latin typeface="+mj-lt"/>
                <a:cs typeface="Times New Roman" pitchFamily="18" charset="0"/>
              </a:rPr>
              <a:t>Un effetto significativo del mediatore sul criterio parzializzando il </a:t>
            </a:r>
            <a:r>
              <a:rPr lang="it-IT" sz="20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000" dirty="0">
                <a:latin typeface="+mj-lt"/>
                <a:cs typeface="Times New Roman" pitchFamily="18" charset="0"/>
              </a:rPr>
              <a:t>: L’effetto dell’atteggiamento sul successo risulta significativo </a:t>
            </a:r>
            <a:r>
              <a:rPr lang="it-IT" sz="2000" kern="0" dirty="0">
                <a:latin typeface="+mj-lt"/>
                <a:cs typeface="Times New Roman" pitchFamily="18" charset="0"/>
              </a:rPr>
              <a:t>(</a:t>
            </a:r>
            <a:r>
              <a:rPr lang="el-GR" sz="2000" kern="0" dirty="0">
                <a:latin typeface="+mj-lt"/>
                <a:cs typeface="Times New Roman" pitchFamily="18" charset="0"/>
              </a:rPr>
              <a:t>β</a:t>
            </a:r>
            <a:r>
              <a:rPr lang="it-IT" sz="2000" kern="0" dirty="0">
                <a:latin typeface="+mj-lt"/>
                <a:cs typeface="Times New Roman" pitchFamily="18" charset="0"/>
              </a:rPr>
              <a:t> = .42, </a:t>
            </a:r>
            <a:r>
              <a:rPr lang="it-IT" sz="2000" i="1" kern="0" dirty="0">
                <a:latin typeface="+mj-lt"/>
                <a:cs typeface="Times New Roman" pitchFamily="18" charset="0"/>
              </a:rPr>
              <a:t>p</a:t>
            </a:r>
            <a:r>
              <a:rPr lang="it-IT" sz="2000" kern="0" dirty="0">
                <a:latin typeface="+mj-lt"/>
                <a:cs typeface="Times New Roman" pitchFamily="18" charset="0"/>
              </a:rPr>
              <a:t> = .015).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847492-4507-BA47-9F84-867AC2337226}"/>
              </a:ext>
            </a:extLst>
          </p:cNvPr>
          <p:cNvSpPr txBox="1"/>
          <p:nvPr/>
        </p:nvSpPr>
        <p:spPr>
          <a:xfrm>
            <a:off x="0" y="4623354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Le 3 condizioni sono state soddisfatte, possiamo quindi dire che l’atteggiamento del prof. media significativamente l’effetto delle aspettative del prof. sul successo scolastico degli studenti (m = .27).</a:t>
            </a:r>
          </a:p>
          <a:p>
            <a:pPr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Per sapere se la mediazione è parziale o totale, compariamo i coefficienti di regressione delle aspettative nella predizione del successo nella regressione semplice e nella regressione multipla: Quando considerate da sole per predire il successo, le aspettative predicono il successo (</a:t>
            </a:r>
            <a:r>
              <a:rPr lang="el-GR" sz="2000" kern="0" dirty="0">
                <a:latin typeface="+mj-lt"/>
                <a:cs typeface="Times New Roman" pitchFamily="18" charset="0"/>
              </a:rPr>
              <a:t>β</a:t>
            </a:r>
            <a:r>
              <a:rPr lang="it-IT" sz="2000" kern="0" dirty="0">
                <a:latin typeface="+mj-lt"/>
                <a:cs typeface="Times New Roman" pitchFamily="18" charset="0"/>
              </a:rPr>
              <a:t> = .55, </a:t>
            </a:r>
            <a:r>
              <a:rPr lang="it-IT" sz="2000" i="1" kern="0" dirty="0" err="1">
                <a:latin typeface="+mj-lt"/>
                <a:cs typeface="Times New Roman" pitchFamily="18" charset="0"/>
              </a:rPr>
              <a:t>p</a:t>
            </a:r>
            <a:r>
              <a:rPr lang="it-IT" sz="2000" kern="0" dirty="0">
                <a:latin typeface="+mj-lt"/>
                <a:cs typeface="Times New Roman" pitchFamily="18" charset="0"/>
              </a:rPr>
              <a:t> &lt; .001) ma non predicono più quando viene controllato l’effetto dell’atteggiamento (</a:t>
            </a:r>
            <a:r>
              <a:rPr lang="el-GR" sz="2000" kern="0" dirty="0">
                <a:latin typeface="+mj-lt"/>
                <a:cs typeface="Times New Roman" pitchFamily="18" charset="0"/>
              </a:rPr>
              <a:t>β</a:t>
            </a:r>
            <a:r>
              <a:rPr lang="it-IT" sz="2000" kern="0" dirty="0">
                <a:latin typeface="+mj-lt"/>
                <a:cs typeface="Times New Roman" pitchFamily="18" charset="0"/>
              </a:rPr>
              <a:t> = .27, </a:t>
            </a:r>
            <a:r>
              <a:rPr lang="it-IT" sz="2000" i="1" kern="0" dirty="0" err="1">
                <a:latin typeface="+mj-lt"/>
                <a:cs typeface="Times New Roman" pitchFamily="18" charset="0"/>
              </a:rPr>
              <a:t>p</a:t>
            </a:r>
            <a:r>
              <a:rPr lang="it-IT" sz="2000" kern="0" dirty="0">
                <a:latin typeface="+mj-lt"/>
                <a:cs typeface="Times New Roman" pitchFamily="18" charset="0"/>
              </a:rPr>
              <a:t> = .02), indicando una mediazione totale</a:t>
            </a:r>
            <a:r>
              <a:rPr lang="it-IT" sz="2000" dirty="0">
                <a:latin typeface="+mj-lt"/>
                <a:cs typeface="Times New Roman" pitchFamily="18" charset="0"/>
              </a:rPr>
              <a:t>.</a:t>
            </a:r>
            <a:endParaRPr lang="it-IT" sz="2000" kern="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858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981013" y="1969337"/>
            <a:ext cx="8497888" cy="3673475"/>
            <a:chOff x="250825" y="2205038"/>
            <a:chExt cx="8497888" cy="3673475"/>
          </a:xfrm>
        </p:grpSpPr>
        <p:sp>
          <p:nvSpPr>
            <p:cNvPr id="4" name="Ovale 3"/>
            <p:cNvSpPr/>
            <p:nvPr/>
          </p:nvSpPr>
          <p:spPr>
            <a:xfrm>
              <a:off x="250825" y="2205038"/>
              <a:ext cx="2671763" cy="16906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latin typeface="Calibri "/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3276600" y="4005263"/>
              <a:ext cx="2592388" cy="187325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latin typeface="Calibri "/>
              </a:endParaRPr>
            </a:p>
          </p:txBody>
        </p:sp>
        <p:sp>
          <p:nvSpPr>
            <p:cNvPr id="6" name="Ovale 5"/>
            <p:cNvSpPr/>
            <p:nvPr/>
          </p:nvSpPr>
          <p:spPr>
            <a:xfrm>
              <a:off x="6156325" y="2205038"/>
              <a:ext cx="2592388" cy="1692275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latin typeface="Calibri "/>
              </a:endParaRPr>
            </a:p>
          </p:txBody>
        </p:sp>
        <p:sp>
          <p:nvSpPr>
            <p:cNvPr id="7" name="CasellaDiTesto 4"/>
            <p:cNvSpPr txBox="1">
              <a:spLocks noChangeArrowheads="1"/>
            </p:cNvSpPr>
            <p:nvPr/>
          </p:nvSpPr>
          <p:spPr bwMode="auto">
            <a:xfrm>
              <a:off x="468313" y="2784475"/>
              <a:ext cx="227647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>
                  <a:latin typeface="Calibri "/>
                  <a:cs typeface="Times New Roman" pitchFamily="18" charset="0"/>
                </a:rPr>
                <a:t>Aspettative</a:t>
              </a:r>
            </a:p>
          </p:txBody>
        </p:sp>
        <p:sp>
          <p:nvSpPr>
            <p:cNvPr id="8" name="CasellaDiTesto 5"/>
            <p:cNvSpPr txBox="1">
              <a:spLocks noChangeArrowheads="1"/>
            </p:cNvSpPr>
            <p:nvPr/>
          </p:nvSpPr>
          <p:spPr bwMode="auto">
            <a:xfrm>
              <a:off x="6588124" y="2451100"/>
              <a:ext cx="1847663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2800" dirty="0">
                  <a:latin typeface="Calibri "/>
                  <a:cs typeface="Times New Roman" pitchFamily="18" charset="0"/>
                </a:rPr>
                <a:t>Successo scolastico</a:t>
              </a:r>
            </a:p>
          </p:txBody>
        </p:sp>
        <p:cxnSp>
          <p:nvCxnSpPr>
            <p:cNvPr id="9" name="Connettore 2 8"/>
            <p:cNvCxnSpPr>
              <a:stCxn id="4" idx="6"/>
              <a:endCxn id="6" idx="2"/>
            </p:cNvCxnSpPr>
            <p:nvPr/>
          </p:nvCxnSpPr>
          <p:spPr>
            <a:xfrm>
              <a:off x="2922588" y="3051175"/>
              <a:ext cx="3233737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nettore 2 9"/>
            <p:cNvCxnSpPr>
              <a:stCxn id="5" idx="6"/>
              <a:endCxn id="6" idx="4"/>
            </p:cNvCxnSpPr>
            <p:nvPr/>
          </p:nvCxnSpPr>
          <p:spPr>
            <a:xfrm flipV="1">
              <a:off x="5868988" y="3897313"/>
              <a:ext cx="1582737" cy="1044575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>
              <a:stCxn id="4" idx="4"/>
              <a:endCxn id="5" idx="2"/>
            </p:cNvCxnSpPr>
            <p:nvPr/>
          </p:nvCxnSpPr>
          <p:spPr>
            <a:xfrm>
              <a:off x="1585913" y="3895725"/>
              <a:ext cx="1690687" cy="10461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2" name="CasellaDiTesto 9"/>
            <p:cNvSpPr txBox="1">
              <a:spLocks noChangeArrowheads="1"/>
            </p:cNvSpPr>
            <p:nvPr/>
          </p:nvSpPr>
          <p:spPr bwMode="auto">
            <a:xfrm>
              <a:off x="3276600" y="4652963"/>
              <a:ext cx="251301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>
                  <a:latin typeface="Calibri "/>
                  <a:cs typeface="Times New Roman" pitchFamily="18" charset="0"/>
                </a:rPr>
                <a:t>Atteggiamento</a:t>
              </a:r>
            </a:p>
          </p:txBody>
        </p:sp>
        <p:sp>
          <p:nvSpPr>
            <p:cNvPr id="13" name="CasellaDiTesto 11"/>
            <p:cNvSpPr txBox="1">
              <a:spLocks noChangeArrowheads="1"/>
            </p:cNvSpPr>
            <p:nvPr/>
          </p:nvSpPr>
          <p:spPr bwMode="auto">
            <a:xfrm>
              <a:off x="3924300" y="2636838"/>
              <a:ext cx="1584325" cy="954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800" dirty="0">
                  <a:latin typeface="Calibri "/>
                  <a:cs typeface="Times New Roman" pitchFamily="18" charset="0"/>
                </a:rPr>
                <a:t>.55*** </a:t>
              </a:r>
            </a:p>
            <a:p>
              <a:r>
                <a:rPr lang="it-IT" sz="2800" dirty="0">
                  <a:latin typeface="Calibri "/>
                  <a:cs typeface="Times New Roman" pitchFamily="18" charset="0"/>
                </a:rPr>
                <a:t>(.27)</a:t>
              </a:r>
            </a:p>
          </p:txBody>
        </p:sp>
        <p:sp>
          <p:nvSpPr>
            <p:cNvPr id="14" name="CasellaDiTesto 21"/>
            <p:cNvSpPr txBox="1">
              <a:spLocks noChangeArrowheads="1"/>
            </p:cNvSpPr>
            <p:nvPr/>
          </p:nvSpPr>
          <p:spPr bwMode="auto">
            <a:xfrm>
              <a:off x="6156176" y="4293096"/>
              <a:ext cx="17287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800" dirty="0">
                  <a:latin typeface="Calibri "/>
                  <a:cs typeface="Times New Roman" pitchFamily="18" charset="0"/>
                </a:rPr>
                <a:t>      (.42*)</a:t>
              </a:r>
            </a:p>
          </p:txBody>
        </p:sp>
        <p:sp>
          <p:nvSpPr>
            <p:cNvPr id="15" name="CasellaDiTesto 22"/>
            <p:cNvSpPr txBox="1">
              <a:spLocks noChangeArrowheads="1"/>
            </p:cNvSpPr>
            <p:nvPr/>
          </p:nvSpPr>
          <p:spPr bwMode="auto">
            <a:xfrm>
              <a:off x="1476375" y="4292600"/>
              <a:ext cx="1582738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800" dirty="0">
                  <a:latin typeface="Calibri "/>
                  <a:cs typeface="Times New Roman" pitchFamily="18" charset="0"/>
                </a:rPr>
                <a:t>.65*** </a:t>
              </a:r>
            </a:p>
          </p:txBody>
        </p:sp>
      </p:grpSp>
      <p:sp>
        <p:nvSpPr>
          <p:cNvPr id="16" name="Titolo 1"/>
          <p:cNvSpPr txBox="1">
            <a:spLocks/>
          </p:cNvSpPr>
          <p:nvPr/>
        </p:nvSpPr>
        <p:spPr bwMode="auto">
          <a:xfrm>
            <a:off x="24466" y="713239"/>
            <a:ext cx="12263718" cy="5480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br>
              <a:rPr lang="it-IT" sz="3800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it-IT" sz="3800" b="1" kern="0" dirty="0">
                <a:solidFill>
                  <a:schemeClr val="accent2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br>
              <a:rPr lang="it-IT" sz="3800" b="1" kern="0" dirty="0">
                <a:solidFill>
                  <a:schemeClr val="accent2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it-IT" sz="3200" b="1" kern="0" dirty="0">
                <a:latin typeface="+mj-lt"/>
                <a:ea typeface="+mj-ea"/>
                <a:cs typeface="Times New Roman" pitchFamily="18" charset="0"/>
              </a:rPr>
              <a:t>Mediazione parziale</a:t>
            </a:r>
            <a:endParaRPr lang="it-IT" sz="3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5875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 bwMode="auto">
          <a:xfrm>
            <a:off x="0" y="656984"/>
            <a:ext cx="12191999" cy="8835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br>
              <a:rPr lang="it-IT" sz="3800" kern="0" dirty="0">
                <a:latin typeface="+mj-lt"/>
                <a:ea typeface="+mj-ea"/>
                <a:cs typeface="Times New Roman" pitchFamily="18" charset="0"/>
              </a:rPr>
            </a:br>
            <a:r>
              <a:rPr lang="it-IT" sz="3800" b="1" kern="0" dirty="0">
                <a:latin typeface="+mj-lt"/>
                <a:ea typeface="+mj-ea"/>
                <a:cs typeface="Times New Roman" pitchFamily="18" charset="0"/>
              </a:rPr>
              <a:t>Esercizio II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387" y="2060575"/>
            <a:ext cx="12012611" cy="439401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2800" kern="0" dirty="0">
                <a:latin typeface="+mj-lt"/>
                <a:cs typeface="Times New Roman" pitchFamily="18" charset="0"/>
              </a:rPr>
              <a:t>Sempre nel file “</a:t>
            </a:r>
            <a:r>
              <a:rPr lang="it-IT" sz="2800" kern="0" dirty="0" err="1">
                <a:latin typeface="+mj-lt"/>
                <a:cs typeface="Times New Roman" pitchFamily="18" charset="0"/>
              </a:rPr>
              <a:t>scolastico.sav.</a:t>
            </a:r>
            <a:r>
              <a:rPr lang="it-IT" sz="2800" kern="0" dirty="0">
                <a:latin typeface="+mj-lt"/>
                <a:cs typeface="Times New Roman" pitchFamily="18" charset="0"/>
              </a:rPr>
              <a:t>”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it-IT" sz="2800" kern="0" dirty="0">
              <a:latin typeface="+mj-lt"/>
              <a:cs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2800" kern="0" dirty="0">
                <a:latin typeface="+mj-lt"/>
                <a:cs typeface="Times New Roman" pitchFamily="18" charset="0"/>
              </a:rPr>
              <a:t>Test di un altro mediatore per l’effetto delle aspettative dell’ insegnante sul successo scolastico degli studenti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it-IT" sz="2800" kern="0" dirty="0">
              <a:latin typeface="+mj-lt"/>
              <a:cs typeface="Times New Roman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2800" kern="0" dirty="0">
                <a:latin typeface="+mj-lt"/>
                <a:cs typeface="Times New Roman" pitchFamily="18" charset="0"/>
              </a:rPr>
              <a:t>2° ipotesi: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2800" kern="0" dirty="0">
                <a:latin typeface="+mj-lt"/>
                <a:cs typeface="Times New Roman" pitchFamily="18" charset="0"/>
              </a:rPr>
              <a:t>Il materiale (quantità e difficoltà del materiale) che da l’insegnante agli studenti media l’effetto delle sue aspettative sulla prestazione degli studenti</a:t>
            </a:r>
          </a:p>
        </p:txBody>
      </p:sp>
    </p:spTree>
    <p:extLst>
      <p:ext uri="{BB962C8B-B14F-4D97-AF65-F5344CB8AC3E}">
        <p14:creationId xmlns:p14="http://schemas.microsoft.com/office/powerpoint/2010/main" val="1802769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1514890" y="2205038"/>
            <a:ext cx="2671763" cy="16906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" name="Ovale 2"/>
          <p:cNvSpPr/>
          <p:nvPr/>
        </p:nvSpPr>
        <p:spPr>
          <a:xfrm>
            <a:off x="4467640" y="3571875"/>
            <a:ext cx="2592388" cy="18732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7420390" y="2205038"/>
            <a:ext cx="2592388" cy="1692275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732378" y="2784475"/>
            <a:ext cx="22764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cs typeface="Times New Roman" pitchFamily="18" charset="0"/>
              </a:rPr>
              <a:t>Aspettative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7852190" y="2451100"/>
            <a:ext cx="172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cs typeface="Times New Roman" pitchFamily="18" charset="0"/>
              </a:rPr>
              <a:t>Successo scolastico</a:t>
            </a:r>
          </a:p>
        </p:txBody>
      </p:sp>
      <p:cxnSp>
        <p:nvCxnSpPr>
          <p:cNvPr id="7" name="Connettore 2 6"/>
          <p:cNvCxnSpPr>
            <a:stCxn id="2" idx="6"/>
            <a:endCxn id="4" idx="2"/>
          </p:cNvCxnSpPr>
          <p:nvPr/>
        </p:nvCxnSpPr>
        <p:spPr>
          <a:xfrm>
            <a:off x="4186653" y="3051175"/>
            <a:ext cx="3233737" cy="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stCxn id="3" idx="6"/>
            <a:endCxn id="4" idx="3"/>
          </p:cNvCxnSpPr>
          <p:nvPr/>
        </p:nvCxnSpPr>
        <p:spPr>
          <a:xfrm flipV="1">
            <a:off x="7060028" y="3649663"/>
            <a:ext cx="739775" cy="858837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endCxn id="3" idx="2"/>
          </p:cNvCxnSpPr>
          <p:nvPr/>
        </p:nvCxnSpPr>
        <p:spPr>
          <a:xfrm>
            <a:off x="3675478" y="3681413"/>
            <a:ext cx="792162" cy="827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4540665" y="4224338"/>
            <a:ext cx="25130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cs typeface="Times New Roman" pitchFamily="18" charset="0"/>
              </a:rPr>
              <a:t>Materiale</a:t>
            </a:r>
          </a:p>
        </p:txBody>
      </p:sp>
      <p:sp>
        <p:nvSpPr>
          <p:cNvPr id="11" name="CasellaDiTesto 21"/>
          <p:cNvSpPr txBox="1">
            <a:spLocks noChangeArrowheads="1"/>
          </p:cNvSpPr>
          <p:nvPr/>
        </p:nvSpPr>
        <p:spPr bwMode="auto">
          <a:xfrm>
            <a:off x="3243678" y="1268413"/>
            <a:ext cx="50403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dirty="0">
                <a:latin typeface="+mj-lt"/>
                <a:cs typeface="Times New Roman" pitchFamily="18" charset="0"/>
              </a:rPr>
              <a:t>Modello da testare</a:t>
            </a:r>
          </a:p>
        </p:txBody>
      </p:sp>
    </p:spTree>
    <p:extLst>
      <p:ext uri="{BB962C8B-B14F-4D97-AF65-F5344CB8AC3E}">
        <p14:creationId xmlns:p14="http://schemas.microsoft.com/office/powerpoint/2010/main" val="2590129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21"/>
          <p:cNvSpPr txBox="1">
            <a:spLocks noChangeArrowheads="1"/>
          </p:cNvSpPr>
          <p:nvPr/>
        </p:nvSpPr>
        <p:spPr bwMode="auto">
          <a:xfrm>
            <a:off x="0" y="981075"/>
            <a:ext cx="12191999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latin typeface="+mj-lt"/>
                <a:cs typeface="Times New Roman" pitchFamily="18" charset="0"/>
              </a:rPr>
              <a:t>Passaggio 1 : correlazioni</a:t>
            </a:r>
          </a:p>
        </p:txBody>
      </p:sp>
      <p:sp>
        <p:nvSpPr>
          <p:cNvPr id="3" name="Rettangolo 5"/>
          <p:cNvSpPr>
            <a:spLocks noChangeArrowheads="1"/>
          </p:cNvSpPr>
          <p:nvPr/>
        </p:nvSpPr>
        <p:spPr bwMode="auto">
          <a:xfrm>
            <a:off x="0" y="5516564"/>
            <a:ext cx="12191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dirty="0">
                <a:latin typeface="+mj-lt"/>
                <a:cs typeface="Times New Roman" pitchFamily="18" charset="0"/>
              </a:rPr>
              <a:t>Una delle correlazioni non è significativa: L’effetto  del </a:t>
            </a:r>
            <a:r>
              <a:rPr lang="it-IT" sz="28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800" dirty="0">
                <a:latin typeface="+mj-lt"/>
                <a:cs typeface="Times New Roman" pitchFamily="18" charset="0"/>
              </a:rPr>
              <a:t> sul mediatore. Ci fermiamo qui perché una delle condizioni non è confermata.</a:t>
            </a:r>
            <a:endParaRPr lang="it-IT" sz="2800" dirty="0">
              <a:latin typeface="+mj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189" y="1603072"/>
            <a:ext cx="8346958" cy="391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34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 bwMode="auto">
          <a:xfrm>
            <a:off x="0" y="439083"/>
            <a:ext cx="12192000" cy="719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it-IT" sz="3800" b="1" kern="0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Mediazione con </a:t>
            </a:r>
            <a:r>
              <a:rPr lang="it-IT" sz="3800" b="1" kern="0" dirty="0" err="1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predittore</a:t>
            </a:r>
            <a:r>
              <a:rPr lang="it-IT" sz="3800" b="1" kern="0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 dicotomico</a:t>
            </a:r>
          </a:p>
        </p:txBody>
      </p:sp>
      <p:sp>
        <p:nvSpPr>
          <p:cNvPr id="3" name="CasellaDiTesto 3"/>
          <p:cNvSpPr txBox="1">
            <a:spLocks noChangeArrowheads="1"/>
          </p:cNvSpPr>
          <p:nvPr/>
        </p:nvSpPr>
        <p:spPr bwMode="auto">
          <a:xfrm>
            <a:off x="1" y="1773238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b="1" dirty="0">
                <a:latin typeface="+mj-lt"/>
                <a:cs typeface="Times New Roman" pitchFamily="18" charset="0"/>
              </a:rPr>
              <a:t>Aprire il file </a:t>
            </a:r>
            <a:r>
              <a:rPr lang="it-IT" sz="2800" b="1" dirty="0" err="1">
                <a:latin typeface="+mj-lt"/>
                <a:cs typeface="Times New Roman" pitchFamily="18" charset="0"/>
              </a:rPr>
              <a:t>Therapy.sav</a:t>
            </a:r>
            <a:endParaRPr lang="it-IT" sz="2800" b="1" dirty="0">
              <a:latin typeface="+mj-lt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11188" y="2911475"/>
            <a:ext cx="7993062" cy="1766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3200" kern="0" dirty="0">
                <a:latin typeface="+mj-lt"/>
                <a:cs typeface="Times New Roman" pitchFamily="18" charset="0"/>
              </a:rPr>
              <a:t>Ipotesi: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3200" kern="0" dirty="0">
                <a:latin typeface="+mj-lt"/>
                <a:cs typeface="Times New Roman" pitchFamily="18" charset="0"/>
              </a:rPr>
              <a:t>Il sentimento di auto-efficacia del paziente media l’effetto del tipo di terapia sul miglioramento dello stato del paziente.</a:t>
            </a:r>
          </a:p>
        </p:txBody>
      </p:sp>
    </p:spTree>
    <p:extLst>
      <p:ext uri="{BB962C8B-B14F-4D97-AF65-F5344CB8AC3E}">
        <p14:creationId xmlns:p14="http://schemas.microsoft.com/office/powerpoint/2010/main" val="1746387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1524790" y="2642433"/>
            <a:ext cx="2671763" cy="16906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Calibri "/>
            </a:endParaRPr>
          </a:p>
        </p:txBody>
      </p:sp>
      <p:sp>
        <p:nvSpPr>
          <p:cNvPr id="3" name="Ovale 2"/>
          <p:cNvSpPr/>
          <p:nvPr/>
        </p:nvSpPr>
        <p:spPr>
          <a:xfrm>
            <a:off x="4477540" y="4009270"/>
            <a:ext cx="2592388" cy="18732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Calibri "/>
            </a:endParaRPr>
          </a:p>
        </p:txBody>
      </p:sp>
      <p:sp>
        <p:nvSpPr>
          <p:cNvPr id="4" name="Ovale 3"/>
          <p:cNvSpPr/>
          <p:nvPr/>
        </p:nvSpPr>
        <p:spPr>
          <a:xfrm>
            <a:off x="7430290" y="2610683"/>
            <a:ext cx="2592388" cy="1692275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Calibri 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524791" y="3025833"/>
            <a:ext cx="28141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latin typeface="+mj-lt"/>
                <a:cs typeface="Times New Roman" pitchFamily="18" charset="0"/>
              </a:rPr>
              <a:t>Terapia (0=</a:t>
            </a:r>
            <a:r>
              <a:rPr lang="it-IT" sz="2400" dirty="0" err="1">
                <a:latin typeface="+mj-lt"/>
                <a:cs typeface="Times New Roman" pitchFamily="18" charset="0"/>
              </a:rPr>
              <a:t>trad</a:t>
            </a:r>
            <a:r>
              <a:rPr lang="it-IT" sz="2400" dirty="0">
                <a:latin typeface="+mj-lt"/>
                <a:cs typeface="Times New Roman" pitchFamily="18" charset="0"/>
              </a:rPr>
              <a:t>, 1=+esercizio)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7609678" y="2858333"/>
            <a:ext cx="24479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dirty="0">
                <a:latin typeface="+mj-lt"/>
                <a:cs typeface="Times New Roman" pitchFamily="18" charset="0"/>
              </a:rPr>
              <a:t>Miglioramento dello stato del paziente</a:t>
            </a:r>
          </a:p>
        </p:txBody>
      </p:sp>
      <p:cxnSp>
        <p:nvCxnSpPr>
          <p:cNvPr id="7" name="Connettore 2 6"/>
          <p:cNvCxnSpPr>
            <a:stCxn id="2" idx="6"/>
          </p:cNvCxnSpPr>
          <p:nvPr/>
        </p:nvCxnSpPr>
        <p:spPr>
          <a:xfrm>
            <a:off x="4196553" y="3488570"/>
            <a:ext cx="3233737" cy="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stCxn id="3" idx="6"/>
          </p:cNvCxnSpPr>
          <p:nvPr/>
        </p:nvCxnSpPr>
        <p:spPr>
          <a:xfrm flipV="1">
            <a:off x="7069928" y="4087058"/>
            <a:ext cx="739775" cy="858837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endCxn id="3" idx="2"/>
          </p:cNvCxnSpPr>
          <p:nvPr/>
        </p:nvCxnSpPr>
        <p:spPr>
          <a:xfrm>
            <a:off x="3685378" y="4118808"/>
            <a:ext cx="792162" cy="827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4550565" y="4661733"/>
            <a:ext cx="2513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dirty="0">
                <a:latin typeface="+mj-lt"/>
                <a:cs typeface="Times New Roman" pitchFamily="18" charset="0"/>
              </a:rPr>
              <a:t>Auto-efficacia</a:t>
            </a:r>
          </a:p>
        </p:txBody>
      </p:sp>
      <p:sp>
        <p:nvSpPr>
          <p:cNvPr id="11" name="CasellaDiTesto 21"/>
          <p:cNvSpPr txBox="1">
            <a:spLocks noChangeArrowheads="1"/>
          </p:cNvSpPr>
          <p:nvPr/>
        </p:nvSpPr>
        <p:spPr bwMode="auto">
          <a:xfrm>
            <a:off x="3359940" y="1274008"/>
            <a:ext cx="50403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dirty="0">
                <a:latin typeface="+mj-lt"/>
                <a:cs typeface="Times New Roman" pitchFamily="18" charset="0"/>
              </a:rPr>
              <a:t>1) Modello da testare</a:t>
            </a:r>
          </a:p>
        </p:txBody>
      </p:sp>
    </p:spTree>
    <p:extLst>
      <p:ext uri="{BB962C8B-B14F-4D97-AF65-F5344CB8AC3E}">
        <p14:creationId xmlns:p14="http://schemas.microsoft.com/office/powerpoint/2010/main" val="1195664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21"/>
          <p:cNvSpPr txBox="1">
            <a:spLocks noChangeArrowheads="1"/>
          </p:cNvSpPr>
          <p:nvPr/>
        </p:nvSpPr>
        <p:spPr bwMode="auto">
          <a:xfrm>
            <a:off x="0" y="544965"/>
            <a:ext cx="1219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latin typeface="+mj-lt"/>
                <a:cs typeface="Times New Roman" pitchFamily="18" charset="0"/>
              </a:rPr>
              <a:t>1) Modello da testare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9175" y="1323968"/>
            <a:ext cx="5235575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0" y="2926503"/>
            <a:ext cx="1219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>
                <a:latin typeface="+mj-lt"/>
                <a:cs typeface="Times New Roman" pitchFamily="18" charset="0"/>
              </a:rPr>
              <a:t>Ripartizione equilibrata delle due terapie, possiamo fare le correlazioni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3358303"/>
            <a:ext cx="6508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0" y="6118965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dirty="0">
                <a:latin typeface="+mj-lt"/>
                <a:cs typeface="Times New Roman" pitchFamily="18" charset="0"/>
              </a:rPr>
              <a:t>Tutte le variabili sono correlate, condizione preliminare </a:t>
            </a:r>
          </a:p>
        </p:txBody>
      </p:sp>
    </p:spTree>
    <p:extLst>
      <p:ext uri="{BB962C8B-B14F-4D97-AF65-F5344CB8AC3E}">
        <p14:creationId xmlns:p14="http://schemas.microsoft.com/office/powerpoint/2010/main" val="2272150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C6070A8-135B-844E-AA06-62BE65AAF114}"/>
              </a:ext>
            </a:extLst>
          </p:cNvPr>
          <p:cNvSpPr txBox="1"/>
          <p:nvPr/>
        </p:nvSpPr>
        <p:spPr>
          <a:xfrm>
            <a:off x="0" y="451413"/>
            <a:ext cx="1219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</a:rPr>
              <a:t>Passaggio 2</a:t>
            </a:r>
            <a:r>
              <a:rPr lang="it-IT" sz="2800" dirty="0">
                <a:latin typeface="+mj-lt"/>
              </a:rPr>
              <a:t>: effetto totale /semplice (c ):</a:t>
            </a:r>
          </a:p>
          <a:p>
            <a:pPr algn="ctr"/>
            <a:r>
              <a:rPr lang="it-IT" sz="2400" dirty="0">
                <a:latin typeface="+mj-lt"/>
              </a:rPr>
              <a:t>Il tipo di terapia predice il miglioramento del paziente?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04194FA-9B8C-8544-AF54-55EBFC4EFA51}"/>
              </a:ext>
            </a:extLst>
          </p:cNvPr>
          <p:cNvSpPr txBox="1"/>
          <p:nvPr/>
        </p:nvSpPr>
        <p:spPr>
          <a:xfrm>
            <a:off x="0" y="5571345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Il tipo di terapia predice il miglioramento del paziente, β = .50, t(110) = 6.06, </a:t>
            </a:r>
            <a:r>
              <a:rPr lang="it-IT" sz="2000" dirty="0" err="1">
                <a:latin typeface="+mj-lt"/>
              </a:rPr>
              <a:t>p</a:t>
            </a:r>
            <a:r>
              <a:rPr lang="it-IT" sz="2000" dirty="0">
                <a:latin typeface="+mj-lt"/>
              </a:rPr>
              <a:t>&lt;.001.</a:t>
            </a:r>
          </a:p>
          <a:p>
            <a:r>
              <a:rPr lang="it-IT" sz="2000" dirty="0">
                <a:latin typeface="+mj-lt"/>
              </a:rPr>
              <a:t>In questo caso, .50 indica il cambiamento medio atteso nel miglioramento per i soggetti che fanno una terapia che include esercizi. </a:t>
            </a:r>
            <a:endParaRPr lang="it-IT" dirty="0">
              <a:latin typeface="+mj-lt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B537C40E-B8CC-DE4F-B930-9D795F9B8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3301" y="1440340"/>
            <a:ext cx="3581962" cy="94737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B2478229-B7E3-2043-9F2A-B57E255F7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591" y="2387710"/>
            <a:ext cx="8204200" cy="254000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83D6919F-E5B1-524B-9C9A-77D8D5C028EF}"/>
              </a:ext>
            </a:extLst>
          </p:cNvPr>
          <p:cNvSpPr/>
          <p:nvPr/>
        </p:nvSpPr>
        <p:spPr>
          <a:xfrm>
            <a:off x="4745620" y="4180359"/>
            <a:ext cx="555584" cy="3472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164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ED2491C-3148-4742-A26A-2F4846985188}"/>
              </a:ext>
            </a:extLst>
          </p:cNvPr>
          <p:cNvSpPr txBox="1"/>
          <p:nvPr/>
        </p:nvSpPr>
        <p:spPr>
          <a:xfrm>
            <a:off x="0" y="451413"/>
            <a:ext cx="1219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</a:rPr>
              <a:t>Passaggio 3</a:t>
            </a:r>
            <a:r>
              <a:rPr lang="it-IT" sz="2800" dirty="0">
                <a:latin typeface="+mj-lt"/>
              </a:rPr>
              <a:t>: effetto di x su m (a ):</a:t>
            </a:r>
          </a:p>
          <a:p>
            <a:pPr algn="ctr"/>
            <a:r>
              <a:rPr lang="it-IT" sz="2400" dirty="0">
                <a:latin typeface="+mj-lt"/>
              </a:rPr>
              <a:t>Il tipo di terapia predice il sentimento di auto-efficacia del paziente?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E2E32CF-1B90-D84C-8FF2-186A64435B9B}"/>
              </a:ext>
            </a:extLst>
          </p:cNvPr>
          <p:cNvSpPr txBox="1"/>
          <p:nvPr/>
        </p:nvSpPr>
        <p:spPr>
          <a:xfrm>
            <a:off x="0" y="4578322"/>
            <a:ext cx="12192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Il tipo di terapia predice il sentimento di auto-efficacia del paziente, β = .50, t(110) = 6.07, </a:t>
            </a:r>
            <a:r>
              <a:rPr lang="it-IT" sz="2000" dirty="0" err="1">
                <a:latin typeface="+mj-lt"/>
              </a:rPr>
              <a:t>p</a:t>
            </a:r>
            <a:r>
              <a:rPr lang="it-IT" sz="2000" dirty="0">
                <a:latin typeface="+mj-lt"/>
              </a:rPr>
              <a:t>&lt;.001. </a:t>
            </a:r>
          </a:p>
          <a:p>
            <a:r>
              <a:rPr lang="it-IT" sz="2000" dirty="0">
                <a:latin typeface="+mj-lt"/>
              </a:rPr>
              <a:t>In questo caso, .50 rappresenta il cambiamento atteso medio nei livelli di autoefficacia per i soggetti che fanno una terapia che include esercizi. </a:t>
            </a:r>
            <a:endParaRPr lang="it-IT" dirty="0">
              <a:latin typeface="+mj-lt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AD586E4-30D0-B04F-A06B-BA7237610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7310" y="1391921"/>
            <a:ext cx="3321451" cy="161663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0CD168D-F64B-1A4B-A5BF-84A5CAA47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133" y="2200238"/>
            <a:ext cx="7084911" cy="1951855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8D66C6B3-B97D-BD48-AFE4-0C8DCB58E4C4}"/>
              </a:ext>
            </a:extLst>
          </p:cNvPr>
          <p:cNvSpPr/>
          <p:nvPr/>
        </p:nvSpPr>
        <p:spPr>
          <a:xfrm>
            <a:off x="4178461" y="3619819"/>
            <a:ext cx="555584" cy="3472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80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468313" y="1628774"/>
            <a:ext cx="1140059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dirty="0">
                <a:latin typeface="+mj-lt"/>
                <a:cs typeface="Times New Roman" pitchFamily="18" charset="0"/>
              </a:rPr>
              <a:t>Quando diciamo che una variabile ne “spiega” un’altra, intendiamo dire che stiamo cercando di stabilire una relazione </a:t>
            </a:r>
            <a:r>
              <a:rPr lang="it-IT" sz="2800" b="1" dirty="0">
                <a:latin typeface="+mj-lt"/>
                <a:cs typeface="Times New Roman" pitchFamily="18" charset="0"/>
              </a:rPr>
              <a:t>funzionale</a:t>
            </a:r>
            <a:endParaRPr lang="it-IT" sz="2800" dirty="0">
              <a:latin typeface="+mj-lt"/>
              <a:cs typeface="Times New Roman" pitchFamily="18" charset="0"/>
            </a:endParaRPr>
          </a:p>
          <a:p>
            <a:r>
              <a:rPr lang="it-IT" sz="2800" dirty="0">
                <a:latin typeface="+mj-lt"/>
                <a:cs typeface="Times New Roman" pitchFamily="18" charset="0"/>
              </a:rPr>
              <a:t>Una relazione funzionale non è necessariamente una relazione di causa-effetto. La variabile “spiegata” varia in </a:t>
            </a:r>
            <a:r>
              <a:rPr lang="it-IT" sz="2800" b="1" dirty="0">
                <a:latin typeface="+mj-lt"/>
                <a:cs typeface="Times New Roman" pitchFamily="18" charset="0"/>
              </a:rPr>
              <a:t>funzione </a:t>
            </a:r>
            <a:r>
              <a:rPr lang="it-IT" sz="2800" dirty="0">
                <a:latin typeface="+mj-lt"/>
                <a:cs typeface="Times New Roman" pitchFamily="18" charset="0"/>
              </a:rPr>
              <a:t>della variabile che spiega ma </a:t>
            </a:r>
            <a:r>
              <a:rPr lang="it-IT" sz="2800" b="1" dirty="0">
                <a:latin typeface="+mj-lt"/>
                <a:cs typeface="Times New Roman" pitchFamily="18" charset="0"/>
              </a:rPr>
              <a:t>non </a:t>
            </a:r>
            <a:r>
              <a:rPr lang="it-IT" sz="2800" dirty="0">
                <a:latin typeface="+mj-lt"/>
                <a:cs typeface="Times New Roman" pitchFamily="18" charset="0"/>
              </a:rPr>
              <a:t>necessariamente quest’ultima è anche la </a:t>
            </a:r>
            <a:r>
              <a:rPr lang="it-IT" sz="2800" i="1" dirty="0">
                <a:latin typeface="+mj-lt"/>
                <a:cs typeface="Times New Roman" pitchFamily="18" charset="0"/>
              </a:rPr>
              <a:t>causa</a:t>
            </a:r>
            <a:endParaRPr lang="it-IT" sz="2800" dirty="0">
              <a:latin typeface="+mj-lt"/>
              <a:cs typeface="Times New Roman" pitchFamily="18" charset="0"/>
            </a:endParaRPr>
          </a:p>
          <a:p>
            <a:r>
              <a:rPr lang="it-IT" sz="2800" dirty="0">
                <a:latin typeface="+mj-lt"/>
                <a:cs typeface="Times New Roman" pitchFamily="18" charset="0"/>
              </a:rPr>
              <a:t> </a:t>
            </a:r>
          </a:p>
          <a:p>
            <a:r>
              <a:rPr lang="it-IT" sz="2800" dirty="0">
                <a:latin typeface="+mj-lt"/>
                <a:cs typeface="Times New Roman" pitchFamily="18" charset="0"/>
              </a:rPr>
              <a:t>Ci può essere una terza variabile (causa) che spiega la presenza di una relazione funzionale 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468314" y="836612"/>
            <a:ext cx="1140059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Mediazione</a:t>
            </a:r>
          </a:p>
        </p:txBody>
      </p:sp>
    </p:spTree>
    <p:extLst>
      <p:ext uri="{BB962C8B-B14F-4D97-AF65-F5344CB8AC3E}">
        <p14:creationId xmlns:p14="http://schemas.microsoft.com/office/powerpoint/2010/main" val="16557572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F83BDAA-9889-444F-A8C5-865304779879}"/>
              </a:ext>
            </a:extLst>
          </p:cNvPr>
          <p:cNvSpPr txBox="1"/>
          <p:nvPr/>
        </p:nvSpPr>
        <p:spPr>
          <a:xfrm>
            <a:off x="0" y="451413"/>
            <a:ext cx="1219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</a:rPr>
              <a:t>Passaggio 4</a:t>
            </a:r>
            <a:r>
              <a:rPr lang="it-IT" sz="2800" dirty="0">
                <a:latin typeface="+mj-lt"/>
              </a:rPr>
              <a:t>: effetto di x su m (a ):</a:t>
            </a:r>
          </a:p>
          <a:p>
            <a:pPr algn="ctr"/>
            <a:r>
              <a:rPr lang="it-IT" sz="2400" dirty="0">
                <a:latin typeface="+mj-lt"/>
              </a:rPr>
              <a:t>Il sentimento di auto-efficacia predice il miglioramento del paziente?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D178BA8-1615-4148-BA9B-3807C29F1B81}"/>
              </a:ext>
            </a:extLst>
          </p:cNvPr>
          <p:cNvSpPr txBox="1"/>
          <p:nvPr/>
        </p:nvSpPr>
        <p:spPr>
          <a:xfrm>
            <a:off x="-1" y="5113925"/>
            <a:ext cx="1219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Al netto del tipo di terapia, il sentimento di autoefficacia predice il miglioramento del paziente, β = .62, t(110) = 8.29, </a:t>
            </a:r>
            <a:r>
              <a:rPr lang="it-IT" sz="2000" dirty="0" err="1">
                <a:latin typeface="+mj-lt"/>
              </a:rPr>
              <a:t>p</a:t>
            </a:r>
            <a:r>
              <a:rPr lang="it-IT" sz="2000" dirty="0">
                <a:latin typeface="+mj-lt"/>
              </a:rPr>
              <a:t> &lt;.001</a:t>
            </a:r>
            <a:endParaRPr lang="it-IT" dirty="0">
              <a:latin typeface="+mj-lt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3EEF53F-3D60-8642-97DD-B35A388DF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169" y="1498540"/>
            <a:ext cx="3067861" cy="138747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475C28-DCBE-5447-90EF-E4E12B266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913" y="2309722"/>
            <a:ext cx="6866921" cy="2238556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8396D0BE-AA8C-AA45-9E96-75842F72D6CE}"/>
              </a:ext>
            </a:extLst>
          </p:cNvPr>
          <p:cNvSpPr/>
          <p:nvPr/>
        </p:nvSpPr>
        <p:spPr>
          <a:xfrm>
            <a:off x="5011838" y="3847148"/>
            <a:ext cx="555584" cy="3056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6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CB83DD-C952-EA4B-AB4E-C55801827518}"/>
              </a:ext>
            </a:extLst>
          </p:cNvPr>
          <p:cNvSpPr txBox="1"/>
          <p:nvPr/>
        </p:nvSpPr>
        <p:spPr>
          <a:xfrm>
            <a:off x="0" y="45141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</a:rPr>
              <a:t>Passaggio 5</a:t>
            </a:r>
            <a:r>
              <a:rPr lang="it-IT" sz="2800" dirty="0">
                <a:latin typeface="+mj-lt"/>
              </a:rPr>
              <a:t>: testare l’effetto di mediazione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9EAD8A3-36E4-BD41-BBDA-C97E59128D3B}"/>
              </a:ext>
            </a:extLst>
          </p:cNvPr>
          <p:cNvSpPr txBox="1"/>
          <p:nvPr/>
        </p:nvSpPr>
        <p:spPr>
          <a:xfrm>
            <a:off x="1" y="1537348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m = a * b = .50 * .62 = 0.31. Dal momento che sia a che b sono significativi, anche m è significativo. </a:t>
            </a:r>
            <a:endParaRPr lang="it-IT" dirty="0">
              <a:latin typeface="+mj-lt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B71225-DFD8-D944-9D9A-FF03D7222604}"/>
              </a:ext>
            </a:extLst>
          </p:cNvPr>
          <p:cNvSpPr txBox="1"/>
          <p:nvPr/>
        </p:nvSpPr>
        <p:spPr>
          <a:xfrm>
            <a:off x="-1" y="223856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</a:rPr>
              <a:t>Passaggio 6</a:t>
            </a:r>
            <a:r>
              <a:rPr lang="it-IT" sz="2800" dirty="0">
                <a:latin typeface="+mj-lt"/>
              </a:rPr>
              <a:t>: mediazione totale o parziale?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EFFB864-8CB3-D148-8F4D-666E5444E9B3}"/>
              </a:ext>
            </a:extLst>
          </p:cNvPr>
          <p:cNvSpPr txBox="1"/>
          <p:nvPr/>
        </p:nvSpPr>
        <p:spPr>
          <a:xfrm>
            <a:off x="0" y="332449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Dal momento che c’, ovvero l’effetto di x (tipo di terapia) su y (miglioramento del paziente) al netto di m (sentimento di auto-efficacia) è significativo, possiamo inferire che la mediazione è parziale. 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8091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 bwMode="auto">
          <a:xfrm>
            <a:off x="0" y="153653"/>
            <a:ext cx="12129247" cy="649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br>
              <a:rPr lang="it-IT" sz="3800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it-IT" sz="3800" b="1" kern="0" dirty="0">
                <a:solidFill>
                  <a:schemeClr val="accent2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br>
              <a:rPr lang="it-IT" sz="3800" b="1" kern="0" dirty="0">
                <a:solidFill>
                  <a:schemeClr val="accent2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it-IT" sz="3200" b="1" kern="0" dirty="0">
                <a:latin typeface="+mj-lt"/>
                <a:ea typeface="+mj-ea"/>
                <a:cs typeface="Times New Roman" pitchFamily="18" charset="0"/>
              </a:rPr>
              <a:t>Scrivere la procedura delle analisi e i risultati</a:t>
            </a:r>
            <a:br>
              <a:rPr lang="it-IT" sz="3800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</a:br>
            <a:br>
              <a:rPr lang="it-IT" sz="3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it-IT" sz="3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717977"/>
            <a:ext cx="12192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2000" dirty="0">
                <a:latin typeface="+mj-lt"/>
                <a:cs typeface="Times New Roman" pitchFamily="18" charset="0"/>
              </a:rPr>
              <a:t>Per testare l’ipotesi di mediazione secondo la quale il sentimento di auto-efficacia </a:t>
            </a:r>
            <a:r>
              <a:rPr lang="it-IT" sz="2000" kern="0" dirty="0">
                <a:latin typeface="+mj-lt"/>
                <a:cs typeface="Times New Roman" pitchFamily="18" charset="0"/>
              </a:rPr>
              <a:t>media l’effetto del tipo di terapia sul miglioramento dello stato del paziente, prima si esaminano le correlazioni tra le 3 variabili. Tutte le 3 variabili sono significativamente correlate (.50 &lt;</a:t>
            </a:r>
            <a:r>
              <a:rPr lang="it-IT" sz="2000" i="1" kern="0" dirty="0">
                <a:latin typeface="+mj-lt"/>
                <a:cs typeface="Times New Roman" pitchFamily="18" charset="0"/>
              </a:rPr>
              <a:t> r </a:t>
            </a:r>
            <a:r>
              <a:rPr lang="it-IT" sz="2000" kern="0" dirty="0">
                <a:latin typeface="+mj-lt"/>
                <a:cs typeface="Times New Roman" pitchFamily="18" charset="0"/>
              </a:rPr>
              <a:t>&lt; .72). </a:t>
            </a:r>
          </a:p>
          <a:p>
            <a:pPr algn="just"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Di seguito, vengono testate le 3 condizioni necessarie per la presenza di una mediazione con una serie di regressioni lineari:</a:t>
            </a:r>
          </a:p>
          <a:p>
            <a:pPr algn="just"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a) Un effetto significativo del </a:t>
            </a:r>
            <a:r>
              <a:rPr lang="it-IT" sz="2000" kern="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000" kern="0" dirty="0">
                <a:latin typeface="+mj-lt"/>
                <a:cs typeface="Times New Roman" pitchFamily="18" charset="0"/>
              </a:rPr>
              <a:t> sul criterio, cioè un effetto del tipo di terapia sul miglioramento del paziente: I risultati confermano i risultati dell’analisi di correlazione, la terapia con esercizi migliora di più lo stato del paziente che la terapia tradizionale (</a:t>
            </a:r>
            <a:r>
              <a:rPr lang="el-GR" sz="2000" kern="0" dirty="0">
                <a:latin typeface="+mj-lt"/>
                <a:cs typeface="Times New Roman" pitchFamily="18" charset="0"/>
              </a:rPr>
              <a:t>β</a:t>
            </a:r>
            <a:r>
              <a:rPr lang="it-IT" sz="2000" kern="0" dirty="0">
                <a:latin typeface="+mj-lt"/>
                <a:cs typeface="Times New Roman" pitchFamily="18" charset="0"/>
              </a:rPr>
              <a:t> = .50, </a:t>
            </a:r>
            <a:r>
              <a:rPr lang="it-IT" sz="2000" i="1" kern="0" dirty="0">
                <a:latin typeface="+mj-lt"/>
                <a:cs typeface="Times New Roman" pitchFamily="18" charset="0"/>
              </a:rPr>
              <a:t>p</a:t>
            </a:r>
            <a:r>
              <a:rPr lang="it-IT" sz="2000" kern="0" dirty="0">
                <a:latin typeface="+mj-lt"/>
                <a:cs typeface="Times New Roman" pitchFamily="18" charset="0"/>
              </a:rPr>
              <a:t> &lt; .001)</a:t>
            </a:r>
            <a:r>
              <a:rPr lang="it-IT" sz="2000" dirty="0">
                <a:latin typeface="+mj-lt"/>
                <a:cs typeface="Times New Roman" pitchFamily="18" charset="0"/>
              </a:rPr>
              <a:t>. </a:t>
            </a:r>
            <a:endParaRPr lang="it-IT" sz="2000" kern="0" dirty="0">
              <a:latin typeface="+mj-lt"/>
              <a:cs typeface="Times New Roman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DD15F2B-CAF4-6646-9D41-EB4C4B59752E}"/>
              </a:ext>
            </a:extLst>
          </p:cNvPr>
          <p:cNvSpPr txBox="1"/>
          <p:nvPr/>
        </p:nvSpPr>
        <p:spPr>
          <a:xfrm>
            <a:off x="0" y="3268579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b) </a:t>
            </a:r>
            <a:r>
              <a:rPr lang="it-IT" sz="2000" dirty="0">
                <a:latin typeface="+mj-lt"/>
                <a:cs typeface="Times New Roman" pitchFamily="18" charset="0"/>
              </a:rPr>
              <a:t>Un effetto significativo del </a:t>
            </a:r>
            <a:r>
              <a:rPr lang="it-IT" sz="20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000" dirty="0">
                <a:latin typeface="+mj-lt"/>
                <a:cs typeface="Times New Roman" pitchFamily="18" charset="0"/>
              </a:rPr>
              <a:t> sul mediatore cioè </a:t>
            </a:r>
            <a:r>
              <a:rPr lang="it-IT" sz="2000" kern="0" dirty="0">
                <a:latin typeface="+mj-lt"/>
                <a:cs typeface="Times New Roman" pitchFamily="18" charset="0"/>
              </a:rPr>
              <a:t>un effetto significativo del tipo di terapia sul sentimento d’auto-efficacia : I risultati confermano i risultati dell’analisi di correlazione, la terapia con esercizi risulta in un sentimento d’auto-efficacia più importante che la terapia tradizionale (</a:t>
            </a:r>
            <a:r>
              <a:rPr lang="el-GR" sz="2000" kern="0" dirty="0">
                <a:latin typeface="+mj-lt"/>
                <a:cs typeface="Times New Roman" pitchFamily="18" charset="0"/>
              </a:rPr>
              <a:t>β</a:t>
            </a:r>
            <a:r>
              <a:rPr lang="it-IT" sz="2000" kern="0" dirty="0">
                <a:latin typeface="+mj-lt"/>
                <a:cs typeface="Times New Roman" pitchFamily="18" charset="0"/>
              </a:rPr>
              <a:t> = .50, </a:t>
            </a:r>
            <a:r>
              <a:rPr lang="it-IT" sz="2000" i="1" kern="0" dirty="0">
                <a:latin typeface="+mj-lt"/>
                <a:cs typeface="Times New Roman" pitchFamily="18" charset="0"/>
              </a:rPr>
              <a:t>p</a:t>
            </a:r>
            <a:r>
              <a:rPr lang="it-IT" sz="2000" kern="0" dirty="0">
                <a:latin typeface="+mj-lt"/>
                <a:cs typeface="Times New Roman" pitchFamily="18" charset="0"/>
              </a:rPr>
              <a:t> &lt; .001)</a:t>
            </a:r>
            <a:r>
              <a:rPr lang="it-IT" sz="2000" dirty="0">
                <a:latin typeface="+mj-lt"/>
                <a:cs typeface="Times New Roman" pitchFamily="18" charset="0"/>
              </a:rPr>
              <a:t>. </a:t>
            </a:r>
          </a:p>
          <a:p>
            <a:pPr algn="just"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c) </a:t>
            </a:r>
            <a:r>
              <a:rPr lang="it-IT" sz="2000" dirty="0">
                <a:latin typeface="+mj-lt"/>
                <a:cs typeface="Times New Roman" pitchFamily="18" charset="0"/>
              </a:rPr>
              <a:t>Un effetto significativo del mediatore sul criterio parzializzando il </a:t>
            </a:r>
            <a:r>
              <a:rPr lang="it-IT" sz="20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000" dirty="0">
                <a:latin typeface="+mj-lt"/>
                <a:cs typeface="Times New Roman" pitchFamily="18" charset="0"/>
              </a:rPr>
              <a:t> cioè un effetto significativo del sentimento d’auto-efficacia sul miglioramento dello stato parzializzando l’effetto del tipo di terapia: L’effetto dell’auto-efficacia sul miglioramento risulta significativo </a:t>
            </a:r>
            <a:r>
              <a:rPr lang="it-IT" sz="2000" kern="0" dirty="0">
                <a:latin typeface="+mj-lt"/>
                <a:cs typeface="Times New Roman" pitchFamily="18" charset="0"/>
              </a:rPr>
              <a:t>(</a:t>
            </a:r>
            <a:r>
              <a:rPr lang="el-GR" sz="2000" kern="0" dirty="0">
                <a:latin typeface="+mj-lt"/>
                <a:cs typeface="Times New Roman" pitchFamily="18" charset="0"/>
              </a:rPr>
              <a:t>β</a:t>
            </a:r>
            <a:r>
              <a:rPr lang="it-IT" sz="2000" kern="0" dirty="0">
                <a:latin typeface="+mj-lt"/>
                <a:cs typeface="Times New Roman" pitchFamily="18" charset="0"/>
              </a:rPr>
              <a:t> = .62, </a:t>
            </a:r>
            <a:r>
              <a:rPr lang="it-IT" sz="2000" i="1" kern="0" dirty="0">
                <a:latin typeface="+mj-lt"/>
                <a:cs typeface="Times New Roman" pitchFamily="18" charset="0"/>
              </a:rPr>
              <a:t>p</a:t>
            </a:r>
            <a:r>
              <a:rPr lang="it-IT" sz="2000" kern="0" dirty="0">
                <a:latin typeface="+mj-lt"/>
                <a:cs typeface="Times New Roman" pitchFamily="18" charset="0"/>
              </a:rPr>
              <a:t> &lt; .001).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B3683B-E239-4D45-B057-238890C2EEB0}"/>
              </a:ext>
            </a:extLst>
          </p:cNvPr>
          <p:cNvSpPr txBox="1"/>
          <p:nvPr/>
        </p:nvSpPr>
        <p:spPr>
          <a:xfrm>
            <a:off x="-62753" y="5170527"/>
            <a:ext cx="1225475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Le 3 condizioni sono state soddisfatte. </a:t>
            </a:r>
          </a:p>
          <a:p>
            <a:pPr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La mediazione è parziale: Il tipo di terapia predice ancora il miglioramento  quando viene controllato l’effetto dell’auto-efficacia ma in modo ridotto (da </a:t>
            </a:r>
            <a:r>
              <a:rPr lang="el-GR" sz="2000" kern="0" dirty="0">
                <a:latin typeface="+mj-lt"/>
                <a:cs typeface="Times New Roman" pitchFamily="18" charset="0"/>
              </a:rPr>
              <a:t>β</a:t>
            </a:r>
            <a:r>
              <a:rPr lang="it-IT" sz="2000" kern="0" dirty="0">
                <a:latin typeface="+mj-lt"/>
                <a:cs typeface="Times New Roman" pitchFamily="18" charset="0"/>
              </a:rPr>
              <a:t> = .50, </a:t>
            </a:r>
            <a:r>
              <a:rPr lang="it-IT" sz="2000" i="1" kern="0" dirty="0">
                <a:latin typeface="+mj-lt"/>
                <a:cs typeface="Times New Roman" pitchFamily="18" charset="0"/>
              </a:rPr>
              <a:t>p</a:t>
            </a:r>
            <a:r>
              <a:rPr lang="it-IT" sz="2000" kern="0" dirty="0">
                <a:latin typeface="+mj-lt"/>
                <a:cs typeface="Times New Roman" pitchFamily="18" charset="0"/>
              </a:rPr>
              <a:t> &lt; .001 a </a:t>
            </a:r>
            <a:r>
              <a:rPr lang="el-GR" sz="2000" kern="0" dirty="0">
                <a:latin typeface="+mj-lt"/>
                <a:cs typeface="Times New Roman" pitchFamily="18" charset="0"/>
              </a:rPr>
              <a:t>β </a:t>
            </a:r>
            <a:r>
              <a:rPr lang="it-IT" sz="2000" kern="0" dirty="0">
                <a:latin typeface="+mj-lt"/>
                <a:cs typeface="Times New Roman" pitchFamily="18" charset="0"/>
              </a:rPr>
              <a:t>= .19 , </a:t>
            </a:r>
            <a:r>
              <a:rPr lang="it-IT" sz="2000" i="1" kern="0" dirty="0">
                <a:latin typeface="+mj-lt"/>
                <a:cs typeface="Times New Roman" pitchFamily="18" charset="0"/>
              </a:rPr>
              <a:t>p</a:t>
            </a:r>
            <a:r>
              <a:rPr lang="it-IT" sz="2000" kern="0" dirty="0">
                <a:latin typeface="+mj-lt"/>
                <a:cs typeface="Times New Roman" pitchFamily="18" charset="0"/>
              </a:rPr>
              <a:t> = .014)</a:t>
            </a:r>
            <a:r>
              <a:rPr lang="it-IT" sz="2000" dirty="0">
                <a:latin typeface="+mj-lt"/>
                <a:cs typeface="Times New Roman" pitchFamily="18" charset="0"/>
              </a:rPr>
              <a:t>.</a:t>
            </a:r>
            <a:endParaRPr lang="it-IT" sz="2000" kern="0" dirty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it-IT" sz="2000" kern="0" dirty="0">
                <a:latin typeface="+mj-lt"/>
                <a:cs typeface="Times New Roman" pitchFamily="18" charset="0"/>
              </a:rPr>
              <a:t>Inoltre, l’effetto M indiretto è di </a:t>
            </a:r>
            <a:r>
              <a:rPr lang="it-IT" sz="2000" dirty="0">
                <a:latin typeface="+mj-lt"/>
                <a:cs typeface="Times New Roman" pitchFamily="18" charset="0"/>
              </a:rPr>
              <a:t>.31 ed </a:t>
            </a:r>
            <a:r>
              <a:rPr lang="it-IT" sz="2000" kern="0" dirty="0">
                <a:latin typeface="+mj-lt"/>
                <a:cs typeface="Times New Roman" pitchFamily="18" charset="0"/>
              </a:rPr>
              <a:t>è significativo. Possiamo quindi dire che il sentimento d’auto-efficacia media parzialmente ma significativamente l’effetto del tipo di terapia sul miglioramento del paziente.</a:t>
            </a:r>
          </a:p>
        </p:txBody>
      </p:sp>
    </p:spTree>
    <p:extLst>
      <p:ext uri="{BB962C8B-B14F-4D97-AF65-F5344CB8AC3E}">
        <p14:creationId xmlns:p14="http://schemas.microsoft.com/office/powerpoint/2010/main" val="1782545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21"/>
          <p:cNvSpPr txBox="1">
            <a:spLocks noChangeArrowheads="1"/>
          </p:cNvSpPr>
          <p:nvPr/>
        </p:nvSpPr>
        <p:spPr bwMode="auto">
          <a:xfrm>
            <a:off x="0" y="613989"/>
            <a:ext cx="12192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latin typeface="+mj-lt"/>
                <a:cs typeface="Times New Roman" pitchFamily="18" charset="0"/>
              </a:rPr>
              <a:t>Mediazione parziale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1236973" y="1706226"/>
            <a:ext cx="8532813" cy="3887787"/>
            <a:chOff x="250825" y="2205038"/>
            <a:chExt cx="8532813" cy="3887787"/>
          </a:xfrm>
        </p:grpSpPr>
        <p:sp>
          <p:nvSpPr>
            <p:cNvPr id="4" name="Ovale 3"/>
            <p:cNvSpPr/>
            <p:nvPr/>
          </p:nvSpPr>
          <p:spPr>
            <a:xfrm>
              <a:off x="250825" y="2205038"/>
              <a:ext cx="2671763" cy="16906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latin typeface="+mj-lt"/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3168650" y="4219575"/>
              <a:ext cx="2592388" cy="187325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latin typeface="+mj-lt"/>
              </a:endParaRPr>
            </a:p>
          </p:txBody>
        </p:sp>
        <p:sp>
          <p:nvSpPr>
            <p:cNvPr id="6" name="Ovale 5"/>
            <p:cNvSpPr/>
            <p:nvPr/>
          </p:nvSpPr>
          <p:spPr>
            <a:xfrm>
              <a:off x="6156325" y="2205038"/>
              <a:ext cx="2592388" cy="1692275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latin typeface="+mj-lt"/>
              </a:endParaRPr>
            </a:p>
          </p:txBody>
        </p:sp>
        <p:sp>
          <p:nvSpPr>
            <p:cNvPr id="7" name="CasellaDiTesto 4"/>
            <p:cNvSpPr txBox="1">
              <a:spLocks noChangeArrowheads="1"/>
            </p:cNvSpPr>
            <p:nvPr/>
          </p:nvSpPr>
          <p:spPr bwMode="auto">
            <a:xfrm>
              <a:off x="501650" y="2276475"/>
              <a:ext cx="2278063" cy="1385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>
                  <a:latin typeface="+mj-lt"/>
                  <a:cs typeface="Times New Roman" pitchFamily="18" charset="0"/>
                </a:rPr>
                <a:t>Terapia (0=trad, 1=+esercizio)</a:t>
              </a:r>
            </a:p>
          </p:txBody>
        </p:sp>
        <p:sp>
          <p:nvSpPr>
            <p:cNvPr id="8" name="CasellaDiTesto 5"/>
            <p:cNvSpPr txBox="1">
              <a:spLocks noChangeArrowheads="1"/>
            </p:cNvSpPr>
            <p:nvPr/>
          </p:nvSpPr>
          <p:spPr bwMode="auto">
            <a:xfrm>
              <a:off x="6334125" y="2451100"/>
              <a:ext cx="2449513" cy="1385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>
                  <a:latin typeface="+mj-lt"/>
                  <a:cs typeface="Times New Roman" pitchFamily="18" charset="0"/>
                </a:rPr>
                <a:t>Miglioramento dello stato del paziente</a:t>
              </a:r>
            </a:p>
          </p:txBody>
        </p:sp>
        <p:cxnSp>
          <p:nvCxnSpPr>
            <p:cNvPr id="9" name="Connettore 2 8"/>
            <p:cNvCxnSpPr>
              <a:stCxn id="4" idx="6"/>
              <a:endCxn id="6" idx="2"/>
            </p:cNvCxnSpPr>
            <p:nvPr/>
          </p:nvCxnSpPr>
          <p:spPr>
            <a:xfrm>
              <a:off x="2922588" y="3051175"/>
              <a:ext cx="3233737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nettore 2 9"/>
            <p:cNvCxnSpPr>
              <a:stCxn id="5" idx="6"/>
              <a:endCxn id="6" idx="3"/>
            </p:cNvCxnSpPr>
            <p:nvPr/>
          </p:nvCxnSpPr>
          <p:spPr>
            <a:xfrm flipV="1">
              <a:off x="5761038" y="3649663"/>
              <a:ext cx="774700" cy="1506537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>
              <a:stCxn id="4" idx="4"/>
              <a:endCxn id="5" idx="2"/>
            </p:cNvCxnSpPr>
            <p:nvPr/>
          </p:nvCxnSpPr>
          <p:spPr>
            <a:xfrm>
              <a:off x="1587500" y="3895725"/>
              <a:ext cx="1581150" cy="12604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2" name="CasellaDiTesto 9"/>
            <p:cNvSpPr txBox="1">
              <a:spLocks noChangeArrowheads="1"/>
            </p:cNvSpPr>
            <p:nvPr/>
          </p:nvSpPr>
          <p:spPr bwMode="auto">
            <a:xfrm>
              <a:off x="3241675" y="4872038"/>
              <a:ext cx="251301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>
                  <a:latin typeface="+mj-lt"/>
                  <a:cs typeface="Times New Roman" pitchFamily="18" charset="0"/>
                </a:rPr>
                <a:t>Auto-efficacia</a:t>
              </a:r>
            </a:p>
          </p:txBody>
        </p:sp>
        <p:sp>
          <p:nvSpPr>
            <p:cNvPr id="13" name="CasellaDiTesto 12"/>
            <p:cNvSpPr txBox="1">
              <a:spLocks noChangeArrowheads="1"/>
            </p:cNvSpPr>
            <p:nvPr/>
          </p:nvSpPr>
          <p:spPr bwMode="auto">
            <a:xfrm>
              <a:off x="3924300" y="2565400"/>
              <a:ext cx="1584325" cy="954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800" dirty="0">
                  <a:latin typeface="+mj-lt"/>
                  <a:cs typeface="Times New Roman" pitchFamily="18" charset="0"/>
                </a:rPr>
                <a:t>.50*** </a:t>
              </a:r>
            </a:p>
            <a:p>
              <a:r>
                <a:rPr lang="it-IT" sz="2800" dirty="0">
                  <a:latin typeface="+mj-lt"/>
                  <a:cs typeface="Times New Roman" pitchFamily="18" charset="0"/>
                </a:rPr>
                <a:t>(.19*)</a:t>
              </a:r>
            </a:p>
          </p:txBody>
        </p:sp>
        <p:sp>
          <p:nvSpPr>
            <p:cNvPr id="14" name="CasellaDiTesto 13"/>
            <p:cNvSpPr txBox="1">
              <a:spLocks noChangeArrowheads="1"/>
            </p:cNvSpPr>
            <p:nvPr/>
          </p:nvSpPr>
          <p:spPr bwMode="auto">
            <a:xfrm>
              <a:off x="5754688" y="3935356"/>
              <a:ext cx="2520205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it-IT" sz="2800" dirty="0">
                <a:latin typeface="+mj-lt"/>
                <a:cs typeface="Times New Roman" pitchFamily="18" charset="0"/>
              </a:endParaRPr>
            </a:p>
            <a:p>
              <a:r>
                <a:rPr lang="it-IT" sz="2800" dirty="0">
                  <a:latin typeface="+mj-lt"/>
                  <a:cs typeface="Times New Roman" pitchFamily="18" charset="0"/>
                </a:rPr>
                <a:t>       (.62***)</a:t>
              </a:r>
            </a:p>
          </p:txBody>
        </p:sp>
        <p:sp>
          <p:nvSpPr>
            <p:cNvPr id="15" name="CasellaDiTesto 14"/>
            <p:cNvSpPr txBox="1">
              <a:spLocks noChangeArrowheads="1"/>
            </p:cNvSpPr>
            <p:nvPr/>
          </p:nvSpPr>
          <p:spPr bwMode="auto">
            <a:xfrm>
              <a:off x="1187450" y="4365625"/>
              <a:ext cx="158432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800" dirty="0">
                  <a:latin typeface="+mj-lt"/>
                  <a:cs typeface="Times New Roman" pitchFamily="18" charset="0"/>
                </a:rPr>
                <a:t>.50***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95516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773040"/>
            <a:ext cx="12192000" cy="103521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Moderazione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1330324" y="2059656"/>
            <a:ext cx="924485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>
                <a:solidFill>
                  <a:srgbClr val="002060"/>
                </a:solidFill>
                <a:latin typeface="+mj-lt"/>
                <a:cs typeface="Times New Roman" pitchFamily="18" charset="0"/>
              </a:rPr>
              <a:t>Regressione multipla avanzata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755650" y="3583339"/>
            <a:ext cx="11003534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dirty="0">
                <a:latin typeface="+mj-lt"/>
                <a:cs typeface="Times New Roman" pitchFamily="18" charset="0"/>
              </a:rPr>
              <a:t>Diversi tipi di tecniche statistiche avanzate di regressione</a:t>
            </a:r>
          </a:p>
          <a:p>
            <a:r>
              <a:rPr lang="it-IT" sz="3200" dirty="0">
                <a:latin typeface="+mj-lt"/>
                <a:cs typeface="Times New Roman" pitchFamily="18" charset="0"/>
              </a:rPr>
              <a:t> </a:t>
            </a:r>
          </a:p>
          <a:p>
            <a:r>
              <a:rPr lang="it-IT" sz="3200" dirty="0">
                <a:latin typeface="+mj-lt"/>
                <a:cs typeface="Times New Roman" pitchFamily="18" charset="0"/>
              </a:rPr>
              <a:t>- </a:t>
            </a:r>
            <a:r>
              <a:rPr lang="it-IT" sz="3200" dirty="0" err="1">
                <a:latin typeface="+mj-lt"/>
                <a:cs typeface="Times New Roman" pitchFamily="18" charset="0"/>
              </a:rPr>
              <a:t>Path</a:t>
            </a:r>
            <a:r>
              <a:rPr lang="it-IT" sz="3200" dirty="0">
                <a:latin typeface="+mj-lt"/>
                <a:cs typeface="Times New Roman" pitchFamily="18" charset="0"/>
              </a:rPr>
              <a:t> </a:t>
            </a:r>
            <a:r>
              <a:rPr lang="it-IT" sz="3200" dirty="0" err="1">
                <a:latin typeface="+mj-lt"/>
                <a:cs typeface="Times New Roman" pitchFamily="18" charset="0"/>
              </a:rPr>
              <a:t>analysis</a:t>
            </a:r>
            <a:endParaRPr lang="it-IT" sz="3200" dirty="0">
              <a:latin typeface="+mj-lt"/>
              <a:cs typeface="Times New Roman" pitchFamily="18" charset="0"/>
            </a:endParaRPr>
          </a:p>
          <a:p>
            <a:r>
              <a:rPr lang="it-IT" sz="3200" dirty="0">
                <a:latin typeface="+mj-lt"/>
                <a:cs typeface="Times New Roman" pitchFamily="18" charset="0"/>
              </a:rPr>
              <a:t>- Analisi della mediazione</a:t>
            </a:r>
          </a:p>
          <a:p>
            <a:r>
              <a:rPr lang="it-IT" sz="3200" dirty="0">
                <a:latin typeface="+mj-lt"/>
                <a:cs typeface="Times New Roman" pitchFamily="18" charset="0"/>
              </a:rPr>
              <a:t>- </a:t>
            </a:r>
            <a:r>
              <a:rPr lang="it-IT" sz="3200" b="1" dirty="0">
                <a:latin typeface="+mj-lt"/>
                <a:cs typeface="Times New Roman" pitchFamily="18" charset="0"/>
              </a:rPr>
              <a:t>Analisi della moderazione</a:t>
            </a:r>
          </a:p>
          <a:p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3362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2"/>
          <p:cNvSpPr>
            <a:spLocks noChangeArrowheads="1"/>
          </p:cNvSpPr>
          <p:nvPr/>
        </p:nvSpPr>
        <p:spPr bwMode="auto">
          <a:xfrm>
            <a:off x="0" y="790575"/>
            <a:ext cx="1219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Moderazione</a:t>
            </a:r>
          </a:p>
        </p:txBody>
      </p:sp>
      <p:sp>
        <p:nvSpPr>
          <p:cNvPr id="3" name="CasellaDiTesto 3"/>
          <p:cNvSpPr txBox="1">
            <a:spLocks noChangeArrowheads="1"/>
          </p:cNvSpPr>
          <p:nvPr/>
        </p:nvSpPr>
        <p:spPr bwMode="auto">
          <a:xfrm>
            <a:off x="0" y="1916112"/>
            <a:ext cx="1219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>
                <a:latin typeface="+mj-lt"/>
                <a:cs typeface="Times New Roman" pitchFamily="18" charset="0"/>
              </a:rPr>
              <a:t>Quando un effetto di una VI (X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1</a:t>
            </a:r>
            <a:r>
              <a:rPr lang="it-IT" sz="2400" dirty="0">
                <a:latin typeface="+mj-lt"/>
                <a:cs typeface="Times New Roman" pitchFamily="18" charset="0"/>
              </a:rPr>
              <a:t>) su una VD (Y) varia in funzione di un’altra VI (X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2</a:t>
            </a:r>
            <a:r>
              <a:rPr lang="it-IT" sz="2400" dirty="0">
                <a:latin typeface="+mj-lt"/>
                <a:cs typeface="Times New Roman" pitchFamily="18" charset="0"/>
              </a:rPr>
              <a:t>), si parla di effetto interattivo o moderazione</a:t>
            </a:r>
          </a:p>
          <a:p>
            <a:endParaRPr lang="it-IT" sz="1600" dirty="0">
              <a:latin typeface="+mj-lt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885547" y="3716338"/>
            <a:ext cx="1800225" cy="10810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7852834" y="3716338"/>
            <a:ext cx="1800225" cy="1081087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404909" y="5229225"/>
            <a:ext cx="1800225" cy="1079500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7" name="Connettore 2 6"/>
          <p:cNvCxnSpPr>
            <a:stCxn id="5" idx="6"/>
            <a:endCxn id="6" idx="2"/>
          </p:cNvCxnSpPr>
          <p:nvPr/>
        </p:nvCxnSpPr>
        <p:spPr>
          <a:xfrm>
            <a:off x="4685772" y="4257675"/>
            <a:ext cx="3167062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stCxn id="7" idx="0"/>
          </p:cNvCxnSpPr>
          <p:nvPr/>
        </p:nvCxnSpPr>
        <p:spPr>
          <a:xfrm flipV="1">
            <a:off x="6305022" y="4221163"/>
            <a:ext cx="36512" cy="100806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12"/>
          <p:cNvSpPr txBox="1">
            <a:spLocks noChangeArrowheads="1"/>
          </p:cNvSpPr>
          <p:nvPr/>
        </p:nvSpPr>
        <p:spPr bwMode="auto">
          <a:xfrm>
            <a:off x="3172884" y="3933825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>
                <a:cs typeface="Times New Roman" pitchFamily="18" charset="0"/>
              </a:rPr>
              <a:t>X</a:t>
            </a:r>
            <a:r>
              <a:rPr lang="it-IT" sz="3600" baseline="-25000">
                <a:cs typeface="Times New Roman" pitchFamily="18" charset="0"/>
              </a:rPr>
              <a:t>1</a:t>
            </a:r>
          </a:p>
        </p:txBody>
      </p:sp>
      <p:sp>
        <p:nvSpPr>
          <p:cNvPr id="10" name="CasellaDiTesto 13"/>
          <p:cNvSpPr txBox="1">
            <a:spLocks noChangeArrowheads="1"/>
          </p:cNvSpPr>
          <p:nvPr/>
        </p:nvSpPr>
        <p:spPr bwMode="auto">
          <a:xfrm>
            <a:off x="8141759" y="3933825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>
                <a:cs typeface="Times New Roman" pitchFamily="18" charset="0"/>
              </a:rPr>
              <a:t>Y</a:t>
            </a:r>
          </a:p>
        </p:txBody>
      </p:sp>
      <p:sp>
        <p:nvSpPr>
          <p:cNvPr id="11" name="CasellaDiTesto 14"/>
          <p:cNvSpPr txBox="1">
            <a:spLocks noChangeArrowheads="1"/>
          </p:cNvSpPr>
          <p:nvPr/>
        </p:nvSpPr>
        <p:spPr bwMode="auto">
          <a:xfrm>
            <a:off x="5693834" y="5445125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>
                <a:cs typeface="Times New Roman" pitchFamily="18" charset="0"/>
              </a:rPr>
              <a:t>X</a:t>
            </a:r>
            <a:r>
              <a:rPr lang="it-IT" sz="3600" baseline="-25000"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4478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0" y="1989137"/>
            <a:ext cx="12192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>
                <a:latin typeface="+mj-lt"/>
                <a:cs typeface="Times New Roman" pitchFamily="18" charset="0"/>
              </a:rPr>
              <a:t>Un effetto interattivo tra due variabili (X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1</a:t>
            </a:r>
            <a:r>
              <a:rPr lang="it-IT" sz="2400" dirty="0">
                <a:latin typeface="+mj-lt"/>
                <a:cs typeface="Times New Roman" pitchFamily="18" charset="0"/>
              </a:rPr>
              <a:t> e X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2</a:t>
            </a:r>
            <a:r>
              <a:rPr lang="it-IT" sz="2400" dirty="0">
                <a:latin typeface="+mj-lt"/>
                <a:cs typeface="Times New Roman" pitchFamily="18" charset="0"/>
              </a:rPr>
              <a:t>) c’è quando l’intensità dell’effetto di una delle due (X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1</a:t>
            </a:r>
            <a:r>
              <a:rPr lang="it-IT" sz="2400" dirty="0">
                <a:latin typeface="+mj-lt"/>
                <a:cs typeface="Times New Roman" pitchFamily="18" charset="0"/>
              </a:rPr>
              <a:t>) nel predire Y è diverso a diversi livelli (valori) dell’altra variabile X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2.</a:t>
            </a:r>
          </a:p>
          <a:p>
            <a:endParaRPr lang="it-IT" sz="2400" baseline="-25000" dirty="0">
              <a:latin typeface="+mj-lt"/>
              <a:cs typeface="Times New Roman" pitchFamily="18" charset="0"/>
            </a:endParaRPr>
          </a:p>
          <a:p>
            <a:r>
              <a:rPr lang="it-IT" sz="2400" baseline="-25000" dirty="0">
                <a:latin typeface="+mj-lt"/>
                <a:cs typeface="Times New Roman" pitchFamily="18" charset="0"/>
                <a:sym typeface="Wingdings"/>
              </a:rPr>
              <a:t> </a:t>
            </a:r>
            <a:r>
              <a:rPr lang="it-IT" sz="2400" dirty="0">
                <a:latin typeface="+mj-lt"/>
                <a:cs typeface="Times New Roman" pitchFamily="18" charset="0"/>
                <a:sym typeface="Wingdings"/>
              </a:rPr>
              <a:t>l’effetto di </a:t>
            </a:r>
            <a:r>
              <a:rPr lang="it-IT" sz="2400" dirty="0">
                <a:latin typeface="+mj-lt"/>
                <a:cs typeface="Times New Roman" pitchFamily="18" charset="0"/>
              </a:rPr>
              <a:t>X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1</a:t>
            </a:r>
            <a:r>
              <a:rPr lang="it-IT" sz="2400" dirty="0">
                <a:latin typeface="+mj-lt"/>
                <a:cs typeface="Times New Roman" pitchFamily="18" charset="0"/>
              </a:rPr>
              <a:t> su Y è condizionale ai valori di X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2</a:t>
            </a:r>
          </a:p>
          <a:p>
            <a:endParaRPr lang="it-IT" sz="2400" baseline="-25000" dirty="0">
              <a:latin typeface="+mj-lt"/>
              <a:cs typeface="Times New Roman" pitchFamily="18" charset="0"/>
            </a:endParaRPr>
          </a:p>
          <a:p>
            <a:endParaRPr lang="it-IT" sz="2400" baseline="-25000" dirty="0">
              <a:latin typeface="+mj-lt"/>
              <a:cs typeface="Times New Roman" pitchFamily="18" charset="0"/>
            </a:endParaRPr>
          </a:p>
          <a:p>
            <a:r>
              <a:rPr lang="it-IT" sz="2400" u="sng" dirty="0">
                <a:latin typeface="+mj-lt"/>
                <a:cs typeface="Times New Roman" pitchFamily="18" charset="0"/>
              </a:rPr>
              <a:t>Di solito indichiamo una variabile come il </a:t>
            </a:r>
            <a:r>
              <a:rPr lang="it-IT" sz="2400" u="sng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u="sng" dirty="0">
                <a:latin typeface="+mj-lt"/>
                <a:cs typeface="Times New Roman" pitchFamily="18" charset="0"/>
              </a:rPr>
              <a:t> (X</a:t>
            </a:r>
            <a:r>
              <a:rPr lang="it-IT" sz="2400" u="sng" baseline="-25000" dirty="0">
                <a:latin typeface="+mj-lt"/>
                <a:cs typeface="Times New Roman" pitchFamily="18" charset="0"/>
              </a:rPr>
              <a:t>1</a:t>
            </a:r>
            <a:r>
              <a:rPr lang="it-IT" sz="2400" u="sng" dirty="0">
                <a:latin typeface="+mj-lt"/>
                <a:cs typeface="Times New Roman" pitchFamily="18" charset="0"/>
              </a:rPr>
              <a:t>) e l’altra come il </a:t>
            </a:r>
            <a:r>
              <a:rPr lang="it-IT" sz="2400" b="1" u="sng" dirty="0">
                <a:latin typeface="+mj-lt"/>
                <a:cs typeface="Times New Roman" pitchFamily="18" charset="0"/>
              </a:rPr>
              <a:t>moderatore </a:t>
            </a:r>
            <a:r>
              <a:rPr lang="it-IT" sz="2400" u="sng" dirty="0">
                <a:latin typeface="+mj-lt"/>
                <a:cs typeface="Times New Roman" pitchFamily="18" charset="0"/>
              </a:rPr>
              <a:t>(X</a:t>
            </a:r>
            <a:r>
              <a:rPr lang="it-IT" sz="2400" u="sng" baseline="-25000" dirty="0">
                <a:latin typeface="+mj-lt"/>
                <a:cs typeface="Times New Roman" pitchFamily="18" charset="0"/>
              </a:rPr>
              <a:t>2</a:t>
            </a:r>
            <a:r>
              <a:rPr lang="it-IT" sz="2400" u="sng" dirty="0">
                <a:latin typeface="+mj-lt"/>
                <a:cs typeface="Times New Roman" pitchFamily="18" charset="0"/>
              </a:rPr>
              <a:t>)</a:t>
            </a:r>
            <a:endParaRPr lang="it-IT" sz="2400" dirty="0">
              <a:latin typeface="+mj-lt"/>
              <a:cs typeface="Times New Roman" pitchFamily="18" charset="0"/>
            </a:endParaRPr>
          </a:p>
          <a:p>
            <a:r>
              <a:rPr lang="it-IT" sz="2800" dirty="0">
                <a:latin typeface="+mj-lt"/>
                <a:cs typeface="Times New Roman" pitchFamily="18" charset="0"/>
              </a:rPr>
              <a:t> </a:t>
            </a:r>
          </a:p>
          <a:p>
            <a:r>
              <a:rPr lang="it-IT" sz="2400" dirty="0">
                <a:latin typeface="+mj-lt"/>
                <a:cs typeface="Times New Roman" pitchFamily="18" charset="0"/>
              </a:rPr>
              <a:t>Un effetto interattivo significa che le linee di regressione non sono parallele a diversi livelli del moderatore</a:t>
            </a:r>
          </a:p>
          <a:p>
            <a:endParaRPr lang="it-IT" sz="2800" dirty="0">
              <a:latin typeface="+mj-lt"/>
              <a:cs typeface="Times New Roman" pitchFamily="18" charset="0"/>
            </a:endParaRP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0" y="836612"/>
            <a:ext cx="1219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Moderazione – Effetto interattivo</a:t>
            </a:r>
          </a:p>
        </p:txBody>
      </p:sp>
    </p:spTree>
    <p:extLst>
      <p:ext uri="{BB962C8B-B14F-4D97-AF65-F5344CB8AC3E}">
        <p14:creationId xmlns:p14="http://schemas.microsoft.com/office/powerpoint/2010/main" val="9114136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2"/>
          <p:cNvSpPr txBox="1">
            <a:spLocks/>
          </p:cNvSpPr>
          <p:nvPr/>
        </p:nvSpPr>
        <p:spPr>
          <a:xfrm>
            <a:off x="8391144" y="84328"/>
            <a:ext cx="3800856" cy="8967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>
                <a:solidFill>
                  <a:srgbClr val="002060"/>
                </a:solidFill>
              </a:rPr>
              <a:t>Esempio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32536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</a:rPr>
              <a:t>Vogliamo sapere se le ore di studio fanno aumentare il voto all’esame in un campione di studenti. Gli studenti si suddividono in frequentanti e non.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231598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latin typeface="+mj-lt"/>
              </a:rPr>
              <a:t>Predittore</a:t>
            </a:r>
            <a:r>
              <a:rPr lang="it-IT" sz="2400" b="1" dirty="0">
                <a:latin typeface="+mj-lt"/>
              </a:rPr>
              <a:t>: </a:t>
            </a:r>
            <a:r>
              <a:rPr lang="it-IT" sz="2400" dirty="0">
                <a:latin typeface="+mj-lt"/>
              </a:rPr>
              <a:t>ore di studio </a:t>
            </a:r>
            <a:r>
              <a:rPr lang="it-IT" sz="2400" dirty="0">
                <a:latin typeface="+mj-lt"/>
                <a:sym typeface="Wingdings"/>
              </a:rPr>
              <a:t> X</a:t>
            </a:r>
            <a:r>
              <a:rPr lang="it-IT" sz="2400" baseline="-25000" dirty="0">
                <a:latin typeface="+mj-lt"/>
                <a:sym typeface="Wingdings"/>
              </a:rPr>
              <a:t>1</a:t>
            </a:r>
            <a:endParaRPr lang="it-IT" sz="2400" baseline="-25000" dirty="0">
              <a:latin typeface="+mj-lt"/>
            </a:endParaRPr>
          </a:p>
          <a:p>
            <a:endParaRPr lang="it-IT" sz="2400" dirty="0">
              <a:latin typeface="+mj-lt"/>
            </a:endParaRPr>
          </a:p>
          <a:p>
            <a:r>
              <a:rPr lang="it-IT" sz="2400" b="1" dirty="0">
                <a:latin typeface="+mj-lt"/>
              </a:rPr>
              <a:t>Variabile dipendente: </a:t>
            </a:r>
            <a:r>
              <a:rPr lang="it-IT" sz="2400" dirty="0">
                <a:latin typeface="+mj-lt"/>
              </a:rPr>
              <a:t>voto all’esame </a:t>
            </a:r>
            <a:r>
              <a:rPr lang="it-IT" sz="2400" dirty="0">
                <a:latin typeface="+mj-lt"/>
                <a:sym typeface="Wingdings"/>
              </a:rPr>
              <a:t> Y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3865674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</a:rPr>
              <a:t>Tuttavia, possiamo aspettarci che l’effetto delle ore di studio sul voto all’esame sia differente per frequentanti e non frequentanti.</a:t>
            </a:r>
          </a:p>
          <a:p>
            <a:endParaRPr lang="it-IT" sz="2400" dirty="0">
              <a:latin typeface="+mj-lt"/>
            </a:endParaRPr>
          </a:p>
          <a:p>
            <a:r>
              <a:rPr lang="it-IT" sz="2400" dirty="0">
                <a:latin typeface="+mj-lt"/>
                <a:sym typeface="Wingdings"/>
              </a:rPr>
              <a:t> l’effetto delle ore di studio può variare ai diversi livelli di X</a:t>
            </a:r>
            <a:r>
              <a:rPr lang="it-IT" sz="2400" baseline="-25000" dirty="0">
                <a:latin typeface="+mj-lt"/>
                <a:sym typeface="Wingdings"/>
              </a:rPr>
              <a:t>2</a:t>
            </a:r>
            <a:endParaRPr lang="it-IT" sz="2400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260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2"/>
          <p:cNvSpPr>
            <a:spLocks noChangeArrowheads="1"/>
          </p:cNvSpPr>
          <p:nvPr/>
        </p:nvSpPr>
        <p:spPr bwMode="auto">
          <a:xfrm>
            <a:off x="0" y="500064"/>
            <a:ext cx="1219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Moderazione </a:t>
            </a:r>
          </a:p>
        </p:txBody>
      </p:sp>
      <p:sp>
        <p:nvSpPr>
          <p:cNvPr id="3" name="Ovale 2"/>
          <p:cNvSpPr/>
          <p:nvPr/>
        </p:nvSpPr>
        <p:spPr>
          <a:xfrm>
            <a:off x="3861030" y="1449388"/>
            <a:ext cx="1295400" cy="7556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6812192" y="1449388"/>
            <a:ext cx="1296988" cy="75565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5156430" y="2133600"/>
            <a:ext cx="1295400" cy="755650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6" name="Connettore 2 5"/>
          <p:cNvCxnSpPr>
            <a:stCxn id="5" idx="6"/>
            <a:endCxn id="6" idx="2"/>
          </p:cNvCxnSpPr>
          <p:nvPr/>
        </p:nvCxnSpPr>
        <p:spPr>
          <a:xfrm>
            <a:off x="5156430" y="1827213"/>
            <a:ext cx="1655762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/>
          <p:cNvCxnSpPr>
            <a:stCxn id="7" idx="0"/>
          </p:cNvCxnSpPr>
          <p:nvPr/>
        </p:nvCxnSpPr>
        <p:spPr>
          <a:xfrm flipV="1">
            <a:off x="5804132" y="1827213"/>
            <a:ext cx="0" cy="28892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9"/>
          <p:cNvSpPr txBox="1">
            <a:spLocks noChangeArrowheads="1"/>
          </p:cNvSpPr>
          <p:nvPr/>
        </p:nvSpPr>
        <p:spPr bwMode="auto">
          <a:xfrm>
            <a:off x="4076930" y="1484313"/>
            <a:ext cx="8636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>
                <a:cs typeface="Times New Roman" pitchFamily="18" charset="0"/>
              </a:rPr>
              <a:t>X</a:t>
            </a:r>
            <a:endParaRPr lang="it-IT" sz="3200" baseline="-25000">
              <a:cs typeface="Times New Roman" pitchFamily="18" charset="0"/>
            </a:endParaRPr>
          </a:p>
        </p:txBody>
      </p:sp>
      <p:sp>
        <p:nvSpPr>
          <p:cNvPr id="9" name="CasellaDiTesto 10"/>
          <p:cNvSpPr txBox="1">
            <a:spLocks noChangeArrowheads="1"/>
          </p:cNvSpPr>
          <p:nvPr/>
        </p:nvSpPr>
        <p:spPr bwMode="auto">
          <a:xfrm>
            <a:off x="6885217" y="1484313"/>
            <a:ext cx="12239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>
                <a:cs typeface="Times New Roman" pitchFamily="18" charset="0"/>
              </a:rPr>
              <a:t>Y</a:t>
            </a:r>
          </a:p>
        </p:txBody>
      </p:sp>
      <p:sp>
        <p:nvSpPr>
          <p:cNvPr id="10" name="CasellaDiTesto 11"/>
          <p:cNvSpPr txBox="1">
            <a:spLocks noChangeArrowheads="1"/>
          </p:cNvSpPr>
          <p:nvPr/>
        </p:nvSpPr>
        <p:spPr bwMode="auto">
          <a:xfrm>
            <a:off x="5156430" y="2133600"/>
            <a:ext cx="1223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>
                <a:cs typeface="Times New Roman" pitchFamily="18" charset="0"/>
              </a:rPr>
              <a:t>M</a:t>
            </a:r>
            <a:endParaRPr lang="it-IT" sz="3200" baseline="-25000">
              <a:cs typeface="Times New Roman" pitchFamily="18" charset="0"/>
            </a:endParaRPr>
          </a:p>
        </p:txBody>
      </p:sp>
      <p:sp>
        <p:nvSpPr>
          <p:cNvPr id="11" name="CasellaDiTesto 18"/>
          <p:cNvSpPr txBox="1">
            <a:spLocks noChangeArrowheads="1"/>
          </p:cNvSpPr>
          <p:nvPr/>
        </p:nvSpPr>
        <p:spPr bwMode="auto">
          <a:xfrm>
            <a:off x="137809" y="3195636"/>
            <a:ext cx="119411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>
                <a:latin typeface="+mj-lt"/>
                <a:cs typeface="Times New Roman" pitchFamily="18" charset="0"/>
              </a:rPr>
              <a:t>L’equazione del modello di moderazione o interattivo:</a:t>
            </a:r>
          </a:p>
          <a:p>
            <a:endParaRPr lang="it-IT" sz="2400" dirty="0">
              <a:latin typeface="+mj-lt"/>
              <a:cs typeface="Times New Roman" pitchFamily="18" charset="0"/>
            </a:endParaRPr>
          </a:p>
          <a:p>
            <a:pPr algn="ctr"/>
            <a:r>
              <a:rPr lang="it-IT" sz="2400" dirty="0">
                <a:latin typeface="+mj-lt"/>
                <a:cs typeface="Times New Roman" pitchFamily="18" charset="0"/>
              </a:rPr>
              <a:t>Y = a + </a:t>
            </a:r>
            <a:r>
              <a:rPr lang="el-GR" sz="2400" dirty="0">
                <a:latin typeface="+mj-lt"/>
                <a:cs typeface="Times New Roman" pitchFamily="18" charset="0"/>
              </a:rPr>
              <a:t>β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1</a:t>
            </a:r>
            <a:r>
              <a:rPr lang="it-IT" sz="2400" dirty="0">
                <a:latin typeface="+mj-lt"/>
                <a:cs typeface="Times New Roman" pitchFamily="18" charset="0"/>
              </a:rPr>
              <a:t>X + </a:t>
            </a:r>
            <a:r>
              <a:rPr lang="el-GR" sz="2400" dirty="0">
                <a:latin typeface="+mj-lt"/>
                <a:cs typeface="Times New Roman" pitchFamily="18" charset="0"/>
              </a:rPr>
              <a:t>β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2</a:t>
            </a:r>
            <a:r>
              <a:rPr lang="it-IT" sz="2400" dirty="0">
                <a:latin typeface="+mj-lt"/>
                <a:cs typeface="Times New Roman" pitchFamily="18" charset="0"/>
              </a:rPr>
              <a:t>M + </a:t>
            </a:r>
            <a:r>
              <a:rPr lang="el-GR" sz="2400" dirty="0">
                <a:latin typeface="+mj-lt"/>
                <a:cs typeface="Times New Roman" pitchFamily="18" charset="0"/>
              </a:rPr>
              <a:t>β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3</a:t>
            </a:r>
            <a:r>
              <a:rPr lang="it-IT" sz="2400" dirty="0">
                <a:latin typeface="+mj-lt"/>
                <a:cs typeface="Times New Roman" pitchFamily="18" charset="0"/>
              </a:rPr>
              <a:t>XM</a:t>
            </a:r>
          </a:p>
          <a:p>
            <a:pPr algn="ctr"/>
            <a:endParaRPr lang="it-IT" sz="2400" dirty="0">
              <a:latin typeface="+mj-lt"/>
              <a:cs typeface="Times New Roman" pitchFamily="18" charset="0"/>
            </a:endParaRPr>
          </a:p>
          <a:p>
            <a:r>
              <a:rPr lang="it-IT" sz="2400" dirty="0">
                <a:latin typeface="+mj-lt"/>
                <a:cs typeface="Times New Roman" pitchFamily="18" charset="0"/>
              </a:rPr>
              <a:t>L’interazione è definita come il </a:t>
            </a:r>
            <a:r>
              <a:rPr lang="it-IT" sz="2400" b="1" dirty="0">
                <a:latin typeface="+mj-lt"/>
                <a:cs typeface="Times New Roman" pitchFamily="18" charset="0"/>
              </a:rPr>
              <a:t>prodotto </a:t>
            </a:r>
            <a:r>
              <a:rPr lang="it-IT" sz="2400" dirty="0">
                <a:latin typeface="+mj-lt"/>
                <a:cs typeface="Times New Roman" pitchFamily="18" charset="0"/>
              </a:rPr>
              <a:t>tra le 2 VI</a:t>
            </a:r>
          </a:p>
          <a:p>
            <a:r>
              <a:rPr lang="it-IT" sz="2400" dirty="0">
                <a:latin typeface="+mj-lt"/>
                <a:cs typeface="Times New Roman" pitchFamily="18" charset="0"/>
              </a:rPr>
              <a:t>L’interazione viene sempre stimata insieme agli effetti principali</a:t>
            </a:r>
          </a:p>
          <a:p>
            <a:r>
              <a:rPr lang="it-IT" sz="2400" dirty="0">
                <a:latin typeface="+mj-lt"/>
                <a:cs typeface="Times New Roman" pitchFamily="18" charset="0"/>
              </a:rPr>
              <a:t>Le VI vanno standardizzate (centrate) prima di calcolare il termine d’interazione (per ridurre </a:t>
            </a:r>
            <a:r>
              <a:rPr lang="it-IT" sz="2400" dirty="0" err="1">
                <a:latin typeface="+mj-lt"/>
                <a:cs typeface="Times New Roman" pitchFamily="18" charset="0"/>
              </a:rPr>
              <a:t>multicollinearità</a:t>
            </a:r>
            <a:r>
              <a:rPr lang="it-IT" sz="2400" dirty="0">
                <a:latin typeface="+mj-lt"/>
                <a:cs typeface="Times New Roman" pitchFamily="18" charset="0"/>
              </a:rPr>
              <a:t> tra effetti principali e termine d’interazione)</a:t>
            </a:r>
          </a:p>
          <a:p>
            <a:r>
              <a:rPr lang="it-IT" sz="2400" dirty="0">
                <a:latin typeface="+mj-lt"/>
                <a:cs typeface="Times New Roman" pitchFamily="18" charset="0"/>
              </a:rPr>
              <a:t>Se </a:t>
            </a:r>
            <a:r>
              <a:rPr lang="el-GR" sz="2400" dirty="0">
                <a:latin typeface="+mj-lt"/>
                <a:cs typeface="Times New Roman" pitchFamily="18" charset="0"/>
              </a:rPr>
              <a:t>β</a:t>
            </a:r>
            <a:r>
              <a:rPr lang="it-IT" sz="2400" baseline="-25000" dirty="0">
                <a:latin typeface="+mj-lt"/>
                <a:cs typeface="Times New Roman" pitchFamily="18" charset="0"/>
              </a:rPr>
              <a:t>3</a:t>
            </a:r>
            <a:r>
              <a:rPr lang="it-IT" sz="2400" dirty="0">
                <a:latin typeface="+mj-lt"/>
                <a:cs typeface="Times New Roman" pitchFamily="18" charset="0"/>
              </a:rPr>
              <a:t> è significativa, la moderazione è significativa</a:t>
            </a:r>
          </a:p>
        </p:txBody>
      </p:sp>
    </p:spTree>
    <p:extLst>
      <p:ext uri="{BB962C8B-B14F-4D97-AF65-F5344CB8AC3E}">
        <p14:creationId xmlns:p14="http://schemas.microsoft.com/office/powerpoint/2010/main" val="17507642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ChangeArrowheads="1"/>
          </p:cNvSpPr>
          <p:nvPr/>
        </p:nvSpPr>
        <p:spPr bwMode="auto">
          <a:xfrm>
            <a:off x="0" y="1989139"/>
            <a:ext cx="12191999" cy="36513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2400" b="1" dirty="0">
                <a:latin typeface="+mj-lt"/>
                <a:cs typeface="Times New Roman" pitchFamily="18" charset="0"/>
              </a:rPr>
              <a:t>Il </a:t>
            </a:r>
            <a:r>
              <a:rPr lang="it-IT" sz="2400" b="1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b="1" dirty="0">
                <a:latin typeface="+mj-lt"/>
                <a:cs typeface="Times New Roman" pitchFamily="18" charset="0"/>
              </a:rPr>
              <a:t> </a:t>
            </a:r>
            <a:r>
              <a:rPr lang="it-IT" sz="2400" dirty="0">
                <a:latin typeface="+mj-lt"/>
                <a:cs typeface="Times New Roman" pitchFamily="18" charset="0"/>
              </a:rPr>
              <a:t>è (generalmente) continuo</a:t>
            </a:r>
          </a:p>
          <a:p>
            <a:pPr>
              <a:buFont typeface="Wingdings" pitchFamily="2" charset="2"/>
              <a:buNone/>
            </a:pPr>
            <a:r>
              <a:rPr lang="it-IT" sz="2400" dirty="0">
                <a:latin typeface="+mj-lt"/>
                <a:cs typeface="Times New Roman" pitchFamily="18" charset="0"/>
              </a:rPr>
              <a:t>I </a:t>
            </a:r>
            <a:r>
              <a:rPr lang="it-IT" sz="2400" b="1" dirty="0">
                <a:latin typeface="+mj-lt"/>
                <a:cs typeface="Times New Roman" pitchFamily="18" charset="0"/>
              </a:rPr>
              <a:t>moderatori</a:t>
            </a:r>
            <a:r>
              <a:rPr lang="it-IT" sz="2400" dirty="0">
                <a:latin typeface="+mj-lt"/>
                <a:cs typeface="Times New Roman" pitchFamily="18" charset="0"/>
              </a:rPr>
              <a:t> possono essere</a:t>
            </a:r>
          </a:p>
          <a:p>
            <a:pPr lvl="1">
              <a:buFont typeface="Wingdings" pitchFamily="2" charset="2"/>
              <a:buNone/>
            </a:pPr>
            <a:r>
              <a:rPr lang="it-IT" dirty="0">
                <a:latin typeface="+mj-lt"/>
                <a:cs typeface="Times New Roman" pitchFamily="18" charset="0"/>
              </a:rPr>
              <a:t>Continui (es. abilità)</a:t>
            </a:r>
          </a:p>
          <a:p>
            <a:pPr lvl="1">
              <a:buFont typeface="Wingdings" pitchFamily="2" charset="2"/>
              <a:buNone/>
            </a:pPr>
            <a:r>
              <a:rPr lang="it-IT" dirty="0">
                <a:latin typeface="+mj-lt"/>
                <a:cs typeface="Times New Roman" pitchFamily="18" charset="0"/>
              </a:rPr>
              <a:t>Categorici (es. genere sessuale, classe d’appartenenza)</a:t>
            </a:r>
          </a:p>
          <a:p>
            <a:pPr>
              <a:buFont typeface="Wingdings" pitchFamily="2" charset="2"/>
              <a:buNone/>
            </a:pPr>
            <a:r>
              <a:rPr lang="it-IT" sz="2400" dirty="0">
                <a:latin typeface="+mj-lt"/>
                <a:cs typeface="Times New Roman" pitchFamily="18" charset="0"/>
              </a:rPr>
              <a:t>La </a:t>
            </a:r>
            <a:r>
              <a:rPr lang="it-IT" sz="2400" b="1" dirty="0">
                <a:latin typeface="+mj-lt"/>
                <a:cs typeface="Times New Roman" pitchFamily="18" charset="0"/>
              </a:rPr>
              <a:t>VD</a:t>
            </a:r>
            <a:r>
              <a:rPr lang="it-IT" sz="2400" dirty="0">
                <a:latin typeface="+mj-lt"/>
                <a:cs typeface="Times New Roman" pitchFamily="18" charset="0"/>
              </a:rPr>
              <a:t> è continua</a:t>
            </a:r>
          </a:p>
          <a:p>
            <a:pPr>
              <a:buFont typeface="Wingdings" pitchFamily="2" charset="2"/>
              <a:buNone/>
            </a:pPr>
            <a:endParaRPr lang="it-IT" sz="2400" dirty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it-IT" sz="2400" dirty="0">
                <a:latin typeface="+mj-lt"/>
                <a:cs typeface="Times New Roman" pitchFamily="18" charset="0"/>
              </a:rPr>
              <a:t>E’ preferibile aver un campione abbastanza importante (</a:t>
            </a:r>
            <a:r>
              <a:rPr lang="it-IT" sz="2400" dirty="0" err="1">
                <a:latin typeface="+mj-lt"/>
                <a:cs typeface="Times New Roman" pitchFamily="18" charset="0"/>
              </a:rPr>
              <a:t>N</a:t>
            </a:r>
            <a:r>
              <a:rPr lang="it-IT" sz="2400" dirty="0">
                <a:latin typeface="+mj-lt"/>
                <a:cs typeface="Times New Roman" pitchFamily="18" charset="0"/>
              </a:rPr>
              <a:t> &gt;= 80)</a:t>
            </a:r>
          </a:p>
          <a:p>
            <a:pPr lvl="1"/>
            <a:endParaRPr lang="it-IT" dirty="0">
              <a:latin typeface="+mj-lt"/>
            </a:endParaRPr>
          </a:p>
          <a:p>
            <a:pPr lvl="1"/>
            <a:endParaRPr lang="it-IT" dirty="0">
              <a:latin typeface="+mj-lt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488095" y="399176"/>
            <a:ext cx="698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>
                <a:solidFill>
                  <a:srgbClr val="002060"/>
                </a:solidFill>
                <a:latin typeface="+mj-lt"/>
              </a:rPr>
              <a:t>Caratteristiche analisi della moderazione</a:t>
            </a:r>
          </a:p>
        </p:txBody>
      </p:sp>
    </p:spTree>
    <p:extLst>
      <p:ext uri="{BB962C8B-B14F-4D97-AF65-F5344CB8AC3E}">
        <p14:creationId xmlns:p14="http://schemas.microsoft.com/office/powerpoint/2010/main" val="27395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4384036" y="673328"/>
            <a:ext cx="354095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Mediazione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302079" y="1685018"/>
            <a:ext cx="11704864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000" dirty="0">
                <a:latin typeface="+mj-lt"/>
                <a:cs typeface="Times New Roman" pitchFamily="18" charset="0"/>
              </a:rPr>
              <a:t>Per variabile mediatrice intendiamo una variabile che è responsabile dell’effetto di un’altra variabile sulla variabile dipendente</a:t>
            </a:r>
          </a:p>
          <a:p>
            <a:endParaRPr lang="it-IT" sz="3000" dirty="0">
              <a:latin typeface="+mj-lt"/>
              <a:cs typeface="Times New Roman" pitchFamily="18" charset="0"/>
            </a:endParaRPr>
          </a:p>
          <a:p>
            <a:r>
              <a:rPr lang="it-IT" sz="3000" b="1" dirty="0">
                <a:latin typeface="+mj-lt"/>
                <a:cs typeface="Times New Roman" pitchFamily="18" charset="0"/>
              </a:rPr>
              <a:t>Mediatore</a:t>
            </a:r>
            <a:r>
              <a:rPr lang="it-IT" sz="3000" dirty="0">
                <a:latin typeface="+mj-lt"/>
                <a:cs typeface="Times New Roman" pitchFamily="18" charset="0"/>
              </a:rPr>
              <a:t> = Variabile che </a:t>
            </a:r>
            <a:r>
              <a:rPr lang="it-IT" sz="3000" b="1" dirty="0">
                <a:latin typeface="+mj-lt"/>
                <a:cs typeface="Times New Roman" pitchFamily="18" charset="0"/>
              </a:rPr>
              <a:t>spiega</a:t>
            </a:r>
            <a:r>
              <a:rPr lang="it-IT" sz="3000" dirty="0">
                <a:latin typeface="+mj-lt"/>
                <a:cs typeface="Times New Roman" pitchFamily="18" charset="0"/>
              </a:rPr>
              <a:t> la relazione tra </a:t>
            </a:r>
            <a:r>
              <a:rPr lang="it-IT" sz="30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3000" dirty="0">
                <a:latin typeface="+mj-lt"/>
                <a:cs typeface="Times New Roman" pitchFamily="18" charset="0"/>
              </a:rPr>
              <a:t> e VD</a:t>
            </a:r>
          </a:p>
          <a:p>
            <a:endParaRPr lang="it-IT" sz="1200" dirty="0">
              <a:latin typeface="+mj-lt"/>
              <a:cs typeface="Times New Roman" pitchFamily="18" charset="0"/>
            </a:endParaRPr>
          </a:p>
          <a:p>
            <a:r>
              <a:rPr lang="it-IT" sz="3000" dirty="0">
                <a:latin typeface="+mj-lt"/>
                <a:cs typeface="Times New Roman" pitchFamily="18" charset="0"/>
              </a:rPr>
              <a:t>VI sono teoricamente organizzate in esogene ed endogene: </a:t>
            </a:r>
          </a:p>
          <a:p>
            <a:r>
              <a:rPr lang="it-IT" sz="3000" dirty="0">
                <a:latin typeface="+mj-lt"/>
                <a:cs typeface="Times New Roman" pitchFamily="18" charset="0"/>
              </a:rPr>
              <a:t>- Cause esogene sono quelle variabili esplicative la cui variabilità è data e non spiegata dal modello</a:t>
            </a:r>
          </a:p>
          <a:p>
            <a:r>
              <a:rPr lang="it-IT" sz="3000" dirty="0">
                <a:latin typeface="+mj-lt"/>
                <a:cs typeface="Times New Roman" pitchFamily="18" charset="0"/>
              </a:rPr>
              <a:t>- Cause endogene sono quelle variabili esplicative la cui variabilità è (parzialmente) spiegata dal mod</a:t>
            </a:r>
            <a:r>
              <a:rPr lang="it-IT" sz="2800" dirty="0">
                <a:latin typeface="+mj-lt"/>
                <a:cs typeface="Times New Roman" pitchFamily="18" charset="0"/>
              </a:rPr>
              <a:t>ello</a:t>
            </a:r>
          </a:p>
        </p:txBody>
      </p:sp>
    </p:spTree>
    <p:extLst>
      <p:ext uri="{BB962C8B-B14F-4D97-AF65-F5344CB8AC3E}">
        <p14:creationId xmlns:p14="http://schemas.microsoft.com/office/powerpoint/2010/main" val="3565031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 bwMode="auto">
          <a:xfrm>
            <a:off x="1514547" y="744769"/>
            <a:ext cx="8662988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br>
              <a:rPr lang="it-IT" sz="3800" kern="0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it-IT" sz="3800" b="1" kern="0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Esercizio I</a:t>
            </a:r>
            <a:br>
              <a:rPr lang="it-IT" sz="3800" b="1" kern="0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</a:br>
            <a:endParaRPr lang="it-IT" sz="3800" b="1" kern="0" dirty="0">
              <a:solidFill>
                <a:srgbClr val="002060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388" y="2060575"/>
            <a:ext cx="12012612" cy="4083371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2800" kern="0" dirty="0">
                <a:latin typeface="+mj-lt"/>
                <a:cs typeface="Times New Roman" pitchFamily="18" charset="0"/>
              </a:rPr>
              <a:t>Aprire il file “</a:t>
            </a:r>
            <a:r>
              <a:rPr lang="it-IT" sz="2800" kern="0" dirty="0" err="1">
                <a:latin typeface="+mj-lt"/>
                <a:cs typeface="Times New Roman" pitchFamily="18" charset="0"/>
              </a:rPr>
              <a:t>scolasticoB.sav.</a:t>
            </a:r>
            <a:r>
              <a:rPr lang="it-IT" sz="2800" kern="0" dirty="0">
                <a:latin typeface="+mj-lt"/>
                <a:cs typeface="Times New Roman" pitchFamily="18" charset="0"/>
              </a:rPr>
              <a:t>”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it-IT" sz="2800" kern="0" dirty="0">
              <a:latin typeface="+mj-lt"/>
              <a:cs typeface="Times New Roman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2800" i="1" kern="0" dirty="0">
                <a:latin typeface="+mj-lt"/>
                <a:cs typeface="Times New Roman" pitchFamily="18" charset="0"/>
              </a:rPr>
              <a:t>N</a:t>
            </a:r>
            <a:r>
              <a:rPr lang="it-IT" sz="2800" kern="0" dirty="0">
                <a:latin typeface="+mj-lt"/>
                <a:cs typeface="Times New Roman" pitchFamily="18" charset="0"/>
              </a:rPr>
              <a:t> = 175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it-IT" sz="2800" kern="0" dirty="0">
              <a:latin typeface="+mj-lt"/>
              <a:cs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2800" kern="0" dirty="0">
                <a:latin typeface="+mj-lt"/>
                <a:cs typeface="Times New Roman" pitchFamily="18" charset="0"/>
              </a:rPr>
              <a:t>Esempio basato sull’effetto della motivazione sul successo scolastico degli studenti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it-IT" sz="2800" kern="0" dirty="0">
              <a:latin typeface="+mj-lt"/>
              <a:cs typeface="Times New Roman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2800" kern="0" dirty="0">
                <a:latin typeface="+mj-lt"/>
                <a:cs typeface="Times New Roman" pitchFamily="18" charset="0"/>
              </a:rPr>
              <a:t>Ipotesi: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it-IT" sz="2800" kern="0" dirty="0">
                <a:latin typeface="+mj-lt"/>
                <a:cs typeface="Times New Roman" pitchFamily="18" charset="0"/>
              </a:rPr>
              <a:t>L’effetto della motivazione sul successo scolastico è moderato dall’abilità</a:t>
            </a:r>
          </a:p>
        </p:txBody>
      </p:sp>
    </p:spTree>
    <p:extLst>
      <p:ext uri="{BB962C8B-B14F-4D97-AF65-F5344CB8AC3E}">
        <p14:creationId xmlns:p14="http://schemas.microsoft.com/office/powerpoint/2010/main" val="1233335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2"/>
          <p:cNvSpPr>
            <a:spLocks noChangeArrowheads="1"/>
          </p:cNvSpPr>
          <p:nvPr/>
        </p:nvSpPr>
        <p:spPr bwMode="auto">
          <a:xfrm>
            <a:off x="3734419" y="781052"/>
            <a:ext cx="507876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Modello di moderazione </a:t>
            </a:r>
          </a:p>
        </p:txBody>
      </p:sp>
      <p:sp>
        <p:nvSpPr>
          <p:cNvPr id="3" name="Ovale 2"/>
          <p:cNvSpPr/>
          <p:nvPr/>
        </p:nvSpPr>
        <p:spPr>
          <a:xfrm>
            <a:off x="2969154" y="2565400"/>
            <a:ext cx="2230437" cy="12414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7361766" y="2565400"/>
            <a:ext cx="2233613" cy="1241425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5058304" y="4292600"/>
            <a:ext cx="2230437" cy="124301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6" name="Connettore 2 5"/>
          <p:cNvCxnSpPr>
            <a:stCxn id="3" idx="6"/>
            <a:endCxn id="4" idx="2"/>
          </p:cNvCxnSpPr>
          <p:nvPr/>
        </p:nvCxnSpPr>
        <p:spPr>
          <a:xfrm>
            <a:off x="5199591" y="3186113"/>
            <a:ext cx="2162175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asellaDiTesto 9"/>
          <p:cNvSpPr txBox="1">
            <a:spLocks noChangeArrowheads="1"/>
          </p:cNvSpPr>
          <p:nvPr/>
        </p:nvSpPr>
        <p:spPr bwMode="auto">
          <a:xfrm>
            <a:off x="2969154" y="2852738"/>
            <a:ext cx="2305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dirty="0">
                <a:latin typeface="+mj-lt"/>
                <a:cs typeface="Times New Roman" pitchFamily="18" charset="0"/>
              </a:rPr>
              <a:t>Motivazione</a:t>
            </a:r>
            <a:endParaRPr lang="it-IT" sz="32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8" name="CasellaDiTesto 9"/>
          <p:cNvSpPr txBox="1">
            <a:spLocks noChangeArrowheads="1"/>
          </p:cNvSpPr>
          <p:nvPr/>
        </p:nvSpPr>
        <p:spPr bwMode="auto">
          <a:xfrm>
            <a:off x="5058304" y="4581525"/>
            <a:ext cx="23034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>
                <a:latin typeface="+mj-lt"/>
                <a:cs typeface="Times New Roman" pitchFamily="18" charset="0"/>
              </a:rPr>
              <a:t>Abilità</a:t>
            </a:r>
            <a:endParaRPr lang="it-IT" sz="3200" baseline="-25000">
              <a:latin typeface="+mj-lt"/>
              <a:cs typeface="Times New Roman" pitchFamily="18" charset="0"/>
            </a:endParaRPr>
          </a:p>
        </p:txBody>
      </p:sp>
      <p:sp>
        <p:nvSpPr>
          <p:cNvPr id="9" name="CasellaDiTesto 9"/>
          <p:cNvSpPr txBox="1">
            <a:spLocks noChangeArrowheads="1"/>
          </p:cNvSpPr>
          <p:nvPr/>
        </p:nvSpPr>
        <p:spPr bwMode="auto">
          <a:xfrm>
            <a:off x="7361766" y="2636838"/>
            <a:ext cx="23050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>
                <a:latin typeface="+mj-lt"/>
                <a:cs typeface="Times New Roman" pitchFamily="18" charset="0"/>
              </a:rPr>
              <a:t>Successo scolastico</a:t>
            </a:r>
            <a:endParaRPr lang="it-IT" sz="3200" baseline="-25000">
              <a:latin typeface="+mj-lt"/>
              <a:cs typeface="Times New Roman" pitchFamily="18" charset="0"/>
            </a:endParaRPr>
          </a:p>
        </p:txBody>
      </p:sp>
      <p:cxnSp>
        <p:nvCxnSpPr>
          <p:cNvPr id="10" name="Connettore 2 9"/>
          <p:cNvCxnSpPr>
            <a:stCxn id="5" idx="0"/>
          </p:cNvCxnSpPr>
          <p:nvPr/>
        </p:nvCxnSpPr>
        <p:spPr>
          <a:xfrm flipH="1" flipV="1">
            <a:off x="6137804" y="3213100"/>
            <a:ext cx="34925" cy="1079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6840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2"/>
          <p:cNvSpPr>
            <a:spLocks noChangeArrowheads="1"/>
          </p:cNvSpPr>
          <p:nvPr/>
        </p:nvSpPr>
        <p:spPr bwMode="auto">
          <a:xfrm>
            <a:off x="0" y="591608"/>
            <a:ext cx="12191999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Test dell’interazione </a:t>
            </a:r>
          </a:p>
          <a:p>
            <a:pPr algn="ctr"/>
            <a:r>
              <a:rPr lang="it-IT" sz="3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insieme agli effetti semplici/principali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25442" y="2333686"/>
            <a:ext cx="1196655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200" dirty="0">
                <a:latin typeface="+mj-lt"/>
                <a:cs typeface="Times New Roman" pitchFamily="18" charset="0"/>
              </a:rPr>
              <a:t>Diversi passi:</a:t>
            </a:r>
          </a:p>
          <a:p>
            <a:pPr marL="342900" indent="-342900">
              <a:buFontTx/>
              <a:buAutoNum type="arabicParenR"/>
              <a:defRPr/>
            </a:pPr>
            <a:r>
              <a:rPr lang="it-IT" sz="3200" dirty="0">
                <a:latin typeface="+mj-lt"/>
                <a:cs typeface="Times New Roman" pitchFamily="18" charset="0"/>
              </a:rPr>
              <a:t> Centrare (standardizzare) tutte le variabili</a:t>
            </a:r>
          </a:p>
          <a:p>
            <a:pPr marL="342900" indent="-342900">
              <a:defRPr/>
            </a:pPr>
            <a:r>
              <a:rPr lang="it-IT" sz="3200" dirty="0">
                <a:latin typeface="+mj-lt"/>
                <a:cs typeface="Times New Roman" pitchFamily="18" charset="0"/>
              </a:rPr>
              <a:t>2) Testare l’interazione con una regressione multipla </a:t>
            </a:r>
          </a:p>
          <a:p>
            <a:pPr marL="342900" indent="-342900">
              <a:defRPr/>
            </a:pPr>
            <a:r>
              <a:rPr lang="it-IT" sz="3200" dirty="0">
                <a:latin typeface="+mj-lt"/>
                <a:cs typeface="Times New Roman" pitchFamily="18" charset="0"/>
              </a:rPr>
              <a:t> Y = a + </a:t>
            </a:r>
            <a:r>
              <a:rPr lang="el-GR" sz="3200" dirty="0">
                <a:latin typeface="+mj-lt"/>
                <a:cs typeface="Times New Roman" pitchFamily="18" charset="0"/>
              </a:rPr>
              <a:t>β</a:t>
            </a:r>
            <a:r>
              <a:rPr lang="it-IT" sz="3200" baseline="-25000" dirty="0">
                <a:latin typeface="+mj-lt"/>
                <a:cs typeface="Times New Roman" pitchFamily="18" charset="0"/>
              </a:rPr>
              <a:t>1</a:t>
            </a:r>
            <a:r>
              <a:rPr lang="it-IT" sz="3200" dirty="0">
                <a:latin typeface="+mj-lt"/>
                <a:cs typeface="Times New Roman" pitchFamily="18" charset="0"/>
              </a:rPr>
              <a:t>X + </a:t>
            </a:r>
            <a:r>
              <a:rPr lang="el-GR" sz="3200" dirty="0">
                <a:latin typeface="+mj-lt"/>
                <a:cs typeface="Times New Roman" pitchFamily="18" charset="0"/>
              </a:rPr>
              <a:t>β</a:t>
            </a:r>
            <a:r>
              <a:rPr lang="it-IT" sz="3200" baseline="-25000" dirty="0">
                <a:latin typeface="+mj-lt"/>
                <a:cs typeface="Times New Roman" pitchFamily="18" charset="0"/>
              </a:rPr>
              <a:t>2</a:t>
            </a:r>
            <a:r>
              <a:rPr lang="it-IT" sz="3200" dirty="0">
                <a:latin typeface="+mj-lt"/>
                <a:cs typeface="Times New Roman" pitchFamily="18" charset="0"/>
              </a:rPr>
              <a:t>M + </a:t>
            </a:r>
            <a:r>
              <a:rPr lang="el-GR" sz="3200" dirty="0">
                <a:latin typeface="+mj-lt"/>
                <a:cs typeface="Times New Roman" pitchFamily="18" charset="0"/>
              </a:rPr>
              <a:t>β</a:t>
            </a:r>
            <a:r>
              <a:rPr lang="it-IT" sz="3200" baseline="-25000" dirty="0">
                <a:latin typeface="+mj-lt"/>
                <a:cs typeface="Times New Roman" pitchFamily="18" charset="0"/>
              </a:rPr>
              <a:t>3</a:t>
            </a:r>
            <a:r>
              <a:rPr lang="it-IT" sz="3200" dirty="0">
                <a:latin typeface="+mj-lt"/>
                <a:cs typeface="Times New Roman" pitchFamily="18" charset="0"/>
              </a:rPr>
              <a:t>XM</a:t>
            </a:r>
          </a:p>
          <a:p>
            <a:pPr marL="342900" indent="-342900">
              <a:defRPr/>
            </a:pPr>
            <a:r>
              <a:rPr lang="el-GR" sz="3200" dirty="0">
                <a:latin typeface="+mj-lt"/>
                <a:cs typeface="Times New Roman" pitchFamily="18" charset="0"/>
              </a:rPr>
              <a:t>β</a:t>
            </a:r>
            <a:r>
              <a:rPr lang="it-IT" sz="3200" baseline="-25000" dirty="0">
                <a:latin typeface="+mj-lt"/>
                <a:cs typeface="Times New Roman" pitchFamily="18" charset="0"/>
              </a:rPr>
              <a:t>1 e </a:t>
            </a:r>
            <a:r>
              <a:rPr lang="el-GR" sz="3200" dirty="0">
                <a:latin typeface="+mj-lt"/>
                <a:cs typeface="Times New Roman" pitchFamily="18" charset="0"/>
              </a:rPr>
              <a:t>β</a:t>
            </a:r>
            <a:r>
              <a:rPr lang="it-IT" sz="3200" baseline="-25000" dirty="0">
                <a:latin typeface="+mj-lt"/>
                <a:cs typeface="Times New Roman" pitchFamily="18" charset="0"/>
              </a:rPr>
              <a:t>2</a:t>
            </a:r>
            <a:r>
              <a:rPr lang="it-IT" sz="3200" dirty="0">
                <a:latin typeface="+mj-lt"/>
                <a:cs typeface="Times New Roman" pitchFamily="18" charset="0"/>
              </a:rPr>
              <a:t> corrispondono agli effetti principali/semplici – indipendenti dall’effetto d’interazione</a:t>
            </a:r>
          </a:p>
          <a:p>
            <a:pPr marL="342900" indent="-342900">
              <a:defRPr/>
            </a:pPr>
            <a:endParaRPr lang="it-IT" sz="3200" dirty="0">
              <a:latin typeface="+mj-lt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it-IT" sz="3200" dirty="0">
                <a:latin typeface="+mj-lt"/>
                <a:cs typeface="Times New Roman" pitchFamily="18" charset="0"/>
              </a:rPr>
              <a:t>3) Se interazione significativa, indagare il significato dell’interazione</a:t>
            </a:r>
          </a:p>
        </p:txBody>
      </p:sp>
    </p:spTree>
    <p:extLst>
      <p:ext uri="{BB962C8B-B14F-4D97-AF65-F5344CB8AC3E}">
        <p14:creationId xmlns:p14="http://schemas.microsoft.com/office/powerpoint/2010/main" val="19296424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844144"/>
            <a:ext cx="1219199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it-IT" sz="3800" b="1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Decomposizione dell’interazione per capire il suo significato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323528" y="1873508"/>
            <a:ext cx="117499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>
                <a:latin typeface="+mj-lt"/>
                <a:cs typeface="Times New Roman" pitchFamily="18" charset="0"/>
              </a:rPr>
              <a:t>Per moderatore dicotomico:</a:t>
            </a:r>
          </a:p>
          <a:p>
            <a:r>
              <a:rPr lang="it-IT" sz="2400" dirty="0">
                <a:latin typeface="+mj-lt"/>
                <a:cs typeface="Times New Roman" pitchFamily="18" charset="0"/>
              </a:rPr>
              <a:t>Nella </a:t>
            </a:r>
            <a:r>
              <a:rPr lang="it-IT" sz="2400" b="1" dirty="0" err="1">
                <a:latin typeface="+mj-lt"/>
                <a:cs typeface="Times New Roman" pitchFamily="18" charset="0"/>
              </a:rPr>
              <a:t>simple</a:t>
            </a:r>
            <a:r>
              <a:rPr lang="it-IT" sz="2400" b="1" dirty="0">
                <a:latin typeface="+mj-lt"/>
                <a:cs typeface="Times New Roman" pitchFamily="18" charset="0"/>
              </a:rPr>
              <a:t> </a:t>
            </a:r>
            <a:r>
              <a:rPr lang="it-IT" sz="2400" b="1" dirty="0" err="1">
                <a:latin typeface="+mj-lt"/>
                <a:cs typeface="Times New Roman" pitchFamily="18" charset="0"/>
              </a:rPr>
              <a:t>effect</a:t>
            </a:r>
            <a:r>
              <a:rPr lang="it-IT" sz="2400" b="1" dirty="0">
                <a:latin typeface="+mj-lt"/>
                <a:cs typeface="Times New Roman" pitchFamily="18" charset="0"/>
              </a:rPr>
              <a:t> </a:t>
            </a:r>
            <a:r>
              <a:rPr lang="it-IT" sz="2400" b="1" dirty="0" err="1">
                <a:latin typeface="+mj-lt"/>
                <a:cs typeface="Times New Roman" pitchFamily="18" charset="0"/>
              </a:rPr>
              <a:t>analysis</a:t>
            </a:r>
            <a:r>
              <a:rPr lang="it-IT" sz="2400" b="1" dirty="0">
                <a:latin typeface="+mj-lt"/>
                <a:cs typeface="Times New Roman" pitchFamily="18" charset="0"/>
              </a:rPr>
              <a:t> </a:t>
            </a:r>
            <a:r>
              <a:rPr lang="it-IT" sz="2400" dirty="0">
                <a:latin typeface="+mj-lt"/>
                <a:cs typeface="Times New Roman" pitchFamily="18" charset="0"/>
              </a:rPr>
              <a:t>si rappresenta ciascuna linea di regressione per ciascun gruppo</a:t>
            </a:r>
          </a:p>
          <a:p>
            <a:endParaRPr lang="it-IT" sz="2400" dirty="0">
              <a:latin typeface="+mj-lt"/>
              <a:cs typeface="Times New Roman" pitchFamily="18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23527" y="3154130"/>
            <a:ext cx="1174993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>
                <a:latin typeface="+mj-lt"/>
                <a:cs typeface="Times New Roman" pitchFamily="18" charset="0"/>
              </a:rPr>
              <a:t>Immaginiamo un moderatore a due livelli (maschi e femmine)</a:t>
            </a:r>
          </a:p>
          <a:p>
            <a:endParaRPr lang="it-IT" sz="2400" dirty="0">
              <a:latin typeface="+mj-lt"/>
              <a:cs typeface="Times New Roman" pitchFamily="18" charset="0"/>
            </a:endParaRPr>
          </a:p>
          <a:p>
            <a:r>
              <a:rPr lang="it-IT" sz="2400" dirty="0">
                <a:latin typeface="+mj-lt"/>
                <a:cs typeface="Times New Roman" pitchFamily="18" charset="0"/>
              </a:rPr>
              <a:t>Le rette di regressione per i maschi è diversa (pendenza diversa) da quella delle femmine, altrimenti non ci sarebbe interazione.</a:t>
            </a:r>
          </a:p>
          <a:p>
            <a:endParaRPr lang="it-IT" sz="2400" dirty="0">
              <a:latin typeface="+mj-lt"/>
              <a:cs typeface="Times New Roman" pitchFamily="18" charset="0"/>
            </a:endParaRPr>
          </a:p>
          <a:p>
            <a:r>
              <a:rPr lang="it-IT" sz="2400" dirty="0">
                <a:latin typeface="+mj-lt"/>
                <a:cs typeface="Times New Roman" pitchFamily="18" charset="0"/>
                <a:sym typeface="Wingdings"/>
              </a:rPr>
              <a:t> Se calcoliamo due equazioni di regressioni separate (per maschi e per femmine) i risultati sono diversi</a:t>
            </a:r>
            <a:endParaRPr lang="it-IT" sz="2400" dirty="0">
              <a:latin typeface="+mj-lt"/>
              <a:cs typeface="Times New Roman" pitchFamily="18" charset="0"/>
            </a:endParaRPr>
          </a:p>
          <a:p>
            <a:endParaRPr lang="it-IT" sz="24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84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171956"/>
            <a:ext cx="118588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  <a:cs typeface="Times New Roman" pitchFamily="18" charset="0"/>
              </a:rPr>
              <a:t>Per moderatore continuo </a:t>
            </a:r>
            <a:r>
              <a:rPr lang="it-IT" sz="2400" b="1" dirty="0" err="1">
                <a:latin typeface="+mj-lt"/>
                <a:cs typeface="Times New Roman" pitchFamily="18" charset="0"/>
              </a:rPr>
              <a:t>simple</a:t>
            </a:r>
            <a:r>
              <a:rPr lang="it-IT" sz="2400" b="1" dirty="0">
                <a:latin typeface="+mj-lt"/>
                <a:cs typeface="Times New Roman" pitchFamily="18" charset="0"/>
              </a:rPr>
              <a:t> </a:t>
            </a:r>
            <a:r>
              <a:rPr lang="it-IT" sz="2400" b="1" dirty="0" err="1">
                <a:latin typeface="+mj-lt"/>
                <a:cs typeface="Times New Roman" pitchFamily="18" charset="0"/>
              </a:rPr>
              <a:t>slope</a:t>
            </a:r>
            <a:r>
              <a:rPr lang="it-IT" sz="2400" b="1" dirty="0">
                <a:latin typeface="+mj-lt"/>
                <a:cs typeface="Times New Roman" pitchFamily="18" charset="0"/>
              </a:rPr>
              <a:t> </a:t>
            </a:r>
            <a:r>
              <a:rPr lang="it-IT" sz="2400" b="1" dirty="0" err="1">
                <a:latin typeface="+mj-lt"/>
                <a:cs typeface="Times New Roman" pitchFamily="18" charset="0"/>
              </a:rPr>
              <a:t>analysis</a:t>
            </a:r>
            <a:r>
              <a:rPr lang="it-IT" sz="2400" dirty="0">
                <a:latin typeface="+mj-lt"/>
                <a:cs typeface="Times New Roman" pitchFamily="18" charset="0"/>
              </a:rPr>
              <a:t>:</a:t>
            </a:r>
          </a:p>
          <a:p>
            <a:endParaRPr lang="it-IT" sz="2400" dirty="0">
              <a:latin typeface="+mj-lt"/>
              <a:cs typeface="Times New Roman" pitchFamily="18" charset="0"/>
            </a:endParaRPr>
          </a:p>
          <a:p>
            <a:r>
              <a:rPr lang="it-IT" sz="2400" dirty="0">
                <a:latin typeface="+mj-lt"/>
                <a:cs typeface="Times New Roman" pitchFamily="18" charset="0"/>
              </a:rPr>
              <a:t>Un moderatore continuo non ha solo due valori. Si tratta perciò di scegliere alcuni valori utili del moderatore per calcolare le rette di regressione.</a:t>
            </a:r>
          </a:p>
          <a:p>
            <a:endParaRPr lang="it-IT" sz="2400" dirty="0">
              <a:latin typeface="+mj-lt"/>
              <a:cs typeface="Times New Roman" pitchFamily="18" charset="0"/>
            </a:endParaRPr>
          </a:p>
          <a:p>
            <a:endParaRPr lang="it-IT" sz="2400" dirty="0">
              <a:latin typeface="+mj-lt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sz="2400" dirty="0">
                <a:latin typeface="+mj-lt"/>
                <a:cs typeface="Times New Roman" pitchFamily="18" charset="0"/>
              </a:rPr>
              <a:t>Si rappresenta ciascuna linea per un valore positivo, medio ed uno negativo della variabile moderatrice (-1DS, M, e +1DS). Si calcola quindi l’equazione di regressione condizionale al valore nel moderatore di +1, -1 e zero (M).</a:t>
            </a:r>
          </a:p>
          <a:p>
            <a:pPr marL="285750" indent="-285750">
              <a:buFontTx/>
              <a:buChar char="-"/>
            </a:pPr>
            <a:endParaRPr lang="it-IT" sz="2400" dirty="0">
              <a:latin typeface="+mj-lt"/>
              <a:cs typeface="Times New Roman" pitchFamily="18" charset="0"/>
            </a:endParaRPr>
          </a:p>
          <a:p>
            <a:r>
              <a:rPr lang="it-IT" sz="2400" dirty="0">
                <a:latin typeface="+mj-lt"/>
                <a:cs typeface="Times New Roman" pitchFamily="18" charset="0"/>
              </a:rPr>
              <a:t>- Altro metodo (Johnson-</a:t>
            </a:r>
            <a:r>
              <a:rPr lang="it-IT" sz="2400" dirty="0" err="1">
                <a:latin typeface="+mj-lt"/>
                <a:cs typeface="Times New Roman" pitchFamily="18" charset="0"/>
              </a:rPr>
              <a:t>Neyman</a:t>
            </a:r>
            <a:r>
              <a:rPr lang="it-IT" sz="2400" dirty="0">
                <a:latin typeface="+mj-lt"/>
                <a:cs typeface="Times New Roman" pitchFamily="18" charset="0"/>
              </a:rPr>
              <a:t>) che indica a quali valori del moderatore l’effetto del </a:t>
            </a:r>
            <a:r>
              <a:rPr lang="it-IT" sz="24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400" dirty="0">
                <a:latin typeface="+mj-lt"/>
                <a:cs typeface="Times New Roman" pitchFamily="18" charset="0"/>
              </a:rPr>
              <a:t> è significativo o no.</a:t>
            </a:r>
            <a:endParaRPr lang="it-IT" sz="2400" dirty="0">
              <a:latin typeface="+mj-lt"/>
            </a:endParaRPr>
          </a:p>
          <a:p>
            <a:endParaRPr lang="it-IT" sz="2400" dirty="0">
              <a:latin typeface="+mj-lt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844144"/>
            <a:ext cx="1219199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it-IT" sz="3800" b="1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Decomposizione dell’interazione per capire il suo significato</a:t>
            </a:r>
          </a:p>
        </p:txBody>
      </p:sp>
    </p:spTree>
    <p:extLst>
      <p:ext uri="{BB962C8B-B14F-4D97-AF65-F5344CB8AC3E}">
        <p14:creationId xmlns:p14="http://schemas.microsoft.com/office/powerpoint/2010/main" val="8245968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0E7AD7-9A21-1B44-BFF8-94A0E925F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5880"/>
            <a:ext cx="1219199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it-IT" sz="3800" b="1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Passaggi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6C5A8B7-0234-9945-AC80-3F8E50184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" y="1443841"/>
            <a:ext cx="12191999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eaLnBrk="0" hangingPunct="0">
              <a:buAutoNum type="arabicPeriod"/>
            </a:pPr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Standardizzare le variabili;</a:t>
            </a:r>
          </a:p>
          <a:p>
            <a:pPr marL="514350" indent="-514350" eaLnBrk="0" hangingPunct="0">
              <a:buAutoNum type="arabicPeriod"/>
            </a:pPr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Calcolare una nuova variabile  «interazione» data dal prodotto delle due variabili indipendenti del modello (motivazione e abilità; utilizza il comando </a:t>
            </a:r>
            <a:r>
              <a:rPr lang="it-IT" sz="2800" i="1" dirty="0">
                <a:latin typeface="+mj-lt"/>
                <a:ea typeface="Calibri" pitchFamily="34" charset="0"/>
                <a:cs typeface="Times New Roman" pitchFamily="18" charset="0"/>
              </a:rPr>
              <a:t>calcola variabile</a:t>
            </a:r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);</a:t>
            </a:r>
          </a:p>
          <a:p>
            <a:pPr marL="514350" indent="-514350" eaLnBrk="0" hangingPunct="0">
              <a:buAutoNum type="arabicPeriod"/>
            </a:pPr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Regressione multipla: VI = motivazione, abilità e interazione; VD = successo percepito;</a:t>
            </a:r>
          </a:p>
          <a:p>
            <a:pPr marL="514350" indent="-514350" eaLnBrk="0" hangingPunct="0">
              <a:buAutoNum type="arabicPeriod"/>
            </a:pPr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Scomporre l’interazione ovvero suddividere il mediatore in livelli bassi (- 1DS), medio (media), alto (+1DS) (Simple </a:t>
            </a:r>
            <a:r>
              <a:rPr lang="it-IT" sz="2800" dirty="0" err="1">
                <a:latin typeface="+mj-lt"/>
                <a:ea typeface="Calibri" pitchFamily="34" charset="0"/>
                <a:cs typeface="Times New Roman" pitchFamily="18" charset="0"/>
              </a:rPr>
              <a:t>slope</a:t>
            </a:r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800" dirty="0" err="1">
                <a:latin typeface="+mj-lt"/>
                <a:ea typeface="Calibri" pitchFamily="34" charset="0"/>
                <a:cs typeface="Times New Roman" pitchFamily="18" charset="0"/>
              </a:rPr>
              <a:t>analysis</a:t>
            </a:r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; utilizza il comando calcola variabile) </a:t>
            </a:r>
          </a:p>
        </p:txBody>
      </p:sp>
    </p:spTree>
    <p:extLst>
      <p:ext uri="{BB962C8B-B14F-4D97-AF65-F5344CB8AC3E}">
        <p14:creationId xmlns:p14="http://schemas.microsoft.com/office/powerpoint/2010/main" val="16135947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1BDB71-6980-A543-9197-168588839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44108"/>
            <a:ext cx="12191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Regressione multipla: VI = motivazione, abilità e interazione; VD = successo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E7A9F6-C98E-4A40-9021-64C9CDD13A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565"/>
          <a:stretch/>
        </p:blipFill>
        <p:spPr>
          <a:xfrm>
            <a:off x="2089150" y="1576810"/>
            <a:ext cx="8013700" cy="290259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DD942FE-BF06-034E-AC84-8E72B770DC45}"/>
              </a:ext>
            </a:extLst>
          </p:cNvPr>
          <p:cNvSpPr txBox="1"/>
          <p:nvPr/>
        </p:nvSpPr>
        <p:spPr>
          <a:xfrm>
            <a:off x="0" y="4893473"/>
            <a:ext cx="121920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Di questa tabella la riga importante è quella dell’interazione. Se l’interazione è significativa significa che l’effetto di motivazione su successo scolastico varia ai diversi livelli di abilità (basso, medio, alto) </a:t>
            </a:r>
            <a:r>
              <a:rPr lang="it-IT" sz="2000" dirty="0">
                <a:latin typeface="+mj-lt"/>
                <a:sym typeface="Wingdings" pitchFamily="2" charset="2"/>
              </a:rPr>
              <a:t> si può affermare che abilità modera l’effetto di motivazione su successo scolastico, β = -.22, t(171) = -4.09, </a:t>
            </a:r>
            <a:r>
              <a:rPr lang="it-IT" sz="2000" dirty="0" err="1">
                <a:latin typeface="+mj-lt"/>
                <a:sym typeface="Wingdings" pitchFamily="2" charset="2"/>
              </a:rPr>
              <a:t>p</a:t>
            </a:r>
            <a:r>
              <a:rPr lang="it-IT" sz="2000" dirty="0">
                <a:latin typeface="+mj-lt"/>
                <a:sym typeface="Wingdings" pitchFamily="2" charset="2"/>
              </a:rPr>
              <a:t>&lt;.001;</a:t>
            </a:r>
          </a:p>
          <a:p>
            <a:r>
              <a:rPr lang="it-IT" sz="2000" dirty="0">
                <a:latin typeface="+mj-lt"/>
                <a:sym typeface="Wingdings" pitchFamily="2" charset="2"/>
              </a:rPr>
              <a:t>La motivazione non ha un effetto significativo sul successo scolastico, β = .10, t(171) = 1.319, </a:t>
            </a:r>
            <a:r>
              <a:rPr lang="it-IT" sz="2000" dirty="0" err="1">
                <a:latin typeface="+mj-lt"/>
                <a:sym typeface="Wingdings" pitchFamily="2" charset="2"/>
              </a:rPr>
              <a:t>p</a:t>
            </a:r>
            <a:r>
              <a:rPr lang="it-IT" sz="2000" dirty="0">
                <a:latin typeface="+mj-lt"/>
                <a:sym typeface="Wingdings" pitchFamily="2" charset="2"/>
              </a:rPr>
              <a:t>=.19;</a:t>
            </a:r>
          </a:p>
          <a:p>
            <a:r>
              <a:rPr lang="it-IT" sz="2000" dirty="0">
                <a:latin typeface="+mj-lt"/>
                <a:sym typeface="Wingdings" pitchFamily="2" charset="2"/>
              </a:rPr>
              <a:t>L’abilità ha un effetto significativo sul successo scolastico, β = .61, t(171) = 8.173, </a:t>
            </a:r>
            <a:r>
              <a:rPr lang="it-IT" sz="2000" dirty="0" err="1">
                <a:latin typeface="+mj-lt"/>
                <a:sym typeface="Wingdings" pitchFamily="2" charset="2"/>
              </a:rPr>
              <a:t>p</a:t>
            </a:r>
            <a:r>
              <a:rPr lang="it-IT" sz="2000" dirty="0">
                <a:latin typeface="+mj-lt"/>
                <a:sym typeface="Wingdings" pitchFamily="2" charset="2"/>
              </a:rPr>
              <a:t>&lt;.001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5978B6D-AB3D-C249-8229-CFBDE362054C}"/>
              </a:ext>
            </a:extLst>
          </p:cNvPr>
          <p:cNvSpPr/>
          <p:nvPr/>
        </p:nvSpPr>
        <p:spPr>
          <a:xfrm>
            <a:off x="5312780" y="3974485"/>
            <a:ext cx="671331" cy="26184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162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AA18B1-AE95-D64A-947D-D42E402FD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24189"/>
            <a:ext cx="12191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Scomponiamo l’interazione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0324160-2F47-204D-B0B1-29B7DF181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58647"/>
            <a:ext cx="12191999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Il moderatore deve essere suddiviso in tre livelli: basso, medio, alto:</a:t>
            </a:r>
          </a:p>
          <a:p>
            <a:pPr eaLnBrk="0" hangingPunct="0"/>
            <a:endParaRPr lang="it-IT" sz="2800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	</a:t>
            </a:r>
            <a:r>
              <a:rPr lang="it-IT" sz="2400" dirty="0">
                <a:latin typeface="+mj-lt"/>
                <a:ea typeface="Calibri" pitchFamily="34" charset="0"/>
                <a:cs typeface="Times New Roman" pitchFamily="18" charset="0"/>
              </a:rPr>
              <a:t>Il livello basso è dato dalla differenza del punteggio </a:t>
            </a:r>
            <a:r>
              <a:rPr lang="it-IT" sz="2400" dirty="0" err="1">
                <a:latin typeface="+mj-lt"/>
                <a:ea typeface="Calibri" pitchFamily="34" charset="0"/>
                <a:cs typeface="Times New Roman" pitchFamily="18" charset="0"/>
              </a:rPr>
              <a:t>Z</a:t>
            </a:r>
            <a:r>
              <a:rPr lang="it-IT" sz="2400" dirty="0">
                <a:latin typeface="+mj-lt"/>
                <a:ea typeface="Calibri" pitchFamily="34" charset="0"/>
                <a:cs typeface="Times New Roman" pitchFamily="18" charset="0"/>
              </a:rPr>
              <a:t> del moderatore - la sua DS;</a:t>
            </a:r>
          </a:p>
          <a:p>
            <a:pPr eaLnBrk="0" hangingPunct="0"/>
            <a:r>
              <a:rPr lang="it-IT" sz="2400" dirty="0">
                <a:latin typeface="+mj-lt"/>
                <a:ea typeface="Calibri" pitchFamily="34" charset="0"/>
                <a:cs typeface="Times New Roman" pitchFamily="18" charset="0"/>
              </a:rPr>
              <a:t>	Il livello medio è dato dal punteggio medio del moderatore;</a:t>
            </a:r>
          </a:p>
          <a:p>
            <a:pPr eaLnBrk="0" hangingPunct="0"/>
            <a:r>
              <a:rPr lang="it-IT" sz="2400" dirty="0">
                <a:latin typeface="+mj-lt"/>
                <a:ea typeface="Calibri" pitchFamily="34" charset="0"/>
                <a:cs typeface="Times New Roman" pitchFamily="18" charset="0"/>
              </a:rPr>
              <a:t>	il livello altro è dato dalla somma del punteggio </a:t>
            </a:r>
            <a:r>
              <a:rPr lang="it-IT" sz="2400" dirty="0" err="1">
                <a:latin typeface="+mj-lt"/>
                <a:ea typeface="Calibri" pitchFamily="34" charset="0"/>
                <a:cs typeface="Times New Roman" pitchFamily="18" charset="0"/>
              </a:rPr>
              <a:t>Z</a:t>
            </a:r>
            <a:r>
              <a:rPr lang="it-IT" sz="2400" dirty="0">
                <a:latin typeface="+mj-lt"/>
                <a:ea typeface="Calibri" pitchFamily="34" charset="0"/>
                <a:cs typeface="Times New Roman" pitchFamily="18" charset="0"/>
              </a:rPr>
              <a:t> del moderatore + la sua DS</a:t>
            </a:r>
            <a:r>
              <a:rPr lang="it-IT" sz="2800" dirty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D0556F3-C382-B243-8659-05FA06F57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889731"/>
            <a:ext cx="12191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dirty="0">
                <a:latin typeface="+mj-lt"/>
                <a:cs typeface="Times New Roman" pitchFamily="18" charset="0"/>
              </a:rPr>
              <a:t>Calcolare una nuova variabile che rappresenti l’interazione tra VI e +1DS del moderatore;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2E6C8EE-EB4C-CB46-89C9-88F8020C4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5089708"/>
            <a:ext cx="12191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dirty="0">
                <a:latin typeface="+mj-lt"/>
                <a:cs typeface="Times New Roman" pitchFamily="18" charset="0"/>
              </a:rPr>
              <a:t>Regressioni multiple in cui le VI sono: </a:t>
            </a:r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  <a:sym typeface="Wingdings" pitchFamily="2" charset="2"/>
              </a:rPr>
              <a:t>ZX, </a:t>
            </a:r>
            <a:r>
              <a:rPr lang="it-IT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  <a:sym typeface="Wingdings" pitchFamily="2" charset="2"/>
              </a:rPr>
              <a:t>ZM_alto</a:t>
            </a:r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  <a:sym typeface="Wingdings" pitchFamily="2" charset="2"/>
              </a:rPr>
              <a:t>/basso, </a:t>
            </a:r>
            <a:r>
              <a:rPr lang="it-IT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  <a:sym typeface="Wingdings" pitchFamily="2" charset="2"/>
              </a:rPr>
              <a:t>Int_alto</a:t>
            </a:r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  <a:sym typeface="Wingdings" pitchFamily="2" charset="2"/>
              </a:rPr>
              <a:t>/basso </a:t>
            </a:r>
            <a:endParaRPr lang="it-IT" sz="28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8199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32EB04-1433-BB4D-AEC5-EA4E6E5B9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929"/>
            <a:ext cx="121919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eaLnBrk="0" hangingPunct="0">
              <a:buAutoNum type="arabicPeriod"/>
            </a:pPr>
            <a:r>
              <a:rPr lang="it-IT" sz="2400" dirty="0">
                <a:latin typeface="+mj-lt"/>
                <a:ea typeface="Calibri" pitchFamily="34" charset="0"/>
                <a:cs typeface="Times New Roman" pitchFamily="18" charset="0"/>
              </a:rPr>
              <a:t>Valori bassi di abilità (-1DS)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56C48D8-6962-9949-A5F9-3D1961AAA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867" y="1773968"/>
            <a:ext cx="51025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it-IT" dirty="0">
                <a:latin typeface="+mj-lt"/>
                <a:ea typeface="Calibri" pitchFamily="34" charset="0"/>
                <a:cs typeface="Times New Roman" pitchFamily="18" charset="0"/>
              </a:rPr>
              <a:t>Per valori bassi di abilità, ovvero per soggetti che hanno livelli bassi di abilità, l’effetto di motivazione sul successo scolastico non è significativo, β = -.12, t(171) = -1.47, </a:t>
            </a:r>
            <a:r>
              <a:rPr lang="it-IT" dirty="0" err="1">
                <a:latin typeface="+mj-lt"/>
                <a:ea typeface="Calibri" pitchFamily="34" charset="0"/>
                <a:cs typeface="Times New Roman" pitchFamily="18" charset="0"/>
              </a:rPr>
              <a:t>p</a:t>
            </a:r>
            <a:r>
              <a:rPr lang="it-IT" dirty="0">
                <a:latin typeface="+mj-lt"/>
                <a:ea typeface="Calibri" pitchFamily="34" charset="0"/>
                <a:cs typeface="Times New Roman" pitchFamily="18" charset="0"/>
              </a:rPr>
              <a:t> = .143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B4E189F-FF1C-EC46-8309-0273CA8E3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527" y="1064871"/>
            <a:ext cx="5514854" cy="212499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3C06F3D8-9107-DF4E-B419-DB3FC675DBEE}"/>
              </a:ext>
            </a:extLst>
          </p:cNvPr>
          <p:cNvSpPr/>
          <p:nvPr/>
        </p:nvSpPr>
        <p:spPr>
          <a:xfrm>
            <a:off x="1354239" y="2692037"/>
            <a:ext cx="4896090" cy="24753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23BC37A5-82E8-564D-8E51-214DA717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652871"/>
            <a:ext cx="121919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eaLnBrk="0" hangingPunct="0">
              <a:buFont typeface="+mj-lt"/>
              <a:buAutoNum type="arabicPeriod" startAt="2"/>
            </a:pPr>
            <a:r>
              <a:rPr lang="it-IT" sz="2400" dirty="0">
                <a:latin typeface="+mj-lt"/>
                <a:ea typeface="Calibri" pitchFamily="34" charset="0"/>
                <a:cs typeface="Times New Roman" pitchFamily="18" charset="0"/>
              </a:rPr>
              <a:t>Valori bassi di abilità (-1DS)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2BCAAE0C-98AB-3C43-A5B4-3A997ECE0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527" y="4475826"/>
            <a:ext cx="5423543" cy="2062245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30F5363A-1372-3B40-9CD6-4E3D83C168E2}"/>
              </a:ext>
            </a:extLst>
          </p:cNvPr>
          <p:cNvSpPr/>
          <p:nvPr/>
        </p:nvSpPr>
        <p:spPr>
          <a:xfrm>
            <a:off x="1199908" y="5563314"/>
            <a:ext cx="4896090" cy="33977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53BEB474-9E00-0A45-B8A0-6656518B0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867" y="5133036"/>
            <a:ext cx="51025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it-IT" dirty="0">
                <a:latin typeface="+mj-lt"/>
                <a:ea typeface="Calibri" pitchFamily="34" charset="0"/>
                <a:cs typeface="Times New Roman" pitchFamily="18" charset="0"/>
              </a:rPr>
              <a:t>Per valori alti di abilità, ovvero per soggetti che hanno livelli alti di abilità, l’effetto di motivazione sul successo scolastico è significativo, β = .33, t(171) = -2.96, </a:t>
            </a:r>
            <a:r>
              <a:rPr lang="it-IT" dirty="0" err="1">
                <a:latin typeface="+mj-lt"/>
                <a:ea typeface="Calibri" pitchFamily="34" charset="0"/>
                <a:cs typeface="Times New Roman" pitchFamily="18" charset="0"/>
              </a:rPr>
              <a:t>p</a:t>
            </a:r>
            <a:r>
              <a:rPr lang="it-IT" dirty="0">
                <a:latin typeface="+mj-lt"/>
                <a:ea typeface="Calibri" pitchFamily="34" charset="0"/>
                <a:cs typeface="Times New Roman" pitchFamily="18" charset="0"/>
              </a:rPr>
              <a:t> = .003</a:t>
            </a:r>
          </a:p>
        </p:txBody>
      </p:sp>
    </p:spTree>
    <p:extLst>
      <p:ext uri="{BB962C8B-B14F-4D97-AF65-F5344CB8AC3E}">
        <p14:creationId xmlns:p14="http://schemas.microsoft.com/office/powerpoint/2010/main" val="88313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0" y="836611"/>
            <a:ext cx="1219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Modello di Mediazione</a:t>
            </a:r>
          </a:p>
        </p:txBody>
      </p:sp>
      <p:sp>
        <p:nvSpPr>
          <p:cNvPr id="3" name="CasellaDiTesto 17"/>
          <p:cNvSpPr txBox="1">
            <a:spLocks noChangeArrowheads="1"/>
          </p:cNvSpPr>
          <p:nvPr/>
        </p:nvSpPr>
        <p:spPr bwMode="auto">
          <a:xfrm>
            <a:off x="0" y="3167535"/>
            <a:ext cx="1219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000" dirty="0">
                <a:latin typeface="+mj-lt"/>
                <a:cs typeface="Times New Roman" pitchFamily="18" charset="0"/>
              </a:rPr>
              <a:t>Vogliamo sapere se l’effetto osservato dal </a:t>
            </a:r>
            <a:r>
              <a:rPr lang="it-IT" sz="30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3000" dirty="0">
                <a:latin typeface="+mj-lt"/>
                <a:cs typeface="Times New Roman" pitchFamily="18" charset="0"/>
              </a:rPr>
              <a:t> sulla VD è mediato da un terza variabile (mediatore)</a:t>
            </a:r>
            <a:endParaRPr lang="it-IT" sz="30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932138" y="1808163"/>
            <a:ext cx="1943100" cy="12255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i="1"/>
          </a:p>
        </p:txBody>
      </p:sp>
      <p:sp>
        <p:nvSpPr>
          <p:cNvPr id="5" name="Ovale 4"/>
          <p:cNvSpPr/>
          <p:nvPr/>
        </p:nvSpPr>
        <p:spPr>
          <a:xfrm>
            <a:off x="8259788" y="1808163"/>
            <a:ext cx="1944687" cy="12255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i="1"/>
          </a:p>
        </p:txBody>
      </p:sp>
      <p:sp>
        <p:nvSpPr>
          <p:cNvPr id="6" name="CasellaDiTesto 7"/>
          <p:cNvSpPr txBox="1">
            <a:spLocks noChangeArrowheads="1"/>
          </p:cNvSpPr>
          <p:nvPr/>
        </p:nvSpPr>
        <p:spPr bwMode="auto">
          <a:xfrm>
            <a:off x="3050495" y="2089981"/>
            <a:ext cx="15843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i="1" dirty="0">
                <a:cs typeface="Times New Roman" pitchFamily="18" charset="0"/>
              </a:rPr>
              <a:t>x</a:t>
            </a:r>
            <a:endParaRPr lang="it-IT" sz="2800" i="1" baseline="-25000" dirty="0">
              <a:cs typeface="Times New Roman" pitchFamily="18" charset="0"/>
            </a:endParaRPr>
          </a:p>
        </p:txBody>
      </p:sp>
      <p:sp>
        <p:nvSpPr>
          <p:cNvPr id="7" name="CasellaDiTesto 10"/>
          <p:cNvSpPr txBox="1">
            <a:spLocks noChangeArrowheads="1"/>
          </p:cNvSpPr>
          <p:nvPr/>
        </p:nvSpPr>
        <p:spPr bwMode="auto">
          <a:xfrm>
            <a:off x="8404250" y="2097088"/>
            <a:ext cx="15843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i="1" dirty="0">
                <a:cs typeface="Times New Roman" pitchFamily="18" charset="0"/>
              </a:rPr>
              <a:t>y</a:t>
            </a:r>
          </a:p>
        </p:txBody>
      </p:sp>
      <p:cxnSp>
        <p:nvCxnSpPr>
          <p:cNvPr id="8" name="Connettore 2 7"/>
          <p:cNvCxnSpPr>
            <a:stCxn id="4" idx="6"/>
            <a:endCxn id="5" idx="2"/>
          </p:cNvCxnSpPr>
          <p:nvPr/>
        </p:nvCxnSpPr>
        <p:spPr>
          <a:xfrm>
            <a:off x="4875238" y="2420938"/>
            <a:ext cx="3384550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Ovale 8"/>
          <p:cNvSpPr/>
          <p:nvPr/>
        </p:nvSpPr>
        <p:spPr>
          <a:xfrm>
            <a:off x="5186603" y="5580248"/>
            <a:ext cx="1944687" cy="122396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i="1"/>
          </a:p>
        </p:txBody>
      </p:sp>
      <p:sp>
        <p:nvSpPr>
          <p:cNvPr id="10" name="Ovale 9"/>
          <p:cNvSpPr/>
          <p:nvPr/>
        </p:nvSpPr>
        <p:spPr>
          <a:xfrm>
            <a:off x="8128908" y="4283260"/>
            <a:ext cx="1943100" cy="12255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i="1"/>
          </a:p>
        </p:txBody>
      </p:sp>
      <p:sp>
        <p:nvSpPr>
          <p:cNvPr id="11" name="CasellaDiTesto 8"/>
          <p:cNvSpPr txBox="1">
            <a:spLocks noChangeArrowheads="1"/>
          </p:cNvSpPr>
          <p:nvPr/>
        </p:nvSpPr>
        <p:spPr bwMode="auto">
          <a:xfrm>
            <a:off x="2871108" y="4500748"/>
            <a:ext cx="15843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i="1" dirty="0">
                <a:cs typeface="Times New Roman" pitchFamily="18" charset="0"/>
              </a:rPr>
              <a:t>x</a:t>
            </a:r>
            <a:endParaRPr lang="it-IT" sz="2800" i="1" baseline="-25000" dirty="0">
              <a:cs typeface="Times New Roman" pitchFamily="18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8308295" y="4635126"/>
            <a:ext cx="158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dirty="0">
                <a:cs typeface="Times New Roman" pitchFamily="18" charset="0"/>
              </a:rPr>
              <a:t>y</a:t>
            </a:r>
          </a:p>
        </p:txBody>
      </p:sp>
      <p:cxnSp>
        <p:nvCxnSpPr>
          <p:cNvPr id="13" name="Connettore 2 12"/>
          <p:cNvCxnSpPr/>
          <p:nvPr/>
        </p:nvCxnSpPr>
        <p:spPr>
          <a:xfrm>
            <a:off x="4671333" y="4824598"/>
            <a:ext cx="3457575" cy="34925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9" idx="6"/>
          </p:cNvCxnSpPr>
          <p:nvPr/>
        </p:nvCxnSpPr>
        <p:spPr>
          <a:xfrm flipV="1">
            <a:off x="7131290" y="5435785"/>
            <a:ext cx="1689981" cy="756444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3699783" y="5435785"/>
            <a:ext cx="1499746" cy="5884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CasellaDiTesto 25"/>
          <p:cNvSpPr txBox="1">
            <a:spLocks noChangeArrowheads="1"/>
          </p:cNvSpPr>
          <p:nvPr/>
        </p:nvSpPr>
        <p:spPr bwMode="auto">
          <a:xfrm>
            <a:off x="5402503" y="5940610"/>
            <a:ext cx="158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i="1" dirty="0">
                <a:cs typeface="Times New Roman" pitchFamily="18" charset="0"/>
              </a:rPr>
              <a:t>m</a:t>
            </a:r>
            <a:endParaRPr lang="it-IT" sz="2800" i="1" baseline="-25000" dirty="0">
              <a:cs typeface="Times New Roman" pitchFamily="18" charset="0"/>
            </a:endParaRPr>
          </a:p>
        </p:txBody>
      </p:sp>
      <p:sp>
        <p:nvSpPr>
          <p:cNvPr id="17" name="Ovale 16"/>
          <p:cNvSpPr/>
          <p:nvPr/>
        </p:nvSpPr>
        <p:spPr>
          <a:xfrm>
            <a:off x="2691720" y="4149116"/>
            <a:ext cx="1943100" cy="12255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i="1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349AF27-0C69-D64E-9694-556A337FB985}"/>
              </a:ext>
            </a:extLst>
          </p:cNvPr>
          <p:cNvSpPr txBox="1"/>
          <p:nvPr/>
        </p:nvSpPr>
        <p:spPr>
          <a:xfrm>
            <a:off x="6230561" y="1972834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c</a:t>
            </a:r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8A79870-4D8E-0F4A-BA1A-F6B1246405F4}"/>
              </a:ext>
            </a:extLst>
          </p:cNvPr>
          <p:cNvSpPr txBox="1"/>
          <p:nvPr/>
        </p:nvSpPr>
        <p:spPr>
          <a:xfrm>
            <a:off x="5965427" y="431884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c’</a:t>
            </a:r>
            <a:endParaRPr lang="it-IT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59F23EE-E540-1B45-9CC3-1DD17DF6201F}"/>
              </a:ext>
            </a:extLst>
          </p:cNvPr>
          <p:cNvSpPr txBox="1"/>
          <p:nvPr/>
        </p:nvSpPr>
        <p:spPr>
          <a:xfrm>
            <a:off x="4022936" y="5751378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a</a:t>
            </a:r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BDB09D5-BA5F-CF43-8531-5BB87AD38F06}"/>
              </a:ext>
            </a:extLst>
          </p:cNvPr>
          <p:cNvSpPr txBox="1"/>
          <p:nvPr/>
        </p:nvSpPr>
        <p:spPr>
          <a:xfrm>
            <a:off x="7915268" y="583701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210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2"/>
          <p:cNvSpPr>
            <a:spLocks noChangeArrowheads="1"/>
          </p:cNvSpPr>
          <p:nvPr/>
        </p:nvSpPr>
        <p:spPr bwMode="auto">
          <a:xfrm>
            <a:off x="0" y="836613"/>
            <a:ext cx="1219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dirty="0">
                <a:solidFill>
                  <a:srgbClr val="002060"/>
                </a:solidFill>
                <a:cs typeface="Times New Roman" pitchFamily="18" charset="0"/>
              </a:rPr>
              <a:t>Condizioni necessarie per mediazione</a:t>
            </a:r>
          </a:p>
        </p:txBody>
      </p:sp>
      <p:sp>
        <p:nvSpPr>
          <p:cNvPr id="3" name="CasellaDiTesto 9"/>
          <p:cNvSpPr txBox="1">
            <a:spLocks noChangeArrowheads="1"/>
          </p:cNvSpPr>
          <p:nvPr/>
        </p:nvSpPr>
        <p:spPr bwMode="auto">
          <a:xfrm>
            <a:off x="395288" y="1628775"/>
            <a:ext cx="38163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dirty="0">
                <a:latin typeface="+mj-lt"/>
                <a:cs typeface="Times New Roman" pitchFamily="18" charset="0"/>
              </a:rPr>
              <a:t>1) Effetto semplice del </a:t>
            </a:r>
            <a:r>
              <a:rPr lang="it-IT" sz="2800" dirty="0" err="1">
                <a:latin typeface="+mj-lt"/>
                <a:cs typeface="Times New Roman" pitchFamily="18" charset="0"/>
              </a:rPr>
              <a:t>predittore</a:t>
            </a:r>
            <a:r>
              <a:rPr lang="it-IT" sz="2800" dirty="0">
                <a:latin typeface="+mj-lt"/>
                <a:cs typeface="Times New Roman" pitchFamily="18" charset="0"/>
              </a:rPr>
              <a:t> sulla VD </a:t>
            </a:r>
          </a:p>
        </p:txBody>
      </p:sp>
      <p:sp>
        <p:nvSpPr>
          <p:cNvPr id="4" name="CasellaDiTesto 15"/>
          <p:cNvSpPr txBox="1">
            <a:spLocks noChangeArrowheads="1"/>
          </p:cNvSpPr>
          <p:nvPr/>
        </p:nvSpPr>
        <p:spPr bwMode="auto">
          <a:xfrm>
            <a:off x="341780" y="4458493"/>
            <a:ext cx="43926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dirty="0">
                <a:latin typeface="+mj-lt"/>
                <a:cs typeface="Times New Roman" pitchFamily="18" charset="0"/>
              </a:rPr>
              <a:t>3) Mediatore deve aver un effetto sulla VD, </a:t>
            </a:r>
            <a:r>
              <a:rPr lang="it-IT" sz="2800" dirty="0" err="1">
                <a:latin typeface="+mj-lt"/>
                <a:cs typeface="Times New Roman" pitchFamily="18" charset="0"/>
              </a:rPr>
              <a:t>parziallizzando</a:t>
            </a:r>
            <a:r>
              <a:rPr lang="it-IT" sz="2800" dirty="0">
                <a:latin typeface="+mj-lt"/>
                <a:cs typeface="Times New Roman" pitchFamily="18" charset="0"/>
              </a:rPr>
              <a:t> l’effetto del </a:t>
            </a:r>
            <a:r>
              <a:rPr lang="it-IT" sz="2800" dirty="0" err="1">
                <a:latin typeface="+mj-lt"/>
                <a:cs typeface="Times New Roman" pitchFamily="18" charset="0"/>
              </a:rPr>
              <a:t>predittore</a:t>
            </a:r>
            <a:endParaRPr lang="it-IT" sz="2800" dirty="0">
              <a:latin typeface="+mj-lt"/>
              <a:cs typeface="Times New Roman" pitchFamily="18" charset="0"/>
            </a:endParaRPr>
          </a:p>
        </p:txBody>
      </p:sp>
      <p:sp>
        <p:nvSpPr>
          <p:cNvPr id="5" name="CasellaDiTesto 22"/>
          <p:cNvSpPr txBox="1">
            <a:spLocks noChangeArrowheads="1"/>
          </p:cNvSpPr>
          <p:nvPr/>
        </p:nvSpPr>
        <p:spPr bwMode="auto">
          <a:xfrm>
            <a:off x="395288" y="2852738"/>
            <a:ext cx="39258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latin typeface="+mj-lt"/>
                <a:cs typeface="Times New Roman" pitchFamily="18" charset="0"/>
              </a:rPr>
              <a:t>2) Il predittore deve avere un effetto sul mediatore</a:t>
            </a:r>
          </a:p>
        </p:txBody>
      </p:sp>
      <p:sp>
        <p:nvSpPr>
          <p:cNvPr id="6" name="Ovale 5"/>
          <p:cNvSpPr/>
          <p:nvPr/>
        </p:nvSpPr>
        <p:spPr>
          <a:xfrm>
            <a:off x="6543560" y="1700213"/>
            <a:ext cx="1368425" cy="1008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7" name="Ovale 6"/>
          <p:cNvSpPr/>
          <p:nvPr/>
        </p:nvSpPr>
        <p:spPr>
          <a:xfrm>
            <a:off x="9280410" y="1700213"/>
            <a:ext cx="1366838" cy="100806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8" name="CasellaDiTesto 5"/>
          <p:cNvSpPr txBox="1">
            <a:spLocks noChangeArrowheads="1"/>
          </p:cNvSpPr>
          <p:nvPr/>
        </p:nvSpPr>
        <p:spPr bwMode="auto">
          <a:xfrm>
            <a:off x="6543560" y="1865313"/>
            <a:ext cx="1368425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dirty="0" err="1">
                <a:latin typeface="+mj-lt"/>
                <a:cs typeface="Times New Roman" pitchFamily="18" charset="0"/>
              </a:rPr>
              <a:t>Predittore</a:t>
            </a:r>
            <a:endParaRPr lang="it-IT" sz="2000" dirty="0">
              <a:latin typeface="+mj-lt"/>
              <a:cs typeface="Times New Roman" pitchFamily="18" charset="0"/>
            </a:endParaRPr>
          </a:p>
          <a:p>
            <a:pPr algn="ctr"/>
            <a:r>
              <a:rPr lang="it-IT" sz="2000" baseline="-25000" dirty="0">
                <a:latin typeface="+mj-lt"/>
                <a:cs typeface="Times New Roman" pitchFamily="18" charset="0"/>
              </a:rPr>
              <a:t>(x)</a:t>
            </a:r>
          </a:p>
        </p:txBody>
      </p:sp>
      <p:sp>
        <p:nvSpPr>
          <p:cNvPr id="9" name="CasellaDiTesto 6"/>
          <p:cNvSpPr txBox="1">
            <a:spLocks noChangeArrowheads="1"/>
          </p:cNvSpPr>
          <p:nvPr/>
        </p:nvSpPr>
        <p:spPr bwMode="auto">
          <a:xfrm>
            <a:off x="9423285" y="1916113"/>
            <a:ext cx="11160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200" dirty="0">
                <a:latin typeface="+mj-lt"/>
                <a:cs typeface="Times New Roman" pitchFamily="18" charset="0"/>
              </a:rPr>
              <a:t>VD (y)</a:t>
            </a:r>
          </a:p>
        </p:txBody>
      </p:sp>
      <p:cxnSp>
        <p:nvCxnSpPr>
          <p:cNvPr id="10" name="Connettore 2 9"/>
          <p:cNvCxnSpPr>
            <a:endCxn id="7" idx="2"/>
          </p:cNvCxnSpPr>
          <p:nvPr/>
        </p:nvCxnSpPr>
        <p:spPr>
          <a:xfrm>
            <a:off x="7911985" y="2205038"/>
            <a:ext cx="13684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Ovale 10"/>
          <p:cNvSpPr/>
          <p:nvPr/>
        </p:nvSpPr>
        <p:spPr>
          <a:xfrm>
            <a:off x="6579420" y="2832100"/>
            <a:ext cx="1368425" cy="1008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12" name="CasellaDiTesto 19"/>
          <p:cNvSpPr txBox="1">
            <a:spLocks noChangeArrowheads="1"/>
          </p:cNvSpPr>
          <p:nvPr/>
        </p:nvSpPr>
        <p:spPr bwMode="auto">
          <a:xfrm>
            <a:off x="6579420" y="2997200"/>
            <a:ext cx="1368425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dirty="0" err="1">
                <a:latin typeface="+mj-lt"/>
                <a:cs typeface="Times New Roman" pitchFamily="18" charset="0"/>
              </a:rPr>
              <a:t>Predittore</a:t>
            </a:r>
            <a:endParaRPr lang="it-IT" sz="2000" dirty="0">
              <a:latin typeface="+mj-lt"/>
              <a:cs typeface="Times New Roman" pitchFamily="18" charset="0"/>
            </a:endParaRPr>
          </a:p>
          <a:p>
            <a:pPr algn="ctr"/>
            <a:r>
              <a:rPr lang="it-IT" sz="2000" baseline="-25000" dirty="0">
                <a:latin typeface="+mj-lt"/>
                <a:cs typeface="Times New Roman" pitchFamily="18" charset="0"/>
              </a:rPr>
              <a:t>(x)</a:t>
            </a:r>
          </a:p>
        </p:txBody>
      </p:sp>
      <p:sp>
        <p:nvSpPr>
          <p:cNvPr id="13" name="Ovale 12"/>
          <p:cNvSpPr/>
          <p:nvPr/>
        </p:nvSpPr>
        <p:spPr>
          <a:xfrm>
            <a:off x="8308208" y="3644900"/>
            <a:ext cx="1366837" cy="1008063"/>
          </a:xfrm>
          <a:prstGeom prst="ellipse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14" name="CasellaDiTesto 21"/>
          <p:cNvSpPr txBox="1">
            <a:spLocks noChangeArrowheads="1"/>
          </p:cNvSpPr>
          <p:nvPr/>
        </p:nvSpPr>
        <p:spPr bwMode="auto">
          <a:xfrm>
            <a:off x="8308208" y="3860800"/>
            <a:ext cx="14398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200" dirty="0">
                <a:latin typeface="+mj-lt"/>
                <a:cs typeface="Times New Roman" pitchFamily="18" charset="0"/>
              </a:rPr>
              <a:t>Mediatore</a:t>
            </a:r>
          </a:p>
          <a:p>
            <a:pPr algn="ctr"/>
            <a:r>
              <a:rPr lang="it-IT" sz="2200" dirty="0">
                <a:latin typeface="+mj-lt"/>
                <a:cs typeface="Times New Roman" pitchFamily="18" charset="0"/>
              </a:rPr>
              <a:t>(m)</a:t>
            </a:r>
          </a:p>
        </p:txBody>
      </p:sp>
      <p:cxnSp>
        <p:nvCxnSpPr>
          <p:cNvPr id="15" name="Connettore 2 14"/>
          <p:cNvCxnSpPr>
            <a:stCxn id="11" idx="5"/>
            <a:endCxn id="14" idx="1"/>
          </p:cNvCxnSpPr>
          <p:nvPr/>
        </p:nvCxnSpPr>
        <p:spPr>
          <a:xfrm>
            <a:off x="7747444" y="3692536"/>
            <a:ext cx="560764" cy="552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6597068" y="4752600"/>
            <a:ext cx="1368425" cy="1008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17" name="Ovale 16"/>
          <p:cNvSpPr/>
          <p:nvPr/>
        </p:nvSpPr>
        <p:spPr>
          <a:xfrm>
            <a:off x="9333918" y="4752600"/>
            <a:ext cx="1368425" cy="1008063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18" name="CasellaDiTesto 12"/>
          <p:cNvSpPr txBox="1">
            <a:spLocks noChangeArrowheads="1"/>
          </p:cNvSpPr>
          <p:nvPr/>
        </p:nvSpPr>
        <p:spPr bwMode="auto">
          <a:xfrm>
            <a:off x="6597068" y="4916113"/>
            <a:ext cx="1368425" cy="6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dirty="0" err="1">
                <a:latin typeface="+mj-lt"/>
                <a:cs typeface="Times New Roman" pitchFamily="18" charset="0"/>
              </a:rPr>
              <a:t>Predittore</a:t>
            </a:r>
            <a:endParaRPr lang="it-IT" sz="2000" dirty="0">
              <a:latin typeface="+mj-lt"/>
              <a:cs typeface="Times New Roman" pitchFamily="18" charset="0"/>
            </a:endParaRPr>
          </a:p>
          <a:p>
            <a:pPr algn="ctr"/>
            <a:r>
              <a:rPr lang="it-IT" sz="2000" baseline="-25000" dirty="0">
                <a:latin typeface="+mj-lt"/>
                <a:cs typeface="Times New Roman" pitchFamily="18" charset="0"/>
              </a:rPr>
              <a:t>x</a:t>
            </a:r>
            <a:endParaRPr lang="it-IT" sz="22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9" name="CasellaDiTesto 13"/>
          <p:cNvSpPr txBox="1">
            <a:spLocks noChangeArrowheads="1"/>
          </p:cNvSpPr>
          <p:nvPr/>
        </p:nvSpPr>
        <p:spPr bwMode="auto">
          <a:xfrm>
            <a:off x="9478380" y="4916113"/>
            <a:ext cx="11144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200" dirty="0">
                <a:latin typeface="+mj-lt"/>
                <a:cs typeface="Times New Roman" pitchFamily="18" charset="0"/>
              </a:rPr>
              <a:t>VD (y)</a:t>
            </a:r>
          </a:p>
        </p:txBody>
      </p:sp>
      <p:cxnSp>
        <p:nvCxnSpPr>
          <p:cNvPr id="20" name="Connettore 2 19"/>
          <p:cNvCxnSpPr>
            <a:endCxn id="17" idx="2"/>
          </p:cNvCxnSpPr>
          <p:nvPr/>
        </p:nvCxnSpPr>
        <p:spPr>
          <a:xfrm>
            <a:off x="7965493" y="5255838"/>
            <a:ext cx="1368425" cy="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8181393" y="5805113"/>
            <a:ext cx="1368425" cy="1008062"/>
          </a:xfrm>
          <a:prstGeom prst="ellipse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Calibri "/>
            </a:endParaRPr>
          </a:p>
        </p:txBody>
      </p:sp>
      <p:sp>
        <p:nvSpPr>
          <p:cNvPr id="22" name="CasellaDiTesto 17"/>
          <p:cNvSpPr txBox="1">
            <a:spLocks noChangeArrowheads="1"/>
          </p:cNvSpPr>
          <p:nvPr/>
        </p:nvSpPr>
        <p:spPr bwMode="auto">
          <a:xfrm>
            <a:off x="8181393" y="6048000"/>
            <a:ext cx="14398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200" dirty="0">
                <a:latin typeface="+mj-lt"/>
                <a:cs typeface="Times New Roman" pitchFamily="18" charset="0"/>
              </a:rPr>
              <a:t>Mediatore</a:t>
            </a:r>
          </a:p>
          <a:p>
            <a:pPr algn="ctr"/>
            <a:r>
              <a:rPr lang="it-IT" sz="2200" dirty="0">
                <a:latin typeface="+mj-lt"/>
                <a:cs typeface="Times New Roman" pitchFamily="18" charset="0"/>
              </a:rPr>
              <a:t>(m)</a:t>
            </a:r>
          </a:p>
        </p:txBody>
      </p:sp>
      <p:cxnSp>
        <p:nvCxnSpPr>
          <p:cNvPr id="23" name="Connettore 2 22"/>
          <p:cNvCxnSpPr>
            <a:endCxn id="17" idx="4"/>
          </p:cNvCxnSpPr>
          <p:nvPr/>
        </p:nvCxnSpPr>
        <p:spPr>
          <a:xfrm flipV="1">
            <a:off x="9549818" y="5760663"/>
            <a:ext cx="468312" cy="360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426975F-47BD-164D-8466-BFA056D7A67E}"/>
              </a:ext>
            </a:extLst>
          </p:cNvPr>
          <p:cNvSpPr txBox="1"/>
          <p:nvPr/>
        </p:nvSpPr>
        <p:spPr>
          <a:xfrm>
            <a:off x="8259245" y="1671827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+mj-lt"/>
              </a:rPr>
              <a:t>c</a:t>
            </a:r>
            <a:endParaRPr lang="it-IT" dirty="0">
              <a:latin typeface="+mj-lt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D812BBCD-7613-0441-9A11-144566FD45B6}"/>
              </a:ext>
            </a:extLst>
          </p:cNvPr>
          <p:cNvSpPr txBox="1"/>
          <p:nvPr/>
        </p:nvSpPr>
        <p:spPr>
          <a:xfrm>
            <a:off x="7952020" y="3331278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+mj-lt"/>
              </a:rPr>
              <a:t>a</a:t>
            </a:r>
            <a:endParaRPr lang="it-IT" dirty="0">
              <a:latin typeface="+mj-lt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AC334E1A-000B-9246-B319-86622D15B8E0}"/>
              </a:ext>
            </a:extLst>
          </p:cNvPr>
          <p:cNvSpPr txBox="1"/>
          <p:nvPr/>
        </p:nvSpPr>
        <p:spPr>
          <a:xfrm>
            <a:off x="9742991" y="5949877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+mj-lt"/>
              </a:rPr>
              <a:t>b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328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2235089" y="1628800"/>
            <a:ext cx="1944688" cy="12239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3" name="CasellaDiTesto 4"/>
          <p:cNvSpPr txBox="1">
            <a:spLocks noChangeArrowheads="1"/>
          </p:cNvSpPr>
          <p:nvPr/>
        </p:nvSpPr>
        <p:spPr bwMode="auto">
          <a:xfrm>
            <a:off x="2379552" y="1808187"/>
            <a:ext cx="1655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dirty="0" err="1">
                <a:latin typeface="+mj-lt"/>
                <a:cs typeface="Times New Roman" pitchFamily="18" charset="0"/>
              </a:rPr>
              <a:t>Predittore</a:t>
            </a:r>
            <a:endParaRPr lang="it-IT" sz="2000" dirty="0">
              <a:latin typeface="+mj-lt"/>
              <a:cs typeface="Times New Roman" pitchFamily="18" charset="0"/>
            </a:endParaRPr>
          </a:p>
        </p:txBody>
      </p:sp>
      <p:sp>
        <p:nvSpPr>
          <p:cNvPr id="4" name="CasellaDiTesto 5"/>
          <p:cNvSpPr txBox="1">
            <a:spLocks noChangeArrowheads="1"/>
          </p:cNvSpPr>
          <p:nvPr/>
        </p:nvSpPr>
        <p:spPr bwMode="auto">
          <a:xfrm>
            <a:off x="7780227" y="1808187"/>
            <a:ext cx="1584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dirty="0">
                <a:latin typeface="+mj-lt"/>
                <a:cs typeface="Times New Roman" pitchFamily="18" charset="0"/>
              </a:rPr>
              <a:t>VD</a:t>
            </a:r>
          </a:p>
        </p:txBody>
      </p:sp>
      <p:cxnSp>
        <p:nvCxnSpPr>
          <p:cNvPr id="5" name="Connettore 2 4"/>
          <p:cNvCxnSpPr>
            <a:stCxn id="2" idx="6"/>
          </p:cNvCxnSpPr>
          <p:nvPr/>
        </p:nvCxnSpPr>
        <p:spPr>
          <a:xfrm>
            <a:off x="4179777" y="2239987"/>
            <a:ext cx="3455987" cy="36513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/>
          <p:cNvCxnSpPr>
            <a:stCxn id="15" idx="6"/>
          </p:cNvCxnSpPr>
          <p:nvPr/>
        </p:nvCxnSpPr>
        <p:spPr>
          <a:xfrm flipV="1">
            <a:off x="6745727" y="2899592"/>
            <a:ext cx="1612917" cy="721592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9"/>
          <p:cNvSpPr txBox="1">
            <a:spLocks noChangeArrowheads="1"/>
          </p:cNvSpPr>
          <p:nvPr/>
        </p:nvSpPr>
        <p:spPr bwMode="auto">
          <a:xfrm>
            <a:off x="4975440" y="3176612"/>
            <a:ext cx="1655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dirty="0">
                <a:latin typeface="+mj-lt"/>
                <a:cs typeface="Times New Roman" pitchFamily="18" charset="0"/>
              </a:rPr>
              <a:t>Mediatore</a:t>
            </a:r>
          </a:p>
        </p:txBody>
      </p:sp>
      <p:sp>
        <p:nvSpPr>
          <p:cNvPr id="8" name="CasellaDiTesto 15"/>
          <p:cNvSpPr txBox="1">
            <a:spLocks noChangeArrowheads="1"/>
          </p:cNvSpPr>
          <p:nvPr/>
        </p:nvSpPr>
        <p:spPr bwMode="auto">
          <a:xfrm>
            <a:off x="3027252" y="2313012"/>
            <a:ext cx="322524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aseline="-25000">
                <a:latin typeface="+mj-lt"/>
                <a:cs typeface="Times New Roman" pitchFamily="18" charset="0"/>
              </a:rPr>
              <a:t>X</a:t>
            </a:r>
          </a:p>
        </p:txBody>
      </p:sp>
      <p:sp>
        <p:nvSpPr>
          <p:cNvPr id="9" name="CasellaDiTesto 16"/>
          <p:cNvSpPr txBox="1">
            <a:spLocks noChangeArrowheads="1"/>
          </p:cNvSpPr>
          <p:nvPr/>
        </p:nvSpPr>
        <p:spPr bwMode="auto">
          <a:xfrm>
            <a:off x="8354902" y="2313012"/>
            <a:ext cx="312906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aseline="-25000">
                <a:latin typeface="+mj-lt"/>
                <a:cs typeface="Times New Roman" pitchFamily="18" charset="0"/>
              </a:rPr>
              <a:t>Y</a:t>
            </a:r>
          </a:p>
        </p:txBody>
      </p:sp>
      <p:sp>
        <p:nvSpPr>
          <p:cNvPr id="10" name="CasellaDiTesto 17"/>
          <p:cNvSpPr txBox="1">
            <a:spLocks noChangeArrowheads="1"/>
          </p:cNvSpPr>
          <p:nvPr/>
        </p:nvSpPr>
        <p:spPr bwMode="auto">
          <a:xfrm>
            <a:off x="5623140" y="3608412"/>
            <a:ext cx="412292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aseline="-25000" dirty="0">
                <a:latin typeface="+mj-lt"/>
                <a:cs typeface="Times New Roman" pitchFamily="18" charset="0"/>
              </a:rPr>
              <a:t>M</a:t>
            </a:r>
          </a:p>
        </p:txBody>
      </p:sp>
      <p:sp>
        <p:nvSpPr>
          <p:cNvPr id="11" name="CasellaDiTesto 19"/>
          <p:cNvSpPr txBox="1">
            <a:spLocks noChangeArrowheads="1"/>
          </p:cNvSpPr>
          <p:nvPr/>
        </p:nvSpPr>
        <p:spPr bwMode="auto">
          <a:xfrm>
            <a:off x="5475177" y="1663725"/>
            <a:ext cx="14582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dirty="0">
                <a:latin typeface="+mj-lt"/>
                <a:cs typeface="Times New Roman" pitchFamily="18" charset="0"/>
              </a:rPr>
              <a:t>(c’)</a:t>
            </a:r>
            <a:r>
              <a:rPr lang="it-IT" sz="3200" dirty="0" err="1">
                <a:latin typeface="+mj-lt"/>
                <a:cs typeface="Times New Roman" pitchFamily="18" charset="0"/>
              </a:rPr>
              <a:t>B</a:t>
            </a:r>
            <a:r>
              <a:rPr lang="it-IT" sz="3200" baseline="-25000" dirty="0" err="1">
                <a:latin typeface="+mj-lt"/>
                <a:cs typeface="Times New Roman" pitchFamily="18" charset="0"/>
              </a:rPr>
              <a:t>yx.m</a:t>
            </a:r>
            <a:endParaRPr lang="it-IT" sz="32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2" name="CasellaDiTesto 21"/>
          <p:cNvSpPr txBox="1">
            <a:spLocks noChangeArrowheads="1"/>
          </p:cNvSpPr>
          <p:nvPr/>
        </p:nvSpPr>
        <p:spPr bwMode="auto">
          <a:xfrm>
            <a:off x="7491302" y="3105175"/>
            <a:ext cx="13989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dirty="0">
                <a:latin typeface="+mj-lt"/>
                <a:cs typeface="Times New Roman" pitchFamily="18" charset="0"/>
              </a:rPr>
              <a:t>(b)</a:t>
            </a:r>
            <a:r>
              <a:rPr lang="it-IT" sz="3200" dirty="0" err="1">
                <a:latin typeface="+mj-lt"/>
                <a:cs typeface="Times New Roman" pitchFamily="18" charset="0"/>
              </a:rPr>
              <a:t>B</a:t>
            </a:r>
            <a:r>
              <a:rPr lang="it-IT" sz="3200" baseline="-25000" dirty="0" err="1">
                <a:latin typeface="+mj-lt"/>
                <a:cs typeface="Times New Roman" pitchFamily="18" charset="0"/>
              </a:rPr>
              <a:t>ym.x</a:t>
            </a:r>
            <a:endParaRPr lang="it-IT" sz="3200" baseline="-25000" dirty="0">
              <a:latin typeface="+mj-lt"/>
              <a:cs typeface="Times New Roman" pitchFamily="18" charset="0"/>
            </a:endParaRPr>
          </a:p>
        </p:txBody>
      </p:sp>
      <p:cxnSp>
        <p:nvCxnSpPr>
          <p:cNvPr id="13" name="Connettore 2 12"/>
          <p:cNvCxnSpPr>
            <a:endCxn id="15" idx="2"/>
          </p:cNvCxnSpPr>
          <p:nvPr/>
        </p:nvCxnSpPr>
        <p:spPr>
          <a:xfrm>
            <a:off x="3393120" y="2861275"/>
            <a:ext cx="1407919" cy="7599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2988906" y="3316024"/>
            <a:ext cx="1188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dirty="0">
                <a:latin typeface="+mj-lt"/>
                <a:cs typeface="Times New Roman" pitchFamily="18" charset="0"/>
              </a:rPr>
              <a:t>(a)</a:t>
            </a:r>
            <a:r>
              <a:rPr lang="it-IT" sz="3200" dirty="0" err="1">
                <a:latin typeface="+mj-lt"/>
                <a:cs typeface="Times New Roman" pitchFamily="18" charset="0"/>
              </a:rPr>
              <a:t>B</a:t>
            </a:r>
            <a:r>
              <a:rPr lang="it-IT" sz="3200" baseline="-25000" dirty="0" err="1">
                <a:latin typeface="+mj-lt"/>
                <a:cs typeface="Times New Roman" pitchFamily="18" charset="0"/>
              </a:rPr>
              <a:t>mx</a:t>
            </a:r>
            <a:endParaRPr lang="it-IT" sz="32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801039" y="3009203"/>
            <a:ext cx="1944688" cy="122396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7635764" y="1664518"/>
            <a:ext cx="1944688" cy="1223963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atin typeface="+mj-lt"/>
            </a:endParaRPr>
          </a:p>
        </p:txBody>
      </p:sp>
      <p:sp>
        <p:nvSpPr>
          <p:cNvPr id="25" name="Segnaposto contenuto 2"/>
          <p:cNvSpPr txBox="1">
            <a:spLocks/>
          </p:cNvSpPr>
          <p:nvPr/>
        </p:nvSpPr>
        <p:spPr bwMode="auto">
          <a:xfrm>
            <a:off x="0" y="4365103"/>
            <a:ext cx="12192000" cy="155724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cs typeface="Times New Roman" pitchFamily="18" charset="0"/>
              </a:rPr>
              <a:t>  La via diretta = l’impatto diretto del </a:t>
            </a:r>
            <a:r>
              <a:rPr lang="it-IT" dirty="0" err="1">
                <a:latin typeface="+mj-lt"/>
                <a:cs typeface="Times New Roman" pitchFamily="18" charset="0"/>
              </a:rPr>
              <a:t>predittore</a:t>
            </a:r>
            <a:r>
              <a:rPr lang="it-IT" dirty="0">
                <a:latin typeface="+mj-lt"/>
                <a:cs typeface="Times New Roman" pitchFamily="18" charset="0"/>
              </a:rPr>
              <a:t> sulla VD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  <a:cs typeface="Times New Roman" pitchFamily="18" charset="0"/>
              </a:rPr>
              <a:t> La via indiretta = la parte del legame tra </a:t>
            </a:r>
            <a:r>
              <a:rPr lang="it-IT" dirty="0" err="1">
                <a:latin typeface="+mj-lt"/>
                <a:cs typeface="Times New Roman" pitchFamily="18" charset="0"/>
              </a:rPr>
              <a:t>predittore</a:t>
            </a:r>
            <a:r>
              <a:rPr lang="it-IT" dirty="0">
                <a:latin typeface="+mj-lt"/>
                <a:cs typeface="Times New Roman" pitchFamily="18" charset="0"/>
              </a:rPr>
              <a:t> e la VD che è </a:t>
            </a:r>
            <a:r>
              <a:rPr lang="it-IT" b="1" dirty="0">
                <a:latin typeface="+mj-lt"/>
                <a:cs typeface="Times New Roman" pitchFamily="18" charset="0"/>
              </a:rPr>
              <a:t>veicolata</a:t>
            </a:r>
            <a:r>
              <a:rPr lang="it-IT" dirty="0">
                <a:latin typeface="+mj-lt"/>
                <a:cs typeface="Times New Roman" pitchFamily="18" charset="0"/>
              </a:rPr>
              <a:t> dalla     variabile mediatrice</a:t>
            </a:r>
          </a:p>
        </p:txBody>
      </p:sp>
      <p:sp>
        <p:nvSpPr>
          <p:cNvPr id="26" name="CasellaDiTesto 10"/>
          <p:cNvSpPr txBox="1">
            <a:spLocks noChangeArrowheads="1"/>
          </p:cNvSpPr>
          <p:nvPr/>
        </p:nvSpPr>
        <p:spPr bwMode="auto">
          <a:xfrm>
            <a:off x="0" y="5805264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>
                <a:latin typeface="+mj-lt"/>
                <a:cs typeface="Times New Roman" pitchFamily="18" charset="0"/>
              </a:rPr>
              <a:t>Effetto semplice </a:t>
            </a:r>
            <a:r>
              <a:rPr lang="it-IT" sz="2800" dirty="0">
                <a:latin typeface="+mj-lt"/>
                <a:cs typeface="Times New Roman" pitchFamily="18" charset="0"/>
              </a:rPr>
              <a:t>= Effetto diretto + Effetto indiretto/mediato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0" y="650400"/>
            <a:ext cx="12192000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3200" b="1" dirty="0">
                <a:cs typeface="Times New Roman" pitchFamily="18" charset="0"/>
              </a:rPr>
              <a:t>2 vie attraverso cui il </a:t>
            </a:r>
            <a:r>
              <a:rPr lang="it-IT" sz="3200" b="1" dirty="0" err="1">
                <a:cs typeface="Times New Roman" pitchFamily="18" charset="0"/>
              </a:rPr>
              <a:t>predittore</a:t>
            </a:r>
            <a:r>
              <a:rPr lang="it-IT" sz="3200" b="1" dirty="0">
                <a:cs typeface="Times New Roman" pitchFamily="18" charset="0"/>
              </a:rPr>
              <a:t> influenza il criterio</a:t>
            </a:r>
          </a:p>
        </p:txBody>
      </p:sp>
    </p:spTree>
    <p:extLst>
      <p:ext uri="{BB962C8B-B14F-4D97-AF65-F5344CB8AC3E}">
        <p14:creationId xmlns:p14="http://schemas.microsoft.com/office/powerpoint/2010/main" val="3095344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2"/>
          <p:cNvSpPr>
            <a:spLocks noChangeArrowheads="1"/>
          </p:cNvSpPr>
          <p:nvPr/>
        </p:nvSpPr>
        <p:spPr bwMode="auto">
          <a:xfrm>
            <a:off x="-1" y="261789"/>
            <a:ext cx="1219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Calcolo dell’effetto di mediazione</a:t>
            </a:r>
          </a:p>
        </p:txBody>
      </p:sp>
      <p:sp>
        <p:nvSpPr>
          <p:cNvPr id="3" name="CasellaDiTesto 3"/>
          <p:cNvSpPr txBox="1">
            <a:spLocks noChangeArrowheads="1"/>
          </p:cNvSpPr>
          <p:nvPr/>
        </p:nvSpPr>
        <p:spPr bwMode="auto">
          <a:xfrm>
            <a:off x="2" y="1517085"/>
            <a:ext cx="12191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dirty="0" err="1">
                <a:latin typeface="+mj-lt"/>
                <a:cs typeface="Times New Roman" pitchFamily="18" charset="0"/>
              </a:rPr>
              <a:t>B</a:t>
            </a:r>
            <a:r>
              <a:rPr lang="it-IT" sz="2800" baseline="-25000" dirty="0" err="1">
                <a:latin typeface="+mj-lt"/>
                <a:cs typeface="Times New Roman" pitchFamily="18" charset="0"/>
              </a:rPr>
              <a:t>yx</a:t>
            </a:r>
            <a:r>
              <a:rPr lang="it-IT" sz="2800" dirty="0" err="1">
                <a:latin typeface="+mj-lt"/>
                <a:cs typeface="Times New Roman" pitchFamily="18" charset="0"/>
              </a:rPr>
              <a:t>=</a:t>
            </a:r>
            <a:r>
              <a:rPr lang="it-IT" sz="2800" dirty="0">
                <a:latin typeface="+mj-lt"/>
                <a:cs typeface="Times New Roman" pitchFamily="18" charset="0"/>
              </a:rPr>
              <a:t> </a:t>
            </a:r>
            <a:r>
              <a:rPr lang="it-IT" sz="2800" dirty="0" err="1">
                <a:latin typeface="+mj-lt"/>
                <a:cs typeface="Times New Roman" pitchFamily="18" charset="0"/>
              </a:rPr>
              <a:t>B</a:t>
            </a:r>
            <a:r>
              <a:rPr lang="it-IT" sz="2800" baseline="-25000" dirty="0" err="1">
                <a:latin typeface="+mj-lt"/>
                <a:cs typeface="Times New Roman" pitchFamily="18" charset="0"/>
              </a:rPr>
              <a:t>yx.m</a:t>
            </a:r>
            <a:r>
              <a:rPr lang="it-IT" sz="2800" dirty="0">
                <a:latin typeface="+mj-lt"/>
                <a:cs typeface="Times New Roman" pitchFamily="18" charset="0"/>
              </a:rPr>
              <a:t> + </a:t>
            </a:r>
            <a:r>
              <a:rPr lang="it-IT" sz="2800" dirty="0" err="1">
                <a:latin typeface="+mj-lt"/>
                <a:cs typeface="Times New Roman" pitchFamily="18" charset="0"/>
              </a:rPr>
              <a:t>B</a:t>
            </a:r>
            <a:r>
              <a:rPr lang="it-IT" sz="2800" baseline="-25000" dirty="0" err="1">
                <a:latin typeface="+mj-lt"/>
                <a:cs typeface="Times New Roman" pitchFamily="18" charset="0"/>
              </a:rPr>
              <a:t>mx</a:t>
            </a:r>
            <a:r>
              <a:rPr lang="it-IT" sz="2800" dirty="0" err="1">
                <a:latin typeface="+mj-lt"/>
                <a:cs typeface="Times New Roman" pitchFamily="18" charset="0"/>
              </a:rPr>
              <a:t>*</a:t>
            </a:r>
            <a:r>
              <a:rPr lang="it-IT" sz="2800" dirty="0">
                <a:latin typeface="+mj-lt"/>
                <a:cs typeface="Times New Roman" pitchFamily="18" charset="0"/>
              </a:rPr>
              <a:t> </a:t>
            </a:r>
            <a:r>
              <a:rPr lang="it-IT" sz="2800" dirty="0" err="1">
                <a:latin typeface="+mj-lt"/>
                <a:cs typeface="Times New Roman" pitchFamily="18" charset="0"/>
              </a:rPr>
              <a:t>B</a:t>
            </a:r>
            <a:r>
              <a:rPr lang="it-IT" sz="2800" baseline="-25000" dirty="0" err="1">
                <a:latin typeface="+mj-lt"/>
                <a:cs typeface="Times New Roman" pitchFamily="18" charset="0"/>
              </a:rPr>
              <a:t>ym.x</a:t>
            </a:r>
            <a:endParaRPr lang="it-IT" sz="28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4" name="CasellaDiTesto 4"/>
          <p:cNvSpPr txBox="1">
            <a:spLocks noChangeArrowheads="1"/>
          </p:cNvSpPr>
          <p:nvPr/>
        </p:nvSpPr>
        <p:spPr bwMode="auto">
          <a:xfrm>
            <a:off x="1" y="1108557"/>
            <a:ext cx="1219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b="1" dirty="0">
                <a:latin typeface="+mj-lt"/>
                <a:cs typeface="Times New Roman" pitchFamily="18" charset="0"/>
              </a:rPr>
              <a:t>Effetto semplice </a:t>
            </a:r>
            <a:r>
              <a:rPr lang="it-IT" sz="2000" dirty="0">
                <a:latin typeface="+mj-lt"/>
                <a:cs typeface="Times New Roman" pitchFamily="18" charset="0"/>
              </a:rPr>
              <a:t>= Effetto diretto + Effetto mediato</a:t>
            </a:r>
          </a:p>
        </p:txBody>
      </p:sp>
      <p:sp>
        <p:nvSpPr>
          <p:cNvPr id="5" name="CasellaDiTesto 5"/>
          <p:cNvSpPr txBox="1">
            <a:spLocks noChangeArrowheads="1"/>
          </p:cNvSpPr>
          <p:nvPr/>
        </p:nvSpPr>
        <p:spPr bwMode="auto">
          <a:xfrm>
            <a:off x="2" y="2237144"/>
            <a:ext cx="1219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b="1" dirty="0">
                <a:latin typeface="+mj-lt"/>
                <a:cs typeface="Times New Roman" pitchFamily="18" charset="0"/>
              </a:rPr>
              <a:t>Effetto mediato </a:t>
            </a:r>
            <a:r>
              <a:rPr lang="it-IT" sz="2000" dirty="0">
                <a:latin typeface="+mj-lt"/>
                <a:cs typeface="Times New Roman" pitchFamily="18" charset="0"/>
              </a:rPr>
              <a:t>= Effetto semplice - Effetto diretto</a:t>
            </a:r>
          </a:p>
        </p:txBody>
      </p:sp>
      <p:sp>
        <p:nvSpPr>
          <p:cNvPr id="6" name="CasellaDiTesto 6"/>
          <p:cNvSpPr txBox="1">
            <a:spLocks noChangeArrowheads="1"/>
          </p:cNvSpPr>
          <p:nvPr/>
        </p:nvSpPr>
        <p:spPr bwMode="auto">
          <a:xfrm>
            <a:off x="2" y="2744415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dirty="0" err="1">
                <a:latin typeface="+mj-lt"/>
                <a:cs typeface="Times New Roman" pitchFamily="18" charset="0"/>
              </a:rPr>
              <a:t>B</a:t>
            </a:r>
            <a:r>
              <a:rPr lang="it-IT" sz="2800" baseline="-25000" dirty="0" err="1">
                <a:latin typeface="+mj-lt"/>
                <a:cs typeface="Times New Roman" pitchFamily="18" charset="0"/>
              </a:rPr>
              <a:t>mx</a:t>
            </a:r>
            <a:r>
              <a:rPr lang="it-IT" sz="2800" dirty="0" err="1">
                <a:latin typeface="+mj-lt"/>
                <a:cs typeface="Times New Roman" pitchFamily="18" charset="0"/>
              </a:rPr>
              <a:t>*</a:t>
            </a:r>
            <a:r>
              <a:rPr lang="it-IT" sz="2800" dirty="0">
                <a:latin typeface="+mj-lt"/>
                <a:cs typeface="Times New Roman" pitchFamily="18" charset="0"/>
              </a:rPr>
              <a:t> </a:t>
            </a:r>
            <a:r>
              <a:rPr lang="it-IT" sz="2800" dirty="0" err="1">
                <a:latin typeface="+mj-lt"/>
                <a:cs typeface="Times New Roman" pitchFamily="18" charset="0"/>
              </a:rPr>
              <a:t>B</a:t>
            </a:r>
            <a:r>
              <a:rPr lang="it-IT" sz="2800" baseline="-25000" dirty="0" err="1">
                <a:latin typeface="+mj-lt"/>
                <a:cs typeface="Times New Roman" pitchFamily="18" charset="0"/>
              </a:rPr>
              <a:t>ym.x</a:t>
            </a:r>
            <a:r>
              <a:rPr lang="it-IT" sz="2800" baseline="-25000" dirty="0">
                <a:latin typeface="+mj-lt"/>
                <a:cs typeface="Times New Roman" pitchFamily="18" charset="0"/>
              </a:rPr>
              <a:t> </a:t>
            </a:r>
            <a:r>
              <a:rPr lang="it-IT" sz="2800" dirty="0">
                <a:latin typeface="+mj-lt"/>
                <a:cs typeface="Times New Roman" pitchFamily="18" charset="0"/>
              </a:rPr>
              <a:t>= </a:t>
            </a:r>
            <a:r>
              <a:rPr lang="it-IT" sz="2800" dirty="0" err="1">
                <a:latin typeface="+mj-lt"/>
                <a:cs typeface="Times New Roman" pitchFamily="18" charset="0"/>
              </a:rPr>
              <a:t>B</a:t>
            </a:r>
            <a:r>
              <a:rPr lang="it-IT" sz="2800" baseline="-25000" dirty="0" err="1">
                <a:latin typeface="+mj-lt"/>
                <a:cs typeface="Times New Roman" pitchFamily="18" charset="0"/>
              </a:rPr>
              <a:t>yx</a:t>
            </a:r>
            <a:r>
              <a:rPr lang="it-IT" sz="2800" dirty="0">
                <a:latin typeface="+mj-lt"/>
                <a:cs typeface="Times New Roman" pitchFamily="18" charset="0"/>
              </a:rPr>
              <a:t> - </a:t>
            </a:r>
            <a:r>
              <a:rPr lang="it-IT" sz="2800" dirty="0" err="1">
                <a:latin typeface="+mj-lt"/>
                <a:cs typeface="Times New Roman" pitchFamily="18" charset="0"/>
              </a:rPr>
              <a:t>B</a:t>
            </a:r>
            <a:r>
              <a:rPr lang="it-IT" sz="2800" baseline="-25000" dirty="0" err="1">
                <a:latin typeface="+mj-lt"/>
                <a:cs typeface="Times New Roman" pitchFamily="18" charset="0"/>
              </a:rPr>
              <a:t>yx.m</a:t>
            </a:r>
            <a:r>
              <a:rPr lang="it-IT" sz="2800" dirty="0">
                <a:latin typeface="+mj-lt"/>
                <a:cs typeface="Times New Roman" pitchFamily="18" charset="0"/>
              </a:rPr>
              <a:t> </a:t>
            </a:r>
            <a:endParaRPr lang="it-IT" sz="28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7" name="CasellaDiTesto 1"/>
          <p:cNvSpPr txBox="1">
            <a:spLocks noChangeArrowheads="1"/>
          </p:cNvSpPr>
          <p:nvPr/>
        </p:nvSpPr>
        <p:spPr bwMode="auto">
          <a:xfrm>
            <a:off x="0" y="3935501"/>
            <a:ext cx="1219200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>
                <a:latin typeface="+mj-lt"/>
                <a:cs typeface="Times New Roman" pitchFamily="18" charset="0"/>
              </a:rPr>
              <a:t>L’effetto mediato rappresenta la riduzione dell’effetto di una variabile </a:t>
            </a:r>
            <a:r>
              <a:rPr lang="it-IT" sz="2000" dirty="0" err="1">
                <a:latin typeface="+mj-lt"/>
                <a:cs typeface="Times New Roman" pitchFamily="18" charset="0"/>
              </a:rPr>
              <a:t>predittrice</a:t>
            </a:r>
            <a:r>
              <a:rPr lang="it-IT" sz="2000" dirty="0">
                <a:latin typeface="+mj-lt"/>
                <a:cs typeface="Times New Roman" pitchFamily="18" charset="0"/>
              </a:rPr>
              <a:t>, dopo aver parzializzato l’effetto della variabile mediatrice </a:t>
            </a:r>
          </a:p>
          <a:p>
            <a:endParaRPr lang="it-IT" sz="2000" dirty="0">
              <a:latin typeface="+mj-lt"/>
              <a:cs typeface="Times New Roman" pitchFamily="18" charset="0"/>
            </a:endParaRPr>
          </a:p>
          <a:p>
            <a:endParaRPr lang="it-IT" sz="2000" dirty="0">
              <a:latin typeface="+mj-lt"/>
              <a:cs typeface="Times New Roman" pitchFamily="18" charset="0"/>
            </a:endParaRPr>
          </a:p>
          <a:p>
            <a:r>
              <a:rPr lang="it-IT" sz="2000" dirty="0">
                <a:latin typeface="+mj-lt"/>
                <a:ea typeface="Calibri" pitchFamily="34" charset="0"/>
                <a:cs typeface="Times New Roman" pitchFamily="18" charset="0"/>
              </a:rPr>
              <a:t>L’effetto mediato sarà statisticamente diverso da zero se i suoi componenti (</a:t>
            </a:r>
            <a:r>
              <a:rPr lang="it-IT" sz="2000" dirty="0" err="1">
                <a:latin typeface="+mj-lt"/>
                <a:ea typeface="Calibri" pitchFamily="34" charset="0"/>
                <a:cs typeface="Times New Roman" pitchFamily="18" charset="0"/>
              </a:rPr>
              <a:t>b</a:t>
            </a:r>
            <a:r>
              <a:rPr lang="it-IT" sz="2000" baseline="-25000" dirty="0" err="1">
                <a:latin typeface="+mj-lt"/>
                <a:ea typeface="Calibri" pitchFamily="34" charset="0"/>
                <a:cs typeface="Times New Roman" pitchFamily="18" charset="0"/>
              </a:rPr>
              <a:t>mx</a:t>
            </a:r>
            <a:r>
              <a:rPr lang="it-IT" sz="2000" baseline="-25000" dirty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000" dirty="0">
                <a:latin typeface="+mj-lt"/>
                <a:ea typeface="Calibri" pitchFamily="34" charset="0"/>
                <a:cs typeface="Times New Roman" pitchFamily="18" charset="0"/>
              </a:rPr>
              <a:t>e </a:t>
            </a:r>
            <a:r>
              <a:rPr lang="it-IT" sz="2000" dirty="0" err="1">
                <a:latin typeface="+mj-lt"/>
                <a:ea typeface="Calibri" pitchFamily="34" charset="0"/>
                <a:cs typeface="Times New Roman" pitchFamily="18" charset="0"/>
              </a:rPr>
              <a:t>b</a:t>
            </a:r>
            <a:r>
              <a:rPr lang="it-IT" sz="2000" baseline="-25000" dirty="0" err="1">
                <a:latin typeface="+mj-lt"/>
                <a:ea typeface="Calibri" pitchFamily="34" charset="0"/>
                <a:cs typeface="Times New Roman" pitchFamily="18" charset="0"/>
              </a:rPr>
              <a:t>ym.x</a:t>
            </a:r>
            <a:r>
              <a:rPr lang="it-IT" sz="2000" dirty="0">
                <a:latin typeface="+mj-lt"/>
                <a:ea typeface="Calibri" pitchFamily="34" charset="0"/>
                <a:cs typeface="Times New Roman" pitchFamily="18" charset="0"/>
              </a:rPr>
              <a:t>) saranno statisticamente diversi da zero</a:t>
            </a:r>
          </a:p>
        </p:txBody>
      </p:sp>
    </p:spTree>
    <p:extLst>
      <p:ext uri="{BB962C8B-B14F-4D97-AF65-F5344CB8AC3E}">
        <p14:creationId xmlns:p14="http://schemas.microsoft.com/office/powerpoint/2010/main" val="367341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" y="2303935"/>
            <a:ext cx="12192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00000"/>
              </a:spcBef>
            </a:pPr>
            <a:r>
              <a:rPr lang="it-IT" sz="3000" b="1" dirty="0"/>
              <a:t>Mediazione totale</a:t>
            </a:r>
            <a:r>
              <a:rPr lang="it-IT" sz="3000" dirty="0"/>
              <a:t> =  l’effetto del </a:t>
            </a:r>
            <a:r>
              <a:rPr lang="it-IT" sz="3000" dirty="0" err="1"/>
              <a:t>predittore</a:t>
            </a:r>
            <a:r>
              <a:rPr lang="it-IT" sz="3000" dirty="0"/>
              <a:t>, parzializzando l’effetto del mediatore, risulta non significativo</a:t>
            </a:r>
          </a:p>
          <a:p>
            <a:pPr>
              <a:spcBef>
                <a:spcPct val="100000"/>
              </a:spcBef>
            </a:pPr>
            <a:r>
              <a:rPr lang="it-IT" sz="3000" b="1" dirty="0"/>
              <a:t>Mediazione parziale</a:t>
            </a:r>
            <a:r>
              <a:rPr lang="it-IT" sz="3000" dirty="0"/>
              <a:t>: l’effetto del </a:t>
            </a:r>
            <a:r>
              <a:rPr lang="it-IT" sz="3000" dirty="0" err="1"/>
              <a:t>predittore</a:t>
            </a:r>
            <a:r>
              <a:rPr lang="it-IT" sz="3000" dirty="0"/>
              <a:t>, parzializzando l’effetto del mediatore, è ridotto ma ancora significativo</a:t>
            </a:r>
          </a:p>
        </p:txBody>
      </p:sp>
      <p:sp>
        <p:nvSpPr>
          <p:cNvPr id="3" name="Rettangolo 7"/>
          <p:cNvSpPr>
            <a:spLocks noChangeArrowheads="1"/>
          </p:cNvSpPr>
          <p:nvPr/>
        </p:nvSpPr>
        <p:spPr bwMode="auto">
          <a:xfrm>
            <a:off x="0" y="1052513"/>
            <a:ext cx="1219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dirty="0">
                <a:solidFill>
                  <a:srgbClr val="002060"/>
                </a:solidFill>
                <a:cs typeface="Times New Roman" pitchFamily="18" charset="0"/>
              </a:rPr>
              <a:t>Mediazione totale o parziale</a:t>
            </a:r>
          </a:p>
        </p:txBody>
      </p:sp>
      <p:sp>
        <p:nvSpPr>
          <p:cNvPr id="4" name="CasellaDiTesto 8"/>
          <p:cNvSpPr txBox="1">
            <a:spLocks noChangeArrowheads="1"/>
          </p:cNvSpPr>
          <p:nvPr/>
        </p:nvSpPr>
        <p:spPr bwMode="auto">
          <a:xfrm>
            <a:off x="1" y="5589589"/>
            <a:ext cx="12191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dirty="0">
                <a:cs typeface="Times New Roman" pitchFamily="18" charset="0"/>
              </a:rPr>
              <a:t>Per testare la significatività della mediazione, si usa il </a:t>
            </a:r>
            <a:r>
              <a:rPr lang="it-IT" sz="2800" b="1" dirty="0">
                <a:cs typeface="Times New Roman" pitchFamily="18" charset="0"/>
              </a:rPr>
              <a:t>test di </a:t>
            </a:r>
            <a:r>
              <a:rPr lang="it-IT" sz="2800" b="1" dirty="0" err="1">
                <a:cs typeface="Times New Roman" pitchFamily="18" charset="0"/>
              </a:rPr>
              <a:t>Sobel</a:t>
            </a:r>
            <a:r>
              <a:rPr lang="it-IT" sz="2800" b="1" dirty="0">
                <a:cs typeface="Times New Roman" pitchFamily="18" charset="0"/>
              </a:rPr>
              <a:t> </a:t>
            </a:r>
            <a:r>
              <a:rPr lang="it-IT" sz="2800" dirty="0">
                <a:cs typeface="Times New Roman" pitchFamily="18" charset="0"/>
              </a:rPr>
              <a:t>o un metodo più potente </a:t>
            </a:r>
            <a:r>
              <a:rPr lang="it-IT" sz="2800" b="1" dirty="0">
                <a:cs typeface="Times New Roman" pitchFamily="18" charset="0"/>
              </a:rPr>
              <a:t>(bootstrap)</a:t>
            </a:r>
          </a:p>
        </p:txBody>
      </p:sp>
    </p:spTree>
    <p:extLst>
      <p:ext uri="{BB962C8B-B14F-4D97-AF65-F5344CB8AC3E}">
        <p14:creationId xmlns:p14="http://schemas.microsoft.com/office/powerpoint/2010/main" val="26848202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3208</Words>
  <Application>Microsoft Macintosh PowerPoint</Application>
  <PresentationFormat>Widescreen</PresentationFormat>
  <Paragraphs>329</Paragraphs>
  <Slides>48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</vt:lpstr>
      <vt:lpstr>Calibri Light</vt:lpstr>
      <vt:lpstr>Wingdings</vt:lpstr>
      <vt:lpstr>Tema di Office</vt:lpstr>
      <vt:lpstr>Analisi multivariata dei dati: lezione 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Moderazione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erica casini</dc:creator>
  <cp:lastModifiedBy>erica casini</cp:lastModifiedBy>
  <cp:revision>19</cp:revision>
  <dcterms:created xsi:type="dcterms:W3CDTF">2021-04-03T12:25:33Z</dcterms:created>
  <dcterms:modified xsi:type="dcterms:W3CDTF">2021-04-03T21:57:08Z</dcterms:modified>
</cp:coreProperties>
</file>