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72" r:id="rId3"/>
    <p:sldId id="276" r:id="rId4"/>
    <p:sldId id="277" r:id="rId5"/>
    <p:sldId id="278" r:id="rId6"/>
    <p:sldId id="281" r:id="rId7"/>
    <p:sldId id="284" r:id="rId8"/>
    <p:sldId id="288" r:id="rId9"/>
    <p:sldId id="292" r:id="rId10"/>
    <p:sldId id="296" r:id="rId11"/>
    <p:sldId id="300" r:id="rId12"/>
    <p:sldId id="301" r:id="rId13"/>
    <p:sldId id="305" r:id="rId14"/>
    <p:sldId id="326" r:id="rId15"/>
    <p:sldId id="322" r:id="rId16"/>
    <p:sldId id="324" r:id="rId17"/>
    <p:sldId id="306" r:id="rId18"/>
    <p:sldId id="307" r:id="rId19"/>
    <p:sldId id="308" r:id="rId20"/>
    <p:sldId id="309" r:id="rId21"/>
    <p:sldId id="257" r:id="rId22"/>
    <p:sldId id="258" r:id="rId23"/>
    <p:sldId id="260" r:id="rId24"/>
    <p:sldId id="261" r:id="rId25"/>
    <p:sldId id="262" r:id="rId26"/>
    <p:sldId id="263" r:id="rId27"/>
    <p:sldId id="333" r:id="rId28"/>
    <p:sldId id="338" r:id="rId29"/>
    <p:sldId id="334" r:id="rId30"/>
    <p:sldId id="336" r:id="rId31"/>
    <p:sldId id="337" r:id="rId32"/>
    <p:sldId id="264" r:id="rId33"/>
    <p:sldId id="339" r:id="rId34"/>
    <p:sldId id="265" r:id="rId35"/>
    <p:sldId id="266" r:id="rId36"/>
    <p:sldId id="311" r:id="rId37"/>
    <p:sldId id="312" r:id="rId38"/>
    <p:sldId id="313" r:id="rId39"/>
    <p:sldId id="314" r:id="rId40"/>
    <p:sldId id="315" r:id="rId41"/>
    <p:sldId id="316" r:id="rId42"/>
    <p:sldId id="317" r:id="rId43"/>
    <p:sldId id="318" r:id="rId44"/>
    <p:sldId id="320" r:id="rId45"/>
    <p:sldId id="323" r:id="rId46"/>
    <p:sldId id="321" r:id="rId47"/>
    <p:sldId id="271" r:id="rId4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642" autoAdjust="0"/>
  </p:normalViewPr>
  <p:slideViewPr>
    <p:cSldViewPr>
      <p:cViewPr>
        <p:scale>
          <a:sx n="85" d="100"/>
          <a:sy n="85" d="100"/>
        </p:scale>
        <p:origin x="-1440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28BDA-646E-4825-91C3-F8716C18F5D4}" type="datetimeFigureOut">
              <a:rPr lang="it-IT" smtClean="0"/>
              <a:t>06/04/2021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42876A-1E80-4C8B-ADA9-3291E70BA3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548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A98D77-DB42-4C4A-8297-F9B8AA8696F9}" type="slidenum">
              <a:rPr lang="it-IT"/>
              <a:pPr/>
              <a:t>30</a:t>
            </a:fld>
            <a:endParaRPr lang="it-IT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3F28-5BE2-4A11-89F0-327D72AB753F}" type="datetimeFigureOut">
              <a:rPr lang="it-IT" smtClean="0"/>
              <a:t>06/04/2021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B89E-7036-479C-9646-449585B4A2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1226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3F28-5BE2-4A11-89F0-327D72AB753F}" type="datetimeFigureOut">
              <a:rPr lang="it-IT" smtClean="0"/>
              <a:t>06/04/2021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B89E-7036-479C-9646-449585B4A2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9227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3F28-5BE2-4A11-89F0-327D72AB753F}" type="datetimeFigureOut">
              <a:rPr lang="it-IT" smtClean="0"/>
              <a:t>06/04/2021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B89E-7036-479C-9646-449585B4A2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2039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62DEA-6608-47BC-A25E-03CBB19CE66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7616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B6656-C769-497A-BC0A-66E9723DA90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4086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05B96-BD2F-4D61-8985-251DDEBD648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9300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B44A0-BAF4-4373-9903-32ED51DB213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2817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3F28-5BE2-4A11-89F0-327D72AB753F}" type="datetimeFigureOut">
              <a:rPr lang="it-IT" smtClean="0"/>
              <a:t>06/04/2021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B89E-7036-479C-9646-449585B4A2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1001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3F28-5BE2-4A11-89F0-327D72AB753F}" type="datetimeFigureOut">
              <a:rPr lang="it-IT" smtClean="0"/>
              <a:t>06/04/2021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B89E-7036-479C-9646-449585B4A2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6848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3F28-5BE2-4A11-89F0-327D72AB753F}" type="datetimeFigureOut">
              <a:rPr lang="it-IT" smtClean="0"/>
              <a:t>06/04/2021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B89E-7036-479C-9646-449585B4A2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6977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3F28-5BE2-4A11-89F0-327D72AB753F}" type="datetimeFigureOut">
              <a:rPr lang="it-IT" smtClean="0"/>
              <a:t>06/04/2021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B89E-7036-479C-9646-449585B4A2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0279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3F28-5BE2-4A11-89F0-327D72AB753F}" type="datetimeFigureOut">
              <a:rPr lang="it-IT" smtClean="0"/>
              <a:t>06/04/2021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B89E-7036-479C-9646-449585B4A2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5235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3F28-5BE2-4A11-89F0-327D72AB753F}" type="datetimeFigureOut">
              <a:rPr lang="it-IT" smtClean="0"/>
              <a:t>06/04/2021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B89E-7036-479C-9646-449585B4A2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6868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3F28-5BE2-4A11-89F0-327D72AB753F}" type="datetimeFigureOut">
              <a:rPr lang="it-IT" smtClean="0"/>
              <a:t>06/04/2021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B89E-7036-479C-9646-449585B4A2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5463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A3F28-5BE2-4A11-89F0-327D72AB753F}" type="datetimeFigureOut">
              <a:rPr lang="it-IT" smtClean="0"/>
              <a:t>06/04/2021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FB89E-7036-479C-9646-449585B4A2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3970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BA3F28-5BE2-4A11-89F0-327D72AB753F}" type="datetimeFigureOut">
              <a:rPr lang="it-IT" smtClean="0"/>
              <a:t>06/04/2021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FB89E-7036-479C-9646-449585B4A26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9676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www.google.it/url?sa=i&amp;rct=j&amp;q=&amp;esrc=s&amp;frm=1&amp;source=images&amp;cd=&amp;ved=0ahUKEwj73aC-t5PWAhWCfRoKHf4nAxgQjRwIBw&amp;url=https://atlantemedicina.wordpress.com/2008/10/21/prova-di-mingazzini/&amp;psig=AFQjCNGsaoquam5RBlk8je9t34JfZBtlyQ&amp;ust=150488601353246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solidFill>
            <a:schemeClr val="bg1">
              <a:lumMod val="95000"/>
            </a:schemeClr>
          </a:solidFill>
          <a:ln>
            <a:solidFill>
              <a:srgbClr val="800000"/>
            </a:solidFill>
          </a:ln>
        </p:spPr>
        <p:txBody>
          <a:bodyPr/>
          <a:lstStyle/>
          <a:p>
            <a:r>
              <a:rPr lang="it-IT" dirty="0" smtClean="0">
                <a:ln>
                  <a:solidFill>
                    <a:srgbClr val="800000"/>
                  </a:solidFill>
                </a:ln>
              </a:rPr>
              <a:t>Esame obiettivo neurologico</a:t>
            </a:r>
            <a:endParaRPr lang="it-IT" dirty="0">
              <a:ln>
                <a:solidFill>
                  <a:srgbClr val="800000"/>
                </a:solidFill>
              </a:ln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Maria Sessa</a:t>
            </a:r>
          </a:p>
          <a:p>
            <a:r>
              <a:rPr lang="it-IT" dirty="0" smtClean="0"/>
              <a:t>UOC Neurologia</a:t>
            </a:r>
          </a:p>
          <a:p>
            <a:r>
              <a:rPr lang="it-IT" dirty="0" smtClean="0"/>
              <a:t>ASST Papa Giovanni XXIII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0442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6016" y="1196752"/>
            <a:ext cx="4104456" cy="4543400"/>
          </a:xfrm>
          <a:solidFill>
            <a:srgbClr val="F2F2F2"/>
          </a:solidFill>
          <a:ln>
            <a:solidFill>
              <a:srgbClr val="800000"/>
            </a:solidFill>
          </a:ln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it-IT" sz="3000" dirty="0" err="1" smtClean="0">
                <a:latin typeface="Calibri" pitchFamily="34" charset="0"/>
              </a:rPr>
              <a:t>Nucleo</a:t>
            </a:r>
            <a:r>
              <a:rPr lang="en-US" altLang="it-IT" sz="3000" dirty="0" smtClean="0">
                <a:latin typeface="Calibri" pitchFamily="34" charset="0"/>
              </a:rPr>
              <a:t> </a:t>
            </a:r>
            <a:r>
              <a:rPr lang="en-US" altLang="it-IT" sz="3000" dirty="0" err="1" smtClean="0">
                <a:latin typeface="Calibri" pitchFamily="34" charset="0"/>
              </a:rPr>
              <a:t>mesencefalico</a:t>
            </a:r>
            <a:endParaRPr lang="en-US" altLang="it-IT" sz="3000" dirty="0" smtClean="0">
              <a:latin typeface="Calibri" pitchFamily="34" charset="0"/>
            </a:endParaRPr>
          </a:p>
          <a:p>
            <a:pPr lvl="1" eaLnBrk="1" hangingPunct="1"/>
            <a:r>
              <a:rPr lang="en-US" altLang="it-IT" dirty="0" err="1" smtClean="0">
                <a:latin typeface="Calibri" pitchFamily="34" charset="0"/>
              </a:rPr>
              <a:t>Propriocezione</a:t>
            </a:r>
            <a:endParaRPr lang="en-US" altLang="it-IT" dirty="0" smtClean="0">
              <a:latin typeface="Calibri" pitchFamily="34" charset="0"/>
            </a:endParaRPr>
          </a:p>
          <a:p>
            <a:pPr lvl="1" eaLnBrk="1" hangingPunct="1">
              <a:buFontTx/>
              <a:buNone/>
            </a:pPr>
            <a:r>
              <a:rPr lang="en-US" altLang="it-IT" i="1" dirty="0" smtClean="0">
                <a:latin typeface="Calibri" pitchFamily="34" charset="0"/>
                <a:sym typeface="Wingdings" pitchFamily="2" charset="2"/>
              </a:rPr>
              <a:t> </a:t>
            </a:r>
            <a:r>
              <a:rPr lang="en-US" altLang="it-IT" i="1" dirty="0" err="1" smtClean="0">
                <a:latin typeface="Calibri" pitchFamily="34" charset="0"/>
                <a:sym typeface="Wingdings" pitchFamily="2" charset="2"/>
              </a:rPr>
              <a:t>Nucleo</a:t>
            </a:r>
            <a:r>
              <a:rPr lang="en-US" altLang="it-IT" i="1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en-US" altLang="it-IT" i="1" dirty="0" err="1" smtClean="0">
                <a:latin typeface="Calibri" pitchFamily="34" charset="0"/>
                <a:sym typeface="Wingdings" pitchFamily="2" charset="2"/>
              </a:rPr>
              <a:t>motorio</a:t>
            </a:r>
            <a:endParaRPr lang="en-US" altLang="it-IT" i="1" dirty="0" smtClean="0">
              <a:latin typeface="Calibri" pitchFamily="34" charset="0"/>
            </a:endParaRPr>
          </a:p>
          <a:p>
            <a:pPr eaLnBrk="1" hangingPunct="1"/>
            <a:r>
              <a:rPr lang="en-US" altLang="it-IT" sz="3000" dirty="0" err="1" smtClean="0">
                <a:latin typeface="Calibri" pitchFamily="34" charset="0"/>
              </a:rPr>
              <a:t>Nucleo</a:t>
            </a:r>
            <a:r>
              <a:rPr lang="en-US" altLang="it-IT" sz="3000" dirty="0" smtClean="0">
                <a:latin typeface="Calibri" pitchFamily="34" charset="0"/>
              </a:rPr>
              <a:t> </a:t>
            </a:r>
            <a:r>
              <a:rPr lang="en-US" altLang="it-IT" sz="3000" dirty="0" err="1" smtClean="0">
                <a:latin typeface="Calibri" pitchFamily="34" charset="0"/>
              </a:rPr>
              <a:t>principale</a:t>
            </a:r>
            <a:endParaRPr lang="en-US" altLang="it-IT" sz="3000" dirty="0" smtClean="0">
              <a:latin typeface="Calibri" pitchFamily="34" charset="0"/>
            </a:endParaRPr>
          </a:p>
          <a:p>
            <a:pPr lvl="1" eaLnBrk="1" hangingPunct="1"/>
            <a:r>
              <a:rPr lang="en-US" altLang="it-IT" dirty="0" err="1" smtClean="0">
                <a:latin typeface="Calibri" pitchFamily="34" charset="0"/>
              </a:rPr>
              <a:t>Tattile</a:t>
            </a:r>
            <a:endParaRPr lang="en-US" altLang="it-IT" dirty="0" smtClean="0">
              <a:latin typeface="Calibri" pitchFamily="34" charset="0"/>
            </a:endParaRPr>
          </a:p>
          <a:p>
            <a:pPr lvl="1" eaLnBrk="1" hangingPunct="1">
              <a:buFontTx/>
              <a:buNone/>
            </a:pPr>
            <a:r>
              <a:rPr lang="en-US" altLang="it-IT" i="1" dirty="0" smtClean="0">
                <a:latin typeface="Calibri" pitchFamily="34" charset="0"/>
                <a:sym typeface="Wingdings" pitchFamily="2" charset="2"/>
              </a:rPr>
              <a:t> </a:t>
            </a:r>
            <a:r>
              <a:rPr lang="en-US" altLang="it-IT" i="1" dirty="0" err="1" smtClean="0">
                <a:latin typeface="Calibri" pitchFamily="34" charset="0"/>
                <a:sym typeface="Wingdings" pitchFamily="2" charset="2"/>
              </a:rPr>
              <a:t>Lemnisco</a:t>
            </a:r>
            <a:r>
              <a:rPr lang="en-US" altLang="it-IT" i="1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en-US" altLang="it-IT" i="1" dirty="0" err="1" smtClean="0">
                <a:latin typeface="Calibri" pitchFamily="34" charset="0"/>
                <a:sym typeface="Wingdings" pitchFamily="2" charset="2"/>
              </a:rPr>
              <a:t>mediale</a:t>
            </a:r>
            <a:endParaRPr lang="en-US" altLang="it-IT" i="1" dirty="0" smtClean="0">
              <a:latin typeface="Calibri" pitchFamily="34" charset="0"/>
            </a:endParaRPr>
          </a:p>
          <a:p>
            <a:pPr eaLnBrk="1" hangingPunct="1"/>
            <a:r>
              <a:rPr lang="en-US" altLang="it-IT" sz="3000" dirty="0" err="1" smtClean="0">
                <a:latin typeface="Calibri" pitchFamily="34" charset="0"/>
              </a:rPr>
              <a:t>Nucleo</a:t>
            </a:r>
            <a:r>
              <a:rPr lang="en-US" altLang="it-IT" sz="3000" dirty="0" smtClean="0">
                <a:latin typeface="Calibri" pitchFamily="34" charset="0"/>
              </a:rPr>
              <a:t> </a:t>
            </a:r>
            <a:r>
              <a:rPr lang="en-US" altLang="it-IT" sz="3000" dirty="0" err="1" smtClean="0">
                <a:latin typeface="Calibri" pitchFamily="34" charset="0"/>
              </a:rPr>
              <a:t>spinale</a:t>
            </a:r>
            <a:endParaRPr lang="en-US" altLang="it-IT" sz="3000" dirty="0" smtClean="0">
              <a:latin typeface="Calibri" pitchFamily="34" charset="0"/>
            </a:endParaRPr>
          </a:p>
          <a:p>
            <a:pPr lvl="1" eaLnBrk="1" hangingPunct="1"/>
            <a:r>
              <a:rPr lang="en-US" altLang="it-IT" dirty="0" err="1" smtClean="0">
                <a:latin typeface="Calibri" pitchFamily="34" charset="0"/>
              </a:rPr>
              <a:t>Termo-dolorifica</a:t>
            </a:r>
            <a:r>
              <a:rPr lang="en-US" altLang="it-IT" dirty="0" smtClean="0">
                <a:latin typeface="Calibri" pitchFamily="34" charset="0"/>
              </a:rPr>
              <a:t> </a:t>
            </a:r>
          </a:p>
          <a:p>
            <a:pPr lvl="1" eaLnBrk="1" hangingPunct="1">
              <a:buFontTx/>
              <a:buNone/>
            </a:pPr>
            <a:r>
              <a:rPr lang="en-US" altLang="it-IT" i="1" dirty="0" smtClean="0">
                <a:latin typeface="Calibri" pitchFamily="34" charset="0"/>
                <a:sym typeface="Wingdings" pitchFamily="2" charset="2"/>
              </a:rPr>
              <a:t> </a:t>
            </a:r>
            <a:r>
              <a:rPr lang="en-US" altLang="it-IT" i="1" dirty="0" err="1" smtClean="0">
                <a:latin typeface="Calibri" pitchFamily="34" charset="0"/>
                <a:sym typeface="Wingdings" pitchFamily="2" charset="2"/>
              </a:rPr>
              <a:t>Tratto</a:t>
            </a:r>
            <a:r>
              <a:rPr lang="en-US" altLang="it-IT" i="1" dirty="0" smtClean="0">
                <a:latin typeface="Calibri" pitchFamily="34" charset="0"/>
                <a:sym typeface="Wingdings" pitchFamily="2" charset="2"/>
              </a:rPr>
              <a:t> </a:t>
            </a:r>
            <a:r>
              <a:rPr lang="en-US" altLang="it-IT" i="1" dirty="0" err="1" smtClean="0">
                <a:latin typeface="Calibri" pitchFamily="34" charset="0"/>
                <a:sym typeface="Wingdings" pitchFamily="2" charset="2"/>
              </a:rPr>
              <a:t>spinotalamico</a:t>
            </a:r>
            <a:endParaRPr lang="en-US" altLang="it-IT" i="1" dirty="0" smtClean="0">
              <a:latin typeface="Calibri" pitchFamily="34" charset="0"/>
            </a:endParaRPr>
          </a:p>
        </p:txBody>
      </p:sp>
      <p:pic>
        <p:nvPicPr>
          <p:cNvPr id="27651" name="Picture 4" descr="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4230216" cy="4230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710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it-IT" sz="28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VII – Facial Nerve (</a:t>
            </a:r>
            <a:r>
              <a:rPr lang="en-GB" altLang="it-IT" sz="2800" dirty="0" err="1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misto</a:t>
            </a:r>
            <a:r>
              <a:rPr lang="en-GB" altLang="it-IT" sz="28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31747" name="Picture 4" descr="facial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209800"/>
            <a:ext cx="4424363" cy="4337050"/>
          </a:xfrm>
          <a:noFill/>
        </p:spPr>
      </p:pic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457200" y="860520"/>
            <a:ext cx="7985125" cy="120032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800000"/>
            </a:solidFill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400" dirty="0" err="1"/>
              <a:t>Componente</a:t>
            </a:r>
            <a:r>
              <a:rPr lang="en-US" altLang="it-IT" sz="2400" dirty="0"/>
              <a:t> </a:t>
            </a:r>
            <a:r>
              <a:rPr lang="en-US" altLang="it-IT" sz="2400" dirty="0" err="1"/>
              <a:t>somatomotoria</a:t>
            </a:r>
            <a:r>
              <a:rPr lang="en-US" altLang="it-IT" sz="2400" dirty="0"/>
              <a:t>: </a:t>
            </a:r>
            <a:r>
              <a:rPr lang="en-GB" altLang="it-IT" sz="2400" dirty="0" err="1">
                <a:solidFill>
                  <a:srgbClr val="FFFF00"/>
                </a:solidFill>
              </a:rPr>
              <a:t>Muscoli</a:t>
            </a:r>
            <a:r>
              <a:rPr lang="en-GB" altLang="it-IT" sz="2400" dirty="0">
                <a:solidFill>
                  <a:srgbClr val="FFFF00"/>
                </a:solidFill>
              </a:rPr>
              <a:t> </a:t>
            </a:r>
            <a:r>
              <a:rPr lang="en-GB" altLang="it-IT" sz="2400" dirty="0" err="1">
                <a:solidFill>
                  <a:srgbClr val="FFFF00"/>
                </a:solidFill>
              </a:rPr>
              <a:t>mimici</a:t>
            </a:r>
            <a:r>
              <a:rPr lang="en-GB" altLang="it-IT" sz="2400" dirty="0">
                <a:solidFill>
                  <a:srgbClr val="FFFF00"/>
                </a:solidFill>
              </a:rPr>
              <a:t> (e m </a:t>
            </a:r>
            <a:r>
              <a:rPr lang="en-GB" altLang="it-IT" sz="2400" dirty="0" err="1">
                <a:solidFill>
                  <a:srgbClr val="FFFF00"/>
                </a:solidFill>
              </a:rPr>
              <a:t>stapedio</a:t>
            </a:r>
            <a:r>
              <a:rPr lang="en-GB" altLang="it-IT" sz="2400" dirty="0">
                <a:solidFill>
                  <a:srgbClr val="FFFF00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400" dirty="0" err="1"/>
              <a:t>Componente</a:t>
            </a:r>
            <a:r>
              <a:rPr lang="en-US" altLang="it-IT" sz="2400" dirty="0"/>
              <a:t> </a:t>
            </a:r>
            <a:r>
              <a:rPr lang="en-US" altLang="it-IT" sz="2400" dirty="0" err="1"/>
              <a:t>visceroeffettrice</a:t>
            </a:r>
            <a:r>
              <a:rPr lang="en-US" altLang="it-IT" sz="2400" dirty="0"/>
              <a:t>:  </a:t>
            </a:r>
            <a:r>
              <a:rPr lang="en-GB" altLang="it-IT" sz="2400" dirty="0" err="1">
                <a:solidFill>
                  <a:srgbClr val="FF6600"/>
                </a:solidFill>
              </a:rPr>
              <a:t>Ghiandole</a:t>
            </a:r>
            <a:r>
              <a:rPr lang="en-GB" altLang="it-IT" sz="2400" dirty="0">
                <a:solidFill>
                  <a:srgbClr val="FF6600"/>
                </a:solidFill>
              </a:rPr>
              <a:t> </a:t>
            </a:r>
            <a:r>
              <a:rPr lang="en-GB" altLang="it-IT" sz="2400" dirty="0" err="1">
                <a:solidFill>
                  <a:srgbClr val="FF6600"/>
                </a:solidFill>
              </a:rPr>
              <a:t>salivari</a:t>
            </a:r>
            <a:r>
              <a:rPr lang="en-GB" altLang="it-IT" sz="2400" dirty="0">
                <a:solidFill>
                  <a:srgbClr val="FF6600"/>
                </a:solidFill>
              </a:rPr>
              <a:t> e </a:t>
            </a:r>
            <a:r>
              <a:rPr lang="en-GB" altLang="it-IT" sz="2400" dirty="0" err="1">
                <a:solidFill>
                  <a:srgbClr val="FF6600"/>
                </a:solidFill>
              </a:rPr>
              <a:t>lacrimali</a:t>
            </a:r>
            <a:endParaRPr lang="en-GB" altLang="it-IT" sz="2400" dirty="0">
              <a:solidFill>
                <a:srgbClr val="FF66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400" dirty="0" err="1"/>
              <a:t>Componente</a:t>
            </a:r>
            <a:r>
              <a:rPr lang="en-US" altLang="it-IT" sz="2400" dirty="0"/>
              <a:t> </a:t>
            </a:r>
            <a:r>
              <a:rPr lang="en-US" altLang="it-IT" sz="2400" dirty="0" err="1"/>
              <a:t>somatosensitiva</a:t>
            </a:r>
            <a:r>
              <a:rPr lang="en-US" altLang="it-IT" sz="2400" dirty="0"/>
              <a:t>: </a:t>
            </a:r>
            <a:r>
              <a:rPr lang="en-GB" altLang="it-IT" sz="2400" dirty="0">
                <a:solidFill>
                  <a:srgbClr val="008000"/>
                </a:solidFill>
              </a:rPr>
              <a:t>Lingua (gusto 2/3 </a:t>
            </a:r>
            <a:r>
              <a:rPr lang="en-GB" altLang="it-IT" sz="2400" dirty="0" err="1">
                <a:solidFill>
                  <a:srgbClr val="008000"/>
                </a:solidFill>
              </a:rPr>
              <a:t>anteriori</a:t>
            </a:r>
            <a:r>
              <a:rPr lang="en-GB" altLang="it-IT" sz="2400" dirty="0" smtClean="0">
                <a:solidFill>
                  <a:srgbClr val="008000"/>
                </a:solidFill>
              </a:rPr>
              <a:t>)</a:t>
            </a:r>
            <a:endParaRPr lang="en-GB" altLang="it-IT" sz="2400" dirty="0">
              <a:solidFill>
                <a:srgbClr val="008000"/>
              </a:solidFill>
            </a:endParaRPr>
          </a:p>
        </p:txBody>
      </p:sp>
      <p:pic>
        <p:nvPicPr>
          <p:cNvPr id="3174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4088" y="2362200"/>
            <a:ext cx="437991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51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it-IT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it-IT" smtClean="0"/>
          </a:p>
        </p:txBody>
      </p:sp>
      <p:pic>
        <p:nvPicPr>
          <p:cNvPr id="32772" name="Picture 4" descr="1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7724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92370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it-IT" sz="3200" dirty="0" smtClean="0">
                <a:solidFill>
                  <a:srgbClr val="800000"/>
                </a:solidFill>
                <a:latin typeface="Calibri" pitchFamily="34" charset="0"/>
              </a:rPr>
              <a:t>VIII – </a:t>
            </a:r>
            <a:r>
              <a:rPr lang="en-GB" altLang="it-IT" sz="3200" dirty="0" err="1" smtClean="0">
                <a:solidFill>
                  <a:srgbClr val="800000"/>
                </a:solidFill>
                <a:latin typeface="Calibri" pitchFamily="34" charset="0"/>
              </a:rPr>
              <a:t>Vestibulocochlear</a:t>
            </a:r>
            <a:r>
              <a:rPr lang="en-GB" altLang="it-IT" sz="3200" dirty="0" smtClean="0">
                <a:solidFill>
                  <a:srgbClr val="800000"/>
                </a:solidFill>
                <a:latin typeface="Calibri" pitchFamily="34" charset="0"/>
              </a:rPr>
              <a:t> (</a:t>
            </a:r>
            <a:r>
              <a:rPr lang="en-GB" altLang="it-IT" sz="3200" dirty="0" err="1" smtClean="0">
                <a:solidFill>
                  <a:srgbClr val="800000"/>
                </a:solidFill>
                <a:latin typeface="Calibri" pitchFamily="34" charset="0"/>
              </a:rPr>
              <a:t>sensoriale</a:t>
            </a:r>
            <a:r>
              <a:rPr lang="en-GB" altLang="it-IT" sz="3200" dirty="0" smtClean="0">
                <a:solidFill>
                  <a:srgbClr val="800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altLang="it-IT" sz="2400" dirty="0" smtClean="0"/>
          </a:p>
          <a:p>
            <a:pPr eaLnBrk="1" hangingPunct="1">
              <a:buFontTx/>
              <a:buNone/>
            </a:pPr>
            <a:r>
              <a:rPr lang="en-GB" altLang="it-IT" sz="2400" dirty="0" err="1" smtClean="0">
                <a:solidFill>
                  <a:srgbClr val="FF0066"/>
                </a:solidFill>
              </a:rPr>
              <a:t>Udito</a:t>
            </a:r>
            <a:r>
              <a:rPr lang="en-GB" altLang="it-IT" sz="2400" dirty="0" smtClean="0">
                <a:solidFill>
                  <a:srgbClr val="FF0066"/>
                </a:solidFill>
              </a:rPr>
              <a:t> e </a:t>
            </a:r>
            <a:r>
              <a:rPr lang="en-GB" altLang="it-IT" sz="2400" dirty="0" err="1" smtClean="0">
                <a:solidFill>
                  <a:srgbClr val="FF0066"/>
                </a:solidFill>
              </a:rPr>
              <a:t>Equilibrio</a:t>
            </a:r>
            <a:endParaRPr lang="en-GB" altLang="it-IT" sz="2400" dirty="0" smtClean="0">
              <a:solidFill>
                <a:srgbClr val="FF0066"/>
              </a:solidFill>
            </a:endParaRPr>
          </a:p>
          <a:p>
            <a:pPr eaLnBrk="1" hangingPunct="1">
              <a:buFontTx/>
              <a:buNone/>
            </a:pPr>
            <a:endParaRPr lang="en-GB" altLang="it-IT" sz="2400" dirty="0" smtClean="0">
              <a:solidFill>
                <a:srgbClr val="FF0066"/>
              </a:solidFill>
            </a:endParaRPr>
          </a:p>
          <a:p>
            <a:pPr eaLnBrk="1" hangingPunct="1">
              <a:buFontTx/>
              <a:buNone/>
            </a:pPr>
            <a:endParaRPr lang="en-GB" altLang="it-IT" sz="2400" dirty="0" smtClean="0"/>
          </a:p>
          <a:p>
            <a:pPr eaLnBrk="1" hangingPunct="1">
              <a:buFontTx/>
              <a:buNone/>
            </a:pPr>
            <a:endParaRPr lang="en-GB" altLang="it-IT" sz="2400" dirty="0" smtClean="0"/>
          </a:p>
        </p:txBody>
      </p:sp>
      <p:pic>
        <p:nvPicPr>
          <p:cNvPr id="36868" name="Picture 4" descr="vestibulocochlea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24288" y="2101850"/>
            <a:ext cx="4556125" cy="3781425"/>
          </a:xfrm>
          <a:noFill/>
        </p:spPr>
      </p:pic>
    </p:spTree>
    <p:extLst>
      <p:ext uri="{BB962C8B-B14F-4D97-AF65-F5344CB8AC3E}">
        <p14:creationId xmlns:p14="http://schemas.microsoft.com/office/powerpoint/2010/main" val="136964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it-IT" sz="3200" dirty="0" smtClean="0">
                <a:solidFill>
                  <a:srgbClr val="800000"/>
                </a:solidFill>
              </a:rPr>
              <a:t>Caratteristiche del nistagmo</a:t>
            </a:r>
            <a:endParaRPr lang="it-IT" sz="3200" dirty="0">
              <a:solidFill>
                <a:srgbClr val="8000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07504" y="1004529"/>
            <a:ext cx="8892480" cy="5016759"/>
          </a:xfrm>
          <a:prstGeom prst="rect">
            <a:avLst/>
          </a:prstGeom>
          <a:solidFill>
            <a:srgbClr val="F2F2F2"/>
          </a:solidFill>
        </p:spPr>
        <p:txBody>
          <a:bodyPr wrap="square">
            <a:spAutoFit/>
          </a:bodyPr>
          <a:lstStyle/>
          <a:p>
            <a:endParaRPr lang="it-IT" sz="1600" b="1" dirty="0" smtClean="0"/>
          </a:p>
          <a:p>
            <a:r>
              <a:rPr lang="it-IT" sz="1600" b="1" dirty="0"/>
              <a:t>Spontaneo o indotto</a:t>
            </a:r>
            <a:r>
              <a:rPr lang="it-IT" sz="1600" dirty="0"/>
              <a:t>;</a:t>
            </a:r>
          </a:p>
          <a:p>
            <a:endParaRPr lang="it-IT" sz="1600" b="1" dirty="0" smtClean="0"/>
          </a:p>
          <a:p>
            <a:r>
              <a:rPr lang="it-IT" sz="1600" b="1" dirty="0" smtClean="0"/>
              <a:t>Lateralità</a:t>
            </a:r>
            <a:r>
              <a:rPr lang="it-IT" sz="1600" b="1" dirty="0"/>
              <a:t>: </a:t>
            </a:r>
            <a:r>
              <a:rPr lang="it-IT" sz="1600" dirty="0"/>
              <a:t>binoculare, monoculare;</a:t>
            </a:r>
          </a:p>
          <a:p>
            <a:endParaRPr lang="it-IT" sz="1600" dirty="0" smtClean="0"/>
          </a:p>
          <a:p>
            <a:r>
              <a:rPr lang="it-IT" sz="1600" b="1" dirty="0" smtClean="0"/>
              <a:t>Direzione</a:t>
            </a:r>
            <a:r>
              <a:rPr lang="it-IT" sz="1600" b="1" dirty="0"/>
              <a:t>: </a:t>
            </a:r>
            <a:r>
              <a:rPr lang="it-IT" sz="1600" dirty="0"/>
              <a:t>per convenzione “batte” in direzione della fase rapida</a:t>
            </a:r>
            <a:r>
              <a:rPr lang="it-IT" sz="1600" dirty="0" smtClean="0"/>
              <a:t>;</a:t>
            </a:r>
          </a:p>
          <a:p>
            <a:r>
              <a:rPr lang="it-IT" sz="1600" dirty="0"/>
              <a:t>Unidirezionale quando batte sempre nella stessa direzione, bidirezionale, multidirezionale;</a:t>
            </a:r>
          </a:p>
          <a:p>
            <a:r>
              <a:rPr lang="it-IT" sz="1600" b="1" dirty="0" smtClean="0"/>
              <a:t>Traiettoria </a:t>
            </a:r>
            <a:r>
              <a:rPr lang="it-IT" sz="1600" b="1" dirty="0"/>
              <a:t>spaziale</a:t>
            </a:r>
            <a:r>
              <a:rPr lang="it-IT" sz="1600" dirty="0"/>
              <a:t>: orizzontale, verticale, diagonale, rotatoria (o torsionale), ellittica, circolare, mista;</a:t>
            </a:r>
          </a:p>
          <a:p>
            <a:r>
              <a:rPr lang="it-IT" sz="1600" b="1" dirty="0" smtClean="0"/>
              <a:t>Coniugato </a:t>
            </a:r>
            <a:r>
              <a:rPr lang="it-IT" sz="1600" b="1" dirty="0"/>
              <a:t>o </a:t>
            </a:r>
            <a:r>
              <a:rPr lang="it-IT" sz="1600" b="1" dirty="0" err="1" smtClean="0"/>
              <a:t>disconiugato</a:t>
            </a:r>
            <a:r>
              <a:rPr lang="it-IT" sz="1600" b="1" dirty="0" smtClean="0"/>
              <a:t>:</a:t>
            </a:r>
            <a:r>
              <a:rPr lang="it-IT" sz="1600" dirty="0" smtClean="0"/>
              <a:t> </a:t>
            </a:r>
            <a:r>
              <a:rPr lang="it-IT" sz="1600" dirty="0"/>
              <a:t>quando la direzione/traiettoria nei due occhi è differente;</a:t>
            </a:r>
          </a:p>
          <a:p>
            <a:endParaRPr lang="it-IT" sz="1600" dirty="0"/>
          </a:p>
          <a:p>
            <a:r>
              <a:rPr lang="it-IT" sz="1600" b="1" dirty="0"/>
              <a:t>Ampiezza</a:t>
            </a:r>
            <a:r>
              <a:rPr lang="it-IT" sz="1600" dirty="0"/>
              <a:t>: fine, media, ampia (in dipendenza dell'escursione compiuta dal bulbo dal punto di fissazione e misurata in gradi);</a:t>
            </a:r>
          </a:p>
          <a:p>
            <a:r>
              <a:rPr lang="it-IT" sz="1600" b="1" dirty="0"/>
              <a:t>Associato o </a:t>
            </a:r>
            <a:r>
              <a:rPr lang="it-IT" sz="1600" b="1" dirty="0" smtClean="0"/>
              <a:t>dissociato: </a:t>
            </a:r>
            <a:r>
              <a:rPr lang="it-IT" sz="1600" dirty="0"/>
              <a:t>quando l'ampiezza fra i due occhi è differente;</a:t>
            </a:r>
          </a:p>
          <a:p>
            <a:endParaRPr lang="it-IT" sz="1600" dirty="0" smtClean="0"/>
          </a:p>
          <a:p>
            <a:r>
              <a:rPr lang="it-IT" sz="1600" b="1" dirty="0"/>
              <a:t>Secondo la posizione </a:t>
            </a:r>
            <a:r>
              <a:rPr lang="it-IT" sz="1600" dirty="0"/>
              <a:t>degli occhi in cui compare:</a:t>
            </a:r>
          </a:p>
          <a:p>
            <a:r>
              <a:rPr lang="it-IT" sz="1600" dirty="0"/>
              <a:t>	primo grado: compare a occhi fatti deviare verso la direzione della fase rapida;</a:t>
            </a:r>
          </a:p>
          <a:p>
            <a:r>
              <a:rPr lang="it-IT" sz="1600" dirty="0"/>
              <a:t>	secondo grado: compare a occhi rivolti diritto davanti;</a:t>
            </a:r>
          </a:p>
          <a:p>
            <a:r>
              <a:rPr lang="it-IT" sz="1600" dirty="0"/>
              <a:t>	terzo grado: compare in tutte le posizioni di sguardo</a:t>
            </a:r>
            <a:r>
              <a:rPr lang="it-IT" sz="1600" dirty="0" smtClean="0"/>
              <a:t>.</a:t>
            </a:r>
          </a:p>
          <a:p>
            <a:endParaRPr lang="it-IT" sz="1600" dirty="0"/>
          </a:p>
          <a:p>
            <a:r>
              <a:rPr lang="it-IT" sz="1600" b="1" dirty="0" smtClean="0"/>
              <a:t>Durata</a:t>
            </a:r>
            <a:r>
              <a:rPr lang="it-IT" sz="1600" dirty="0"/>
              <a:t>: costante (o continuo), intermittente, transitorio</a:t>
            </a:r>
            <a:r>
              <a:rPr lang="it-IT" sz="1600" dirty="0" smtClean="0"/>
              <a:t>;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54655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Nistagmo 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sz="2400" dirty="0" smtClean="0"/>
              <a:t>Fisiologico: nelle posizioni estreme di sguardo</a:t>
            </a:r>
          </a:p>
          <a:p>
            <a:r>
              <a:rPr lang="it-IT" sz="2400" dirty="0" err="1" smtClean="0"/>
              <a:t>Optocinetico</a:t>
            </a:r>
            <a:r>
              <a:rPr lang="it-IT" sz="2400" dirty="0" smtClean="0"/>
              <a:t>: nell’osservare un oggetto in movimento, in cui la fase lenta è un </a:t>
            </a:r>
            <a:r>
              <a:rPr lang="it-IT" sz="2400" dirty="0" err="1" smtClean="0"/>
              <a:t>pursuit</a:t>
            </a:r>
            <a:r>
              <a:rPr lang="it-IT" sz="2400" dirty="0" smtClean="0"/>
              <a:t> che segue l’oggetto in movimento e la fase  rapida una </a:t>
            </a:r>
            <a:r>
              <a:rPr lang="it-IT" sz="2400" dirty="0" err="1" smtClean="0"/>
              <a:t>saccade</a:t>
            </a:r>
            <a:r>
              <a:rPr lang="it-IT" sz="2400" dirty="0" smtClean="0"/>
              <a:t> che riporta gli occhi in posizione primaria</a:t>
            </a:r>
          </a:p>
          <a:p>
            <a:endParaRPr lang="it-IT" sz="2400" dirty="0"/>
          </a:p>
          <a:p>
            <a:r>
              <a:rPr lang="it-IT" sz="2400" dirty="0" smtClean="0"/>
              <a:t>Vestibolare: unidirezionale, fase rapida verso labirinto sano (+ legge di Alexander), traiettoria orizzontale-torsionale, ridotto dalla fissazione.</a:t>
            </a:r>
          </a:p>
          <a:p>
            <a:endParaRPr lang="it-IT" sz="2400" dirty="0"/>
          </a:p>
          <a:p>
            <a:r>
              <a:rPr lang="it-IT" sz="2400" dirty="0" smtClean="0"/>
              <a:t>Centrale: multidirezionale, dissociato, cambia fase col cambiamento della direzione di sguardo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3765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it-IT" sz="3600" dirty="0" smtClean="0">
                <a:solidFill>
                  <a:srgbClr val="800000"/>
                </a:solidFill>
              </a:rPr>
              <a:t>Diagnosi differenziale</a:t>
            </a:r>
            <a:endParaRPr lang="it-IT" sz="3600" dirty="0">
              <a:solidFill>
                <a:srgbClr val="8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0341472"/>
              </p:ext>
            </p:extLst>
          </p:nvPr>
        </p:nvGraphicFramePr>
        <p:xfrm>
          <a:off x="599256" y="843488"/>
          <a:ext cx="8077200" cy="58978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3505200"/>
                <a:gridCol w="2196353"/>
                <a:gridCol w="2375647"/>
              </a:tblGrid>
              <a:tr h="2667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Peripheral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Central (vascular)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Vascular</a:t>
                      </a:r>
                      <a:r>
                        <a:rPr lang="en-US" sz="1200" baseline="0" dirty="0" smtClean="0"/>
                        <a:t> r</a:t>
                      </a:r>
                      <a:r>
                        <a:rPr lang="en-US" sz="1200" dirty="0" smtClean="0"/>
                        <a:t>isk factors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Yes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Onset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Gradual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Acute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Worse</a:t>
                      </a:r>
                      <a:r>
                        <a:rPr lang="en-US" sz="1200" baseline="0" dirty="0" smtClean="0"/>
                        <a:t> with head movements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Yes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Auditory symptoms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Yes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 (rare)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Autonomic symptoms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Severe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None/mild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r"/>
                      <a:r>
                        <a:rPr lang="en-US" sz="1200" dirty="0" err="1" smtClean="0"/>
                        <a:t>Nystagmus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Appearance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Horizontal/</a:t>
                      </a:r>
                      <a:r>
                        <a:rPr lang="en-US" sz="1200" dirty="0" err="1" smtClean="0"/>
                        <a:t>torsional</a:t>
                      </a:r>
                      <a:endParaRPr lang="en-US" sz="1200" dirty="0" smtClean="0"/>
                    </a:p>
                    <a:p>
                      <a:r>
                        <a:rPr lang="en-US" sz="1200" dirty="0" smtClean="0"/>
                        <a:t>Unidirectional</a:t>
                      </a:r>
                    </a:p>
                    <a:p>
                      <a:r>
                        <a:rPr lang="en-US" sz="1200" dirty="0" smtClean="0"/>
                        <a:t>Conjugated</a:t>
                      </a:r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Vertical/</a:t>
                      </a:r>
                      <a:r>
                        <a:rPr lang="en-US" sz="1200" dirty="0" err="1" smtClean="0"/>
                        <a:t>torsional</a:t>
                      </a:r>
                      <a:endParaRPr lang="en-US" sz="1200" dirty="0" smtClean="0"/>
                    </a:p>
                    <a:p>
                      <a:r>
                        <a:rPr lang="en-US" sz="1200" dirty="0" smtClean="0"/>
                        <a:t>Multidirectional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Dysconjugated</a:t>
                      </a:r>
                      <a:endParaRPr lang="en-US" sz="1200" dirty="0" smtClean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Inhibition by optic-fixation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Yes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Alexander’s law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(accentuated when the pt looks away from the hypoactive ear,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i.e. when the patient looks toward the fast phase)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Yes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No 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Head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</a:rPr>
                        <a:t> impulse test 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(VOR: </a:t>
                      </a:r>
                      <a:r>
                        <a:rPr lang="en-US" sz="1000" baseline="0" dirty="0" err="1" smtClean="0">
                          <a:solidFill>
                            <a:srgbClr val="000000"/>
                          </a:solidFill>
                        </a:rPr>
                        <a:t>vestibulo-oculo</a:t>
                      </a:r>
                      <a:r>
                        <a:rPr lang="en-US" sz="1000" baseline="0" dirty="0" smtClean="0">
                          <a:solidFill>
                            <a:srgbClr val="000000"/>
                          </a:solidFill>
                        </a:rPr>
                        <a:t> reflex)</a:t>
                      </a:r>
                    </a:p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*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</a:rPr>
                        <a:t> w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hen studied in highly selected ED (Newman-</a:t>
                      </a:r>
                      <a:r>
                        <a:rPr lang="en-US" sz="1200" dirty="0" err="1" smtClean="0">
                          <a:solidFill>
                            <a:srgbClr val="000000"/>
                          </a:solidFill>
                        </a:rPr>
                        <a:t>Toker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 DE et al, Neurology 2008;70-2378-85)</a:t>
                      </a:r>
                      <a:endParaRPr lang="en-US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Positive </a:t>
                      </a:r>
                    </a:p>
                    <a:p>
                      <a:r>
                        <a:rPr lang="en-US" sz="1200" dirty="0" smtClean="0"/>
                        <a:t>(100%*)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Negative </a:t>
                      </a:r>
                    </a:p>
                    <a:p>
                      <a:r>
                        <a:rPr lang="en-US" sz="1200" dirty="0" smtClean="0"/>
                        <a:t>(91-96%*)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Neurologic</a:t>
                      </a:r>
                      <a:r>
                        <a:rPr lang="en-US" sz="1200" baseline="0" dirty="0" smtClean="0"/>
                        <a:t> evaluation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Imbalance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Absent/moderate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Severe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Neurological signs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Absent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Present 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Duration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Seconds/hours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Days/months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775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381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it-IT" sz="3200" dirty="0" smtClean="0">
                <a:solidFill>
                  <a:srgbClr val="800000"/>
                </a:solidFill>
                <a:latin typeface="Calibri" pitchFamily="34" charset="0"/>
              </a:rPr>
              <a:t>IX – Glossopharyngeal (</a:t>
            </a:r>
            <a:r>
              <a:rPr lang="en-GB" altLang="it-IT" sz="3200" dirty="0" err="1" smtClean="0">
                <a:solidFill>
                  <a:srgbClr val="800000"/>
                </a:solidFill>
                <a:latin typeface="Calibri" pitchFamily="34" charset="0"/>
              </a:rPr>
              <a:t>misto</a:t>
            </a:r>
            <a:r>
              <a:rPr lang="en-GB" altLang="it-IT" sz="3200" dirty="0" smtClean="0">
                <a:solidFill>
                  <a:srgbClr val="800000"/>
                </a:solidFill>
                <a:latin typeface="Calibri" pitchFamily="34" charset="0"/>
              </a:rPr>
              <a:t>) </a:t>
            </a:r>
          </a:p>
        </p:txBody>
      </p:sp>
      <p:sp>
        <p:nvSpPr>
          <p:cNvPr id="37893" name="TextBox 5"/>
          <p:cNvSpPr txBox="1">
            <a:spLocks noChangeArrowheads="1"/>
          </p:cNvSpPr>
          <p:nvPr/>
        </p:nvSpPr>
        <p:spPr bwMode="auto">
          <a:xfrm>
            <a:off x="438150" y="914400"/>
            <a:ext cx="7943850" cy="1323975"/>
          </a:xfrm>
          <a:prstGeom prst="rect">
            <a:avLst/>
          </a:prstGeom>
          <a:solidFill>
            <a:srgbClr val="F2F2F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000" dirty="0" err="1">
                <a:latin typeface="Calibri" pitchFamily="34" charset="0"/>
              </a:rPr>
              <a:t>Componente</a:t>
            </a:r>
            <a:r>
              <a:rPr lang="en-US" altLang="it-IT" sz="2000" dirty="0">
                <a:latin typeface="Calibri" pitchFamily="34" charset="0"/>
              </a:rPr>
              <a:t> </a:t>
            </a:r>
            <a:r>
              <a:rPr lang="en-US" altLang="it-IT" sz="2000" dirty="0" err="1">
                <a:latin typeface="Calibri" pitchFamily="34" charset="0"/>
              </a:rPr>
              <a:t>somatomotoria</a:t>
            </a:r>
            <a:r>
              <a:rPr lang="en-US" altLang="it-IT" sz="2000" dirty="0">
                <a:latin typeface="Calibri" pitchFamily="34" charset="0"/>
              </a:rPr>
              <a:t>: </a:t>
            </a:r>
            <a:r>
              <a:rPr lang="en-US" altLang="it-IT" sz="2000" dirty="0" err="1">
                <a:latin typeface="Calibri" pitchFamily="34" charset="0"/>
              </a:rPr>
              <a:t>faringe</a:t>
            </a:r>
            <a:r>
              <a:rPr lang="en-US" altLang="it-IT" sz="2000" dirty="0">
                <a:latin typeface="Calibri" pitchFamily="34" charset="0"/>
              </a:rPr>
              <a:t> </a:t>
            </a:r>
            <a:r>
              <a:rPr lang="en-US" altLang="it-IT" sz="2000" dirty="0">
                <a:latin typeface="Calibri" pitchFamily="34" charset="0"/>
                <a:sym typeface="Wingdings" pitchFamily="2" charset="2"/>
              </a:rPr>
              <a:t> </a:t>
            </a:r>
            <a:r>
              <a:rPr lang="en-US" altLang="it-IT" sz="2000" dirty="0" err="1">
                <a:latin typeface="Calibri" pitchFamily="34" charset="0"/>
                <a:sym typeface="Wingdings" pitchFamily="2" charset="2"/>
              </a:rPr>
              <a:t>deglutizione</a:t>
            </a:r>
            <a:endParaRPr lang="en-US" altLang="it-IT" sz="2000" dirty="0">
              <a:latin typeface="Calibri" pitchFamily="34" charset="0"/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000" dirty="0" err="1">
                <a:latin typeface="Calibri" pitchFamily="34" charset="0"/>
                <a:sym typeface="Wingdings" pitchFamily="2" charset="2"/>
              </a:rPr>
              <a:t>Componente</a:t>
            </a:r>
            <a:r>
              <a:rPr lang="en-US" altLang="it-IT" sz="2000" dirty="0">
                <a:latin typeface="Calibri" pitchFamily="34" charset="0"/>
                <a:sym typeface="Wingdings" pitchFamily="2" charset="2"/>
              </a:rPr>
              <a:t> </a:t>
            </a:r>
            <a:r>
              <a:rPr lang="en-US" altLang="it-IT" sz="2000" dirty="0" err="1">
                <a:latin typeface="Calibri" pitchFamily="34" charset="0"/>
                <a:sym typeface="Wingdings" pitchFamily="2" charset="2"/>
              </a:rPr>
              <a:t>visceroeffettoria</a:t>
            </a:r>
            <a:r>
              <a:rPr lang="en-US" altLang="it-IT" sz="2000" dirty="0">
                <a:latin typeface="Calibri" pitchFamily="34" charset="0"/>
                <a:sym typeface="Wingdings" pitchFamily="2" charset="2"/>
              </a:rPr>
              <a:t>: </a:t>
            </a:r>
            <a:r>
              <a:rPr lang="en-US" altLang="it-IT" sz="2000" dirty="0" err="1">
                <a:latin typeface="Calibri" pitchFamily="34" charset="0"/>
                <a:sym typeface="Wingdings" pitchFamily="2" charset="2"/>
              </a:rPr>
              <a:t>nucleo</a:t>
            </a:r>
            <a:r>
              <a:rPr lang="en-US" altLang="it-IT" sz="2000" dirty="0">
                <a:latin typeface="Calibri" pitchFamily="34" charset="0"/>
                <a:sym typeface="Wingdings" pitchFamily="2" charset="2"/>
              </a:rPr>
              <a:t> </a:t>
            </a:r>
            <a:r>
              <a:rPr lang="en-US" altLang="it-IT" sz="2000" dirty="0" err="1">
                <a:latin typeface="Calibri" pitchFamily="34" charset="0"/>
                <a:sym typeface="Wingdings" pitchFamily="2" charset="2"/>
              </a:rPr>
              <a:t>salivatorio</a:t>
            </a:r>
            <a:r>
              <a:rPr lang="en-US" altLang="it-IT" sz="2000" dirty="0">
                <a:latin typeface="Calibri" pitchFamily="34" charset="0"/>
                <a:sym typeface="Wingdings" pitchFamily="2" charset="2"/>
              </a:rPr>
              <a:t> </a:t>
            </a:r>
            <a:r>
              <a:rPr lang="en-US" altLang="it-IT" sz="2000" dirty="0" err="1">
                <a:latin typeface="Calibri" pitchFamily="34" charset="0"/>
                <a:sym typeface="Wingdings" pitchFamily="2" charset="2"/>
              </a:rPr>
              <a:t>inferiore</a:t>
            </a:r>
            <a:r>
              <a:rPr lang="en-US" altLang="it-IT" sz="2000" dirty="0">
                <a:latin typeface="Calibri" pitchFamily="34" charset="0"/>
                <a:sym typeface="Wingdings" pitchFamily="2" charset="2"/>
              </a:rPr>
              <a:t>  </a:t>
            </a:r>
            <a:r>
              <a:rPr lang="en-US" altLang="it-IT" sz="2000" dirty="0" err="1">
                <a:latin typeface="Calibri" pitchFamily="34" charset="0"/>
                <a:sym typeface="Wingdings" pitchFamily="2" charset="2"/>
              </a:rPr>
              <a:t>parotide</a:t>
            </a:r>
            <a:endParaRPr lang="en-US" altLang="it-IT" sz="2000" dirty="0">
              <a:latin typeface="Calibri" pitchFamily="34" charset="0"/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000" dirty="0" err="1">
                <a:latin typeface="Calibri" pitchFamily="34" charset="0"/>
                <a:sym typeface="Wingdings" pitchFamily="2" charset="2"/>
              </a:rPr>
              <a:t>Componente</a:t>
            </a:r>
            <a:r>
              <a:rPr lang="en-US" altLang="it-IT" sz="2000" dirty="0">
                <a:latin typeface="Calibri" pitchFamily="34" charset="0"/>
                <a:sym typeface="Wingdings" pitchFamily="2" charset="2"/>
              </a:rPr>
              <a:t> </a:t>
            </a:r>
            <a:r>
              <a:rPr lang="en-US" altLang="it-IT" sz="2000" dirty="0" err="1">
                <a:latin typeface="Calibri" pitchFamily="34" charset="0"/>
                <a:sym typeface="Wingdings" pitchFamily="2" charset="2"/>
              </a:rPr>
              <a:t>viscerosensitiva</a:t>
            </a:r>
            <a:r>
              <a:rPr lang="en-US" altLang="it-IT" sz="2000" dirty="0">
                <a:latin typeface="Calibri" pitchFamily="34" charset="0"/>
                <a:sym typeface="Wingdings" pitchFamily="2" charset="2"/>
              </a:rPr>
              <a:t>: </a:t>
            </a:r>
            <a:r>
              <a:rPr lang="en-US" altLang="it-IT" sz="2000" dirty="0" err="1">
                <a:latin typeface="Calibri" pitchFamily="34" charset="0"/>
                <a:sym typeface="Wingdings" pitchFamily="2" charset="2"/>
              </a:rPr>
              <a:t>barocettori</a:t>
            </a:r>
            <a:r>
              <a:rPr lang="en-US" altLang="it-IT" sz="2000" dirty="0">
                <a:latin typeface="Calibri" pitchFamily="34" charset="0"/>
                <a:sym typeface="Wingdings" pitchFamily="2" charset="2"/>
              </a:rPr>
              <a:t> </a:t>
            </a:r>
            <a:r>
              <a:rPr lang="en-US" altLang="it-IT" sz="2000" dirty="0" err="1">
                <a:latin typeface="Calibri" pitchFamily="34" charset="0"/>
                <a:sym typeface="Wingdings" pitchFamily="2" charset="2"/>
              </a:rPr>
              <a:t>seno</a:t>
            </a:r>
            <a:r>
              <a:rPr lang="en-US" altLang="it-IT" sz="2000" dirty="0">
                <a:latin typeface="Calibri" pitchFamily="34" charset="0"/>
                <a:sym typeface="Wingdings" pitchFamily="2" charset="2"/>
              </a:rPr>
              <a:t> </a:t>
            </a:r>
            <a:r>
              <a:rPr lang="en-US" altLang="it-IT" sz="2000" dirty="0" err="1">
                <a:latin typeface="Calibri" pitchFamily="34" charset="0"/>
                <a:sym typeface="Wingdings" pitchFamily="2" charset="2"/>
              </a:rPr>
              <a:t>carotideo</a:t>
            </a:r>
            <a:r>
              <a:rPr lang="en-US" altLang="it-IT" sz="2000" dirty="0">
                <a:latin typeface="Calibri" pitchFamily="34" charset="0"/>
                <a:sym typeface="Wingdings" pitchFamily="2" charset="2"/>
              </a:rPr>
              <a:t>  </a:t>
            </a:r>
            <a:r>
              <a:rPr lang="en-US" altLang="it-IT" sz="2000" dirty="0" err="1">
                <a:latin typeface="Calibri" pitchFamily="34" charset="0"/>
                <a:sym typeface="Wingdings" pitchFamily="2" charset="2"/>
              </a:rPr>
              <a:t>regolazione</a:t>
            </a:r>
            <a:r>
              <a:rPr lang="en-US" altLang="it-IT" sz="2000" dirty="0">
                <a:latin typeface="Calibri" pitchFamily="34" charset="0"/>
                <a:sym typeface="Wingdings" pitchFamily="2" charset="2"/>
              </a:rPr>
              <a:t> PA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000" dirty="0" err="1">
                <a:latin typeface="Calibri" pitchFamily="34" charset="0"/>
                <a:sym typeface="Wingdings" pitchFamily="2" charset="2"/>
              </a:rPr>
              <a:t>Componente</a:t>
            </a:r>
            <a:r>
              <a:rPr lang="en-US" altLang="it-IT" sz="2000" dirty="0">
                <a:latin typeface="Calibri" pitchFamily="34" charset="0"/>
                <a:sym typeface="Wingdings" pitchFamily="2" charset="2"/>
              </a:rPr>
              <a:t> </a:t>
            </a:r>
            <a:r>
              <a:rPr lang="en-US" altLang="it-IT" sz="2000" dirty="0" err="1">
                <a:latin typeface="Calibri" pitchFamily="34" charset="0"/>
                <a:sym typeface="Wingdings" pitchFamily="2" charset="2"/>
              </a:rPr>
              <a:t>somatosensitiva</a:t>
            </a:r>
            <a:r>
              <a:rPr lang="en-US" altLang="it-IT" sz="2000" dirty="0">
                <a:latin typeface="Calibri" pitchFamily="34" charset="0"/>
                <a:sym typeface="Wingdings" pitchFamily="2" charset="2"/>
              </a:rPr>
              <a:t>: </a:t>
            </a:r>
            <a:r>
              <a:rPr lang="en-US" altLang="it-IT" sz="2000" dirty="0" err="1">
                <a:latin typeface="Calibri" pitchFamily="34" charset="0"/>
                <a:sym typeface="Wingdings" pitchFamily="2" charset="2"/>
              </a:rPr>
              <a:t>faringe</a:t>
            </a:r>
            <a:r>
              <a:rPr lang="en-US" altLang="it-IT" sz="2000" dirty="0">
                <a:latin typeface="Calibri" pitchFamily="34" charset="0"/>
                <a:sym typeface="Wingdings" pitchFamily="2" charset="2"/>
              </a:rPr>
              <a:t>, gusto 1/3 </a:t>
            </a:r>
            <a:r>
              <a:rPr lang="en-US" altLang="it-IT" sz="2000" dirty="0" err="1">
                <a:latin typeface="Calibri" pitchFamily="34" charset="0"/>
                <a:sym typeface="Wingdings" pitchFamily="2" charset="2"/>
              </a:rPr>
              <a:t>posteriore</a:t>
            </a:r>
            <a:r>
              <a:rPr lang="en-US" altLang="it-IT" sz="2000" dirty="0">
                <a:latin typeface="Calibri" pitchFamily="34" charset="0"/>
                <a:sym typeface="Wingdings" pitchFamily="2" charset="2"/>
              </a:rPr>
              <a:t> lingua (</a:t>
            </a:r>
            <a:r>
              <a:rPr lang="en-US" altLang="it-IT" sz="2000" dirty="0" err="1">
                <a:latin typeface="Calibri" pitchFamily="34" charset="0"/>
                <a:sym typeface="Wingdings" pitchFamily="2" charset="2"/>
              </a:rPr>
              <a:t>amaro</a:t>
            </a:r>
            <a:r>
              <a:rPr lang="en-US" altLang="it-IT" sz="2000" dirty="0">
                <a:latin typeface="Calibri" pitchFamily="34" charset="0"/>
                <a:sym typeface="Wingdings" pitchFamily="2" charset="2"/>
              </a:rPr>
              <a:t>)</a:t>
            </a:r>
            <a:endParaRPr lang="en-US" altLang="it-IT" sz="2000" dirty="0">
              <a:latin typeface="Calibri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2348880"/>
            <a:ext cx="4423420" cy="417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5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381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it-IT" sz="3200" dirty="0" smtClean="0">
                <a:solidFill>
                  <a:srgbClr val="800000"/>
                </a:solidFill>
                <a:latin typeface="Calibri" pitchFamily="34" charset="0"/>
              </a:rPr>
              <a:t>X – </a:t>
            </a:r>
            <a:r>
              <a:rPr lang="en-GB" altLang="it-IT" sz="3200" dirty="0" err="1" smtClean="0">
                <a:solidFill>
                  <a:srgbClr val="800000"/>
                </a:solidFill>
                <a:latin typeface="Calibri" pitchFamily="34" charset="0"/>
              </a:rPr>
              <a:t>Vagus</a:t>
            </a:r>
            <a:r>
              <a:rPr lang="en-GB" altLang="it-IT" sz="3200" dirty="0" smtClean="0">
                <a:solidFill>
                  <a:srgbClr val="800000"/>
                </a:solidFill>
                <a:latin typeface="Calibri" pitchFamily="34" charset="0"/>
              </a:rPr>
              <a:t> Nerve (mixed)</a:t>
            </a:r>
          </a:p>
        </p:txBody>
      </p:sp>
      <p:sp>
        <p:nvSpPr>
          <p:cNvPr id="38916" name="Line 5"/>
          <p:cNvSpPr>
            <a:spLocks noChangeShapeType="1"/>
          </p:cNvSpPr>
          <p:nvPr/>
        </p:nvSpPr>
        <p:spPr bwMode="auto">
          <a:xfrm>
            <a:off x="5940425" y="2636838"/>
            <a:ext cx="431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5186363" y="2449513"/>
            <a:ext cx="12239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sz="1800">
                <a:latin typeface="Arial" pitchFamily="34" charset="0"/>
              </a:rPr>
              <a:t>vagus nerve</a:t>
            </a:r>
          </a:p>
        </p:txBody>
      </p:sp>
      <p:sp>
        <p:nvSpPr>
          <p:cNvPr id="38918" name="TextBox 6"/>
          <p:cNvSpPr txBox="1">
            <a:spLocks noChangeArrowheads="1"/>
          </p:cNvSpPr>
          <p:nvPr/>
        </p:nvSpPr>
        <p:spPr bwMode="auto">
          <a:xfrm>
            <a:off x="255661" y="620688"/>
            <a:ext cx="8132763" cy="3786187"/>
          </a:xfrm>
          <a:prstGeom prst="rect">
            <a:avLst/>
          </a:prstGeom>
          <a:solidFill>
            <a:srgbClr val="F2F2F2"/>
          </a:solidFill>
          <a:ln>
            <a:solidFill>
              <a:srgbClr val="800000"/>
            </a:solidFill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400" dirty="0" err="1"/>
              <a:t>Componente</a:t>
            </a:r>
            <a:r>
              <a:rPr lang="en-US" altLang="it-IT" sz="2400" dirty="0"/>
              <a:t> </a:t>
            </a:r>
            <a:r>
              <a:rPr lang="en-US" altLang="it-IT" sz="2400" dirty="0" err="1"/>
              <a:t>visceroeffettoria</a:t>
            </a:r>
            <a:r>
              <a:rPr lang="en-US" altLang="it-IT" sz="2400" dirty="0"/>
              <a:t> </a:t>
            </a:r>
            <a:r>
              <a:rPr lang="en-US" altLang="it-IT" sz="2400" dirty="0" err="1"/>
              <a:t>parasimpatica</a:t>
            </a:r>
            <a:r>
              <a:rPr lang="en-US" altLang="it-IT" sz="2400" dirty="0"/>
              <a:t> </a:t>
            </a:r>
            <a:r>
              <a:rPr lang="en-US" altLang="it-IT" sz="2400" dirty="0">
                <a:sym typeface="Wingdings" pitchFamily="2" charset="2"/>
              </a:rPr>
              <a:t> </a:t>
            </a:r>
            <a:r>
              <a:rPr lang="en-US" altLang="it-IT" sz="2400" dirty="0"/>
              <a:t>a </a:t>
            </a:r>
            <a:r>
              <a:rPr lang="en-US" altLang="it-IT" sz="2400" dirty="0" err="1"/>
              <a:t>tutti</a:t>
            </a:r>
            <a:r>
              <a:rPr lang="en-US" altLang="it-IT" sz="2400" dirty="0"/>
              <a:t> </a:t>
            </a:r>
            <a:r>
              <a:rPr lang="en-US" altLang="it-IT" sz="2400" dirty="0" err="1"/>
              <a:t>gli</a:t>
            </a:r>
            <a:r>
              <a:rPr lang="en-US" altLang="it-IT" sz="2400" dirty="0"/>
              <a:t> </a:t>
            </a:r>
            <a:r>
              <a:rPr lang="en-US" altLang="it-IT" sz="2400" dirty="0" err="1"/>
              <a:t>organi</a:t>
            </a:r>
            <a:r>
              <a:rPr lang="en-US" altLang="it-IT" sz="2400" dirty="0"/>
              <a:t>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400" dirty="0"/>
              <a:t>	</a:t>
            </a:r>
            <a:r>
              <a:rPr lang="en-US" altLang="it-IT" sz="2400" dirty="0" err="1"/>
              <a:t>fatta</a:t>
            </a:r>
            <a:r>
              <a:rPr lang="en-US" altLang="it-IT" sz="2400" dirty="0"/>
              <a:t> </a:t>
            </a:r>
            <a:r>
              <a:rPr lang="en-US" altLang="it-IT" sz="2400" dirty="0" err="1"/>
              <a:t>eccezione</a:t>
            </a:r>
            <a:r>
              <a:rPr lang="en-US" altLang="it-IT" sz="2400" dirty="0"/>
              <a:t> per le </a:t>
            </a:r>
            <a:r>
              <a:rPr lang="en-US" altLang="it-IT" sz="2400" dirty="0" err="1"/>
              <a:t>gh</a:t>
            </a:r>
            <a:r>
              <a:rPr lang="en-US" altLang="it-IT" sz="2400" dirty="0"/>
              <a:t> </a:t>
            </a:r>
            <a:r>
              <a:rPr lang="en-US" altLang="it-IT" sz="2400" dirty="0" err="1"/>
              <a:t>surrenali</a:t>
            </a:r>
            <a:endParaRPr lang="en-US" altLang="it-IT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400" dirty="0" err="1"/>
              <a:t>Componente</a:t>
            </a:r>
            <a:r>
              <a:rPr lang="en-US" altLang="it-IT" sz="2400" dirty="0"/>
              <a:t> </a:t>
            </a:r>
            <a:r>
              <a:rPr lang="en-US" altLang="it-IT" sz="2400" dirty="0" err="1"/>
              <a:t>motoria</a:t>
            </a:r>
            <a:r>
              <a:rPr lang="en-US" altLang="it-IT" sz="2400" dirty="0"/>
              <a:t> </a:t>
            </a:r>
            <a:r>
              <a:rPr lang="en-US" altLang="it-IT" sz="2400" dirty="0" err="1"/>
              <a:t>somatica</a:t>
            </a:r>
            <a:endParaRPr lang="en-US" altLang="it-IT" sz="2400" dirty="0"/>
          </a:p>
          <a:p>
            <a:pPr eaLnBrk="1" hangingPunct="1">
              <a:spcBef>
                <a:spcPct val="0"/>
              </a:spcBef>
              <a:buFont typeface="Wingdings" pitchFamily="2" charset="2"/>
              <a:buChar char="à"/>
            </a:pPr>
            <a:r>
              <a:rPr lang="en-US" altLang="it-IT" sz="2400" dirty="0" err="1">
                <a:sym typeface="Wingdings" pitchFamily="2" charset="2"/>
              </a:rPr>
              <a:t>Palato</a:t>
            </a:r>
            <a:r>
              <a:rPr lang="en-US" altLang="it-IT" sz="2400" dirty="0">
                <a:sym typeface="Wingdings" pitchFamily="2" charset="2"/>
              </a:rPr>
              <a:t> </a:t>
            </a:r>
            <a:r>
              <a:rPr lang="en-US" altLang="it-IT" sz="2400" dirty="0" err="1">
                <a:sym typeface="Wingdings" pitchFamily="2" charset="2"/>
              </a:rPr>
              <a:t>molle</a:t>
            </a:r>
            <a:r>
              <a:rPr lang="en-US" altLang="it-IT" sz="2400" dirty="0">
                <a:sym typeface="Wingdings" pitchFamily="2" charset="2"/>
              </a:rPr>
              <a:t>  </a:t>
            </a:r>
            <a:r>
              <a:rPr lang="en-US" altLang="it-IT" sz="2400" dirty="0" err="1">
                <a:sym typeface="Wingdings" pitchFamily="2" charset="2"/>
              </a:rPr>
              <a:t>deviazione</a:t>
            </a:r>
            <a:endParaRPr lang="en-US" altLang="it-IT" sz="2400" dirty="0"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à"/>
            </a:pPr>
            <a:r>
              <a:rPr lang="en-US" altLang="it-IT" sz="2400" dirty="0" err="1">
                <a:sym typeface="Wingdings" pitchFamily="2" charset="2"/>
              </a:rPr>
              <a:t>Faringe</a:t>
            </a:r>
            <a:r>
              <a:rPr lang="en-US" altLang="it-IT" sz="2400" dirty="0">
                <a:sym typeface="Wingdings" pitchFamily="2" charset="2"/>
              </a:rPr>
              <a:t>  </a:t>
            </a:r>
            <a:r>
              <a:rPr lang="en-US" altLang="it-IT" sz="2400" dirty="0" err="1">
                <a:sym typeface="Wingdings" pitchFamily="2" charset="2"/>
              </a:rPr>
              <a:t>disfagia</a:t>
            </a:r>
            <a:endParaRPr lang="en-US" altLang="it-IT" sz="2400" dirty="0"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à"/>
            </a:pPr>
            <a:r>
              <a:rPr lang="en-US" altLang="it-IT" sz="2400" dirty="0" err="1">
                <a:sym typeface="Wingdings" pitchFamily="2" charset="2"/>
              </a:rPr>
              <a:t>Laringe</a:t>
            </a:r>
            <a:r>
              <a:rPr lang="en-US" altLang="it-IT" sz="2400" dirty="0">
                <a:sym typeface="Wingdings" pitchFamily="2" charset="2"/>
              </a:rPr>
              <a:t>  </a:t>
            </a:r>
            <a:r>
              <a:rPr lang="en-US" altLang="it-IT" sz="2400" dirty="0" err="1">
                <a:sym typeface="Wingdings" pitchFamily="2" charset="2"/>
              </a:rPr>
              <a:t>disfonia</a:t>
            </a:r>
            <a:endParaRPr lang="en-US" altLang="it-IT" sz="2400" dirty="0"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buFont typeface="Wingdings" pitchFamily="2" charset="2"/>
              <a:buChar char="à"/>
            </a:pPr>
            <a:endParaRPr lang="en-US" altLang="it-IT" sz="2400" dirty="0"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400" dirty="0" err="1">
                <a:sym typeface="Wingdings" pitchFamily="2" charset="2"/>
              </a:rPr>
              <a:t>Componente</a:t>
            </a:r>
            <a:r>
              <a:rPr lang="en-US" altLang="it-IT" sz="2400" dirty="0">
                <a:sym typeface="Wingdings" pitchFamily="2" charset="2"/>
              </a:rPr>
              <a:t> </a:t>
            </a:r>
            <a:r>
              <a:rPr lang="en-US" altLang="it-IT" sz="2400" dirty="0" err="1">
                <a:sym typeface="Wingdings" pitchFamily="2" charset="2"/>
              </a:rPr>
              <a:t>sensitivo</a:t>
            </a:r>
            <a:r>
              <a:rPr lang="en-US" altLang="it-IT" sz="2400" dirty="0">
                <a:sym typeface="Wingdings" pitchFamily="2" charset="2"/>
              </a:rPr>
              <a:t> </a:t>
            </a:r>
            <a:r>
              <a:rPr lang="en-US" altLang="it-IT" sz="2400" dirty="0" err="1">
                <a:sym typeface="Wingdings" pitchFamily="2" charset="2"/>
              </a:rPr>
              <a:t>somatica</a:t>
            </a:r>
            <a:endParaRPr lang="en-US" altLang="it-IT" sz="2400" dirty="0">
              <a:sym typeface="Wingdings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400" dirty="0">
                <a:sym typeface="Wingdings" pitchFamily="2" charset="2"/>
              </a:rPr>
              <a:t> </a:t>
            </a:r>
            <a:r>
              <a:rPr lang="en-US" altLang="it-IT" sz="2400" dirty="0" err="1">
                <a:sym typeface="Wingdings" pitchFamily="2" charset="2"/>
              </a:rPr>
              <a:t>aree</a:t>
            </a:r>
            <a:r>
              <a:rPr lang="en-US" altLang="it-IT" sz="2400" dirty="0">
                <a:sym typeface="Wingdings" pitchFamily="2" charset="2"/>
              </a:rPr>
              <a:t> </a:t>
            </a:r>
            <a:r>
              <a:rPr lang="en-US" altLang="it-IT" sz="2400" dirty="0" err="1">
                <a:sym typeface="Wingdings" pitchFamily="2" charset="2"/>
              </a:rPr>
              <a:t>faringe</a:t>
            </a:r>
            <a:r>
              <a:rPr lang="en-US" altLang="it-IT" sz="2400" dirty="0">
                <a:sym typeface="Wingdings" pitchFamily="2" charset="2"/>
              </a:rPr>
              <a:t>, tube, Au </a:t>
            </a:r>
            <a:r>
              <a:rPr lang="en-US" altLang="it-IT" sz="2400" dirty="0" err="1">
                <a:sym typeface="Wingdings" pitchFamily="2" charset="2"/>
              </a:rPr>
              <a:t>esterno</a:t>
            </a:r>
            <a:r>
              <a:rPr lang="en-US" altLang="it-IT" sz="2400" dirty="0">
                <a:sym typeface="Wingdings" pitchFamily="2" charset="2"/>
              </a:rPr>
              <a:t> </a:t>
            </a:r>
            <a:endParaRPr lang="en-US" altLang="it-IT" sz="2400" dirty="0"/>
          </a:p>
        </p:txBody>
      </p:sp>
      <p:pic>
        <p:nvPicPr>
          <p:cNvPr id="8" name="Picture 4" descr="vagu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30614" y="1628800"/>
            <a:ext cx="3117850" cy="4872037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4437112"/>
            <a:ext cx="3492500" cy="2324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18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772400" cy="762000"/>
          </a:xfrm>
        </p:spPr>
        <p:txBody>
          <a:bodyPr/>
          <a:lstStyle/>
          <a:p>
            <a:pPr eaLnBrk="1" hangingPunct="1"/>
            <a:r>
              <a:rPr lang="en-GB" altLang="it-IT" sz="3200" dirty="0" smtClean="0">
                <a:solidFill>
                  <a:srgbClr val="800000"/>
                </a:solidFill>
                <a:latin typeface="Calibri" pitchFamily="34" charset="0"/>
              </a:rPr>
              <a:t>XI – Accessory Nerve (</a:t>
            </a:r>
            <a:r>
              <a:rPr lang="en-GB" altLang="it-IT" sz="3200" dirty="0" err="1" smtClean="0">
                <a:solidFill>
                  <a:srgbClr val="800000"/>
                </a:solidFill>
                <a:latin typeface="Calibri" pitchFamily="34" charset="0"/>
              </a:rPr>
              <a:t>motorio</a:t>
            </a:r>
            <a:r>
              <a:rPr lang="en-GB" altLang="it-IT" sz="3200" dirty="0" smtClean="0">
                <a:solidFill>
                  <a:srgbClr val="800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580728"/>
            <a:ext cx="4495800" cy="4800600"/>
          </a:xfrm>
          <a:solidFill>
            <a:srgbClr val="F2F2F2"/>
          </a:solidFill>
          <a:ln>
            <a:solidFill>
              <a:srgbClr val="8000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it-IT" sz="2400" dirty="0" err="1" smtClean="0"/>
              <a:t>Radice</a:t>
            </a:r>
            <a:r>
              <a:rPr lang="en-GB" altLang="it-IT" sz="2400" dirty="0" smtClean="0"/>
              <a:t> </a:t>
            </a:r>
            <a:r>
              <a:rPr lang="en-GB" altLang="it-IT" sz="2400" dirty="0" err="1" smtClean="0"/>
              <a:t>spinale</a:t>
            </a:r>
            <a:r>
              <a:rPr lang="en-GB" altLang="it-IT" sz="2400" dirty="0" smtClean="0"/>
              <a:t> e </a:t>
            </a:r>
            <a:r>
              <a:rPr lang="en-GB" altLang="it-IT" sz="2400" dirty="0" err="1" smtClean="0"/>
              <a:t>radice</a:t>
            </a:r>
            <a:r>
              <a:rPr lang="en-GB" altLang="it-IT" sz="2400" dirty="0" smtClean="0"/>
              <a:t> </a:t>
            </a:r>
            <a:r>
              <a:rPr lang="en-GB" altLang="it-IT" sz="2400" dirty="0" err="1" smtClean="0"/>
              <a:t>cranica</a:t>
            </a:r>
            <a:r>
              <a:rPr lang="en-GB" altLang="it-IT" sz="2400" dirty="0" smtClean="0"/>
              <a:t> </a:t>
            </a:r>
            <a:r>
              <a:rPr lang="en-US" altLang="it-IT" sz="2400" dirty="0" smtClean="0">
                <a:sym typeface="Wingdings" pitchFamily="2" charset="2"/>
              </a:rPr>
              <a:t> </a:t>
            </a:r>
            <a:r>
              <a:rPr lang="en-US" altLang="it-IT" sz="2400" dirty="0" err="1" smtClean="0">
                <a:sym typeface="Wingdings" pitchFamily="2" charset="2"/>
              </a:rPr>
              <a:t>foro</a:t>
            </a:r>
            <a:r>
              <a:rPr lang="en-US" altLang="it-IT" sz="2400" dirty="0" smtClean="0">
                <a:sym typeface="Wingdings" pitchFamily="2" charset="2"/>
              </a:rPr>
              <a:t> </a:t>
            </a:r>
            <a:r>
              <a:rPr lang="en-US" altLang="it-IT" sz="2400" dirty="0" err="1" smtClean="0">
                <a:sym typeface="Wingdings" pitchFamily="2" charset="2"/>
              </a:rPr>
              <a:t>giugulare</a:t>
            </a:r>
            <a:endParaRPr lang="en-GB" altLang="it-IT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it-IT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it-IT" sz="2400" dirty="0" err="1" smtClean="0"/>
              <a:t>Spinale</a:t>
            </a:r>
            <a:r>
              <a:rPr lang="en-GB" altLang="it-IT" sz="2400" dirty="0" smtClean="0"/>
              <a:t> </a:t>
            </a:r>
            <a:r>
              <a:rPr lang="en-US" altLang="it-IT" sz="2400" dirty="0" smtClean="0">
                <a:sym typeface="Wingdings" pitchFamily="2" charset="2"/>
              </a:rPr>
              <a:t> </a:t>
            </a:r>
            <a:r>
              <a:rPr lang="en-US" altLang="it-IT" sz="2400" dirty="0" err="1" smtClean="0">
                <a:sym typeface="Wingdings" pitchFamily="2" charset="2"/>
              </a:rPr>
              <a:t>si</a:t>
            </a:r>
            <a:r>
              <a:rPr lang="en-US" altLang="it-IT" sz="2400" dirty="0" smtClean="0">
                <a:sym typeface="Wingdings" pitchFamily="2" charset="2"/>
              </a:rPr>
              <a:t> </a:t>
            </a:r>
            <a:r>
              <a:rPr lang="en-US" altLang="it-IT" sz="2400" dirty="0" err="1" smtClean="0">
                <a:sym typeface="Wingdings" pitchFamily="2" charset="2"/>
              </a:rPr>
              <a:t>unisce</a:t>
            </a:r>
            <a:r>
              <a:rPr lang="en-US" altLang="it-IT" sz="2400" dirty="0" smtClean="0">
                <a:sym typeface="Wingdings" pitchFamily="2" charset="2"/>
              </a:rPr>
              <a:t> al </a:t>
            </a:r>
            <a:r>
              <a:rPr lang="en-US" altLang="it-IT" sz="2400" dirty="0" err="1" smtClean="0">
                <a:sym typeface="Wingdings" pitchFamily="2" charset="2"/>
              </a:rPr>
              <a:t>vago</a:t>
            </a:r>
            <a:endParaRPr lang="en-US" altLang="it-IT" sz="2400" dirty="0" smtClean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it-IT" sz="2400" dirty="0" smtClean="0">
                <a:sym typeface="Wingdings" pitchFamily="2" charset="2"/>
              </a:rPr>
              <a:t>	mm </a:t>
            </a:r>
            <a:r>
              <a:rPr lang="en-US" altLang="it-IT" sz="2400" dirty="0" err="1" smtClean="0">
                <a:sym typeface="Wingdings" pitchFamily="2" charset="2"/>
              </a:rPr>
              <a:t>palato</a:t>
            </a:r>
            <a:r>
              <a:rPr lang="en-US" altLang="it-IT" sz="2400" dirty="0" smtClean="0">
                <a:sym typeface="Wingdings" pitchFamily="2" charset="2"/>
              </a:rPr>
              <a:t> </a:t>
            </a:r>
            <a:r>
              <a:rPr lang="en-US" altLang="it-IT" sz="2400" dirty="0" err="1" smtClean="0">
                <a:sym typeface="Wingdings" pitchFamily="2" charset="2"/>
              </a:rPr>
              <a:t>molle</a:t>
            </a:r>
            <a:endParaRPr lang="en-US" altLang="it-IT" sz="2400" dirty="0" smtClean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it-IT" sz="2400" dirty="0" smtClean="0">
                <a:sym typeface="Wingdings" pitchFamily="2" charset="2"/>
              </a:rPr>
              <a:t>	mm </a:t>
            </a:r>
            <a:r>
              <a:rPr lang="en-US" altLang="it-IT" sz="2400" dirty="0" err="1" smtClean="0">
                <a:sym typeface="Wingdings" pitchFamily="2" charset="2"/>
              </a:rPr>
              <a:t>laringe</a:t>
            </a:r>
            <a:endParaRPr lang="en-US" altLang="it-IT" sz="2400" dirty="0" smtClean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it-IT" sz="2400" dirty="0" smtClean="0">
                <a:sym typeface="Wingdings" pitchFamily="2" charset="2"/>
              </a:rPr>
              <a:t>	mm </a:t>
            </a:r>
            <a:r>
              <a:rPr lang="en-US" altLang="it-IT" sz="2400" dirty="0" err="1" smtClean="0">
                <a:sym typeface="Wingdings" pitchFamily="2" charset="2"/>
              </a:rPr>
              <a:t>faringe</a:t>
            </a:r>
            <a:endParaRPr lang="en-US" altLang="it-IT" sz="2400" dirty="0" smtClean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it-IT" sz="2400" dirty="0" smtClean="0">
                <a:sym typeface="Wingdings" pitchFamily="2" charset="2"/>
              </a:rPr>
              <a:t>	mm </a:t>
            </a:r>
            <a:r>
              <a:rPr lang="en-US" altLang="it-IT" sz="2400" dirty="0" err="1" smtClean="0">
                <a:sym typeface="Wingdings" pitchFamily="2" charset="2"/>
              </a:rPr>
              <a:t>esofago</a:t>
            </a:r>
            <a:endParaRPr lang="en-US" altLang="it-IT" sz="2400" dirty="0" smtClean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it-IT" sz="2400" dirty="0" smtClean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it-IT" sz="2400" dirty="0" err="1" smtClean="0">
                <a:sym typeface="Wingdings" pitchFamily="2" charset="2"/>
              </a:rPr>
              <a:t>Cranica</a:t>
            </a:r>
            <a:endParaRPr lang="en-US" altLang="it-IT" sz="2400" dirty="0" smtClean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it-IT" sz="2400" dirty="0" smtClean="0">
                <a:sym typeface="Wingdings" pitchFamily="2" charset="2"/>
              </a:rPr>
              <a:t>	mm </a:t>
            </a:r>
            <a:r>
              <a:rPr lang="en-US" altLang="it-IT" sz="2400" dirty="0" err="1" smtClean="0">
                <a:sym typeface="Wingdings" pitchFamily="2" charset="2"/>
              </a:rPr>
              <a:t>trapezio</a:t>
            </a:r>
            <a:endParaRPr lang="en-US" altLang="it-IT" sz="2400" dirty="0" smtClean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it-IT" sz="2400" dirty="0" smtClean="0">
                <a:sym typeface="Wingdings" pitchFamily="2" charset="2"/>
              </a:rPr>
              <a:t>	mm </a:t>
            </a:r>
            <a:r>
              <a:rPr lang="en-US" altLang="it-IT" sz="2400" dirty="0" err="1" smtClean="0">
                <a:sym typeface="Wingdings" pitchFamily="2" charset="2"/>
              </a:rPr>
              <a:t>sternocleidomastoideo</a:t>
            </a:r>
            <a:endParaRPr lang="en-GB" altLang="it-IT" sz="2400" dirty="0" smtClean="0"/>
          </a:p>
        </p:txBody>
      </p:sp>
      <p:pic>
        <p:nvPicPr>
          <p:cNvPr id="39940" name="Picture 4" descr="spinalaccessor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48250" y="2138363"/>
            <a:ext cx="3270250" cy="3405187"/>
          </a:xfrm>
          <a:noFill/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5076825" y="4365625"/>
            <a:ext cx="1250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sz="1800" b="1">
                <a:solidFill>
                  <a:srgbClr val="FF3300"/>
                </a:solidFill>
                <a:latin typeface="Arial" pitchFamily="34" charset="0"/>
              </a:rPr>
              <a:t>Trapezius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6953250" y="4278313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it-IT" sz="1800" b="1">
                <a:solidFill>
                  <a:srgbClr val="FF3300"/>
                </a:solidFill>
                <a:latin typeface="Arial" pitchFamily="34" charset="0"/>
              </a:rPr>
              <a:t>SCM</a:t>
            </a:r>
          </a:p>
        </p:txBody>
      </p:sp>
    </p:spTree>
    <p:extLst>
      <p:ext uri="{BB962C8B-B14F-4D97-AF65-F5344CB8AC3E}">
        <p14:creationId xmlns:p14="http://schemas.microsoft.com/office/powerpoint/2010/main" val="127639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6552" y="43490"/>
            <a:ext cx="998220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58504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27384"/>
            <a:ext cx="81534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it-IT" sz="3200" dirty="0" smtClean="0">
                <a:solidFill>
                  <a:srgbClr val="800000"/>
                </a:solidFill>
                <a:latin typeface="Calibri" pitchFamily="34" charset="0"/>
              </a:rPr>
              <a:t>XII – Hypoglossal Nerve (</a:t>
            </a:r>
            <a:r>
              <a:rPr lang="en-GB" altLang="it-IT" sz="3200" dirty="0" err="1" smtClean="0">
                <a:solidFill>
                  <a:srgbClr val="800000"/>
                </a:solidFill>
                <a:latin typeface="Calibri" pitchFamily="34" charset="0"/>
              </a:rPr>
              <a:t>motorio</a:t>
            </a:r>
            <a:r>
              <a:rPr lang="en-GB" altLang="it-IT" sz="3200" dirty="0" smtClean="0">
                <a:solidFill>
                  <a:srgbClr val="800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40966" name="TextBox 5"/>
          <p:cNvSpPr txBox="1">
            <a:spLocks noChangeArrowheads="1"/>
          </p:cNvSpPr>
          <p:nvPr/>
        </p:nvSpPr>
        <p:spPr bwMode="auto">
          <a:xfrm>
            <a:off x="504056" y="620688"/>
            <a:ext cx="8460432" cy="3600986"/>
          </a:xfrm>
          <a:prstGeom prst="rect">
            <a:avLst/>
          </a:prstGeom>
          <a:solidFill>
            <a:srgbClr val="F2F2F2"/>
          </a:solidFill>
          <a:ln>
            <a:solidFill>
              <a:srgbClr val="800000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Font typeface="Wingdings" charset="0"/>
              <a:buChar char="à"/>
            </a:pPr>
            <a:r>
              <a:rPr lang="en-GB" altLang="it-IT" sz="2800" dirty="0" smtClean="0">
                <a:latin typeface="Calibri" pitchFamily="34" charset="0"/>
              </a:rPr>
              <a:t>mm </a:t>
            </a:r>
            <a:r>
              <a:rPr lang="en-GB" altLang="it-IT" sz="2800" dirty="0" err="1">
                <a:latin typeface="Calibri" pitchFamily="34" charset="0"/>
              </a:rPr>
              <a:t>della</a:t>
            </a:r>
            <a:r>
              <a:rPr lang="en-GB" altLang="it-IT" sz="2800" dirty="0">
                <a:latin typeface="Calibri" pitchFamily="34" charset="0"/>
              </a:rPr>
              <a:t> lingua</a:t>
            </a:r>
          </a:p>
          <a:p>
            <a:pPr marL="342900" indent="-342900" eaLnBrk="1" hangingPunct="1">
              <a:spcBef>
                <a:spcPct val="0"/>
              </a:spcBef>
              <a:buFont typeface="Wingdings" charset="0"/>
              <a:buChar char="à"/>
            </a:pPr>
            <a:endParaRPr lang="en-US" altLang="it-IT" sz="2000" i="1" dirty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000" i="1" dirty="0" err="1" smtClean="0">
                <a:latin typeface="Calibri" pitchFamily="34" charset="0"/>
              </a:rPr>
              <a:t>Lesione</a:t>
            </a:r>
            <a:r>
              <a:rPr lang="en-US" altLang="it-IT" sz="2000" i="1" dirty="0" smtClean="0">
                <a:latin typeface="Calibri" pitchFamily="34" charset="0"/>
              </a:rPr>
              <a:t> </a:t>
            </a:r>
            <a:r>
              <a:rPr lang="en-US" altLang="it-IT" sz="2000" i="1" dirty="0" err="1">
                <a:latin typeface="Calibri" pitchFamily="34" charset="0"/>
              </a:rPr>
              <a:t>sovranucleare</a:t>
            </a:r>
            <a:r>
              <a:rPr lang="en-US" altLang="it-IT" sz="2000" i="1" dirty="0">
                <a:latin typeface="Calibri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000" dirty="0">
                <a:latin typeface="Calibri" pitchFamily="34" charset="0"/>
              </a:rPr>
              <a:t>Lingua </a:t>
            </a:r>
            <a:r>
              <a:rPr lang="en-US" altLang="it-IT" sz="2000" dirty="0" err="1">
                <a:latin typeface="Calibri" pitchFamily="34" charset="0"/>
              </a:rPr>
              <a:t>sporta</a:t>
            </a:r>
            <a:r>
              <a:rPr lang="en-US" altLang="it-IT" sz="2000" dirty="0">
                <a:latin typeface="Calibri" pitchFamily="34" charset="0"/>
              </a:rPr>
              <a:t> </a:t>
            </a:r>
            <a:r>
              <a:rPr lang="en-US" altLang="it-IT" sz="2000" dirty="0" err="1">
                <a:latin typeface="Calibri" pitchFamily="34" charset="0"/>
              </a:rPr>
              <a:t>controlateralmente</a:t>
            </a:r>
            <a:r>
              <a:rPr lang="en-US" altLang="it-IT" sz="2000" dirty="0">
                <a:latin typeface="Calibri" pitchFamily="34" charset="0"/>
              </a:rPr>
              <a:t> al </a:t>
            </a:r>
            <a:r>
              <a:rPr lang="en-US" altLang="it-IT" sz="2000" dirty="0" err="1">
                <a:latin typeface="Calibri" pitchFamily="34" charset="0"/>
              </a:rPr>
              <a:t>lato</a:t>
            </a:r>
            <a:r>
              <a:rPr lang="en-US" altLang="it-IT" sz="2000" dirty="0">
                <a:latin typeface="Calibri" pitchFamily="34" charset="0"/>
              </a:rPr>
              <a:t> </a:t>
            </a:r>
            <a:r>
              <a:rPr lang="en-US" altLang="it-IT" sz="2000" dirty="0" err="1" smtClean="0">
                <a:latin typeface="Calibri" pitchFamily="34" charset="0"/>
              </a:rPr>
              <a:t>della</a:t>
            </a:r>
            <a:r>
              <a:rPr lang="en-US" altLang="it-IT" sz="2000" dirty="0" smtClean="0">
                <a:latin typeface="Calibri" pitchFamily="34" charset="0"/>
              </a:rPr>
              <a:t> </a:t>
            </a:r>
            <a:r>
              <a:rPr lang="en-US" altLang="it-IT" sz="2000" dirty="0" err="1" smtClean="0">
                <a:latin typeface="Calibri" pitchFamily="34" charset="0"/>
              </a:rPr>
              <a:t>lesione</a:t>
            </a:r>
            <a:r>
              <a:rPr lang="en-US" altLang="it-IT" sz="2000" dirty="0" smtClean="0">
                <a:latin typeface="Calibri" pitchFamily="34" charset="0"/>
              </a:rPr>
              <a:t> </a:t>
            </a:r>
            <a:r>
              <a:rPr lang="en-US" altLang="it-IT" sz="2000" dirty="0">
                <a:latin typeface="Calibri" pitchFamily="34" charset="0"/>
              </a:rPr>
              <a:t>(</a:t>
            </a:r>
            <a:r>
              <a:rPr lang="en-US" altLang="it-IT" sz="2000" dirty="0" err="1">
                <a:latin typeface="Calibri" pitchFamily="34" charset="0"/>
              </a:rPr>
              <a:t>quindi</a:t>
            </a:r>
            <a:r>
              <a:rPr lang="en-US" altLang="it-IT" sz="2000" dirty="0">
                <a:latin typeface="Calibri" pitchFamily="34" charset="0"/>
              </a:rPr>
              <a:t> verso </a:t>
            </a:r>
            <a:r>
              <a:rPr lang="en-US" altLang="it-IT" sz="2000" dirty="0" err="1">
                <a:latin typeface="Calibri" pitchFamily="34" charset="0"/>
              </a:rPr>
              <a:t>lato</a:t>
            </a:r>
            <a:r>
              <a:rPr lang="en-US" altLang="it-IT" sz="2000" dirty="0">
                <a:latin typeface="Calibri" pitchFamily="34" charset="0"/>
              </a:rPr>
              <a:t> </a:t>
            </a:r>
            <a:r>
              <a:rPr lang="en-US" altLang="it-IT" sz="2000" dirty="0" err="1">
                <a:latin typeface="Calibri" pitchFamily="34" charset="0"/>
              </a:rPr>
              <a:t>plegico</a:t>
            </a:r>
            <a:r>
              <a:rPr lang="en-US" altLang="it-IT" sz="2000" dirty="0">
                <a:latin typeface="Calibri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000" dirty="0">
                <a:latin typeface="Calibri" pitchFamily="34" charset="0"/>
              </a:rPr>
              <a:t>No </a:t>
            </a:r>
            <a:r>
              <a:rPr lang="en-US" altLang="it-IT" sz="2000" dirty="0" err="1">
                <a:latin typeface="Calibri" pitchFamily="34" charset="0"/>
              </a:rPr>
              <a:t>atrofia</a:t>
            </a:r>
            <a:endParaRPr lang="en-US" altLang="it-IT" sz="2000" dirty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it-IT" sz="2000" i="1" dirty="0" smtClean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000" i="1" dirty="0" err="1" smtClean="0">
                <a:latin typeface="Calibri" pitchFamily="34" charset="0"/>
              </a:rPr>
              <a:t>Paralisi</a:t>
            </a:r>
            <a:r>
              <a:rPr lang="en-US" altLang="it-IT" sz="2000" i="1" dirty="0" smtClean="0">
                <a:latin typeface="Calibri" pitchFamily="34" charset="0"/>
              </a:rPr>
              <a:t> </a:t>
            </a:r>
            <a:r>
              <a:rPr lang="en-US" altLang="it-IT" sz="2000" i="1" dirty="0" err="1">
                <a:latin typeface="Calibri" pitchFamily="34" charset="0"/>
              </a:rPr>
              <a:t>periferica</a:t>
            </a:r>
            <a:r>
              <a:rPr lang="en-US" altLang="it-IT" sz="2000" i="1" dirty="0">
                <a:latin typeface="Calibri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000" dirty="0" err="1">
                <a:latin typeface="Calibri" pitchFamily="34" charset="0"/>
              </a:rPr>
              <a:t>Ipotrofia</a:t>
            </a:r>
            <a:r>
              <a:rPr lang="en-US" altLang="it-IT" sz="2000" dirty="0">
                <a:latin typeface="Calibri" pitchFamily="34" charset="0"/>
              </a:rPr>
              <a:t> </a:t>
            </a:r>
            <a:r>
              <a:rPr lang="en-US" altLang="it-IT" sz="2000" dirty="0" err="1">
                <a:latin typeface="Calibri" pitchFamily="34" charset="0"/>
              </a:rPr>
              <a:t>lato</a:t>
            </a:r>
            <a:r>
              <a:rPr lang="en-US" altLang="it-IT" sz="2000" dirty="0">
                <a:latin typeface="Calibri" pitchFamily="34" charset="0"/>
              </a:rPr>
              <a:t> </a:t>
            </a:r>
            <a:r>
              <a:rPr lang="en-US" altLang="it-IT" sz="2000" dirty="0" err="1">
                <a:latin typeface="Calibri" pitchFamily="34" charset="0"/>
              </a:rPr>
              <a:t>affetto</a:t>
            </a:r>
            <a:endParaRPr lang="en-US" altLang="it-IT" sz="2000" dirty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000" dirty="0" err="1">
                <a:latin typeface="Calibri" pitchFamily="34" charset="0"/>
              </a:rPr>
              <a:t>Fascicolazioni</a:t>
            </a:r>
            <a:endParaRPr lang="en-US" altLang="it-IT" sz="2000" dirty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000" dirty="0">
                <a:latin typeface="Calibri" pitchFamily="34" charset="0"/>
              </a:rPr>
              <a:t>Lingua </a:t>
            </a:r>
            <a:r>
              <a:rPr lang="en-US" altLang="it-IT" sz="2000" dirty="0" err="1">
                <a:latin typeface="Calibri" pitchFamily="34" charset="0"/>
              </a:rPr>
              <a:t>deviata</a:t>
            </a:r>
            <a:r>
              <a:rPr lang="en-US" altLang="it-IT" sz="2000" dirty="0">
                <a:latin typeface="Calibri" pitchFamily="34" charset="0"/>
              </a:rPr>
              <a:t> verso </a:t>
            </a:r>
            <a:r>
              <a:rPr lang="en-US" altLang="it-IT" sz="2000" dirty="0" err="1">
                <a:latin typeface="Calibri" pitchFamily="34" charset="0"/>
              </a:rPr>
              <a:t>lato</a:t>
            </a:r>
            <a:r>
              <a:rPr lang="en-US" altLang="it-IT" sz="2000" dirty="0">
                <a:latin typeface="Calibri" pitchFamily="34" charset="0"/>
              </a:rPr>
              <a:t> </a:t>
            </a:r>
            <a:r>
              <a:rPr lang="en-US" altLang="it-IT" sz="2000" dirty="0" err="1">
                <a:latin typeface="Calibri" pitchFamily="34" charset="0"/>
              </a:rPr>
              <a:t>affetto</a:t>
            </a:r>
            <a:endParaRPr lang="en-US" altLang="it-IT" sz="2000" dirty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000" dirty="0" err="1">
                <a:latin typeface="Calibri" pitchFamily="34" charset="0"/>
              </a:rPr>
              <a:t>Generalmente</a:t>
            </a:r>
            <a:r>
              <a:rPr lang="en-US" altLang="it-IT" sz="2000" dirty="0">
                <a:latin typeface="Calibri" pitchFamily="34" charset="0"/>
              </a:rPr>
              <a:t> </a:t>
            </a:r>
            <a:r>
              <a:rPr lang="en-US" altLang="it-IT" sz="2000" dirty="0" err="1">
                <a:latin typeface="Calibri" pitchFamily="34" charset="0"/>
              </a:rPr>
              <a:t>associata</a:t>
            </a:r>
            <a:r>
              <a:rPr lang="en-US" altLang="it-IT" sz="2000" dirty="0">
                <a:latin typeface="Calibri" pitchFamily="34" charset="0"/>
              </a:rPr>
              <a:t> ad </a:t>
            </a:r>
            <a:r>
              <a:rPr lang="en-US" altLang="it-IT" sz="2000" dirty="0" err="1">
                <a:latin typeface="Calibri" pitchFamily="34" charset="0"/>
              </a:rPr>
              <a:t>altri</a:t>
            </a:r>
            <a:r>
              <a:rPr lang="en-US" altLang="it-IT" sz="2000" dirty="0">
                <a:latin typeface="Calibri" pitchFamily="34" charset="0"/>
              </a:rPr>
              <a:t> </a:t>
            </a:r>
            <a:r>
              <a:rPr lang="en-US" altLang="it-IT" sz="2000" dirty="0" err="1">
                <a:latin typeface="Calibri" pitchFamily="34" charset="0"/>
              </a:rPr>
              <a:t>nn.cc</a:t>
            </a:r>
            <a:r>
              <a:rPr lang="en-US" altLang="it-IT" sz="2000" dirty="0">
                <a:latin typeface="Calibri" pitchFamily="34" charset="0"/>
              </a:rPr>
              <a:t>.</a:t>
            </a:r>
          </a:p>
        </p:txBody>
      </p:sp>
      <p:pic>
        <p:nvPicPr>
          <p:cNvPr id="8" name="Picture 4" descr="hypoglossa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48064" y="2895477"/>
            <a:ext cx="3803848" cy="3962523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6056" y="4305300"/>
            <a:ext cx="366712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81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800000"/>
                </a:solidFill>
              </a:rPr>
              <a:t>Esame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obiettivo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funzioni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di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moto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816225"/>
            <a:ext cx="8229600" cy="3628999"/>
          </a:xfrm>
          <a:solidFill>
            <a:srgbClr val="F2F2F2"/>
          </a:solidFill>
          <a:ln>
            <a:solidFill>
              <a:srgbClr val="800000"/>
            </a:solidFill>
          </a:ln>
        </p:spPr>
        <p:txBody>
          <a:bodyPr>
            <a:normAutofit/>
          </a:bodyPr>
          <a:lstStyle/>
          <a:p>
            <a:r>
              <a:rPr lang="en-US" dirty="0" err="1" smtClean="0"/>
              <a:t>Generale</a:t>
            </a:r>
            <a:endParaRPr lang="en-US" dirty="0" smtClean="0"/>
          </a:p>
          <a:p>
            <a:r>
              <a:rPr lang="en-US" dirty="0" err="1" smtClean="0"/>
              <a:t>Trofismo</a:t>
            </a:r>
            <a:r>
              <a:rPr lang="en-US" dirty="0" smtClean="0"/>
              <a:t>/</a:t>
            </a:r>
            <a:r>
              <a:rPr lang="en-US" dirty="0" err="1" smtClean="0"/>
              <a:t>palpazione</a:t>
            </a:r>
            <a:endParaRPr lang="en-US" dirty="0" smtClean="0"/>
          </a:p>
          <a:p>
            <a:r>
              <a:rPr lang="en-US" dirty="0" err="1" smtClean="0"/>
              <a:t>Tono</a:t>
            </a:r>
            <a:endParaRPr lang="en-US" dirty="0" smtClean="0"/>
          </a:p>
          <a:p>
            <a:r>
              <a:rPr lang="en-US" dirty="0" err="1" smtClean="0"/>
              <a:t>Riflessi</a:t>
            </a:r>
            <a:endParaRPr lang="en-US" dirty="0" smtClean="0"/>
          </a:p>
          <a:p>
            <a:r>
              <a:rPr lang="en-US" dirty="0" err="1" smtClean="0"/>
              <a:t>Stenia</a:t>
            </a:r>
            <a:endParaRPr lang="en-US" dirty="0" smtClean="0"/>
          </a:p>
          <a:p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Deambulazione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925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800000"/>
                </a:solidFill>
              </a:rPr>
              <a:t>Ispezione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5400600"/>
          </a:xfrm>
          <a:solidFill>
            <a:srgbClr val="F2F2F2"/>
          </a:solidFill>
          <a:ln>
            <a:solidFill>
              <a:srgbClr val="800000"/>
            </a:solidFill>
          </a:ln>
        </p:spPr>
        <p:txBody>
          <a:bodyPr/>
          <a:lstStyle/>
          <a:p>
            <a:r>
              <a:rPr lang="en-US" dirty="0" err="1" smtClean="0"/>
              <a:t>Postura</a:t>
            </a:r>
            <a:r>
              <a:rPr lang="en-US" dirty="0" smtClean="0"/>
              <a:t>, </a:t>
            </a:r>
            <a:r>
              <a:rPr lang="en-US" dirty="0" err="1" smtClean="0"/>
              <a:t>malformazioni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Cute </a:t>
            </a:r>
            <a:r>
              <a:rPr lang="en-US" dirty="0" err="1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annessi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3717032"/>
            <a:ext cx="1521581" cy="24345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0994" y="1279084"/>
            <a:ext cx="3105010" cy="21279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264" y="3501008"/>
            <a:ext cx="1689925" cy="317397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7581801" y="4081015"/>
            <a:ext cx="184731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endParaRPr lang="it-IT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00305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800000"/>
                </a:solidFill>
              </a:rPr>
              <a:t>Trofismo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820472" cy="5517232"/>
          </a:xfrm>
          <a:solidFill>
            <a:srgbClr val="F2F2F2"/>
          </a:solidFill>
          <a:ln>
            <a:solidFill>
              <a:srgbClr val="80000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Trofismo</a:t>
            </a:r>
            <a:r>
              <a:rPr lang="en-US" dirty="0" smtClean="0"/>
              <a:t> </a:t>
            </a:r>
            <a:r>
              <a:rPr lang="en-US" dirty="0" err="1" smtClean="0"/>
              <a:t>conservato</a:t>
            </a:r>
            <a:endParaRPr lang="en-US" dirty="0" smtClean="0"/>
          </a:p>
          <a:p>
            <a:r>
              <a:rPr lang="en-US" dirty="0" err="1" smtClean="0"/>
              <a:t>Ipotrofia</a:t>
            </a:r>
            <a:endParaRPr lang="en-US" dirty="0" smtClean="0"/>
          </a:p>
          <a:p>
            <a:pPr lvl="1"/>
            <a:r>
              <a:rPr lang="en-US" dirty="0" err="1" smtClean="0"/>
              <a:t>Neurogena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Miogena</a:t>
            </a:r>
            <a:endParaRPr lang="en-US" dirty="0" smtClean="0"/>
          </a:p>
          <a:p>
            <a:pPr lvl="1"/>
            <a:r>
              <a:rPr lang="en-US" dirty="0" err="1" smtClean="0"/>
              <a:t>Carenziale</a:t>
            </a:r>
            <a:endParaRPr lang="en-US" dirty="0" smtClean="0"/>
          </a:p>
          <a:p>
            <a:pPr lvl="1"/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disuso</a:t>
            </a:r>
            <a:endParaRPr lang="en-US" dirty="0" smtClean="0"/>
          </a:p>
          <a:p>
            <a:pPr lvl="1"/>
            <a:r>
              <a:rPr lang="en-US" dirty="0" err="1" smtClean="0"/>
              <a:t>Centrale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Ipertrofie</a:t>
            </a:r>
            <a:endParaRPr lang="en-US" dirty="0" smtClean="0"/>
          </a:p>
          <a:p>
            <a:pPr lvl="1"/>
            <a:r>
              <a:rPr lang="en-US" dirty="0" err="1" smtClean="0"/>
              <a:t>Fisiologica</a:t>
            </a:r>
            <a:endParaRPr lang="en-US" dirty="0" smtClean="0"/>
          </a:p>
          <a:p>
            <a:pPr lvl="1"/>
            <a:r>
              <a:rPr lang="en-US" dirty="0" err="1" smtClean="0"/>
              <a:t>Patologica</a:t>
            </a:r>
            <a:r>
              <a:rPr lang="en-US" dirty="0" smtClean="0"/>
              <a:t> (</a:t>
            </a:r>
            <a:r>
              <a:rPr lang="en-US" dirty="0" err="1" smtClean="0"/>
              <a:t>miotonie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Pseudoipertrofie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3554" y="4081415"/>
            <a:ext cx="1477620" cy="2372401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9874" y="1180336"/>
            <a:ext cx="1433879" cy="2973052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2661" y="1201614"/>
            <a:ext cx="2940943" cy="260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70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878"/>
            <a:ext cx="8229600" cy="671834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800000"/>
                </a:solidFill>
              </a:rPr>
              <a:t>Palpazione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4896544"/>
          </a:xfrm>
          <a:solidFill>
            <a:srgbClr val="F2F2F2"/>
          </a:solidFill>
          <a:ln>
            <a:solidFill>
              <a:srgbClr val="80000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Maggior</a:t>
            </a:r>
            <a:r>
              <a:rPr lang="en-US" dirty="0" smtClean="0"/>
              <a:t> </a:t>
            </a:r>
            <a:r>
              <a:rPr lang="en-US" dirty="0" err="1" smtClean="0"/>
              <a:t>prominenza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cresta</a:t>
            </a:r>
            <a:r>
              <a:rPr lang="en-US" dirty="0" smtClean="0"/>
              <a:t> </a:t>
            </a:r>
            <a:r>
              <a:rPr lang="en-US" dirty="0" err="1" smtClean="0"/>
              <a:t>tibiale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Appianamento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eminenze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tenar</a:t>
            </a:r>
            <a:r>
              <a:rPr lang="en-US" dirty="0" smtClean="0"/>
              <a:t>/</a:t>
            </a:r>
            <a:r>
              <a:rPr lang="en-US" dirty="0" err="1" smtClean="0"/>
              <a:t>ipotenar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Consistenza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Dolore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9456" y="1417638"/>
            <a:ext cx="2398326" cy="23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34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800000"/>
                </a:solidFill>
              </a:rPr>
              <a:t>Tono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507288" cy="4525963"/>
          </a:xfrm>
          <a:solidFill>
            <a:srgbClr val="F2F2F2"/>
          </a:solidFill>
          <a:ln>
            <a:solidFill>
              <a:srgbClr val="800000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 err="1" smtClean="0"/>
              <a:t>Normotono</a:t>
            </a:r>
            <a:endParaRPr lang="en-US" dirty="0" smtClean="0"/>
          </a:p>
          <a:p>
            <a:r>
              <a:rPr lang="en-US" dirty="0" err="1" smtClean="0"/>
              <a:t>Ipotonia</a:t>
            </a:r>
            <a:endParaRPr lang="en-US" dirty="0" smtClean="0"/>
          </a:p>
          <a:p>
            <a:pPr lvl="1"/>
            <a:r>
              <a:rPr lang="en-US" dirty="0" err="1" smtClean="0"/>
              <a:t>Cerebellare</a:t>
            </a:r>
            <a:endParaRPr lang="en-US" dirty="0" smtClean="0"/>
          </a:p>
          <a:p>
            <a:pPr lvl="1"/>
            <a:r>
              <a:rPr lang="en-US" dirty="0" err="1" smtClean="0"/>
              <a:t>Malattie</a:t>
            </a:r>
            <a:r>
              <a:rPr lang="en-US" dirty="0" smtClean="0"/>
              <a:t> </a:t>
            </a:r>
            <a:r>
              <a:rPr lang="en-US" dirty="0" err="1" smtClean="0"/>
              <a:t>muscolari</a:t>
            </a:r>
            <a:endParaRPr lang="en-US" dirty="0" smtClean="0"/>
          </a:p>
          <a:p>
            <a:r>
              <a:rPr lang="en-US" dirty="0" err="1" smtClean="0"/>
              <a:t>Ipertono</a:t>
            </a:r>
            <a:endParaRPr lang="en-US" dirty="0" smtClean="0"/>
          </a:p>
          <a:p>
            <a:pPr lvl="1"/>
            <a:r>
              <a:rPr lang="en-US" dirty="0" err="1" smtClean="0"/>
              <a:t>Spastico</a:t>
            </a:r>
            <a:r>
              <a:rPr lang="en-US" dirty="0" smtClean="0"/>
              <a:t> [</a:t>
            </a:r>
            <a:r>
              <a:rPr lang="en-US" dirty="0" err="1" smtClean="0"/>
              <a:t>lesioni</a:t>
            </a:r>
            <a:r>
              <a:rPr lang="en-US" dirty="0" smtClean="0"/>
              <a:t> primo </a:t>
            </a:r>
            <a:r>
              <a:rPr lang="en-US" dirty="0" err="1" smtClean="0"/>
              <a:t>motoneurone</a:t>
            </a:r>
            <a:r>
              <a:rPr lang="en-US" dirty="0" smtClean="0"/>
              <a:t>] </a:t>
            </a:r>
            <a:r>
              <a:rPr lang="en-US" dirty="0" err="1" smtClean="0"/>
              <a:t>più</a:t>
            </a:r>
            <a:r>
              <a:rPr lang="en-US" dirty="0" smtClean="0"/>
              <a:t> </a:t>
            </a:r>
            <a:r>
              <a:rPr lang="en-US" dirty="0" err="1" smtClean="0"/>
              <a:t>evidente</a:t>
            </a:r>
            <a:endParaRPr lang="en-US" dirty="0"/>
          </a:p>
          <a:p>
            <a:pPr lvl="2"/>
            <a:r>
              <a:rPr lang="en-US" dirty="0" err="1" smtClean="0"/>
              <a:t>nei</a:t>
            </a:r>
            <a:r>
              <a:rPr lang="en-US" dirty="0" smtClean="0"/>
              <a:t> mm flex e </a:t>
            </a:r>
            <a:r>
              <a:rPr lang="en-US" dirty="0" err="1" smtClean="0"/>
              <a:t>pronatori</a:t>
            </a:r>
            <a:r>
              <a:rPr lang="en-US" dirty="0" smtClean="0"/>
              <a:t> </a:t>
            </a:r>
            <a:r>
              <a:rPr lang="en-US" dirty="0" err="1" smtClean="0"/>
              <a:t>aa</a:t>
            </a:r>
            <a:r>
              <a:rPr lang="en-US" dirty="0" smtClean="0"/>
              <a:t> </a:t>
            </a:r>
            <a:r>
              <a:rPr lang="en-US" dirty="0" err="1" smtClean="0"/>
              <a:t>superiori</a:t>
            </a:r>
            <a:endParaRPr lang="en-US" dirty="0" smtClean="0"/>
          </a:p>
          <a:p>
            <a:pPr lvl="2"/>
            <a:r>
              <a:rPr lang="en-US" dirty="0" err="1"/>
              <a:t>n</a:t>
            </a:r>
            <a:r>
              <a:rPr lang="en-US" dirty="0" err="1" smtClean="0"/>
              <a:t>ei</a:t>
            </a:r>
            <a:r>
              <a:rPr lang="en-US" dirty="0" smtClean="0"/>
              <a:t> mm </a:t>
            </a:r>
            <a:r>
              <a:rPr lang="en-US" dirty="0" err="1" smtClean="0"/>
              <a:t>estensori</a:t>
            </a:r>
            <a:r>
              <a:rPr lang="en-US" dirty="0" smtClean="0"/>
              <a:t> e </a:t>
            </a:r>
            <a:r>
              <a:rPr lang="en-US" dirty="0" err="1" smtClean="0"/>
              <a:t>adduttori</a:t>
            </a:r>
            <a:r>
              <a:rPr lang="en-US" dirty="0" smtClean="0"/>
              <a:t> </a:t>
            </a:r>
            <a:r>
              <a:rPr lang="en-US" dirty="0" err="1" smtClean="0"/>
              <a:t>aa</a:t>
            </a:r>
            <a:r>
              <a:rPr lang="en-US" dirty="0" smtClean="0"/>
              <a:t> </a:t>
            </a:r>
            <a:r>
              <a:rPr lang="en-US" dirty="0" err="1" smtClean="0"/>
              <a:t>inferiori</a:t>
            </a:r>
            <a:endParaRPr lang="en-US" dirty="0" smtClean="0"/>
          </a:p>
          <a:p>
            <a:pPr lvl="1"/>
            <a:r>
              <a:rPr lang="en-US" dirty="0" err="1" smtClean="0"/>
              <a:t>Plastico</a:t>
            </a:r>
            <a:r>
              <a:rPr lang="en-US" dirty="0" smtClean="0"/>
              <a:t> [</a:t>
            </a:r>
            <a:r>
              <a:rPr lang="en-US" dirty="0" err="1" smtClean="0"/>
              <a:t>patologie</a:t>
            </a:r>
            <a:r>
              <a:rPr lang="en-US" dirty="0" smtClean="0"/>
              <a:t> </a:t>
            </a:r>
            <a:r>
              <a:rPr lang="en-US" dirty="0" err="1" smtClean="0"/>
              <a:t>extrapiramidali</a:t>
            </a:r>
            <a:r>
              <a:rPr lang="en-US" dirty="0" smtClean="0"/>
              <a:t>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23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latin typeface="Arial"/>
                <a:cs typeface="Arial"/>
              </a:rPr>
              <a:t>Modified Ashworth Scale</a:t>
            </a:r>
            <a:endParaRPr lang="en-US" sz="3200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757" y="2126297"/>
            <a:ext cx="518160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8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09748"/>
            <a:ext cx="8229600" cy="504851"/>
          </a:xfrm>
        </p:spPr>
        <p:txBody>
          <a:bodyPr>
            <a:normAutofit fontScale="90000"/>
          </a:bodyPr>
          <a:lstStyle/>
          <a:p>
            <a:r>
              <a:rPr lang="it-IT" sz="3200" dirty="0" smtClean="0">
                <a:solidFill>
                  <a:srgbClr val="800000"/>
                </a:solidFill>
              </a:rPr>
              <a:t>Stenia globale</a:t>
            </a:r>
            <a:endParaRPr lang="it-IT" sz="3200" dirty="0">
              <a:solidFill>
                <a:srgbClr val="8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670812"/>
            <a:ext cx="8794726" cy="6070556"/>
          </a:xfrm>
          <a:solidFill>
            <a:schemeClr val="bg1">
              <a:lumMod val="95000"/>
            </a:schemeClr>
          </a:solidFill>
          <a:ln>
            <a:solidFill>
              <a:srgbClr val="800000"/>
            </a:solidFill>
          </a:ln>
        </p:spPr>
        <p:txBody>
          <a:bodyPr>
            <a:normAutofit/>
          </a:bodyPr>
          <a:lstStyle/>
          <a:p>
            <a:r>
              <a:rPr lang="it-IT" dirty="0" smtClean="0"/>
              <a:t>Arti superiori: </a:t>
            </a:r>
            <a:r>
              <a:rPr lang="it-IT" dirty="0"/>
              <a:t>prova di </a:t>
            </a:r>
            <a:r>
              <a:rPr lang="it-IT" dirty="0" err="1" smtClean="0"/>
              <a:t>Barrè</a:t>
            </a:r>
            <a:r>
              <a:rPr lang="it-IT" dirty="0" smtClean="0"/>
              <a:t> (o </a:t>
            </a:r>
            <a:r>
              <a:rPr lang="it-IT" dirty="0" err="1" smtClean="0"/>
              <a:t>Mingazzini</a:t>
            </a:r>
            <a:r>
              <a:rPr lang="it-IT" dirty="0" smtClean="0"/>
              <a:t> I)</a:t>
            </a:r>
          </a:p>
          <a:p>
            <a:pPr marL="0" indent="0">
              <a:buNone/>
            </a:pPr>
            <a:r>
              <a:rPr lang="it-IT" sz="1600" dirty="0" smtClean="0"/>
              <a:t>Il </a:t>
            </a:r>
            <a:r>
              <a:rPr lang="it-IT" sz="1600" dirty="0"/>
              <a:t>paziente, seduto o in piedi, a </a:t>
            </a:r>
            <a:r>
              <a:rPr lang="it-IT" sz="1600" b="1" dirty="0"/>
              <a:t>occhi chiusi</a:t>
            </a:r>
            <a:r>
              <a:rPr lang="it-IT" sz="1600" dirty="0"/>
              <a:t>, deve </a:t>
            </a:r>
            <a:r>
              <a:rPr lang="it-IT" sz="1600" b="1" dirty="0"/>
              <a:t>estendere le braccia </a:t>
            </a:r>
            <a:r>
              <a:rPr lang="it-IT" sz="1600" dirty="0"/>
              <a:t>sul tronco a 90°, con </a:t>
            </a:r>
            <a:r>
              <a:rPr lang="it-IT" sz="1600" b="1" dirty="0"/>
              <a:t>dita </a:t>
            </a:r>
            <a:r>
              <a:rPr lang="it-IT" sz="1600" b="1" dirty="0" smtClean="0"/>
              <a:t>estese </a:t>
            </a:r>
            <a:r>
              <a:rPr lang="it-IT" sz="1600" b="1" dirty="0"/>
              <a:t>e </a:t>
            </a:r>
            <a:r>
              <a:rPr lang="it-IT" sz="1600" b="1" dirty="0" smtClean="0"/>
              <a:t>allargate.</a:t>
            </a:r>
            <a:r>
              <a:rPr lang="it-IT" sz="1600" dirty="0" smtClean="0"/>
              <a:t> </a:t>
            </a:r>
            <a:r>
              <a:rPr lang="it-IT" sz="1600" dirty="0"/>
              <a:t>Se il paziente è allettato, le braccia devono formare col tronco un angolo di </a:t>
            </a:r>
            <a:r>
              <a:rPr lang="it-IT" sz="1600" dirty="0" smtClean="0"/>
              <a:t>45°.</a:t>
            </a:r>
          </a:p>
          <a:p>
            <a:pPr marL="0" indent="0">
              <a:buNone/>
            </a:pPr>
            <a:r>
              <a:rPr lang="it-IT" sz="1600" dirty="0" smtClean="0"/>
              <a:t>La </a:t>
            </a:r>
            <a:r>
              <a:rPr lang="it-IT" sz="1600" dirty="0"/>
              <a:t>manovra è </a:t>
            </a:r>
            <a:r>
              <a:rPr lang="it-IT" sz="1600" b="1" dirty="0"/>
              <a:t>NEGATIVA </a:t>
            </a:r>
            <a:r>
              <a:rPr lang="it-IT" sz="1600" dirty="0"/>
              <a:t>se il paziente riesce a mantenere la </a:t>
            </a:r>
            <a:r>
              <a:rPr lang="it-IT" sz="1600" dirty="0" err="1"/>
              <a:t>posiz</a:t>
            </a:r>
            <a:r>
              <a:rPr lang="it-IT" sz="1600" dirty="0"/>
              <a:t> per almeno 30 secondi.</a:t>
            </a:r>
            <a:br>
              <a:rPr lang="it-IT" sz="1600" dirty="0"/>
            </a:br>
            <a:r>
              <a:rPr lang="it-IT" sz="1600" dirty="0" smtClean="0"/>
              <a:t>La </a:t>
            </a:r>
            <a:r>
              <a:rPr lang="it-IT" sz="1600" dirty="0"/>
              <a:t>manovra è </a:t>
            </a:r>
            <a:r>
              <a:rPr lang="it-IT" sz="1600" b="1" dirty="0"/>
              <a:t>POSITIVA </a:t>
            </a:r>
            <a:r>
              <a:rPr lang="it-IT" sz="1600" dirty="0" smtClean="0"/>
              <a:t>in presenza di progressivo </a:t>
            </a:r>
            <a:r>
              <a:rPr lang="it-IT" sz="1600" dirty="0" err="1" smtClean="0"/>
              <a:t>slivellamento</a:t>
            </a:r>
            <a:r>
              <a:rPr lang="it-IT" sz="1600" dirty="0" smtClean="0"/>
              <a:t>, associato a pronazione e/o mano cava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Arti inferiori: prova di </a:t>
            </a:r>
            <a:r>
              <a:rPr lang="it-IT" dirty="0" err="1" smtClean="0"/>
              <a:t>Mingazzini</a:t>
            </a:r>
            <a:r>
              <a:rPr lang="it-IT" dirty="0" smtClean="0"/>
              <a:t> (o </a:t>
            </a:r>
            <a:r>
              <a:rPr lang="it-IT" dirty="0" err="1" smtClean="0"/>
              <a:t>Mingazzini</a:t>
            </a:r>
            <a:r>
              <a:rPr lang="it-IT" dirty="0" smtClean="0"/>
              <a:t> II)</a:t>
            </a:r>
          </a:p>
          <a:p>
            <a:pPr marL="0" indent="0">
              <a:buNone/>
            </a:pPr>
            <a:r>
              <a:rPr lang="it-IT" sz="1700" dirty="0" smtClean="0"/>
              <a:t>Il paziente sdraiato supino deve posizionare gli arti con coscia flessa a 90° sul bacino e gambe flesse a 90° sulle cosce.</a:t>
            </a:r>
          </a:p>
          <a:p>
            <a:pPr marL="0" indent="0">
              <a:buNone/>
            </a:pPr>
            <a:r>
              <a:rPr lang="it-IT" sz="1700" dirty="0"/>
              <a:t>La manovra è </a:t>
            </a:r>
            <a:r>
              <a:rPr lang="it-IT" sz="1700" b="1" dirty="0"/>
              <a:t>POSITIVA </a:t>
            </a:r>
            <a:r>
              <a:rPr lang="it-IT" sz="1700" dirty="0"/>
              <a:t>in presenza di progressivo </a:t>
            </a:r>
            <a:r>
              <a:rPr lang="it-IT" sz="1700" dirty="0" err="1"/>
              <a:t>slivellamento</a:t>
            </a:r>
            <a:endParaRPr lang="it-IT" sz="1700" dirty="0" smtClean="0"/>
          </a:p>
          <a:p>
            <a:endParaRPr lang="it-IT" sz="1700" dirty="0"/>
          </a:p>
        </p:txBody>
      </p:sp>
      <p:pic>
        <p:nvPicPr>
          <p:cNvPr id="39938" name="Picture 2" descr="Risultati immagini per mingazzin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7587" y="2403867"/>
            <a:ext cx="3570990" cy="151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5" descr="Risultati immagini per mingazzini arti inferiori positivo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0613" y="5054262"/>
            <a:ext cx="2217964" cy="1661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23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182"/>
            <a:ext cx="8229600" cy="790599"/>
          </a:xfrm>
        </p:spPr>
        <p:txBody>
          <a:bodyPr/>
          <a:lstStyle/>
          <a:p>
            <a:r>
              <a:rPr lang="en-US" sz="3200" dirty="0" err="1" smtClean="0">
                <a:solidFill>
                  <a:srgbClr val="800000"/>
                </a:solidFill>
              </a:rPr>
              <a:t>Stenie</a:t>
            </a:r>
            <a:r>
              <a:rPr lang="en-US" sz="3200" dirty="0" smtClean="0">
                <a:solidFill>
                  <a:srgbClr val="800000"/>
                </a:solidFill>
              </a:rPr>
              <a:t> </a:t>
            </a:r>
            <a:r>
              <a:rPr lang="en-US" sz="3200" dirty="0" err="1" smtClean="0">
                <a:solidFill>
                  <a:srgbClr val="800000"/>
                </a:solidFill>
              </a:rPr>
              <a:t>segmentarie</a:t>
            </a:r>
            <a:endParaRPr lang="en-US" sz="3200" dirty="0">
              <a:solidFill>
                <a:srgbClr val="800000"/>
              </a:solidFill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4656" y="836713"/>
            <a:ext cx="2971800" cy="1944216"/>
          </a:xfrm>
          <a:prstGeom prst="rect">
            <a:avLst/>
          </a:prstGeom>
          <a:noFill/>
        </p:spPr>
      </p:pic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2483768" y="908720"/>
            <a:ext cx="3084160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dirty="0"/>
              <a:t>Trapezio C3-</a:t>
            </a:r>
            <a:r>
              <a:rPr lang="it-IT" dirty="0" smtClean="0"/>
              <a:t>C4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solleva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spalla</a:t>
            </a:r>
            <a:endParaRPr lang="it-IT" dirty="0" smtClean="0"/>
          </a:p>
        </p:txBody>
      </p:sp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808" y="3068960"/>
            <a:ext cx="2514600" cy="1430338"/>
          </a:xfrm>
          <a:prstGeom prst="rect">
            <a:avLst/>
          </a:prstGeom>
          <a:noFill/>
        </p:spPr>
      </p:pic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2843808" y="4581128"/>
            <a:ext cx="2911036" cy="369332"/>
          </a:xfrm>
          <a:prstGeom prst="rect">
            <a:avLst/>
          </a:prstGeom>
          <a:solidFill>
            <a:srgbClr val="F2F2F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dirty="0">
                <a:solidFill>
                  <a:srgbClr val="000000"/>
                </a:solidFill>
              </a:rPr>
              <a:t>Deltoide C5-</a:t>
            </a:r>
            <a:r>
              <a:rPr lang="it-IT" dirty="0" smtClean="0">
                <a:solidFill>
                  <a:srgbClr val="000000"/>
                </a:solidFill>
              </a:rPr>
              <a:t>C6-</a:t>
            </a:r>
            <a:r>
              <a:rPr lang="en-US" dirty="0" err="1" smtClean="0">
                <a:solidFill>
                  <a:srgbClr val="000000"/>
                </a:solidFill>
                <a:sym typeface="Wingdings"/>
              </a:rPr>
              <a:t>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sym typeface="Wingdings"/>
              </a:rPr>
              <a:t>abduce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 AS</a:t>
            </a:r>
            <a:endParaRPr lang="it-IT" dirty="0" smtClean="0">
              <a:solidFill>
                <a:srgbClr val="000000"/>
              </a:solidFill>
            </a:endParaRPr>
          </a:p>
        </p:txBody>
      </p:sp>
      <p:pic>
        <p:nvPicPr>
          <p:cNvPr id="19" name="Picture 19"/>
          <p:cNvPicPr>
            <a:picLocks noChangeAspect="1" noChangeArrowheads="1"/>
          </p:cNvPicPr>
          <p:nvPr/>
        </p:nvPicPr>
        <p:blipFill rotWithShape="1">
          <a:blip r:embed="rId4"/>
          <a:srcRect b="9126"/>
          <a:stretch/>
        </p:blipFill>
        <p:spPr bwMode="auto">
          <a:xfrm>
            <a:off x="6038800" y="3068960"/>
            <a:ext cx="2133600" cy="1407997"/>
          </a:xfrm>
          <a:prstGeom prst="rect">
            <a:avLst/>
          </a:prstGeom>
          <a:noFill/>
        </p:spPr>
      </p:pic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6018239" y="4583824"/>
            <a:ext cx="2907204" cy="369332"/>
          </a:xfrm>
          <a:prstGeom prst="rect">
            <a:avLst/>
          </a:prstGeom>
          <a:solidFill>
            <a:srgbClr val="F2F2F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dirty="0">
                <a:solidFill>
                  <a:srgbClr val="000000"/>
                </a:solidFill>
              </a:rPr>
              <a:t>Rotondo C5-</a:t>
            </a:r>
            <a:r>
              <a:rPr lang="it-IT" dirty="0" smtClean="0">
                <a:solidFill>
                  <a:srgbClr val="000000"/>
                </a:solidFill>
              </a:rPr>
              <a:t>C7 </a:t>
            </a:r>
            <a:r>
              <a:rPr lang="it-IT" dirty="0" smtClean="0">
                <a:solidFill>
                  <a:srgbClr val="000000"/>
                </a:solidFill>
                <a:sym typeface="Wingdings"/>
              </a:rPr>
              <a:t> adduce AS</a:t>
            </a:r>
            <a:endParaRPr lang="it-IT" sz="1800" dirty="0">
              <a:solidFill>
                <a:srgbClr val="000000"/>
              </a:solidFill>
            </a:endParaRPr>
          </a:p>
        </p:txBody>
      </p:sp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9083" y="5105400"/>
            <a:ext cx="1635125" cy="1752600"/>
          </a:xfrm>
          <a:prstGeom prst="rect">
            <a:avLst/>
          </a:prstGeom>
          <a:noFill/>
        </p:spPr>
      </p:pic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3059832" y="5157192"/>
            <a:ext cx="1639429" cy="369332"/>
          </a:xfrm>
          <a:prstGeom prst="rect">
            <a:avLst/>
          </a:prstGeom>
          <a:solidFill>
            <a:srgbClr val="F2F2F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dirty="0">
                <a:solidFill>
                  <a:srgbClr val="000000"/>
                </a:solidFill>
              </a:rPr>
              <a:t>Pettorale C4-C5</a:t>
            </a: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 rotWithShape="1">
          <a:blip r:embed="rId6"/>
          <a:srcRect l="39122"/>
          <a:stretch/>
        </p:blipFill>
        <p:spPr>
          <a:xfrm>
            <a:off x="0" y="908720"/>
            <a:ext cx="2041588" cy="197538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068960"/>
            <a:ext cx="2699792" cy="1755920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512" y="4965452"/>
            <a:ext cx="1794234" cy="189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182"/>
            <a:ext cx="8229600" cy="790599"/>
          </a:xfrm>
        </p:spPr>
        <p:txBody>
          <a:bodyPr/>
          <a:lstStyle/>
          <a:p>
            <a:r>
              <a:rPr lang="en-US" sz="3200" dirty="0" err="1" smtClean="0">
                <a:solidFill>
                  <a:srgbClr val="800000"/>
                </a:solidFill>
              </a:rPr>
              <a:t>Stenie</a:t>
            </a:r>
            <a:r>
              <a:rPr lang="en-US" sz="3200" dirty="0" smtClean="0">
                <a:solidFill>
                  <a:srgbClr val="800000"/>
                </a:solidFill>
              </a:rPr>
              <a:t> </a:t>
            </a:r>
            <a:r>
              <a:rPr lang="en-US" sz="3200" dirty="0" err="1" smtClean="0">
                <a:solidFill>
                  <a:srgbClr val="800000"/>
                </a:solidFill>
              </a:rPr>
              <a:t>segmentarie</a:t>
            </a:r>
            <a:endParaRPr lang="en-US" sz="3200" dirty="0">
              <a:solidFill>
                <a:srgbClr val="800000"/>
              </a:solidFill>
            </a:endParaRPr>
          </a:p>
        </p:txBody>
      </p:sp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688" y="1124744"/>
            <a:ext cx="1828800" cy="1209675"/>
          </a:xfrm>
          <a:prstGeom prst="rect">
            <a:avLst/>
          </a:prstGeom>
          <a:noFill/>
        </p:spPr>
      </p:pic>
      <p:pic>
        <p:nvPicPr>
          <p:cNvPr id="10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688" y="2780928"/>
            <a:ext cx="1828800" cy="1266825"/>
          </a:xfrm>
          <a:prstGeom prst="rect">
            <a:avLst/>
          </a:prstGeom>
          <a:noFill/>
        </p:spPr>
      </p:pic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107504" y="2780928"/>
            <a:ext cx="1533818" cy="369332"/>
          </a:xfrm>
          <a:prstGeom prst="rect">
            <a:avLst/>
          </a:prstGeom>
          <a:solidFill>
            <a:srgbClr val="F2F2F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dirty="0">
                <a:solidFill>
                  <a:srgbClr val="000000"/>
                </a:solidFill>
              </a:rPr>
              <a:t>Tricipite C6-C8</a:t>
            </a:r>
          </a:p>
        </p:txBody>
      </p:sp>
      <p:sp>
        <p:nvSpPr>
          <p:cNvPr id="12" name="Text Box 28"/>
          <p:cNvSpPr txBox="1">
            <a:spLocks noChangeArrowheads="1"/>
          </p:cNvSpPr>
          <p:nvPr/>
        </p:nvSpPr>
        <p:spPr bwMode="auto">
          <a:xfrm>
            <a:off x="107504" y="1124744"/>
            <a:ext cx="1480731" cy="369332"/>
          </a:xfrm>
          <a:prstGeom prst="rect">
            <a:avLst/>
          </a:prstGeom>
          <a:solidFill>
            <a:srgbClr val="F2F2F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dirty="0">
                <a:solidFill>
                  <a:srgbClr val="000000"/>
                </a:solidFill>
              </a:rPr>
              <a:t>Bicipite C5-C6</a:t>
            </a:r>
          </a:p>
        </p:txBody>
      </p:sp>
      <p:pic>
        <p:nvPicPr>
          <p:cNvPr id="13" name="Picture 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98440" y="4581128"/>
            <a:ext cx="2501900" cy="1498600"/>
          </a:xfrm>
          <a:prstGeom prst="rect">
            <a:avLst/>
          </a:prstGeom>
          <a:noFill/>
        </p:spPr>
      </p:pic>
      <p:pic>
        <p:nvPicPr>
          <p:cNvPr id="14" name="Picture 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5440" y="4581128"/>
            <a:ext cx="2667000" cy="1512168"/>
          </a:xfrm>
          <a:prstGeom prst="rect">
            <a:avLst/>
          </a:prstGeom>
          <a:noFill/>
        </p:spPr>
      </p:pic>
      <p:pic>
        <p:nvPicPr>
          <p:cNvPr id="15" name="Picture 2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9040" y="4581128"/>
            <a:ext cx="2667000" cy="1503362"/>
          </a:xfrm>
          <a:prstGeom prst="rect">
            <a:avLst/>
          </a:prstGeom>
          <a:noFill/>
        </p:spPr>
      </p:pic>
      <p:sp>
        <p:nvSpPr>
          <p:cNvPr id="16" name="Text Box 29"/>
          <p:cNvSpPr txBox="1">
            <a:spLocks noChangeArrowheads="1"/>
          </p:cNvSpPr>
          <p:nvPr/>
        </p:nvSpPr>
        <p:spPr bwMode="auto">
          <a:xfrm>
            <a:off x="333497" y="6165304"/>
            <a:ext cx="2718413" cy="369332"/>
          </a:xfrm>
          <a:prstGeom prst="rect">
            <a:avLst/>
          </a:prstGeom>
          <a:solidFill>
            <a:srgbClr val="F2F2F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dirty="0">
                <a:solidFill>
                  <a:srgbClr val="000000"/>
                </a:solidFill>
              </a:rPr>
              <a:t>Opponente C8-T1 mediano</a:t>
            </a:r>
          </a:p>
        </p:txBody>
      </p:sp>
      <p:sp>
        <p:nvSpPr>
          <p:cNvPr id="17" name="Text Box 30"/>
          <p:cNvSpPr txBox="1">
            <a:spLocks noChangeArrowheads="1"/>
          </p:cNvSpPr>
          <p:nvPr/>
        </p:nvSpPr>
        <p:spPr bwMode="auto">
          <a:xfrm>
            <a:off x="3287493" y="6165304"/>
            <a:ext cx="2436635" cy="369332"/>
          </a:xfrm>
          <a:prstGeom prst="rect">
            <a:avLst/>
          </a:prstGeom>
          <a:solidFill>
            <a:srgbClr val="F2F2F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dirty="0">
                <a:solidFill>
                  <a:srgbClr val="000000"/>
                </a:solidFill>
              </a:rPr>
              <a:t>Abduttore C7-C8 radiale</a:t>
            </a:r>
          </a:p>
        </p:txBody>
      </p:sp>
      <p:sp>
        <p:nvSpPr>
          <p:cNvPr id="18" name="Text Box 31"/>
          <p:cNvSpPr txBox="1">
            <a:spLocks noChangeArrowheads="1"/>
          </p:cNvSpPr>
          <p:nvPr/>
        </p:nvSpPr>
        <p:spPr bwMode="auto">
          <a:xfrm>
            <a:off x="5930952" y="6156012"/>
            <a:ext cx="2385464" cy="369332"/>
          </a:xfrm>
          <a:prstGeom prst="rect">
            <a:avLst/>
          </a:prstGeom>
          <a:solidFill>
            <a:srgbClr val="F2F2F2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dirty="0">
                <a:solidFill>
                  <a:srgbClr val="000000"/>
                </a:solidFill>
              </a:rPr>
              <a:t>Adduttore C8-T1 ulnare</a:t>
            </a:r>
          </a:p>
        </p:txBody>
      </p:sp>
    </p:spTree>
    <p:extLst>
      <p:ext uri="{BB962C8B-B14F-4D97-AF65-F5344CB8AC3E}">
        <p14:creationId xmlns:p14="http://schemas.microsoft.com/office/powerpoint/2010/main" val="296307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GB" altLang="it-IT" sz="32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I – Olfactory Nerve (</a:t>
            </a:r>
            <a:r>
              <a:rPr lang="en-GB" altLang="it-IT" sz="32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sensoriale</a:t>
            </a:r>
            <a:r>
              <a:rPr lang="en-GB" altLang="it-IT" sz="32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3200400"/>
            <a:ext cx="4195192" cy="3468960"/>
          </a:xfrm>
          <a:solidFill>
            <a:srgbClr val="F2F2F2"/>
          </a:solidFill>
          <a:ln>
            <a:solidFill>
              <a:srgbClr val="800000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it-IT" sz="2400" dirty="0" err="1" smtClean="0"/>
              <a:t>Costituito</a:t>
            </a:r>
            <a:r>
              <a:rPr lang="en-GB" altLang="it-IT" sz="2400" dirty="0" smtClean="0"/>
              <a:t> da </a:t>
            </a:r>
            <a:r>
              <a:rPr lang="en-GB" altLang="it-IT" sz="2400" dirty="0" err="1" smtClean="0"/>
              <a:t>recettori</a:t>
            </a:r>
            <a:r>
              <a:rPr lang="en-GB" altLang="it-IT" sz="2400" dirty="0" smtClean="0"/>
              <a:t> </a:t>
            </a:r>
            <a:r>
              <a:rPr lang="en-GB" altLang="it-IT" sz="2400" dirty="0" err="1" smtClean="0"/>
              <a:t>olfattori</a:t>
            </a:r>
            <a:r>
              <a:rPr lang="en-GB" altLang="it-IT" sz="2400" dirty="0" smtClean="0"/>
              <a:t> </a:t>
            </a:r>
          </a:p>
          <a:p>
            <a:pPr eaLnBrk="1" hangingPunct="1">
              <a:buFontTx/>
              <a:buNone/>
            </a:pPr>
            <a:r>
              <a:rPr lang="en-GB" altLang="it-IT" sz="2400" dirty="0" err="1" smtClean="0"/>
              <a:t>presenti</a:t>
            </a:r>
            <a:r>
              <a:rPr lang="en-GB" altLang="it-IT" sz="2400" dirty="0" smtClean="0"/>
              <a:t> </a:t>
            </a:r>
            <a:r>
              <a:rPr lang="en-GB" altLang="it-IT" sz="2400" dirty="0" err="1" smtClean="0"/>
              <a:t>nelle</a:t>
            </a:r>
            <a:r>
              <a:rPr lang="en-GB" altLang="it-IT" sz="2400" dirty="0" smtClean="0"/>
              <a:t> </a:t>
            </a:r>
            <a:r>
              <a:rPr lang="en-GB" altLang="it-IT" sz="2400" dirty="0" err="1" smtClean="0"/>
              <a:t>cavità</a:t>
            </a:r>
            <a:r>
              <a:rPr lang="en-GB" altLang="it-IT" sz="2400" dirty="0" smtClean="0"/>
              <a:t> </a:t>
            </a:r>
            <a:r>
              <a:rPr lang="en-GB" altLang="it-IT" sz="2400" dirty="0" err="1" smtClean="0"/>
              <a:t>nasali</a:t>
            </a:r>
            <a:r>
              <a:rPr lang="en-GB" altLang="it-IT" sz="2400" dirty="0" smtClean="0"/>
              <a:t>. </a:t>
            </a:r>
          </a:p>
          <a:p>
            <a:pPr eaLnBrk="1" hangingPunct="1">
              <a:buFontTx/>
              <a:buNone/>
            </a:pPr>
            <a:r>
              <a:rPr lang="en-GB" altLang="it-IT" sz="2400" dirty="0" smtClean="0">
                <a:solidFill>
                  <a:srgbClr val="FF0066"/>
                </a:solidFill>
              </a:rPr>
              <a:t>OLFATTO</a:t>
            </a:r>
          </a:p>
          <a:p>
            <a:pPr eaLnBrk="1" hangingPunct="1">
              <a:buFontTx/>
              <a:buNone/>
            </a:pPr>
            <a:endParaRPr lang="en-GB" altLang="it-IT" sz="2400" dirty="0" smtClean="0"/>
          </a:p>
        </p:txBody>
      </p:sp>
      <p:pic>
        <p:nvPicPr>
          <p:cNvPr id="7172" name="Picture 4" descr="olfactory1_anatomy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142" y="1219200"/>
            <a:ext cx="4006850" cy="1879600"/>
          </a:xfrm>
          <a:noFill/>
        </p:spPr>
      </p:pic>
      <p:pic>
        <p:nvPicPr>
          <p:cNvPr id="717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1330" y="1219200"/>
            <a:ext cx="4121150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7"/>
          <p:cNvSpPr txBox="1">
            <a:spLocks noChangeArrowheads="1"/>
          </p:cNvSpPr>
          <p:nvPr/>
        </p:nvSpPr>
        <p:spPr bwMode="auto">
          <a:xfrm>
            <a:off x="304800" y="4572000"/>
            <a:ext cx="414178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400" b="1" i="1"/>
              <a:t>Turbe dell’olfatto: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400"/>
              <a:t>Ipoosmia/anosmia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400"/>
              <a:t>Cacosmia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400"/>
              <a:t>Parosmia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it-IT" sz="2400"/>
              <a:t>Illusione/allucinazioni olfattorie</a:t>
            </a:r>
          </a:p>
        </p:txBody>
      </p:sp>
    </p:spTree>
    <p:extLst>
      <p:ext uri="{BB962C8B-B14F-4D97-AF65-F5344CB8AC3E}">
        <p14:creationId xmlns:p14="http://schemas.microsoft.com/office/powerpoint/2010/main" val="133348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28600"/>
            <a:ext cx="2667000" cy="1597025"/>
          </a:xfrm>
          <a:prstGeom prst="rect">
            <a:avLst/>
          </a:prstGeom>
          <a:noFill/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2667000"/>
            <a:ext cx="2501900" cy="3200400"/>
          </a:xfrm>
          <a:prstGeom prst="rect">
            <a:avLst/>
          </a:prstGeom>
          <a:noFill/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28600"/>
            <a:ext cx="2501900" cy="1676400"/>
          </a:xfrm>
          <a:prstGeom prst="rect">
            <a:avLst/>
          </a:prstGeom>
          <a:noFill/>
        </p:spPr>
      </p:pic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2514600"/>
            <a:ext cx="2438400" cy="1746250"/>
          </a:xfrm>
          <a:prstGeom prst="rect">
            <a:avLst/>
          </a:prstGeom>
          <a:noFill/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76600" y="2667000"/>
            <a:ext cx="2501900" cy="1524000"/>
          </a:xfrm>
          <a:prstGeom prst="rect">
            <a:avLst/>
          </a:prstGeom>
          <a:noFill/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76600" y="4724400"/>
            <a:ext cx="2438400" cy="1600200"/>
          </a:xfrm>
          <a:prstGeom prst="rect">
            <a:avLst/>
          </a:prstGeom>
          <a:noFill/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48000" y="228600"/>
            <a:ext cx="2438400" cy="1597025"/>
          </a:xfrm>
          <a:prstGeom prst="rect">
            <a:avLst/>
          </a:prstGeom>
          <a:noFill/>
        </p:spPr>
      </p:pic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868363" y="1951038"/>
            <a:ext cx="16163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>
                <a:solidFill>
                  <a:srgbClr val="000000"/>
                </a:solidFill>
              </a:rPr>
              <a:t>Ileopsoas L1-L3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3413125" y="1951038"/>
            <a:ext cx="18920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dirty="0">
                <a:solidFill>
                  <a:srgbClr val="000000"/>
                </a:solidFill>
              </a:rPr>
              <a:t>Quadricipite L2-L4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6248400" y="1905000"/>
            <a:ext cx="24276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>
                <a:solidFill>
                  <a:srgbClr val="000000"/>
                </a:solidFill>
              </a:rPr>
              <a:t>Loggia post coscia L5-S2</a:t>
            </a: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533400" y="4419600"/>
            <a:ext cx="20804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>
                <a:solidFill>
                  <a:srgbClr val="000000"/>
                </a:solidFill>
              </a:rPr>
              <a:t>Grande gluteo L5-S2</a:t>
            </a: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3565525" y="4237038"/>
            <a:ext cx="22727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>
                <a:solidFill>
                  <a:srgbClr val="000000"/>
                </a:solidFill>
              </a:rPr>
              <a:t>Tibiale anteriore L4-L5</a:t>
            </a: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3883025" y="6430963"/>
            <a:ext cx="14616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>
                <a:solidFill>
                  <a:srgbClr val="000000"/>
                </a:solidFill>
              </a:rPr>
              <a:t>Peronei L5-S1</a:t>
            </a: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6384925" y="5989638"/>
            <a:ext cx="16247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>
                <a:solidFill>
                  <a:srgbClr val="000000"/>
                </a:solidFill>
              </a:rPr>
              <a:t>Gastrocnemio	S1-S2</a:t>
            </a:r>
          </a:p>
          <a:p>
            <a:r>
              <a:rPr lang="it-IT">
                <a:solidFill>
                  <a:srgbClr val="000000"/>
                </a:solidFill>
              </a:rPr>
              <a:t>Soleo	S1-S2</a:t>
            </a:r>
          </a:p>
        </p:txBody>
      </p:sp>
    </p:spTree>
    <p:extLst>
      <p:ext uri="{BB962C8B-B14F-4D97-AF65-F5344CB8AC3E}">
        <p14:creationId xmlns:p14="http://schemas.microsoft.com/office/powerpoint/2010/main" val="236560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800000"/>
                </a:solidFill>
              </a:rPr>
              <a:t>Scala </a:t>
            </a:r>
            <a:r>
              <a:rPr lang="it-IT" dirty="0" err="1">
                <a:solidFill>
                  <a:srgbClr val="800000"/>
                </a:solidFill>
              </a:rPr>
              <a:t>M</a:t>
            </a:r>
            <a:r>
              <a:rPr lang="it-IT" dirty="0" err="1" smtClean="0">
                <a:solidFill>
                  <a:srgbClr val="800000"/>
                </a:solidFill>
              </a:rPr>
              <a:t>edical</a:t>
            </a:r>
            <a:r>
              <a:rPr lang="it-IT" dirty="0" smtClean="0">
                <a:solidFill>
                  <a:srgbClr val="800000"/>
                </a:solidFill>
              </a:rPr>
              <a:t> </a:t>
            </a:r>
            <a:r>
              <a:rPr lang="it-IT" dirty="0" err="1" smtClean="0">
                <a:solidFill>
                  <a:srgbClr val="800000"/>
                </a:solidFill>
              </a:rPr>
              <a:t>Research</a:t>
            </a:r>
            <a:r>
              <a:rPr lang="it-IT" dirty="0" smtClean="0">
                <a:solidFill>
                  <a:srgbClr val="800000"/>
                </a:solidFill>
              </a:rPr>
              <a:t> </a:t>
            </a:r>
            <a:r>
              <a:rPr lang="it-IT" dirty="0" err="1" smtClean="0">
                <a:solidFill>
                  <a:srgbClr val="800000"/>
                </a:solidFill>
              </a:rPr>
              <a:t>Council</a:t>
            </a:r>
            <a:r>
              <a:rPr lang="it-IT" dirty="0" smtClean="0">
                <a:solidFill>
                  <a:srgbClr val="800000"/>
                </a:solidFill>
              </a:rPr>
              <a:t> (MRC)</a:t>
            </a:r>
            <a:endParaRPr lang="it-IT" dirty="0">
              <a:solidFill>
                <a:srgbClr val="8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700808"/>
            <a:ext cx="8507288" cy="4525963"/>
          </a:xfrm>
          <a:solidFill>
            <a:srgbClr val="F2F2F2"/>
          </a:solidFill>
          <a:ln>
            <a:solidFill>
              <a:srgbClr val="80000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dirty="0" smtClean="0"/>
              <a:t>0 = assenza di movimento</a:t>
            </a:r>
          </a:p>
          <a:p>
            <a:pPr marL="0" indent="0">
              <a:buNone/>
            </a:pPr>
            <a:r>
              <a:rPr lang="it-IT" sz="2800" dirty="0" smtClean="0"/>
              <a:t>1 = contrazione ventre muscolare senza movimento</a:t>
            </a:r>
          </a:p>
          <a:p>
            <a:pPr marL="0" indent="0">
              <a:buNone/>
            </a:pPr>
            <a:r>
              <a:rPr lang="it-IT" sz="2800" dirty="0" smtClean="0"/>
              <a:t>2 = movimento sul piano del letto</a:t>
            </a:r>
          </a:p>
          <a:p>
            <a:pPr marL="0" indent="0">
              <a:buNone/>
            </a:pPr>
            <a:r>
              <a:rPr lang="it-IT" sz="2800" dirty="0" smtClean="0"/>
              <a:t>3 = movimento contro gravità</a:t>
            </a:r>
          </a:p>
          <a:p>
            <a:pPr marL="0" indent="0">
              <a:buNone/>
            </a:pPr>
            <a:r>
              <a:rPr lang="it-IT" sz="2800" dirty="0" smtClean="0"/>
              <a:t>4 = movimento contro resistenza</a:t>
            </a:r>
          </a:p>
          <a:p>
            <a:pPr marL="0" indent="0">
              <a:buNone/>
            </a:pPr>
            <a:r>
              <a:rPr lang="it-IT" sz="2800" dirty="0" smtClean="0"/>
              <a:t>5 = movimento normale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96628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090673"/>
              </p:ext>
            </p:extLst>
          </p:nvPr>
        </p:nvGraphicFramePr>
        <p:xfrm>
          <a:off x="107504" y="258015"/>
          <a:ext cx="6095999" cy="5958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8769"/>
                <a:gridCol w="1582616"/>
                <a:gridCol w="2344614"/>
              </a:tblGrid>
              <a:tr h="279417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Riflessi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profondi</a:t>
                      </a:r>
                      <a:endParaRPr lang="en-US" sz="14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Radice</a:t>
                      </a:r>
                      <a:endParaRPr lang="en-US" sz="14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Nervo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afferente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err="1" smtClean="0"/>
                        <a:t>efferente</a:t>
                      </a:r>
                      <a:endParaRPr lang="en-US" sz="14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314108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Massetterino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Ponte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 </a:t>
                      </a:r>
                      <a:r>
                        <a:rPr lang="en-US" sz="1400" dirty="0" err="1" smtClean="0"/>
                        <a:t>sensitivo</a:t>
                      </a:r>
                      <a:r>
                        <a:rPr lang="en-US" sz="1400" dirty="0" smtClean="0"/>
                        <a:t> e </a:t>
                      </a:r>
                      <a:r>
                        <a:rPr lang="en-US" sz="1400" dirty="0" err="1" smtClean="0"/>
                        <a:t>motorio</a:t>
                      </a:r>
                      <a:endParaRPr lang="en-US" sz="1400" dirty="0"/>
                    </a:p>
                  </a:txBody>
                  <a:tcPr/>
                </a:tc>
              </a:tr>
              <a:tr h="314108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Bicipitale</a:t>
                      </a:r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C5-C6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Muscolocutaneo</a:t>
                      </a:r>
                      <a:endParaRPr lang="en-US" sz="1400" dirty="0"/>
                    </a:p>
                  </a:txBody>
                  <a:tcPr/>
                </a:tc>
              </a:tr>
              <a:tr h="314108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Stiloradiale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C5-C6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Radiale</a:t>
                      </a:r>
                      <a:endParaRPr lang="en-US" sz="1400" dirty="0"/>
                    </a:p>
                  </a:txBody>
                  <a:tcPr/>
                </a:tc>
              </a:tr>
              <a:tr h="31410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Tricipitale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C6-C7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Radiale</a:t>
                      </a:r>
                      <a:endParaRPr lang="en-US" sz="1400" dirty="0"/>
                    </a:p>
                  </a:txBody>
                  <a:tcPr/>
                </a:tc>
              </a:tr>
              <a:tr h="314108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Stiloulnare</a:t>
                      </a:r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C8-T1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Mediano</a:t>
                      </a:r>
                      <a:endParaRPr lang="en-US" sz="1400" dirty="0"/>
                    </a:p>
                  </a:txBody>
                  <a:tcPr/>
                </a:tc>
              </a:tr>
              <a:tr h="314108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Rotuleo</a:t>
                      </a:r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L3-L4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Femorale</a:t>
                      </a:r>
                      <a:endParaRPr lang="en-US" sz="1400" dirty="0"/>
                    </a:p>
                  </a:txBody>
                  <a:tcPr/>
                </a:tc>
              </a:tr>
              <a:tr h="314108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Achilleo</a:t>
                      </a:r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L5-S1-S2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Tibiale</a:t>
                      </a:r>
                      <a:endParaRPr lang="en-US" sz="1400" dirty="0"/>
                    </a:p>
                  </a:txBody>
                  <a:tcPr/>
                </a:tc>
              </a:tr>
              <a:tr h="314108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Medioplantare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L5-S1-S2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Tibiale</a:t>
                      </a:r>
                      <a:endParaRPr lang="en-US" sz="1400" dirty="0"/>
                    </a:p>
                  </a:txBody>
                  <a:tcPr/>
                </a:tc>
              </a:tr>
              <a:tr h="314108"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solidFill>
                            <a:srgbClr val="FFFFFF"/>
                          </a:solidFill>
                        </a:rPr>
                        <a:t>Riflessi</a:t>
                      </a:r>
                      <a:r>
                        <a:rPr lang="en-US" sz="1400" b="1" dirty="0" smtClean="0">
                          <a:solidFill>
                            <a:srgbClr val="FFFFFF"/>
                          </a:solidFill>
                        </a:rPr>
                        <a:t> </a:t>
                      </a:r>
                      <a:r>
                        <a:rPr lang="en-US" sz="1400" b="1" dirty="0" err="1" smtClean="0">
                          <a:solidFill>
                            <a:srgbClr val="FFFFFF"/>
                          </a:solidFill>
                        </a:rPr>
                        <a:t>superficiali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solidFill>
                            <a:srgbClr val="FFFFFF"/>
                          </a:solidFill>
                        </a:rPr>
                        <a:t>Radice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err="1" smtClean="0">
                          <a:solidFill>
                            <a:srgbClr val="FFFFFF"/>
                          </a:solidFill>
                        </a:rPr>
                        <a:t>Nervo</a:t>
                      </a:r>
                      <a:endParaRPr lang="en-US" sz="14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314108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Corneale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Ponte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 e VII </a:t>
                      </a:r>
                      <a:endParaRPr lang="en-US" sz="1400" dirty="0"/>
                    </a:p>
                  </a:txBody>
                  <a:tcPr/>
                </a:tc>
              </a:tr>
              <a:tr h="314108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Faringeo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Bulbo</a:t>
                      </a:r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IX e X</a:t>
                      </a:r>
                      <a:endParaRPr lang="en-US" sz="1400" dirty="0"/>
                    </a:p>
                  </a:txBody>
                  <a:tcPr/>
                </a:tc>
              </a:tr>
              <a:tr h="314108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Addominali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14108">
                <a:tc>
                  <a:txBody>
                    <a:bodyPr/>
                    <a:lstStyle/>
                    <a:p>
                      <a:pPr algn="r"/>
                      <a:r>
                        <a:rPr lang="en-US" sz="1400" dirty="0" err="1" smtClean="0"/>
                        <a:t>superiori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T7-T9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Intercostali</a:t>
                      </a:r>
                      <a:endParaRPr lang="en-US" sz="1400" dirty="0"/>
                    </a:p>
                  </a:txBody>
                  <a:tcPr/>
                </a:tc>
              </a:tr>
              <a:tr h="314108">
                <a:tc>
                  <a:txBody>
                    <a:bodyPr/>
                    <a:lstStyle/>
                    <a:p>
                      <a:pPr algn="r"/>
                      <a:r>
                        <a:rPr lang="en-US" sz="1400" dirty="0" err="1" smtClean="0"/>
                        <a:t>medi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T9-T11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Intercostali</a:t>
                      </a:r>
                      <a:endParaRPr lang="en-US" sz="1400" dirty="0" smtClean="0"/>
                    </a:p>
                  </a:txBody>
                  <a:tcPr/>
                </a:tc>
              </a:tr>
              <a:tr h="314108">
                <a:tc>
                  <a:txBody>
                    <a:bodyPr/>
                    <a:lstStyle/>
                    <a:p>
                      <a:pPr algn="r"/>
                      <a:r>
                        <a:rPr lang="en-US" sz="1400" dirty="0" err="1" smtClean="0"/>
                        <a:t>inferiori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T11-T12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Intercostali</a:t>
                      </a:r>
                      <a:endParaRPr lang="en-US" sz="1400" dirty="0" smtClean="0"/>
                    </a:p>
                  </a:txBody>
                  <a:tcPr/>
                </a:tc>
              </a:tr>
              <a:tr h="314108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Cutaneo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plantare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L5-S1-S2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Tibiale</a:t>
                      </a:r>
                      <a:endParaRPr lang="en-US" sz="1400" dirty="0"/>
                    </a:p>
                  </a:txBody>
                  <a:tcPr/>
                </a:tc>
              </a:tr>
              <a:tr h="314108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Cremasterico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L1-L2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Femorale</a:t>
                      </a:r>
                      <a:r>
                        <a:rPr lang="en-US" sz="1400" dirty="0" smtClean="0"/>
                        <a:t> e </a:t>
                      </a:r>
                      <a:r>
                        <a:rPr lang="en-US" sz="1400" dirty="0" err="1" smtClean="0"/>
                        <a:t>genitofemorale</a:t>
                      </a:r>
                      <a:endParaRPr lang="en-US" sz="1400" dirty="0" smtClean="0"/>
                    </a:p>
                  </a:txBody>
                  <a:tcPr/>
                </a:tc>
              </a:tr>
              <a:tr h="314108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Anale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S4-S5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Pudendo</a:t>
                      </a:r>
                      <a:r>
                        <a:rPr lang="en-US" sz="1400" dirty="0" smtClean="0"/>
                        <a:t> e </a:t>
                      </a:r>
                      <a:r>
                        <a:rPr lang="en-US" sz="1400" dirty="0" err="1" smtClean="0"/>
                        <a:t>pudendo</a:t>
                      </a:r>
                      <a:endParaRPr lang="en-US" sz="14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332655"/>
            <a:ext cx="864096" cy="74017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5429076"/>
            <a:ext cx="878679" cy="80823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48" y="4564980"/>
            <a:ext cx="1100460" cy="72247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248" y="3772892"/>
            <a:ext cx="783208" cy="68617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4248" y="2980804"/>
            <a:ext cx="872108" cy="72103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4248" y="2132856"/>
            <a:ext cx="851573" cy="72008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4248" y="1268760"/>
            <a:ext cx="808484" cy="76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51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</a:rPr>
              <a:t>Movimenti</a:t>
            </a: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2">
                    <a:lumMod val="50000"/>
                  </a:schemeClr>
                </a:solidFill>
              </a:rPr>
              <a:t>involontari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412776"/>
            <a:ext cx="8229600" cy="4997152"/>
          </a:xfrm>
          <a:solidFill>
            <a:schemeClr val="bg1">
              <a:lumMod val="9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 fontScale="62500" lnSpcReduction="20000"/>
          </a:bodyPr>
          <a:lstStyle/>
          <a:p>
            <a:pPr lvl="1">
              <a:buFont typeface="Wingdings" panose="05000000000000000000" pitchFamily="2" charset="2"/>
              <a:buChar char="§"/>
            </a:pPr>
            <a:endParaRPr lang="it-IT" altLang="it-IT" sz="2200" dirty="0" smtClean="0">
              <a:latin typeface="Tahoma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it-IT" altLang="it-IT" sz="2200" dirty="0" smtClean="0">
                <a:latin typeface="Tahoma" charset="0"/>
              </a:rPr>
              <a:t>Fascicolazioni: </a:t>
            </a:r>
            <a:r>
              <a:rPr lang="it-IT" sz="2200" dirty="0" smtClean="0"/>
              <a:t>contrazione spontanea</a:t>
            </a:r>
            <a:r>
              <a:rPr lang="it-IT" sz="2200" dirty="0"/>
              <a:t>, rapida </a:t>
            </a:r>
            <a:r>
              <a:rPr lang="it-IT" sz="2200" dirty="0" smtClean="0"/>
              <a:t>ed irregolare, di </a:t>
            </a:r>
            <a:r>
              <a:rPr lang="it-IT" sz="2200" dirty="0"/>
              <a:t>una o più unità </a:t>
            </a:r>
            <a:r>
              <a:rPr lang="it-IT" sz="2200" dirty="0" smtClean="0"/>
              <a:t>motorie, senza </a:t>
            </a:r>
            <a:r>
              <a:rPr lang="it-IT" sz="2200" dirty="0"/>
              <a:t>esito </a:t>
            </a:r>
            <a:r>
              <a:rPr lang="it-IT" sz="2200" dirty="0" smtClean="0"/>
              <a:t>motorio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it-IT" altLang="it-IT" sz="2200" dirty="0" smtClean="0">
              <a:latin typeface="Tahoma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it-IT" altLang="it-IT" sz="2200" dirty="0" err="1" smtClean="0">
                <a:latin typeface="Tahoma" charset="0"/>
              </a:rPr>
              <a:t>Miochimie</a:t>
            </a:r>
            <a:r>
              <a:rPr lang="it-IT" altLang="it-IT" sz="2200" dirty="0" smtClean="0">
                <a:latin typeface="Tahoma" charset="0"/>
              </a:rPr>
              <a:t>: </a:t>
            </a:r>
            <a:r>
              <a:rPr lang="it-IT" sz="2200" dirty="0" smtClean="0"/>
              <a:t>contrazioni </a:t>
            </a:r>
            <a:r>
              <a:rPr lang="it-IT" sz="2200" dirty="0"/>
              <a:t>muscolari involontarie piuttosto ampie, ondulatorie; si manifesta spec. a carico dei muscoli facciali e dell’orbicolare delle </a:t>
            </a:r>
            <a:r>
              <a:rPr lang="it-IT" sz="2200" dirty="0" smtClean="0"/>
              <a:t>palpebre</a:t>
            </a:r>
            <a:endParaRPr lang="it-IT" sz="2200" dirty="0">
              <a:latin typeface="Tahoma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it-IT" altLang="it-IT" sz="2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it-IT" altLang="it-IT" sz="2600" dirty="0" smtClean="0"/>
              <a:t>Tremore: </a:t>
            </a:r>
            <a:r>
              <a:rPr lang="it-IT" altLang="it-IT" sz="2600" dirty="0"/>
              <a:t>Attività involontaria oscillatoria, spesso ritmica, ripetitiva,  di una parte o di parti  del corpo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it-IT" altLang="it-IT" sz="2200" i="1" dirty="0">
                <a:solidFill>
                  <a:srgbClr val="800000"/>
                </a:solidFill>
              </a:rPr>
              <a:t>A riposo</a:t>
            </a:r>
            <a:r>
              <a:rPr lang="it-IT" altLang="it-IT" sz="2200" dirty="0">
                <a:solidFill>
                  <a:srgbClr val="800000"/>
                </a:solidFill>
              </a:rPr>
              <a:t> </a:t>
            </a:r>
            <a:r>
              <a:rPr lang="it-IT" altLang="it-IT" sz="2200" dirty="0"/>
              <a:t>(nessuna attivazione volontaria)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it-IT" altLang="it-IT" sz="2200" i="1" dirty="0">
                <a:solidFill>
                  <a:srgbClr val="800000"/>
                </a:solidFill>
              </a:rPr>
              <a:t>D’azione</a:t>
            </a:r>
            <a:r>
              <a:rPr lang="it-IT" altLang="it-IT" sz="2200" dirty="0"/>
              <a:t> (presente con l’attivazione volontaria)</a:t>
            </a:r>
          </a:p>
          <a:p>
            <a:pPr lvl="3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it-IT" altLang="it-IT" sz="1900" dirty="0">
                <a:solidFill>
                  <a:srgbClr val="800000"/>
                </a:solidFill>
              </a:rPr>
              <a:t>Posturale</a:t>
            </a:r>
          </a:p>
          <a:p>
            <a:pPr lvl="3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it-IT" altLang="it-IT" sz="1900" dirty="0">
                <a:solidFill>
                  <a:srgbClr val="800000"/>
                </a:solidFill>
              </a:rPr>
              <a:t>Cinetico</a:t>
            </a:r>
          </a:p>
          <a:p>
            <a:pPr lvl="3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it-IT" altLang="it-IT" sz="1900" dirty="0">
                <a:solidFill>
                  <a:srgbClr val="800000"/>
                </a:solidFill>
              </a:rPr>
              <a:t>Intenzionale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it-IT" altLang="it-IT" sz="2200" dirty="0"/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it-IT" altLang="it-IT" sz="2600" dirty="0" smtClean="0"/>
              <a:t>Corea: </a:t>
            </a:r>
            <a:r>
              <a:rPr lang="it-IT" altLang="it-IT" sz="2600" dirty="0"/>
              <a:t>Movimenti involontari di breve durata, relativamente rapidi, irregolari, asimmetrici, di ampiezza </a:t>
            </a:r>
            <a:r>
              <a:rPr lang="it-IT" altLang="it-IT" sz="2600" dirty="0" smtClean="0"/>
              <a:t>variabile, prevalentemente </a:t>
            </a:r>
            <a:r>
              <a:rPr lang="it-IT" altLang="it-IT" sz="2600" dirty="0"/>
              <a:t>distali, </a:t>
            </a:r>
            <a:endParaRPr lang="it-IT" altLang="it-IT" sz="2600" dirty="0" smtClean="0"/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lang="it-IT" altLang="it-IT" sz="2600" dirty="0"/>
          </a:p>
          <a:p>
            <a:pPr lvl="1">
              <a:lnSpc>
                <a:spcPct val="8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it-IT" altLang="it-IT" sz="2600" dirty="0" smtClean="0"/>
              <a:t>Distonia: </a:t>
            </a:r>
            <a:r>
              <a:rPr lang="it-IT" altLang="it-IT" sz="2600" dirty="0"/>
              <a:t>Prolungata, sostenuta  co-contrazione (tonica/clonica)  di muscoli </a:t>
            </a:r>
            <a:r>
              <a:rPr lang="it-IT" altLang="it-IT" sz="2600" dirty="0" smtClean="0"/>
              <a:t>antagonisti. Provoca movimenti </a:t>
            </a:r>
            <a:r>
              <a:rPr lang="it-IT" altLang="it-IT" sz="2600" dirty="0"/>
              <a:t>lenti ripetitivi prolungati di torsione </a:t>
            </a:r>
            <a:r>
              <a:rPr lang="it-IT" altLang="it-IT" sz="2600" dirty="0" smtClean="0"/>
              <a:t>e posture </a:t>
            </a:r>
            <a:r>
              <a:rPr lang="it-IT" altLang="it-IT" sz="2600" dirty="0"/>
              <a:t>anomale, spesso </a:t>
            </a:r>
            <a:r>
              <a:rPr lang="it-IT" altLang="it-IT" sz="2600" dirty="0" smtClean="0"/>
              <a:t>dolorose</a:t>
            </a:r>
          </a:p>
          <a:p>
            <a:pPr marL="457200" lvl="1" indent="0">
              <a:lnSpc>
                <a:spcPct val="80000"/>
              </a:lnSpc>
              <a:buClr>
                <a:schemeClr val="tx1"/>
              </a:buClr>
              <a:buNone/>
            </a:pPr>
            <a:endParaRPr lang="it-IT" altLang="it-IT" sz="2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it-IT" altLang="it-IT" sz="2600" dirty="0" err="1" smtClean="0"/>
              <a:t>Mioclono</a:t>
            </a:r>
            <a:r>
              <a:rPr lang="it-IT" altLang="it-IT" sz="2600" dirty="0" smtClean="0"/>
              <a:t>: </a:t>
            </a:r>
            <a:r>
              <a:rPr lang="it-IT" sz="2600" dirty="0"/>
              <a:t>Movimento involontario caratterizzato da contrazioni muscolari rapide, improvvise, ritmiche o aritmiche, di breve durata, spesso nella stessa parte del </a:t>
            </a:r>
            <a:r>
              <a:rPr lang="it-IT" sz="2600" dirty="0" smtClean="0"/>
              <a:t>corpo</a:t>
            </a:r>
            <a:endParaRPr lang="it-IT" sz="2600" dirty="0"/>
          </a:p>
        </p:txBody>
      </p:sp>
    </p:spTree>
    <p:extLst>
      <p:ext uri="{BB962C8B-B14F-4D97-AF65-F5344CB8AC3E}">
        <p14:creationId xmlns:p14="http://schemas.microsoft.com/office/powerpoint/2010/main" val="3405348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9851714"/>
              </p:ext>
            </p:extLst>
          </p:nvPr>
        </p:nvGraphicFramePr>
        <p:xfrm>
          <a:off x="251520" y="1484784"/>
          <a:ext cx="4104456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Riflessi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arcaici</a:t>
                      </a:r>
                      <a:endParaRPr lang="en-US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Grasping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/>
                        <a:t>Palmomentoniero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Glabella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/>
                        <a:t>Suzione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Riflessi</a:t>
                      </a: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b="1" dirty="0" err="1" smtClean="0">
                          <a:solidFill>
                            <a:schemeClr val="bg1"/>
                          </a:solidFill>
                        </a:rPr>
                        <a:t>patologici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8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SCP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Oppenheim,</a:t>
                      </a:r>
                      <a:r>
                        <a:rPr lang="en-US" baseline="0" dirty="0" smtClean="0"/>
                        <a:t> Gordon, Shaffer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/>
                        <a:t>Rossolimo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Hoffmann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2420888"/>
            <a:ext cx="3450952" cy="182016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4581128"/>
            <a:ext cx="3456384" cy="169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65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0263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>
                <a:solidFill>
                  <a:srgbClr val="800000"/>
                </a:solidFill>
              </a:rPr>
              <a:t>Riflessi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64" y="1081914"/>
            <a:ext cx="8229600" cy="5659454"/>
          </a:xfrm>
          <a:solidFill>
            <a:schemeClr val="bg1">
              <a:lumMod val="95000"/>
            </a:schemeClr>
          </a:solidFill>
          <a:ln>
            <a:solidFill>
              <a:srgbClr val="800000"/>
            </a:solidFill>
          </a:ln>
        </p:spPr>
        <p:txBody>
          <a:bodyPr>
            <a:normAutofit/>
          </a:bodyPr>
          <a:lstStyle/>
          <a:p>
            <a:r>
              <a:rPr lang="en-US" sz="2800" dirty="0" err="1" smtClean="0"/>
              <a:t>Intensità</a:t>
            </a:r>
            <a:endParaRPr lang="en-US" sz="2800" dirty="0" smtClean="0"/>
          </a:p>
          <a:p>
            <a:pPr lvl="1"/>
            <a:r>
              <a:rPr lang="en-US" sz="2200" dirty="0" err="1" smtClean="0"/>
              <a:t>Normoelicitabili</a:t>
            </a:r>
            <a:r>
              <a:rPr lang="en-US" sz="2200" dirty="0" smtClean="0"/>
              <a:t> (2)</a:t>
            </a:r>
          </a:p>
          <a:p>
            <a:pPr lvl="1"/>
            <a:r>
              <a:rPr lang="en-US" sz="2200" dirty="0" err="1" smtClean="0"/>
              <a:t>Assenti/ipoevocabili</a:t>
            </a:r>
            <a:r>
              <a:rPr lang="en-US" sz="2200" dirty="0" smtClean="0"/>
              <a:t> (0-1)</a:t>
            </a:r>
          </a:p>
          <a:p>
            <a:pPr lvl="1"/>
            <a:r>
              <a:rPr lang="en-US" sz="2200" dirty="0" err="1" smtClean="0"/>
              <a:t>Vivaci</a:t>
            </a:r>
            <a:r>
              <a:rPr lang="en-US" sz="2200" dirty="0" smtClean="0"/>
              <a:t>/</a:t>
            </a:r>
            <a:r>
              <a:rPr lang="en-US" sz="2200" dirty="0" err="1" smtClean="0"/>
              <a:t>policinetici</a:t>
            </a:r>
            <a:r>
              <a:rPr lang="en-US" sz="2200" dirty="0" smtClean="0"/>
              <a:t> (3-4)</a:t>
            </a:r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pPr lvl="1"/>
            <a:endParaRPr lang="en-US" sz="1800" dirty="0" smtClean="0"/>
          </a:p>
          <a:p>
            <a:endParaRPr lang="en-US" sz="2800" dirty="0" smtClean="0"/>
          </a:p>
          <a:p>
            <a:r>
              <a:rPr lang="en-US" sz="2800" dirty="0" err="1" smtClean="0"/>
              <a:t>Distribuzione</a:t>
            </a:r>
            <a:endParaRPr lang="en-US" sz="2800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924944"/>
            <a:ext cx="5715000" cy="2692400"/>
          </a:xfrm>
          <a:prstGeom prst="rect">
            <a:avLst/>
          </a:prstGeom>
          <a:ln>
            <a:solidFill>
              <a:srgbClr val="4F81BD"/>
            </a:solidFill>
          </a:ln>
        </p:spPr>
      </p:pic>
      <p:grpSp>
        <p:nvGrpSpPr>
          <p:cNvPr id="26" name="Gruppo 25"/>
          <p:cNvGrpSpPr/>
          <p:nvPr/>
        </p:nvGrpSpPr>
        <p:grpSpPr>
          <a:xfrm>
            <a:off x="6732240" y="4077072"/>
            <a:ext cx="1440160" cy="2448272"/>
            <a:chOff x="6516216" y="1268760"/>
            <a:chExt cx="1440160" cy="2448272"/>
          </a:xfrm>
          <a:solidFill>
            <a:schemeClr val="accent2">
              <a:lumMod val="50000"/>
            </a:schemeClr>
          </a:solidFill>
        </p:grpSpPr>
        <p:cxnSp>
          <p:nvCxnSpPr>
            <p:cNvPr id="6" name="Connettore 1 5"/>
            <p:cNvCxnSpPr/>
            <p:nvPr/>
          </p:nvCxnSpPr>
          <p:spPr>
            <a:xfrm>
              <a:off x="7236296" y="1844824"/>
              <a:ext cx="360000" cy="360000"/>
            </a:xfrm>
            <a:prstGeom prst="line">
              <a:avLst/>
            </a:prstGeom>
            <a:grpFill/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ttore 1 6"/>
            <p:cNvCxnSpPr/>
            <p:nvPr/>
          </p:nvCxnSpPr>
          <p:spPr>
            <a:xfrm flipH="1">
              <a:off x="6876296" y="1844824"/>
              <a:ext cx="360000" cy="360000"/>
            </a:xfrm>
            <a:prstGeom prst="line">
              <a:avLst/>
            </a:prstGeom>
            <a:grpFill/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1 9"/>
            <p:cNvCxnSpPr/>
            <p:nvPr/>
          </p:nvCxnSpPr>
          <p:spPr>
            <a:xfrm flipV="1">
              <a:off x="7236296" y="1844824"/>
              <a:ext cx="0" cy="936104"/>
            </a:xfrm>
            <a:prstGeom prst="line">
              <a:avLst/>
            </a:prstGeom>
            <a:grpFill/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/>
          </p:nvCxnSpPr>
          <p:spPr>
            <a:xfrm>
              <a:off x="7236296" y="2780968"/>
              <a:ext cx="360000" cy="360000"/>
            </a:xfrm>
            <a:prstGeom prst="line">
              <a:avLst/>
            </a:prstGeom>
            <a:grpFill/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/>
          </p:nvCxnSpPr>
          <p:spPr>
            <a:xfrm flipH="1">
              <a:off x="6876296" y="2780928"/>
              <a:ext cx="360000" cy="360000"/>
            </a:xfrm>
            <a:prstGeom prst="line">
              <a:avLst/>
            </a:prstGeom>
            <a:grpFill/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1 18"/>
            <p:cNvCxnSpPr/>
            <p:nvPr/>
          </p:nvCxnSpPr>
          <p:spPr>
            <a:xfrm>
              <a:off x="7596336" y="3141008"/>
              <a:ext cx="0" cy="576024"/>
            </a:xfrm>
            <a:prstGeom prst="line">
              <a:avLst/>
            </a:prstGeom>
            <a:grpFill/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/>
          </p:nvCxnSpPr>
          <p:spPr>
            <a:xfrm>
              <a:off x="6876256" y="3140968"/>
              <a:ext cx="0" cy="576024"/>
            </a:xfrm>
            <a:prstGeom prst="line">
              <a:avLst/>
            </a:prstGeom>
            <a:grpFill/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1 21"/>
            <p:cNvCxnSpPr/>
            <p:nvPr/>
          </p:nvCxnSpPr>
          <p:spPr>
            <a:xfrm flipV="1">
              <a:off x="7596376" y="2204864"/>
              <a:ext cx="360000" cy="40"/>
            </a:xfrm>
            <a:prstGeom prst="line">
              <a:avLst/>
            </a:prstGeom>
            <a:grpFill/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23"/>
            <p:cNvCxnSpPr/>
            <p:nvPr/>
          </p:nvCxnSpPr>
          <p:spPr>
            <a:xfrm flipV="1">
              <a:off x="6516216" y="2204864"/>
              <a:ext cx="360000" cy="40"/>
            </a:xfrm>
            <a:prstGeom prst="line">
              <a:avLst/>
            </a:prstGeom>
            <a:grpFill/>
            <a:ln>
              <a:solidFill>
                <a:srgbClr val="8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e 24"/>
            <p:cNvSpPr/>
            <p:nvPr/>
          </p:nvSpPr>
          <p:spPr>
            <a:xfrm rot="21480000">
              <a:off x="6925145" y="1268760"/>
              <a:ext cx="626368" cy="504056"/>
            </a:xfrm>
            <a:prstGeom prst="ellipse">
              <a:avLst/>
            </a:prstGeom>
            <a:grpFill/>
            <a:ln>
              <a:solidFill>
                <a:srgbClr val="8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</p:grpSp>
    </p:spTree>
    <p:extLst>
      <p:ext uri="{BB962C8B-B14F-4D97-AF65-F5344CB8AC3E}">
        <p14:creationId xmlns:p14="http://schemas.microsoft.com/office/powerpoint/2010/main" val="217982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smtClean="0">
                <a:solidFill>
                  <a:srgbClr val="800000"/>
                </a:solidFill>
              </a:rPr>
              <a:t>Esame obiettivo sensibilità</a:t>
            </a:r>
            <a:endParaRPr lang="it-IT" sz="3600" dirty="0">
              <a:solidFill>
                <a:srgbClr val="8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7584" y="1556792"/>
            <a:ext cx="7571184" cy="4525963"/>
          </a:xfrm>
          <a:solidFill>
            <a:srgbClr val="F2F2F2"/>
          </a:solidFill>
          <a:ln>
            <a:solidFill>
              <a:srgbClr val="800000"/>
            </a:solidFill>
          </a:ln>
        </p:spPr>
        <p:txBody>
          <a:bodyPr/>
          <a:lstStyle/>
          <a:p>
            <a:r>
              <a:rPr lang="it-IT" dirty="0" smtClean="0"/>
              <a:t>Sensibilità generale</a:t>
            </a:r>
          </a:p>
          <a:p>
            <a:pPr lvl="1"/>
            <a:r>
              <a:rPr lang="it-IT" dirty="0"/>
              <a:t>Somatica</a:t>
            </a:r>
          </a:p>
          <a:p>
            <a:pPr lvl="1"/>
            <a:r>
              <a:rPr lang="it-IT" dirty="0"/>
              <a:t>Viscerale </a:t>
            </a:r>
            <a:endParaRPr lang="it-IT" dirty="0" smtClean="0"/>
          </a:p>
          <a:p>
            <a:r>
              <a:rPr lang="it-IT" dirty="0" smtClean="0"/>
              <a:t>Sensibilità specifica</a:t>
            </a:r>
          </a:p>
          <a:p>
            <a:pPr lvl="1"/>
            <a:r>
              <a:rPr lang="it-IT" dirty="0" smtClean="0"/>
              <a:t>Olfatto</a:t>
            </a:r>
          </a:p>
          <a:p>
            <a:pPr lvl="1"/>
            <a:r>
              <a:rPr lang="it-IT" dirty="0" smtClean="0"/>
              <a:t>Vista</a:t>
            </a:r>
          </a:p>
          <a:p>
            <a:pPr lvl="1"/>
            <a:r>
              <a:rPr lang="it-IT" dirty="0" smtClean="0"/>
              <a:t>Gusto</a:t>
            </a:r>
          </a:p>
          <a:p>
            <a:pPr lvl="1"/>
            <a:r>
              <a:rPr lang="it-IT" dirty="0" smtClean="0"/>
              <a:t>Udito </a:t>
            </a:r>
          </a:p>
        </p:txBody>
      </p:sp>
    </p:spTree>
    <p:extLst>
      <p:ext uri="{BB962C8B-B14F-4D97-AF65-F5344CB8AC3E}">
        <p14:creationId xmlns:p14="http://schemas.microsoft.com/office/powerpoint/2010/main" val="312619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800000"/>
                </a:solidFill>
              </a:rPr>
              <a:t>Sensibilità</a:t>
            </a:r>
            <a:r>
              <a:rPr lang="en-US" sz="3600" dirty="0" smtClean="0">
                <a:solidFill>
                  <a:srgbClr val="800000"/>
                </a:solidFill>
              </a:rPr>
              <a:t> </a:t>
            </a:r>
            <a:r>
              <a:rPr lang="en-US" sz="3600" dirty="0" err="1" smtClean="0">
                <a:solidFill>
                  <a:srgbClr val="800000"/>
                </a:solidFill>
              </a:rPr>
              <a:t>somatica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1268760"/>
            <a:ext cx="9180512" cy="5141168"/>
          </a:xfrm>
          <a:solidFill>
            <a:srgbClr val="F2F2F2"/>
          </a:solidFill>
          <a:ln>
            <a:solidFill>
              <a:srgbClr val="800000"/>
            </a:solidFill>
          </a:ln>
        </p:spPr>
        <p:txBody>
          <a:bodyPr>
            <a:normAutofit/>
          </a:bodyPr>
          <a:lstStyle/>
          <a:p>
            <a:r>
              <a:rPr lang="en-US" sz="2200" b="1" dirty="0" err="1" smtClean="0"/>
              <a:t>Sensibilità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protopatiche</a:t>
            </a:r>
            <a:r>
              <a:rPr lang="en-US" sz="2200" b="1" dirty="0" smtClean="0"/>
              <a:t> (</a:t>
            </a:r>
            <a:r>
              <a:rPr lang="en-US" sz="2200" b="1" dirty="0" err="1" smtClean="0">
                <a:sym typeface="Wingdings"/>
              </a:rPr>
              <a:t>superficiali</a:t>
            </a:r>
            <a:r>
              <a:rPr lang="en-US" sz="2200" b="1" dirty="0" smtClean="0">
                <a:sym typeface="Wingdings"/>
              </a:rPr>
              <a:t>)  via </a:t>
            </a:r>
            <a:r>
              <a:rPr lang="en-US" sz="2200" b="1" dirty="0" err="1" smtClean="0">
                <a:sym typeface="Wingdings"/>
              </a:rPr>
              <a:t>spinotalamica</a:t>
            </a:r>
            <a:endParaRPr lang="en-US" sz="2200" b="1" dirty="0" smtClean="0">
              <a:sym typeface="Wingdings"/>
            </a:endParaRPr>
          </a:p>
          <a:p>
            <a:pPr lvl="1"/>
            <a:r>
              <a:rPr lang="en-US" sz="2000" dirty="0" err="1" smtClean="0">
                <a:sym typeface="Wingdings"/>
              </a:rPr>
              <a:t>Termica</a:t>
            </a:r>
            <a:r>
              <a:rPr lang="en-US" sz="2000" dirty="0" smtClean="0">
                <a:sym typeface="Wingdings"/>
              </a:rPr>
              <a:t> (</a:t>
            </a:r>
            <a:r>
              <a:rPr lang="en-US" sz="2000" dirty="0" err="1" smtClean="0">
                <a:sym typeface="Wingdings"/>
              </a:rPr>
              <a:t>caldo</a:t>
            </a:r>
            <a:r>
              <a:rPr lang="en-US" sz="2000" dirty="0" smtClean="0">
                <a:sym typeface="Wingdings"/>
              </a:rPr>
              <a:t> e </a:t>
            </a:r>
            <a:r>
              <a:rPr lang="en-US" sz="2000" dirty="0" err="1" smtClean="0">
                <a:sym typeface="Wingdings"/>
              </a:rPr>
              <a:t>freddo</a:t>
            </a:r>
            <a:r>
              <a:rPr lang="en-US" sz="2000" dirty="0">
                <a:sym typeface="Wingdings"/>
              </a:rPr>
              <a:t>)</a:t>
            </a:r>
            <a:r>
              <a:rPr lang="en-US" sz="2000" dirty="0" smtClean="0">
                <a:sym typeface="Wingdings"/>
              </a:rPr>
              <a:t> </a:t>
            </a:r>
            <a:endParaRPr lang="en-US" sz="2000" dirty="0">
              <a:sym typeface="Wingdings"/>
            </a:endParaRPr>
          </a:p>
          <a:p>
            <a:pPr lvl="1"/>
            <a:r>
              <a:rPr lang="en-US" sz="2000" dirty="0" err="1" smtClean="0">
                <a:sym typeface="Wingdings"/>
              </a:rPr>
              <a:t>Dolorifica</a:t>
            </a:r>
            <a:r>
              <a:rPr lang="en-US" sz="2000" dirty="0" smtClean="0">
                <a:sym typeface="Wingdings"/>
              </a:rPr>
              <a:t> </a:t>
            </a:r>
          </a:p>
          <a:p>
            <a:pPr lvl="1"/>
            <a:r>
              <a:rPr lang="en-US" sz="2000" dirty="0" err="1" smtClean="0">
                <a:sym typeface="Wingdings"/>
              </a:rPr>
              <a:t>Tattile</a:t>
            </a:r>
            <a:r>
              <a:rPr lang="en-US" sz="2000" dirty="0" smtClean="0">
                <a:sym typeface="Wingdings"/>
              </a:rPr>
              <a:t> </a:t>
            </a:r>
            <a:r>
              <a:rPr lang="en-US" sz="2000" dirty="0" err="1" smtClean="0">
                <a:sym typeface="Wingdings"/>
              </a:rPr>
              <a:t>superficiale</a:t>
            </a:r>
            <a:endParaRPr lang="en-US" sz="2000" dirty="0" smtClean="0">
              <a:sym typeface="Wingdings"/>
            </a:endParaRPr>
          </a:p>
          <a:p>
            <a:r>
              <a:rPr lang="en-US" sz="2200" b="1" dirty="0" err="1" smtClean="0">
                <a:sym typeface="Wingdings"/>
              </a:rPr>
              <a:t>Sensibilità</a:t>
            </a:r>
            <a:r>
              <a:rPr lang="en-US" sz="2200" b="1" dirty="0" smtClean="0">
                <a:sym typeface="Wingdings"/>
              </a:rPr>
              <a:t> </a:t>
            </a:r>
            <a:r>
              <a:rPr lang="en-US" sz="2200" b="1" dirty="0" err="1" smtClean="0">
                <a:sym typeface="Wingdings"/>
              </a:rPr>
              <a:t>epicritiche</a:t>
            </a:r>
            <a:r>
              <a:rPr lang="en-US" sz="2200" b="1" dirty="0" smtClean="0">
                <a:sym typeface="Wingdings"/>
              </a:rPr>
              <a:t> (</a:t>
            </a:r>
            <a:r>
              <a:rPr lang="en-US" sz="2200" b="1" dirty="0" err="1" smtClean="0">
                <a:sym typeface="Wingdings"/>
              </a:rPr>
              <a:t>profonde</a:t>
            </a:r>
            <a:r>
              <a:rPr lang="en-US" sz="2200" b="1" dirty="0" smtClean="0">
                <a:sym typeface="Wingdings"/>
              </a:rPr>
              <a:t> </a:t>
            </a:r>
            <a:r>
              <a:rPr lang="en-US" sz="2200" b="1" dirty="0">
                <a:sym typeface="Wingdings"/>
              </a:rPr>
              <a:t>e </a:t>
            </a:r>
            <a:r>
              <a:rPr lang="en-US" sz="2200" b="1" dirty="0" err="1" smtClean="0">
                <a:sym typeface="Wingdings"/>
              </a:rPr>
              <a:t>complesse</a:t>
            </a:r>
            <a:r>
              <a:rPr lang="en-US" sz="2200" b="1" dirty="0" smtClean="0">
                <a:sym typeface="Wingdings"/>
              </a:rPr>
              <a:t>)  via </a:t>
            </a:r>
            <a:r>
              <a:rPr lang="en-US" sz="2200" b="1" dirty="0" err="1" smtClean="0">
                <a:sym typeface="Wingdings"/>
              </a:rPr>
              <a:t>spino-bulbo-talamica</a:t>
            </a:r>
            <a:endParaRPr lang="en-US" sz="2200" b="1" dirty="0" smtClean="0">
              <a:sym typeface="Wingdings"/>
            </a:endParaRPr>
          </a:p>
          <a:p>
            <a:pPr lvl="1"/>
            <a:r>
              <a:rPr lang="en-US" sz="2000" dirty="0" err="1" smtClean="0"/>
              <a:t>Tattile</a:t>
            </a:r>
            <a:r>
              <a:rPr lang="en-US" sz="2000" dirty="0" smtClean="0"/>
              <a:t> </a:t>
            </a:r>
            <a:r>
              <a:rPr lang="en-US" sz="2000" dirty="0" err="1" smtClean="0"/>
              <a:t>discriminativa</a:t>
            </a:r>
            <a:r>
              <a:rPr lang="en-US" sz="2000" dirty="0" smtClean="0"/>
              <a:t> (</a:t>
            </a:r>
            <a:r>
              <a:rPr lang="en-US" sz="2000" dirty="0" err="1" smtClean="0"/>
              <a:t>localizzazione</a:t>
            </a:r>
            <a:r>
              <a:rPr lang="en-US" sz="2000" dirty="0" smtClean="0"/>
              <a:t> </a:t>
            </a:r>
            <a:r>
              <a:rPr lang="en-US" sz="2000" dirty="0" err="1" smtClean="0"/>
              <a:t>dello</a:t>
            </a:r>
            <a:r>
              <a:rPr lang="en-US" sz="2000" dirty="0" smtClean="0"/>
              <a:t> </a:t>
            </a:r>
            <a:r>
              <a:rPr lang="en-US" sz="2000" dirty="0" err="1" smtClean="0"/>
              <a:t>stimolo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err="1" smtClean="0"/>
              <a:t>Senso</a:t>
            </a:r>
            <a:r>
              <a:rPr lang="en-US" sz="2000" dirty="0" smtClean="0"/>
              <a:t> </a:t>
            </a:r>
            <a:r>
              <a:rPr lang="en-US" sz="2000" dirty="0" err="1"/>
              <a:t>di</a:t>
            </a:r>
            <a:r>
              <a:rPr lang="en-US" sz="2000" dirty="0"/>
              <a:t> </a:t>
            </a:r>
            <a:r>
              <a:rPr lang="en-US" sz="2000" dirty="0" err="1"/>
              <a:t>posizione</a:t>
            </a:r>
            <a:r>
              <a:rPr lang="en-US" sz="2000" dirty="0"/>
              <a:t> </a:t>
            </a:r>
            <a:r>
              <a:rPr lang="en-US" sz="2000" dirty="0" err="1"/>
              <a:t>e</a:t>
            </a:r>
            <a:r>
              <a:rPr lang="en-US" sz="2000" dirty="0"/>
              <a:t> </a:t>
            </a:r>
            <a:r>
              <a:rPr lang="en-US" sz="2000" dirty="0" err="1"/>
              <a:t>movimento</a:t>
            </a:r>
            <a:r>
              <a:rPr lang="en-US" sz="2000" dirty="0" smtClean="0"/>
              <a:t> (</a:t>
            </a:r>
            <a:r>
              <a:rPr lang="en-US" sz="2000" dirty="0" err="1" smtClean="0"/>
              <a:t>statochinestesia</a:t>
            </a:r>
            <a:r>
              <a:rPr lang="en-US" sz="2000" dirty="0" smtClean="0"/>
              <a:t>)</a:t>
            </a:r>
            <a:endParaRPr lang="en-US" sz="2000" dirty="0"/>
          </a:p>
          <a:p>
            <a:pPr lvl="1"/>
            <a:r>
              <a:rPr lang="en-US" sz="2000" dirty="0" err="1" smtClean="0"/>
              <a:t>Pallestesia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 err="1" smtClean="0"/>
              <a:t>Barestesia</a:t>
            </a:r>
            <a:endParaRPr lang="en-US" sz="2000" dirty="0"/>
          </a:p>
          <a:p>
            <a:pPr lvl="1"/>
            <a:r>
              <a:rPr lang="en-US" sz="2000" dirty="0" err="1" smtClean="0"/>
              <a:t>Stereognosia</a:t>
            </a:r>
            <a:endParaRPr lang="en-US" sz="2000" dirty="0"/>
          </a:p>
          <a:p>
            <a:pPr lvl="1"/>
            <a:r>
              <a:rPr lang="en-US" sz="2000" dirty="0" err="1" smtClean="0"/>
              <a:t>Grafestesia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5776" y="4049766"/>
            <a:ext cx="4016747" cy="2787891"/>
          </a:xfrm>
          <a:prstGeom prst="rect">
            <a:avLst/>
          </a:prstGeom>
          <a:ln>
            <a:solidFill>
              <a:srgbClr val="800000"/>
            </a:solidFill>
          </a:ln>
        </p:spPr>
      </p:pic>
      <p:pic>
        <p:nvPicPr>
          <p:cNvPr id="6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006"/>
          <a:stretch/>
        </p:blipFill>
        <p:spPr>
          <a:xfrm>
            <a:off x="7281862" y="0"/>
            <a:ext cx="1841595" cy="2797544"/>
          </a:xfrm>
          <a:prstGeom prst="rect">
            <a:avLst/>
          </a:prstGeom>
          <a:ln>
            <a:solidFill>
              <a:srgbClr val="800000"/>
            </a:solidFill>
          </a:ln>
        </p:spPr>
      </p:pic>
      <p:pic>
        <p:nvPicPr>
          <p:cNvPr id="1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8697" y="3501008"/>
            <a:ext cx="2015303" cy="2852936"/>
          </a:xfrm>
          <a:prstGeom prst="rect">
            <a:avLst/>
          </a:prstGeom>
          <a:ln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259538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>
                <a:solidFill>
                  <a:srgbClr val="800000"/>
                </a:solidFill>
              </a:rPr>
              <a:t>Esame obiettivo delle sensibilità</a:t>
            </a:r>
            <a:endParaRPr lang="it-IT" sz="3600" dirty="0">
              <a:solidFill>
                <a:srgbClr val="8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rgbClr val="F2F2F2"/>
          </a:solidFill>
          <a:ln>
            <a:solidFill>
              <a:srgbClr val="800000"/>
            </a:solidFill>
          </a:ln>
        </p:spPr>
        <p:txBody>
          <a:bodyPr>
            <a:normAutofit fontScale="55000" lnSpcReduction="20000"/>
          </a:bodyPr>
          <a:lstStyle/>
          <a:p>
            <a:r>
              <a:rPr lang="it-IT" dirty="0" smtClean="0"/>
              <a:t>Termica: provette calda (45°) e fredda (20°)</a:t>
            </a:r>
          </a:p>
          <a:p>
            <a:pPr lvl="1"/>
            <a:r>
              <a:rPr lang="it-IT" dirty="0" smtClean="0"/>
              <a:t>Capacità discriminativa di 1°C tra 28 e 32°, negli estremi caldi e freddi la capacità discriminativa è minore (35-40 e 10-20°C)</a:t>
            </a:r>
          </a:p>
          <a:p>
            <a:r>
              <a:rPr lang="it-IT" dirty="0" smtClean="0"/>
              <a:t>Dolorifica: punta smussata ago</a:t>
            </a:r>
          </a:p>
          <a:p>
            <a:r>
              <a:rPr lang="it-IT" dirty="0" smtClean="0"/>
              <a:t>Dolore da pressione profonda: pizzicotto e pressione profonda a livello muscolare </a:t>
            </a:r>
          </a:p>
          <a:p>
            <a:r>
              <a:rPr lang="it-IT" dirty="0" smtClean="0"/>
              <a:t>Tattile: batuffolo cotone</a:t>
            </a:r>
          </a:p>
          <a:p>
            <a:r>
              <a:rPr lang="it-IT" dirty="0" smtClean="0"/>
              <a:t>Propriocettiva (senso di posizione e movimento degli arti/dita): arti estesi, dita divaricate, stazione eretta a base unita ad </a:t>
            </a:r>
            <a:r>
              <a:rPr lang="it-IT" dirty="0"/>
              <a:t>o</a:t>
            </a:r>
            <a:r>
              <a:rPr lang="it-IT" dirty="0" smtClean="0"/>
              <a:t>cchi chiusi (</a:t>
            </a:r>
            <a:r>
              <a:rPr lang="it-IT" dirty="0" err="1" smtClean="0"/>
              <a:t>Romberg</a:t>
            </a:r>
            <a:r>
              <a:rPr lang="it-IT" dirty="0" smtClean="0"/>
              <a:t>); movimento delle dita afferrando le dita in due punti perpendicolari al movimento</a:t>
            </a:r>
          </a:p>
          <a:p>
            <a:r>
              <a:rPr lang="it-IT" dirty="0" smtClean="0"/>
              <a:t>Pallestesica (modalità sensitiva complessa che comprende tatto e alternanza di stimolazioni di tipo pressorio profondo): diapason </a:t>
            </a:r>
          </a:p>
          <a:p>
            <a:r>
              <a:rPr lang="it-IT" dirty="0" smtClean="0"/>
              <a:t>Sensibilità discriminative:</a:t>
            </a:r>
          </a:p>
          <a:p>
            <a:pPr lvl="1"/>
            <a:r>
              <a:rPr lang="it-IT" dirty="0" smtClean="0"/>
              <a:t>Doppio stimolo: 3-5 mm punta dita, 4-7 cm dorso</a:t>
            </a:r>
          </a:p>
          <a:p>
            <a:pPr lvl="1"/>
            <a:r>
              <a:rPr lang="it-IT" dirty="0" err="1" smtClean="0"/>
              <a:t>Grafoestesia</a:t>
            </a:r>
            <a:endParaRPr lang="it-IT" dirty="0" smtClean="0"/>
          </a:p>
          <a:p>
            <a:pPr lvl="1"/>
            <a:r>
              <a:rPr lang="it-IT" dirty="0" err="1" smtClean="0"/>
              <a:t>Steroegnosia</a:t>
            </a:r>
            <a:r>
              <a:rPr lang="it-IT" dirty="0" smtClean="0"/>
              <a:t>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7284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it-IT" sz="3600" dirty="0" smtClean="0">
                <a:solidFill>
                  <a:srgbClr val="800000"/>
                </a:solidFill>
              </a:rPr>
              <a:t>Distribuzione nervi periferici</a:t>
            </a:r>
            <a:endParaRPr lang="it-IT" sz="3600" dirty="0">
              <a:solidFill>
                <a:srgbClr val="800000"/>
              </a:solidFill>
            </a:endParaRPr>
          </a:p>
        </p:txBody>
      </p:sp>
      <p:pic>
        <p:nvPicPr>
          <p:cNvPr id="2050" name="Picture 2" descr="C:\Users\MS6180\Pictures\tavola distribuzione nerv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8" y="714574"/>
            <a:ext cx="8201025" cy="437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3332" y="5301208"/>
            <a:ext cx="9167180" cy="923330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r>
              <a:rPr lang="it-IT" dirty="0" smtClean="0"/>
              <a:t>Ambito cranico: V </a:t>
            </a:r>
            <a:r>
              <a:rPr lang="it-IT" dirty="0" err="1" smtClean="0"/>
              <a:t>nc</a:t>
            </a:r>
            <a:endParaRPr lang="it-IT" dirty="0" smtClean="0"/>
          </a:p>
          <a:p>
            <a:r>
              <a:rPr lang="it-IT" dirty="0" smtClean="0"/>
              <a:t>AA superiori: ramo circonflesso del nervo ascellare, radiale, mediano, ulnare</a:t>
            </a:r>
          </a:p>
          <a:p>
            <a:r>
              <a:rPr lang="it-IT" dirty="0" smtClean="0"/>
              <a:t>AA inferiori: femorale, cutaneo laterale della coscia, sciatico, peroneo comune, tibiale anteriore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6780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GB" altLang="it-IT" sz="3200" dirty="0" smtClean="0">
                <a:solidFill>
                  <a:srgbClr val="632523"/>
                </a:solidFill>
                <a:latin typeface="Calibri" pitchFamily="34" charset="0"/>
              </a:rPr>
              <a:t>II – Optic Nerve (</a:t>
            </a:r>
            <a:r>
              <a:rPr lang="en-GB" altLang="it-IT" sz="3200" dirty="0" err="1" smtClean="0">
                <a:solidFill>
                  <a:srgbClr val="632523"/>
                </a:solidFill>
                <a:latin typeface="Calibri" pitchFamily="34" charset="0"/>
              </a:rPr>
              <a:t>sensoriale</a:t>
            </a:r>
            <a:r>
              <a:rPr lang="en-GB" altLang="it-IT" sz="3200" dirty="0" smtClean="0">
                <a:solidFill>
                  <a:srgbClr val="632523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4199384" cy="1333128"/>
          </a:xfrm>
          <a:solidFill>
            <a:srgbClr val="F2F2F2"/>
          </a:solidFill>
          <a:ln>
            <a:solidFill>
              <a:srgbClr val="800000"/>
            </a:solidFill>
          </a:ln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it-IT" sz="2400" dirty="0" err="1" smtClean="0"/>
              <a:t>Costituito</a:t>
            </a:r>
            <a:r>
              <a:rPr lang="en-GB" altLang="it-IT" sz="2400" dirty="0" smtClean="0"/>
              <a:t> da cellule </a:t>
            </a:r>
            <a:r>
              <a:rPr lang="en-GB" altLang="it-IT" sz="2400" dirty="0" err="1" smtClean="0"/>
              <a:t>sensoriali</a:t>
            </a:r>
            <a:r>
              <a:rPr lang="en-GB" altLang="it-IT" sz="2400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it-IT" sz="2400" dirty="0" err="1" smtClean="0"/>
              <a:t>della</a:t>
            </a:r>
            <a:r>
              <a:rPr lang="en-GB" altLang="it-IT" sz="2400" dirty="0" smtClean="0"/>
              <a:t> retina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it-IT" sz="2400" dirty="0" smtClean="0">
                <a:solidFill>
                  <a:srgbClr val="FF0066"/>
                </a:solidFill>
              </a:rPr>
              <a:t>VISIONE</a:t>
            </a:r>
          </a:p>
        </p:txBody>
      </p:sp>
      <p:pic>
        <p:nvPicPr>
          <p:cNvPr id="819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980728"/>
            <a:ext cx="3747269" cy="5774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79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033" y="1417638"/>
            <a:ext cx="5334000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>
                <a:solidFill>
                  <a:srgbClr val="800000"/>
                </a:solidFill>
              </a:rPr>
              <a:t>Distribuzione radicolare</a:t>
            </a:r>
            <a:endParaRPr lang="it-IT" sz="3600" dirty="0">
              <a:solidFill>
                <a:srgbClr val="8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5885" y="2878667"/>
            <a:ext cx="1930915" cy="1625600"/>
          </a:xfrm>
          <a:prstGeom prst="rect">
            <a:avLst/>
          </a:prstGeom>
          <a:ln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391361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46667"/>
            <a:ext cx="8229600" cy="2942373"/>
          </a:xfrm>
          <a:solidFill>
            <a:srgbClr val="F2F2F2"/>
          </a:solidFill>
          <a:ln>
            <a:solidFill>
              <a:srgbClr val="800000"/>
            </a:solidFill>
          </a:ln>
        </p:spPr>
        <p:txBody>
          <a:bodyPr>
            <a:normAutofit/>
          </a:bodyPr>
          <a:lstStyle/>
          <a:p>
            <a:r>
              <a:rPr lang="en-US" sz="1800" b="1" i="1" dirty="0" err="1" smtClean="0"/>
              <a:t>Sindrome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cordoni</a:t>
            </a:r>
            <a:r>
              <a:rPr lang="en-US" sz="1800" b="1" i="1" dirty="0" smtClean="0"/>
              <a:t> posteriori (</a:t>
            </a:r>
            <a:r>
              <a:rPr lang="en-US" sz="1800" b="1" i="1" dirty="0" err="1" smtClean="0"/>
              <a:t>tabetica</a:t>
            </a:r>
            <a:r>
              <a:rPr lang="en-US" sz="1800" b="1" i="1" dirty="0" smtClean="0"/>
              <a:t>): </a:t>
            </a:r>
            <a:r>
              <a:rPr lang="en-US" sz="1800" dirty="0" err="1" smtClean="0"/>
              <a:t>danno</a:t>
            </a:r>
            <a:r>
              <a:rPr lang="en-US" sz="1800" dirty="0" smtClean="0"/>
              <a:t> </a:t>
            </a:r>
            <a:r>
              <a:rPr lang="en-US" sz="1800" dirty="0" err="1" smtClean="0"/>
              <a:t>delle</a:t>
            </a:r>
            <a:r>
              <a:rPr lang="en-US" sz="1800" dirty="0" smtClean="0"/>
              <a:t> grandi </a:t>
            </a:r>
            <a:r>
              <a:rPr lang="en-US" sz="1800" dirty="0" err="1" smtClean="0"/>
              <a:t>fibre</a:t>
            </a:r>
            <a:r>
              <a:rPr lang="en-US" sz="1800" dirty="0" smtClean="0"/>
              <a:t> </a:t>
            </a:r>
            <a:r>
              <a:rPr lang="en-US" sz="1800" dirty="0" err="1" smtClean="0"/>
              <a:t>propriocettive</a:t>
            </a:r>
            <a:endParaRPr lang="en-US" sz="1800" dirty="0" smtClean="0"/>
          </a:p>
          <a:p>
            <a:r>
              <a:rPr lang="en-US" sz="1800" b="1" i="1" dirty="0" err="1" smtClean="0"/>
              <a:t>Sindrome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spinale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completa</a:t>
            </a:r>
            <a:r>
              <a:rPr lang="en-US" sz="1800" dirty="0" smtClean="0"/>
              <a:t>: </a:t>
            </a:r>
            <a:r>
              <a:rPr lang="en-US" sz="1800" dirty="0" err="1" smtClean="0"/>
              <a:t>perse</a:t>
            </a:r>
            <a:r>
              <a:rPr lang="en-US" sz="1800" dirty="0" smtClean="0"/>
              <a:t> </a:t>
            </a:r>
            <a:r>
              <a:rPr lang="en-US" sz="1800" dirty="0" err="1" smtClean="0"/>
              <a:t>tutte</a:t>
            </a:r>
            <a:r>
              <a:rPr lang="en-US" sz="1800" dirty="0" smtClean="0"/>
              <a:t> le </a:t>
            </a:r>
            <a:r>
              <a:rPr lang="en-US" sz="1800" dirty="0" err="1" smtClean="0"/>
              <a:t>modalità</a:t>
            </a:r>
            <a:r>
              <a:rPr lang="en-US" sz="1800" dirty="0" smtClean="0"/>
              <a:t> sensitive (</a:t>
            </a:r>
            <a:r>
              <a:rPr lang="en-US" sz="1800" dirty="0" err="1" smtClean="0"/>
              <a:t>termo-dolorifica</a:t>
            </a:r>
            <a:r>
              <a:rPr lang="en-US" sz="1800" dirty="0" smtClean="0"/>
              <a:t> 2-3 </a:t>
            </a:r>
            <a:r>
              <a:rPr lang="en-US" sz="1800" dirty="0" err="1" smtClean="0"/>
              <a:t>metameri</a:t>
            </a:r>
            <a:r>
              <a:rPr lang="en-US" sz="1800" dirty="0" smtClean="0"/>
              <a:t> sotto </a:t>
            </a:r>
            <a:r>
              <a:rPr lang="en-US" sz="1800" dirty="0" err="1" smtClean="0"/>
              <a:t>il</a:t>
            </a:r>
            <a:r>
              <a:rPr lang="en-US" sz="1800" dirty="0" smtClean="0"/>
              <a:t> </a:t>
            </a:r>
            <a:r>
              <a:rPr lang="en-US" sz="1800" dirty="0" err="1" smtClean="0"/>
              <a:t>livello</a:t>
            </a:r>
            <a:r>
              <a:rPr lang="en-US" sz="1800" dirty="0" smtClean="0"/>
              <a:t> </a:t>
            </a:r>
            <a:r>
              <a:rPr lang="en-US" sz="1800" dirty="0" err="1" smtClean="0"/>
              <a:t>della</a:t>
            </a:r>
            <a:r>
              <a:rPr lang="en-US" sz="1800" dirty="0" smtClean="0"/>
              <a:t> </a:t>
            </a:r>
            <a:r>
              <a:rPr lang="en-US" sz="1800" dirty="0" err="1" smtClean="0"/>
              <a:t>lesione</a:t>
            </a:r>
            <a:r>
              <a:rPr lang="en-US" sz="1800" dirty="0" smtClean="0"/>
              <a:t>)</a:t>
            </a:r>
          </a:p>
          <a:p>
            <a:r>
              <a:rPr lang="en-US" sz="1800" b="1" i="1" dirty="0" err="1" smtClean="0"/>
              <a:t>Sindrome</a:t>
            </a:r>
            <a:r>
              <a:rPr lang="en-US" sz="1800" b="1" i="1" dirty="0" smtClean="0"/>
              <a:t> di Brown-</a:t>
            </a:r>
            <a:r>
              <a:rPr lang="en-US" sz="1800" b="1" i="1" dirty="0" err="1" smtClean="0"/>
              <a:t>Sequard</a:t>
            </a:r>
            <a:r>
              <a:rPr lang="en-US" sz="1800" b="1" i="1" dirty="0" smtClean="0"/>
              <a:t> (</a:t>
            </a:r>
            <a:r>
              <a:rPr lang="en-US" sz="1800" b="1" i="1" dirty="0" err="1" smtClean="0"/>
              <a:t>emisezione</a:t>
            </a:r>
            <a:r>
              <a:rPr lang="en-US" sz="1800" b="1" i="1" dirty="0" smtClean="0"/>
              <a:t> del </a:t>
            </a:r>
            <a:r>
              <a:rPr lang="en-US" sz="1800" b="1" i="1" dirty="0" err="1" smtClean="0"/>
              <a:t>midollo</a:t>
            </a:r>
            <a:r>
              <a:rPr lang="en-US" sz="1800" b="1" i="1" dirty="0" smtClean="0"/>
              <a:t>): </a:t>
            </a:r>
            <a:r>
              <a:rPr lang="en-US" sz="1800" dirty="0" err="1" smtClean="0"/>
              <a:t>perdita</a:t>
            </a:r>
            <a:r>
              <a:rPr lang="en-US" sz="1800" dirty="0" smtClean="0"/>
              <a:t> </a:t>
            </a:r>
            <a:r>
              <a:rPr lang="en-US" sz="1800" dirty="0" err="1" smtClean="0"/>
              <a:t>termo-dolorifica</a:t>
            </a:r>
            <a:r>
              <a:rPr lang="en-US" sz="1800" dirty="0" smtClean="0"/>
              <a:t> </a:t>
            </a:r>
            <a:r>
              <a:rPr lang="en-US" sz="1800" dirty="0" err="1" smtClean="0"/>
              <a:t>controlaterale</a:t>
            </a:r>
            <a:r>
              <a:rPr lang="en-US" sz="1800" dirty="0" smtClean="0"/>
              <a:t> </a:t>
            </a:r>
            <a:r>
              <a:rPr lang="en-US" sz="1800" dirty="0" err="1" smtClean="0"/>
              <a:t>alla</a:t>
            </a:r>
            <a:r>
              <a:rPr lang="en-US" sz="1800" dirty="0" smtClean="0"/>
              <a:t> </a:t>
            </a:r>
            <a:r>
              <a:rPr lang="en-US" sz="1800" dirty="0" err="1" smtClean="0"/>
              <a:t>lesione</a:t>
            </a:r>
            <a:r>
              <a:rPr lang="en-US" sz="1800" dirty="0" smtClean="0"/>
              <a:t>, </a:t>
            </a:r>
            <a:r>
              <a:rPr lang="en-US" sz="1800" dirty="0" err="1" smtClean="0"/>
              <a:t>propriocettiva</a:t>
            </a:r>
            <a:r>
              <a:rPr lang="en-US" sz="1800" dirty="0" smtClean="0"/>
              <a:t> </a:t>
            </a:r>
            <a:r>
              <a:rPr lang="en-US" sz="1800" dirty="0" err="1" smtClean="0"/>
              <a:t>omolaterale</a:t>
            </a:r>
            <a:endParaRPr lang="en-US" sz="1800" dirty="0" smtClean="0"/>
          </a:p>
          <a:p>
            <a:r>
              <a:rPr lang="en-US" sz="1800" b="1" i="1" dirty="0" err="1" smtClean="0"/>
              <a:t>Sindrome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siringomielica</a:t>
            </a:r>
            <a:r>
              <a:rPr lang="en-US" sz="1800" b="1" i="1" dirty="0" smtClean="0"/>
              <a:t>: </a:t>
            </a:r>
            <a:r>
              <a:rPr lang="en-US" sz="1800" dirty="0" err="1" smtClean="0"/>
              <a:t>perdita</a:t>
            </a:r>
            <a:r>
              <a:rPr lang="en-US" sz="1800" dirty="0" smtClean="0"/>
              <a:t> </a:t>
            </a:r>
            <a:r>
              <a:rPr lang="en-US" sz="1800" dirty="0" err="1" smtClean="0"/>
              <a:t>termo-dolorifica</a:t>
            </a:r>
            <a:r>
              <a:rPr lang="en-US" sz="1800" dirty="0" smtClean="0"/>
              <a:t> con </a:t>
            </a:r>
            <a:r>
              <a:rPr lang="en-US" sz="1800" dirty="0" err="1" smtClean="0"/>
              <a:t>risparmio</a:t>
            </a:r>
            <a:r>
              <a:rPr lang="en-US" sz="1800" dirty="0" smtClean="0"/>
              <a:t> </a:t>
            </a:r>
            <a:r>
              <a:rPr lang="en-US" sz="1800" dirty="0" err="1" smtClean="0"/>
              <a:t>altre</a:t>
            </a:r>
            <a:r>
              <a:rPr lang="en-US" sz="1800" dirty="0" smtClean="0"/>
              <a:t> </a:t>
            </a:r>
            <a:r>
              <a:rPr lang="en-US" sz="1800" dirty="0" err="1" smtClean="0"/>
              <a:t>modalità</a:t>
            </a:r>
            <a:r>
              <a:rPr lang="en-US" sz="1800" dirty="0" smtClean="0"/>
              <a:t> sensitive</a:t>
            </a:r>
          </a:p>
          <a:p>
            <a:r>
              <a:rPr lang="en-US" sz="1800" b="1" i="1" dirty="0" err="1" smtClean="0"/>
              <a:t>Sindromi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dell’arteria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spinale</a:t>
            </a:r>
            <a:r>
              <a:rPr lang="en-US" sz="1800" b="1" i="1" dirty="0" smtClean="0"/>
              <a:t>:</a:t>
            </a:r>
            <a:r>
              <a:rPr lang="en-US" sz="1800" dirty="0" smtClean="0"/>
              <a:t> </a:t>
            </a:r>
            <a:r>
              <a:rPr lang="en-US" sz="1800" dirty="0" err="1" smtClean="0"/>
              <a:t>perdita</a:t>
            </a:r>
            <a:r>
              <a:rPr lang="en-US" sz="1800" dirty="0" smtClean="0"/>
              <a:t> </a:t>
            </a:r>
            <a:r>
              <a:rPr lang="en-US" sz="1800" dirty="0" err="1" smtClean="0"/>
              <a:t>termodolorifica</a:t>
            </a:r>
            <a:r>
              <a:rPr lang="en-US" sz="1800" dirty="0" smtClean="0"/>
              <a:t> </a:t>
            </a:r>
            <a:r>
              <a:rPr lang="en-US" sz="1800" dirty="0" err="1" smtClean="0"/>
              <a:t>sottolesionale</a:t>
            </a:r>
            <a:r>
              <a:rPr lang="en-US" sz="1800" dirty="0" smtClean="0"/>
              <a:t> (deficit </a:t>
            </a:r>
            <a:r>
              <a:rPr lang="en-US" sz="1800" dirty="0" err="1" smtClean="0"/>
              <a:t>motorio</a:t>
            </a:r>
            <a:r>
              <a:rPr lang="en-US" sz="1800" dirty="0" smtClean="0"/>
              <a:t> </a:t>
            </a:r>
            <a:r>
              <a:rPr lang="en-US" sz="1800" dirty="0" err="1" smtClean="0"/>
              <a:t>importante</a:t>
            </a:r>
            <a:r>
              <a:rPr lang="en-US" sz="1800" dirty="0" smtClean="0"/>
              <a:t>)</a:t>
            </a:r>
            <a:endParaRPr lang="en-US" sz="1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solidFill>
                  <a:srgbClr val="800000"/>
                </a:solidFill>
              </a:rPr>
              <a:t>Sindromi</a:t>
            </a:r>
            <a:r>
              <a:rPr lang="en-US" sz="3600" dirty="0" smtClean="0">
                <a:solidFill>
                  <a:srgbClr val="800000"/>
                </a:solidFill>
              </a:rPr>
              <a:t> </a:t>
            </a:r>
            <a:r>
              <a:rPr lang="en-US" sz="3600" dirty="0" err="1" smtClean="0">
                <a:solidFill>
                  <a:srgbClr val="800000"/>
                </a:solidFill>
              </a:rPr>
              <a:t>midollari</a:t>
            </a:r>
            <a:endParaRPr lang="en-US" sz="3600" dirty="0">
              <a:solidFill>
                <a:srgbClr val="800000"/>
              </a:solidFill>
            </a:endParaRP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3884885"/>
            <a:ext cx="8328025" cy="278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944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800000"/>
                </a:solidFill>
              </a:rPr>
              <a:t>Sindromi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talamiche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20888"/>
          </a:xfrm>
          <a:solidFill>
            <a:srgbClr val="F2F2F2"/>
          </a:solidFill>
          <a:ln>
            <a:solidFill>
              <a:srgbClr val="800000"/>
            </a:solidFill>
          </a:ln>
        </p:spPr>
        <p:txBody>
          <a:bodyPr/>
          <a:lstStyle/>
          <a:p>
            <a:r>
              <a:rPr lang="en-US" dirty="0" err="1" smtClean="0"/>
              <a:t>Perdita</a:t>
            </a:r>
            <a:r>
              <a:rPr lang="en-US" dirty="0" smtClean="0"/>
              <a:t> o </a:t>
            </a:r>
            <a:r>
              <a:rPr lang="en-US" dirty="0" err="1" smtClean="0"/>
              <a:t>riduzione</a:t>
            </a:r>
            <a:r>
              <a:rPr lang="en-US" dirty="0" smtClean="0"/>
              <a:t> di </a:t>
            </a:r>
            <a:r>
              <a:rPr lang="en-US" dirty="0" err="1" smtClean="0"/>
              <a:t>tutti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tipi di </a:t>
            </a:r>
            <a:r>
              <a:rPr lang="en-US" dirty="0" err="1" smtClean="0"/>
              <a:t>sensibilità</a:t>
            </a:r>
            <a:r>
              <a:rPr lang="en-US" dirty="0" smtClean="0"/>
              <a:t> </a:t>
            </a:r>
            <a:r>
              <a:rPr lang="en-US" dirty="0" err="1" smtClean="0"/>
              <a:t>controlaterali</a:t>
            </a:r>
            <a:r>
              <a:rPr lang="en-US" dirty="0" smtClean="0"/>
              <a:t> </a:t>
            </a:r>
            <a:r>
              <a:rPr lang="en-US" dirty="0" err="1" smtClean="0"/>
              <a:t>alla</a:t>
            </a:r>
            <a:r>
              <a:rPr lang="en-US" dirty="0" smtClean="0"/>
              <a:t> </a:t>
            </a:r>
            <a:r>
              <a:rPr lang="en-US" dirty="0" err="1" smtClean="0"/>
              <a:t>lesione</a:t>
            </a:r>
            <a:endParaRPr lang="en-US" dirty="0" smtClean="0"/>
          </a:p>
          <a:p>
            <a:r>
              <a:rPr lang="en-US" dirty="0" err="1" smtClean="0"/>
              <a:t>Sensibilità</a:t>
            </a:r>
            <a:r>
              <a:rPr lang="en-US" dirty="0" smtClean="0"/>
              <a:t> </a:t>
            </a:r>
            <a:r>
              <a:rPr lang="en-US" dirty="0" err="1" smtClean="0"/>
              <a:t>profonde</a:t>
            </a:r>
            <a:r>
              <a:rPr lang="en-US" dirty="0" smtClean="0"/>
              <a:t> &gt; </a:t>
            </a:r>
            <a:r>
              <a:rPr lang="en-US" dirty="0" err="1" smtClean="0"/>
              <a:t>sensibilità</a:t>
            </a:r>
            <a:r>
              <a:rPr lang="en-US" dirty="0" smtClean="0"/>
              <a:t> </a:t>
            </a:r>
            <a:r>
              <a:rPr lang="en-US" dirty="0" err="1" smtClean="0"/>
              <a:t>superficiali</a:t>
            </a:r>
            <a:endParaRPr lang="en-US" dirty="0" smtClean="0"/>
          </a:p>
          <a:p>
            <a:r>
              <a:rPr lang="en-US" dirty="0" err="1" smtClean="0"/>
              <a:t>Dolore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61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800000"/>
                </a:solidFill>
              </a:rPr>
              <a:t>Sindromi</a:t>
            </a:r>
            <a:r>
              <a:rPr lang="en-US" dirty="0" smtClean="0">
                <a:solidFill>
                  <a:srgbClr val="800000"/>
                </a:solidFill>
              </a:rPr>
              <a:t> </a:t>
            </a:r>
            <a:r>
              <a:rPr lang="en-US" dirty="0" err="1" smtClean="0">
                <a:solidFill>
                  <a:srgbClr val="800000"/>
                </a:solidFill>
              </a:rPr>
              <a:t>corticali</a:t>
            </a:r>
            <a:endParaRPr lang="en-US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2F2F2"/>
          </a:solidFill>
          <a:ln>
            <a:solidFill>
              <a:srgbClr val="80000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lesione</a:t>
            </a:r>
            <a:r>
              <a:rPr lang="en-US" dirty="0" smtClean="0"/>
              <a:t> del lobo </a:t>
            </a:r>
            <a:r>
              <a:rPr lang="en-US" dirty="0" err="1" smtClean="0"/>
              <a:t>parietale</a:t>
            </a:r>
            <a:endParaRPr lang="en-US" dirty="0" smtClean="0"/>
          </a:p>
          <a:p>
            <a:r>
              <a:rPr lang="en-US" dirty="0" err="1" smtClean="0"/>
              <a:t>Perdita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funzioni</a:t>
            </a:r>
            <a:r>
              <a:rPr lang="en-US" dirty="0" smtClean="0"/>
              <a:t> discriminative </a:t>
            </a:r>
            <a:r>
              <a:rPr lang="en-US" dirty="0" err="1" smtClean="0"/>
              <a:t>senza</a:t>
            </a:r>
            <a:r>
              <a:rPr lang="en-US" dirty="0" smtClean="0"/>
              <a:t> </a:t>
            </a:r>
            <a:r>
              <a:rPr lang="en-US" dirty="0" err="1" smtClean="0"/>
              <a:t>compromissione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modalità</a:t>
            </a:r>
            <a:r>
              <a:rPr lang="en-US" dirty="0" smtClean="0"/>
              <a:t> sensitive </a:t>
            </a:r>
            <a:r>
              <a:rPr lang="en-US" dirty="0" err="1" smtClean="0"/>
              <a:t>primarie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Diminuzione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capacità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localizzare</a:t>
            </a:r>
            <a:r>
              <a:rPr lang="en-US" dirty="0" smtClean="0"/>
              <a:t> 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stimoli</a:t>
            </a:r>
            <a:r>
              <a:rPr lang="en-US" dirty="0" smtClean="0"/>
              <a:t> (</a:t>
            </a:r>
            <a:r>
              <a:rPr lang="en-US" dirty="0" err="1" smtClean="0"/>
              <a:t>topoagnosia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Estinzione</a:t>
            </a:r>
            <a:endParaRPr lang="en-US" dirty="0" smtClean="0"/>
          </a:p>
          <a:p>
            <a:pPr lvl="1"/>
            <a:r>
              <a:rPr lang="en-US" dirty="0" err="1" smtClean="0"/>
              <a:t>Elevazione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soglia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riconoscimento</a:t>
            </a:r>
            <a:r>
              <a:rPr lang="en-US" dirty="0" smtClean="0"/>
              <a:t> </a:t>
            </a:r>
            <a:r>
              <a:rPr lang="en-US" dirty="0" err="1" smtClean="0"/>
              <a:t>doppio</a:t>
            </a:r>
            <a:r>
              <a:rPr lang="en-US" dirty="0" smtClean="0"/>
              <a:t> </a:t>
            </a:r>
            <a:r>
              <a:rPr lang="en-US" dirty="0" err="1" smtClean="0"/>
              <a:t>stimolo</a:t>
            </a:r>
            <a:endParaRPr lang="en-US" dirty="0" smtClean="0"/>
          </a:p>
          <a:p>
            <a:pPr lvl="1"/>
            <a:r>
              <a:rPr lang="en-US" dirty="0" err="1" smtClean="0"/>
              <a:t>Astereognosia</a:t>
            </a:r>
            <a:r>
              <a:rPr lang="en-US" dirty="0" smtClean="0"/>
              <a:t> (</a:t>
            </a:r>
            <a:r>
              <a:rPr lang="en-US" dirty="0" err="1" smtClean="0"/>
              <a:t>incapacità</a:t>
            </a:r>
            <a:r>
              <a:rPr lang="en-US" dirty="0" smtClean="0"/>
              <a:t> a </a:t>
            </a:r>
            <a:r>
              <a:rPr lang="en-US" dirty="0" err="1" smtClean="0"/>
              <a:t>identificare</a:t>
            </a:r>
            <a:r>
              <a:rPr lang="en-US" dirty="0" smtClean="0"/>
              <a:t> </a:t>
            </a:r>
            <a:r>
              <a:rPr lang="en-US" dirty="0" err="1" smtClean="0"/>
              <a:t>oggetto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Agnosia</a:t>
            </a:r>
            <a:r>
              <a:rPr lang="en-US" dirty="0" smtClean="0"/>
              <a:t> </a:t>
            </a:r>
            <a:r>
              <a:rPr lang="en-US" dirty="0" err="1" smtClean="0"/>
              <a:t>tattile</a:t>
            </a:r>
            <a:r>
              <a:rPr lang="en-US" dirty="0" smtClean="0"/>
              <a:t> (</a:t>
            </a:r>
            <a:r>
              <a:rPr lang="en-US" dirty="0" err="1" smtClean="0"/>
              <a:t>incapacità</a:t>
            </a:r>
            <a:r>
              <a:rPr lang="en-US" dirty="0" smtClean="0"/>
              <a:t> a </a:t>
            </a:r>
            <a:r>
              <a:rPr lang="en-US" dirty="0" err="1" smtClean="0"/>
              <a:t>tradurlo</a:t>
            </a:r>
            <a:r>
              <a:rPr lang="en-US" dirty="0" smtClean="0"/>
              <a:t> in </a:t>
            </a:r>
            <a:r>
              <a:rPr lang="en-US" dirty="0" err="1" smtClean="0"/>
              <a:t>simbolo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28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800000"/>
                </a:solidFill>
              </a:rPr>
              <a:t>Coordinazione ed equilibrio</a:t>
            </a:r>
            <a:endParaRPr lang="it-IT" dirty="0">
              <a:solidFill>
                <a:srgbClr val="8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692696"/>
            <a:ext cx="8784976" cy="6048672"/>
          </a:xfrm>
          <a:solidFill>
            <a:srgbClr val="F2F2F2"/>
          </a:solidFill>
          <a:ln>
            <a:solidFill>
              <a:srgbClr val="800000"/>
            </a:solidFill>
          </a:ln>
        </p:spPr>
        <p:txBody>
          <a:bodyPr>
            <a:normAutofit/>
          </a:bodyPr>
          <a:lstStyle/>
          <a:p>
            <a:r>
              <a:rPr lang="it-IT" sz="2400" dirty="0" smtClean="0"/>
              <a:t>Prova indice/naso</a:t>
            </a:r>
          </a:p>
          <a:p>
            <a:r>
              <a:rPr lang="it-IT" sz="2400" dirty="0" smtClean="0"/>
              <a:t>Prova indice/orecchio</a:t>
            </a:r>
          </a:p>
          <a:p>
            <a:r>
              <a:rPr lang="it-IT" sz="2400" dirty="0" smtClean="0"/>
              <a:t>Prova indice/indice</a:t>
            </a:r>
          </a:p>
          <a:p>
            <a:r>
              <a:rPr lang="it-IT" sz="2400" dirty="0" smtClean="0"/>
              <a:t>Prova tallone/ginocchio</a:t>
            </a:r>
          </a:p>
          <a:p>
            <a:r>
              <a:rPr lang="it-IT" sz="2400" dirty="0" err="1" smtClean="0"/>
              <a:t>Diadococinesi</a:t>
            </a:r>
            <a:endParaRPr lang="it-IT" sz="2400" dirty="0" smtClean="0"/>
          </a:p>
          <a:p>
            <a:r>
              <a:rPr lang="it-IT" sz="2400" dirty="0" smtClean="0"/>
              <a:t>Prova della bicicletta</a:t>
            </a:r>
          </a:p>
          <a:p>
            <a:pPr marL="0" indent="0">
              <a:buNone/>
            </a:pPr>
            <a:endParaRPr lang="it-IT" sz="2400" dirty="0" smtClean="0"/>
          </a:p>
          <a:p>
            <a:r>
              <a:rPr lang="it-IT" sz="2400" dirty="0" smtClean="0"/>
              <a:t>Manovra di Steward-Holmes (segno del rimbalzo)</a:t>
            </a:r>
            <a:endParaRPr lang="it-IT" sz="2400" dirty="0"/>
          </a:p>
          <a:p>
            <a:endParaRPr lang="it-IT" sz="2400" dirty="0" smtClean="0"/>
          </a:p>
          <a:p>
            <a:endParaRPr lang="it-IT" sz="2400" dirty="0"/>
          </a:p>
          <a:p>
            <a:r>
              <a:rPr lang="it-IT" sz="2400" dirty="0" smtClean="0"/>
              <a:t>Stazione eretta a base unita</a:t>
            </a:r>
          </a:p>
          <a:p>
            <a:r>
              <a:rPr lang="it-IT" sz="2400" dirty="0" smtClean="0"/>
              <a:t>Marcia del funambolo</a:t>
            </a:r>
          </a:p>
          <a:p>
            <a:endParaRPr lang="it-IT" dirty="0"/>
          </a:p>
        </p:txBody>
      </p:sp>
      <p:pic>
        <p:nvPicPr>
          <p:cNvPr id="6" name="Immagine 5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692695"/>
            <a:ext cx="2870200" cy="3096429"/>
          </a:xfrm>
          <a:prstGeom prst="rect">
            <a:avLst/>
          </a:prstGeom>
          <a:ln>
            <a:solidFill>
              <a:srgbClr val="800000"/>
            </a:solidFill>
          </a:ln>
        </p:spPr>
      </p:pic>
      <p:pic>
        <p:nvPicPr>
          <p:cNvPr id="7" name="Immagine 6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9288" y="692696"/>
            <a:ext cx="2235200" cy="2541016"/>
          </a:xfrm>
          <a:prstGeom prst="rect">
            <a:avLst/>
          </a:prstGeom>
          <a:ln>
            <a:solidFill>
              <a:srgbClr val="800000"/>
            </a:solidFill>
          </a:ln>
        </p:spPr>
      </p:pic>
      <p:pic>
        <p:nvPicPr>
          <p:cNvPr id="8" name="Immagine 7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4226091"/>
            <a:ext cx="2531244" cy="2443269"/>
          </a:xfrm>
          <a:prstGeom prst="rect">
            <a:avLst/>
          </a:prstGeom>
          <a:ln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238163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it-IT" sz="3600" dirty="0" smtClean="0">
                <a:solidFill>
                  <a:srgbClr val="800000"/>
                </a:solidFill>
              </a:rPr>
              <a:t>Per testare cosa?</a:t>
            </a:r>
            <a:endParaRPr lang="it-IT" sz="3600" dirty="0">
              <a:solidFill>
                <a:srgbClr val="8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496" y="1484784"/>
            <a:ext cx="8964488" cy="4525963"/>
          </a:xfrm>
          <a:solidFill>
            <a:srgbClr val="F2F2F2"/>
          </a:solidFill>
          <a:ln>
            <a:solidFill>
              <a:srgbClr val="800000"/>
            </a:solidFill>
          </a:ln>
        </p:spPr>
        <p:txBody>
          <a:bodyPr>
            <a:normAutofit lnSpcReduction="10000"/>
          </a:bodyPr>
          <a:lstStyle/>
          <a:p>
            <a:r>
              <a:rPr lang="it-IT" sz="2800" dirty="0" smtClean="0"/>
              <a:t>Patologie cerebellari</a:t>
            </a:r>
          </a:p>
          <a:p>
            <a:pPr lvl="1"/>
            <a:r>
              <a:rPr lang="it-IT" sz="2000" dirty="0" smtClean="0"/>
              <a:t>Lobo flocculo-nodulare (</a:t>
            </a:r>
            <a:r>
              <a:rPr lang="it-IT" sz="2000" dirty="0" err="1" smtClean="0"/>
              <a:t>archicerebellum</a:t>
            </a:r>
            <a:r>
              <a:rPr lang="it-IT" sz="2000" dirty="0" smtClean="0"/>
              <a:t>) </a:t>
            </a:r>
            <a:r>
              <a:rPr lang="it-IT" sz="2000" dirty="0" smtClean="0">
                <a:sym typeface="Wingdings"/>
              </a:rPr>
              <a:t> connessioni vestibolari</a:t>
            </a:r>
            <a:endParaRPr lang="it-IT" sz="2000" dirty="0" smtClean="0"/>
          </a:p>
          <a:p>
            <a:pPr lvl="1"/>
            <a:r>
              <a:rPr lang="it-IT" sz="2000" dirty="0" smtClean="0"/>
              <a:t>Verme (</a:t>
            </a:r>
            <a:r>
              <a:rPr lang="it-IT" sz="2000" dirty="0" err="1" smtClean="0"/>
              <a:t>paleocerebellum</a:t>
            </a:r>
            <a:r>
              <a:rPr lang="it-IT" sz="2000" dirty="0" smtClean="0"/>
              <a:t>) </a:t>
            </a:r>
            <a:r>
              <a:rPr lang="it-IT" sz="2000" dirty="0" smtClean="0">
                <a:sym typeface="Wingdings"/>
              </a:rPr>
              <a:t> tono posturale nella stazione eretta</a:t>
            </a:r>
            <a:endParaRPr lang="it-IT" sz="2000" dirty="0" smtClean="0"/>
          </a:p>
          <a:p>
            <a:pPr lvl="1"/>
            <a:r>
              <a:rPr lang="it-IT" sz="2000" dirty="0" smtClean="0"/>
              <a:t>Emisferi (</a:t>
            </a:r>
            <a:r>
              <a:rPr lang="it-IT" sz="2000" dirty="0" err="1" smtClean="0"/>
              <a:t>neocerebellum</a:t>
            </a:r>
            <a:r>
              <a:rPr lang="it-IT" sz="2000" dirty="0" smtClean="0"/>
              <a:t>) </a:t>
            </a:r>
            <a:r>
              <a:rPr lang="it-IT" sz="2000" dirty="0" smtClean="0">
                <a:sym typeface="Wingdings"/>
              </a:rPr>
              <a:t> coordinazione armonica dei movimenti volontari </a:t>
            </a:r>
            <a:endParaRPr lang="it-IT" sz="2000" dirty="0" smtClean="0"/>
          </a:p>
          <a:p>
            <a:pPr marL="457200" lvl="1" indent="0">
              <a:buNone/>
            </a:pPr>
            <a:endParaRPr lang="it-IT" dirty="0" smtClean="0"/>
          </a:p>
          <a:p>
            <a:pPr marL="457200" lvl="1" indent="0">
              <a:buNone/>
            </a:pPr>
            <a:endParaRPr lang="it-IT" dirty="0"/>
          </a:p>
          <a:p>
            <a:pPr marL="457200" lvl="1" indent="0">
              <a:buNone/>
            </a:pPr>
            <a:endParaRPr lang="it-IT" dirty="0" smtClean="0"/>
          </a:p>
          <a:p>
            <a:pPr marL="457200" lvl="1" indent="0">
              <a:buNone/>
            </a:pPr>
            <a:endParaRPr lang="it-IT" dirty="0"/>
          </a:p>
          <a:p>
            <a:pPr marL="457200" lvl="1" indent="0">
              <a:buNone/>
            </a:pPr>
            <a:endParaRPr lang="it-IT" dirty="0"/>
          </a:p>
          <a:p>
            <a:pPr>
              <a:buFont typeface="Arial"/>
              <a:buChar char="•"/>
            </a:pPr>
            <a:r>
              <a:rPr lang="it-IT" sz="2800" dirty="0" smtClean="0"/>
              <a:t>Deficit propriocettivi</a:t>
            </a:r>
          </a:p>
          <a:p>
            <a:pPr marL="457200" lvl="1" indent="0">
              <a:buNone/>
            </a:pPr>
            <a:endParaRPr lang="it-IT" dirty="0"/>
          </a:p>
        </p:txBody>
      </p:sp>
      <p:pic>
        <p:nvPicPr>
          <p:cNvPr id="4" name="Immagine 3" descr="medicina-online-dott-emilio-alessio-loiacono-medico-chirurgo-roma-cervelletto-anatomia-interna-esterna-riabilitazione-nutrizionista-infrarossi-accompagno-commissioni-cavitazione-radiofr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6544" y="3276729"/>
            <a:ext cx="3923928" cy="1592431"/>
          </a:xfrm>
          <a:prstGeom prst="rect">
            <a:avLst/>
          </a:prstGeom>
          <a:ln>
            <a:solidFill>
              <a:srgbClr val="800000"/>
            </a:solidFill>
          </a:ln>
        </p:spPr>
      </p:pic>
      <p:pic>
        <p:nvPicPr>
          <p:cNvPr id="5" name="Immagine 4" descr="medicina-online-dott-emilio-alessio-loiacono-medico-chirurgo-roma-cervelletto-anatomia-interna-esterna-riabilitazione-nutrizionista-infrarossi-accompagno-commissioni-cavitazione-radiofr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364" y="3276729"/>
            <a:ext cx="4263644" cy="1560394"/>
          </a:xfrm>
          <a:prstGeom prst="rect">
            <a:avLst/>
          </a:prstGeom>
          <a:ln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20293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18058"/>
          </a:xfrm>
        </p:spPr>
        <p:txBody>
          <a:bodyPr>
            <a:noAutofit/>
          </a:bodyPr>
          <a:lstStyle/>
          <a:p>
            <a:r>
              <a:rPr lang="it-IT" sz="3600" dirty="0" smtClean="0">
                <a:solidFill>
                  <a:srgbClr val="800000"/>
                </a:solidFill>
              </a:rPr>
              <a:t>Quali anomalie</a:t>
            </a:r>
            <a:endParaRPr lang="it-IT" sz="3600" dirty="0">
              <a:solidFill>
                <a:srgbClr val="800000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79512" y="908720"/>
            <a:ext cx="8784976" cy="5115247"/>
          </a:xfrm>
          <a:prstGeom prst="rect">
            <a:avLst/>
          </a:prstGeom>
          <a:solidFill>
            <a:srgbClr val="F2F2F2"/>
          </a:solidFill>
          <a:ln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2400" dirty="0" err="1" smtClean="0"/>
              <a:t>Spt</a:t>
            </a:r>
            <a:r>
              <a:rPr lang="it-IT" sz="2400" dirty="0" smtClean="0"/>
              <a:t> nelle lesioni del lobo flocculo-nodulare e del verme:</a:t>
            </a:r>
          </a:p>
          <a:p>
            <a:pPr>
              <a:buFontTx/>
              <a:buChar char="-"/>
            </a:pPr>
            <a:r>
              <a:rPr lang="it-IT" sz="1800" dirty="0" smtClean="0"/>
              <a:t>Incapacità a mantenere la stazione eretta</a:t>
            </a:r>
          </a:p>
          <a:p>
            <a:pPr>
              <a:buFontTx/>
              <a:buChar char="-"/>
            </a:pPr>
            <a:r>
              <a:rPr lang="it-IT" sz="1800" dirty="0" smtClean="0"/>
              <a:t>Incapacità a mantenere equilibrio del tronco</a:t>
            </a:r>
          </a:p>
          <a:p>
            <a:pPr>
              <a:buFontTx/>
              <a:buChar char="-"/>
            </a:pPr>
            <a:r>
              <a:rPr lang="it-IT" sz="1800" dirty="0" smtClean="0"/>
              <a:t>Disartria</a:t>
            </a:r>
          </a:p>
          <a:p>
            <a:pPr>
              <a:buFontTx/>
              <a:buChar char="-"/>
            </a:pPr>
            <a:r>
              <a:rPr lang="it-IT" sz="1800" dirty="0" smtClean="0"/>
              <a:t>Dismetria oculare e </a:t>
            </a:r>
            <a:r>
              <a:rPr lang="it-IT" sz="1800" dirty="0" err="1" smtClean="0"/>
              <a:t>Ny</a:t>
            </a:r>
            <a:endParaRPr lang="it-IT" sz="1800" dirty="0" smtClean="0"/>
          </a:p>
          <a:p>
            <a:pPr marL="0" indent="0">
              <a:buNone/>
            </a:pPr>
            <a:r>
              <a:rPr lang="it-IT" sz="2400" dirty="0" err="1" smtClean="0"/>
              <a:t>Spt</a:t>
            </a:r>
            <a:r>
              <a:rPr lang="it-IT" sz="2400" dirty="0" smtClean="0"/>
              <a:t> nelle lesioni emisferiche:</a:t>
            </a:r>
          </a:p>
          <a:p>
            <a:r>
              <a:rPr lang="it-IT" sz="1800" dirty="0" smtClean="0"/>
              <a:t>Ipotonia: riduzione resistenza al movimento passivo (dondolio)</a:t>
            </a:r>
          </a:p>
          <a:p>
            <a:r>
              <a:rPr lang="it-IT" sz="1800" dirty="0" smtClean="0"/>
              <a:t>Dismetria: mancanza </a:t>
            </a:r>
            <a:r>
              <a:rPr lang="it-IT" sz="1800" dirty="0"/>
              <a:t>di misura nella esecuzione di un movimento </a:t>
            </a:r>
            <a:r>
              <a:rPr lang="it-IT" sz="1800" dirty="0" smtClean="0"/>
              <a:t>volontario</a:t>
            </a:r>
          </a:p>
          <a:p>
            <a:r>
              <a:rPr lang="it-IT" sz="1800" dirty="0" err="1" smtClean="0"/>
              <a:t>Braditelecinesia</a:t>
            </a:r>
            <a:r>
              <a:rPr lang="it-IT" sz="1800" dirty="0" smtClean="0"/>
              <a:t> (</a:t>
            </a:r>
            <a:r>
              <a:rPr lang="it-IT" sz="1800" dirty="0" err="1"/>
              <a:t>f</a:t>
            </a:r>
            <a:r>
              <a:rPr lang="it-IT" sz="1800" dirty="0" err="1" smtClean="0"/>
              <a:t>renage</a:t>
            </a:r>
            <a:r>
              <a:rPr lang="it-IT" sz="1800" dirty="0" smtClean="0"/>
              <a:t>): nell’avvicinarsi al naso la mano si arresta per riprendere poi il suo cammino</a:t>
            </a:r>
          </a:p>
          <a:p>
            <a:r>
              <a:rPr lang="it-IT" sz="1800" dirty="0" smtClean="0"/>
              <a:t>Asinergia: scomposizione del gesto</a:t>
            </a:r>
          </a:p>
          <a:p>
            <a:r>
              <a:rPr lang="it-IT" sz="1800" dirty="0" err="1" smtClean="0"/>
              <a:t>Ipo</a:t>
            </a:r>
            <a:r>
              <a:rPr lang="it-IT" sz="1800" dirty="0" smtClean="0"/>
              <a:t>/</a:t>
            </a:r>
            <a:r>
              <a:rPr lang="it-IT" sz="1800" dirty="0" err="1" smtClean="0"/>
              <a:t>adiadococinesia</a:t>
            </a:r>
            <a:r>
              <a:rPr lang="it-IT" sz="1800" dirty="0" smtClean="0"/>
              <a:t>: incapacità di eseguire con ritmo rapido movimento in direzioni opposte</a:t>
            </a:r>
          </a:p>
          <a:p>
            <a:r>
              <a:rPr lang="it-IT" sz="1800" dirty="0" err="1" smtClean="0"/>
              <a:t>Discronometria</a:t>
            </a:r>
            <a:r>
              <a:rPr lang="it-IT" sz="1800" dirty="0" smtClean="0"/>
              <a:t>: ritardo iniziale di un movimento o suo prolungamento eccessivo</a:t>
            </a:r>
          </a:p>
          <a:p>
            <a:r>
              <a:rPr lang="it-IT" sz="1800" dirty="0" smtClean="0"/>
              <a:t>Tremore cinetico [e statico]: incapacità di mantenere la continuità della contrazione</a:t>
            </a:r>
            <a:endParaRPr lang="it-IT" sz="1800" dirty="0"/>
          </a:p>
        </p:txBody>
      </p:sp>
    </p:spTree>
    <p:extLst>
      <p:ext uri="{BB962C8B-B14F-4D97-AF65-F5344CB8AC3E}">
        <p14:creationId xmlns:p14="http://schemas.microsoft.com/office/powerpoint/2010/main" val="419693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880" y="116632"/>
            <a:ext cx="8229600" cy="70609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800000"/>
                </a:solidFill>
              </a:rPr>
              <a:t>Deambulazione</a:t>
            </a:r>
            <a:endParaRPr lang="en-US" sz="3600" dirty="0">
              <a:solidFill>
                <a:srgbClr val="8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640960" cy="5760640"/>
          </a:xfrm>
          <a:solidFill>
            <a:srgbClr val="F2F2F2"/>
          </a:solidFill>
          <a:ln>
            <a:solidFill>
              <a:srgbClr val="800000"/>
            </a:solidFill>
          </a:ln>
        </p:spPr>
        <p:txBody>
          <a:bodyPr/>
          <a:lstStyle/>
          <a:p>
            <a:r>
              <a:rPr lang="en-US" dirty="0" err="1" smtClean="0"/>
              <a:t>Spastica</a:t>
            </a:r>
            <a:endParaRPr lang="en-US" dirty="0" smtClean="0"/>
          </a:p>
          <a:p>
            <a:r>
              <a:rPr lang="en-US" dirty="0" err="1" smtClean="0"/>
              <a:t>Anserina</a:t>
            </a:r>
            <a:endParaRPr lang="en-US" dirty="0" smtClean="0"/>
          </a:p>
          <a:p>
            <a:r>
              <a:rPr lang="en-US" dirty="0" err="1" smtClean="0"/>
              <a:t>Atassica</a:t>
            </a:r>
            <a:endParaRPr lang="en-US" dirty="0" smtClean="0"/>
          </a:p>
          <a:p>
            <a:r>
              <a:rPr lang="en-US" dirty="0" err="1" smtClean="0"/>
              <a:t>Steppante</a:t>
            </a:r>
            <a:endParaRPr lang="en-US" dirty="0" smtClean="0"/>
          </a:p>
          <a:p>
            <a:r>
              <a:rPr lang="en-US" dirty="0" err="1" smtClean="0"/>
              <a:t>Ipocinetica</a:t>
            </a:r>
            <a:endParaRPr lang="en-US" dirty="0" smtClean="0"/>
          </a:p>
          <a:p>
            <a:r>
              <a:rPr lang="en-US" dirty="0" smtClean="0"/>
              <a:t>……</a:t>
            </a:r>
            <a:endParaRPr lang="en-US" dirty="0"/>
          </a:p>
        </p:txBody>
      </p:sp>
      <p:pic>
        <p:nvPicPr>
          <p:cNvPr id="4" name="Immagine 3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1052736"/>
            <a:ext cx="3022600" cy="2692400"/>
          </a:xfrm>
          <a:prstGeom prst="rect">
            <a:avLst/>
          </a:prstGeom>
          <a:ln>
            <a:solidFill>
              <a:srgbClr val="800000"/>
            </a:solidFill>
          </a:ln>
        </p:spPr>
      </p:pic>
      <p:pic>
        <p:nvPicPr>
          <p:cNvPr id="5" name="Immagine 4" descr="images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7864" y="4077072"/>
            <a:ext cx="1972235" cy="2349500"/>
          </a:xfrm>
          <a:prstGeom prst="rect">
            <a:avLst/>
          </a:prstGeom>
          <a:ln>
            <a:solidFill>
              <a:srgbClr val="800000"/>
            </a:solidFill>
          </a:ln>
        </p:spPr>
      </p:pic>
      <p:pic>
        <p:nvPicPr>
          <p:cNvPr id="6" name="Immagine 5" descr="downloa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3861048"/>
            <a:ext cx="1152128" cy="2722185"/>
          </a:xfrm>
          <a:prstGeom prst="rect">
            <a:avLst/>
          </a:prstGeom>
          <a:ln>
            <a:solidFill>
              <a:srgbClr val="800000"/>
            </a:solidFill>
          </a:ln>
        </p:spPr>
      </p:pic>
      <p:pic>
        <p:nvPicPr>
          <p:cNvPr id="7" name="Immagine 6" descr="download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2075" y="4077072"/>
            <a:ext cx="1920213" cy="2304256"/>
          </a:xfrm>
          <a:prstGeom prst="rect">
            <a:avLst/>
          </a:prstGeom>
          <a:ln>
            <a:solidFill>
              <a:srgbClr val="800000"/>
            </a:solidFill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74800"/>
            <a:ext cx="201216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47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4624"/>
            <a:ext cx="77724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it-IT" sz="3200" dirty="0" smtClean="0">
                <a:solidFill>
                  <a:srgbClr val="632523"/>
                </a:solidFill>
                <a:latin typeface="Calibri" pitchFamily="34" charset="0"/>
              </a:rPr>
              <a:t>III – </a:t>
            </a:r>
            <a:r>
              <a:rPr lang="en-GB" altLang="it-IT" sz="3200" dirty="0" err="1" smtClean="0">
                <a:solidFill>
                  <a:srgbClr val="632523"/>
                </a:solidFill>
                <a:latin typeface="Calibri" pitchFamily="34" charset="0"/>
              </a:rPr>
              <a:t>Oculomotor</a:t>
            </a:r>
            <a:r>
              <a:rPr lang="en-GB" altLang="it-IT" sz="3200" dirty="0" smtClean="0">
                <a:solidFill>
                  <a:srgbClr val="632523"/>
                </a:solidFill>
                <a:latin typeface="Calibri" pitchFamily="34" charset="0"/>
              </a:rPr>
              <a:t> Nerve (</a:t>
            </a:r>
            <a:r>
              <a:rPr lang="en-GB" altLang="it-IT" sz="3200" dirty="0" err="1" smtClean="0">
                <a:solidFill>
                  <a:srgbClr val="632523"/>
                </a:solidFill>
                <a:latin typeface="Calibri" pitchFamily="34" charset="0"/>
              </a:rPr>
              <a:t>motorio</a:t>
            </a:r>
            <a:r>
              <a:rPr lang="en-GB" altLang="it-IT" sz="3200" dirty="0" smtClean="0">
                <a:solidFill>
                  <a:srgbClr val="632523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169" y="4509120"/>
            <a:ext cx="9144000" cy="2520280"/>
          </a:xfrm>
          <a:solidFill>
            <a:srgbClr val="F2F2F2"/>
          </a:solidFill>
          <a:ln>
            <a:solidFill>
              <a:srgbClr val="800000"/>
            </a:solidFill>
          </a:ln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it-IT" sz="2000" b="1" dirty="0" smtClean="0"/>
              <a:t>III - </a:t>
            </a:r>
            <a:r>
              <a:rPr lang="en-GB" altLang="it-IT" sz="2000" b="1" dirty="0" err="1" smtClean="0"/>
              <a:t>Innerva</a:t>
            </a:r>
            <a:r>
              <a:rPr lang="en-GB" altLang="it-IT" sz="2000" b="1" dirty="0" smtClean="0"/>
              <a:t> </a:t>
            </a:r>
            <a:r>
              <a:rPr lang="en-GB" altLang="it-IT" sz="2000" b="1" dirty="0" err="1" smtClean="0"/>
              <a:t>i</a:t>
            </a:r>
            <a:r>
              <a:rPr lang="en-GB" altLang="it-IT" sz="2000" b="1" dirty="0" smtClean="0"/>
              <a:t> </a:t>
            </a:r>
            <a:r>
              <a:rPr lang="en-GB" altLang="it-IT" sz="2000" b="1" dirty="0" err="1" smtClean="0"/>
              <a:t>muscoli</a:t>
            </a:r>
            <a:r>
              <a:rPr lang="en-GB" altLang="it-IT" sz="2000" b="1" dirty="0" smtClean="0"/>
              <a:t> </a:t>
            </a:r>
            <a:r>
              <a:rPr lang="en-GB" altLang="it-IT" sz="2000" b="1" dirty="0" err="1" smtClean="0"/>
              <a:t>estrinseci</a:t>
            </a:r>
            <a:r>
              <a:rPr lang="en-GB" altLang="it-IT" sz="2000" b="1" dirty="0" smtClean="0"/>
              <a:t> (</a:t>
            </a:r>
            <a:r>
              <a:rPr lang="en-GB" altLang="it-IT" sz="2000" b="1" dirty="0" err="1" smtClean="0"/>
              <a:t>retto</a:t>
            </a:r>
            <a:r>
              <a:rPr lang="en-GB" altLang="it-IT" sz="2000" b="1" dirty="0" smtClean="0"/>
              <a:t> </a:t>
            </a:r>
            <a:r>
              <a:rPr lang="en-GB" altLang="it-IT" sz="2000" b="1" dirty="0" err="1" smtClean="0"/>
              <a:t>superiore</a:t>
            </a:r>
            <a:r>
              <a:rPr lang="en-GB" altLang="it-IT" sz="2000" b="1" dirty="0" smtClean="0"/>
              <a:t>, </a:t>
            </a:r>
            <a:r>
              <a:rPr lang="en-GB" altLang="it-IT" sz="2000" b="1" dirty="0" err="1" smtClean="0"/>
              <a:t>inferiore</a:t>
            </a:r>
            <a:r>
              <a:rPr lang="en-GB" altLang="it-IT" sz="2000" b="1" dirty="0" smtClean="0"/>
              <a:t>, </a:t>
            </a:r>
            <a:r>
              <a:rPr lang="en-GB" altLang="it-IT" sz="2000" b="1" dirty="0" err="1" smtClean="0"/>
              <a:t>mediale</a:t>
            </a:r>
            <a:r>
              <a:rPr lang="en-GB" altLang="it-IT" sz="2000" b="1" dirty="0" smtClean="0"/>
              <a:t>, </a:t>
            </a:r>
            <a:r>
              <a:rPr lang="en-GB" altLang="it-IT" sz="2000" b="1" dirty="0" err="1" smtClean="0"/>
              <a:t>obliquo</a:t>
            </a:r>
            <a:r>
              <a:rPr lang="en-GB" altLang="it-IT" sz="2000" b="1" dirty="0" smtClean="0"/>
              <a:t> </a:t>
            </a:r>
            <a:r>
              <a:rPr lang="en-GB" altLang="it-IT" sz="2000" b="1" dirty="0" err="1" smtClean="0"/>
              <a:t>inferiore</a:t>
            </a:r>
            <a:r>
              <a:rPr lang="en-GB" altLang="it-IT" sz="2000" b="1" dirty="0" smtClean="0"/>
              <a:t>, </a:t>
            </a:r>
            <a:r>
              <a:rPr lang="en-GB" altLang="it-IT" sz="2000" b="1" dirty="0" err="1" smtClean="0"/>
              <a:t>elevatore</a:t>
            </a:r>
            <a:r>
              <a:rPr lang="en-GB" altLang="it-IT" sz="2000" b="1" dirty="0" smtClean="0"/>
              <a:t> </a:t>
            </a:r>
            <a:r>
              <a:rPr lang="en-GB" altLang="it-IT" sz="2000" b="1" dirty="0" err="1" smtClean="0"/>
              <a:t>palpebra</a:t>
            </a:r>
            <a:r>
              <a:rPr lang="en-GB" altLang="it-IT" sz="2000" b="1" dirty="0" smtClean="0"/>
              <a:t>) e </a:t>
            </a:r>
            <a:r>
              <a:rPr lang="en-GB" altLang="it-IT" sz="2000" b="1" dirty="0" err="1" smtClean="0"/>
              <a:t>i</a:t>
            </a:r>
            <a:r>
              <a:rPr lang="en-GB" altLang="it-IT" sz="2000" b="1" dirty="0" smtClean="0"/>
              <a:t> </a:t>
            </a:r>
            <a:r>
              <a:rPr lang="en-GB" altLang="it-IT" sz="2000" b="1" dirty="0" err="1" smtClean="0"/>
              <a:t>muscoli</a:t>
            </a:r>
            <a:r>
              <a:rPr lang="en-GB" altLang="it-IT" sz="2000" b="1" dirty="0" smtClean="0"/>
              <a:t> </a:t>
            </a:r>
            <a:r>
              <a:rPr lang="en-GB" altLang="it-IT" sz="2000" b="1" dirty="0" err="1" smtClean="0"/>
              <a:t>intrinseci</a:t>
            </a:r>
            <a:r>
              <a:rPr lang="en-GB" altLang="it-IT" sz="2000" b="1" dirty="0" smtClean="0"/>
              <a:t> (</a:t>
            </a:r>
            <a:r>
              <a:rPr lang="en-GB" altLang="it-IT" sz="2000" b="1" dirty="0" err="1" smtClean="0"/>
              <a:t>pupilla</a:t>
            </a:r>
            <a:r>
              <a:rPr lang="en-GB" altLang="it-IT" sz="2000" b="1" dirty="0" smtClean="0"/>
              <a:t> e </a:t>
            </a:r>
            <a:r>
              <a:rPr lang="en-GB" altLang="it-IT" sz="2000" b="1" dirty="0" err="1" smtClean="0"/>
              <a:t>ciliari</a:t>
            </a:r>
            <a:r>
              <a:rPr lang="en-GB" altLang="it-IT" sz="2000" b="1" dirty="0" smtClean="0"/>
              <a:t>)</a:t>
            </a:r>
          </a:p>
          <a:p>
            <a:pPr>
              <a:lnSpc>
                <a:spcPct val="90000"/>
              </a:lnSpc>
              <a:buNone/>
            </a:pPr>
            <a:r>
              <a:rPr lang="en-GB" altLang="it-IT" sz="2000" dirty="0">
                <a:solidFill>
                  <a:srgbClr val="FF0066"/>
                </a:solidFill>
              </a:rPr>
              <a:t>MOVIMENTI OCULARI, DIAMETRO PUPILLARE, </a:t>
            </a:r>
            <a:r>
              <a:rPr lang="en-GB" altLang="it-IT" sz="2000" dirty="0" smtClean="0">
                <a:solidFill>
                  <a:srgbClr val="FF0066"/>
                </a:solidFill>
              </a:rPr>
              <a:t>CRISTALLINO</a:t>
            </a:r>
            <a:endParaRPr lang="en-GB" altLang="it-IT" sz="2000" dirty="0" smtClean="0"/>
          </a:p>
          <a:p>
            <a:pPr>
              <a:lnSpc>
                <a:spcPct val="90000"/>
              </a:lnSpc>
              <a:buNone/>
            </a:pPr>
            <a:r>
              <a:rPr lang="en-GB" altLang="it-IT" sz="2000" b="1" dirty="0"/>
              <a:t>IV - </a:t>
            </a:r>
            <a:r>
              <a:rPr lang="en-GB" altLang="it-IT" sz="2000" b="1" dirty="0" err="1"/>
              <a:t>Innerva</a:t>
            </a:r>
            <a:r>
              <a:rPr lang="en-GB" altLang="it-IT" sz="2000" b="1" dirty="0"/>
              <a:t> </a:t>
            </a:r>
            <a:r>
              <a:rPr lang="en-GB" altLang="it-IT" sz="2000" b="1" dirty="0" err="1"/>
              <a:t>il</a:t>
            </a:r>
            <a:r>
              <a:rPr lang="en-GB" altLang="it-IT" sz="2000" b="1" dirty="0"/>
              <a:t> m. </a:t>
            </a:r>
            <a:r>
              <a:rPr lang="en-GB" altLang="it-IT" sz="2000" b="1" dirty="0" err="1"/>
              <a:t>obliquo</a:t>
            </a:r>
            <a:r>
              <a:rPr lang="en-GB" altLang="it-IT" sz="2000" b="1" dirty="0"/>
              <a:t> </a:t>
            </a:r>
            <a:r>
              <a:rPr lang="en-GB" altLang="it-IT" sz="2000" b="1" dirty="0" err="1" smtClean="0"/>
              <a:t>superiore</a:t>
            </a:r>
            <a:endParaRPr lang="en-GB" altLang="it-IT" sz="2000" b="1" dirty="0" smtClean="0"/>
          </a:p>
          <a:p>
            <a:pPr>
              <a:buNone/>
            </a:pPr>
            <a:r>
              <a:rPr lang="en-GB" altLang="it-IT" sz="2000" dirty="0">
                <a:solidFill>
                  <a:srgbClr val="FF0066"/>
                </a:solidFill>
              </a:rPr>
              <a:t>MOVIMENTI </a:t>
            </a:r>
            <a:r>
              <a:rPr lang="en-GB" altLang="it-IT" sz="2000" dirty="0" smtClean="0">
                <a:solidFill>
                  <a:srgbClr val="FF0066"/>
                </a:solidFill>
              </a:rPr>
              <a:t>OCULARI </a:t>
            </a:r>
            <a:r>
              <a:rPr lang="en-US" altLang="it-IT" sz="2000" dirty="0" smtClean="0">
                <a:solidFill>
                  <a:srgbClr val="FF0066"/>
                </a:solidFill>
                <a:sym typeface="Wingdings" pitchFamily="2" charset="2"/>
              </a:rPr>
              <a:t> </a:t>
            </a:r>
            <a:r>
              <a:rPr lang="en-US" altLang="it-IT" sz="2000" dirty="0" err="1">
                <a:solidFill>
                  <a:srgbClr val="FF0066"/>
                </a:solidFill>
                <a:sym typeface="Wingdings" pitchFamily="2" charset="2"/>
              </a:rPr>
              <a:t>Duzione</a:t>
            </a:r>
            <a:r>
              <a:rPr lang="en-US" altLang="it-IT" sz="2000" dirty="0">
                <a:solidFill>
                  <a:srgbClr val="FF0066"/>
                </a:solidFill>
                <a:sym typeface="Wingdings" pitchFamily="2" charset="2"/>
              </a:rPr>
              <a:t> verso </a:t>
            </a:r>
            <a:r>
              <a:rPr lang="en-US" altLang="it-IT" sz="2000" dirty="0" err="1">
                <a:solidFill>
                  <a:srgbClr val="FF0066"/>
                </a:solidFill>
                <a:sym typeface="Wingdings" pitchFamily="2" charset="2"/>
              </a:rPr>
              <a:t>il</a:t>
            </a:r>
            <a:r>
              <a:rPr lang="en-US" altLang="it-IT" sz="2000" dirty="0">
                <a:solidFill>
                  <a:srgbClr val="FF0066"/>
                </a:solidFill>
                <a:sym typeface="Wingdings" pitchFamily="2" charset="2"/>
              </a:rPr>
              <a:t> </a:t>
            </a:r>
            <a:r>
              <a:rPr lang="en-US" altLang="it-IT" sz="2000" dirty="0" smtClean="0">
                <a:solidFill>
                  <a:srgbClr val="FF0066"/>
                </a:solidFill>
                <a:sym typeface="Wingdings" pitchFamily="2" charset="2"/>
              </a:rPr>
              <a:t>basso</a:t>
            </a:r>
            <a:endParaRPr lang="en-GB" altLang="it-IT" sz="2000" dirty="0">
              <a:solidFill>
                <a:srgbClr val="FF0066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GB" altLang="it-IT" sz="2000" b="1" dirty="0" smtClean="0"/>
              <a:t>VI </a:t>
            </a:r>
            <a:r>
              <a:rPr lang="mr-IN" altLang="it-IT" sz="2000" b="1" dirty="0" smtClean="0"/>
              <a:t>–</a:t>
            </a:r>
            <a:r>
              <a:rPr lang="it-IT" altLang="it-IT" sz="2000" b="1" dirty="0" smtClean="0"/>
              <a:t> </a:t>
            </a:r>
            <a:r>
              <a:rPr lang="en-GB" altLang="it-IT" sz="2000" b="1" dirty="0" err="1"/>
              <a:t>Innerva</a:t>
            </a:r>
            <a:r>
              <a:rPr lang="en-GB" altLang="it-IT" sz="2000" b="1" dirty="0"/>
              <a:t> </a:t>
            </a:r>
            <a:r>
              <a:rPr lang="en-GB" altLang="it-IT" sz="2000" b="1" dirty="0" err="1"/>
              <a:t>il</a:t>
            </a:r>
            <a:r>
              <a:rPr lang="en-GB" altLang="it-IT" sz="2000" b="1" dirty="0"/>
              <a:t> m. </a:t>
            </a:r>
            <a:r>
              <a:rPr lang="en-GB" altLang="it-IT" sz="2000" b="1" dirty="0" err="1"/>
              <a:t>retto</a:t>
            </a:r>
            <a:r>
              <a:rPr lang="en-GB" altLang="it-IT" sz="2000" b="1" dirty="0"/>
              <a:t> </a:t>
            </a:r>
            <a:r>
              <a:rPr lang="en-GB" altLang="it-IT" sz="2000" b="1" dirty="0" err="1" smtClean="0"/>
              <a:t>laterale</a:t>
            </a:r>
            <a:endParaRPr lang="en-GB" altLang="it-IT" sz="2000" b="1" dirty="0" smtClean="0"/>
          </a:p>
          <a:p>
            <a:pPr>
              <a:lnSpc>
                <a:spcPct val="90000"/>
              </a:lnSpc>
              <a:buNone/>
            </a:pPr>
            <a:r>
              <a:rPr lang="en-GB" altLang="it-IT" sz="2000" dirty="0">
                <a:solidFill>
                  <a:srgbClr val="FF0066"/>
                </a:solidFill>
              </a:rPr>
              <a:t>MOVIMENTI </a:t>
            </a:r>
            <a:r>
              <a:rPr lang="en-GB" altLang="it-IT" sz="2000" dirty="0" smtClean="0">
                <a:solidFill>
                  <a:srgbClr val="FF0066"/>
                </a:solidFill>
              </a:rPr>
              <a:t>OCULARI </a:t>
            </a:r>
            <a:r>
              <a:rPr lang="en-US" altLang="it-IT" sz="2000" dirty="0" smtClean="0">
                <a:solidFill>
                  <a:srgbClr val="FF0066"/>
                </a:solidFill>
                <a:sym typeface="Wingdings" pitchFamily="2" charset="2"/>
              </a:rPr>
              <a:t> </a:t>
            </a:r>
            <a:r>
              <a:rPr lang="en-US" altLang="it-IT" sz="2000" dirty="0" err="1" smtClean="0">
                <a:solidFill>
                  <a:srgbClr val="FF0066"/>
                </a:solidFill>
                <a:sym typeface="Wingdings" pitchFamily="2" charset="2"/>
              </a:rPr>
              <a:t>Abduce</a:t>
            </a:r>
            <a:endParaRPr lang="en-GB" altLang="it-IT" sz="24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3568" y="404664"/>
            <a:ext cx="7772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it-IT" sz="3200" dirty="0" smtClean="0">
                <a:solidFill>
                  <a:srgbClr val="632523"/>
                </a:solidFill>
                <a:latin typeface="Calibri" pitchFamily="34" charset="0"/>
              </a:rPr>
              <a:t>IV – Trochlear Nerve (</a:t>
            </a:r>
            <a:r>
              <a:rPr lang="en-GB" altLang="it-IT" sz="3200" dirty="0" err="1" smtClean="0">
                <a:solidFill>
                  <a:srgbClr val="632523"/>
                </a:solidFill>
                <a:latin typeface="Calibri" pitchFamily="34" charset="0"/>
              </a:rPr>
              <a:t>motorio</a:t>
            </a:r>
            <a:r>
              <a:rPr lang="en-GB" altLang="it-IT" sz="3200" dirty="0" smtClean="0">
                <a:solidFill>
                  <a:srgbClr val="632523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792427"/>
            <a:ext cx="7772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it-IT" sz="3200" dirty="0" smtClean="0">
                <a:solidFill>
                  <a:srgbClr val="632523"/>
                </a:solidFill>
                <a:latin typeface="Calibri" pitchFamily="34" charset="0"/>
              </a:rPr>
              <a:t>VI – </a:t>
            </a:r>
            <a:r>
              <a:rPr lang="en-GB" altLang="it-IT" sz="3200" dirty="0" err="1" smtClean="0">
                <a:solidFill>
                  <a:srgbClr val="632523"/>
                </a:solidFill>
                <a:latin typeface="Calibri" pitchFamily="34" charset="0"/>
              </a:rPr>
              <a:t>Abducent</a:t>
            </a:r>
            <a:r>
              <a:rPr lang="en-GB" altLang="it-IT" sz="3200" dirty="0" smtClean="0">
                <a:solidFill>
                  <a:srgbClr val="632523"/>
                </a:solidFill>
                <a:latin typeface="Calibri" pitchFamily="34" charset="0"/>
              </a:rPr>
              <a:t> Nerve (</a:t>
            </a:r>
            <a:r>
              <a:rPr lang="en-GB" altLang="it-IT" sz="3200" dirty="0" err="1" smtClean="0">
                <a:solidFill>
                  <a:srgbClr val="632523"/>
                </a:solidFill>
                <a:latin typeface="Calibri" pitchFamily="34" charset="0"/>
              </a:rPr>
              <a:t>motorio</a:t>
            </a:r>
            <a:r>
              <a:rPr lang="en-GB" altLang="it-IT" sz="3200" dirty="0" smtClean="0">
                <a:solidFill>
                  <a:srgbClr val="632523"/>
                </a:solidFill>
                <a:latin typeface="Calibri" pitchFamily="34" charset="0"/>
              </a:rPr>
              <a:t>)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0768"/>
            <a:ext cx="914400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2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800000"/>
                </a:solidFill>
                <a:ea typeface="+mj-ea"/>
                <a:cs typeface="+mj-cs"/>
              </a:rPr>
              <a:t>Eye Movements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it-IT" smtClean="0"/>
          </a:p>
        </p:txBody>
      </p:sp>
      <p:pic>
        <p:nvPicPr>
          <p:cNvPr id="12292" name="Picture 4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8534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592140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5105400" y="228600"/>
            <a:ext cx="3962400" cy="533400"/>
          </a:xfrm>
        </p:spPr>
        <p:txBody>
          <a:bodyPr>
            <a:normAutofit fontScale="90000"/>
          </a:bodyPr>
          <a:lstStyle/>
          <a:p>
            <a:r>
              <a:rPr lang="en-US" altLang="it-IT" sz="3200" dirty="0" err="1" smtClean="0">
                <a:solidFill>
                  <a:srgbClr val="800000"/>
                </a:solidFill>
                <a:latin typeface="Calibri" pitchFamily="34" charset="0"/>
              </a:rPr>
              <a:t>Riflessi</a:t>
            </a:r>
            <a:r>
              <a:rPr lang="en-US" altLang="it-IT" sz="3200" dirty="0" smtClean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en-US" altLang="it-IT" sz="3200" dirty="0" err="1" smtClean="0">
                <a:solidFill>
                  <a:srgbClr val="800000"/>
                </a:solidFill>
                <a:latin typeface="Calibri" pitchFamily="34" charset="0"/>
              </a:rPr>
              <a:t>oculari</a:t>
            </a:r>
            <a:endParaRPr lang="en-US" altLang="it-IT" sz="3200" dirty="0" smtClean="0">
              <a:solidFill>
                <a:srgbClr val="800000"/>
              </a:solidFill>
              <a:latin typeface="Calibri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1503489"/>
              </p:ext>
            </p:extLst>
          </p:nvPr>
        </p:nvGraphicFramePr>
        <p:xfrm>
          <a:off x="0" y="4051300"/>
          <a:ext cx="9067800" cy="2530475"/>
        </p:xfrm>
        <a:graphic>
          <a:graphicData uri="http://schemas.openxmlformats.org/drawingml/2006/table">
            <a:tbl>
              <a:tblPr/>
              <a:tblGrid>
                <a:gridCol w="1781175"/>
                <a:gridCol w="1038225"/>
                <a:gridCol w="3124200"/>
                <a:gridCol w="3124200"/>
              </a:tblGrid>
              <a:tr h="60967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Lesione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Stimolo luminoso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OD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OS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1439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N. ottico dx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OD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Riflesso luce diretto assente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Riflesso luce consensuale assente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45725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OS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Riflesso luce consensuale presente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Riflesso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luce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diretto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presente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57919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N. oculomotore dx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(parasimpatico)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OD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Riflesso luce diretto assente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Riflesso luce consensuale presente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46995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OS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Riflesso luce consensuale assente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Riflesso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luce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diretto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presente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  <p:pic>
        <p:nvPicPr>
          <p:cNvPr id="15395" name="Picture 4" descr="9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4800600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25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1116013" y="765175"/>
          <a:ext cx="7478712" cy="539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" name="Immagine bitmap" r:id="rId3" imgW="7478169" imgH="5390476" progId="Paint.Picture">
                  <p:embed/>
                </p:oleObj>
              </mc:Choice>
              <mc:Fallback>
                <p:oleObj name="Immagine bitmap" r:id="rId3" imgW="7478169" imgH="539047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6000" contrast="1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765175"/>
                        <a:ext cx="7478712" cy="539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6163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GB" altLang="it-IT" sz="3200" dirty="0" smtClean="0">
                <a:solidFill>
                  <a:srgbClr val="800000"/>
                </a:solidFill>
                <a:latin typeface="Calibri" pitchFamily="34" charset="0"/>
              </a:rPr>
              <a:t>V – Trigeminal Nerve (</a:t>
            </a:r>
            <a:r>
              <a:rPr lang="en-GB" altLang="it-IT" sz="3200" dirty="0" err="1" smtClean="0">
                <a:solidFill>
                  <a:srgbClr val="800000"/>
                </a:solidFill>
                <a:latin typeface="Calibri" pitchFamily="34" charset="0"/>
              </a:rPr>
              <a:t>misto</a:t>
            </a:r>
            <a:r>
              <a:rPr lang="en-GB" altLang="it-IT" sz="3200" dirty="0" smtClean="0">
                <a:solidFill>
                  <a:srgbClr val="800000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764704"/>
            <a:ext cx="8892480" cy="1277888"/>
          </a:xfrm>
          <a:solidFill>
            <a:schemeClr val="bg1">
              <a:lumMod val="95000"/>
            </a:schemeClr>
          </a:solidFill>
          <a:ln>
            <a:solidFill>
              <a:srgbClr val="800000"/>
            </a:solidFill>
          </a:ln>
        </p:spPr>
        <p:txBody>
          <a:bodyPr>
            <a:normAutofit fontScale="92500" lnSpcReduction="10000"/>
          </a:bodyPr>
          <a:lstStyle/>
          <a:p>
            <a:pPr marL="90000" eaLnBrk="1" hangingPunct="1">
              <a:lnSpc>
                <a:spcPct val="70000"/>
              </a:lnSpc>
              <a:spcBef>
                <a:spcPts val="0"/>
              </a:spcBef>
              <a:buFontTx/>
              <a:buNone/>
            </a:pPr>
            <a:r>
              <a:rPr lang="en-GB" altLang="it-IT" sz="2400" b="1" dirty="0" err="1" smtClean="0"/>
              <a:t>Componente</a:t>
            </a:r>
            <a:r>
              <a:rPr lang="en-GB" altLang="it-IT" sz="2400" b="1" dirty="0" smtClean="0"/>
              <a:t> </a:t>
            </a:r>
            <a:r>
              <a:rPr lang="en-GB" altLang="it-IT" sz="2400" b="1" dirty="0" err="1" smtClean="0"/>
              <a:t>sensitivo</a:t>
            </a:r>
            <a:r>
              <a:rPr lang="en-GB" altLang="it-IT" sz="2400" b="1" dirty="0" smtClean="0"/>
              <a:t> </a:t>
            </a:r>
            <a:r>
              <a:rPr lang="en-GB" altLang="it-IT" sz="2400" b="1" dirty="0" err="1" smtClean="0"/>
              <a:t>somatica</a:t>
            </a:r>
            <a:r>
              <a:rPr lang="en-GB" altLang="it-IT" sz="2400" b="1" dirty="0" smtClean="0"/>
              <a:t> </a:t>
            </a:r>
            <a:r>
              <a:rPr lang="en-GB" altLang="it-IT" sz="2400" dirty="0" smtClean="0"/>
              <a:t>(</a:t>
            </a:r>
            <a:r>
              <a:rPr lang="en-GB" altLang="it-IT" sz="2400" dirty="0" err="1" smtClean="0"/>
              <a:t>faccia</a:t>
            </a:r>
            <a:r>
              <a:rPr lang="en-GB" altLang="it-IT" sz="2400" dirty="0" smtClean="0"/>
              <a:t> e </a:t>
            </a:r>
            <a:r>
              <a:rPr lang="en-GB" altLang="it-IT" sz="2400" dirty="0" err="1" smtClean="0"/>
              <a:t>denti</a:t>
            </a:r>
            <a:r>
              <a:rPr lang="en-GB" altLang="it-IT" sz="2400" dirty="0" smtClean="0"/>
              <a:t>)</a:t>
            </a:r>
          </a:p>
          <a:p>
            <a:pPr marL="90000" eaLnBrk="1" hangingPunct="1">
              <a:lnSpc>
                <a:spcPct val="70000"/>
              </a:lnSpc>
              <a:spcBef>
                <a:spcPts val="0"/>
              </a:spcBef>
              <a:buFontTx/>
              <a:buNone/>
            </a:pPr>
            <a:endParaRPr lang="en-GB" altLang="it-IT" sz="2400" dirty="0" smtClean="0"/>
          </a:p>
          <a:p>
            <a:pPr marL="0" indent="0" eaLnBrk="1" hangingPunct="1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en-GB" altLang="it-IT" sz="2400" b="1" dirty="0" err="1" smtClean="0"/>
              <a:t>Componente</a:t>
            </a:r>
            <a:r>
              <a:rPr lang="en-GB" altLang="it-IT" sz="2400" b="1" dirty="0" smtClean="0"/>
              <a:t> </a:t>
            </a:r>
            <a:r>
              <a:rPr lang="en-GB" altLang="it-IT" sz="2400" b="1" dirty="0" err="1" smtClean="0"/>
              <a:t>motoria</a:t>
            </a:r>
            <a:r>
              <a:rPr lang="en-GB" altLang="it-IT" sz="2400" b="1" dirty="0" smtClean="0"/>
              <a:t> </a:t>
            </a:r>
            <a:r>
              <a:rPr lang="en-GB" altLang="it-IT" sz="2400" b="1" dirty="0" err="1" smtClean="0"/>
              <a:t>somatica</a:t>
            </a:r>
            <a:r>
              <a:rPr lang="en-GB" altLang="it-IT" sz="2400" b="1" dirty="0" smtClean="0"/>
              <a:t> </a:t>
            </a:r>
            <a:r>
              <a:rPr lang="en-GB" altLang="it-IT" sz="2400" dirty="0" smtClean="0"/>
              <a:t>(</a:t>
            </a:r>
            <a:r>
              <a:rPr lang="en-GB" altLang="it-IT" sz="2400" dirty="0" err="1" smtClean="0"/>
              <a:t>masticazione</a:t>
            </a:r>
            <a:r>
              <a:rPr lang="en-GB" altLang="it-IT" sz="2400" dirty="0" smtClean="0"/>
              <a:t>) (</a:t>
            </a:r>
            <a:r>
              <a:rPr lang="en-GB" altLang="it-IT" sz="2400" dirty="0" err="1" smtClean="0"/>
              <a:t>massettere</a:t>
            </a:r>
            <a:r>
              <a:rPr lang="en-GB" altLang="it-IT" sz="2400" dirty="0" smtClean="0"/>
              <a:t>, </a:t>
            </a:r>
            <a:r>
              <a:rPr lang="en-GB" altLang="it-IT" sz="2400" dirty="0" err="1" smtClean="0"/>
              <a:t>temporale</a:t>
            </a:r>
            <a:r>
              <a:rPr lang="en-GB" altLang="it-IT" sz="2400" dirty="0" smtClean="0"/>
              <a:t>, </a:t>
            </a:r>
            <a:r>
              <a:rPr lang="en-GB" altLang="it-IT" sz="2400" dirty="0" err="1" smtClean="0"/>
              <a:t>pterigoideo</a:t>
            </a:r>
            <a:r>
              <a:rPr lang="en-GB" altLang="it-IT" sz="2400" dirty="0" smtClean="0"/>
              <a:t> </a:t>
            </a:r>
            <a:r>
              <a:rPr lang="en-GB" altLang="it-IT" sz="2400" dirty="0" err="1" smtClean="0"/>
              <a:t>esterno</a:t>
            </a:r>
            <a:r>
              <a:rPr lang="en-GB" altLang="it-IT" sz="2400" dirty="0" smtClean="0"/>
              <a:t>, </a:t>
            </a:r>
            <a:r>
              <a:rPr lang="en-GB" altLang="it-IT" sz="2400" dirty="0" err="1" smtClean="0"/>
              <a:t>pterigoideo</a:t>
            </a:r>
            <a:r>
              <a:rPr lang="en-GB" altLang="it-IT" sz="2400" dirty="0" smtClean="0"/>
              <a:t> </a:t>
            </a:r>
            <a:r>
              <a:rPr lang="en-GB" altLang="it-IT" sz="2400" dirty="0" err="1" smtClean="0"/>
              <a:t>interno</a:t>
            </a:r>
            <a:r>
              <a:rPr lang="en-GB" altLang="it-IT" sz="2400" dirty="0" smtClean="0"/>
              <a:t>)</a:t>
            </a:r>
          </a:p>
        </p:txBody>
      </p:sp>
      <p:pic>
        <p:nvPicPr>
          <p:cNvPr id="23557" name="Picture 4" descr="14"/>
          <p:cNvPicPr>
            <a:picLocks noChangeAspect="1" noChangeArrowheads="1"/>
          </p:cNvPicPr>
          <p:nvPr/>
        </p:nvPicPr>
        <p:blipFill>
          <a:blip r:embed="rId2">
            <a:lum bright="6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5334000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/>
          <a:srcRect r="48134"/>
          <a:stretch/>
        </p:blipFill>
        <p:spPr>
          <a:xfrm>
            <a:off x="5868144" y="2132856"/>
            <a:ext cx="2780099" cy="2244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/>
          <a:srcRect l="51030"/>
          <a:stretch/>
        </p:blipFill>
        <p:spPr>
          <a:xfrm>
            <a:off x="5940152" y="4469424"/>
            <a:ext cx="2736304" cy="2244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187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2788</TotalTime>
  <Words>1781</Words>
  <Application>Microsoft Office PowerPoint</Application>
  <PresentationFormat>Presentazione su schermo (4:3)</PresentationFormat>
  <Paragraphs>468</Paragraphs>
  <Slides>47</Slides>
  <Notes>1</Notes>
  <HiddenSlides>3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47</vt:i4>
      </vt:variant>
    </vt:vector>
  </HeadingPairs>
  <TitlesOfParts>
    <vt:vector size="49" baseType="lpstr">
      <vt:lpstr>Tema di Office</vt:lpstr>
      <vt:lpstr>Immagine bitmap</vt:lpstr>
      <vt:lpstr>Esame obiettivo neurologico</vt:lpstr>
      <vt:lpstr>Presentazione standard di PowerPoint</vt:lpstr>
      <vt:lpstr>I – Olfactory Nerve (sensoriale)</vt:lpstr>
      <vt:lpstr>II – Optic Nerve (sensoriale)</vt:lpstr>
      <vt:lpstr>III – Oculomotor Nerve (motorio)</vt:lpstr>
      <vt:lpstr>Eye Movements</vt:lpstr>
      <vt:lpstr>Riflessi oculari</vt:lpstr>
      <vt:lpstr>Presentazione standard di PowerPoint</vt:lpstr>
      <vt:lpstr>V – Trigeminal Nerve (misto)</vt:lpstr>
      <vt:lpstr>Presentazione standard di PowerPoint</vt:lpstr>
      <vt:lpstr>VII – Facial Nerve (misto)</vt:lpstr>
      <vt:lpstr>Presentazione standard di PowerPoint</vt:lpstr>
      <vt:lpstr>VIII – Vestibulocochlear (sensoriale)</vt:lpstr>
      <vt:lpstr>Caratteristiche del nistagmo</vt:lpstr>
      <vt:lpstr>Nistagmo </vt:lpstr>
      <vt:lpstr>Diagnosi differenziale</vt:lpstr>
      <vt:lpstr>IX – Glossopharyngeal (misto) </vt:lpstr>
      <vt:lpstr>X – Vagus Nerve (mixed)</vt:lpstr>
      <vt:lpstr>XI – Accessory Nerve (motorio)</vt:lpstr>
      <vt:lpstr>XII – Hypoglossal Nerve (motorio)</vt:lpstr>
      <vt:lpstr>Esame obiettivo funzioni di moto</vt:lpstr>
      <vt:lpstr>Ispezione</vt:lpstr>
      <vt:lpstr>Trofismo</vt:lpstr>
      <vt:lpstr>Palpazione</vt:lpstr>
      <vt:lpstr>Tono</vt:lpstr>
      <vt:lpstr>Modified Ashworth Scale</vt:lpstr>
      <vt:lpstr>Stenia globale</vt:lpstr>
      <vt:lpstr>Stenie segmentarie</vt:lpstr>
      <vt:lpstr>Stenie segmentarie</vt:lpstr>
      <vt:lpstr>Presentazione standard di PowerPoint</vt:lpstr>
      <vt:lpstr>Scala Medical Research Council (MRC)</vt:lpstr>
      <vt:lpstr>Presentazione standard di PowerPoint</vt:lpstr>
      <vt:lpstr>Movimenti involontari</vt:lpstr>
      <vt:lpstr>Presentazione standard di PowerPoint</vt:lpstr>
      <vt:lpstr>Riflessi</vt:lpstr>
      <vt:lpstr>Esame obiettivo sensibilità</vt:lpstr>
      <vt:lpstr>Sensibilità somatica</vt:lpstr>
      <vt:lpstr>Esame obiettivo delle sensibilità</vt:lpstr>
      <vt:lpstr>Distribuzione nervi periferici</vt:lpstr>
      <vt:lpstr>Distribuzione radicolare</vt:lpstr>
      <vt:lpstr>Sindromi midollari</vt:lpstr>
      <vt:lpstr>Sindromi talamiche</vt:lpstr>
      <vt:lpstr>Sindromi corticali</vt:lpstr>
      <vt:lpstr>Coordinazione ed equilibrio</vt:lpstr>
      <vt:lpstr>Per testare cosa?</vt:lpstr>
      <vt:lpstr>Quali anomalie</vt:lpstr>
      <vt:lpstr>Deambulazione</vt:lpstr>
    </vt:vector>
  </TitlesOfParts>
  <Company>POCSCCM01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MS6180</dc:creator>
  <cp:lastModifiedBy>ENRICA CAPITONI</cp:lastModifiedBy>
  <cp:revision>61</cp:revision>
  <dcterms:created xsi:type="dcterms:W3CDTF">2017-09-07T16:05:58Z</dcterms:created>
  <dcterms:modified xsi:type="dcterms:W3CDTF">2021-04-06T11:27:04Z</dcterms:modified>
</cp:coreProperties>
</file>