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9" r:id="rId3"/>
    <p:sldId id="291" r:id="rId4"/>
    <p:sldId id="292" r:id="rId5"/>
    <p:sldId id="294" r:id="rId6"/>
    <p:sldId id="293" r:id="rId7"/>
    <p:sldId id="295" r:id="rId8"/>
    <p:sldId id="297" r:id="rId9"/>
    <p:sldId id="257" r:id="rId10"/>
    <p:sldId id="298" r:id="rId11"/>
    <p:sldId id="299" r:id="rId12"/>
    <p:sldId id="300" r:id="rId13"/>
    <p:sldId id="301" r:id="rId14"/>
    <p:sldId id="260" r:id="rId15"/>
    <p:sldId id="302" r:id="rId16"/>
    <p:sldId id="303" r:id="rId17"/>
    <p:sldId id="304" r:id="rId18"/>
    <p:sldId id="305" r:id="rId19"/>
    <p:sldId id="31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sa Brambilla" initials="LB" lastIdx="1" clrIdx="0">
    <p:extLst>
      <p:ext uri="{19B8F6BF-5375-455C-9EA6-DF929625EA0E}">
        <p15:presenceInfo xmlns:p15="http://schemas.microsoft.com/office/powerpoint/2012/main" userId="Lisa Brambill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08" autoAdjust="0"/>
    <p:restoredTop sz="94660"/>
  </p:normalViewPr>
  <p:slideViewPr>
    <p:cSldViewPr snapToGrid="0">
      <p:cViewPr varScale="1">
        <p:scale>
          <a:sx n="63" d="100"/>
          <a:sy n="63" d="100"/>
        </p:scale>
        <p:origin x="50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4" Type="http://schemas.openxmlformats.org/officeDocument/2006/relationships/image" Target="../media/image2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4" Type="http://schemas.openxmlformats.org/officeDocument/2006/relationships/image" Target="../media/image29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6" Type="http://schemas.openxmlformats.org/officeDocument/2006/relationships/image" Target="../media/image37.svg"/><Relationship Id="rId5" Type="http://schemas.openxmlformats.org/officeDocument/2006/relationships/image" Target="../media/image36.png"/><Relationship Id="rId4" Type="http://schemas.openxmlformats.org/officeDocument/2006/relationships/image" Target="../media/image3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4" Type="http://schemas.openxmlformats.org/officeDocument/2006/relationships/image" Target="../media/image2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4" Type="http://schemas.openxmlformats.org/officeDocument/2006/relationships/image" Target="../media/image29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6" Type="http://schemas.openxmlformats.org/officeDocument/2006/relationships/image" Target="../media/image37.svg"/><Relationship Id="rId5" Type="http://schemas.openxmlformats.org/officeDocument/2006/relationships/image" Target="../media/image36.png"/><Relationship Id="rId4" Type="http://schemas.openxmlformats.org/officeDocument/2006/relationships/image" Target="../media/image3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790C3C-BF05-4407-90C3-5E6F643AAD5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599F179-3AD3-4309-B8B3-5109B4392EAD}">
      <dgm:prSet/>
      <dgm:spPr/>
      <dgm:t>
        <a:bodyPr/>
        <a:lstStyle/>
        <a:p>
          <a:r>
            <a:rPr lang="it-IT"/>
            <a:t>L’idea progettuale non può nascere fuori o al di là della specificità e peculiarità di un contesto </a:t>
          </a:r>
          <a:endParaRPr lang="en-US"/>
        </a:p>
      </dgm:t>
    </dgm:pt>
    <dgm:pt modelId="{92213AE2-856C-45AD-9419-65A9B7071926}" type="parTrans" cxnId="{43AF8CB1-03E3-495C-8F12-A9375B888946}">
      <dgm:prSet/>
      <dgm:spPr/>
      <dgm:t>
        <a:bodyPr/>
        <a:lstStyle/>
        <a:p>
          <a:endParaRPr lang="en-US"/>
        </a:p>
      </dgm:t>
    </dgm:pt>
    <dgm:pt modelId="{7DA07646-1D98-412C-920A-C2E6D40ED368}" type="sibTrans" cxnId="{43AF8CB1-03E3-495C-8F12-A9375B888946}">
      <dgm:prSet/>
      <dgm:spPr/>
      <dgm:t>
        <a:bodyPr/>
        <a:lstStyle/>
        <a:p>
          <a:endParaRPr lang="en-US"/>
        </a:p>
      </dgm:t>
    </dgm:pt>
    <dgm:pt modelId="{CD72C2D1-CC93-490C-8804-80A99E168AFB}">
      <dgm:prSet/>
      <dgm:spPr/>
      <dgm:t>
        <a:bodyPr/>
        <a:lstStyle/>
        <a:p>
          <a:r>
            <a:rPr lang="it-IT"/>
            <a:t>Dalla risposta al bisogno alla risposta al problema</a:t>
          </a:r>
          <a:endParaRPr lang="en-US"/>
        </a:p>
      </dgm:t>
    </dgm:pt>
    <dgm:pt modelId="{BCBE1D73-E72D-4224-9959-94527CD86FF7}" type="parTrans" cxnId="{39A04155-6CC4-4A1C-B788-B24AFEBB03FD}">
      <dgm:prSet/>
      <dgm:spPr/>
      <dgm:t>
        <a:bodyPr/>
        <a:lstStyle/>
        <a:p>
          <a:endParaRPr lang="en-US"/>
        </a:p>
      </dgm:t>
    </dgm:pt>
    <dgm:pt modelId="{1F218D42-3474-4A78-B76B-C73BA61A43F0}" type="sibTrans" cxnId="{39A04155-6CC4-4A1C-B788-B24AFEBB03FD}">
      <dgm:prSet/>
      <dgm:spPr/>
      <dgm:t>
        <a:bodyPr/>
        <a:lstStyle/>
        <a:p>
          <a:endParaRPr lang="en-US"/>
        </a:p>
      </dgm:t>
    </dgm:pt>
    <dgm:pt modelId="{25DCC055-AFC7-4197-B6E4-EBC866A15AB9}" type="pres">
      <dgm:prSet presAssocID="{20790C3C-BF05-4407-90C3-5E6F643AAD53}" presName="root" presStyleCnt="0">
        <dgm:presLayoutVars>
          <dgm:dir/>
          <dgm:resizeHandles val="exact"/>
        </dgm:presLayoutVars>
      </dgm:prSet>
      <dgm:spPr/>
    </dgm:pt>
    <dgm:pt modelId="{2BB0A958-6EB9-4F5F-927A-F0BA55FE2B21}" type="pres">
      <dgm:prSet presAssocID="{9599F179-3AD3-4309-B8B3-5109B4392EAD}" presName="compNode" presStyleCnt="0"/>
      <dgm:spPr/>
    </dgm:pt>
    <dgm:pt modelId="{BB13BB4B-421D-4C2A-A949-E805123DD400}" type="pres">
      <dgm:prSet presAssocID="{9599F179-3AD3-4309-B8B3-5109B4392EAD}" presName="bgRect" presStyleLbl="bgShp" presStyleIdx="0" presStyleCnt="2"/>
      <dgm:spPr/>
    </dgm:pt>
    <dgm:pt modelId="{85D4B6DA-47E1-4BB6-94E1-7344EEAB28CB}" type="pres">
      <dgm:prSet presAssocID="{9599F179-3AD3-4309-B8B3-5109B4392EA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ttà"/>
        </a:ext>
      </dgm:extLst>
    </dgm:pt>
    <dgm:pt modelId="{38ADDE3E-777A-4235-9ABC-DFD65D8B6381}" type="pres">
      <dgm:prSet presAssocID="{9599F179-3AD3-4309-B8B3-5109B4392EAD}" presName="spaceRect" presStyleCnt="0"/>
      <dgm:spPr/>
    </dgm:pt>
    <dgm:pt modelId="{7E87C345-0D16-4DC0-BF62-6B768BE02B3A}" type="pres">
      <dgm:prSet presAssocID="{9599F179-3AD3-4309-B8B3-5109B4392EAD}" presName="parTx" presStyleLbl="revTx" presStyleIdx="0" presStyleCnt="2">
        <dgm:presLayoutVars>
          <dgm:chMax val="0"/>
          <dgm:chPref val="0"/>
        </dgm:presLayoutVars>
      </dgm:prSet>
      <dgm:spPr/>
    </dgm:pt>
    <dgm:pt modelId="{B739913B-A76B-4FEC-9571-9D1B9F8E20F7}" type="pres">
      <dgm:prSet presAssocID="{7DA07646-1D98-412C-920A-C2E6D40ED368}" presName="sibTrans" presStyleCnt="0"/>
      <dgm:spPr/>
    </dgm:pt>
    <dgm:pt modelId="{FDE4011E-9BE2-4C82-8EF6-39ABF6598AA8}" type="pres">
      <dgm:prSet presAssocID="{CD72C2D1-CC93-490C-8804-80A99E168AFB}" presName="compNode" presStyleCnt="0"/>
      <dgm:spPr/>
    </dgm:pt>
    <dgm:pt modelId="{DB16A18C-5C86-4E58-9236-34084BFF2C9F}" type="pres">
      <dgm:prSet presAssocID="{CD72C2D1-CC93-490C-8804-80A99E168AFB}" presName="bgRect" presStyleLbl="bgShp" presStyleIdx="1" presStyleCnt="2"/>
      <dgm:spPr/>
    </dgm:pt>
    <dgm:pt modelId="{60D59C32-E0C1-4762-9DFC-4B7C5832576C}" type="pres">
      <dgm:prSet presAssocID="{CD72C2D1-CC93-490C-8804-80A99E168AFB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storming di gruppo"/>
        </a:ext>
      </dgm:extLst>
    </dgm:pt>
    <dgm:pt modelId="{3F3DB54F-53C2-400A-BCC5-5FDFA62A4FA3}" type="pres">
      <dgm:prSet presAssocID="{CD72C2D1-CC93-490C-8804-80A99E168AFB}" presName="spaceRect" presStyleCnt="0"/>
      <dgm:spPr/>
    </dgm:pt>
    <dgm:pt modelId="{AB2C6BF7-3D50-47C9-813C-DD1B10C2BE14}" type="pres">
      <dgm:prSet presAssocID="{CD72C2D1-CC93-490C-8804-80A99E168AFB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76EE400B-C8FF-443D-AF84-6F63CF845C51}" type="presOf" srcId="{20790C3C-BF05-4407-90C3-5E6F643AAD53}" destId="{25DCC055-AFC7-4197-B6E4-EBC866A15AB9}" srcOrd="0" destOrd="0" presId="urn:microsoft.com/office/officeart/2018/2/layout/IconVerticalSolidList"/>
    <dgm:cxn modelId="{3F9A4D6B-8640-49DA-B1D3-D2FFE27DD60E}" type="presOf" srcId="{CD72C2D1-CC93-490C-8804-80A99E168AFB}" destId="{AB2C6BF7-3D50-47C9-813C-DD1B10C2BE14}" srcOrd="0" destOrd="0" presId="urn:microsoft.com/office/officeart/2018/2/layout/IconVerticalSolidList"/>
    <dgm:cxn modelId="{39A04155-6CC4-4A1C-B788-B24AFEBB03FD}" srcId="{20790C3C-BF05-4407-90C3-5E6F643AAD53}" destId="{CD72C2D1-CC93-490C-8804-80A99E168AFB}" srcOrd="1" destOrd="0" parTransId="{BCBE1D73-E72D-4224-9959-94527CD86FF7}" sibTransId="{1F218D42-3474-4A78-B76B-C73BA61A43F0}"/>
    <dgm:cxn modelId="{E91279B0-9F6A-4547-ACA4-57555E446B5E}" type="presOf" srcId="{9599F179-3AD3-4309-B8B3-5109B4392EAD}" destId="{7E87C345-0D16-4DC0-BF62-6B768BE02B3A}" srcOrd="0" destOrd="0" presId="urn:microsoft.com/office/officeart/2018/2/layout/IconVerticalSolidList"/>
    <dgm:cxn modelId="{43AF8CB1-03E3-495C-8F12-A9375B888946}" srcId="{20790C3C-BF05-4407-90C3-5E6F643AAD53}" destId="{9599F179-3AD3-4309-B8B3-5109B4392EAD}" srcOrd="0" destOrd="0" parTransId="{92213AE2-856C-45AD-9419-65A9B7071926}" sibTransId="{7DA07646-1D98-412C-920A-C2E6D40ED368}"/>
    <dgm:cxn modelId="{50FB8A6F-EDE0-4648-86A1-70F9C9961CF7}" type="presParOf" srcId="{25DCC055-AFC7-4197-B6E4-EBC866A15AB9}" destId="{2BB0A958-6EB9-4F5F-927A-F0BA55FE2B21}" srcOrd="0" destOrd="0" presId="urn:microsoft.com/office/officeart/2018/2/layout/IconVerticalSolidList"/>
    <dgm:cxn modelId="{2374C3C2-77CA-49C1-BC52-1E49DBB83A54}" type="presParOf" srcId="{2BB0A958-6EB9-4F5F-927A-F0BA55FE2B21}" destId="{BB13BB4B-421D-4C2A-A949-E805123DD400}" srcOrd="0" destOrd="0" presId="urn:microsoft.com/office/officeart/2018/2/layout/IconVerticalSolidList"/>
    <dgm:cxn modelId="{C9BAD0E3-529E-4D07-8D8F-2410B4F06618}" type="presParOf" srcId="{2BB0A958-6EB9-4F5F-927A-F0BA55FE2B21}" destId="{85D4B6DA-47E1-4BB6-94E1-7344EEAB28CB}" srcOrd="1" destOrd="0" presId="urn:microsoft.com/office/officeart/2018/2/layout/IconVerticalSolidList"/>
    <dgm:cxn modelId="{EA595FED-7FAB-4273-8062-090F809C1C94}" type="presParOf" srcId="{2BB0A958-6EB9-4F5F-927A-F0BA55FE2B21}" destId="{38ADDE3E-777A-4235-9ABC-DFD65D8B6381}" srcOrd="2" destOrd="0" presId="urn:microsoft.com/office/officeart/2018/2/layout/IconVerticalSolidList"/>
    <dgm:cxn modelId="{2D6C92A2-70B0-41A7-9B97-CAE9C8362A2D}" type="presParOf" srcId="{2BB0A958-6EB9-4F5F-927A-F0BA55FE2B21}" destId="{7E87C345-0D16-4DC0-BF62-6B768BE02B3A}" srcOrd="3" destOrd="0" presId="urn:microsoft.com/office/officeart/2018/2/layout/IconVerticalSolidList"/>
    <dgm:cxn modelId="{3C2609A6-594C-4C49-8B52-63304E8928F8}" type="presParOf" srcId="{25DCC055-AFC7-4197-B6E4-EBC866A15AB9}" destId="{B739913B-A76B-4FEC-9571-9D1B9F8E20F7}" srcOrd="1" destOrd="0" presId="urn:microsoft.com/office/officeart/2018/2/layout/IconVerticalSolidList"/>
    <dgm:cxn modelId="{A759F9E4-ECD6-45B5-AE8F-28F993FBF1E4}" type="presParOf" srcId="{25DCC055-AFC7-4197-B6E4-EBC866A15AB9}" destId="{FDE4011E-9BE2-4C82-8EF6-39ABF6598AA8}" srcOrd="2" destOrd="0" presId="urn:microsoft.com/office/officeart/2018/2/layout/IconVerticalSolidList"/>
    <dgm:cxn modelId="{550D924D-989A-4399-B369-513A2F6A4864}" type="presParOf" srcId="{FDE4011E-9BE2-4C82-8EF6-39ABF6598AA8}" destId="{DB16A18C-5C86-4E58-9236-34084BFF2C9F}" srcOrd="0" destOrd="0" presId="urn:microsoft.com/office/officeart/2018/2/layout/IconVerticalSolidList"/>
    <dgm:cxn modelId="{DC1EC1FA-E12D-44B3-AAA2-D50783E7F075}" type="presParOf" srcId="{FDE4011E-9BE2-4C82-8EF6-39ABF6598AA8}" destId="{60D59C32-E0C1-4762-9DFC-4B7C5832576C}" srcOrd="1" destOrd="0" presId="urn:microsoft.com/office/officeart/2018/2/layout/IconVerticalSolidList"/>
    <dgm:cxn modelId="{B18BD0DB-A27B-40EA-858E-EF7000FAB590}" type="presParOf" srcId="{FDE4011E-9BE2-4C82-8EF6-39ABF6598AA8}" destId="{3F3DB54F-53C2-400A-BCC5-5FDFA62A4FA3}" srcOrd="2" destOrd="0" presId="urn:microsoft.com/office/officeart/2018/2/layout/IconVerticalSolidList"/>
    <dgm:cxn modelId="{0E8953C7-EEA5-4D1E-ACC6-BA9BCE879B33}" type="presParOf" srcId="{FDE4011E-9BE2-4C82-8EF6-39ABF6598AA8}" destId="{AB2C6BF7-3D50-47C9-813C-DD1B10C2BE1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5674B5-6E74-447F-86B5-AC084134E76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46B9BE9-4D45-4DB7-A9AA-B5F33E4D717C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b="1" dirty="0"/>
            <a:t>Rintracciare il profilo pedagogico di un territorio </a:t>
          </a:r>
          <a:endParaRPr lang="en-US" b="1" dirty="0"/>
        </a:p>
      </dgm:t>
    </dgm:pt>
    <dgm:pt modelId="{9A174F7B-7230-4676-A528-85B4FC0CD068}" type="parTrans" cxnId="{AF942497-7278-4A6B-AA0C-77073383ECD6}">
      <dgm:prSet/>
      <dgm:spPr/>
      <dgm:t>
        <a:bodyPr/>
        <a:lstStyle/>
        <a:p>
          <a:endParaRPr lang="en-US"/>
        </a:p>
      </dgm:t>
    </dgm:pt>
    <dgm:pt modelId="{D8C3B850-4319-4386-818F-5864CB0B5799}" type="sibTrans" cxnId="{AF942497-7278-4A6B-AA0C-77073383ECD6}">
      <dgm:prSet/>
      <dgm:spPr/>
      <dgm:t>
        <a:bodyPr/>
        <a:lstStyle/>
        <a:p>
          <a:endParaRPr lang="en-US"/>
        </a:p>
      </dgm:t>
    </dgm:pt>
    <dgm:pt modelId="{0979CD0A-3F1C-407C-81C6-475129D68273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b="1" dirty="0"/>
            <a:t>Strumenti per conoscerlo  </a:t>
          </a:r>
        </a:p>
        <a:p>
          <a:pPr>
            <a:lnSpc>
              <a:spcPct val="100000"/>
            </a:lnSpc>
          </a:pPr>
          <a:r>
            <a:rPr lang="it-IT" b="1" dirty="0"/>
            <a:t>Eclettismo delle fonti </a:t>
          </a:r>
          <a:endParaRPr lang="en-US" b="1" dirty="0"/>
        </a:p>
      </dgm:t>
    </dgm:pt>
    <dgm:pt modelId="{86882D2E-BEB3-4393-8007-7D44912CEE4C}" type="parTrans" cxnId="{066CDAED-98B6-49A9-81A2-29FCC3B77E0A}">
      <dgm:prSet/>
      <dgm:spPr/>
      <dgm:t>
        <a:bodyPr/>
        <a:lstStyle/>
        <a:p>
          <a:endParaRPr lang="en-US"/>
        </a:p>
      </dgm:t>
    </dgm:pt>
    <dgm:pt modelId="{4D1F03A6-26D2-4AA7-9244-78CA33858C32}" type="sibTrans" cxnId="{066CDAED-98B6-49A9-81A2-29FCC3B77E0A}">
      <dgm:prSet/>
      <dgm:spPr/>
      <dgm:t>
        <a:bodyPr/>
        <a:lstStyle/>
        <a:p>
          <a:endParaRPr lang="en-US"/>
        </a:p>
      </dgm:t>
    </dgm:pt>
    <dgm:pt modelId="{15BFB37C-0C43-4B9A-8A3E-08F755E9503E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dirty="0"/>
            <a:t>La ricerca teoretica</a:t>
          </a:r>
        </a:p>
        <a:p>
          <a:pPr>
            <a:lnSpc>
              <a:spcPct val="100000"/>
            </a:lnSpc>
          </a:pPr>
          <a:r>
            <a:rPr lang="it-IT" dirty="0"/>
            <a:t>La ricerca empirica (archivi e banche dati, le storie di vita, i testimoni privilegiati…)</a:t>
          </a:r>
        </a:p>
        <a:p>
          <a:pPr>
            <a:lnSpc>
              <a:spcPct val="100000"/>
            </a:lnSpc>
          </a:pPr>
          <a:r>
            <a:rPr lang="it-IT" dirty="0"/>
            <a:t>La cronaca, le inchieste giornalistiche…</a:t>
          </a:r>
        </a:p>
        <a:p>
          <a:pPr>
            <a:lnSpc>
              <a:spcPct val="100000"/>
            </a:lnSpc>
          </a:pPr>
          <a:r>
            <a:rPr lang="it-IT" dirty="0"/>
            <a:t>La letteratura</a:t>
          </a:r>
          <a:endParaRPr lang="en-US" dirty="0"/>
        </a:p>
        <a:p>
          <a:endParaRPr lang="en-US" dirty="0"/>
        </a:p>
      </dgm:t>
    </dgm:pt>
    <dgm:pt modelId="{BC8352A1-8062-43A8-B6BA-7E65F9792842}" type="parTrans" cxnId="{9CBBDF66-697E-4AD9-9A6A-924ACC0411C1}">
      <dgm:prSet/>
      <dgm:spPr/>
      <dgm:t>
        <a:bodyPr/>
        <a:lstStyle/>
        <a:p>
          <a:endParaRPr lang="en-US"/>
        </a:p>
      </dgm:t>
    </dgm:pt>
    <dgm:pt modelId="{105E7A3A-E16A-4C39-A53D-53759CB3D801}" type="sibTrans" cxnId="{9CBBDF66-697E-4AD9-9A6A-924ACC0411C1}">
      <dgm:prSet/>
      <dgm:spPr/>
      <dgm:t>
        <a:bodyPr/>
        <a:lstStyle/>
        <a:p>
          <a:endParaRPr lang="en-US"/>
        </a:p>
      </dgm:t>
    </dgm:pt>
    <dgm:pt modelId="{29FF931C-5C70-4768-9029-8B0BFD786907}" type="pres">
      <dgm:prSet presAssocID="{1A5674B5-6E74-447F-86B5-AC084134E76B}" presName="root" presStyleCnt="0">
        <dgm:presLayoutVars>
          <dgm:dir/>
          <dgm:resizeHandles val="exact"/>
        </dgm:presLayoutVars>
      </dgm:prSet>
      <dgm:spPr/>
    </dgm:pt>
    <dgm:pt modelId="{9D8235C3-0C5C-4DBB-8E80-A2847E0A170C}" type="pres">
      <dgm:prSet presAssocID="{C46B9BE9-4D45-4DB7-A9AA-B5F33E4D717C}" presName="compNode" presStyleCnt="0"/>
      <dgm:spPr/>
    </dgm:pt>
    <dgm:pt modelId="{225E8646-A949-49A0-A51E-4AD68ADEE796}" type="pres">
      <dgm:prSet presAssocID="{C46B9BE9-4D45-4DB7-A9AA-B5F33E4D717C}" presName="bgRect" presStyleLbl="bgShp" presStyleIdx="0" presStyleCnt="3"/>
      <dgm:spPr/>
    </dgm:pt>
    <dgm:pt modelId="{8FB59EA8-603F-4A78-8664-19FC896257B2}" type="pres">
      <dgm:prSet presAssocID="{C46B9BE9-4D45-4DB7-A9AA-B5F33E4D717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storming di gruppo"/>
        </a:ext>
      </dgm:extLst>
    </dgm:pt>
    <dgm:pt modelId="{7EE87E1F-23A3-4CE9-9C1A-2AACD97A956B}" type="pres">
      <dgm:prSet presAssocID="{C46B9BE9-4D45-4DB7-A9AA-B5F33E4D717C}" presName="spaceRect" presStyleCnt="0"/>
      <dgm:spPr/>
    </dgm:pt>
    <dgm:pt modelId="{786159F2-F354-4A0B-A7AC-21385D181CC1}" type="pres">
      <dgm:prSet presAssocID="{C46B9BE9-4D45-4DB7-A9AA-B5F33E4D717C}" presName="parTx" presStyleLbl="revTx" presStyleIdx="0" presStyleCnt="3">
        <dgm:presLayoutVars>
          <dgm:chMax val="0"/>
          <dgm:chPref val="0"/>
        </dgm:presLayoutVars>
      </dgm:prSet>
      <dgm:spPr/>
    </dgm:pt>
    <dgm:pt modelId="{9DCE9DED-7E55-42DD-B8E4-FA087F46FEC9}" type="pres">
      <dgm:prSet presAssocID="{D8C3B850-4319-4386-818F-5864CB0B5799}" presName="sibTrans" presStyleCnt="0"/>
      <dgm:spPr/>
    </dgm:pt>
    <dgm:pt modelId="{3BA077DE-3408-4E52-A796-E69532658970}" type="pres">
      <dgm:prSet presAssocID="{0979CD0A-3F1C-407C-81C6-475129D68273}" presName="compNode" presStyleCnt="0"/>
      <dgm:spPr/>
    </dgm:pt>
    <dgm:pt modelId="{F5577E08-2735-4790-B360-C4122C997271}" type="pres">
      <dgm:prSet presAssocID="{0979CD0A-3F1C-407C-81C6-475129D68273}" presName="bgRect" presStyleLbl="bgShp" presStyleIdx="1" presStyleCnt="3"/>
      <dgm:spPr/>
    </dgm:pt>
    <dgm:pt modelId="{E245CB33-1986-4527-AD0C-79C704BDF547}" type="pres">
      <dgm:prSet presAssocID="{0979CD0A-3F1C-407C-81C6-475129D6827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4073BD4D-29AD-42B6-BCC3-9306DAF535B0}" type="pres">
      <dgm:prSet presAssocID="{0979CD0A-3F1C-407C-81C6-475129D68273}" presName="spaceRect" presStyleCnt="0"/>
      <dgm:spPr/>
    </dgm:pt>
    <dgm:pt modelId="{F7BDD7BD-3321-4311-9CF3-568CD5935689}" type="pres">
      <dgm:prSet presAssocID="{0979CD0A-3F1C-407C-81C6-475129D68273}" presName="parTx" presStyleLbl="revTx" presStyleIdx="1" presStyleCnt="3">
        <dgm:presLayoutVars>
          <dgm:chMax val="0"/>
          <dgm:chPref val="0"/>
        </dgm:presLayoutVars>
      </dgm:prSet>
      <dgm:spPr/>
    </dgm:pt>
    <dgm:pt modelId="{3B8C6F6E-A286-465B-BFBA-F5F8DC64DED6}" type="pres">
      <dgm:prSet presAssocID="{4D1F03A6-26D2-4AA7-9244-78CA33858C32}" presName="sibTrans" presStyleCnt="0"/>
      <dgm:spPr/>
    </dgm:pt>
    <dgm:pt modelId="{9A63B5AD-ACCE-4C63-8DDD-4D43AE88AA54}" type="pres">
      <dgm:prSet presAssocID="{15BFB37C-0C43-4B9A-8A3E-08F755E9503E}" presName="compNode" presStyleCnt="0"/>
      <dgm:spPr/>
    </dgm:pt>
    <dgm:pt modelId="{D2F41DB5-242D-4B08-88AD-FF50617B5678}" type="pres">
      <dgm:prSet presAssocID="{15BFB37C-0C43-4B9A-8A3E-08F755E9503E}" presName="bgRect" presStyleLbl="bgShp" presStyleIdx="2" presStyleCnt="3"/>
      <dgm:spPr/>
    </dgm:pt>
    <dgm:pt modelId="{76F7CF59-DB67-42B4-8384-F363BBA6847E}" type="pres">
      <dgm:prSet presAssocID="{15BFB37C-0C43-4B9A-8A3E-08F755E9503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D0006819-2322-45BE-86C1-A2B2DD4B09A4}" type="pres">
      <dgm:prSet presAssocID="{15BFB37C-0C43-4B9A-8A3E-08F755E9503E}" presName="spaceRect" presStyleCnt="0"/>
      <dgm:spPr/>
    </dgm:pt>
    <dgm:pt modelId="{1D4F3658-6445-4A11-9A4C-17E8C959B217}" type="pres">
      <dgm:prSet presAssocID="{15BFB37C-0C43-4B9A-8A3E-08F755E9503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8CC6701-706B-4590-A549-A08E2C0EDAC6}" type="presOf" srcId="{1A5674B5-6E74-447F-86B5-AC084134E76B}" destId="{29FF931C-5C70-4768-9029-8B0BFD786907}" srcOrd="0" destOrd="0" presId="urn:microsoft.com/office/officeart/2018/2/layout/IconVerticalSolidList"/>
    <dgm:cxn modelId="{A83AEB34-CC23-469D-AE9C-FFF5E3FDD08F}" type="presOf" srcId="{15BFB37C-0C43-4B9A-8A3E-08F755E9503E}" destId="{1D4F3658-6445-4A11-9A4C-17E8C959B217}" srcOrd="0" destOrd="0" presId="urn:microsoft.com/office/officeart/2018/2/layout/IconVerticalSolidList"/>
    <dgm:cxn modelId="{9CBBDF66-697E-4AD9-9A6A-924ACC0411C1}" srcId="{1A5674B5-6E74-447F-86B5-AC084134E76B}" destId="{15BFB37C-0C43-4B9A-8A3E-08F755E9503E}" srcOrd="2" destOrd="0" parTransId="{BC8352A1-8062-43A8-B6BA-7E65F9792842}" sibTransId="{105E7A3A-E16A-4C39-A53D-53759CB3D801}"/>
    <dgm:cxn modelId="{AF942497-7278-4A6B-AA0C-77073383ECD6}" srcId="{1A5674B5-6E74-447F-86B5-AC084134E76B}" destId="{C46B9BE9-4D45-4DB7-A9AA-B5F33E4D717C}" srcOrd="0" destOrd="0" parTransId="{9A174F7B-7230-4676-A528-85B4FC0CD068}" sibTransId="{D8C3B850-4319-4386-818F-5864CB0B5799}"/>
    <dgm:cxn modelId="{13DF2BC1-B030-4C23-8B94-59E8B7DCA3BB}" type="presOf" srcId="{0979CD0A-3F1C-407C-81C6-475129D68273}" destId="{F7BDD7BD-3321-4311-9CF3-568CD5935689}" srcOrd="0" destOrd="0" presId="urn:microsoft.com/office/officeart/2018/2/layout/IconVerticalSolidList"/>
    <dgm:cxn modelId="{EEFC4ECD-F738-4062-882C-940FF6A07740}" type="presOf" srcId="{C46B9BE9-4D45-4DB7-A9AA-B5F33E4D717C}" destId="{786159F2-F354-4A0B-A7AC-21385D181CC1}" srcOrd="0" destOrd="0" presId="urn:microsoft.com/office/officeart/2018/2/layout/IconVerticalSolidList"/>
    <dgm:cxn modelId="{066CDAED-98B6-49A9-81A2-29FCC3B77E0A}" srcId="{1A5674B5-6E74-447F-86B5-AC084134E76B}" destId="{0979CD0A-3F1C-407C-81C6-475129D68273}" srcOrd="1" destOrd="0" parTransId="{86882D2E-BEB3-4393-8007-7D44912CEE4C}" sibTransId="{4D1F03A6-26D2-4AA7-9244-78CA33858C32}"/>
    <dgm:cxn modelId="{49B0695B-F900-4AAE-839F-C9A920F4C426}" type="presParOf" srcId="{29FF931C-5C70-4768-9029-8B0BFD786907}" destId="{9D8235C3-0C5C-4DBB-8E80-A2847E0A170C}" srcOrd="0" destOrd="0" presId="urn:microsoft.com/office/officeart/2018/2/layout/IconVerticalSolidList"/>
    <dgm:cxn modelId="{0BF92AB3-452B-4693-930F-11791AE35139}" type="presParOf" srcId="{9D8235C3-0C5C-4DBB-8E80-A2847E0A170C}" destId="{225E8646-A949-49A0-A51E-4AD68ADEE796}" srcOrd="0" destOrd="0" presId="urn:microsoft.com/office/officeart/2018/2/layout/IconVerticalSolidList"/>
    <dgm:cxn modelId="{98847E14-1498-499B-80B2-BB8825E9E4B5}" type="presParOf" srcId="{9D8235C3-0C5C-4DBB-8E80-A2847E0A170C}" destId="{8FB59EA8-603F-4A78-8664-19FC896257B2}" srcOrd="1" destOrd="0" presId="urn:microsoft.com/office/officeart/2018/2/layout/IconVerticalSolidList"/>
    <dgm:cxn modelId="{360FAE33-C158-479D-8899-6D4FCD5E8953}" type="presParOf" srcId="{9D8235C3-0C5C-4DBB-8E80-A2847E0A170C}" destId="{7EE87E1F-23A3-4CE9-9C1A-2AACD97A956B}" srcOrd="2" destOrd="0" presId="urn:microsoft.com/office/officeart/2018/2/layout/IconVerticalSolidList"/>
    <dgm:cxn modelId="{2A059387-16E2-4298-B243-2A62263F79BB}" type="presParOf" srcId="{9D8235C3-0C5C-4DBB-8E80-A2847E0A170C}" destId="{786159F2-F354-4A0B-A7AC-21385D181CC1}" srcOrd="3" destOrd="0" presId="urn:microsoft.com/office/officeart/2018/2/layout/IconVerticalSolidList"/>
    <dgm:cxn modelId="{B0CF4FB4-0A65-4BF8-AB42-E97D4BB05E10}" type="presParOf" srcId="{29FF931C-5C70-4768-9029-8B0BFD786907}" destId="{9DCE9DED-7E55-42DD-B8E4-FA087F46FEC9}" srcOrd="1" destOrd="0" presId="urn:microsoft.com/office/officeart/2018/2/layout/IconVerticalSolidList"/>
    <dgm:cxn modelId="{B3D467E4-E6DD-4DAA-AE3E-208F8A9E3266}" type="presParOf" srcId="{29FF931C-5C70-4768-9029-8B0BFD786907}" destId="{3BA077DE-3408-4E52-A796-E69532658970}" srcOrd="2" destOrd="0" presId="urn:microsoft.com/office/officeart/2018/2/layout/IconVerticalSolidList"/>
    <dgm:cxn modelId="{F26CEC6D-5B7D-43E9-9D6E-7858FCA34CC3}" type="presParOf" srcId="{3BA077DE-3408-4E52-A796-E69532658970}" destId="{F5577E08-2735-4790-B360-C4122C997271}" srcOrd="0" destOrd="0" presId="urn:microsoft.com/office/officeart/2018/2/layout/IconVerticalSolidList"/>
    <dgm:cxn modelId="{1ACAFFEE-0AF6-484C-941D-54B4A9506F99}" type="presParOf" srcId="{3BA077DE-3408-4E52-A796-E69532658970}" destId="{E245CB33-1986-4527-AD0C-79C704BDF547}" srcOrd="1" destOrd="0" presId="urn:microsoft.com/office/officeart/2018/2/layout/IconVerticalSolidList"/>
    <dgm:cxn modelId="{877742C5-1E60-42C5-8CBC-EB284B027C16}" type="presParOf" srcId="{3BA077DE-3408-4E52-A796-E69532658970}" destId="{4073BD4D-29AD-42B6-BCC3-9306DAF535B0}" srcOrd="2" destOrd="0" presId="urn:microsoft.com/office/officeart/2018/2/layout/IconVerticalSolidList"/>
    <dgm:cxn modelId="{061E2D6F-DA37-4544-A768-EC2D20216972}" type="presParOf" srcId="{3BA077DE-3408-4E52-A796-E69532658970}" destId="{F7BDD7BD-3321-4311-9CF3-568CD5935689}" srcOrd="3" destOrd="0" presId="urn:microsoft.com/office/officeart/2018/2/layout/IconVerticalSolidList"/>
    <dgm:cxn modelId="{8424B39C-7A75-40BB-B01E-284BA1513EB5}" type="presParOf" srcId="{29FF931C-5C70-4768-9029-8B0BFD786907}" destId="{3B8C6F6E-A286-465B-BFBA-F5F8DC64DED6}" srcOrd="3" destOrd="0" presId="urn:microsoft.com/office/officeart/2018/2/layout/IconVerticalSolidList"/>
    <dgm:cxn modelId="{40146C99-A6A8-4F49-9F42-3431692EF1AC}" type="presParOf" srcId="{29FF931C-5C70-4768-9029-8B0BFD786907}" destId="{9A63B5AD-ACCE-4C63-8DDD-4D43AE88AA54}" srcOrd="4" destOrd="0" presId="urn:microsoft.com/office/officeart/2018/2/layout/IconVerticalSolidList"/>
    <dgm:cxn modelId="{A8490164-64A4-41FE-92DC-830181344CE7}" type="presParOf" srcId="{9A63B5AD-ACCE-4C63-8DDD-4D43AE88AA54}" destId="{D2F41DB5-242D-4B08-88AD-FF50617B5678}" srcOrd="0" destOrd="0" presId="urn:microsoft.com/office/officeart/2018/2/layout/IconVerticalSolidList"/>
    <dgm:cxn modelId="{FF314C23-58D1-4DDE-9CBB-BC2D87C54B70}" type="presParOf" srcId="{9A63B5AD-ACCE-4C63-8DDD-4D43AE88AA54}" destId="{76F7CF59-DB67-42B4-8384-F363BBA6847E}" srcOrd="1" destOrd="0" presId="urn:microsoft.com/office/officeart/2018/2/layout/IconVerticalSolidList"/>
    <dgm:cxn modelId="{F5A8BE56-27EE-4E07-B79A-40898F79273E}" type="presParOf" srcId="{9A63B5AD-ACCE-4C63-8DDD-4D43AE88AA54}" destId="{D0006819-2322-45BE-86C1-A2B2DD4B09A4}" srcOrd="2" destOrd="0" presId="urn:microsoft.com/office/officeart/2018/2/layout/IconVerticalSolidList"/>
    <dgm:cxn modelId="{2DE5527B-E4B8-47BE-899F-D62BAB00E1A8}" type="presParOf" srcId="{9A63B5AD-ACCE-4C63-8DDD-4D43AE88AA54}" destId="{1D4F3658-6445-4A11-9A4C-17E8C959B21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5674B5-6E74-447F-86B5-AC084134E76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46B9BE9-4D45-4DB7-A9AA-B5F33E4D717C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b="1" dirty="0"/>
            <a:t>Territorio quale vero luogo dell’educazione</a:t>
          </a:r>
          <a:endParaRPr lang="en-US" b="1" dirty="0"/>
        </a:p>
      </dgm:t>
    </dgm:pt>
    <dgm:pt modelId="{9A174F7B-7230-4676-A528-85B4FC0CD068}" type="parTrans" cxnId="{AF942497-7278-4A6B-AA0C-77073383ECD6}">
      <dgm:prSet/>
      <dgm:spPr/>
      <dgm:t>
        <a:bodyPr/>
        <a:lstStyle/>
        <a:p>
          <a:endParaRPr lang="en-US"/>
        </a:p>
      </dgm:t>
    </dgm:pt>
    <dgm:pt modelId="{D8C3B850-4319-4386-818F-5864CB0B5799}" type="sibTrans" cxnId="{AF942497-7278-4A6B-AA0C-77073383ECD6}">
      <dgm:prSet/>
      <dgm:spPr/>
      <dgm:t>
        <a:bodyPr/>
        <a:lstStyle/>
        <a:p>
          <a:endParaRPr lang="en-US"/>
        </a:p>
      </dgm:t>
    </dgm:pt>
    <dgm:pt modelId="{0979CD0A-3F1C-407C-81C6-475129D68273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dirty="0"/>
            <a:t>Progettualità </a:t>
          </a:r>
          <a:r>
            <a:rPr lang="it-IT"/>
            <a:t>connessa alle </a:t>
          </a:r>
          <a:r>
            <a:rPr lang="it-IT" dirty="0"/>
            <a:t>sollecitazioni del territorio che produce cultura e disagio</a:t>
          </a:r>
          <a:endParaRPr lang="en-US" b="1" dirty="0"/>
        </a:p>
      </dgm:t>
    </dgm:pt>
    <dgm:pt modelId="{86882D2E-BEB3-4393-8007-7D44912CEE4C}" type="parTrans" cxnId="{066CDAED-98B6-49A9-81A2-29FCC3B77E0A}">
      <dgm:prSet/>
      <dgm:spPr/>
      <dgm:t>
        <a:bodyPr/>
        <a:lstStyle/>
        <a:p>
          <a:endParaRPr lang="en-US"/>
        </a:p>
      </dgm:t>
    </dgm:pt>
    <dgm:pt modelId="{4D1F03A6-26D2-4AA7-9244-78CA33858C32}" type="sibTrans" cxnId="{066CDAED-98B6-49A9-81A2-29FCC3B77E0A}">
      <dgm:prSet/>
      <dgm:spPr/>
      <dgm:t>
        <a:bodyPr/>
        <a:lstStyle/>
        <a:p>
          <a:endParaRPr lang="en-US"/>
        </a:p>
      </dgm:t>
    </dgm:pt>
    <dgm:pt modelId="{15BFB37C-0C43-4B9A-8A3E-08F755E9503E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dirty="0"/>
            <a:t>Coinvolgimento dei destinatari ovvero di chi abita quel territorio</a:t>
          </a:r>
          <a:endParaRPr lang="en-US" dirty="0"/>
        </a:p>
        <a:p>
          <a:endParaRPr lang="en-US" dirty="0"/>
        </a:p>
      </dgm:t>
    </dgm:pt>
    <dgm:pt modelId="{BC8352A1-8062-43A8-B6BA-7E65F9792842}" type="parTrans" cxnId="{9CBBDF66-697E-4AD9-9A6A-924ACC0411C1}">
      <dgm:prSet/>
      <dgm:spPr/>
      <dgm:t>
        <a:bodyPr/>
        <a:lstStyle/>
        <a:p>
          <a:endParaRPr lang="en-US"/>
        </a:p>
      </dgm:t>
    </dgm:pt>
    <dgm:pt modelId="{105E7A3A-E16A-4C39-A53D-53759CB3D801}" type="sibTrans" cxnId="{9CBBDF66-697E-4AD9-9A6A-924ACC0411C1}">
      <dgm:prSet/>
      <dgm:spPr/>
      <dgm:t>
        <a:bodyPr/>
        <a:lstStyle/>
        <a:p>
          <a:endParaRPr lang="en-US"/>
        </a:p>
      </dgm:t>
    </dgm:pt>
    <dgm:pt modelId="{29FF931C-5C70-4768-9029-8B0BFD786907}" type="pres">
      <dgm:prSet presAssocID="{1A5674B5-6E74-447F-86B5-AC084134E76B}" presName="root" presStyleCnt="0">
        <dgm:presLayoutVars>
          <dgm:dir/>
          <dgm:resizeHandles val="exact"/>
        </dgm:presLayoutVars>
      </dgm:prSet>
      <dgm:spPr/>
    </dgm:pt>
    <dgm:pt modelId="{9D8235C3-0C5C-4DBB-8E80-A2847E0A170C}" type="pres">
      <dgm:prSet presAssocID="{C46B9BE9-4D45-4DB7-A9AA-B5F33E4D717C}" presName="compNode" presStyleCnt="0"/>
      <dgm:spPr/>
    </dgm:pt>
    <dgm:pt modelId="{225E8646-A949-49A0-A51E-4AD68ADEE796}" type="pres">
      <dgm:prSet presAssocID="{C46B9BE9-4D45-4DB7-A9AA-B5F33E4D717C}" presName="bgRect" presStyleLbl="bgShp" presStyleIdx="0" presStyleCnt="3"/>
      <dgm:spPr/>
    </dgm:pt>
    <dgm:pt modelId="{8FB59EA8-603F-4A78-8664-19FC896257B2}" type="pres">
      <dgm:prSet presAssocID="{C46B9BE9-4D45-4DB7-A9AA-B5F33E4D717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agramma di Venn"/>
        </a:ext>
      </dgm:extLst>
    </dgm:pt>
    <dgm:pt modelId="{7EE87E1F-23A3-4CE9-9C1A-2AACD97A956B}" type="pres">
      <dgm:prSet presAssocID="{C46B9BE9-4D45-4DB7-A9AA-B5F33E4D717C}" presName="spaceRect" presStyleCnt="0"/>
      <dgm:spPr/>
    </dgm:pt>
    <dgm:pt modelId="{786159F2-F354-4A0B-A7AC-21385D181CC1}" type="pres">
      <dgm:prSet presAssocID="{C46B9BE9-4D45-4DB7-A9AA-B5F33E4D717C}" presName="parTx" presStyleLbl="revTx" presStyleIdx="0" presStyleCnt="3">
        <dgm:presLayoutVars>
          <dgm:chMax val="0"/>
          <dgm:chPref val="0"/>
        </dgm:presLayoutVars>
      </dgm:prSet>
      <dgm:spPr/>
    </dgm:pt>
    <dgm:pt modelId="{9DCE9DED-7E55-42DD-B8E4-FA087F46FEC9}" type="pres">
      <dgm:prSet presAssocID="{D8C3B850-4319-4386-818F-5864CB0B5799}" presName="sibTrans" presStyleCnt="0"/>
      <dgm:spPr/>
    </dgm:pt>
    <dgm:pt modelId="{3BA077DE-3408-4E52-A796-E69532658970}" type="pres">
      <dgm:prSet presAssocID="{0979CD0A-3F1C-407C-81C6-475129D68273}" presName="compNode" presStyleCnt="0"/>
      <dgm:spPr/>
    </dgm:pt>
    <dgm:pt modelId="{F5577E08-2735-4790-B360-C4122C997271}" type="pres">
      <dgm:prSet presAssocID="{0979CD0A-3F1C-407C-81C6-475129D68273}" presName="bgRect" presStyleLbl="bgShp" presStyleIdx="1" presStyleCnt="3"/>
      <dgm:spPr/>
    </dgm:pt>
    <dgm:pt modelId="{E245CB33-1986-4527-AD0C-79C704BDF547}" type="pres">
      <dgm:prSet presAssocID="{0979CD0A-3F1C-407C-81C6-475129D6827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4073BD4D-29AD-42B6-BCC3-9306DAF535B0}" type="pres">
      <dgm:prSet presAssocID="{0979CD0A-3F1C-407C-81C6-475129D68273}" presName="spaceRect" presStyleCnt="0"/>
      <dgm:spPr/>
    </dgm:pt>
    <dgm:pt modelId="{F7BDD7BD-3321-4311-9CF3-568CD5935689}" type="pres">
      <dgm:prSet presAssocID="{0979CD0A-3F1C-407C-81C6-475129D68273}" presName="parTx" presStyleLbl="revTx" presStyleIdx="1" presStyleCnt="3">
        <dgm:presLayoutVars>
          <dgm:chMax val="0"/>
          <dgm:chPref val="0"/>
        </dgm:presLayoutVars>
      </dgm:prSet>
      <dgm:spPr/>
    </dgm:pt>
    <dgm:pt modelId="{3B8C6F6E-A286-465B-BFBA-F5F8DC64DED6}" type="pres">
      <dgm:prSet presAssocID="{4D1F03A6-26D2-4AA7-9244-78CA33858C32}" presName="sibTrans" presStyleCnt="0"/>
      <dgm:spPr/>
    </dgm:pt>
    <dgm:pt modelId="{9A63B5AD-ACCE-4C63-8DDD-4D43AE88AA54}" type="pres">
      <dgm:prSet presAssocID="{15BFB37C-0C43-4B9A-8A3E-08F755E9503E}" presName="compNode" presStyleCnt="0"/>
      <dgm:spPr/>
    </dgm:pt>
    <dgm:pt modelId="{D2F41DB5-242D-4B08-88AD-FF50617B5678}" type="pres">
      <dgm:prSet presAssocID="{15BFB37C-0C43-4B9A-8A3E-08F755E9503E}" presName="bgRect" presStyleLbl="bgShp" presStyleIdx="2" presStyleCnt="3"/>
      <dgm:spPr/>
    </dgm:pt>
    <dgm:pt modelId="{76F7CF59-DB67-42B4-8384-F363BBA6847E}" type="pres">
      <dgm:prSet presAssocID="{15BFB37C-0C43-4B9A-8A3E-08F755E9503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ala riunioni"/>
        </a:ext>
      </dgm:extLst>
    </dgm:pt>
    <dgm:pt modelId="{D0006819-2322-45BE-86C1-A2B2DD4B09A4}" type="pres">
      <dgm:prSet presAssocID="{15BFB37C-0C43-4B9A-8A3E-08F755E9503E}" presName="spaceRect" presStyleCnt="0"/>
      <dgm:spPr/>
    </dgm:pt>
    <dgm:pt modelId="{1D4F3658-6445-4A11-9A4C-17E8C959B217}" type="pres">
      <dgm:prSet presAssocID="{15BFB37C-0C43-4B9A-8A3E-08F755E9503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8CC6701-706B-4590-A549-A08E2C0EDAC6}" type="presOf" srcId="{1A5674B5-6E74-447F-86B5-AC084134E76B}" destId="{29FF931C-5C70-4768-9029-8B0BFD786907}" srcOrd="0" destOrd="0" presId="urn:microsoft.com/office/officeart/2018/2/layout/IconVerticalSolidList"/>
    <dgm:cxn modelId="{A83AEB34-CC23-469D-AE9C-FFF5E3FDD08F}" type="presOf" srcId="{15BFB37C-0C43-4B9A-8A3E-08F755E9503E}" destId="{1D4F3658-6445-4A11-9A4C-17E8C959B217}" srcOrd="0" destOrd="0" presId="urn:microsoft.com/office/officeart/2018/2/layout/IconVerticalSolidList"/>
    <dgm:cxn modelId="{9CBBDF66-697E-4AD9-9A6A-924ACC0411C1}" srcId="{1A5674B5-6E74-447F-86B5-AC084134E76B}" destId="{15BFB37C-0C43-4B9A-8A3E-08F755E9503E}" srcOrd="2" destOrd="0" parTransId="{BC8352A1-8062-43A8-B6BA-7E65F9792842}" sibTransId="{105E7A3A-E16A-4C39-A53D-53759CB3D801}"/>
    <dgm:cxn modelId="{AF942497-7278-4A6B-AA0C-77073383ECD6}" srcId="{1A5674B5-6E74-447F-86B5-AC084134E76B}" destId="{C46B9BE9-4D45-4DB7-A9AA-B5F33E4D717C}" srcOrd="0" destOrd="0" parTransId="{9A174F7B-7230-4676-A528-85B4FC0CD068}" sibTransId="{D8C3B850-4319-4386-818F-5864CB0B5799}"/>
    <dgm:cxn modelId="{13DF2BC1-B030-4C23-8B94-59E8B7DCA3BB}" type="presOf" srcId="{0979CD0A-3F1C-407C-81C6-475129D68273}" destId="{F7BDD7BD-3321-4311-9CF3-568CD5935689}" srcOrd="0" destOrd="0" presId="urn:microsoft.com/office/officeart/2018/2/layout/IconVerticalSolidList"/>
    <dgm:cxn modelId="{EEFC4ECD-F738-4062-882C-940FF6A07740}" type="presOf" srcId="{C46B9BE9-4D45-4DB7-A9AA-B5F33E4D717C}" destId="{786159F2-F354-4A0B-A7AC-21385D181CC1}" srcOrd="0" destOrd="0" presId="urn:microsoft.com/office/officeart/2018/2/layout/IconVerticalSolidList"/>
    <dgm:cxn modelId="{066CDAED-98B6-49A9-81A2-29FCC3B77E0A}" srcId="{1A5674B5-6E74-447F-86B5-AC084134E76B}" destId="{0979CD0A-3F1C-407C-81C6-475129D68273}" srcOrd="1" destOrd="0" parTransId="{86882D2E-BEB3-4393-8007-7D44912CEE4C}" sibTransId="{4D1F03A6-26D2-4AA7-9244-78CA33858C32}"/>
    <dgm:cxn modelId="{49B0695B-F900-4AAE-839F-C9A920F4C426}" type="presParOf" srcId="{29FF931C-5C70-4768-9029-8B0BFD786907}" destId="{9D8235C3-0C5C-4DBB-8E80-A2847E0A170C}" srcOrd="0" destOrd="0" presId="urn:microsoft.com/office/officeart/2018/2/layout/IconVerticalSolidList"/>
    <dgm:cxn modelId="{0BF92AB3-452B-4693-930F-11791AE35139}" type="presParOf" srcId="{9D8235C3-0C5C-4DBB-8E80-A2847E0A170C}" destId="{225E8646-A949-49A0-A51E-4AD68ADEE796}" srcOrd="0" destOrd="0" presId="urn:microsoft.com/office/officeart/2018/2/layout/IconVerticalSolidList"/>
    <dgm:cxn modelId="{98847E14-1498-499B-80B2-BB8825E9E4B5}" type="presParOf" srcId="{9D8235C3-0C5C-4DBB-8E80-A2847E0A170C}" destId="{8FB59EA8-603F-4A78-8664-19FC896257B2}" srcOrd="1" destOrd="0" presId="urn:microsoft.com/office/officeart/2018/2/layout/IconVerticalSolidList"/>
    <dgm:cxn modelId="{360FAE33-C158-479D-8899-6D4FCD5E8953}" type="presParOf" srcId="{9D8235C3-0C5C-4DBB-8E80-A2847E0A170C}" destId="{7EE87E1F-23A3-4CE9-9C1A-2AACD97A956B}" srcOrd="2" destOrd="0" presId="urn:microsoft.com/office/officeart/2018/2/layout/IconVerticalSolidList"/>
    <dgm:cxn modelId="{2A059387-16E2-4298-B243-2A62263F79BB}" type="presParOf" srcId="{9D8235C3-0C5C-4DBB-8E80-A2847E0A170C}" destId="{786159F2-F354-4A0B-A7AC-21385D181CC1}" srcOrd="3" destOrd="0" presId="urn:microsoft.com/office/officeart/2018/2/layout/IconVerticalSolidList"/>
    <dgm:cxn modelId="{B0CF4FB4-0A65-4BF8-AB42-E97D4BB05E10}" type="presParOf" srcId="{29FF931C-5C70-4768-9029-8B0BFD786907}" destId="{9DCE9DED-7E55-42DD-B8E4-FA087F46FEC9}" srcOrd="1" destOrd="0" presId="urn:microsoft.com/office/officeart/2018/2/layout/IconVerticalSolidList"/>
    <dgm:cxn modelId="{B3D467E4-E6DD-4DAA-AE3E-208F8A9E3266}" type="presParOf" srcId="{29FF931C-5C70-4768-9029-8B0BFD786907}" destId="{3BA077DE-3408-4E52-A796-E69532658970}" srcOrd="2" destOrd="0" presId="urn:microsoft.com/office/officeart/2018/2/layout/IconVerticalSolidList"/>
    <dgm:cxn modelId="{F26CEC6D-5B7D-43E9-9D6E-7858FCA34CC3}" type="presParOf" srcId="{3BA077DE-3408-4E52-A796-E69532658970}" destId="{F5577E08-2735-4790-B360-C4122C997271}" srcOrd="0" destOrd="0" presId="urn:microsoft.com/office/officeart/2018/2/layout/IconVerticalSolidList"/>
    <dgm:cxn modelId="{1ACAFFEE-0AF6-484C-941D-54B4A9506F99}" type="presParOf" srcId="{3BA077DE-3408-4E52-A796-E69532658970}" destId="{E245CB33-1986-4527-AD0C-79C704BDF547}" srcOrd="1" destOrd="0" presId="urn:microsoft.com/office/officeart/2018/2/layout/IconVerticalSolidList"/>
    <dgm:cxn modelId="{877742C5-1E60-42C5-8CBC-EB284B027C16}" type="presParOf" srcId="{3BA077DE-3408-4E52-A796-E69532658970}" destId="{4073BD4D-29AD-42B6-BCC3-9306DAF535B0}" srcOrd="2" destOrd="0" presId="urn:microsoft.com/office/officeart/2018/2/layout/IconVerticalSolidList"/>
    <dgm:cxn modelId="{061E2D6F-DA37-4544-A768-EC2D20216972}" type="presParOf" srcId="{3BA077DE-3408-4E52-A796-E69532658970}" destId="{F7BDD7BD-3321-4311-9CF3-568CD5935689}" srcOrd="3" destOrd="0" presId="urn:microsoft.com/office/officeart/2018/2/layout/IconVerticalSolidList"/>
    <dgm:cxn modelId="{8424B39C-7A75-40BB-B01E-284BA1513EB5}" type="presParOf" srcId="{29FF931C-5C70-4768-9029-8B0BFD786907}" destId="{3B8C6F6E-A286-465B-BFBA-F5F8DC64DED6}" srcOrd="3" destOrd="0" presId="urn:microsoft.com/office/officeart/2018/2/layout/IconVerticalSolidList"/>
    <dgm:cxn modelId="{40146C99-A6A8-4F49-9F42-3431692EF1AC}" type="presParOf" srcId="{29FF931C-5C70-4768-9029-8B0BFD786907}" destId="{9A63B5AD-ACCE-4C63-8DDD-4D43AE88AA54}" srcOrd="4" destOrd="0" presId="urn:microsoft.com/office/officeart/2018/2/layout/IconVerticalSolidList"/>
    <dgm:cxn modelId="{A8490164-64A4-41FE-92DC-830181344CE7}" type="presParOf" srcId="{9A63B5AD-ACCE-4C63-8DDD-4D43AE88AA54}" destId="{D2F41DB5-242D-4B08-88AD-FF50617B5678}" srcOrd="0" destOrd="0" presId="urn:microsoft.com/office/officeart/2018/2/layout/IconVerticalSolidList"/>
    <dgm:cxn modelId="{FF314C23-58D1-4DDE-9CBB-BC2D87C54B70}" type="presParOf" srcId="{9A63B5AD-ACCE-4C63-8DDD-4D43AE88AA54}" destId="{76F7CF59-DB67-42B4-8384-F363BBA6847E}" srcOrd="1" destOrd="0" presId="urn:microsoft.com/office/officeart/2018/2/layout/IconVerticalSolidList"/>
    <dgm:cxn modelId="{F5A8BE56-27EE-4E07-B79A-40898F79273E}" type="presParOf" srcId="{9A63B5AD-ACCE-4C63-8DDD-4D43AE88AA54}" destId="{D0006819-2322-45BE-86C1-A2B2DD4B09A4}" srcOrd="2" destOrd="0" presId="urn:microsoft.com/office/officeart/2018/2/layout/IconVerticalSolidList"/>
    <dgm:cxn modelId="{2DE5527B-E4B8-47BE-899F-D62BAB00E1A8}" type="presParOf" srcId="{9A63B5AD-ACCE-4C63-8DDD-4D43AE88AA54}" destId="{1D4F3658-6445-4A11-9A4C-17E8C959B21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13BB4B-421D-4C2A-A949-E805123DD400}">
      <dsp:nvSpPr>
        <dsp:cNvPr id="0" name=""/>
        <dsp:cNvSpPr/>
      </dsp:nvSpPr>
      <dsp:spPr>
        <a:xfrm>
          <a:off x="0" y="857488"/>
          <a:ext cx="6151562" cy="15830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D4B6DA-47E1-4BB6-94E1-7344EEAB28CB}">
      <dsp:nvSpPr>
        <dsp:cNvPr id="0" name=""/>
        <dsp:cNvSpPr/>
      </dsp:nvSpPr>
      <dsp:spPr>
        <a:xfrm>
          <a:off x="478874" y="1213675"/>
          <a:ext cx="870680" cy="8706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87C345-0D16-4DC0-BF62-6B768BE02B3A}">
      <dsp:nvSpPr>
        <dsp:cNvPr id="0" name=""/>
        <dsp:cNvSpPr/>
      </dsp:nvSpPr>
      <dsp:spPr>
        <a:xfrm>
          <a:off x="1828428" y="857488"/>
          <a:ext cx="4323134" cy="1583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540" tIns="167540" rIns="167540" bIns="16754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L’idea progettuale non può nascere fuori o al di là della specificità e peculiarità di un contesto </a:t>
          </a:r>
          <a:endParaRPr lang="en-US" sz="2300" kern="1200"/>
        </a:p>
      </dsp:txBody>
      <dsp:txXfrm>
        <a:off x="1828428" y="857488"/>
        <a:ext cx="4323134" cy="1583055"/>
      </dsp:txXfrm>
    </dsp:sp>
    <dsp:sp modelId="{DB16A18C-5C86-4E58-9236-34084BFF2C9F}">
      <dsp:nvSpPr>
        <dsp:cNvPr id="0" name=""/>
        <dsp:cNvSpPr/>
      </dsp:nvSpPr>
      <dsp:spPr>
        <a:xfrm>
          <a:off x="0" y="2836306"/>
          <a:ext cx="6151562" cy="15830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D59C32-E0C1-4762-9DFC-4B7C5832576C}">
      <dsp:nvSpPr>
        <dsp:cNvPr id="0" name=""/>
        <dsp:cNvSpPr/>
      </dsp:nvSpPr>
      <dsp:spPr>
        <a:xfrm>
          <a:off x="478874" y="3192494"/>
          <a:ext cx="870680" cy="8706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2C6BF7-3D50-47C9-813C-DD1B10C2BE14}">
      <dsp:nvSpPr>
        <dsp:cNvPr id="0" name=""/>
        <dsp:cNvSpPr/>
      </dsp:nvSpPr>
      <dsp:spPr>
        <a:xfrm>
          <a:off x="1828428" y="2836306"/>
          <a:ext cx="4323134" cy="1583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540" tIns="167540" rIns="167540" bIns="16754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Dalla risposta al bisogno alla risposta al problema</a:t>
          </a:r>
          <a:endParaRPr lang="en-US" sz="2300" kern="1200"/>
        </a:p>
      </dsp:txBody>
      <dsp:txXfrm>
        <a:off x="1828428" y="2836306"/>
        <a:ext cx="4323134" cy="15830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5E8646-A949-49A0-A51E-4AD68ADEE796}">
      <dsp:nvSpPr>
        <dsp:cNvPr id="0" name=""/>
        <dsp:cNvSpPr/>
      </dsp:nvSpPr>
      <dsp:spPr>
        <a:xfrm>
          <a:off x="0" y="3027"/>
          <a:ext cx="6151562" cy="15487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B59EA8-603F-4A78-8664-19FC896257B2}">
      <dsp:nvSpPr>
        <dsp:cNvPr id="0" name=""/>
        <dsp:cNvSpPr/>
      </dsp:nvSpPr>
      <dsp:spPr>
        <a:xfrm>
          <a:off x="468487" y="351489"/>
          <a:ext cx="852628" cy="85179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6159F2-F354-4A0B-A7AC-21385D181CC1}">
      <dsp:nvSpPr>
        <dsp:cNvPr id="0" name=""/>
        <dsp:cNvSpPr/>
      </dsp:nvSpPr>
      <dsp:spPr>
        <a:xfrm>
          <a:off x="1789604" y="3027"/>
          <a:ext cx="4124404" cy="1550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066" tIns="164066" rIns="164066" bIns="164066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Rintracciare il profilo pedagogico di un territorio </a:t>
          </a:r>
          <a:endParaRPr lang="en-US" sz="1400" b="1" kern="1200" dirty="0"/>
        </a:p>
      </dsp:txBody>
      <dsp:txXfrm>
        <a:off x="1789604" y="3027"/>
        <a:ext cx="4124404" cy="1550234"/>
      </dsp:txXfrm>
    </dsp:sp>
    <dsp:sp modelId="{F5577E08-2735-4790-B360-C4122C997271}">
      <dsp:nvSpPr>
        <dsp:cNvPr id="0" name=""/>
        <dsp:cNvSpPr/>
      </dsp:nvSpPr>
      <dsp:spPr>
        <a:xfrm>
          <a:off x="0" y="1863307"/>
          <a:ext cx="6151562" cy="15487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45CB33-1986-4527-AD0C-79C704BDF547}">
      <dsp:nvSpPr>
        <dsp:cNvPr id="0" name=""/>
        <dsp:cNvSpPr/>
      </dsp:nvSpPr>
      <dsp:spPr>
        <a:xfrm>
          <a:off x="468487" y="2211769"/>
          <a:ext cx="852628" cy="85179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BDD7BD-3321-4311-9CF3-568CD5935689}">
      <dsp:nvSpPr>
        <dsp:cNvPr id="0" name=""/>
        <dsp:cNvSpPr/>
      </dsp:nvSpPr>
      <dsp:spPr>
        <a:xfrm>
          <a:off x="1789604" y="1863307"/>
          <a:ext cx="4124404" cy="1550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066" tIns="164066" rIns="164066" bIns="164066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Strumenti per conoscerlo  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Eclettismo delle fonti </a:t>
          </a:r>
          <a:endParaRPr lang="en-US" sz="1400" b="1" kern="1200" dirty="0"/>
        </a:p>
      </dsp:txBody>
      <dsp:txXfrm>
        <a:off x="1789604" y="1863307"/>
        <a:ext cx="4124404" cy="1550234"/>
      </dsp:txXfrm>
    </dsp:sp>
    <dsp:sp modelId="{D2F41DB5-242D-4B08-88AD-FF50617B5678}">
      <dsp:nvSpPr>
        <dsp:cNvPr id="0" name=""/>
        <dsp:cNvSpPr/>
      </dsp:nvSpPr>
      <dsp:spPr>
        <a:xfrm>
          <a:off x="0" y="3723588"/>
          <a:ext cx="6151562" cy="154872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F7CF59-DB67-42B4-8384-F363BBA6847E}">
      <dsp:nvSpPr>
        <dsp:cNvPr id="0" name=""/>
        <dsp:cNvSpPr/>
      </dsp:nvSpPr>
      <dsp:spPr>
        <a:xfrm>
          <a:off x="468945" y="4072050"/>
          <a:ext cx="852628" cy="85179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4F3658-6445-4A11-9A4C-17E8C959B217}">
      <dsp:nvSpPr>
        <dsp:cNvPr id="0" name=""/>
        <dsp:cNvSpPr/>
      </dsp:nvSpPr>
      <dsp:spPr>
        <a:xfrm>
          <a:off x="1790520" y="3723588"/>
          <a:ext cx="4124404" cy="1550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066" tIns="164066" rIns="164066" bIns="164066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La ricerca teoretica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La ricerca empirica (archivi e banche dati, le storie di vita, i testimoni privilegiati…)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La cronaca, le inchieste giornalistiche…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La letteratura</a:t>
          </a:r>
          <a:endParaRPr lang="en-US" sz="1400" kern="1200" dirty="0"/>
        </a:p>
        <a:p>
          <a:pPr marL="0" lvl="0" indent="0" algn="l" defTabSz="622300"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1790520" y="3723588"/>
        <a:ext cx="4124404" cy="15502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5E8646-A949-49A0-A51E-4AD68ADEE796}">
      <dsp:nvSpPr>
        <dsp:cNvPr id="0" name=""/>
        <dsp:cNvSpPr/>
      </dsp:nvSpPr>
      <dsp:spPr>
        <a:xfrm>
          <a:off x="0" y="644"/>
          <a:ext cx="6151562" cy="15073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B59EA8-603F-4A78-8664-19FC896257B2}">
      <dsp:nvSpPr>
        <dsp:cNvPr id="0" name=""/>
        <dsp:cNvSpPr/>
      </dsp:nvSpPr>
      <dsp:spPr>
        <a:xfrm>
          <a:off x="455959" y="339787"/>
          <a:ext cx="829016" cy="82901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6159F2-F354-4A0B-A7AC-21385D181CC1}">
      <dsp:nvSpPr>
        <dsp:cNvPr id="0" name=""/>
        <dsp:cNvSpPr/>
      </dsp:nvSpPr>
      <dsp:spPr>
        <a:xfrm>
          <a:off x="1740935" y="644"/>
          <a:ext cx="4410627" cy="1507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523" tIns="159523" rIns="159523" bIns="159523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b="1" kern="1200" dirty="0"/>
            <a:t>Territorio quale vero luogo dell’educazione</a:t>
          </a:r>
          <a:endParaRPr lang="en-US" sz="2300" b="1" kern="1200" dirty="0"/>
        </a:p>
      </dsp:txBody>
      <dsp:txXfrm>
        <a:off x="1740935" y="644"/>
        <a:ext cx="4410627" cy="1507303"/>
      </dsp:txXfrm>
    </dsp:sp>
    <dsp:sp modelId="{F5577E08-2735-4790-B360-C4122C997271}">
      <dsp:nvSpPr>
        <dsp:cNvPr id="0" name=""/>
        <dsp:cNvSpPr/>
      </dsp:nvSpPr>
      <dsp:spPr>
        <a:xfrm>
          <a:off x="0" y="1884773"/>
          <a:ext cx="6151562" cy="150730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45CB33-1986-4527-AD0C-79C704BDF547}">
      <dsp:nvSpPr>
        <dsp:cNvPr id="0" name=""/>
        <dsp:cNvSpPr/>
      </dsp:nvSpPr>
      <dsp:spPr>
        <a:xfrm>
          <a:off x="455959" y="2223916"/>
          <a:ext cx="829016" cy="82901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BDD7BD-3321-4311-9CF3-568CD5935689}">
      <dsp:nvSpPr>
        <dsp:cNvPr id="0" name=""/>
        <dsp:cNvSpPr/>
      </dsp:nvSpPr>
      <dsp:spPr>
        <a:xfrm>
          <a:off x="1740935" y="1884773"/>
          <a:ext cx="4410627" cy="1507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523" tIns="159523" rIns="159523" bIns="159523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Progettualità </a:t>
          </a:r>
          <a:r>
            <a:rPr lang="it-IT" sz="2300" kern="1200"/>
            <a:t>connessa alle </a:t>
          </a:r>
          <a:r>
            <a:rPr lang="it-IT" sz="2300" kern="1200" dirty="0"/>
            <a:t>sollecitazioni del territorio che produce cultura e disagio</a:t>
          </a:r>
          <a:endParaRPr lang="en-US" sz="2300" b="1" kern="1200" dirty="0"/>
        </a:p>
      </dsp:txBody>
      <dsp:txXfrm>
        <a:off x="1740935" y="1884773"/>
        <a:ext cx="4410627" cy="1507303"/>
      </dsp:txXfrm>
    </dsp:sp>
    <dsp:sp modelId="{D2F41DB5-242D-4B08-88AD-FF50617B5678}">
      <dsp:nvSpPr>
        <dsp:cNvPr id="0" name=""/>
        <dsp:cNvSpPr/>
      </dsp:nvSpPr>
      <dsp:spPr>
        <a:xfrm>
          <a:off x="0" y="3768902"/>
          <a:ext cx="6151562" cy="150730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F7CF59-DB67-42B4-8384-F363BBA6847E}">
      <dsp:nvSpPr>
        <dsp:cNvPr id="0" name=""/>
        <dsp:cNvSpPr/>
      </dsp:nvSpPr>
      <dsp:spPr>
        <a:xfrm>
          <a:off x="455959" y="4108045"/>
          <a:ext cx="829016" cy="82901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4F3658-6445-4A11-9A4C-17E8C959B217}">
      <dsp:nvSpPr>
        <dsp:cNvPr id="0" name=""/>
        <dsp:cNvSpPr/>
      </dsp:nvSpPr>
      <dsp:spPr>
        <a:xfrm>
          <a:off x="1740935" y="3768902"/>
          <a:ext cx="4410627" cy="1507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523" tIns="159523" rIns="159523" bIns="159523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Coinvolgimento dei destinatari ovvero di chi abita quel territorio</a:t>
          </a:r>
          <a:endParaRPr lang="en-US" sz="2300" kern="1200" dirty="0"/>
        </a:p>
        <a:p>
          <a:pPr marL="0" lvl="0" indent="0" algn="l" defTabSz="1022350"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</dsp:txBody>
      <dsp:txXfrm>
        <a:off x="1740935" y="3768902"/>
        <a:ext cx="4410627" cy="15073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6.jpeg"/><Relationship Id="rId7" Type="http://schemas.openxmlformats.org/officeDocument/2006/relationships/image" Target="../media/image1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5286A9C-AE53-4197-9C80-EB07B9210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820010"/>
            <a:ext cx="3415288" cy="3212654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it-IT" sz="2400">
                <a:solidFill>
                  <a:schemeClr val="bg1"/>
                </a:solidFill>
              </a:rPr>
              <a:t>Progettazione dei servizi educativi </a:t>
            </a:r>
            <a:br>
              <a:rPr lang="it-IT" sz="2400">
                <a:solidFill>
                  <a:schemeClr val="bg1"/>
                </a:solidFill>
              </a:rPr>
            </a:br>
            <a:r>
              <a:rPr lang="it-IT" sz="2400">
                <a:solidFill>
                  <a:schemeClr val="bg1"/>
                </a:solidFill>
              </a:rPr>
              <a:t>a. a. 2019-2020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2ACE01F-75DF-4135-A4C8-F706045256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777" y="4352544"/>
            <a:ext cx="3415288" cy="1239894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Lisa Brambilla</a:t>
            </a:r>
          </a:p>
          <a:p>
            <a:r>
              <a:rPr lang="it-IT" dirty="0">
                <a:solidFill>
                  <a:schemeClr val="bg1"/>
                </a:solidFill>
              </a:rPr>
              <a:t>lisa.brambilla@unimib.it</a:t>
            </a:r>
          </a:p>
        </p:txBody>
      </p:sp>
      <p:pic>
        <p:nvPicPr>
          <p:cNvPr id="7172" name="Picture 4" descr="I diritti negati delle bambine e dei bambini – (seconda parte)">
            <a:extLst>
              <a:ext uri="{FF2B5EF4-FFF2-40B4-BE49-F238E27FC236}">
                <a16:creationId xmlns:a16="http://schemas.microsoft.com/office/drawing/2014/main" id="{73304D7D-429A-4E0F-B637-6DC626FFC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7763" y="863886"/>
            <a:ext cx="6250769" cy="4969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E8A902CC-DB2D-437F-AEE3-DEA2D3BBDC8E}"/>
              </a:ext>
            </a:extLst>
          </p:cNvPr>
          <p:cNvSpPr txBox="1"/>
          <p:nvPr/>
        </p:nvSpPr>
        <p:spPr>
          <a:xfrm>
            <a:off x="6286500" y="5833247"/>
            <a:ext cx="528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/>
              <a:t>Immagine tratta dal sito azionenonviolenta.it</a:t>
            </a:r>
          </a:p>
        </p:txBody>
      </p:sp>
    </p:spTree>
    <p:extLst>
      <p:ext uri="{BB962C8B-B14F-4D97-AF65-F5344CB8AC3E}">
        <p14:creationId xmlns:p14="http://schemas.microsoft.com/office/powerpoint/2010/main" val="25907980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C966A4D4-049A-4389-B407-0E7091A07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27AF5A2-451C-441F-A4D2-FC43DD49E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it-IT" dirty="0"/>
              <a:t>lenti</a:t>
            </a:r>
          </a:p>
        </p:txBody>
      </p:sp>
      <p:sp>
        <p:nvSpPr>
          <p:cNvPr id="8198" name="Content Placeholder 8197">
            <a:extLst>
              <a:ext uri="{FF2B5EF4-FFF2-40B4-BE49-F238E27FC236}">
                <a16:creationId xmlns:a16="http://schemas.microsoft.com/office/drawing/2014/main" id="{7B539434-D88B-4813-9E9F-AFB5511E4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858703"/>
            <a:ext cx="4475892" cy="3042547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C000"/>
                </a:solidFill>
              </a:rPr>
              <a:t>RISCHI</a:t>
            </a:r>
          </a:p>
          <a:p>
            <a:pPr algn="ctr"/>
            <a:r>
              <a:rPr lang="en-US" sz="2800" dirty="0">
                <a:solidFill>
                  <a:srgbClr val="FFFFFF"/>
                </a:solidFill>
              </a:rPr>
              <a:t>GENERALIZZAZIONE</a:t>
            </a:r>
          </a:p>
          <a:p>
            <a:pPr algn="ctr"/>
            <a:r>
              <a:rPr lang="en-US" sz="2800" dirty="0">
                <a:solidFill>
                  <a:srgbClr val="FFFFFF"/>
                </a:solidFill>
              </a:rPr>
              <a:t>CANCELLAZIONE </a:t>
            </a:r>
          </a:p>
          <a:p>
            <a:pPr algn="ctr"/>
            <a:r>
              <a:rPr lang="en-US" sz="2800" dirty="0">
                <a:solidFill>
                  <a:srgbClr val="FFFFFF"/>
                </a:solidFill>
              </a:rPr>
              <a:t>DEFORMAZIONE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5899359-8523-4D4D-B568-3FDFAF982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E9C9585-DA89-4D7E-BCDF-576461A1A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7586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Risultato immagini per sguardi deformanti">
            <a:extLst>
              <a:ext uri="{FF2B5EF4-FFF2-40B4-BE49-F238E27FC236}">
                <a16:creationId xmlns:a16="http://schemas.microsoft.com/office/drawing/2014/main" id="{430F569F-B359-4BAD-A46F-DBA652E8EF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4692" y="1144039"/>
            <a:ext cx="4159568" cy="4253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3550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Risultato immagini per adolescenza rabbia">
            <a:extLst>
              <a:ext uri="{FF2B5EF4-FFF2-40B4-BE49-F238E27FC236}">
                <a16:creationId xmlns:a16="http://schemas.microsoft.com/office/drawing/2014/main" id="{C53CBDDC-464B-439D-858D-EA92B7E4DC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6296"/>
          <a:stretch/>
        </p:blipFill>
        <p:spPr bwMode="auto">
          <a:xfrm>
            <a:off x="3" y="10"/>
            <a:ext cx="6099048" cy="342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Risultato immagini per giochi da maschio e giochi da femmina">
            <a:extLst>
              <a:ext uri="{FF2B5EF4-FFF2-40B4-BE49-F238E27FC236}">
                <a16:creationId xmlns:a16="http://schemas.microsoft.com/office/drawing/2014/main" id="{3C54712B-464D-4577-A5A8-1ED98AF218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7857"/>
          <a:stretch/>
        </p:blipFill>
        <p:spPr bwMode="auto">
          <a:xfrm>
            <a:off x="6095995" y="4049"/>
            <a:ext cx="6095990" cy="342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Risultato immagini per MAESTRA">
            <a:extLst>
              <a:ext uri="{FF2B5EF4-FFF2-40B4-BE49-F238E27FC236}">
                <a16:creationId xmlns:a16="http://schemas.microsoft.com/office/drawing/2014/main" id="{4D62800D-D05B-490C-8CED-903585466D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0" r="-1" b="9921"/>
          <a:stretch/>
        </p:blipFill>
        <p:spPr bwMode="auto">
          <a:xfrm>
            <a:off x="20" y="3437389"/>
            <a:ext cx="6095975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8" name="Picture 8" descr="Risultato immagini per giovani disadattati">
            <a:extLst>
              <a:ext uri="{FF2B5EF4-FFF2-40B4-BE49-F238E27FC236}">
                <a16:creationId xmlns:a16="http://schemas.microsoft.com/office/drawing/2014/main" id="{54CA2A22-8E2F-4F12-908B-0243516C6D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13" r="-1" b="-1"/>
          <a:stretch/>
        </p:blipFill>
        <p:spPr bwMode="auto">
          <a:xfrm>
            <a:off x="6096010" y="3429000"/>
            <a:ext cx="609599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olo 5">
            <a:extLst>
              <a:ext uri="{FF2B5EF4-FFF2-40B4-BE49-F238E27FC236}">
                <a16:creationId xmlns:a16="http://schemas.microsoft.com/office/drawing/2014/main" id="{D867B83E-E29C-40C1-BE53-13F36A40D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chemeClr val="bg1">
              <a:alpha val="60000"/>
            </a:schemeClr>
          </a:solidFill>
          <a:ln w="38100" cap="sq">
            <a:solidFill>
              <a:schemeClr val="tx1"/>
            </a:solidFill>
            <a:miter lim="800000"/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800">
                <a:solidFill>
                  <a:schemeClr val="tx1"/>
                </a:solidFill>
              </a:rPr>
              <a:t>DE/CON-FORMAZIONE DEL NOSTRO SGUARDO </a:t>
            </a:r>
          </a:p>
        </p:txBody>
      </p:sp>
    </p:spTree>
    <p:extLst>
      <p:ext uri="{BB962C8B-B14F-4D97-AF65-F5344CB8AC3E}">
        <p14:creationId xmlns:p14="http://schemas.microsoft.com/office/powerpoint/2010/main" val="41499388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8774F13A-9657-446A-8DA9-A9FB2686CA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Lo sguardo non è la realtà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DD78D53-2B65-47B9-A7F2-C9F362D67E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t-IT" dirty="0"/>
              <a:t>La mappa non è il territorio </a:t>
            </a:r>
          </a:p>
        </p:txBody>
      </p:sp>
      <p:sp>
        <p:nvSpPr>
          <p:cNvPr id="6" name="Titolo 5">
            <a:extLst>
              <a:ext uri="{FF2B5EF4-FFF2-40B4-BE49-F238E27FC236}">
                <a16:creationId xmlns:a16="http://schemas.microsoft.com/office/drawing/2014/main" id="{F45FE552-0F68-44E8-934C-E2154851D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Consapevolezza del proprio sguardo </a:t>
            </a:r>
          </a:p>
        </p:txBody>
      </p:sp>
      <p:pic>
        <p:nvPicPr>
          <p:cNvPr id="11266" name="Picture 2" descr="Risultato immagini per specchio deformante fumetto">
            <a:extLst>
              <a:ext uri="{FF2B5EF4-FFF2-40B4-BE49-F238E27FC236}">
                <a16:creationId xmlns:a16="http://schemas.microsoft.com/office/drawing/2014/main" id="{B6C31C34-A64F-4627-94B6-77C3E6F74F2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8" t="21271" r="1439" b="8490"/>
          <a:stretch/>
        </p:blipFill>
        <p:spPr bwMode="auto">
          <a:xfrm>
            <a:off x="1716066" y="3259590"/>
            <a:ext cx="4008330" cy="259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Risultato immagini per mappa e territorio">
            <a:extLst>
              <a:ext uri="{FF2B5EF4-FFF2-40B4-BE49-F238E27FC236}">
                <a16:creationId xmlns:a16="http://schemas.microsoft.com/office/drawing/2014/main" id="{D0687985-B2F7-4320-A513-0CA042C2BDC9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606" y="3259590"/>
            <a:ext cx="4045836" cy="259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791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A7278046-BE81-47B8-A5E9-2653AA6307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(solo) rischio 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BE9CF9C-CD42-4851-97FE-869B879010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t-IT" dirty="0"/>
              <a:t>(solo) risorsa</a:t>
            </a:r>
          </a:p>
        </p:txBody>
      </p:sp>
      <p:sp>
        <p:nvSpPr>
          <p:cNvPr id="6" name="Titolo 5">
            <a:extLst>
              <a:ext uri="{FF2B5EF4-FFF2-40B4-BE49-F238E27FC236}">
                <a16:creationId xmlns:a16="http://schemas.microsoft.com/office/drawing/2014/main" id="{77E2C985-6077-4146-8196-4C832AC9E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strada</a:t>
            </a:r>
            <a:br>
              <a:rPr lang="it-IT" dirty="0"/>
            </a:br>
            <a:r>
              <a:rPr lang="it-IT" dirty="0"/>
              <a:t>lo spazio pubblico </a:t>
            </a:r>
          </a:p>
        </p:txBody>
      </p:sp>
      <p:pic>
        <p:nvPicPr>
          <p:cNvPr id="12290" name="Picture 2" descr="Risultato immagini per periferia da presidiare">
            <a:extLst>
              <a:ext uri="{FF2B5EF4-FFF2-40B4-BE49-F238E27FC236}">
                <a16:creationId xmlns:a16="http://schemas.microsoft.com/office/drawing/2014/main" id="{09D211A5-F8D1-4150-B64E-101902BC0AF2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7855" y="3255053"/>
            <a:ext cx="4711170" cy="2638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Risultato immagini per periferia da presidiare">
            <a:extLst>
              <a:ext uri="{FF2B5EF4-FFF2-40B4-BE49-F238E27FC236}">
                <a16:creationId xmlns:a16="http://schemas.microsoft.com/office/drawing/2014/main" id="{71C9A8EA-1F12-420A-92AC-43B75E653D4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975" y="3231240"/>
            <a:ext cx="4270247" cy="268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6506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B01C7F-2178-45F1-B73F-D02618FEB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lettura pedagogica del territorio</a:t>
            </a:r>
            <a:br>
              <a:rPr lang="it-IT" dirty="0"/>
            </a:br>
            <a:r>
              <a:rPr lang="it-IT" dirty="0"/>
              <a:t>nella sua complessità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ECEC2A91-535D-42C6-B12A-2C433E0A59F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82"/>
          <a:stretch/>
        </p:blipFill>
        <p:spPr bwMode="auto">
          <a:xfrm>
            <a:off x="1581150" y="2815592"/>
            <a:ext cx="4271963" cy="2747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E7381B6D-DB54-4D89-A08C-6E698AEAC14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it-IT" sz="2800" dirty="0"/>
              <a:t>Territorio quale luogo REALE dove limiti e opportunità coesistono (in proporzioni variabili)</a:t>
            </a:r>
          </a:p>
          <a:p>
            <a:r>
              <a:rPr lang="it-IT" sz="2800" dirty="0"/>
              <a:t>Territorio quale luogo e strumento di investimenti sociali ed educativi </a:t>
            </a:r>
          </a:p>
        </p:txBody>
      </p:sp>
    </p:spTree>
    <p:extLst>
      <p:ext uri="{BB962C8B-B14F-4D97-AF65-F5344CB8AC3E}">
        <p14:creationId xmlns:p14="http://schemas.microsoft.com/office/powerpoint/2010/main" val="1212504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96C2CF-FD70-4494-A251-6172CBEB8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Progettazione educativa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498E6C-DF5A-4FE4-9A1D-663EF3E747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8973445" cy="310198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2800" b="1" dirty="0">
                <a:solidFill>
                  <a:schemeClr val="accent1"/>
                </a:solidFill>
              </a:rPr>
              <a:t>competenza</a:t>
            </a:r>
            <a:r>
              <a:rPr lang="it-IT" sz="2800" b="1" dirty="0"/>
              <a:t> </a:t>
            </a:r>
          </a:p>
          <a:p>
            <a:pPr marL="0" indent="0" algn="ctr">
              <a:buNone/>
            </a:pPr>
            <a:r>
              <a:rPr lang="it-IT" sz="2800" b="1" dirty="0"/>
              <a:t>nel guardare e significare</a:t>
            </a:r>
          </a:p>
          <a:p>
            <a:pPr marL="0" indent="0" algn="ctr">
              <a:buNone/>
            </a:pPr>
            <a:r>
              <a:rPr lang="it-IT" sz="2800" b="1" dirty="0"/>
              <a:t> un fenomeno</a:t>
            </a:r>
          </a:p>
          <a:p>
            <a:pPr marL="0" indent="0" algn="ctr">
              <a:buNone/>
            </a:pPr>
            <a:endParaRPr lang="it-IT" sz="2800" b="1" dirty="0"/>
          </a:p>
          <a:p>
            <a:pPr marL="0" indent="0" algn="ctr">
              <a:buNone/>
            </a:pPr>
            <a:r>
              <a:rPr lang="it-IT" sz="2800" b="1" dirty="0">
                <a:solidFill>
                  <a:schemeClr val="accent1"/>
                </a:solidFill>
              </a:rPr>
              <a:t>cognizione</a:t>
            </a:r>
            <a:r>
              <a:rPr lang="it-IT" sz="2800" b="1" dirty="0"/>
              <a:t> </a:t>
            </a:r>
          </a:p>
          <a:p>
            <a:pPr marL="0" indent="0" algn="ctr">
              <a:buNone/>
            </a:pPr>
            <a:r>
              <a:rPr lang="it-IT" sz="2800" b="1" dirty="0"/>
              <a:t>del proprio stesso sguardo</a:t>
            </a:r>
            <a:r>
              <a:rPr lang="it-IT" sz="2800" dirty="0"/>
              <a:t> </a:t>
            </a:r>
          </a:p>
          <a:p>
            <a:pPr marL="0" indent="0" algn="ctr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0206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3F84BCB-4D36-4E9E-B0FB-E278B0284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it-IT" sz="1900">
                <a:solidFill>
                  <a:srgbClr val="FFFFFF"/>
                </a:solidFill>
              </a:rPr>
              <a:t>Progettazione e territorio</a:t>
            </a:r>
          </a:p>
        </p:txBody>
      </p:sp>
      <p:sp>
        <p:nvSpPr>
          <p:cNvPr id="18" name="Segnaposto contenuto 4">
            <a:extLst>
              <a:ext uri="{FF2B5EF4-FFF2-40B4-BE49-F238E27FC236}">
                <a16:creationId xmlns:a16="http://schemas.microsoft.com/office/drawing/2014/main" id="{EF949E13-524A-424C-9145-556358BB2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6044984" cy="4053840"/>
          </a:xfrm>
        </p:spPr>
        <p:txBody>
          <a:bodyPr anchor="ctr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sz="2400" b="1" dirty="0"/>
              <a:t>Considerare il territorio parte fondamentale della lettura del problema/bisogno/domanda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400" b="1" dirty="0"/>
              <a:t>Il territorio è parte del problema e, allo stesso tempo, espressione di risorse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400" b="1" dirty="0"/>
              <a:t>Il territorio è parte della soluzione </a:t>
            </a:r>
          </a:p>
        </p:txBody>
      </p:sp>
    </p:spTree>
    <p:extLst>
      <p:ext uri="{BB962C8B-B14F-4D97-AF65-F5344CB8AC3E}">
        <p14:creationId xmlns:p14="http://schemas.microsoft.com/office/powerpoint/2010/main" val="521635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D8BECB5-3304-4709-8E97-66FEA63D7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343" y="1877262"/>
            <a:ext cx="3401568" cy="3103473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it-IT" sz="1800" b="1" dirty="0"/>
              <a:t>1</a:t>
            </a:r>
            <a:br>
              <a:rPr lang="it-IT" sz="1800" b="1" dirty="0"/>
            </a:br>
            <a:r>
              <a:rPr lang="it-IT" sz="1800" b="1" dirty="0"/>
              <a:t>il territorio </a:t>
            </a:r>
            <a:br>
              <a:rPr lang="it-IT" sz="1800" b="1" dirty="0"/>
            </a:br>
            <a:r>
              <a:rPr lang="it-IT" sz="1800" b="1" dirty="0"/>
              <a:t>parte fondamentale della lettura del problema/bisogno/domanda</a:t>
            </a:r>
            <a:br>
              <a:rPr lang="it-IT" sz="1800" b="1" dirty="0"/>
            </a:br>
            <a:endParaRPr lang="it-IT" sz="1800" dirty="0"/>
          </a:p>
        </p:txBody>
      </p:sp>
      <p:sp useBgFill="1">
        <p:nvSpPr>
          <p:cNvPr id="15" name="Rectangle 11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Segnaposto contenuto 2">
            <a:extLst>
              <a:ext uri="{FF2B5EF4-FFF2-40B4-BE49-F238E27FC236}">
                <a16:creationId xmlns:a16="http://schemas.microsoft.com/office/drawing/2014/main" id="{58EC79F5-BCC2-4FE7-9869-82FA66E45C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8165295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5077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B3FE504-3F7B-482E-9182-6EB53031C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it-IT" sz="1500" b="1" dirty="0"/>
              <a:t>2</a:t>
            </a:r>
            <a:br>
              <a:rPr lang="it-IT" sz="1500" b="1" dirty="0"/>
            </a:br>
            <a:r>
              <a:rPr lang="it-IT" sz="1500" b="1" dirty="0"/>
              <a:t>Il territorio: </a:t>
            </a:r>
            <a:br>
              <a:rPr lang="it-IT" sz="1500" b="1" dirty="0"/>
            </a:br>
            <a:r>
              <a:rPr lang="it-IT" sz="1500" b="1" dirty="0"/>
              <a:t>parte del problema ed espressione di risorse</a:t>
            </a:r>
            <a:endParaRPr lang="it-IT" sz="1500" dirty="0"/>
          </a:p>
        </p:txBody>
      </p: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74A0AC89-A06A-4E77-BCAB-12FFE0BCAF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8874418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reccia in giù 5">
            <a:extLst>
              <a:ext uri="{FF2B5EF4-FFF2-40B4-BE49-F238E27FC236}">
                <a16:creationId xmlns:a16="http://schemas.microsoft.com/office/drawing/2014/main" id="{755EC1E0-A9FD-4DB5-A284-7768F4B4F5C4}"/>
              </a:ext>
            </a:extLst>
          </p:cNvPr>
          <p:cNvSpPr/>
          <p:nvPr/>
        </p:nvSpPr>
        <p:spPr>
          <a:xfrm>
            <a:off x="9720470" y="3429000"/>
            <a:ext cx="1461052" cy="12423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9917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3FE504-3F7B-482E-9182-6EB53031C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it-IT" sz="1500" b="1" dirty="0"/>
              <a:t>3</a:t>
            </a:r>
            <a:br>
              <a:rPr lang="it-IT" sz="1500" b="1" dirty="0"/>
            </a:br>
            <a:r>
              <a:rPr lang="it-IT" sz="1500" b="1" dirty="0"/>
              <a:t>Il territorio: </a:t>
            </a:r>
            <a:br>
              <a:rPr lang="it-IT" sz="1500" b="1" dirty="0"/>
            </a:br>
            <a:r>
              <a:rPr lang="it-IT" sz="1500" b="1" dirty="0"/>
              <a:t>parte della soluzione</a:t>
            </a:r>
            <a:endParaRPr lang="it-IT" sz="1500" dirty="0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74A0AC89-A06A-4E77-BCAB-12FFE0BCAF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3162072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8302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C8E19B-8EEA-42F0-BB7B-8DF70F9BE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835" y="457201"/>
            <a:ext cx="3737113" cy="944216"/>
          </a:xfrm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2400" dirty="0" err="1"/>
              <a:t>Progettazione</a:t>
            </a:r>
            <a:endParaRPr lang="en-US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81E4AD-3248-4D46-BAF1-EB9DB42633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6835" y="1578772"/>
            <a:ext cx="3737113" cy="5068956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it-IT" b="1" cap="all" dirty="0">
                <a:solidFill>
                  <a:schemeClr val="accent1"/>
                </a:solidFill>
              </a:rPr>
              <a:t>un modo di accostarsi all’attività lavorativa e, per certi aspetti,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it-IT" b="1" cap="all" dirty="0">
                <a:solidFill>
                  <a:schemeClr val="accent1"/>
                </a:solidFill>
              </a:rPr>
              <a:t> a tutta la vita</a:t>
            </a:r>
          </a:p>
          <a:p>
            <a:pPr marL="0" indent="0" algn="ctr">
              <a:buNone/>
            </a:pPr>
            <a:endParaRPr lang="it-IT" b="1" cap="all" dirty="0">
              <a:solidFill>
                <a:schemeClr val="accent1"/>
              </a:solidFill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it-IT" b="1" cap="all" dirty="0">
                <a:solidFill>
                  <a:schemeClr val="accent1"/>
                </a:solidFill>
              </a:rPr>
              <a:t> un orizzonte di ricerca e di interrogazione permanente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accent1"/>
                </a:solidFill>
              </a:rPr>
              <a:t>VISIONE ALTRA, ALTERNATIVA, ULTERIORE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OLTRE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IL QUI ED ORA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(MA DENTRO LA </a:t>
            </a:r>
            <a:r>
              <a:rPr lang="en-US" dirty="0" err="1"/>
              <a:t>REALT</a:t>
            </a:r>
            <a:r>
              <a:rPr lang="en-US" cap="all" dirty="0" err="1"/>
              <a:t>à</a:t>
            </a:r>
            <a:r>
              <a:rPr lang="en-US" dirty="0"/>
              <a:t>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OLTRE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L’EMERGENZA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A3FCB8C-98FF-42A4-AB94-DB012ACDD9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80" r="8377"/>
          <a:stretch/>
        </p:blipFill>
        <p:spPr bwMode="auto">
          <a:xfrm>
            <a:off x="4654296" y="10"/>
            <a:ext cx="753770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216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AFF622-FD0F-4853-9606-74CD77F6F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PROGETTAZIONE EDUCATIVA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B2D50BB-AF6B-4C08-9EAF-80D1D2E619F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formulare una “</a:t>
            </a:r>
            <a:r>
              <a:rPr lang="it-IT" b="1" dirty="0"/>
              <a:t>lettura innovativa e critica di un problema</a:t>
            </a:r>
            <a:r>
              <a:rPr lang="it-IT" dirty="0"/>
              <a:t>”</a:t>
            </a:r>
          </a:p>
          <a:p>
            <a:r>
              <a:rPr lang="it-IT" b="1" dirty="0"/>
              <a:t>Senza abbandonare logiche di realtà e di concretezza</a:t>
            </a:r>
            <a:r>
              <a:rPr lang="it-IT" dirty="0"/>
              <a:t> </a:t>
            </a:r>
          </a:p>
          <a:p>
            <a:r>
              <a:rPr lang="it-IT" b="1" dirty="0"/>
              <a:t>ipotizzando un altrove e un altrimenti</a:t>
            </a:r>
            <a:r>
              <a:rPr lang="it-IT" dirty="0"/>
              <a:t> </a:t>
            </a:r>
          </a:p>
          <a:p>
            <a:endParaRPr lang="it-IT" dirty="0"/>
          </a:p>
        </p:txBody>
      </p:sp>
      <p:pic>
        <p:nvPicPr>
          <p:cNvPr id="3074" name="Picture 2" descr="Nessuna descrizione della foto disponibile.">
            <a:extLst>
              <a:ext uri="{FF2B5EF4-FFF2-40B4-BE49-F238E27FC236}">
                <a16:creationId xmlns:a16="http://schemas.microsoft.com/office/drawing/2014/main" id="{7E7794C3-E66F-4E82-A016-7050E7199DF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343" y="2638425"/>
            <a:ext cx="2323576" cy="310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2851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2FAE31-4DA4-4974-99EF-4179D430E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SGUARDO SUL PRESENTE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31ADB4C-E6EB-43CF-BBED-D37529D3DE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it-IT" sz="2800" dirty="0"/>
              <a:t>Le implicazioni educative del presente</a:t>
            </a:r>
          </a:p>
          <a:p>
            <a:r>
              <a:rPr lang="it-IT" sz="2800" dirty="0"/>
              <a:t>Il presente come risultato di progetti </a:t>
            </a:r>
          </a:p>
          <a:p>
            <a:r>
              <a:rPr lang="it-IT" sz="2800" dirty="0"/>
              <a:t>il presente per come dovrebbe/potrebbe essere altrimenti </a:t>
            </a:r>
          </a:p>
          <a:p>
            <a:endParaRPr lang="it-IT" dirty="0"/>
          </a:p>
        </p:txBody>
      </p:sp>
      <p:pic>
        <p:nvPicPr>
          <p:cNvPr id="4102" name="Picture 6" descr="Risultato immagini per sguardi altrove">
            <a:extLst>
              <a:ext uri="{FF2B5EF4-FFF2-40B4-BE49-F238E27FC236}">
                <a16:creationId xmlns:a16="http://schemas.microsoft.com/office/drawing/2014/main" id="{F6299369-1F54-4880-A843-E1342E3F8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438" y="3429000"/>
            <a:ext cx="3974738" cy="2693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0280E73-20DF-441D-81DB-9A63A5169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23122" y="2638044"/>
            <a:ext cx="4730561" cy="70150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b="1" cap="all" dirty="0"/>
              <a:t>Il qui e ora osservato da un vertice pedagogico</a:t>
            </a:r>
          </a:p>
        </p:txBody>
      </p:sp>
    </p:spTree>
    <p:extLst>
      <p:ext uri="{BB962C8B-B14F-4D97-AF65-F5344CB8AC3E}">
        <p14:creationId xmlns:p14="http://schemas.microsoft.com/office/powerpoint/2010/main" val="680548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E9F26AF7-9AC1-49A4-8F89-2C63E1C0A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491851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4DD1197-B16C-4D0D-8A8D-CB4BBF213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4269282"/>
            <a:ext cx="8991600" cy="126476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200" dirty="0" err="1"/>
              <a:t>esempi</a:t>
            </a:r>
            <a:endParaRPr lang="en-US" sz="3200" dirty="0"/>
          </a:p>
        </p:txBody>
      </p:sp>
      <p:pic>
        <p:nvPicPr>
          <p:cNvPr id="6148" name="Picture 4" descr="Risultato immagini per area dismessa sesto san giovanni">
            <a:extLst>
              <a:ext uri="{FF2B5EF4-FFF2-40B4-BE49-F238E27FC236}">
                <a16:creationId xmlns:a16="http://schemas.microsoft.com/office/drawing/2014/main" id="{9FA6B22C-A78F-4A9C-9E60-E40CF3D4033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56004" y="628956"/>
            <a:ext cx="4297680" cy="32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Risultato immagini per periferie urbane">
            <a:extLst>
              <a:ext uri="{FF2B5EF4-FFF2-40B4-BE49-F238E27FC236}">
                <a16:creationId xmlns:a16="http://schemas.microsoft.com/office/drawing/2014/main" id="{E6EF1100-565D-403A-8AE8-589432A949A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8316" y="731116"/>
            <a:ext cx="4297680" cy="301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3810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D11B3A-3376-4DCB-B06A-DAEE90215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Guardare in modo nuovo il presente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1F3FB8D-1183-42AD-A18D-BEEAF68C4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720545" cy="3101982"/>
          </a:xfrm>
        </p:spPr>
        <p:txBody>
          <a:bodyPr>
            <a:normAutofit/>
          </a:bodyPr>
          <a:lstStyle/>
          <a:p>
            <a:r>
              <a:rPr lang="it-IT" sz="2400" dirty="0"/>
              <a:t>collocarlo su un orizzonte temporale di più ampio respiro </a:t>
            </a:r>
          </a:p>
          <a:p>
            <a:r>
              <a:rPr lang="it-IT" sz="2400" dirty="0"/>
              <a:t>esplorarne limiti e risorse</a:t>
            </a:r>
          </a:p>
          <a:p>
            <a:r>
              <a:rPr lang="it-IT" sz="2400" dirty="0"/>
              <a:t>analizzare le connessioni del qui e ora con altri luoghi e altri tempi </a:t>
            </a:r>
          </a:p>
        </p:txBody>
      </p:sp>
      <p:pic>
        <p:nvPicPr>
          <p:cNvPr id="5124" name="Picture 4" descr="Risultato immagini per prospettive">
            <a:extLst>
              <a:ext uri="{FF2B5EF4-FFF2-40B4-BE49-F238E27FC236}">
                <a16:creationId xmlns:a16="http://schemas.microsoft.com/office/drawing/2014/main" id="{1484E1D1-1306-4103-9260-8BC679F7241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455" y="2638044"/>
            <a:ext cx="4720545" cy="279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1935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DD1197-B16C-4D0D-8A8D-CB4BBF213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081" y="135693"/>
            <a:ext cx="8991600" cy="126476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200" dirty="0"/>
              <a:t>Una </a:t>
            </a:r>
            <a:r>
              <a:rPr lang="en-US" sz="3200" dirty="0" err="1"/>
              <a:t>traduzione</a:t>
            </a:r>
            <a:r>
              <a:rPr lang="en-US" sz="3200" dirty="0"/>
              <a:t> </a:t>
            </a:r>
            <a:r>
              <a:rPr lang="en-US" sz="3200" dirty="0" err="1"/>
              <a:t>operativa</a:t>
            </a:r>
            <a:endParaRPr lang="en-US" sz="3200" dirty="0"/>
          </a:p>
        </p:txBody>
      </p:sp>
      <p:pic>
        <p:nvPicPr>
          <p:cNvPr id="6148" name="Picture 4" descr="Risultato immagini per area dismessa sesto san giovanni">
            <a:extLst>
              <a:ext uri="{FF2B5EF4-FFF2-40B4-BE49-F238E27FC236}">
                <a16:creationId xmlns:a16="http://schemas.microsoft.com/office/drawing/2014/main" id="{9FA6B22C-A78F-4A9C-9E60-E40CF3D4033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09219" y="1819444"/>
            <a:ext cx="4297680" cy="32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Risultato immagini per periferie urbane">
            <a:extLst>
              <a:ext uri="{FF2B5EF4-FFF2-40B4-BE49-F238E27FC236}">
                <a16:creationId xmlns:a16="http://schemas.microsoft.com/office/drawing/2014/main" id="{E6EF1100-565D-403A-8AE8-589432A949A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8408" y="1884384"/>
            <a:ext cx="4297680" cy="301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Risultato immagini per fare rete">
            <a:extLst>
              <a:ext uri="{FF2B5EF4-FFF2-40B4-BE49-F238E27FC236}">
                <a16:creationId xmlns:a16="http://schemas.microsoft.com/office/drawing/2014/main" id="{A796FD77-3811-40B9-A352-8DDC283C6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269" y="4463764"/>
            <a:ext cx="295275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Risultato immagini per fare rete">
            <a:extLst>
              <a:ext uri="{FF2B5EF4-FFF2-40B4-BE49-F238E27FC236}">
                <a16:creationId xmlns:a16="http://schemas.microsoft.com/office/drawing/2014/main" id="{ED7D72F6-6CA7-42EA-A17D-8F1047ABD3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885" y="4286823"/>
            <a:ext cx="3828668" cy="191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Risultato immagini per educativa di strada">
            <a:extLst>
              <a:ext uri="{FF2B5EF4-FFF2-40B4-BE49-F238E27FC236}">
                <a16:creationId xmlns:a16="http://schemas.microsoft.com/office/drawing/2014/main" id="{F10511A0-60AE-4DBC-9A07-DC3F1DE1C4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925" y="2053064"/>
            <a:ext cx="2886075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Risultato immagini per unità mobili di strada aree dismesse">
            <a:extLst>
              <a:ext uri="{FF2B5EF4-FFF2-40B4-BE49-F238E27FC236}">
                <a16:creationId xmlns:a16="http://schemas.microsoft.com/office/drawing/2014/main" id="{67E1BDFB-D903-49A3-B802-199EB0596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1766" y="4936395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Risultato immagini per educatori e migranti irregolari">
            <a:extLst>
              <a:ext uri="{FF2B5EF4-FFF2-40B4-BE49-F238E27FC236}">
                <a16:creationId xmlns:a16="http://schemas.microsoft.com/office/drawing/2014/main" id="{6E865C9A-E52E-4A14-8A7B-DC64EDA96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2961" y="2119142"/>
            <a:ext cx="2047875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624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E9F26AF7-9AC1-49A4-8F89-2C63E1C0A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491851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4DD1197-B16C-4D0D-8A8D-CB4BBF213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004" y="5660795"/>
            <a:ext cx="8991600" cy="932177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200" dirty="0"/>
              <a:t>(</a:t>
            </a:r>
            <a:r>
              <a:rPr lang="en-US" sz="3200" dirty="0" err="1"/>
              <a:t>Ancora</a:t>
            </a:r>
            <a:r>
              <a:rPr lang="en-US" sz="3200" dirty="0"/>
              <a:t>) un </a:t>
            </a:r>
            <a:r>
              <a:rPr lang="en-US" sz="3200" dirty="0" err="1"/>
              <a:t>passo</a:t>
            </a:r>
            <a:r>
              <a:rPr lang="en-US" sz="3200" dirty="0"/>
              <a:t> </a:t>
            </a:r>
            <a:r>
              <a:rPr lang="en-US" sz="3200" dirty="0" err="1"/>
              <a:t>indietro</a:t>
            </a:r>
            <a:endParaRPr lang="en-US" sz="3200" dirty="0"/>
          </a:p>
        </p:txBody>
      </p:sp>
      <p:pic>
        <p:nvPicPr>
          <p:cNvPr id="6148" name="Picture 4" descr="Risultato immagini per area dismessa sesto san giovanni">
            <a:extLst>
              <a:ext uri="{FF2B5EF4-FFF2-40B4-BE49-F238E27FC236}">
                <a16:creationId xmlns:a16="http://schemas.microsoft.com/office/drawing/2014/main" id="{9FA6B22C-A78F-4A9C-9E60-E40CF3D4033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56004" y="628956"/>
            <a:ext cx="4297680" cy="32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Risultato immagini per periferie urbane">
            <a:extLst>
              <a:ext uri="{FF2B5EF4-FFF2-40B4-BE49-F238E27FC236}">
                <a16:creationId xmlns:a16="http://schemas.microsoft.com/office/drawing/2014/main" id="{E6EF1100-565D-403A-8AE8-589432A949A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8316" y="731116"/>
            <a:ext cx="4297680" cy="301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reccia in giù 2">
            <a:extLst>
              <a:ext uri="{FF2B5EF4-FFF2-40B4-BE49-F238E27FC236}">
                <a16:creationId xmlns:a16="http://schemas.microsoft.com/office/drawing/2014/main" id="{5582BF81-0EEC-48FC-9874-9B816269F05A}"/>
              </a:ext>
            </a:extLst>
          </p:cNvPr>
          <p:cNvSpPr/>
          <p:nvPr/>
        </p:nvSpPr>
        <p:spPr>
          <a:xfrm>
            <a:off x="3091070" y="3309730"/>
            <a:ext cx="1520687" cy="10237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>
            <a:extLst>
              <a:ext uri="{FF2B5EF4-FFF2-40B4-BE49-F238E27FC236}">
                <a16:creationId xmlns:a16="http://schemas.microsoft.com/office/drawing/2014/main" id="{1D2E469E-6029-4BE4-89C3-A8FD16A3068D}"/>
              </a:ext>
            </a:extLst>
          </p:cNvPr>
          <p:cNvSpPr/>
          <p:nvPr/>
        </p:nvSpPr>
        <p:spPr>
          <a:xfrm>
            <a:off x="7855227" y="3234040"/>
            <a:ext cx="1520687" cy="10237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AD2B1EC-90C1-427C-95C4-88656D68EF41}"/>
              </a:ext>
            </a:extLst>
          </p:cNvPr>
          <p:cNvSpPr txBox="1"/>
          <p:nvPr/>
        </p:nvSpPr>
        <p:spPr>
          <a:xfrm>
            <a:off x="298175" y="4989919"/>
            <a:ext cx="11698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QUALE COSTRUTTO DI EDUCAZIONE, DELL’UMANO.. DEI MODELLI POLITICI, SOCIALI, CULTURALI... ?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C71D4AE-D967-4A48-BB0E-BEF034CE749B}"/>
              </a:ext>
            </a:extLst>
          </p:cNvPr>
          <p:cNvSpPr txBox="1"/>
          <p:nvPr/>
        </p:nvSpPr>
        <p:spPr>
          <a:xfrm>
            <a:off x="7255565" y="4329181"/>
            <a:ext cx="2611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schemeClr val="accent1"/>
                </a:solidFill>
              </a:rPr>
              <a:t>PERIFERIA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6C55660-5041-42AB-943C-84B15BB337FF}"/>
              </a:ext>
            </a:extLst>
          </p:cNvPr>
          <p:cNvSpPr txBox="1"/>
          <p:nvPr/>
        </p:nvSpPr>
        <p:spPr>
          <a:xfrm>
            <a:off x="2452480" y="4369439"/>
            <a:ext cx="2797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schemeClr val="accent1"/>
                </a:solidFill>
              </a:rPr>
              <a:t>MIGRAZIONI</a:t>
            </a:r>
            <a:r>
              <a:rPr lang="it-IT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20731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6589D8-5287-458D-A537-B31C2AD02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9656" y="999459"/>
            <a:ext cx="5092995" cy="4421027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400" dirty="0"/>
              <a:t>La </a:t>
            </a:r>
            <a:r>
              <a:rPr lang="en-US" sz="2400" dirty="0" err="1"/>
              <a:t>progettazione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Un </a:t>
            </a:r>
            <a:r>
              <a:rPr lang="en-US" sz="2400" dirty="0" err="1"/>
              <a:t>paletto</a:t>
            </a:r>
            <a:r>
              <a:rPr lang="en-US" sz="2400" dirty="0"/>
              <a:t> </a:t>
            </a:r>
            <a:r>
              <a:rPr lang="en-US" sz="2400" dirty="0" err="1"/>
              <a:t>conficcato</a:t>
            </a:r>
            <a:r>
              <a:rPr lang="en-US" sz="2400" dirty="0"/>
              <a:t> </a:t>
            </a:r>
            <a:r>
              <a:rPr lang="en-US" sz="2400" dirty="0" err="1"/>
              <a:t>nel</a:t>
            </a:r>
            <a:r>
              <a:rPr lang="en-US" sz="2400" dirty="0"/>
              <a:t> </a:t>
            </a:r>
            <a:r>
              <a:rPr lang="en-US" sz="2400" dirty="0" err="1"/>
              <a:t>terreno</a:t>
            </a:r>
            <a:r>
              <a:rPr lang="en-US" sz="2400" dirty="0"/>
              <a:t>, </a:t>
            </a:r>
            <a:r>
              <a:rPr lang="en-US" sz="2400" dirty="0" err="1"/>
              <a:t>Qualcosa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cui </a:t>
            </a:r>
            <a:r>
              <a:rPr lang="en-US" sz="2400" dirty="0" err="1"/>
              <a:t>prendere</a:t>
            </a:r>
            <a:r>
              <a:rPr lang="en-US" sz="2400" dirty="0"/>
              <a:t> </a:t>
            </a:r>
            <a:r>
              <a:rPr lang="en-US" sz="2400" dirty="0" err="1"/>
              <a:t>posizione</a:t>
            </a:r>
            <a:r>
              <a:rPr lang="en-US" sz="2400" dirty="0"/>
              <a:t> 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a. traverso, p. 50</a:t>
            </a:r>
          </a:p>
        </p:txBody>
      </p:sp>
      <p:pic>
        <p:nvPicPr>
          <p:cNvPr id="1026" name="Picture 2" descr="Risultato immagini per fiore da una crepa">
            <a:extLst>
              <a:ext uri="{FF2B5EF4-FFF2-40B4-BE49-F238E27FC236}">
                <a16:creationId xmlns:a16="http://schemas.microsoft.com/office/drawing/2014/main" id="{FC20317D-3C2E-486E-87C8-8035211D6C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0"/>
          <a:stretch/>
        </p:blipFill>
        <p:spPr bwMode="auto">
          <a:xfrm>
            <a:off x="1088136" y="1122807"/>
            <a:ext cx="4527806" cy="433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883352"/>
      </p:ext>
    </p:extLst>
  </p:cSld>
  <p:clrMapOvr>
    <a:masterClrMapping/>
  </p:clrMapOvr>
</p:sld>
</file>

<file path=ppt/theme/theme1.xml><?xml version="1.0" encoding="utf-8"?>
<a:theme xmlns:a="http://schemas.openxmlformats.org/drawingml/2006/main" name="Pacco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6828</TotalTime>
  <Words>472</Words>
  <Application>Microsoft Office PowerPoint</Application>
  <PresentationFormat>Widescreen</PresentationFormat>
  <Paragraphs>79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2" baseType="lpstr">
      <vt:lpstr>Arial</vt:lpstr>
      <vt:lpstr>Gill Sans MT</vt:lpstr>
      <vt:lpstr>Pacco</vt:lpstr>
      <vt:lpstr>Progettazione dei servizi educativi  a. a. 2019-2020</vt:lpstr>
      <vt:lpstr>Progettazione</vt:lpstr>
      <vt:lpstr>PROGETTAZIONE EDUCATIVA</vt:lpstr>
      <vt:lpstr>SGUARDO SUL PRESENTE</vt:lpstr>
      <vt:lpstr>esempi</vt:lpstr>
      <vt:lpstr>Guardare in modo nuovo il presente</vt:lpstr>
      <vt:lpstr>Una traduzione operativa</vt:lpstr>
      <vt:lpstr>(Ancora) un passo indietro</vt:lpstr>
      <vt:lpstr>La progettazione  Un paletto conficcato nel terreno, Qualcosa su cui prendere posizione   a. traverso, p. 50</vt:lpstr>
      <vt:lpstr>lenti</vt:lpstr>
      <vt:lpstr>DE/CON-FORMAZIONE DEL NOSTRO SGUARDO </vt:lpstr>
      <vt:lpstr>Consapevolezza del proprio sguardo </vt:lpstr>
      <vt:lpstr>La strada lo spazio pubblico </vt:lpstr>
      <vt:lpstr>La lettura pedagogica del territorio nella sua complessità</vt:lpstr>
      <vt:lpstr>Progettazione educativa</vt:lpstr>
      <vt:lpstr>Progettazione e territorio</vt:lpstr>
      <vt:lpstr>1 il territorio  parte fondamentale della lettura del problema/bisogno/domanda </vt:lpstr>
      <vt:lpstr>2 Il territorio:  parte del problema ed espressione di risorse</vt:lpstr>
      <vt:lpstr>3 Il territorio:  parte della soluzione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Progettazione dei servizi educativi  a. a. 2019-2020</dc:title>
  <dc:creator>Lisa Brambilla</dc:creator>
  <cp:lastModifiedBy>Lisa Brambilla</cp:lastModifiedBy>
  <cp:revision>11</cp:revision>
  <dcterms:created xsi:type="dcterms:W3CDTF">2020-03-24T21:45:54Z</dcterms:created>
  <dcterms:modified xsi:type="dcterms:W3CDTF">2021-03-23T14:16:38Z</dcterms:modified>
</cp:coreProperties>
</file>