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notesMasterIdLst>
    <p:notesMasterId r:id="rId21"/>
  </p:notesMasterIdLst>
  <p:sldIdLst>
    <p:sldId id="256" r:id="rId2"/>
    <p:sldId id="261" r:id="rId3"/>
    <p:sldId id="257" r:id="rId4"/>
    <p:sldId id="262" r:id="rId5"/>
    <p:sldId id="258" r:id="rId6"/>
    <p:sldId id="263" r:id="rId7"/>
    <p:sldId id="264" r:id="rId8"/>
    <p:sldId id="265" r:id="rId9"/>
    <p:sldId id="260" r:id="rId10"/>
    <p:sldId id="266" r:id="rId11"/>
    <p:sldId id="259" r:id="rId12"/>
    <p:sldId id="268" r:id="rId13"/>
    <p:sldId id="267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sa Brambilla" initials="LB" lastIdx="1" clrIdx="0">
    <p:extLst>
      <p:ext uri="{19B8F6BF-5375-455C-9EA6-DF929625EA0E}">
        <p15:presenceInfo xmlns:p15="http://schemas.microsoft.com/office/powerpoint/2012/main" userId="Lisa Brambill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001" autoAdjust="0"/>
    <p:restoredTop sz="94660"/>
  </p:normalViewPr>
  <p:slideViewPr>
    <p:cSldViewPr snapToGrid="0">
      <p:cViewPr varScale="1">
        <p:scale>
          <a:sx n="63" d="100"/>
          <a:sy n="63" d="100"/>
        </p:scale>
        <p:origin x="104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0DAC13-70DF-4C52-90AF-9DF8A1D1F045}" type="datetimeFigureOut">
              <a:rPr lang="it-IT" smtClean="0"/>
              <a:t>01/04/2021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20FABA-C7F0-40FB-8F9A-0992A054DF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0414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4/1/2021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4/1/2021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4/1/2021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4/1/2021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4/1/2021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4/1/2021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4/1/2021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4/1/2021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4/1/2021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4/1/2021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4/1/2021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4/1/2021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I diritti negati delle bambine e dei bambini – (seconda parte)">
            <a:extLst>
              <a:ext uri="{FF2B5EF4-FFF2-40B4-BE49-F238E27FC236}">
                <a16:creationId xmlns:a16="http://schemas.microsoft.com/office/drawing/2014/main" id="{73304D7D-429A-4E0F-B637-6DC626FFC6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67" b="12078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B5286A9C-AE53-4197-9C80-EB07B9210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noFill/>
          <a:ln w="38100" cap="sq">
            <a:solidFill>
              <a:schemeClr val="tx1"/>
            </a:solidFill>
            <a:miter lim="800000"/>
          </a:ln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2900" dirty="0" err="1">
                <a:solidFill>
                  <a:schemeClr val="tx1"/>
                </a:solidFill>
              </a:rPr>
              <a:t>Progettazione</a:t>
            </a:r>
            <a:r>
              <a:rPr lang="en-US" sz="2900" dirty="0">
                <a:solidFill>
                  <a:schemeClr val="tx1"/>
                </a:solidFill>
              </a:rPr>
              <a:t> </a:t>
            </a:r>
            <a:r>
              <a:rPr lang="en-US" sz="2900" dirty="0" err="1">
                <a:solidFill>
                  <a:schemeClr val="tx1"/>
                </a:solidFill>
              </a:rPr>
              <a:t>dei</a:t>
            </a:r>
            <a:r>
              <a:rPr lang="en-US" sz="2900" dirty="0">
                <a:solidFill>
                  <a:schemeClr val="tx1"/>
                </a:solidFill>
              </a:rPr>
              <a:t> </a:t>
            </a:r>
            <a:r>
              <a:rPr lang="en-US" sz="2900" dirty="0" err="1">
                <a:solidFill>
                  <a:schemeClr val="tx1"/>
                </a:solidFill>
              </a:rPr>
              <a:t>servizi</a:t>
            </a:r>
            <a:r>
              <a:rPr lang="en-US" sz="2900" dirty="0">
                <a:solidFill>
                  <a:schemeClr val="tx1"/>
                </a:solidFill>
              </a:rPr>
              <a:t> </a:t>
            </a:r>
            <a:r>
              <a:rPr lang="en-US" sz="2900" dirty="0" err="1">
                <a:solidFill>
                  <a:schemeClr val="tx1"/>
                </a:solidFill>
              </a:rPr>
              <a:t>educativi</a:t>
            </a:r>
            <a:r>
              <a:rPr lang="en-US" sz="2900" dirty="0">
                <a:solidFill>
                  <a:schemeClr val="tx1"/>
                </a:solidFill>
              </a:rPr>
              <a:t> </a:t>
            </a:r>
            <a:br>
              <a:rPr lang="en-US" sz="2900" dirty="0">
                <a:solidFill>
                  <a:schemeClr val="tx1"/>
                </a:solidFill>
              </a:rPr>
            </a:br>
            <a:r>
              <a:rPr lang="en-US" sz="2900" dirty="0">
                <a:solidFill>
                  <a:schemeClr val="tx1"/>
                </a:solidFill>
              </a:rPr>
              <a:t>a. a. 2020-2021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2ACE01F-75DF-4135-A4C8-F706045256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95194" y="4352544"/>
            <a:ext cx="6801612" cy="1239894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/>
              <a:t>Lisa Brambilla</a:t>
            </a:r>
          </a:p>
          <a:p>
            <a:pPr algn="ctr"/>
            <a:r>
              <a:rPr lang="en-US"/>
              <a:t>lisa.brambilla@unimib.it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E8A902CC-DB2D-437F-AEE3-DEA2D3BBDC8E}"/>
              </a:ext>
            </a:extLst>
          </p:cNvPr>
          <p:cNvSpPr txBox="1"/>
          <p:nvPr/>
        </p:nvSpPr>
        <p:spPr>
          <a:xfrm>
            <a:off x="20" y="6172201"/>
            <a:ext cx="12191980" cy="685799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rmAutofit/>
          </a:bodyPr>
          <a:lstStyle/>
          <a:p>
            <a:pPr algn="ctr">
              <a:spcAft>
                <a:spcPts val="600"/>
              </a:spcAft>
            </a:pPr>
            <a:endParaRPr lang="it-IT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7980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F249218-EFC9-4EAB-AB0F-FDC336EBF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169" y="349323"/>
            <a:ext cx="4886657" cy="1188720"/>
          </a:xfrm>
        </p:spPr>
        <p:txBody>
          <a:bodyPr>
            <a:normAutofit/>
          </a:bodyPr>
          <a:lstStyle/>
          <a:p>
            <a:r>
              <a:rPr lang="it-IT" sz="2800" dirty="0"/>
              <a:t>UN </a:t>
            </a:r>
            <a:r>
              <a:rPr lang="it-IT" sz="2800" dirty="0">
                <a:solidFill>
                  <a:schemeClr val="accent1"/>
                </a:solidFill>
              </a:rPr>
              <a:t>PROBLEMA</a:t>
            </a:r>
            <a:r>
              <a:rPr lang="it-IT" sz="2800" dirty="0"/>
              <a:t>… 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B9B69FA-14B1-46A9-8DE1-DABFAA114546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402555" y="1651944"/>
            <a:ext cx="4486275" cy="3616325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it-IT" sz="2800" dirty="0"/>
              <a:t>NON PER TUTTI, </a:t>
            </a:r>
          </a:p>
          <a:p>
            <a:pPr marL="0" indent="0" algn="ctr">
              <a:buNone/>
            </a:pPr>
            <a:r>
              <a:rPr lang="it-IT" sz="2800" dirty="0"/>
              <a:t>NON DA TUTTI I PUNTI DI VISTA</a:t>
            </a:r>
          </a:p>
          <a:p>
            <a:pPr marL="0" indent="0" algn="ctr">
              <a:buNone/>
            </a:pPr>
            <a:endParaRPr lang="it-IT" sz="2800" dirty="0"/>
          </a:p>
          <a:p>
            <a:pPr marL="0" indent="0" algn="ctr">
              <a:buNone/>
            </a:pPr>
            <a:r>
              <a:rPr lang="it-IT" sz="2800" dirty="0"/>
              <a:t>Dall’utenza, alla cittadinanza, </a:t>
            </a:r>
          </a:p>
          <a:p>
            <a:pPr marL="0" indent="0" algn="ctr">
              <a:buNone/>
            </a:pPr>
            <a:r>
              <a:rPr lang="it-IT" sz="2800" dirty="0"/>
              <a:t>alle istituzioni (o parte di esse), </a:t>
            </a:r>
          </a:p>
          <a:p>
            <a:pPr marL="0" indent="0" algn="ctr">
              <a:buNone/>
            </a:pPr>
            <a:r>
              <a:rPr lang="it-IT" sz="2800" dirty="0"/>
              <a:t>a gruppi portatori di altri</a:t>
            </a:r>
          </a:p>
          <a:p>
            <a:pPr marL="0" indent="0" algn="ctr">
              <a:buNone/>
            </a:pPr>
            <a:r>
              <a:rPr lang="it-IT" sz="2800" dirty="0"/>
              <a:t> «interessi»</a:t>
            </a:r>
          </a:p>
        </p:txBody>
      </p:sp>
      <p:pic>
        <p:nvPicPr>
          <p:cNvPr id="5122" name="Picture 2" descr="26 giugno 2018 - Avviso di convocazione assemblea annuale dei Soci ...">
            <a:extLst>
              <a:ext uri="{FF2B5EF4-FFF2-40B4-BE49-F238E27FC236}">
                <a16:creationId xmlns:a16="http://schemas.microsoft.com/office/drawing/2014/main" id="{D511DE67-08F4-4393-A85F-1D5F77126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7909" y="1517964"/>
            <a:ext cx="4175436" cy="196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Roma, dai costruttori idee per riqualificare le due periferie a ...">
            <a:extLst>
              <a:ext uri="{FF2B5EF4-FFF2-40B4-BE49-F238E27FC236}">
                <a16:creationId xmlns:a16="http://schemas.microsoft.com/office/drawing/2014/main" id="{D2BA9B60-09AE-469F-8F92-85A4230728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790" y="128587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Questo non è un paese per sportivi - Terzo tempo - Blog ...">
            <a:extLst>
              <a:ext uri="{FF2B5EF4-FFF2-40B4-BE49-F238E27FC236}">
                <a16:creationId xmlns:a16="http://schemas.microsoft.com/office/drawing/2014/main" id="{8C0E6D99-E2D4-4A45-ACDE-7CF94D2A91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941" y="3563294"/>
            <a:ext cx="2479469" cy="2896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Il grande affare tossico dei farmaci contraffatti">
            <a:extLst>
              <a:ext uri="{FF2B5EF4-FFF2-40B4-BE49-F238E27FC236}">
                <a16:creationId xmlns:a16="http://schemas.microsoft.com/office/drawing/2014/main" id="{C7DAE54F-2C85-4826-9F28-6F7F85842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3401" y="3563294"/>
            <a:ext cx="2686050" cy="17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9206C0D8-B3CB-4D73-90F6-A14FE9A086CF}"/>
              </a:ext>
            </a:extLst>
          </p:cNvPr>
          <p:cNvSpPr txBox="1"/>
          <p:nvPr/>
        </p:nvSpPr>
        <p:spPr>
          <a:xfrm>
            <a:off x="8993401" y="1099694"/>
            <a:ext cx="2906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/>
              <a:t>OVVIETA’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1FD9EA1-283B-4208-9949-10E856338F85}"/>
              </a:ext>
            </a:extLst>
          </p:cNvPr>
          <p:cNvSpPr txBox="1"/>
          <p:nvPr/>
        </p:nvSpPr>
        <p:spPr>
          <a:xfrm>
            <a:off x="4682637" y="869443"/>
            <a:ext cx="2906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/>
              <a:t>DISILLUSIONE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3BF1ACC5-0652-4723-A9EA-05164341FED6}"/>
              </a:ext>
            </a:extLst>
          </p:cNvPr>
          <p:cNvSpPr txBox="1"/>
          <p:nvPr/>
        </p:nvSpPr>
        <p:spPr>
          <a:xfrm>
            <a:off x="6109896" y="6399979"/>
            <a:ext cx="2906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/>
              <a:t>«MERITOCRAZIA»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5316C537-0BCE-415F-8BA3-86C32250AD08}"/>
              </a:ext>
            </a:extLst>
          </p:cNvPr>
          <p:cNvSpPr txBox="1"/>
          <p:nvPr/>
        </p:nvSpPr>
        <p:spPr>
          <a:xfrm>
            <a:off x="8883407" y="5204308"/>
            <a:ext cx="2906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/>
              <a:t>CRIMINALITA’</a:t>
            </a:r>
          </a:p>
        </p:txBody>
      </p:sp>
      <p:sp>
        <p:nvSpPr>
          <p:cNvPr id="13" name="Ovale 12">
            <a:extLst>
              <a:ext uri="{FF2B5EF4-FFF2-40B4-BE49-F238E27FC236}">
                <a16:creationId xmlns:a16="http://schemas.microsoft.com/office/drawing/2014/main" id="{9A6D0990-8457-429C-8696-06CCBC98A6E5}"/>
              </a:ext>
            </a:extLst>
          </p:cNvPr>
          <p:cNvSpPr/>
          <p:nvPr/>
        </p:nvSpPr>
        <p:spPr>
          <a:xfrm>
            <a:off x="1717963" y="527128"/>
            <a:ext cx="2675327" cy="833109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640799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5785A024-5C03-4AB3-BF30-B4A9E812A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Un’utile distinzione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4AE642EE-85CE-4F94-9FAD-1F2925CE2B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1019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3200" dirty="0"/>
              <a:t>PROBLEMA      </a:t>
            </a:r>
            <a:r>
              <a:rPr lang="it-IT" sz="3200" dirty="0">
                <a:solidFill>
                  <a:schemeClr val="accent1"/>
                </a:solidFill>
              </a:rPr>
              <a:t>BISOGNO</a:t>
            </a:r>
            <a:r>
              <a:rPr lang="it-IT" sz="3200" dirty="0"/>
              <a:t>        DOMANDA</a:t>
            </a:r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7A533C14-8BDB-410C-B15C-DD8736AD706C}"/>
              </a:ext>
            </a:extLst>
          </p:cNvPr>
          <p:cNvSpPr/>
          <p:nvPr/>
        </p:nvSpPr>
        <p:spPr>
          <a:xfrm>
            <a:off x="4436165" y="2380422"/>
            <a:ext cx="3127513" cy="118872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97F2ADAD-51D3-4669-9155-7856EFE887CE}"/>
              </a:ext>
            </a:extLst>
          </p:cNvPr>
          <p:cNvSpPr txBox="1"/>
          <p:nvPr/>
        </p:nvSpPr>
        <p:spPr>
          <a:xfrm>
            <a:off x="3808342" y="3993945"/>
            <a:ext cx="4383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=</a:t>
            </a:r>
          </a:p>
          <a:p>
            <a:pPr algn="ctr"/>
            <a:r>
              <a:rPr lang="it-IT" dirty="0"/>
              <a:t>ESIGENZA E PERCEZIONE SOGGETTIVA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587BA886-BB4C-4F37-9075-42D1D9029042}"/>
              </a:ext>
            </a:extLst>
          </p:cNvPr>
          <p:cNvSpPr txBox="1"/>
          <p:nvPr/>
        </p:nvSpPr>
        <p:spPr>
          <a:xfrm>
            <a:off x="6192082" y="5093696"/>
            <a:ext cx="4383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=</a:t>
            </a:r>
          </a:p>
          <a:p>
            <a:pPr algn="ctr"/>
            <a:r>
              <a:rPr lang="it-IT" dirty="0"/>
              <a:t>RIDURRE IL LIVELLO DI MALESSERE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5CAA189A-02D3-493B-807D-F88BBB708FA7}"/>
              </a:ext>
            </a:extLst>
          </p:cNvPr>
          <p:cNvSpPr txBox="1"/>
          <p:nvPr/>
        </p:nvSpPr>
        <p:spPr>
          <a:xfrm>
            <a:off x="1616763" y="5077443"/>
            <a:ext cx="4383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=</a:t>
            </a:r>
          </a:p>
          <a:p>
            <a:pPr algn="ctr"/>
            <a:r>
              <a:rPr lang="it-IT" dirty="0"/>
              <a:t>AUMENTARE IL LIVELLO DI BENESSERE</a:t>
            </a:r>
          </a:p>
        </p:txBody>
      </p:sp>
    </p:spTree>
    <p:extLst>
      <p:ext uri="{BB962C8B-B14F-4D97-AF65-F5344CB8AC3E}">
        <p14:creationId xmlns:p14="http://schemas.microsoft.com/office/powerpoint/2010/main" val="23985223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5785A024-5C03-4AB3-BF30-B4A9E812A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Un’utile distinzione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4AE642EE-85CE-4F94-9FAD-1F2925CE2B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1019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3200" dirty="0"/>
              <a:t>PROBLEMA      </a:t>
            </a:r>
            <a:r>
              <a:rPr lang="it-IT" sz="3200" dirty="0">
                <a:solidFill>
                  <a:schemeClr val="tx1"/>
                </a:solidFill>
              </a:rPr>
              <a:t>BISOGNO</a:t>
            </a:r>
            <a:r>
              <a:rPr lang="it-IT" sz="3200" dirty="0"/>
              <a:t>        DOMANDA</a:t>
            </a:r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7A533C14-8BDB-410C-B15C-DD8736AD706C}"/>
              </a:ext>
            </a:extLst>
          </p:cNvPr>
          <p:cNvSpPr/>
          <p:nvPr/>
        </p:nvSpPr>
        <p:spPr>
          <a:xfrm>
            <a:off x="7278756" y="2368058"/>
            <a:ext cx="3127513" cy="118872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97F2ADAD-51D3-4669-9155-7856EFE887CE}"/>
              </a:ext>
            </a:extLst>
          </p:cNvPr>
          <p:cNvSpPr txBox="1"/>
          <p:nvPr/>
        </p:nvSpPr>
        <p:spPr>
          <a:xfrm>
            <a:off x="6809959" y="4097229"/>
            <a:ext cx="4383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=</a:t>
            </a:r>
          </a:p>
          <a:p>
            <a:pPr algn="ctr"/>
            <a:r>
              <a:rPr lang="it-IT" dirty="0"/>
              <a:t>RICHIESTA DI INTERVENTO</a:t>
            </a:r>
          </a:p>
        </p:txBody>
      </p:sp>
    </p:spTree>
    <p:extLst>
      <p:ext uri="{BB962C8B-B14F-4D97-AF65-F5344CB8AC3E}">
        <p14:creationId xmlns:p14="http://schemas.microsoft.com/office/powerpoint/2010/main" val="26952590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B9EFD59-5FE0-4217-8566-A45ECF217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ULTERIORI </a:t>
            </a:r>
            <a:r>
              <a:rPr lang="it-IT" dirty="0" err="1"/>
              <a:t>COMPLESSITà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A639B0C-34E8-4BA2-AA5B-34BF3DCC9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0674" y="2166333"/>
            <a:ext cx="4815840" cy="3290250"/>
          </a:xfrm>
        </p:spPr>
        <p:txBody>
          <a:bodyPr/>
          <a:lstStyle/>
          <a:p>
            <a:r>
              <a:rPr lang="it-IT" dirty="0"/>
              <a:t>CONSAPEVOLEZZA E COGNIZIONE DELLA </a:t>
            </a:r>
            <a:r>
              <a:rPr lang="it-IT" cap="all" dirty="0" err="1"/>
              <a:t>PROBLEMATICITà</a:t>
            </a:r>
            <a:endParaRPr lang="it-IT" cap="all" dirty="0"/>
          </a:p>
          <a:p>
            <a:endParaRPr lang="it-IT" cap="all" dirty="0"/>
          </a:p>
          <a:p>
            <a:r>
              <a:rPr lang="it-IT" cap="all" dirty="0"/>
              <a:t>UN BISOGNO CHE NON RIESCE A TRADURSI IN DOMANDA</a:t>
            </a:r>
          </a:p>
          <a:p>
            <a:endParaRPr lang="it-IT" cap="all" dirty="0"/>
          </a:p>
          <a:p>
            <a:r>
              <a:rPr lang="it-IT" cap="all" dirty="0"/>
              <a:t>UNA DOMANDA CHE NON CORRISPONDE AL PROBLEMA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40CB9FC-8698-4E42-81BD-87C19430E17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Dalla teoria alla prassi</a:t>
            </a:r>
          </a:p>
        </p:txBody>
      </p:sp>
    </p:spTree>
    <p:extLst>
      <p:ext uri="{BB962C8B-B14F-4D97-AF65-F5344CB8AC3E}">
        <p14:creationId xmlns:p14="http://schemas.microsoft.com/office/powerpoint/2010/main" val="35670446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47A1CEE6-5A30-4ACE-952A-F9880805A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3887" y="677533"/>
            <a:ext cx="3044952" cy="162763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2600"/>
              <a:t>Circolarità </a:t>
            </a:r>
            <a:br>
              <a:rPr lang="en-US" sz="2600"/>
            </a:br>
            <a:r>
              <a:rPr lang="en-US" sz="2600"/>
              <a:t>teoria prassi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CB94C45D-FCB1-4B86-967A-2C9EDB637F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7045" y="640080"/>
            <a:ext cx="6897625" cy="526313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232C4A34-762E-40DF-A8AF-0D811BC025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3161" y="802767"/>
            <a:ext cx="6565392" cy="49377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Nautilus – Il discredente">
            <a:extLst>
              <a:ext uri="{FF2B5EF4-FFF2-40B4-BE49-F238E27FC236}">
                <a16:creationId xmlns:a16="http://schemas.microsoft.com/office/drawing/2014/main" id="{3BB4D103-78A3-4AC3-9123-98E22EEDF2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92" r="-2" b="-2"/>
          <a:stretch/>
        </p:blipFill>
        <p:spPr bwMode="auto">
          <a:xfrm>
            <a:off x="1113201" y="1122807"/>
            <a:ext cx="5925312" cy="429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510394E5-75A8-497B-B82F-5CA3FCFBFA1F}"/>
              </a:ext>
            </a:extLst>
          </p:cNvPr>
          <p:cNvSpPr txBox="1"/>
          <p:nvPr/>
        </p:nvSpPr>
        <p:spPr>
          <a:xfrm>
            <a:off x="7991605" y="2730674"/>
            <a:ext cx="388306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Confronto e scambio con altri </a:t>
            </a:r>
          </a:p>
          <a:p>
            <a:endParaRPr lang="it-IT" dirty="0"/>
          </a:p>
          <a:p>
            <a:r>
              <a:rPr lang="it-IT" dirty="0"/>
              <a:t>Confronto e scambio di pratiche</a:t>
            </a:r>
          </a:p>
          <a:p>
            <a:endParaRPr lang="it-IT" dirty="0"/>
          </a:p>
          <a:p>
            <a:r>
              <a:rPr lang="it-IT" dirty="0"/>
              <a:t>Aggiornamento dal campo</a:t>
            </a:r>
          </a:p>
          <a:p>
            <a:endParaRPr lang="it-IT" dirty="0"/>
          </a:p>
          <a:p>
            <a:r>
              <a:rPr lang="it-IT" dirty="0"/>
              <a:t>Supporto allo studio e alla consapevolezza dei propri modelli e del proprio sguardo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159983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DB62AA5-8E4C-44B4-BB22-C22593202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686400"/>
            <a:ext cx="7729728" cy="1188720"/>
          </a:xfrm>
        </p:spPr>
        <p:txBody>
          <a:bodyPr/>
          <a:lstStyle/>
          <a:p>
            <a:r>
              <a:rPr lang="it-IT" dirty="0"/>
              <a:t>Analisi del problema/bisogno</a:t>
            </a:r>
            <a:br>
              <a:rPr lang="it-IT" dirty="0"/>
            </a:br>
            <a:r>
              <a:rPr lang="it-IT" dirty="0"/>
              <a:t>strumenti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6EFDAFD2-D955-4F85-A56E-71B0938C817C}"/>
              </a:ext>
            </a:extLst>
          </p:cNvPr>
          <p:cNvSpPr txBox="1"/>
          <p:nvPr/>
        </p:nvSpPr>
        <p:spPr>
          <a:xfrm>
            <a:off x="1222513" y="2216427"/>
            <a:ext cx="960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/>
              <a:t>TERRITORI              SOGGETTI                  GRUPPI</a:t>
            </a:r>
          </a:p>
        </p:txBody>
      </p:sp>
      <p:sp>
        <p:nvSpPr>
          <p:cNvPr id="5" name="Freccia in giù 4">
            <a:extLst>
              <a:ext uri="{FF2B5EF4-FFF2-40B4-BE49-F238E27FC236}">
                <a16:creationId xmlns:a16="http://schemas.microsoft.com/office/drawing/2014/main" id="{4A216F8E-85C7-434D-9800-F6808767268C}"/>
              </a:ext>
            </a:extLst>
          </p:cNvPr>
          <p:cNvSpPr/>
          <p:nvPr/>
        </p:nvSpPr>
        <p:spPr>
          <a:xfrm>
            <a:off x="2425148" y="2902226"/>
            <a:ext cx="1222513" cy="8050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ccia in giù 5">
            <a:extLst>
              <a:ext uri="{FF2B5EF4-FFF2-40B4-BE49-F238E27FC236}">
                <a16:creationId xmlns:a16="http://schemas.microsoft.com/office/drawing/2014/main" id="{FFB93113-5042-43EA-A7E9-7642EA3481C0}"/>
              </a:ext>
            </a:extLst>
          </p:cNvPr>
          <p:cNvSpPr/>
          <p:nvPr/>
        </p:nvSpPr>
        <p:spPr>
          <a:xfrm>
            <a:off x="7913403" y="2961741"/>
            <a:ext cx="1222513" cy="8050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reccia in giù 6">
            <a:extLst>
              <a:ext uri="{FF2B5EF4-FFF2-40B4-BE49-F238E27FC236}">
                <a16:creationId xmlns:a16="http://schemas.microsoft.com/office/drawing/2014/main" id="{D9B7A7AD-A7A2-4CD1-A58F-A2412781E2B5}"/>
              </a:ext>
            </a:extLst>
          </p:cNvPr>
          <p:cNvSpPr/>
          <p:nvPr/>
        </p:nvSpPr>
        <p:spPr>
          <a:xfrm>
            <a:off x="6076121" y="2961741"/>
            <a:ext cx="1222513" cy="8050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47A571B3-4B0C-4774-8606-C07C53B7B6C9}"/>
              </a:ext>
            </a:extLst>
          </p:cNvPr>
          <p:cNvSpPr txBox="1"/>
          <p:nvPr/>
        </p:nvSpPr>
        <p:spPr>
          <a:xfrm>
            <a:off x="1222513" y="3909391"/>
            <a:ext cx="3468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/>
              <a:t>MAPPATURA 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D6E8C87B-721A-47C7-A529-F083C34984CC}"/>
              </a:ext>
            </a:extLst>
          </p:cNvPr>
          <p:cNvSpPr txBox="1"/>
          <p:nvPr/>
        </p:nvSpPr>
        <p:spPr>
          <a:xfrm>
            <a:off x="975912" y="4371056"/>
            <a:ext cx="396195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it-IT" dirty="0"/>
              <a:t>Delimitazione del territorio</a:t>
            </a:r>
          </a:p>
          <a:p>
            <a:pPr marL="0" lvl="1" algn="ctr"/>
            <a:r>
              <a:rPr lang="it-IT" dirty="0"/>
              <a:t>Definizione del target </a:t>
            </a:r>
          </a:p>
          <a:p>
            <a:pPr marL="0" lvl="1" algn="ctr"/>
            <a:r>
              <a:rPr lang="it-IT" dirty="0"/>
              <a:t>Ricerca dati esistenti</a:t>
            </a:r>
          </a:p>
          <a:p>
            <a:pPr marL="0" lvl="1" algn="ctr"/>
            <a:r>
              <a:rPr lang="it-IT" dirty="0"/>
              <a:t>Predisposizione strumenti di indagine</a:t>
            </a:r>
          </a:p>
          <a:p>
            <a:pPr marL="0" lvl="1" algn="ctr"/>
            <a:r>
              <a:rPr lang="it-IT" dirty="0"/>
              <a:t>Individuare testimoni privilegiati </a:t>
            </a:r>
          </a:p>
          <a:p>
            <a:pPr marL="0" lvl="1" algn="ctr"/>
            <a:r>
              <a:rPr lang="it-IT" dirty="0"/>
              <a:t>Rilevazione e analisi dei dati </a:t>
            </a:r>
          </a:p>
          <a:p>
            <a:pPr algn="ctr"/>
            <a:endParaRPr lang="it-IT" sz="2400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A29D619-3C16-4738-ABA7-21CC78485191}"/>
              </a:ext>
            </a:extLst>
          </p:cNvPr>
          <p:cNvSpPr txBox="1"/>
          <p:nvPr/>
        </p:nvSpPr>
        <p:spPr>
          <a:xfrm>
            <a:off x="5496339" y="3909390"/>
            <a:ext cx="47707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/>
              <a:t>INTERVISTE </a:t>
            </a:r>
          </a:p>
          <a:p>
            <a:pPr algn="ctr"/>
            <a:r>
              <a:rPr lang="it-IT" sz="2400" dirty="0"/>
              <a:t>COLLOQUI</a:t>
            </a:r>
          </a:p>
          <a:p>
            <a:pPr algn="ctr"/>
            <a:r>
              <a:rPr lang="it-IT" sz="2400" dirty="0"/>
              <a:t>RACCOLTA DOCUMENTAZIONE </a:t>
            </a:r>
          </a:p>
        </p:txBody>
      </p:sp>
    </p:spTree>
    <p:extLst>
      <p:ext uri="{BB962C8B-B14F-4D97-AF65-F5344CB8AC3E}">
        <p14:creationId xmlns:p14="http://schemas.microsoft.com/office/powerpoint/2010/main" val="39819274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AEA0C1A-2107-43AC-B71B-2701E5ECD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DAL PROBLEMA… </a:t>
            </a:r>
            <a:br>
              <a:rPr lang="it-IT" dirty="0"/>
            </a:br>
            <a:r>
              <a:rPr lang="it-IT" dirty="0"/>
              <a:t>ALLE </a:t>
            </a:r>
            <a:r>
              <a:rPr lang="it-IT" dirty="0" err="1"/>
              <a:t>FINALITà</a:t>
            </a:r>
            <a:r>
              <a:rPr lang="it-IT" dirty="0"/>
              <a:t> E OBIETTIVI</a:t>
            </a:r>
          </a:p>
        </p:txBody>
      </p:sp>
      <p:sp>
        <p:nvSpPr>
          <p:cNvPr id="3" name="Ovale 2">
            <a:extLst>
              <a:ext uri="{FF2B5EF4-FFF2-40B4-BE49-F238E27FC236}">
                <a16:creationId xmlns:a16="http://schemas.microsoft.com/office/drawing/2014/main" id="{9255F479-51A8-49A6-8F60-0B0006BFBF9B}"/>
              </a:ext>
            </a:extLst>
          </p:cNvPr>
          <p:cNvSpPr/>
          <p:nvPr/>
        </p:nvSpPr>
        <p:spPr>
          <a:xfrm>
            <a:off x="2256183" y="2526626"/>
            <a:ext cx="7384774" cy="37669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Ovale 3">
            <a:extLst>
              <a:ext uri="{FF2B5EF4-FFF2-40B4-BE49-F238E27FC236}">
                <a16:creationId xmlns:a16="http://schemas.microsoft.com/office/drawing/2014/main" id="{9D83FE3F-D363-4615-9B0B-F9752CBD7E01}"/>
              </a:ext>
            </a:extLst>
          </p:cNvPr>
          <p:cNvSpPr/>
          <p:nvPr/>
        </p:nvSpPr>
        <p:spPr>
          <a:xfrm>
            <a:off x="5265254" y="3491368"/>
            <a:ext cx="4244009" cy="214685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6E91EBF-1994-49D1-90F4-7B86EA509086}"/>
              </a:ext>
            </a:extLst>
          </p:cNvPr>
          <p:cNvSpPr txBox="1"/>
          <p:nvPr/>
        </p:nvSpPr>
        <p:spPr>
          <a:xfrm>
            <a:off x="4393096" y="3230217"/>
            <a:ext cx="3747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cap="all" dirty="0" err="1"/>
              <a:t>FINALITà</a:t>
            </a:r>
            <a:endParaRPr lang="it-IT" sz="2400" cap="all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CB67400D-1C3E-4A5A-BED0-BE5221974558}"/>
              </a:ext>
            </a:extLst>
          </p:cNvPr>
          <p:cNvSpPr txBox="1"/>
          <p:nvPr/>
        </p:nvSpPr>
        <p:spPr>
          <a:xfrm>
            <a:off x="6003235" y="4528064"/>
            <a:ext cx="3747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cap="all" dirty="0"/>
              <a:t>OBIETTIVI</a:t>
            </a:r>
            <a:endParaRPr lang="it-IT" cap="all" dirty="0"/>
          </a:p>
        </p:txBody>
      </p:sp>
      <p:sp>
        <p:nvSpPr>
          <p:cNvPr id="9" name="Freccia a sinistra 8">
            <a:extLst>
              <a:ext uri="{FF2B5EF4-FFF2-40B4-BE49-F238E27FC236}">
                <a16:creationId xmlns:a16="http://schemas.microsoft.com/office/drawing/2014/main" id="{97CC4F46-C4F9-4695-9322-750F54586412}"/>
              </a:ext>
            </a:extLst>
          </p:cNvPr>
          <p:cNvSpPr/>
          <p:nvPr/>
        </p:nvSpPr>
        <p:spPr>
          <a:xfrm>
            <a:off x="2330726" y="3135291"/>
            <a:ext cx="1838739" cy="556591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Freccia a destra 9">
            <a:extLst>
              <a:ext uri="{FF2B5EF4-FFF2-40B4-BE49-F238E27FC236}">
                <a16:creationId xmlns:a16="http://schemas.microsoft.com/office/drawing/2014/main" id="{D8F5211F-6322-4C18-8AD7-EFE0FDDD63B6}"/>
              </a:ext>
            </a:extLst>
          </p:cNvPr>
          <p:cNvSpPr/>
          <p:nvPr/>
        </p:nvSpPr>
        <p:spPr>
          <a:xfrm>
            <a:off x="7638222" y="4548988"/>
            <a:ext cx="1739348" cy="4198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073366E5-C494-48E7-9FE9-7AE176174705}"/>
              </a:ext>
            </a:extLst>
          </p:cNvPr>
          <p:cNvSpPr txBox="1"/>
          <p:nvPr/>
        </p:nvSpPr>
        <p:spPr>
          <a:xfrm>
            <a:off x="360293" y="2854368"/>
            <a:ext cx="18586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/>
              <a:t>DIREZIONE CHE GUIDA IL PROGETTO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80664B91-36FE-4A7F-881A-DE65EC0AD292}"/>
              </a:ext>
            </a:extLst>
          </p:cNvPr>
          <p:cNvSpPr txBox="1"/>
          <p:nvPr/>
        </p:nvSpPr>
        <p:spPr>
          <a:xfrm>
            <a:off x="9640957" y="4410091"/>
            <a:ext cx="18586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INDIRIZZI CHE ORIENTANO ALL’AZIONE</a:t>
            </a:r>
          </a:p>
        </p:txBody>
      </p:sp>
    </p:spTree>
    <p:extLst>
      <p:ext uri="{BB962C8B-B14F-4D97-AF65-F5344CB8AC3E}">
        <p14:creationId xmlns:p14="http://schemas.microsoft.com/office/powerpoint/2010/main" val="24511818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AEA0C1A-2107-43AC-B71B-2701E5ECD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GLI OBIETTIVI</a:t>
            </a:r>
          </a:p>
        </p:txBody>
      </p:sp>
      <p:sp>
        <p:nvSpPr>
          <p:cNvPr id="4" name="Ovale 3">
            <a:extLst>
              <a:ext uri="{FF2B5EF4-FFF2-40B4-BE49-F238E27FC236}">
                <a16:creationId xmlns:a16="http://schemas.microsoft.com/office/drawing/2014/main" id="{9D83FE3F-D363-4615-9B0B-F9752CBD7E01}"/>
              </a:ext>
            </a:extLst>
          </p:cNvPr>
          <p:cNvSpPr/>
          <p:nvPr/>
        </p:nvSpPr>
        <p:spPr>
          <a:xfrm>
            <a:off x="5133561" y="3746455"/>
            <a:ext cx="4244009" cy="214685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CB67400D-1C3E-4A5A-BED0-BE5221974558}"/>
              </a:ext>
            </a:extLst>
          </p:cNvPr>
          <p:cNvSpPr txBox="1"/>
          <p:nvPr/>
        </p:nvSpPr>
        <p:spPr>
          <a:xfrm>
            <a:off x="6003235" y="4528064"/>
            <a:ext cx="37470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cap="all" dirty="0"/>
              <a:t>OBIETTIVI</a:t>
            </a:r>
          </a:p>
          <a:p>
            <a:r>
              <a:rPr lang="it-IT" sz="2400" cap="all" dirty="0">
                <a:solidFill>
                  <a:schemeClr val="accent1"/>
                </a:solidFill>
              </a:rPr>
              <a:t>S.M.A.R.T.</a:t>
            </a:r>
            <a:endParaRPr lang="it-IT" cap="all" dirty="0">
              <a:solidFill>
                <a:schemeClr val="accent1"/>
              </a:solidFill>
            </a:endParaRPr>
          </a:p>
        </p:txBody>
      </p:sp>
      <p:sp>
        <p:nvSpPr>
          <p:cNvPr id="10" name="Freccia a destra 9">
            <a:extLst>
              <a:ext uri="{FF2B5EF4-FFF2-40B4-BE49-F238E27FC236}">
                <a16:creationId xmlns:a16="http://schemas.microsoft.com/office/drawing/2014/main" id="{D8F5211F-6322-4C18-8AD7-EFE0FDDD63B6}"/>
              </a:ext>
            </a:extLst>
          </p:cNvPr>
          <p:cNvSpPr/>
          <p:nvPr/>
        </p:nvSpPr>
        <p:spPr>
          <a:xfrm>
            <a:off x="7638222" y="4548988"/>
            <a:ext cx="1739348" cy="4198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80664B91-36FE-4A7F-881A-DE65EC0AD292}"/>
              </a:ext>
            </a:extLst>
          </p:cNvPr>
          <p:cNvSpPr txBox="1"/>
          <p:nvPr/>
        </p:nvSpPr>
        <p:spPr>
          <a:xfrm>
            <a:off x="9640957" y="4410091"/>
            <a:ext cx="18586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INDIRIZZI CHE ORIENTANO ALL’AZIONE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FC6186B-BC3F-4685-975D-9DFEF15CB739}"/>
              </a:ext>
            </a:extLst>
          </p:cNvPr>
          <p:cNvSpPr txBox="1"/>
          <p:nvPr/>
        </p:nvSpPr>
        <p:spPr>
          <a:xfrm>
            <a:off x="362778" y="3666381"/>
            <a:ext cx="456206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400" dirty="0">
                <a:solidFill>
                  <a:schemeClr val="accent1"/>
                </a:solidFill>
              </a:rPr>
              <a:t>S</a:t>
            </a:r>
            <a:r>
              <a:rPr lang="it-IT" sz="2400" dirty="0"/>
              <a:t>EMPLICI </a:t>
            </a:r>
          </a:p>
          <a:p>
            <a:pPr algn="r"/>
            <a:r>
              <a:rPr lang="it-IT" sz="2400" dirty="0">
                <a:solidFill>
                  <a:schemeClr val="accent1"/>
                </a:solidFill>
              </a:rPr>
              <a:t>M</a:t>
            </a:r>
            <a:r>
              <a:rPr lang="it-IT" sz="2400" dirty="0"/>
              <a:t>ISURABILI</a:t>
            </a:r>
          </a:p>
          <a:p>
            <a:pPr algn="r"/>
            <a:r>
              <a:rPr lang="it-IT" sz="2400" dirty="0">
                <a:solidFill>
                  <a:schemeClr val="accent1"/>
                </a:solidFill>
              </a:rPr>
              <a:t>A</a:t>
            </a:r>
            <a:r>
              <a:rPr lang="it-IT" sz="2400" dirty="0"/>
              <a:t>USPICABILI</a:t>
            </a:r>
          </a:p>
          <a:p>
            <a:pPr algn="r"/>
            <a:r>
              <a:rPr lang="it-IT" sz="2400" dirty="0">
                <a:solidFill>
                  <a:schemeClr val="accent1"/>
                </a:solidFill>
              </a:rPr>
              <a:t>R</a:t>
            </a:r>
            <a:r>
              <a:rPr lang="it-IT" sz="2400" dirty="0"/>
              <a:t>EALISTICI</a:t>
            </a:r>
          </a:p>
          <a:p>
            <a:pPr algn="r"/>
            <a:r>
              <a:rPr lang="it-IT" sz="2400" dirty="0"/>
              <a:t>COLLOCABILI NEL </a:t>
            </a:r>
            <a:r>
              <a:rPr lang="it-IT" sz="2400" dirty="0">
                <a:solidFill>
                  <a:schemeClr val="accent1"/>
                </a:solidFill>
              </a:rPr>
              <a:t>T</a:t>
            </a:r>
            <a:r>
              <a:rPr lang="it-IT" sz="2400" dirty="0"/>
              <a:t>EMPO</a:t>
            </a:r>
          </a:p>
        </p:txBody>
      </p:sp>
    </p:spTree>
    <p:extLst>
      <p:ext uri="{BB962C8B-B14F-4D97-AF65-F5344CB8AC3E}">
        <p14:creationId xmlns:p14="http://schemas.microsoft.com/office/powerpoint/2010/main" val="29553508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AEA0C1A-2107-43AC-B71B-2701E5ECD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GLI OBIETTIVI</a:t>
            </a:r>
          </a:p>
        </p:txBody>
      </p:sp>
      <p:sp>
        <p:nvSpPr>
          <p:cNvPr id="4" name="Ovale 3">
            <a:extLst>
              <a:ext uri="{FF2B5EF4-FFF2-40B4-BE49-F238E27FC236}">
                <a16:creationId xmlns:a16="http://schemas.microsoft.com/office/drawing/2014/main" id="{9D83FE3F-D363-4615-9B0B-F9752CBD7E01}"/>
              </a:ext>
            </a:extLst>
          </p:cNvPr>
          <p:cNvSpPr/>
          <p:nvPr/>
        </p:nvSpPr>
        <p:spPr>
          <a:xfrm>
            <a:off x="3488635" y="2395331"/>
            <a:ext cx="5888935" cy="349797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CB67400D-1C3E-4A5A-BED0-BE5221974558}"/>
              </a:ext>
            </a:extLst>
          </p:cNvPr>
          <p:cNvSpPr txBox="1"/>
          <p:nvPr/>
        </p:nvSpPr>
        <p:spPr>
          <a:xfrm>
            <a:off x="6310414" y="4131357"/>
            <a:ext cx="3747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cap="all" dirty="0"/>
              <a:t>OBIETTIVI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80664B91-36FE-4A7F-881A-DE65EC0AD292}"/>
              </a:ext>
            </a:extLst>
          </p:cNvPr>
          <p:cNvSpPr txBox="1"/>
          <p:nvPr/>
        </p:nvSpPr>
        <p:spPr>
          <a:xfrm>
            <a:off x="8538963" y="5611875"/>
            <a:ext cx="33846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/>
              <a:t>Elementi quantitativi che aiutano a misurare gli obiettivi esplicitando lo standard di riferimento</a:t>
            </a:r>
          </a:p>
        </p:txBody>
      </p:sp>
      <p:sp>
        <p:nvSpPr>
          <p:cNvPr id="3" name="Ovale 2">
            <a:extLst>
              <a:ext uri="{FF2B5EF4-FFF2-40B4-BE49-F238E27FC236}">
                <a16:creationId xmlns:a16="http://schemas.microsoft.com/office/drawing/2014/main" id="{AAB0AF50-54A4-4600-A807-8A5966246A4B}"/>
              </a:ext>
            </a:extLst>
          </p:cNvPr>
          <p:cNvSpPr/>
          <p:nvPr/>
        </p:nvSpPr>
        <p:spPr>
          <a:xfrm>
            <a:off x="5451613" y="2690914"/>
            <a:ext cx="2425148" cy="106348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7AF88B48-F1F0-4FBA-A3A6-3350842DAD40}"/>
              </a:ext>
            </a:extLst>
          </p:cNvPr>
          <p:cNvSpPr/>
          <p:nvPr/>
        </p:nvSpPr>
        <p:spPr>
          <a:xfrm>
            <a:off x="3986833" y="3222658"/>
            <a:ext cx="2425148" cy="106348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9CD6E284-875C-4C7F-A7C2-CFEC35F87B7E}"/>
              </a:ext>
            </a:extLst>
          </p:cNvPr>
          <p:cNvSpPr txBox="1"/>
          <p:nvPr/>
        </p:nvSpPr>
        <p:spPr>
          <a:xfrm>
            <a:off x="5903842" y="2964685"/>
            <a:ext cx="19729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SOTTO-OBIETTIVI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71C805C3-F40C-47D7-AD8E-5A577CE8F022}"/>
              </a:ext>
            </a:extLst>
          </p:cNvPr>
          <p:cNvSpPr txBox="1"/>
          <p:nvPr/>
        </p:nvSpPr>
        <p:spPr>
          <a:xfrm>
            <a:off x="4305505" y="3489554"/>
            <a:ext cx="19729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SOTTO-OBIETTIVI</a:t>
            </a:r>
          </a:p>
        </p:txBody>
      </p:sp>
      <p:sp>
        <p:nvSpPr>
          <p:cNvPr id="14" name="Ovale 13">
            <a:extLst>
              <a:ext uri="{FF2B5EF4-FFF2-40B4-BE49-F238E27FC236}">
                <a16:creationId xmlns:a16="http://schemas.microsoft.com/office/drawing/2014/main" id="{D7AFFA26-B013-4A10-880F-ED278D50F827}"/>
              </a:ext>
            </a:extLst>
          </p:cNvPr>
          <p:cNvSpPr/>
          <p:nvPr/>
        </p:nvSpPr>
        <p:spPr>
          <a:xfrm>
            <a:off x="3627162" y="3926242"/>
            <a:ext cx="2425148" cy="106348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5F3AE35E-AEDF-47EE-809C-D90D01A075C7}"/>
              </a:ext>
            </a:extLst>
          </p:cNvPr>
          <p:cNvSpPr txBox="1"/>
          <p:nvPr/>
        </p:nvSpPr>
        <p:spPr>
          <a:xfrm>
            <a:off x="3839297" y="4240814"/>
            <a:ext cx="19729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SOTTO-OBIETTIVI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C60C130F-DAF6-4DF6-BC82-17291E48E5D2}"/>
              </a:ext>
            </a:extLst>
          </p:cNvPr>
          <p:cNvSpPr txBox="1"/>
          <p:nvPr/>
        </p:nvSpPr>
        <p:spPr>
          <a:xfrm>
            <a:off x="417443" y="3391420"/>
            <a:ext cx="28130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MIGLIORE COMPRENSIONE:</a:t>
            </a:r>
          </a:p>
          <a:p>
            <a:r>
              <a:rPr lang="it-IT" dirty="0"/>
              <a:t>Dell’obiettivo più generale Dei percorsi e della loro declinazione</a:t>
            </a:r>
          </a:p>
          <a:p>
            <a:r>
              <a:rPr lang="it-IT" dirty="0"/>
              <a:t>Degli oggetti/processi da osservare per valutarne l’effettivo o meno raggiungimento di obiettivi e finalità</a:t>
            </a:r>
          </a:p>
        </p:txBody>
      </p: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595AE5D6-D672-4A90-B13B-0DBD45066D8D}"/>
              </a:ext>
            </a:extLst>
          </p:cNvPr>
          <p:cNvCxnSpPr/>
          <p:nvPr/>
        </p:nvCxnSpPr>
        <p:spPr>
          <a:xfrm>
            <a:off x="5555974" y="4820478"/>
            <a:ext cx="2057400" cy="12324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>
            <a:extLst>
              <a:ext uri="{FF2B5EF4-FFF2-40B4-BE49-F238E27FC236}">
                <a16:creationId xmlns:a16="http://schemas.microsoft.com/office/drawing/2014/main" id="{A1F2B194-7342-47F0-B281-CB7A3B1EB570}"/>
              </a:ext>
            </a:extLst>
          </p:cNvPr>
          <p:cNvCxnSpPr/>
          <p:nvPr/>
        </p:nvCxnSpPr>
        <p:spPr>
          <a:xfrm>
            <a:off x="5188540" y="4959296"/>
            <a:ext cx="2057400" cy="12324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EC676A49-A151-4DFC-930B-994F8A63F6D8}"/>
              </a:ext>
            </a:extLst>
          </p:cNvPr>
          <p:cNvCxnSpPr/>
          <p:nvPr/>
        </p:nvCxnSpPr>
        <p:spPr>
          <a:xfrm>
            <a:off x="4781348" y="5022410"/>
            <a:ext cx="2057400" cy="12324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D6FC7C0A-7E99-435D-AF80-25769ABBCAA7}"/>
              </a:ext>
            </a:extLst>
          </p:cNvPr>
          <p:cNvSpPr txBox="1"/>
          <p:nvPr/>
        </p:nvSpPr>
        <p:spPr>
          <a:xfrm>
            <a:off x="6976179" y="6305084"/>
            <a:ext cx="24155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INDICATORI</a:t>
            </a:r>
          </a:p>
        </p:txBody>
      </p:sp>
    </p:spTree>
    <p:extLst>
      <p:ext uri="{BB962C8B-B14F-4D97-AF65-F5344CB8AC3E}">
        <p14:creationId xmlns:p14="http://schemas.microsoft.com/office/powerpoint/2010/main" val="33539403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C966A4D4-049A-4389-B407-0E7091A07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6072915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4777A1BF-BD92-493E-A0C3-0FAB3DC5D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290025"/>
            <a:ext cx="4475892" cy="118872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z="2000" dirty="0"/>
              <a:t>in </a:t>
            </a:r>
            <a:r>
              <a:rPr lang="en-US" sz="2000" dirty="0" err="1"/>
              <a:t>ambito</a:t>
            </a:r>
            <a:r>
              <a:rPr lang="en-US" sz="2000" dirty="0"/>
              <a:t> </a:t>
            </a:r>
            <a:r>
              <a:rPr lang="en-US" sz="2000" dirty="0" err="1"/>
              <a:t>educativo</a:t>
            </a:r>
            <a:r>
              <a:rPr lang="en-US" sz="2000" dirty="0"/>
              <a:t> NON TUTTO è CONTROLLABILE E VERIFICABILE E VALUTABILE… 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52CEDAD7-5DC5-4F8D-946B-3FDCF556DB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4672" y="2858703"/>
            <a:ext cx="4475892" cy="3042547"/>
          </a:xfrm>
        </p:spPr>
        <p:txBody>
          <a:bodyPr vert="horz" lIns="91440" tIns="45720" rIns="91440" bIns="45720" rtlCol="0">
            <a:normAutofit fontScale="92500"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/>
              <a:t>e </a:t>
            </a:r>
            <a:r>
              <a:rPr lang="en-US" sz="2400" dirty="0" err="1"/>
              <a:t>tuttavia</a:t>
            </a:r>
            <a:r>
              <a:rPr lang="en-US" sz="2400" dirty="0"/>
              <a:t> </a:t>
            </a:r>
            <a:r>
              <a:rPr lang="en-US" sz="2400" dirty="0" err="1"/>
              <a:t>questo</a:t>
            </a:r>
            <a:r>
              <a:rPr lang="en-US" sz="2400" dirty="0"/>
              <a:t> non </a:t>
            </a:r>
            <a:r>
              <a:rPr lang="en-US" sz="2400" dirty="0" err="1"/>
              <a:t>può</a:t>
            </a:r>
            <a:r>
              <a:rPr lang="en-US" sz="2400" dirty="0"/>
              <a:t> </a:t>
            </a:r>
            <a:r>
              <a:rPr lang="en-US" sz="2400" dirty="0" err="1"/>
              <a:t>costituire</a:t>
            </a:r>
            <a:r>
              <a:rPr lang="en-US" sz="2400" dirty="0"/>
              <a:t> un alibi per </a:t>
            </a:r>
            <a:r>
              <a:rPr lang="en-US" sz="2400" dirty="0" err="1"/>
              <a:t>gli</a:t>
            </a:r>
            <a:r>
              <a:rPr lang="en-US" sz="2400" dirty="0"/>
              <a:t> </a:t>
            </a:r>
            <a:r>
              <a:rPr lang="en-US" sz="2400" dirty="0" err="1"/>
              <a:t>educatori</a:t>
            </a:r>
            <a:r>
              <a:rPr lang="en-US" sz="2400" dirty="0"/>
              <a:t> e le </a:t>
            </a:r>
            <a:r>
              <a:rPr lang="en-US" sz="2400" dirty="0" err="1"/>
              <a:t>educatrici</a:t>
            </a:r>
            <a:r>
              <a:rPr lang="en-US" sz="2400" dirty="0"/>
              <a:t>.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/>
              <a:t>Non ci </a:t>
            </a:r>
            <a:r>
              <a:rPr lang="en-US" sz="2400" dirty="0" err="1"/>
              <a:t>si</a:t>
            </a:r>
            <a:r>
              <a:rPr lang="en-US" sz="2400" dirty="0"/>
              <a:t> </a:t>
            </a:r>
            <a:r>
              <a:rPr lang="en-US" sz="2400" dirty="0" err="1"/>
              <a:t>può</a:t>
            </a:r>
            <a:r>
              <a:rPr lang="en-US" sz="2400" dirty="0"/>
              <a:t> </a:t>
            </a:r>
            <a:r>
              <a:rPr lang="en-US" sz="2400" dirty="0" err="1"/>
              <a:t>infatti</a:t>
            </a:r>
            <a:r>
              <a:rPr lang="en-US" sz="2400" dirty="0"/>
              <a:t> </a:t>
            </a:r>
            <a:r>
              <a:rPr lang="en-US" sz="2400" dirty="0" err="1"/>
              <a:t>esimere</a:t>
            </a:r>
            <a:r>
              <a:rPr lang="en-US" sz="2400" dirty="0"/>
              <a:t> dal dover </a:t>
            </a:r>
            <a:r>
              <a:rPr lang="en-US" sz="2400" dirty="0" err="1"/>
              <a:t>presentare</a:t>
            </a:r>
            <a:r>
              <a:rPr lang="en-US" sz="2400" dirty="0"/>
              <a:t> a </a:t>
            </a:r>
            <a:r>
              <a:rPr lang="en-US" sz="2400" dirty="0" err="1"/>
              <a:t>sé</a:t>
            </a:r>
            <a:r>
              <a:rPr lang="en-US" sz="2400" dirty="0"/>
              <a:t> e </a:t>
            </a:r>
            <a:r>
              <a:rPr lang="en-US" sz="2400" dirty="0" err="1"/>
              <a:t>agli</a:t>
            </a:r>
            <a:r>
              <a:rPr lang="en-US" sz="2400" dirty="0"/>
              <a:t> </a:t>
            </a:r>
            <a:r>
              <a:rPr lang="en-US" sz="2400" dirty="0" err="1"/>
              <a:t>altri</a:t>
            </a:r>
            <a:r>
              <a:rPr lang="en-US" sz="2400" dirty="0"/>
              <a:t> verso </a:t>
            </a:r>
            <a:r>
              <a:rPr lang="en-US" sz="2400" dirty="0" err="1"/>
              <a:t>cosa</a:t>
            </a:r>
            <a:r>
              <a:rPr lang="en-US" sz="2400" dirty="0"/>
              <a:t> e dove </a:t>
            </a:r>
            <a:r>
              <a:rPr lang="en-US" sz="2400" dirty="0" err="1"/>
              <a:t>tende</a:t>
            </a:r>
            <a:r>
              <a:rPr lang="en-US" sz="2400" dirty="0"/>
              <a:t> </a:t>
            </a:r>
            <a:r>
              <a:rPr lang="en-US" sz="2400" dirty="0" err="1"/>
              <a:t>il</a:t>
            </a:r>
            <a:r>
              <a:rPr lang="en-US" sz="2400" dirty="0"/>
              <a:t> </a:t>
            </a:r>
            <a:r>
              <a:rPr lang="en-US" sz="2400" dirty="0" err="1"/>
              <a:t>progetto</a:t>
            </a:r>
            <a:r>
              <a:rPr lang="en-US" sz="2400" dirty="0"/>
              <a:t>, a </a:t>
            </a:r>
            <a:r>
              <a:rPr lang="en-US" sz="2400" dirty="0" err="1"/>
              <a:t>cosa</a:t>
            </a:r>
            <a:r>
              <a:rPr lang="en-US" sz="2400" dirty="0"/>
              <a:t> </a:t>
            </a:r>
            <a:r>
              <a:rPr lang="en-US" sz="2400" dirty="0" err="1"/>
              <a:t>mira</a:t>
            </a:r>
            <a:r>
              <a:rPr lang="en-US" sz="2400" dirty="0"/>
              <a:t>, come e di </a:t>
            </a:r>
            <a:r>
              <a:rPr lang="en-US" sz="2400" dirty="0" err="1"/>
              <a:t>cosa</a:t>
            </a:r>
            <a:r>
              <a:rPr lang="en-US" sz="2400" dirty="0"/>
              <a:t> </a:t>
            </a:r>
            <a:r>
              <a:rPr lang="en-US" sz="2400" dirty="0" err="1"/>
              <a:t>si</a:t>
            </a:r>
            <a:r>
              <a:rPr lang="en-US" sz="2400" dirty="0"/>
              <a:t> </a:t>
            </a:r>
            <a:r>
              <a:rPr lang="en-US" sz="2400" dirty="0" err="1"/>
              <a:t>compone</a:t>
            </a:r>
            <a:r>
              <a:rPr lang="en-US" sz="2400" dirty="0"/>
              <a:t> </a:t>
            </a:r>
            <a:r>
              <a:rPr lang="en-US" sz="2400" dirty="0" err="1"/>
              <a:t>il</a:t>
            </a:r>
            <a:r>
              <a:rPr lang="en-US" sz="2400" dirty="0"/>
              <a:t> </a:t>
            </a:r>
            <a:r>
              <a:rPr lang="en-US" sz="2400" dirty="0" err="1"/>
              <a:t>processo</a:t>
            </a:r>
            <a:r>
              <a:rPr lang="en-US" sz="2400" dirty="0"/>
              <a:t> </a:t>
            </a:r>
            <a:r>
              <a:rPr lang="en-US" sz="2400" dirty="0" err="1"/>
              <a:t>educativo</a:t>
            </a:r>
            <a:r>
              <a:rPr lang="en-US" sz="2400" dirty="0"/>
              <a:t> </a:t>
            </a:r>
            <a:r>
              <a:rPr lang="en-US" sz="2400" dirty="0" err="1"/>
              <a:t>promosso</a:t>
            </a:r>
            <a:endParaRPr lang="en-US" sz="2400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B5899359-8523-4D4D-B568-3FDFAF982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3032" y="640080"/>
            <a:ext cx="4818888" cy="5261170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2E9C9585-DA89-4D7E-BCDF-576461A1A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77586" y="806357"/>
            <a:ext cx="4511266" cy="49286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2" name="Picture 4" descr="Tutte scuse!">
            <a:extLst>
              <a:ext uri="{FF2B5EF4-FFF2-40B4-BE49-F238E27FC236}">
                <a16:creationId xmlns:a16="http://schemas.microsoft.com/office/drawing/2014/main" id="{A02439A3-F1BA-4FD0-98A4-E129273EDD4C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9" r="5509" b="12694"/>
          <a:stretch/>
        </p:blipFill>
        <p:spPr bwMode="auto">
          <a:xfrm>
            <a:off x="7064692" y="1230056"/>
            <a:ext cx="4159568" cy="4081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5860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8D0B4A1-B8DA-491E-B801-3C55C72BF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1025083"/>
            <a:ext cx="8991600" cy="1645920"/>
          </a:xfrm>
        </p:spPr>
        <p:txBody>
          <a:bodyPr/>
          <a:lstStyle/>
          <a:p>
            <a:r>
              <a:rPr lang="it-IT" dirty="0"/>
              <a:t>Progettazione educativa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A08DCA7-FA55-4DC0-80DD-5B66EE6376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6409" y="3359426"/>
            <a:ext cx="10545417" cy="3001617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it-IT" sz="2800" b="1" dirty="0">
                <a:solidFill>
                  <a:schemeClr val="bg1"/>
                </a:solidFill>
              </a:rPr>
              <a:t>DAI MANUALI </a:t>
            </a:r>
            <a:r>
              <a:rPr lang="it-IT" sz="2800" b="1" dirty="0">
                <a:solidFill>
                  <a:schemeClr val="bg1"/>
                </a:solidFill>
                <a:sym typeface="Wingdings" panose="05000000000000000000" pitchFamily="2" charset="2"/>
              </a:rPr>
              <a:t> ALL’ESPERIENZA SUL CAMPO… E RITORNO</a:t>
            </a:r>
          </a:p>
          <a:p>
            <a:pPr algn="ctr"/>
            <a:endParaRPr lang="it-IT" sz="2800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 algn="ctr"/>
            <a:r>
              <a:rPr lang="it-IT" sz="2800" dirty="0">
                <a:solidFill>
                  <a:schemeClr val="bg1"/>
                </a:solidFill>
                <a:sym typeface="Wingdings" panose="05000000000000000000" pitchFamily="2" charset="2"/>
              </a:rPr>
              <a:t>APPROFONDIMENTO CON </a:t>
            </a:r>
          </a:p>
          <a:p>
            <a:pPr algn="ctr"/>
            <a:r>
              <a:rPr lang="it-IT" sz="2800" dirty="0">
                <a:solidFill>
                  <a:schemeClr val="bg1"/>
                </a:solidFill>
                <a:sym typeface="Wingdings" panose="05000000000000000000" pitchFamily="2" charset="2"/>
              </a:rPr>
              <a:t>PROFESSIONISTE E PROFESSIONISTI DELL’EDUCAZIONE</a:t>
            </a:r>
          </a:p>
          <a:p>
            <a:pPr algn="ctr"/>
            <a:endParaRPr lang="it-IT" sz="2800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 algn="ctr"/>
            <a:r>
              <a:rPr lang="it-IT" sz="2800" dirty="0">
                <a:solidFill>
                  <a:schemeClr val="bg1"/>
                </a:solidFill>
                <a:sym typeface="Wingdings" panose="05000000000000000000" pitchFamily="2" charset="2"/>
              </a:rPr>
              <a:t>PASSIONE, CURIOSITA’, INTELLIGENZA ALL’OPERA</a:t>
            </a:r>
            <a:endParaRPr lang="it-IT" sz="2800" dirty="0">
              <a:solidFill>
                <a:schemeClr val="bg1"/>
              </a:solidFill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A4C14FDD-AC2E-464F-8A6F-E15F63C29478}"/>
              </a:ext>
            </a:extLst>
          </p:cNvPr>
          <p:cNvSpPr txBox="1"/>
          <p:nvPr/>
        </p:nvSpPr>
        <p:spPr>
          <a:xfrm rot="16200000">
            <a:off x="9631417" y="4428264"/>
            <a:ext cx="38257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>
                <a:solidFill>
                  <a:srgbClr val="00B050"/>
                </a:solidFill>
              </a:rPr>
              <a:t>TIROCINI</a:t>
            </a:r>
          </a:p>
        </p:txBody>
      </p:sp>
      <p:sp>
        <p:nvSpPr>
          <p:cNvPr id="5" name="Freccia a sinistra 4">
            <a:extLst>
              <a:ext uri="{FF2B5EF4-FFF2-40B4-BE49-F238E27FC236}">
                <a16:creationId xmlns:a16="http://schemas.microsoft.com/office/drawing/2014/main" id="{7418513E-4B4F-4A40-A101-D5B6D6C1CD7E}"/>
              </a:ext>
            </a:extLst>
          </p:cNvPr>
          <p:cNvSpPr/>
          <p:nvPr/>
        </p:nvSpPr>
        <p:spPr>
          <a:xfrm>
            <a:off x="10358630" y="4329462"/>
            <a:ext cx="725214" cy="1061544"/>
          </a:xfrm>
          <a:prstGeom prst="leftArrow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3277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4D41C7A-B8CF-4ADA-A1BD-C5EBCBEDA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7603" y="600849"/>
            <a:ext cx="8991600" cy="1645920"/>
          </a:xfrm>
        </p:spPr>
        <p:txBody>
          <a:bodyPr/>
          <a:lstStyle/>
          <a:p>
            <a:r>
              <a:rPr lang="it-IT" dirty="0"/>
              <a:t>Quando si progetta?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2808329-5B81-4530-81EE-FB6642CA1B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1252" y="2685327"/>
            <a:ext cx="10590834" cy="2816474"/>
          </a:xfrm>
        </p:spPr>
        <p:txBody>
          <a:bodyPr>
            <a:normAutofit/>
          </a:bodyPr>
          <a:lstStyle/>
          <a:p>
            <a:r>
              <a:rPr lang="it-IT" sz="2800" dirty="0">
                <a:sym typeface="Wingdings" panose="05000000000000000000" pitchFamily="2" charset="2"/>
              </a:rPr>
              <a:t>  </a:t>
            </a:r>
            <a:r>
              <a:rPr lang="it-IT" sz="2800" dirty="0"/>
              <a:t>INTERVENTI SOCIOEDUCATIVI SUL </a:t>
            </a:r>
            <a:r>
              <a:rPr lang="it-IT" sz="2800" b="1" dirty="0"/>
              <a:t>TERRITORIO</a:t>
            </a:r>
            <a:r>
              <a:rPr lang="it-IT" sz="2800" dirty="0"/>
              <a:t> </a:t>
            </a:r>
          </a:p>
          <a:p>
            <a:r>
              <a:rPr lang="it-IT" sz="2800" dirty="0">
                <a:sym typeface="Wingdings" panose="05000000000000000000" pitchFamily="2" charset="2"/>
              </a:rPr>
              <a:t>  </a:t>
            </a:r>
            <a:r>
              <a:rPr lang="it-IT" sz="2800" dirty="0"/>
              <a:t>UN </a:t>
            </a:r>
            <a:r>
              <a:rPr lang="it-IT" sz="2800" b="1" dirty="0"/>
              <a:t>SERVIZIO</a:t>
            </a:r>
            <a:r>
              <a:rPr lang="it-IT" sz="2800" dirty="0"/>
              <a:t> E I SUOI INTERVENTI </a:t>
            </a:r>
          </a:p>
          <a:p>
            <a:r>
              <a:rPr lang="it-IT" sz="2800" dirty="0">
                <a:sym typeface="Wingdings" panose="05000000000000000000" pitchFamily="2" charset="2"/>
              </a:rPr>
              <a:t>  </a:t>
            </a:r>
            <a:r>
              <a:rPr lang="it-IT" sz="2800" dirty="0"/>
              <a:t>IL SINGOLO </a:t>
            </a:r>
            <a:r>
              <a:rPr lang="it-IT" sz="2800" b="1" dirty="0"/>
              <a:t>SOGGETTO</a:t>
            </a:r>
            <a:r>
              <a:rPr lang="it-IT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3032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E78251C0-8025-4618-967F-239052C16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798" y="654310"/>
            <a:ext cx="4486656" cy="1141497"/>
          </a:xfrm>
        </p:spPr>
        <p:txBody>
          <a:bodyPr/>
          <a:lstStyle/>
          <a:p>
            <a:r>
              <a:rPr lang="it-IT" dirty="0"/>
              <a:t>Quando si progetta?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0EC943A9-8064-461C-8F3C-77F23B74A7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44929" y="2009397"/>
            <a:ext cx="5587908" cy="4437702"/>
          </a:xfrm>
        </p:spPr>
        <p:txBody>
          <a:bodyPr>
            <a:normAutofit fontScale="77500" lnSpcReduction="20000"/>
          </a:bodyPr>
          <a:lstStyle/>
          <a:p>
            <a:r>
              <a:rPr lang="it-IT" sz="3000" b="1" dirty="0">
                <a:solidFill>
                  <a:schemeClr val="accent1"/>
                </a:solidFill>
              </a:rPr>
              <a:t>RILEVAZIONE DI UNO SCARTO </a:t>
            </a:r>
          </a:p>
          <a:p>
            <a:r>
              <a:rPr lang="it-IT" sz="3000" b="1" dirty="0">
                <a:solidFill>
                  <a:schemeClr val="accent1"/>
                </a:solidFill>
              </a:rPr>
              <a:t>FRA</a:t>
            </a:r>
          </a:p>
          <a:p>
            <a:endParaRPr lang="it-IT" sz="3000" b="1" dirty="0">
              <a:solidFill>
                <a:schemeClr val="accent1"/>
              </a:solidFill>
            </a:endParaRPr>
          </a:p>
          <a:p>
            <a:pPr lvl="0"/>
            <a:r>
              <a:rPr lang="it-IT" sz="3000" cap="all" dirty="0"/>
              <a:t>QUELLO che c’è e quello che ci </a:t>
            </a:r>
            <a:r>
              <a:rPr lang="it-IT" sz="3000" b="1" cap="all" dirty="0">
                <a:solidFill>
                  <a:schemeClr val="accent1"/>
                </a:solidFill>
              </a:rPr>
              <a:t>potrebbe</a:t>
            </a:r>
            <a:r>
              <a:rPr lang="it-IT" sz="3000" cap="all" dirty="0"/>
              <a:t> essere</a:t>
            </a:r>
          </a:p>
          <a:p>
            <a:pPr lvl="0"/>
            <a:endParaRPr lang="it-IT" sz="3000" cap="all" dirty="0"/>
          </a:p>
          <a:p>
            <a:pPr lvl="0"/>
            <a:r>
              <a:rPr lang="it-IT" sz="3000" cap="all" dirty="0"/>
              <a:t>quello che c’è e quello che </a:t>
            </a:r>
            <a:r>
              <a:rPr lang="it-IT" sz="3000" b="1" cap="all" dirty="0">
                <a:solidFill>
                  <a:schemeClr val="accent1"/>
                </a:solidFill>
              </a:rPr>
              <a:t>desidereremmo</a:t>
            </a:r>
          </a:p>
          <a:p>
            <a:pPr lvl="0"/>
            <a:endParaRPr lang="it-IT" sz="3000" cap="all" dirty="0">
              <a:solidFill>
                <a:schemeClr val="accent1"/>
              </a:solidFill>
            </a:endParaRPr>
          </a:p>
          <a:p>
            <a:r>
              <a:rPr lang="it-IT" sz="3000" cap="all" dirty="0"/>
              <a:t>fra quello che c’è e quello che riteniamo </a:t>
            </a:r>
            <a:r>
              <a:rPr lang="it-IT" sz="3000" b="1" cap="all" dirty="0">
                <a:solidFill>
                  <a:schemeClr val="accent1"/>
                </a:solidFill>
              </a:rPr>
              <a:t>dovrebbe</a:t>
            </a:r>
            <a:r>
              <a:rPr lang="it-IT" sz="3000" cap="all" dirty="0"/>
              <a:t> esserci</a:t>
            </a:r>
            <a:r>
              <a:rPr lang="it-IT" sz="3000" cap="all" dirty="0">
                <a:solidFill>
                  <a:srgbClr val="00B050"/>
                </a:solidFill>
              </a:rPr>
              <a:t> </a:t>
            </a:r>
          </a:p>
          <a:p>
            <a:endParaRPr lang="it-IT" dirty="0"/>
          </a:p>
        </p:txBody>
      </p:sp>
      <p:pic>
        <p:nvPicPr>
          <p:cNvPr id="1026" name="Picture 2" descr="Omino-con-punto-interrogativo - Leggo Tenerife">
            <a:extLst>
              <a:ext uri="{FF2B5EF4-FFF2-40B4-BE49-F238E27FC236}">
                <a16:creationId xmlns:a16="http://schemas.microsoft.com/office/drawing/2014/main" id="{0D20D002-1BE3-436B-9C2A-9367FA8DCF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3127" y="2133612"/>
            <a:ext cx="2837938" cy="2636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riedrichshain - Berlino.com">
            <a:extLst>
              <a:ext uri="{FF2B5EF4-FFF2-40B4-BE49-F238E27FC236}">
                <a16:creationId xmlns:a16="http://schemas.microsoft.com/office/drawing/2014/main" id="{DCB276FE-7AB1-4DB5-96B2-9AAC1024613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645" y="84028"/>
            <a:ext cx="31623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piegare la diversità ai bambini">
            <a:extLst>
              <a:ext uri="{FF2B5EF4-FFF2-40B4-BE49-F238E27FC236}">
                <a16:creationId xmlns:a16="http://schemas.microsoft.com/office/drawing/2014/main" id="{255C5294-D740-4074-8D96-BA75CF8969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1702" y="4894531"/>
            <a:ext cx="2486025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Una città per anziani -">
            <a:extLst>
              <a:ext uri="{FF2B5EF4-FFF2-40B4-BE49-F238E27FC236}">
                <a16:creationId xmlns:a16="http://schemas.microsoft.com/office/drawing/2014/main" id="{89221EF8-1127-44D0-86C7-DD805082A8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8365" y="218696"/>
            <a:ext cx="2552700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isabilità: che cosa cambia con la “Buona Scuola”?- Vox Diritti">
            <a:extLst>
              <a:ext uri="{FF2B5EF4-FFF2-40B4-BE49-F238E27FC236}">
                <a16:creationId xmlns:a16="http://schemas.microsoft.com/office/drawing/2014/main" id="{F09E1BFE-CC0A-4352-84C0-DD6ACF6A8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974" y="1733550"/>
            <a:ext cx="2695575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Dipendenze da non Sostanze | News | Table">
            <a:extLst>
              <a:ext uri="{FF2B5EF4-FFF2-40B4-BE49-F238E27FC236}">
                <a16:creationId xmlns:a16="http://schemas.microsoft.com/office/drawing/2014/main" id="{D7BE03F5-CF21-486B-9148-90C51735E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316" y="5372099"/>
            <a:ext cx="308610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Roma, tratta degli esseri umani e sfruttamento della prostituzione ...">
            <a:extLst>
              <a:ext uri="{FF2B5EF4-FFF2-40B4-BE49-F238E27FC236}">
                <a16:creationId xmlns:a16="http://schemas.microsoft.com/office/drawing/2014/main" id="{70D61F82-E7CC-4C84-9179-9684840FE6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083" y="3600449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8322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 descr="Immagine che contiene testo&#10;&#10;Descrizione generata automaticamente">
            <a:extLst>
              <a:ext uri="{FF2B5EF4-FFF2-40B4-BE49-F238E27FC236}">
                <a16:creationId xmlns:a16="http://schemas.microsoft.com/office/drawing/2014/main" id="{C9A8629B-85C4-4B4A-8DFF-57D0BB468C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15" t="15163" r="3022" b="6191"/>
          <a:stretch/>
        </p:blipFill>
        <p:spPr>
          <a:xfrm>
            <a:off x="1973035" y="1142094"/>
            <a:ext cx="8245929" cy="4996543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FBCDA4DB-E55F-4011-B902-201FEF462206}"/>
              </a:ext>
            </a:extLst>
          </p:cNvPr>
          <p:cNvSpPr txBox="1"/>
          <p:nvPr/>
        </p:nvSpPr>
        <p:spPr>
          <a:xfrm>
            <a:off x="925768" y="430769"/>
            <a:ext cx="1005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chemeClr val="accent1"/>
                </a:solidFill>
              </a:rPr>
              <a:t>ELEMENTI DELLA PROGETTAZIONE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6F409429-E45B-484D-9B7B-D4F5198188E7}"/>
              </a:ext>
            </a:extLst>
          </p:cNvPr>
          <p:cNvSpPr txBox="1"/>
          <p:nvPr/>
        </p:nvSpPr>
        <p:spPr>
          <a:xfrm rot="16200000">
            <a:off x="-2414058" y="3562896"/>
            <a:ext cx="5741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Tratto da Emanuela M. Torre, </a:t>
            </a:r>
            <a:r>
              <a:rPr lang="it-IT" i="1" dirty="0"/>
              <a:t>Modelli e metodi per educatori e formatori</a:t>
            </a:r>
            <a:r>
              <a:rPr lang="it-IT" dirty="0"/>
              <a:t>, Carocci, Roma 2019, p. 36.</a:t>
            </a:r>
          </a:p>
        </p:txBody>
      </p:sp>
      <p:sp>
        <p:nvSpPr>
          <p:cNvPr id="18" name="Freccia a inversione 17">
            <a:extLst>
              <a:ext uri="{FF2B5EF4-FFF2-40B4-BE49-F238E27FC236}">
                <a16:creationId xmlns:a16="http://schemas.microsoft.com/office/drawing/2014/main" id="{C2D2C1A5-1238-4A3A-B1DD-C24E50427CF9}"/>
              </a:ext>
            </a:extLst>
          </p:cNvPr>
          <p:cNvSpPr/>
          <p:nvPr/>
        </p:nvSpPr>
        <p:spPr>
          <a:xfrm rot="10800000">
            <a:off x="2940727" y="5268515"/>
            <a:ext cx="6028482" cy="1147881"/>
          </a:xfrm>
          <a:prstGeom prst="uturnArrow">
            <a:avLst>
              <a:gd name="adj1" fmla="val 8562"/>
              <a:gd name="adj2" fmla="val 25000"/>
              <a:gd name="adj3" fmla="val 25000"/>
              <a:gd name="adj4" fmla="val 43750"/>
              <a:gd name="adj5" fmla="val 530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9" name="Freccia a inversione 18">
            <a:extLst>
              <a:ext uri="{FF2B5EF4-FFF2-40B4-BE49-F238E27FC236}">
                <a16:creationId xmlns:a16="http://schemas.microsoft.com/office/drawing/2014/main" id="{F67F690D-B55A-4D61-84FE-BF598E888212}"/>
              </a:ext>
            </a:extLst>
          </p:cNvPr>
          <p:cNvSpPr/>
          <p:nvPr/>
        </p:nvSpPr>
        <p:spPr>
          <a:xfrm>
            <a:off x="2118167" y="1015544"/>
            <a:ext cx="7511970" cy="871130"/>
          </a:xfrm>
          <a:prstGeom prst="uturnArrow">
            <a:avLst>
              <a:gd name="adj1" fmla="val 8562"/>
              <a:gd name="adj2" fmla="val 25000"/>
              <a:gd name="adj3" fmla="val 25000"/>
              <a:gd name="adj4" fmla="val 43750"/>
              <a:gd name="adj5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245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99588F1-764D-4A1C-A97F-64C59A189C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69043" y="2349661"/>
            <a:ext cx="9853913" cy="833377"/>
          </a:xfrm>
        </p:spPr>
        <p:txBody>
          <a:bodyPr>
            <a:normAutofit fontScale="85000" lnSpcReduction="20000"/>
          </a:bodyPr>
          <a:lstStyle/>
          <a:p>
            <a:pPr marL="228600" lvl="1" indent="0" algn="ctr">
              <a:buNone/>
            </a:pPr>
            <a:r>
              <a:rPr lang="it-IT" sz="2800" dirty="0">
                <a:solidFill>
                  <a:schemeClr val="accent1"/>
                </a:solidFill>
              </a:rPr>
              <a:t>Non</a:t>
            </a:r>
            <a:r>
              <a:rPr lang="it-IT" sz="2800" dirty="0"/>
              <a:t> come pratica burocratica</a:t>
            </a:r>
          </a:p>
          <a:p>
            <a:pPr marL="228600" lvl="1" indent="0" algn="ctr">
              <a:buNone/>
            </a:pPr>
            <a:r>
              <a:rPr lang="it-IT" sz="2800" dirty="0">
                <a:solidFill>
                  <a:schemeClr val="accent1"/>
                </a:solidFill>
              </a:rPr>
              <a:t>Non</a:t>
            </a:r>
            <a:r>
              <a:rPr lang="it-IT" sz="2800" dirty="0"/>
              <a:t> come mera modalità di reperimento di fondi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DB74DBB7-32BE-4818-A0D7-A30C412F59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169043" y="3674963"/>
            <a:ext cx="10058400" cy="2539625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2800" cap="all" dirty="0">
                <a:solidFill>
                  <a:schemeClr val="accent1"/>
                </a:solidFill>
              </a:rPr>
              <a:t>Ma come strutturazione di un intervento che risponda e si confronti con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2800" cap="all" dirty="0">
                <a:solidFill>
                  <a:schemeClr val="tx1"/>
                </a:solidFill>
              </a:rPr>
              <a:t>problemi e bisogni reali</a:t>
            </a:r>
          </a:p>
          <a:p>
            <a:pPr marL="0" indent="0" algn="ctr">
              <a:buNone/>
            </a:pPr>
            <a:r>
              <a:rPr lang="it-IT" sz="2800" cap="all" dirty="0">
                <a:solidFill>
                  <a:schemeClr val="accent1"/>
                </a:solidFill>
              </a:rPr>
              <a:t>PROGETTAZIONE COME interpretazione intelligente della realtà </a:t>
            </a:r>
          </a:p>
          <a:p>
            <a:pPr marL="0" indent="0" algn="ctr">
              <a:buNone/>
            </a:pPr>
            <a:r>
              <a:rPr lang="it-IT" sz="2800" cap="all" dirty="0">
                <a:solidFill>
                  <a:schemeClr val="accent1"/>
                </a:solidFill>
              </a:rPr>
              <a:t>(Andrea Traverso)</a:t>
            </a:r>
          </a:p>
          <a:p>
            <a:pPr algn="ctr"/>
            <a:endParaRPr lang="it-IT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4D41C7A-B8CF-4ADA-A1BD-C5EBCBEDA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 CHE SCOPO si progetta?</a:t>
            </a:r>
          </a:p>
        </p:txBody>
      </p:sp>
    </p:spTree>
    <p:extLst>
      <p:ext uri="{BB962C8B-B14F-4D97-AF65-F5344CB8AC3E}">
        <p14:creationId xmlns:p14="http://schemas.microsoft.com/office/powerpoint/2010/main" val="3453978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927372F2-D486-4789-89C8-5BABC8F82D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PROMOZIONALE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5DCC53ED-A864-4973-ACCB-C48C04E419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 dirty="0"/>
              <a:t>PREVENTIVA</a:t>
            </a:r>
          </a:p>
        </p:txBody>
      </p:sp>
      <p:sp>
        <p:nvSpPr>
          <p:cNvPr id="6" name="Titolo 5">
            <a:extLst>
              <a:ext uri="{FF2B5EF4-FFF2-40B4-BE49-F238E27FC236}">
                <a16:creationId xmlns:a16="http://schemas.microsoft.com/office/drawing/2014/main" id="{CF562D8F-3706-4FC3-9726-644EB082A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DIFFERENTI TENSIONI PROGETTUALI</a:t>
            </a:r>
          </a:p>
        </p:txBody>
      </p:sp>
      <p:pic>
        <p:nvPicPr>
          <p:cNvPr id="2050" name="Picture 2" descr="03 | aprile | 2011 | VILLAGGIO GIOVANE | Pagina 7">
            <a:extLst>
              <a:ext uri="{FF2B5EF4-FFF2-40B4-BE49-F238E27FC236}">
                <a16:creationId xmlns:a16="http://schemas.microsoft.com/office/drawing/2014/main" id="{4D7DDD2E-639F-4EF9-BA05-A1B38718FF0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246" y="3325984"/>
            <a:ext cx="4270247" cy="2930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 servizi - Cultura delle Differenze - Sinapsi">
            <a:extLst>
              <a:ext uri="{FF2B5EF4-FFF2-40B4-BE49-F238E27FC236}">
                <a16:creationId xmlns:a16="http://schemas.microsoft.com/office/drawing/2014/main" id="{6CC25333-1D02-4A28-8388-17452C3D27B7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316" y="3325984"/>
            <a:ext cx="4659755" cy="2930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6882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927372F2-D486-4789-89C8-5BABC8F82D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RIPARATIVA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5DCC53ED-A864-4973-ACCB-C48C04E419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 dirty="0"/>
              <a:t>RIDUZIONE DEL DANNO</a:t>
            </a:r>
          </a:p>
        </p:txBody>
      </p:sp>
      <p:sp>
        <p:nvSpPr>
          <p:cNvPr id="6" name="Titolo 5">
            <a:extLst>
              <a:ext uri="{FF2B5EF4-FFF2-40B4-BE49-F238E27FC236}">
                <a16:creationId xmlns:a16="http://schemas.microsoft.com/office/drawing/2014/main" id="{CF562D8F-3706-4FC3-9726-644EB082A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DIFFERENTI TENSIONI PROGETTUALI</a:t>
            </a:r>
          </a:p>
        </p:txBody>
      </p:sp>
      <p:pic>
        <p:nvPicPr>
          <p:cNvPr id="3074" name="Picture 2" descr="Dopo di noi&quot; contributi a favore di persone con disabilità grave ...">
            <a:extLst>
              <a:ext uri="{FF2B5EF4-FFF2-40B4-BE49-F238E27FC236}">
                <a16:creationId xmlns:a16="http://schemas.microsoft.com/office/drawing/2014/main" id="{48C0799C-777E-4DC9-8B8E-F55A92665BF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686" y="3177541"/>
            <a:ext cx="3902259" cy="259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e Facci (Cnca): «Lo spaccio oggi è drugstore e il carcere non lo ...">
            <a:extLst>
              <a:ext uri="{FF2B5EF4-FFF2-40B4-BE49-F238E27FC236}">
                <a16:creationId xmlns:a16="http://schemas.microsoft.com/office/drawing/2014/main" id="{CBC0DA95-C67A-4CCE-804D-E08DA8E037A7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420" y="3143250"/>
            <a:ext cx="3875848" cy="259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62225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7B75FFE-B5E3-4316-8C44-7964321ED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PROBLEMA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6FF5F0C-E9DF-4508-8B4D-7B1EC442E9C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it-IT" sz="2400" dirty="0"/>
              <a:t>COME INDIVIDUARLO IN MODO </a:t>
            </a:r>
          </a:p>
          <a:p>
            <a:r>
              <a:rPr lang="it-IT" sz="2400" dirty="0"/>
              <a:t>CHIARO, CONDIVISIBILE, OSSERVABILE? </a:t>
            </a:r>
          </a:p>
        </p:txBody>
      </p:sp>
      <p:pic>
        <p:nvPicPr>
          <p:cNvPr id="4098" name="Picture 2" descr="Risultati immagini per bilancia immagine">
            <a:extLst>
              <a:ext uri="{FF2B5EF4-FFF2-40B4-BE49-F238E27FC236}">
                <a16:creationId xmlns:a16="http://schemas.microsoft.com/office/drawing/2014/main" id="{3790F0F9-085A-4D80-9714-242BB0548F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683" y="709971"/>
            <a:ext cx="4486657" cy="2518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C414CF1F-279E-427C-BB4B-C57B37EAAB23}"/>
              </a:ext>
            </a:extLst>
          </p:cNvPr>
          <p:cNvSpPr txBox="1"/>
          <p:nvPr/>
        </p:nvSpPr>
        <p:spPr>
          <a:xfrm>
            <a:off x="6585689" y="3549918"/>
            <a:ext cx="48266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SITUAZIONE AUSPICATA/OPPORTUNA</a:t>
            </a:r>
          </a:p>
          <a:p>
            <a:pPr algn="ctr"/>
            <a:r>
              <a:rPr lang="it-IT" dirty="0"/>
              <a:t>VS SITUAZIONE ATTUALE</a:t>
            </a:r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637BCEB1-801B-47A0-A59A-B4CCB4E5284F}"/>
              </a:ext>
            </a:extLst>
          </p:cNvPr>
          <p:cNvSpPr/>
          <p:nvPr/>
        </p:nvSpPr>
        <p:spPr>
          <a:xfrm>
            <a:off x="7697468" y="4173848"/>
            <a:ext cx="2823919" cy="21940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E52CE639-CE4A-4267-8721-DFF835A9D276}"/>
              </a:ext>
            </a:extLst>
          </p:cNvPr>
          <p:cNvSpPr txBox="1"/>
          <p:nvPr/>
        </p:nvSpPr>
        <p:spPr>
          <a:xfrm>
            <a:off x="7708739" y="4393703"/>
            <a:ext cx="28126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in un certo </a:t>
            </a:r>
          </a:p>
          <a:p>
            <a:pPr algn="ctr"/>
            <a:r>
              <a:rPr lang="it-IT" dirty="0"/>
              <a:t>luogo/tempo, per un soggetto con determinate condizioni economiche/sociali, di genere….</a:t>
            </a:r>
          </a:p>
        </p:txBody>
      </p:sp>
    </p:spTree>
    <p:extLst>
      <p:ext uri="{BB962C8B-B14F-4D97-AF65-F5344CB8AC3E}">
        <p14:creationId xmlns:p14="http://schemas.microsoft.com/office/powerpoint/2010/main" val="3492750275"/>
      </p:ext>
    </p:extLst>
  </p:cSld>
  <p:clrMapOvr>
    <a:masterClrMapping/>
  </p:clrMapOvr>
</p:sld>
</file>

<file path=ppt/theme/theme1.xml><?xml version="1.0" encoding="utf-8"?>
<a:theme xmlns:a="http://schemas.openxmlformats.org/drawingml/2006/main" name="Pacco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10726</TotalTime>
  <Words>542</Words>
  <Application>Microsoft Office PowerPoint</Application>
  <PresentationFormat>Widescreen</PresentationFormat>
  <Paragraphs>124</Paragraphs>
  <Slides>19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3" baseType="lpstr">
      <vt:lpstr>Arial</vt:lpstr>
      <vt:lpstr>Calibri</vt:lpstr>
      <vt:lpstr>Gill Sans MT</vt:lpstr>
      <vt:lpstr>Pacco</vt:lpstr>
      <vt:lpstr>Progettazione dei servizi educativi  a. a. 2020-2021</vt:lpstr>
      <vt:lpstr>Progettazione educativa</vt:lpstr>
      <vt:lpstr>Quando si progetta?</vt:lpstr>
      <vt:lpstr>Quando si progetta?</vt:lpstr>
      <vt:lpstr>Presentazione standard di PowerPoint</vt:lpstr>
      <vt:lpstr>A CHE SCOPO si progetta?</vt:lpstr>
      <vt:lpstr>DIFFERENTI TENSIONI PROGETTUALI</vt:lpstr>
      <vt:lpstr>DIFFERENTI TENSIONI PROGETTUALI</vt:lpstr>
      <vt:lpstr>IL PROBLEMA</vt:lpstr>
      <vt:lpstr>UN PROBLEMA… </vt:lpstr>
      <vt:lpstr>Un’utile distinzione</vt:lpstr>
      <vt:lpstr>Un’utile distinzione</vt:lpstr>
      <vt:lpstr>ULTERIORI COMPLESSITà</vt:lpstr>
      <vt:lpstr>Circolarità  teoria prassi</vt:lpstr>
      <vt:lpstr>Analisi del problema/bisogno strumenti</vt:lpstr>
      <vt:lpstr>DAL PROBLEMA…  ALLE FINALITà E OBIETTIVI</vt:lpstr>
      <vt:lpstr>GLI OBIETTIVI</vt:lpstr>
      <vt:lpstr>GLI OBIETTIVI</vt:lpstr>
      <vt:lpstr>in ambito educativo NON TUTTO è CONTROLLABILE E VERIFICABILE E VALUTABILE…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Progettazione dei servizi educativi  a. a. 2019-2020</dc:title>
  <dc:creator>Lisa Brambilla</dc:creator>
  <cp:lastModifiedBy>Lisa Brambilla</cp:lastModifiedBy>
  <cp:revision>9</cp:revision>
  <dcterms:created xsi:type="dcterms:W3CDTF">2020-04-01T17:54:05Z</dcterms:created>
  <dcterms:modified xsi:type="dcterms:W3CDTF">2021-04-08T13:17:28Z</dcterms:modified>
</cp:coreProperties>
</file>