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sldIdLst>
    <p:sldId id="256" r:id="rId2"/>
    <p:sldId id="396" r:id="rId3"/>
    <p:sldId id="397" r:id="rId4"/>
    <p:sldId id="466" r:id="rId5"/>
    <p:sldId id="398" r:id="rId6"/>
    <p:sldId id="488" r:id="rId7"/>
    <p:sldId id="489" r:id="rId8"/>
    <p:sldId id="490" r:id="rId9"/>
    <p:sldId id="491" r:id="rId10"/>
    <p:sldId id="492" r:id="rId11"/>
    <p:sldId id="493" r:id="rId12"/>
    <p:sldId id="399" r:id="rId13"/>
    <p:sldId id="428" r:id="rId14"/>
    <p:sldId id="429" r:id="rId15"/>
    <p:sldId id="430" r:id="rId16"/>
    <p:sldId id="431" r:id="rId17"/>
    <p:sldId id="467" r:id="rId18"/>
    <p:sldId id="437" r:id="rId19"/>
    <p:sldId id="438" r:id="rId20"/>
    <p:sldId id="439" r:id="rId21"/>
    <p:sldId id="412" r:id="rId22"/>
    <p:sldId id="413" r:id="rId23"/>
    <p:sldId id="414" r:id="rId24"/>
    <p:sldId id="440" r:id="rId25"/>
    <p:sldId id="441" r:id="rId26"/>
    <p:sldId id="495" r:id="rId27"/>
    <p:sldId id="496" r:id="rId28"/>
    <p:sldId id="497" r:id="rId29"/>
    <p:sldId id="498" r:id="rId30"/>
    <p:sldId id="499" r:id="rId31"/>
    <p:sldId id="500" r:id="rId32"/>
    <p:sldId id="501" r:id="rId33"/>
    <p:sldId id="502" r:id="rId34"/>
    <p:sldId id="503" r:id="rId35"/>
    <p:sldId id="504" r:id="rId3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5788"/>
  </p:normalViewPr>
  <p:slideViewPr>
    <p:cSldViewPr snapToGrid="0" snapToObjects="1">
      <p:cViewPr varScale="1">
        <p:scale>
          <a:sx n="90" d="100"/>
          <a:sy n="90" d="100"/>
        </p:scale>
        <p:origin x="232" y="6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6FC54B-9A72-6945-A859-483D77E911CB}" type="datetimeFigureOut">
              <a:rPr lang="it-IT" smtClean="0"/>
              <a:t>10/04/21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D58A47-B2DE-3045-8530-50743CA99E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6388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it-IT">
              <a:latin typeface="Arial" panose="020B0604020202020204" pitchFamily="34" charset="0"/>
            </a:endParaRP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5FA10CD-E8D4-4A51-B3F2-9AEE2E316DB7}" type="slidenum">
              <a:rPr lang="it-IT" altLang="it-IT">
                <a:ea typeface="ＭＳ Ｐゴシック" panose="020B0600070205080204" pitchFamily="34" charset="-128"/>
              </a:rPr>
              <a:pPr>
                <a:spcBef>
                  <a:spcPct val="0"/>
                </a:spcBef>
              </a:pPr>
              <a:t>21</a:t>
            </a:fld>
            <a:endParaRPr lang="it-IT" altLang="it-IT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788276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it-IT">
              <a:latin typeface="Arial" panose="020B0604020202020204" pitchFamily="34" charset="0"/>
            </a:endParaRP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72449B3-C21B-4585-909E-9871194540BF}" type="slidenum">
              <a:rPr lang="it-IT" altLang="it-IT">
                <a:ea typeface="ＭＳ Ｐゴシック" panose="020B0600070205080204" pitchFamily="34" charset="-128"/>
              </a:rPr>
              <a:pPr>
                <a:spcBef>
                  <a:spcPct val="0"/>
                </a:spcBef>
              </a:pPr>
              <a:t>22</a:t>
            </a:fld>
            <a:endParaRPr lang="it-IT" altLang="it-IT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00311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it-IT">
              <a:latin typeface="Arial" panose="020B0604020202020204" pitchFamily="34" charset="0"/>
            </a:endParaRP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0FC7D3E-CAE3-4DBF-B66B-4D195020B2E3}" type="slidenum">
              <a:rPr lang="it-IT" altLang="it-IT">
                <a:ea typeface="ＭＳ Ｐゴシック" panose="020B0600070205080204" pitchFamily="34" charset="-128"/>
              </a:rPr>
              <a:pPr>
                <a:spcBef>
                  <a:spcPct val="0"/>
                </a:spcBef>
              </a:pPr>
              <a:t>23</a:t>
            </a:fld>
            <a:endParaRPr lang="it-IT" altLang="it-IT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9344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DB32F0D-11A2-DC41-9268-1B4C174EDF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A83DA14-16D3-294F-92D9-3B553E491F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87A3D17-2D08-B044-91F4-A9EB4D6D9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1D05C-F13E-7F4E-96AC-8CD01276EE89}" type="datetimeFigureOut">
              <a:rPr lang="it-IT" smtClean="0"/>
              <a:t>10/04/21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B4A2CD2-C024-2F45-8231-004EDF24F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B54EC09-522A-DF4E-86A7-4304BC1BF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5262D-36FE-5340-B193-EE7652A11C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5545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5BB8FA2-57C3-F949-98D2-6A2F3547D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0E355D9-F136-B446-BB5A-311DC91A3D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17BA47B-5F94-4D42-A4D9-F8966255B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1D05C-F13E-7F4E-96AC-8CD01276EE89}" type="datetimeFigureOut">
              <a:rPr lang="it-IT" smtClean="0"/>
              <a:t>10/04/21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FB2D421-F8DE-4640-B8F8-C08B89814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E222EB5-3A62-8749-A3C2-56C066B17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5262D-36FE-5340-B193-EE7652A11C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6890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5DCC9A5F-0FD3-F845-ABC7-13A59E3F16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3728122-8D23-AA4D-8DF3-983E38851D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68C46D8-191F-2542-8029-D79156848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1D05C-F13E-7F4E-96AC-8CD01276EE89}" type="datetimeFigureOut">
              <a:rPr lang="it-IT" smtClean="0"/>
              <a:t>10/04/21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EF189BB-CFC6-5140-A593-D9AC4F66A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4255E53-CD8E-8549-9718-AC411BD3B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5262D-36FE-5340-B193-EE7652A11C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7928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39BAB8F-1E61-8C47-B429-0229B4470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48F6B73-CD46-9044-94C4-EBCA8C8063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7F06C92-5BC2-8D42-9005-9255B8C5D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1D05C-F13E-7F4E-96AC-8CD01276EE89}" type="datetimeFigureOut">
              <a:rPr lang="it-IT" smtClean="0"/>
              <a:t>10/04/21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B6EC802-30BC-914C-9C4E-B61D44898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42886B2-1B73-F745-B324-C5FA2FDC9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5262D-36FE-5340-B193-EE7652A11C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5776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F127056-E0F7-6E48-9CFE-B65F239A2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47D39A1-BCED-6642-8A5A-4D2178257F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7A2D9F3-5950-FA4F-B6D8-73FF63DAE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1D05C-F13E-7F4E-96AC-8CD01276EE89}" type="datetimeFigureOut">
              <a:rPr lang="it-IT" smtClean="0"/>
              <a:t>10/04/21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FAA0E68-0D9C-814F-ADD5-3334FE58D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F871744-CE44-2943-9FD8-C425FBDD0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5262D-36FE-5340-B193-EE7652A11C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677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F672CEC-7B3A-174B-A919-D3DF276F8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E28EDD8-325C-F748-B121-03A72EBF16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99C1265-768B-9F4C-916D-3A8E26458D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55F55BB-D8A8-2B4E-BC7F-0BDFD177F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1D05C-F13E-7F4E-96AC-8CD01276EE89}" type="datetimeFigureOut">
              <a:rPr lang="it-IT" smtClean="0"/>
              <a:t>10/04/21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278A452-9472-5D4A-B264-5FCB0232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730B7B8-A8C9-1648-8AC8-831F664CA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5262D-36FE-5340-B193-EE7652A11C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0931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6445128-4388-B241-A566-C50A5A968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8D4DB38-BA89-AD4E-B7C2-1045F86BE8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86D46EC-1903-264B-9750-7814A1BCE6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E418BA9E-C6F2-4445-87B5-769273626A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F3003CBC-167D-314C-9C9E-0C4AE39464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03439DD8-4460-CC47-A596-1C454E3B2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1D05C-F13E-7F4E-96AC-8CD01276EE89}" type="datetimeFigureOut">
              <a:rPr lang="it-IT" smtClean="0"/>
              <a:t>10/04/21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50DC768-2E7B-7B45-B6B2-A5FD2071B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2E0D6363-94C4-2047-8DC1-FD4F679AC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5262D-36FE-5340-B193-EE7652A11C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2697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3B0A37E-9F84-B043-8A45-C90C7DB75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91F674DA-87E9-5244-A40F-52676D463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1D05C-F13E-7F4E-96AC-8CD01276EE89}" type="datetimeFigureOut">
              <a:rPr lang="it-IT" smtClean="0"/>
              <a:t>10/04/21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1213A43-C63B-AD4F-B355-63A1B7866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91C7D09-0ACE-6F49-A221-17A08F620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5262D-36FE-5340-B193-EE7652A11C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9136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EE0C03C1-DF5E-5B47-9E66-85AF6F580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1D05C-F13E-7F4E-96AC-8CD01276EE89}" type="datetimeFigureOut">
              <a:rPr lang="it-IT" smtClean="0"/>
              <a:t>10/04/21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6A6518BB-78D6-2040-9E48-6310468BE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35B5AB1-BB7E-2343-A084-4F2B71295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5262D-36FE-5340-B193-EE7652A11C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5183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F7FC8FA-9D41-CA4B-97D5-5194CB028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EB0E66D-AB7E-F64D-B6DA-74C99E7484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21037CE-CB1A-0A41-A0B3-5696BE701B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C676B99-718F-4D4C-8DEB-B7BA1045B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1D05C-F13E-7F4E-96AC-8CD01276EE89}" type="datetimeFigureOut">
              <a:rPr lang="it-IT" smtClean="0"/>
              <a:t>10/04/21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9850229-3713-2144-B213-D83B07D14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23FC1F2-0256-EE46-A079-075FDD9AE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5262D-36FE-5340-B193-EE7652A11C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8183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788DEA1-899F-7842-B5CA-170C6277F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E25155BB-6C36-AB4F-9FCA-CA8101BB09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D50894E-EB27-6A42-9D42-4628B44962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E3C8F05-E65C-3B4A-885B-211E76D80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1D05C-F13E-7F4E-96AC-8CD01276EE89}" type="datetimeFigureOut">
              <a:rPr lang="it-IT" smtClean="0"/>
              <a:t>10/04/21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A88216E-03C6-2E4A-9930-B9C521E4E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168B47A-46BC-6C4D-8915-3A6A2ED91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5262D-36FE-5340-B193-EE7652A11C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2335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6AEAA58B-DE3C-2448-9F7B-D0100849F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CE6F34C-8C46-8642-A851-A8C99E6E08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432874E-4154-C742-9847-C59DB8D3CF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1D05C-F13E-7F4E-96AC-8CD01276EE89}" type="datetimeFigureOut">
              <a:rPr lang="it-IT" smtClean="0"/>
              <a:t>10/04/21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D902513-5FE4-1644-9165-AA3D5BDB79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E6BFD92-F95C-874E-8192-42A2D51BB0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5262D-36FE-5340-B193-EE7652A11C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3752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F4C3BD7-55DF-3B49-8231-D7BE1E7751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Analisi multivariata dei dati: lezione 5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3B7419B-E730-0C48-A68D-E368E4D66C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>
                <a:latin typeface="+mj-lt"/>
              </a:rPr>
              <a:t>Erica Casini</a:t>
            </a:r>
          </a:p>
          <a:p>
            <a:r>
              <a:rPr lang="it-IT" dirty="0" err="1">
                <a:latin typeface="+mj-lt"/>
              </a:rPr>
              <a:t>erica.casini@unimib.it</a:t>
            </a:r>
            <a:endParaRPr lang="it-IT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97369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19745C4E-5817-4E45-A54F-2A5DE7584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3F2BE-5FCF-4D4F-9C94-4A9EE6BB1F22}" type="slidenum">
              <a:rPr lang="en-US" smtClean="0"/>
              <a:t>10</a:t>
            </a:fld>
            <a:endParaRPr lang="en-US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08C87B85-7CA1-5647-BAD3-B0924A7C6E6B}"/>
              </a:ext>
            </a:extLst>
          </p:cNvPr>
          <p:cNvSpPr/>
          <p:nvPr/>
        </p:nvSpPr>
        <p:spPr>
          <a:xfrm>
            <a:off x="381966" y="4529956"/>
            <a:ext cx="111232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>
                <a:latin typeface="+mj-lt"/>
                <a:cs typeface="Times New Roman" pitchFamily="18" charset="0"/>
              </a:rPr>
              <a:t>L’ANOVA assume l’omogeneità delle varianze degli errori. </a:t>
            </a:r>
          </a:p>
          <a:p>
            <a:r>
              <a:rPr lang="it-IT" sz="2400" dirty="0">
                <a:latin typeface="+mj-lt"/>
                <a:cs typeface="Times New Roman" pitchFamily="18" charset="0"/>
              </a:rPr>
              <a:t>L’ipotesi nulla sostiene che vi sia tale omogeneità. </a:t>
            </a:r>
          </a:p>
          <a:p>
            <a:r>
              <a:rPr lang="it-IT" sz="2400" dirty="0">
                <a:latin typeface="+mj-lt"/>
                <a:cs typeface="Times New Roman" pitchFamily="18" charset="0"/>
              </a:rPr>
              <a:t>Se il valore di F non è significativo, l’ipotesi H0 non può essere rigettata quindi c’è omogeneità delle varianze dei residui e si può procedere all’ANOVA.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F2663FF-5F80-634F-8D1F-148CB932FD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5651" y="945822"/>
            <a:ext cx="7835900" cy="332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3565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81E00C0-1998-B249-9AC4-B98ECB0B1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3F2BE-5FCF-4D4F-9C94-4A9EE6BB1F22}" type="slidenum">
              <a:rPr lang="en-US" smtClean="0"/>
              <a:t>11</a:t>
            </a:fld>
            <a:endParaRPr lang="en-US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EB997D30-C2A0-0D45-858A-B7CF8540D8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4050" y="1504709"/>
            <a:ext cx="8343900" cy="3200400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43DDF32A-F2ED-6F40-90A1-766D7B243EE6}"/>
              </a:ext>
            </a:extLst>
          </p:cNvPr>
          <p:cNvSpPr/>
          <p:nvPr/>
        </p:nvSpPr>
        <p:spPr>
          <a:xfrm>
            <a:off x="2013995" y="3321934"/>
            <a:ext cx="1018572" cy="27779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2B047544-4992-AF4F-8AB4-E36595120EA4}"/>
              </a:ext>
            </a:extLst>
          </p:cNvPr>
          <p:cNvCxnSpPr>
            <a:cxnSpLocks/>
          </p:cNvCxnSpPr>
          <p:nvPr/>
        </p:nvCxnSpPr>
        <p:spPr>
          <a:xfrm>
            <a:off x="2523281" y="3599727"/>
            <a:ext cx="0" cy="175356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5713057C-69F9-0B4C-A066-C2A077280F94}"/>
              </a:ext>
            </a:extLst>
          </p:cNvPr>
          <p:cNvSpPr txBox="1"/>
          <p:nvPr/>
        </p:nvSpPr>
        <p:spPr>
          <a:xfrm>
            <a:off x="1" y="5416952"/>
            <a:ext cx="121430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+mj-lt"/>
              </a:rPr>
              <a:t>Effetto principale di città: città ha un effetto statisticamente significativo, </a:t>
            </a:r>
            <a:r>
              <a:rPr lang="it-IT" dirty="0" err="1">
                <a:latin typeface="+mj-lt"/>
              </a:rPr>
              <a:t>F</a:t>
            </a:r>
            <a:r>
              <a:rPr lang="it-IT" dirty="0">
                <a:latin typeface="+mj-lt"/>
              </a:rPr>
              <a:t>(1,50) = 33.428, </a:t>
            </a:r>
            <a:r>
              <a:rPr lang="it-IT" dirty="0" err="1">
                <a:latin typeface="+mj-lt"/>
              </a:rPr>
              <a:t>p</a:t>
            </a:r>
            <a:r>
              <a:rPr lang="it-IT" dirty="0">
                <a:latin typeface="+mj-lt"/>
              </a:rPr>
              <a:t>&lt;.001, ad indicare che </a:t>
            </a:r>
          </a:p>
          <a:p>
            <a:r>
              <a:rPr lang="it-IT" dirty="0">
                <a:latin typeface="+mj-lt"/>
              </a:rPr>
              <a:t>Milano e Varese differiscono significativamente nei loro livello di attenzione medio. Osservando le medie (Tabella Statistiche descrittive) osserviamo che Milano ha un livello di attenzione maggiore (M = 4.05) rispetto a Varese (M = 3.29). 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9F20B39C-CEA8-D141-AED5-5B28D00DA8BF}"/>
              </a:ext>
            </a:extLst>
          </p:cNvPr>
          <p:cNvSpPr/>
          <p:nvPr/>
        </p:nvSpPr>
        <p:spPr>
          <a:xfrm>
            <a:off x="6709820" y="3321933"/>
            <a:ext cx="1018572" cy="27779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F8601DCE-79BB-DE4F-AE3A-63BA8ACDDF1A}"/>
              </a:ext>
            </a:extLst>
          </p:cNvPr>
          <p:cNvSpPr/>
          <p:nvPr/>
        </p:nvSpPr>
        <p:spPr>
          <a:xfrm>
            <a:off x="8762458" y="3321933"/>
            <a:ext cx="1018572" cy="27779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7DE1B417-7F11-D14F-9CA6-85882D81CFCB}"/>
              </a:ext>
            </a:extLst>
          </p:cNvPr>
          <p:cNvSpPr/>
          <p:nvPr/>
        </p:nvSpPr>
        <p:spPr>
          <a:xfrm>
            <a:off x="8610600" y="2338808"/>
            <a:ext cx="1018572" cy="33494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85D39481-7277-3A4A-9FBD-6951E34EC0CD}"/>
              </a:ext>
            </a:extLst>
          </p:cNvPr>
          <p:cNvCxnSpPr>
            <a:cxnSpLocks/>
            <a:stCxn id="13" idx="0"/>
          </p:cNvCxnSpPr>
          <p:nvPr/>
        </p:nvCxnSpPr>
        <p:spPr>
          <a:xfrm flipV="1">
            <a:off x="9119886" y="1685925"/>
            <a:ext cx="0" cy="65288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ttangolo 16">
            <a:extLst>
              <a:ext uri="{FF2B5EF4-FFF2-40B4-BE49-F238E27FC236}">
                <a16:creationId xmlns:a16="http://schemas.microsoft.com/office/drawing/2014/main" id="{E14966E5-6FD3-1C44-9342-EF955D8D2642}"/>
              </a:ext>
            </a:extLst>
          </p:cNvPr>
          <p:cNvSpPr/>
          <p:nvPr/>
        </p:nvSpPr>
        <p:spPr>
          <a:xfrm>
            <a:off x="6047063" y="153208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>
                <a:latin typeface="+mj-lt"/>
                <a:cs typeface="Times New Roman" pitchFamily="18" charset="0"/>
              </a:rPr>
              <a:t>L’ampiezza dell’effetto è data dall’età quadrato parziale ed indica la proporzione di varianza osservata dovuta alla VI.</a:t>
            </a:r>
          </a:p>
          <a:p>
            <a:r>
              <a:rPr lang="en-US" dirty="0">
                <a:latin typeface="+mj-lt"/>
                <a:cs typeface="Times New Roman" pitchFamily="18" charset="0"/>
              </a:rPr>
              <a:t>0.01= </a:t>
            </a:r>
            <a:r>
              <a:rPr lang="en-US" dirty="0" err="1">
                <a:latin typeface="+mj-lt"/>
                <a:cs typeface="Times New Roman" pitchFamily="18" charset="0"/>
              </a:rPr>
              <a:t>effetto</a:t>
            </a:r>
            <a:r>
              <a:rPr lang="en-US" dirty="0">
                <a:latin typeface="+mj-lt"/>
                <a:cs typeface="Times New Roman" pitchFamily="18" charset="0"/>
              </a:rPr>
              <a:t> piccolo, 0.06 = </a:t>
            </a:r>
            <a:r>
              <a:rPr lang="en-US" dirty="0" err="1">
                <a:latin typeface="+mj-lt"/>
                <a:cs typeface="Times New Roman" pitchFamily="18" charset="0"/>
              </a:rPr>
              <a:t>effetto</a:t>
            </a:r>
            <a:r>
              <a:rPr lang="en-US" dirty="0">
                <a:latin typeface="+mj-lt"/>
                <a:cs typeface="Times New Roman" pitchFamily="18" charset="0"/>
              </a:rPr>
              <a:t> medio, 0.14 = </a:t>
            </a:r>
            <a:r>
              <a:rPr lang="en-US" dirty="0" err="1">
                <a:latin typeface="+mj-lt"/>
                <a:cs typeface="Times New Roman" pitchFamily="18" charset="0"/>
              </a:rPr>
              <a:t>effetto</a:t>
            </a:r>
            <a:r>
              <a:rPr lang="en-US" dirty="0">
                <a:latin typeface="+mj-lt"/>
                <a:cs typeface="Times New Roman" pitchFamily="18" charset="0"/>
              </a:rPr>
              <a:t> </a:t>
            </a:r>
            <a:r>
              <a:rPr lang="en-US" dirty="0" err="1">
                <a:latin typeface="+mj-lt"/>
                <a:cs typeface="Times New Roman" pitchFamily="18" charset="0"/>
              </a:rPr>
              <a:t>grande</a:t>
            </a:r>
            <a:endParaRPr lang="it-IT" dirty="0">
              <a:latin typeface="+mj-lt"/>
              <a:cs typeface="Times New Roman" pitchFamily="18" charset="0"/>
            </a:endParaRP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51960DD3-741A-EF48-BC11-4C7107840481}"/>
              </a:ext>
            </a:extLst>
          </p:cNvPr>
          <p:cNvSpPr/>
          <p:nvPr/>
        </p:nvSpPr>
        <p:spPr>
          <a:xfrm>
            <a:off x="5943600" y="1417198"/>
            <a:ext cx="1784792" cy="5259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83410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13538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it-IT" altLang="it-IT" dirty="0">
                <a:solidFill>
                  <a:srgbClr val="002060"/>
                </a:solidFill>
              </a:rPr>
              <a:t>Esercizio (file </a:t>
            </a:r>
            <a:r>
              <a:rPr lang="it-IT" altLang="it-IT" dirty="0" err="1">
                <a:solidFill>
                  <a:srgbClr val="002060"/>
                </a:solidFill>
              </a:rPr>
              <a:t>competenze.sav</a:t>
            </a:r>
            <a:r>
              <a:rPr lang="it-IT" altLang="it-IT" dirty="0">
                <a:solidFill>
                  <a:srgbClr val="002060"/>
                </a:solidFill>
              </a:rPr>
              <a:t>; </a:t>
            </a:r>
            <a:r>
              <a:rPr lang="it-IT" dirty="0">
                <a:solidFill>
                  <a:srgbClr val="002060"/>
                </a:solidFill>
              </a:rPr>
              <a:t>dati inventati</a:t>
            </a:r>
            <a:r>
              <a:rPr lang="it-IT" altLang="it-IT" dirty="0">
                <a:solidFill>
                  <a:srgbClr val="002060"/>
                </a:solidFill>
              </a:rPr>
              <a:t>)</a:t>
            </a:r>
            <a:br>
              <a:rPr lang="it-IT" altLang="it-IT" dirty="0">
                <a:solidFill>
                  <a:srgbClr val="002060"/>
                </a:solidFill>
              </a:rPr>
            </a:br>
            <a:br>
              <a:rPr lang="it-IT" altLang="it-IT" dirty="0">
                <a:solidFill>
                  <a:srgbClr val="002060"/>
                </a:solidFill>
              </a:rPr>
            </a:br>
            <a:r>
              <a:rPr lang="it-IT" altLang="it-IT" sz="2400" dirty="0">
                <a:solidFill>
                  <a:srgbClr val="002060"/>
                </a:solidFill>
              </a:rPr>
              <a:t>(</a:t>
            </a:r>
            <a:r>
              <a:rPr lang="it-IT" altLang="it-IT" sz="2700" dirty="0"/>
              <a:t>Togliere il filtro)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554183"/>
          </a:xfrm>
        </p:spPr>
        <p:txBody>
          <a:bodyPr>
            <a:normAutofit/>
          </a:bodyPr>
          <a:lstStyle/>
          <a:p>
            <a:pPr>
              <a:defRPr/>
            </a:pPr>
            <a:endParaRPr lang="it-IT" dirty="0">
              <a:latin typeface="+mj-lt"/>
            </a:endParaRPr>
          </a:p>
          <a:p>
            <a:pPr>
              <a:defRPr/>
            </a:pPr>
            <a:r>
              <a:rPr lang="it-IT" dirty="0">
                <a:latin typeface="+mj-lt"/>
              </a:rPr>
              <a:t>Le città sono significativamente differenti tra loro nella media dell’attenzione?</a:t>
            </a:r>
          </a:p>
          <a:p>
            <a:pPr>
              <a:defRPr/>
            </a:pPr>
            <a:endParaRPr lang="it-IT" dirty="0">
              <a:latin typeface="+mj-lt"/>
            </a:endParaRPr>
          </a:p>
          <a:p>
            <a:pPr>
              <a:defRPr/>
            </a:pPr>
            <a:endParaRPr lang="it-IT" dirty="0">
              <a:latin typeface="+mj-lt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486F4CC-8076-49FD-8986-2D3EF72392EF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it-IT" altLang="it-IT" sz="1400"/>
          </a:p>
        </p:txBody>
      </p:sp>
    </p:spTree>
    <p:extLst>
      <p:ext uri="{BB962C8B-B14F-4D97-AF65-F5344CB8AC3E}">
        <p14:creationId xmlns:p14="http://schemas.microsoft.com/office/powerpoint/2010/main" val="4744068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Soluzione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 err="1"/>
              <a:t>Analizza</a:t>
            </a:r>
            <a:r>
              <a:rPr lang="en-US" dirty="0"/>
              <a:t> &gt; </a:t>
            </a:r>
            <a:r>
              <a:rPr lang="en-US" dirty="0" err="1"/>
              <a:t>Modello</a:t>
            </a:r>
            <a:r>
              <a:rPr lang="en-US" dirty="0"/>
              <a:t> </a:t>
            </a:r>
            <a:r>
              <a:rPr lang="en-US" dirty="0" err="1"/>
              <a:t>lineare</a:t>
            </a:r>
            <a:r>
              <a:rPr lang="en-US" dirty="0"/>
              <a:t> </a:t>
            </a:r>
            <a:r>
              <a:rPr lang="en-US" dirty="0" err="1"/>
              <a:t>generale</a:t>
            </a:r>
            <a:r>
              <a:rPr lang="en-US" dirty="0"/>
              <a:t> &gt; </a:t>
            </a:r>
            <a:r>
              <a:rPr lang="en-US" dirty="0" err="1"/>
              <a:t>Univariata</a:t>
            </a:r>
            <a:br>
              <a:rPr lang="en-US" dirty="0"/>
            </a:b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082116" y="1825625"/>
            <a:ext cx="3271684" cy="4351338"/>
          </a:xfrm>
        </p:spPr>
        <p:txBody>
          <a:bodyPr>
            <a:normAutofit/>
          </a:bodyPr>
          <a:lstStyle/>
          <a:p>
            <a:r>
              <a:rPr lang="en-US" dirty="0">
                <a:latin typeface="+mj-lt"/>
              </a:rPr>
              <a:t>In </a:t>
            </a:r>
            <a:r>
              <a:rPr lang="en-US" dirty="0" err="1">
                <a:latin typeface="+mj-lt"/>
              </a:rPr>
              <a:t>Opzioni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chiedere</a:t>
            </a:r>
            <a:r>
              <a:rPr lang="en-US" dirty="0">
                <a:latin typeface="+mj-lt"/>
              </a:rPr>
              <a:t> le </a:t>
            </a:r>
            <a:r>
              <a:rPr lang="en-US" dirty="0" err="1">
                <a:latin typeface="+mj-lt"/>
              </a:rPr>
              <a:t>stesse</a:t>
            </a:r>
            <a:r>
              <a:rPr lang="en-US" dirty="0">
                <a:latin typeface="+mj-lt"/>
              </a:rPr>
              <a:t> di prima</a:t>
            </a:r>
          </a:p>
          <a:p>
            <a:r>
              <a:rPr lang="en-US" dirty="0">
                <a:latin typeface="+mj-lt"/>
              </a:rPr>
              <a:t>In </a:t>
            </a:r>
            <a:r>
              <a:rPr lang="en-US" dirty="0" err="1">
                <a:latin typeface="+mj-lt"/>
              </a:rPr>
              <a:t>Grafici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potete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generare</a:t>
            </a:r>
            <a:r>
              <a:rPr lang="en-US" dirty="0">
                <a:latin typeface="+mj-lt"/>
              </a:rPr>
              <a:t> un </a:t>
            </a:r>
            <a:r>
              <a:rPr lang="en-US" dirty="0" err="1">
                <a:latin typeface="+mj-lt"/>
              </a:rPr>
              <a:t>grafico</a:t>
            </a:r>
            <a:r>
              <a:rPr lang="en-US" dirty="0">
                <a:latin typeface="+mj-lt"/>
              </a:rPr>
              <a:t> per </a:t>
            </a:r>
            <a:r>
              <a:rPr lang="en-US" dirty="0" err="1">
                <a:latin typeface="+mj-lt"/>
              </a:rPr>
              <a:t>rendere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più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immediata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l’interpretazione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degli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effetti</a:t>
            </a:r>
            <a:endParaRPr lang="en-US" dirty="0">
              <a:latin typeface="+mj-lt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3F2BE-5FCF-4D4F-9C94-4A9EE6BB1F22}" type="slidenum">
              <a:rPr lang="en-US" smtClean="0"/>
              <a:t>13</a:t>
            </a:fld>
            <a:endParaRPr lang="en-US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734932"/>
            <a:ext cx="6983208" cy="4357522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6828503" y="3676829"/>
            <a:ext cx="992905" cy="29944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ttangolo 7"/>
          <p:cNvSpPr/>
          <p:nvPr/>
        </p:nvSpPr>
        <p:spPr>
          <a:xfrm>
            <a:off x="6828502" y="2782094"/>
            <a:ext cx="992905" cy="29944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7835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541796"/>
            <a:ext cx="10515600" cy="663677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+mj-lt"/>
              </a:rPr>
              <a:t>  </a:t>
            </a:r>
            <a:r>
              <a:rPr lang="en-US" dirty="0" err="1">
                <a:latin typeface="+mj-lt"/>
              </a:rPr>
              <a:t>Grafici</a:t>
            </a:r>
            <a:r>
              <a:rPr lang="en-US" dirty="0">
                <a:latin typeface="+mj-lt"/>
              </a:rPr>
              <a:t>				    </a:t>
            </a:r>
            <a:r>
              <a:rPr lang="en-US" dirty="0" err="1">
                <a:latin typeface="+mj-lt"/>
              </a:rPr>
              <a:t>Opzioni</a:t>
            </a:r>
            <a:endParaRPr lang="en-US" dirty="0">
              <a:latin typeface="+mj-lt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3F2BE-5FCF-4D4F-9C94-4A9EE6BB1F22}" type="slidenum">
              <a:rPr lang="en-US" smtClean="0"/>
              <a:t>14</a:t>
            </a:fld>
            <a:endParaRPr lang="en-US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012" y="1388036"/>
            <a:ext cx="3505200" cy="303847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2650" y="1388036"/>
            <a:ext cx="5153025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5394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Output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4837983"/>
            <a:ext cx="10710797" cy="7632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>
                <a:latin typeface="+mj-lt"/>
              </a:rPr>
              <a:t>L’ANOVA indica che l’effetto della città di provenienza sull’indice di attenzione è significativo, </a:t>
            </a:r>
            <a:r>
              <a:rPr lang="it-IT" sz="2400" dirty="0" err="1">
                <a:latin typeface="+mj-lt"/>
              </a:rPr>
              <a:t>F</a:t>
            </a:r>
            <a:r>
              <a:rPr lang="it-IT" sz="2400" dirty="0">
                <a:latin typeface="+mj-lt"/>
              </a:rPr>
              <a:t>(3, 96) =  67.97, </a:t>
            </a:r>
            <a:r>
              <a:rPr lang="it-IT" sz="2400" i="1" dirty="0" err="1">
                <a:latin typeface="+mj-lt"/>
              </a:rPr>
              <a:t>p</a:t>
            </a:r>
            <a:r>
              <a:rPr lang="it-IT" sz="2400" dirty="0">
                <a:latin typeface="+mj-lt"/>
              </a:rPr>
              <a:t> &lt; .001, </a:t>
            </a:r>
            <a:r>
              <a:rPr lang="it-IT" sz="2400" dirty="0" err="1">
                <a:latin typeface="+mj-lt"/>
              </a:rPr>
              <a:t>l’eta</a:t>
            </a:r>
            <a:r>
              <a:rPr lang="it-IT" sz="2400" dirty="0">
                <a:latin typeface="+mj-lt"/>
              </a:rPr>
              <a:t> quadro parziale di .680.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3F2BE-5FCF-4D4F-9C94-4A9EE6BB1F22}" type="slidenum">
              <a:rPr lang="en-US" smtClean="0"/>
              <a:t>15</a:t>
            </a:fld>
            <a:endParaRPr lang="en-US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35689"/>
            <a:ext cx="8671327" cy="3528040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4233346" y="3200458"/>
            <a:ext cx="477989" cy="3000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ttangolo 6"/>
          <p:cNvSpPr/>
          <p:nvPr/>
        </p:nvSpPr>
        <p:spPr>
          <a:xfrm>
            <a:off x="4233345" y="3511172"/>
            <a:ext cx="477989" cy="26959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ttangolo 7"/>
          <p:cNvSpPr/>
          <p:nvPr/>
        </p:nvSpPr>
        <p:spPr>
          <a:xfrm>
            <a:off x="6253736" y="3201084"/>
            <a:ext cx="3255791" cy="29944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ttangolo 8"/>
          <p:cNvSpPr/>
          <p:nvPr/>
        </p:nvSpPr>
        <p:spPr>
          <a:xfrm>
            <a:off x="961173" y="4404250"/>
            <a:ext cx="1767279" cy="35947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ttangolo 9"/>
          <p:cNvSpPr/>
          <p:nvPr/>
        </p:nvSpPr>
        <p:spPr>
          <a:xfrm>
            <a:off x="8141552" y="2051261"/>
            <a:ext cx="1187505" cy="50999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ttangolo 10"/>
          <p:cNvSpPr/>
          <p:nvPr/>
        </p:nvSpPr>
        <p:spPr>
          <a:xfrm>
            <a:off x="10047514" y="1235689"/>
            <a:ext cx="1651796" cy="943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/>
          <p:cNvSpPr txBox="1"/>
          <p:nvPr/>
        </p:nvSpPr>
        <p:spPr>
          <a:xfrm>
            <a:off x="10047514" y="1256199"/>
            <a:ext cx="16517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latin typeface="+mj-lt"/>
              </a:rPr>
              <a:t>Indice di grandezza dell’effetto</a:t>
            </a:r>
          </a:p>
        </p:txBody>
      </p:sp>
      <p:cxnSp>
        <p:nvCxnSpPr>
          <p:cNvPr id="14" name="Connettore 2 13"/>
          <p:cNvCxnSpPr/>
          <p:nvPr/>
        </p:nvCxnSpPr>
        <p:spPr>
          <a:xfrm flipH="1">
            <a:off x="9394371" y="1755472"/>
            <a:ext cx="653143" cy="54586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95870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Usare</a:t>
            </a:r>
            <a:r>
              <a:rPr lang="en-US" dirty="0"/>
              <a:t> </a:t>
            </a:r>
            <a:r>
              <a:rPr lang="en-US" dirty="0" err="1"/>
              <a:t>medie</a:t>
            </a:r>
            <a:r>
              <a:rPr lang="en-US" dirty="0"/>
              <a:t> </a:t>
            </a:r>
            <a:r>
              <a:rPr lang="en-US" dirty="0" err="1"/>
              <a:t>marginali</a:t>
            </a:r>
            <a:r>
              <a:rPr lang="en-US" dirty="0"/>
              <a:t> </a:t>
            </a:r>
            <a:r>
              <a:rPr lang="en-US" dirty="0" err="1"/>
              <a:t>stimate</a:t>
            </a:r>
            <a:r>
              <a:rPr lang="en-US" dirty="0"/>
              <a:t> e </a:t>
            </a:r>
            <a:r>
              <a:rPr lang="en-US" dirty="0" err="1"/>
              <a:t>grafico</a:t>
            </a:r>
            <a:r>
              <a:rPr lang="en-US" dirty="0"/>
              <a:t> per </a:t>
            </a:r>
            <a:r>
              <a:rPr lang="en-US" dirty="0" err="1"/>
              <a:t>interpretare</a:t>
            </a:r>
            <a:r>
              <a:rPr lang="en-US" dirty="0"/>
              <a:t> </a:t>
            </a:r>
            <a:r>
              <a:rPr lang="en-US" dirty="0" err="1"/>
              <a:t>l’effetto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3F2BE-5FCF-4D4F-9C94-4A9EE6BB1F22}" type="slidenum">
              <a:rPr lang="en-US" smtClean="0"/>
              <a:t>16</a:t>
            </a:fld>
            <a:endParaRPr lang="en-US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728" y="1690688"/>
            <a:ext cx="5991225" cy="480060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4561" y="2017252"/>
            <a:ext cx="5832709" cy="2377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7964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DISEGNI FATTORIALI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3F2BE-5FCF-4D4F-9C94-4A9EE6BB1F22}" type="slidenum">
              <a:rPr lang="en-US" smtClean="0"/>
              <a:t>17</a:t>
            </a:fld>
            <a:endParaRPr lang="en-US"/>
          </a:p>
        </p:txBody>
      </p:sp>
      <p:sp>
        <p:nvSpPr>
          <p:cNvPr id="5" name="Sottotitolo 5"/>
          <p:cNvSpPr txBox="1">
            <a:spLocks/>
          </p:cNvSpPr>
          <p:nvPr/>
        </p:nvSpPr>
        <p:spPr>
          <a:xfrm>
            <a:off x="391885" y="1903867"/>
            <a:ext cx="11691257" cy="15251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>
                <a:latin typeface="+mj-lt"/>
              </a:rPr>
              <a:t>Vengono definiti </a:t>
            </a:r>
            <a:r>
              <a:rPr lang="it-IT" b="1" dirty="0">
                <a:latin typeface="+mj-lt"/>
              </a:rPr>
              <a:t>fattoriali </a:t>
            </a:r>
            <a:r>
              <a:rPr lang="it-IT" dirty="0">
                <a:latin typeface="+mj-lt"/>
              </a:rPr>
              <a:t>(o </a:t>
            </a:r>
            <a:r>
              <a:rPr lang="it-IT" dirty="0" err="1">
                <a:latin typeface="+mj-lt"/>
              </a:rPr>
              <a:t>piu</a:t>
            </a:r>
            <a:r>
              <a:rPr lang="it-IT" dirty="0">
                <a:latin typeface="+mj-lt"/>
              </a:rPr>
              <a:t>̀ vie) i disegni di analisi della varianza in cui vi sono due o </a:t>
            </a:r>
            <a:r>
              <a:rPr lang="it-IT" dirty="0" err="1">
                <a:latin typeface="+mj-lt"/>
              </a:rPr>
              <a:t>piu</a:t>
            </a:r>
            <a:r>
              <a:rPr lang="it-IT" dirty="0">
                <a:latin typeface="+mj-lt"/>
              </a:rPr>
              <a:t>̀ variabili indipendenti. Nei disegni fattoriali vengono esaminati gli effetti di due o </a:t>
            </a:r>
            <a:r>
              <a:rPr lang="it-IT" dirty="0" err="1">
                <a:latin typeface="+mj-lt"/>
              </a:rPr>
              <a:t>piu</a:t>
            </a:r>
            <a:r>
              <a:rPr lang="it-IT" dirty="0">
                <a:latin typeface="+mj-lt"/>
              </a:rPr>
              <a:t>̀ variabili indipendenti sulla variabile dipendente.</a:t>
            </a:r>
          </a:p>
          <a:p>
            <a:endParaRPr lang="en-US" dirty="0">
              <a:latin typeface="+mj-lt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391885" y="3747180"/>
            <a:ext cx="11604172" cy="1741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latin typeface="+mj-lt"/>
              </a:rPr>
              <a:t>EFFETTI PRINCIPALI E INTERAZIONI </a:t>
            </a:r>
            <a:endParaRPr lang="it-IT" dirty="0">
              <a:latin typeface="+mj-lt"/>
            </a:endParaRPr>
          </a:p>
          <a:p>
            <a:r>
              <a:rPr lang="it-IT" dirty="0">
                <a:latin typeface="+mj-lt"/>
              </a:rPr>
              <a:t>Nei disegni fattoriali abbiamo due tipi di effetti: gli effetti principali e le interazioni. </a:t>
            </a:r>
          </a:p>
          <a:p>
            <a:r>
              <a:rPr lang="it-IT" dirty="0">
                <a:latin typeface="+mj-lt"/>
              </a:rPr>
              <a:t>L’</a:t>
            </a:r>
            <a:r>
              <a:rPr lang="it-IT" b="1" dirty="0">
                <a:latin typeface="+mj-lt"/>
              </a:rPr>
              <a:t>effetto principale </a:t>
            </a:r>
            <a:r>
              <a:rPr lang="it-IT" dirty="0">
                <a:latin typeface="+mj-lt"/>
              </a:rPr>
              <a:t>rappresenta l’effetto medio di una variabile indipendente sulla variabile dipendente, indipendentemente dai valori delle altre variabili indipendenti. </a:t>
            </a:r>
          </a:p>
          <a:p>
            <a:r>
              <a:rPr lang="it-IT" dirty="0">
                <a:latin typeface="+mj-lt"/>
              </a:rPr>
              <a:t>L’</a:t>
            </a:r>
            <a:r>
              <a:rPr lang="it-IT" b="1" dirty="0">
                <a:latin typeface="+mj-lt"/>
              </a:rPr>
              <a:t>interazione </a:t>
            </a:r>
            <a:r>
              <a:rPr lang="it-IT" dirty="0">
                <a:latin typeface="+mj-lt"/>
              </a:rPr>
              <a:t>rappresenta l’effetto di una variabile indipendente sulla variabile dipendente </a:t>
            </a:r>
            <a:r>
              <a:rPr lang="it-IT" i="1" dirty="0">
                <a:latin typeface="+mj-lt"/>
              </a:rPr>
              <a:t>non è lo stesso </a:t>
            </a:r>
            <a:r>
              <a:rPr lang="it-IT" dirty="0">
                <a:latin typeface="+mj-lt"/>
              </a:rPr>
              <a:t>per tutti i livelli delle altre variabili indipendenti. </a:t>
            </a:r>
          </a:p>
        </p:txBody>
      </p:sp>
    </p:spTree>
    <p:extLst>
      <p:ext uri="{BB962C8B-B14F-4D97-AF65-F5344CB8AC3E}">
        <p14:creationId xmlns:p14="http://schemas.microsoft.com/office/powerpoint/2010/main" val="8587368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ANOVA BETWEEN FATTORIALE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3F2BE-5FCF-4D4F-9C94-4A9EE6BB1F22}" type="slidenum">
              <a:rPr lang="en-US" smtClean="0"/>
              <a:t>18</a:t>
            </a:fld>
            <a:endParaRPr lang="en-US"/>
          </a:p>
        </p:txBody>
      </p:sp>
      <p:sp>
        <p:nvSpPr>
          <p:cNvPr id="2" name="Sottotitolo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>
                <a:latin typeface="+mj-lt"/>
              </a:rPr>
              <a:t>Nei disegni fattoriali «tra i soggetti» tutti i fattori sono fattori </a:t>
            </a:r>
            <a:r>
              <a:rPr lang="it-IT" i="1" dirty="0" err="1">
                <a:latin typeface="+mj-lt"/>
              </a:rPr>
              <a:t>between</a:t>
            </a:r>
            <a:r>
              <a:rPr lang="it-IT" i="1" dirty="0">
                <a:latin typeface="+mj-lt"/>
              </a:rPr>
              <a:t> </a:t>
            </a:r>
            <a:r>
              <a:rPr lang="it-IT" i="1" dirty="0" err="1">
                <a:latin typeface="+mj-lt"/>
              </a:rPr>
              <a:t>subjects</a:t>
            </a:r>
            <a:r>
              <a:rPr lang="it-IT" dirty="0">
                <a:latin typeface="+mj-lt"/>
              </a:rPr>
              <a:t>, ovvero i soggetti vengono assegnati ad ognuna delle singole celle, quindi ogni soggetto è esposto solamente ad una particolare combinazione delle condizioni sperimentali. </a:t>
            </a:r>
          </a:p>
          <a:p>
            <a:endParaRPr lang="it-IT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028835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ANOVA BETWEEN </a:t>
            </a:r>
            <a:r>
              <a:rPr lang="en-US" dirty="0" err="1">
                <a:solidFill>
                  <a:srgbClr val="002060"/>
                </a:solidFill>
              </a:rPr>
              <a:t>fattoriale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spcBef>
                <a:spcPct val="50000"/>
              </a:spcBef>
              <a:buNone/>
            </a:pPr>
            <a:r>
              <a:rPr lang="it-IT" altLang="it-IT">
                <a:latin typeface="+mj-lt"/>
              </a:rPr>
              <a:t>Semplicemente un’ANOVA con più di una variabile indipendente.</a:t>
            </a:r>
          </a:p>
          <a:p>
            <a:pPr algn="just">
              <a:spcBef>
                <a:spcPct val="50000"/>
              </a:spcBef>
              <a:buNone/>
            </a:pPr>
            <a:r>
              <a:rPr lang="it-IT" altLang="ja-JP">
                <a:latin typeface="+mj-lt"/>
              </a:rPr>
              <a:t>Oltre agli effetti principali, abbiamo l’effetto di interazione tra i fattori. </a:t>
            </a:r>
            <a:r>
              <a:rPr lang="it-IT" altLang="it-IT">
                <a:latin typeface="+mj-lt"/>
              </a:rPr>
              <a:t>Se sulla variabile dipendente agiscono 2 fattori contemporaneamente è possibile che essi interagiscano tra loro e che l’</a:t>
            </a:r>
            <a:r>
              <a:rPr lang="it-IT" altLang="ja-JP">
                <a:latin typeface="+mj-lt"/>
              </a:rPr>
              <a:t>effetto di un fattore sulla variabile dipendente sia «modulato» dall'altro fattore, ovvero è possibile che l’effetto del fattore 1 assuma valori differenti nei diversi livelli del fattore 2.</a:t>
            </a:r>
            <a:endParaRPr lang="it-IT" altLang="it-IT">
              <a:latin typeface="+mj-lt"/>
            </a:endParaRPr>
          </a:p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3F2BE-5FCF-4D4F-9C94-4A9EE6BB1F2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167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altLang="it-IT" dirty="0">
                <a:solidFill>
                  <a:srgbClr val="002060"/>
                </a:solidFill>
              </a:rPr>
              <a:t>ANOVA BETWEEN A UNA VIA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800EF2B-B933-49CE-A911-0711EF947179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it-IT" altLang="it-IT" sz="1400"/>
          </a:p>
        </p:txBody>
      </p:sp>
    </p:spTree>
    <p:extLst>
      <p:ext uri="{BB962C8B-B14F-4D97-AF65-F5344CB8AC3E}">
        <p14:creationId xmlns:p14="http://schemas.microsoft.com/office/powerpoint/2010/main" val="34534780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Esercizio</a:t>
            </a:r>
            <a:r>
              <a:rPr lang="en-US" dirty="0"/>
              <a:t> (file </a:t>
            </a:r>
            <a:r>
              <a:rPr lang="en-US" dirty="0" err="1"/>
              <a:t>competenze.sav</a:t>
            </a:r>
            <a:r>
              <a:rPr lang="en-US" dirty="0"/>
              <a:t>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it-IT" altLang="it-IT">
                <a:latin typeface="+mj-lt"/>
                <a:ea typeface="ＭＳ Ｐゴシック" panose="020B0600070205080204" pitchFamily="34" charset="-128"/>
              </a:rPr>
              <a:t>Testare l’</a:t>
            </a:r>
            <a:r>
              <a:rPr lang="it-IT" altLang="ja-JP">
                <a:latin typeface="+mj-lt"/>
              </a:rPr>
              <a:t>ipotesi che la pressione sanguigna sia influenzata contemporaneamente dal sesso dei soggetti (livello1=femmina;livello2=maschio) e dall</a:t>
            </a:r>
            <a:r>
              <a:rPr lang="ja-JP" altLang="it-IT">
                <a:latin typeface="+mj-lt"/>
              </a:rPr>
              <a:t>’</a:t>
            </a:r>
            <a:r>
              <a:rPr lang="it-IT" altLang="ja-JP">
                <a:latin typeface="+mj-lt"/>
              </a:rPr>
              <a:t>essere fumatori o no dei soggetti stessi.</a:t>
            </a:r>
            <a:br>
              <a:rPr lang="it-IT" altLang="ja-JP">
                <a:latin typeface="+mj-lt"/>
              </a:rPr>
            </a:br>
            <a:r>
              <a:rPr lang="it-IT" altLang="it-IT" b="1">
                <a:latin typeface="+mj-lt"/>
                <a:ea typeface="ＭＳ Ｐゴシック" panose="020B0600070205080204" pitchFamily="34" charset="-128"/>
              </a:rPr>
              <a:t>Stiamo testando un anova between fattoriale 2X2.</a:t>
            </a:r>
          </a:p>
          <a:p>
            <a:pPr>
              <a:spcBef>
                <a:spcPct val="50000"/>
              </a:spcBef>
            </a:pPr>
            <a:r>
              <a:rPr lang="it-IT" altLang="it-IT">
                <a:latin typeface="+mj-lt"/>
                <a:ea typeface="ＭＳ Ｐゴシック" panose="020B0600070205080204" pitchFamily="34" charset="-128"/>
              </a:rPr>
              <a:t>Includere l’anno di nascita come covariata.</a:t>
            </a:r>
          </a:p>
          <a:p>
            <a:pPr>
              <a:spcBef>
                <a:spcPct val="50000"/>
              </a:spcBef>
              <a:buNone/>
            </a:pPr>
            <a:endParaRPr lang="it-IT" altLang="it-IT" b="1">
              <a:latin typeface="+mj-lt"/>
              <a:ea typeface="ＭＳ Ｐゴシック" panose="020B0600070205080204" pitchFamily="34" charset="-128"/>
            </a:endParaRPr>
          </a:p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3F2BE-5FCF-4D4F-9C94-4A9EE6BB1F2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7199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" y="1104645"/>
            <a:ext cx="7724775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838200" y="4407157"/>
            <a:ext cx="10515600" cy="17698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+mj-lt"/>
              </a:rPr>
              <a:t>In SPSS non cambia molto. </a:t>
            </a:r>
            <a:r>
              <a:rPr lang="en-US" dirty="0" err="1">
                <a:latin typeface="+mj-lt"/>
              </a:rPr>
              <a:t>Costruire</a:t>
            </a:r>
            <a:r>
              <a:rPr lang="en-US" dirty="0">
                <a:latin typeface="+mj-lt"/>
              </a:rPr>
              <a:t> il </a:t>
            </a:r>
            <a:r>
              <a:rPr lang="en-US" dirty="0" err="1">
                <a:latin typeface="+mj-lt"/>
              </a:rPr>
              <a:t>grafico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richiede</a:t>
            </a:r>
            <a:r>
              <a:rPr lang="en-US" dirty="0">
                <a:latin typeface="+mj-lt"/>
              </a:rPr>
              <a:t> un po’ </a:t>
            </a:r>
            <a:r>
              <a:rPr lang="en-US" dirty="0" err="1">
                <a:latin typeface="+mj-lt"/>
              </a:rPr>
              <a:t>più</a:t>
            </a:r>
            <a:r>
              <a:rPr lang="en-US" dirty="0">
                <a:latin typeface="+mj-lt"/>
              </a:rPr>
              <a:t> di </a:t>
            </a:r>
            <a:r>
              <a:rPr lang="en-US" dirty="0" err="1">
                <a:latin typeface="+mj-lt"/>
              </a:rPr>
              <a:t>attenzione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dobbiamo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scegliere</a:t>
            </a:r>
            <a:r>
              <a:rPr lang="en-US" dirty="0">
                <a:latin typeface="+mj-lt"/>
              </a:rPr>
              <a:t> quale </a:t>
            </a:r>
            <a:r>
              <a:rPr lang="en-US" dirty="0" err="1">
                <a:latin typeface="+mj-lt"/>
              </a:rPr>
              <a:t>variabile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sarà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rappresentata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sull’asse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orizzontale</a:t>
            </a:r>
            <a:r>
              <a:rPr lang="en-US" dirty="0">
                <a:latin typeface="+mj-lt"/>
              </a:rPr>
              <a:t> e quale </a:t>
            </a:r>
            <a:r>
              <a:rPr lang="en-US" dirty="0" err="1">
                <a:latin typeface="+mj-lt"/>
              </a:rPr>
              <a:t>su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linee</a:t>
            </a:r>
            <a:r>
              <a:rPr lang="en-US" dirty="0">
                <a:latin typeface="+mj-lt"/>
              </a:rPr>
              <a:t> separate. In </a:t>
            </a:r>
            <a:r>
              <a:rPr lang="en-US" dirty="0" err="1">
                <a:latin typeface="+mj-lt"/>
              </a:rPr>
              <a:t>questo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caso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inseriamo</a:t>
            </a:r>
            <a:r>
              <a:rPr lang="en-US" dirty="0">
                <a:latin typeface="+mj-lt"/>
              </a:rPr>
              <a:t> “</a:t>
            </a:r>
            <a:r>
              <a:rPr lang="en-US" dirty="0" err="1">
                <a:latin typeface="+mj-lt"/>
              </a:rPr>
              <a:t>fuma</a:t>
            </a:r>
            <a:r>
              <a:rPr lang="en-US" dirty="0">
                <a:latin typeface="+mj-lt"/>
              </a:rPr>
              <a:t>” </a:t>
            </a:r>
            <a:r>
              <a:rPr lang="en-US" dirty="0" err="1">
                <a:latin typeface="+mj-lt"/>
              </a:rPr>
              <a:t>sull’asse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orizzontale</a:t>
            </a:r>
            <a:r>
              <a:rPr lang="en-US" dirty="0">
                <a:latin typeface="+mj-lt"/>
              </a:rPr>
              <a:t> e </a:t>
            </a:r>
            <a:r>
              <a:rPr lang="en-US" dirty="0" err="1">
                <a:latin typeface="+mj-lt"/>
              </a:rPr>
              <a:t>chiediamo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linee</a:t>
            </a:r>
            <a:r>
              <a:rPr lang="en-US" dirty="0">
                <a:latin typeface="+mj-lt"/>
              </a:rPr>
              <a:t> separate per “</a:t>
            </a:r>
            <a:r>
              <a:rPr lang="en-US" dirty="0" err="1">
                <a:latin typeface="+mj-lt"/>
              </a:rPr>
              <a:t>genere</a:t>
            </a:r>
            <a:r>
              <a:rPr lang="en-US" dirty="0">
                <a:latin typeface="+mj-lt"/>
              </a:rPr>
              <a:t>”.</a:t>
            </a:r>
          </a:p>
        </p:txBody>
      </p:sp>
      <p:sp>
        <p:nvSpPr>
          <p:cNvPr id="3993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63E148D-FADF-4283-8C4F-AE22EC20ABBA}" type="slidenum">
              <a:rPr lang="it-IT" altLang="it-IT" sz="1400">
                <a:ea typeface="ＭＳ Ｐゴシック" panose="020B0600070205080204" pitchFamily="34" charset="-128"/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it-IT" altLang="it-IT" sz="1400">
              <a:ea typeface="ＭＳ Ｐゴシック" panose="020B0600070205080204" pitchFamily="34" charset="-128"/>
            </a:endParaRPr>
          </a:p>
        </p:txBody>
      </p:sp>
      <p:sp>
        <p:nvSpPr>
          <p:cNvPr id="39945" name="Rectangle 1"/>
          <p:cNvSpPr>
            <a:spLocks noChangeArrowheads="1"/>
          </p:cNvSpPr>
          <p:nvPr/>
        </p:nvSpPr>
        <p:spPr bwMode="auto">
          <a:xfrm>
            <a:off x="739775" y="606170"/>
            <a:ext cx="46132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600">
                <a:latin typeface="+mj-lt"/>
              </a:rPr>
              <a:t>Analizza &gt; modello lineare generalizzato &gt; univariata</a:t>
            </a:r>
          </a:p>
        </p:txBody>
      </p:sp>
      <p:sp>
        <p:nvSpPr>
          <p:cNvPr id="10" name="Rettangolo 9"/>
          <p:cNvSpPr/>
          <p:nvPr/>
        </p:nvSpPr>
        <p:spPr>
          <a:xfrm>
            <a:off x="4509846" y="1957086"/>
            <a:ext cx="801188" cy="25589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ttangolo 10"/>
          <p:cNvSpPr/>
          <p:nvPr/>
        </p:nvSpPr>
        <p:spPr>
          <a:xfrm>
            <a:off x="6402182" y="2873584"/>
            <a:ext cx="801188" cy="25589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01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1" y="596900"/>
            <a:ext cx="5867400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805E10F-6DC8-4908-9D64-FEB3392065BC}" type="slidenum">
              <a:rPr lang="it-IT" altLang="it-IT" sz="1400">
                <a:ea typeface="ＭＳ Ｐゴシック" panose="020B0600070205080204" pitchFamily="34" charset="-128"/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it-IT" altLang="it-IT" sz="1400">
              <a:ea typeface="ＭＳ Ｐゴシック" panose="020B0600070205080204" pitchFamily="34" charset="-128"/>
            </a:endParaRPr>
          </a:p>
        </p:txBody>
      </p:sp>
      <p:sp>
        <p:nvSpPr>
          <p:cNvPr id="40965" name="Text Box 7"/>
          <p:cNvSpPr txBox="1">
            <a:spLocks noChangeArrowheads="1"/>
          </p:cNvSpPr>
          <p:nvPr/>
        </p:nvSpPr>
        <p:spPr bwMode="auto">
          <a:xfrm>
            <a:off x="2063750" y="3644900"/>
            <a:ext cx="81359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endParaRPr lang="en-US" altLang="it-IT" sz="160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40966" name="Text Box 8"/>
          <p:cNvSpPr txBox="1">
            <a:spLocks noChangeArrowheads="1"/>
          </p:cNvSpPr>
          <p:nvPr/>
        </p:nvSpPr>
        <p:spPr bwMode="auto">
          <a:xfrm>
            <a:off x="1992314" y="3429000"/>
            <a:ext cx="8135937" cy="30469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it-IT" altLang="it-IT" sz="1600">
                <a:latin typeface="+mj-lt"/>
                <a:ea typeface="ＭＳ Ｐゴシック" panose="020B0600070205080204" pitchFamily="34" charset="-128"/>
              </a:rPr>
              <a:t>Testando un modello fattoriale con due variabili indipendenti verranno eseguiti </a:t>
            </a:r>
            <a:r>
              <a:rPr lang="it-IT" altLang="it-IT" sz="1600" b="1">
                <a:latin typeface="+mj-lt"/>
                <a:ea typeface="ＭＳ Ｐゴシック" panose="020B0600070205080204" pitchFamily="34" charset="-128"/>
              </a:rPr>
              <a:t>tre test F</a:t>
            </a:r>
            <a:r>
              <a:rPr lang="it-IT" altLang="it-IT" sz="1600">
                <a:latin typeface="+mj-lt"/>
                <a:ea typeface="ＭＳ Ｐゴシック" panose="020B0600070205080204" pitchFamily="34" charset="-128"/>
              </a:rPr>
              <a:t>: un test per l</a:t>
            </a:r>
            <a:r>
              <a:rPr lang="it-IT" altLang="ja-JP" sz="1600">
                <a:latin typeface="+mj-lt"/>
                <a:ea typeface="ＭＳ Ｐゴシック" panose="020B0600070205080204" pitchFamily="34" charset="-128"/>
              </a:rPr>
              <a:t>’effetto principale del fattore 1, un test per l’effetto principale del fattore 2 e un test sull’interazione tra i due fattori.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it-IT" altLang="it-IT" sz="1600">
                <a:latin typeface="+mj-lt"/>
                <a:ea typeface="ＭＳ Ｐゴシック" panose="020B0600070205080204" pitchFamily="34" charset="-128"/>
              </a:rPr>
              <a:t>Dall’</a:t>
            </a:r>
            <a:r>
              <a:rPr lang="it-IT" altLang="ja-JP" sz="1600">
                <a:latin typeface="+mj-lt"/>
                <a:ea typeface="ＭＳ Ｐゴシック" panose="020B0600070205080204" pitchFamily="34" charset="-128"/>
              </a:rPr>
              <a:t>analisi degli output, possiamo notare che gli effetti principali dei due fattori risultano significativi (p-value&lt; .05): la media della pressione sanguigna dei maschi risulta statisticamente diversa da quella delle femmine; similmente i non fumatori hanno una pressione media differente dai fumatori.</a:t>
            </a:r>
          </a:p>
          <a:p>
            <a:pPr algn="just">
              <a:spcBef>
                <a:spcPct val="50000"/>
              </a:spcBef>
              <a:buNone/>
            </a:pPr>
            <a:r>
              <a:rPr lang="it-IT" altLang="it-IT" sz="1600">
                <a:latin typeface="+mj-lt"/>
                <a:ea typeface="ＭＳ Ｐゴシック" panose="020B0600070205080204" pitchFamily="34" charset="-128"/>
              </a:rPr>
              <a:t>Risulta interessante notare che </a:t>
            </a:r>
            <a:r>
              <a:rPr lang="it-IT" altLang="it-IT" sz="1600" b="1">
                <a:latin typeface="+mj-lt"/>
                <a:ea typeface="ＭＳ Ｐゴシック" panose="020B0600070205080204" pitchFamily="34" charset="-128"/>
              </a:rPr>
              <a:t>l’</a:t>
            </a:r>
            <a:r>
              <a:rPr lang="it-IT" altLang="ja-JP" sz="1600" b="1">
                <a:latin typeface="+mj-lt"/>
                <a:ea typeface="ＭＳ Ｐゴシック" panose="020B0600070205080204" pitchFamily="34" charset="-128"/>
              </a:rPr>
              <a:t>interazione tra i fattori risulta non significativa</a:t>
            </a:r>
            <a:r>
              <a:rPr lang="it-IT" altLang="ja-JP" sz="1600">
                <a:latin typeface="+mj-lt"/>
                <a:ea typeface="ＭＳ Ｐゴシック" panose="020B0600070205080204" pitchFamily="34" charset="-128"/>
              </a:rPr>
              <a:t>: l’effetto di ogni fattore non varia nei diversi livelli dell’altro fattore. Il fattore «genere» non influisce in misura diversa sulla pressione per i fumatori e per i non fumatori; similmente è possibile concludere che il fattore «fuma» non influisce sulla V.D. in modo diverso per uomini e donne.</a:t>
            </a:r>
            <a:endParaRPr lang="it-IT" altLang="it-IT" sz="1600">
              <a:latin typeface="+mj-lt"/>
              <a:ea typeface="ＭＳ Ｐゴシック" panose="020B0600070205080204" pitchFamily="34" charset="-128"/>
            </a:endParaRPr>
          </a:p>
        </p:txBody>
      </p:sp>
      <p:sp>
        <p:nvSpPr>
          <p:cNvPr id="40969" name="Text Box 11"/>
          <p:cNvSpPr txBox="1">
            <a:spLocks noChangeArrowheads="1"/>
          </p:cNvSpPr>
          <p:nvPr/>
        </p:nvSpPr>
        <p:spPr bwMode="auto">
          <a:xfrm>
            <a:off x="1992313" y="1700214"/>
            <a:ext cx="1223962" cy="5937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it-IT" altLang="it-IT" sz="1600" dirty="0">
                <a:latin typeface="+mj-lt"/>
                <a:ea typeface="ＭＳ Ｐゴシック" panose="020B0600070205080204" pitchFamily="34" charset="-128"/>
              </a:rPr>
              <a:t>Effetti principali</a:t>
            </a:r>
          </a:p>
        </p:txBody>
      </p:sp>
      <p:sp>
        <p:nvSpPr>
          <p:cNvPr id="40970" name="Text Box 12"/>
          <p:cNvSpPr txBox="1">
            <a:spLocks noChangeArrowheads="1"/>
          </p:cNvSpPr>
          <p:nvPr/>
        </p:nvSpPr>
        <p:spPr bwMode="auto">
          <a:xfrm>
            <a:off x="1992313" y="2565400"/>
            <a:ext cx="1223962" cy="3492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it-IT" altLang="it-IT" sz="1600">
                <a:latin typeface="+mj-lt"/>
                <a:ea typeface="ＭＳ Ｐゴシック" panose="020B0600070205080204" pitchFamily="34" charset="-128"/>
              </a:rPr>
              <a:t>Interazione</a:t>
            </a:r>
          </a:p>
        </p:txBody>
      </p:sp>
      <p:sp>
        <p:nvSpPr>
          <p:cNvPr id="40973" name="Line 15"/>
          <p:cNvSpPr>
            <a:spLocks noChangeShapeType="1"/>
          </p:cNvSpPr>
          <p:nvPr/>
        </p:nvSpPr>
        <p:spPr bwMode="auto">
          <a:xfrm>
            <a:off x="3216276" y="1989138"/>
            <a:ext cx="358775" cy="1444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0974" name="Line 16"/>
          <p:cNvSpPr>
            <a:spLocks noChangeShapeType="1"/>
          </p:cNvSpPr>
          <p:nvPr/>
        </p:nvSpPr>
        <p:spPr bwMode="auto">
          <a:xfrm flipV="1">
            <a:off x="3216276" y="2565400"/>
            <a:ext cx="358775" cy="215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7" name="Rettangolo 16"/>
          <p:cNvSpPr/>
          <p:nvPr/>
        </p:nvSpPr>
        <p:spPr>
          <a:xfrm>
            <a:off x="3642360" y="1924300"/>
            <a:ext cx="855910" cy="6411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ttangolo 17"/>
          <p:cNvSpPr/>
          <p:nvPr/>
        </p:nvSpPr>
        <p:spPr>
          <a:xfrm>
            <a:off x="7222808" y="1924618"/>
            <a:ext cx="2134551" cy="64078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035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F6EE685-40E3-4B60-88FF-9FEE44495D8E}" type="slidenum">
              <a:rPr lang="it-IT" altLang="it-IT" sz="1400">
                <a:ea typeface="ＭＳ Ｐゴシック" panose="020B0600070205080204" pitchFamily="34" charset="-128"/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endParaRPr lang="it-IT" altLang="it-IT" sz="1400">
              <a:ea typeface="ＭＳ Ｐゴシック" panose="020B0600070205080204" pitchFamily="34" charset="-128"/>
            </a:endParaRPr>
          </a:p>
        </p:txBody>
      </p: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765176"/>
            <a:ext cx="5624512" cy="562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7464425" y="1341439"/>
            <a:ext cx="2952750" cy="41544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it-IT" altLang="it-IT" sz="1600" dirty="0">
                <a:latin typeface="+mj-lt"/>
                <a:ea typeface="ＭＳ Ｐゴシック" panose="020B0600070205080204" pitchFamily="34" charset="-128"/>
              </a:rPr>
              <a:t>È possibile notare la mancanza di interferenza tra i fattori anche osservando il grafico che </a:t>
            </a:r>
            <a:r>
              <a:rPr lang="it-IT" altLang="it-IT" sz="1600" dirty="0" err="1">
                <a:latin typeface="+mj-lt"/>
                <a:ea typeface="ＭＳ Ｐゴシック" panose="020B0600070205080204" pitchFamily="34" charset="-128"/>
              </a:rPr>
              <a:t>spss</a:t>
            </a:r>
            <a:r>
              <a:rPr lang="it-IT" altLang="it-IT" sz="1600" dirty="0">
                <a:latin typeface="+mj-lt"/>
                <a:ea typeface="ＭＳ Ｐゴシック" panose="020B0600070205080204" pitchFamily="34" charset="-128"/>
              </a:rPr>
              <a:t> ha prodotto: </a:t>
            </a:r>
            <a:r>
              <a:rPr lang="it-IT" altLang="it-IT" sz="1600" b="1" dirty="0">
                <a:latin typeface="+mj-lt"/>
                <a:ea typeface="ＭＳ Ｐゴシック" panose="020B0600070205080204" pitchFamily="34" charset="-128"/>
              </a:rPr>
              <a:t>le linee sono quasi parallele</a:t>
            </a:r>
            <a:r>
              <a:rPr lang="it-IT" altLang="it-IT" sz="1600" dirty="0">
                <a:latin typeface="+mj-lt"/>
                <a:ea typeface="ＭＳ Ｐゴシック" panose="020B0600070205080204" pitchFamily="34" charset="-128"/>
              </a:rPr>
              <a:t>: infatti la riduzione di pressione nei soggetti non  fumatori ha quasi la stessa entità per i maschi e per le femmine.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1600" dirty="0">
                <a:latin typeface="+mj-lt"/>
                <a:ea typeface="ＭＳ Ｐゴシック" panose="020B0600070205080204" pitchFamily="34" charset="-128"/>
              </a:rPr>
              <a:t>Dicendo che le linee sono </a:t>
            </a:r>
            <a:r>
              <a:rPr lang="ja-JP" altLang="it-IT" sz="1600" dirty="0">
                <a:latin typeface="+mj-lt"/>
                <a:ea typeface="ＭＳ Ｐゴシック" panose="020B0600070205080204" pitchFamily="34" charset="-128"/>
              </a:rPr>
              <a:t>“</a:t>
            </a:r>
            <a:r>
              <a:rPr lang="it-IT" altLang="ja-JP" sz="1600" dirty="0">
                <a:latin typeface="+mj-lt"/>
                <a:ea typeface="ＭＳ Ｐゴシック" panose="020B0600070205080204" pitchFamily="34" charset="-128"/>
              </a:rPr>
              <a:t>quasi</a:t>
            </a:r>
            <a:r>
              <a:rPr lang="ja-JP" altLang="it-IT" sz="1600" dirty="0">
                <a:latin typeface="+mj-lt"/>
                <a:ea typeface="ＭＳ Ｐゴシック" panose="020B0600070205080204" pitchFamily="34" charset="-128"/>
              </a:rPr>
              <a:t>”</a:t>
            </a:r>
            <a:r>
              <a:rPr lang="it-IT" altLang="ja-JP" sz="1600" dirty="0">
                <a:latin typeface="+mj-lt"/>
                <a:ea typeface="ＭＳ Ｐゴシック" panose="020B0600070205080204" pitchFamily="34" charset="-128"/>
              </a:rPr>
              <a:t> parallele, considerando che l’interazione non risulta significativa, affermiamo che il </a:t>
            </a:r>
            <a:r>
              <a:rPr lang="ja-JP" altLang="it-IT" sz="1600" dirty="0">
                <a:latin typeface="+mj-lt"/>
                <a:ea typeface="ＭＳ Ｐゴシック" panose="020B0600070205080204" pitchFamily="34" charset="-128"/>
              </a:rPr>
              <a:t>“</a:t>
            </a:r>
            <a:r>
              <a:rPr lang="it-IT" altLang="ja-JP" sz="1600" dirty="0">
                <a:latin typeface="+mj-lt"/>
                <a:ea typeface="ＭＳ Ｐゴシック" panose="020B0600070205080204" pitchFamily="34" charset="-128"/>
              </a:rPr>
              <a:t>quasi</a:t>
            </a:r>
            <a:r>
              <a:rPr lang="ja-JP" altLang="it-IT" sz="1600" dirty="0">
                <a:latin typeface="+mj-lt"/>
                <a:ea typeface="ＭＳ Ｐゴシック" panose="020B0600070205080204" pitchFamily="34" charset="-128"/>
              </a:rPr>
              <a:t>”</a:t>
            </a:r>
            <a:r>
              <a:rPr lang="it-IT" altLang="ja-JP" sz="1600" dirty="0">
                <a:latin typeface="+mj-lt"/>
                <a:ea typeface="ＭＳ Ｐゴシック" panose="020B0600070205080204" pitchFamily="34" charset="-128"/>
              </a:rPr>
              <a:t> identifica una differenza tanto piccola da non rendere significativo l’effetto di interazione.</a:t>
            </a:r>
            <a:endParaRPr lang="it-IT" altLang="it-IT" sz="1600" dirty="0">
              <a:latin typeface="+mj-lt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852918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ANCOVA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>
                <a:latin typeface="+mj-lt"/>
              </a:rPr>
              <a:t>Per inserire una covariata, è sufficiente includere una variabile continua in “covariate”.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3F2BE-5FCF-4D4F-9C94-4A9EE6BB1F22}" type="slidenum">
              <a:rPr lang="en-US" smtClean="0"/>
              <a:t>24</a:t>
            </a:fld>
            <a:endParaRPr lang="en-US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9912" y="2632075"/>
            <a:ext cx="5972175" cy="3724275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5925231" y="4911658"/>
            <a:ext cx="2347912" cy="64078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251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Output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825625"/>
            <a:ext cx="4656909" cy="4351338"/>
          </a:xfrm>
        </p:spPr>
        <p:txBody>
          <a:bodyPr>
            <a:normAutofit fontScale="92500"/>
          </a:bodyPr>
          <a:lstStyle/>
          <a:p>
            <a:r>
              <a:rPr lang="en-US">
                <a:latin typeface="+mj-lt"/>
              </a:rPr>
              <a:t>L’anno di nascita non ha un effetto significativo sulla pressione massima, al netto dei fattori genere e fuma.</a:t>
            </a:r>
          </a:p>
          <a:p>
            <a:endParaRPr lang="en-US">
              <a:latin typeface="+mj-lt"/>
            </a:endParaRPr>
          </a:p>
          <a:p>
            <a:r>
              <a:rPr lang="en-US">
                <a:latin typeface="+mj-lt"/>
              </a:rPr>
              <a:t>Il pattern generale dei risultati non cambia includendo la covariata: genere e fumo hanno un effetto sulla pressione massima, ma non c’è un effetto di interazione significativo.</a:t>
            </a:r>
          </a:p>
          <a:p>
            <a:endParaRPr lang="en-US">
              <a:latin typeface="+mj-lt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3F2BE-5FCF-4D4F-9C94-4A9EE6BB1F22}" type="slidenum">
              <a:rPr lang="en-US" smtClean="0"/>
              <a:t>25</a:t>
            </a:fld>
            <a:endParaRPr lang="en-US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1690688"/>
            <a:ext cx="5791200" cy="2943225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5655265" y="3016251"/>
            <a:ext cx="5631044" cy="77197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4836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03318AD-BB39-5C4F-9CE2-910A0B1E28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>
                <a:solidFill>
                  <a:schemeClr val="accent1">
                    <a:lumMod val="50000"/>
                  </a:schemeClr>
                </a:solidFill>
              </a:rPr>
              <a:t>ANOVA WITHIN</a:t>
            </a:r>
          </a:p>
        </p:txBody>
      </p:sp>
    </p:spTree>
    <p:extLst>
      <p:ext uri="{BB962C8B-B14F-4D97-AF65-F5344CB8AC3E}">
        <p14:creationId xmlns:p14="http://schemas.microsoft.com/office/powerpoint/2010/main" val="28352994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B597D098-FFE9-5C4E-A159-6BDC8597D0FD}"/>
              </a:ext>
            </a:extLst>
          </p:cNvPr>
          <p:cNvSpPr/>
          <p:nvPr/>
        </p:nvSpPr>
        <p:spPr>
          <a:xfrm>
            <a:off x="0" y="1164134"/>
            <a:ext cx="1219200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b="1" dirty="0">
                <a:latin typeface="+mj-lt"/>
              </a:rPr>
              <a:t>ANOVA </a:t>
            </a:r>
            <a:r>
              <a:rPr lang="it-IT" sz="2800" b="1" i="1" dirty="0" err="1">
                <a:latin typeface="+mj-lt"/>
              </a:rPr>
              <a:t>within</a:t>
            </a:r>
            <a:r>
              <a:rPr lang="it-IT" sz="2800" b="1" i="1" dirty="0">
                <a:latin typeface="+mj-lt"/>
              </a:rPr>
              <a:t> </a:t>
            </a:r>
            <a:r>
              <a:rPr lang="it-IT" sz="2800" b="1" i="1" dirty="0" err="1">
                <a:latin typeface="+mj-lt"/>
              </a:rPr>
              <a:t>subjects</a:t>
            </a:r>
            <a:r>
              <a:rPr lang="it-IT" sz="2800" b="1" i="1" dirty="0">
                <a:latin typeface="+mj-lt"/>
              </a:rPr>
              <a:t> o a misure ripetute</a:t>
            </a:r>
            <a:endParaRPr lang="it-IT" sz="2800" b="1" dirty="0">
              <a:latin typeface="+mj-lt"/>
            </a:endParaRPr>
          </a:p>
          <a:p>
            <a:pPr algn="ctr"/>
            <a:endParaRPr lang="it-IT" sz="2800" b="1" dirty="0">
              <a:latin typeface="+mj-lt"/>
            </a:endParaRPr>
          </a:p>
          <a:p>
            <a:r>
              <a:rPr lang="it-IT" sz="2800" dirty="0">
                <a:latin typeface="+mj-lt"/>
                <a:cs typeface="Times New Roman" pitchFamily="18" charset="0"/>
              </a:rPr>
              <a:t>La VD è misurata più volte sugli stessi partecipanti nelle diverse condizioni sperimentali.</a:t>
            </a:r>
          </a:p>
          <a:p>
            <a:endParaRPr lang="it-IT" sz="2800" dirty="0">
              <a:latin typeface="+mj-lt"/>
              <a:cs typeface="Times New Roman" pitchFamily="18" charset="0"/>
            </a:endParaRPr>
          </a:p>
          <a:p>
            <a:r>
              <a:rPr lang="it-IT" sz="2800" dirty="0">
                <a:latin typeface="+mj-lt"/>
                <a:cs typeface="Times New Roman" pitchFamily="18" charset="0"/>
              </a:rPr>
              <a:t>La varianza totale viene suddivisa in una parte di varianza TRA le condizioni (l’effetto della </a:t>
            </a:r>
            <a:r>
              <a:rPr lang="it-IT" sz="2800" dirty="0" err="1">
                <a:latin typeface="+mj-lt"/>
                <a:cs typeface="Times New Roman" pitchFamily="18" charset="0"/>
              </a:rPr>
              <a:t>VI</a:t>
            </a:r>
            <a:r>
              <a:rPr lang="it-IT" sz="2800" dirty="0">
                <a:latin typeface="+mj-lt"/>
                <a:cs typeface="Times New Roman" pitchFamily="18" charset="0"/>
              </a:rPr>
              <a:t>) e una parte di varianza ENTRO le condizioni (non attribuibile alla </a:t>
            </a:r>
            <a:r>
              <a:rPr lang="it-IT" sz="2800" dirty="0" err="1">
                <a:latin typeface="+mj-lt"/>
                <a:cs typeface="Times New Roman" pitchFamily="18" charset="0"/>
              </a:rPr>
              <a:t>VI</a:t>
            </a:r>
            <a:r>
              <a:rPr lang="it-IT" sz="2800" dirty="0">
                <a:latin typeface="+mj-lt"/>
                <a:cs typeface="Times New Roman" pitchFamily="18" charset="0"/>
              </a:rPr>
              <a:t>).</a:t>
            </a:r>
          </a:p>
          <a:p>
            <a:endParaRPr lang="it-IT" sz="2800" dirty="0">
              <a:latin typeface="+mj-lt"/>
              <a:cs typeface="Times New Roman" pitchFamily="18" charset="0"/>
            </a:endParaRPr>
          </a:p>
          <a:p>
            <a:r>
              <a:rPr lang="it-IT" sz="2800" dirty="0">
                <a:latin typeface="+mj-lt"/>
                <a:cs typeface="Times New Roman" pitchFamily="18" charset="0"/>
              </a:rPr>
              <a:t>La varianza ENTRO è suddivisa in una parte dovuta alle differenze individuali tra i soggetti e una parte d’errore (variabilità residua).</a:t>
            </a:r>
          </a:p>
          <a:p>
            <a:endParaRPr lang="it-IT" sz="2400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8749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266E8B31-7805-A541-98DD-3E530B4EBA75}"/>
              </a:ext>
            </a:extLst>
          </p:cNvPr>
          <p:cNvSpPr txBox="1"/>
          <p:nvPr/>
        </p:nvSpPr>
        <p:spPr>
          <a:xfrm>
            <a:off x="149037" y="1124744"/>
            <a:ext cx="11565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latin typeface="+mj-lt"/>
                <a:cs typeface="Times New Roman" pitchFamily="18" charset="0"/>
              </a:rPr>
              <a:t>Primo esempio: ANOVA </a:t>
            </a:r>
            <a:r>
              <a:rPr lang="it-IT" sz="3200" dirty="0" err="1">
                <a:latin typeface="+mj-lt"/>
                <a:cs typeface="Times New Roman" pitchFamily="18" charset="0"/>
              </a:rPr>
              <a:t>within</a:t>
            </a:r>
            <a:r>
              <a:rPr lang="it-IT" sz="3200" dirty="0">
                <a:latin typeface="+mj-lt"/>
                <a:cs typeface="Times New Roman" pitchFamily="18" charset="0"/>
              </a:rPr>
              <a:t> con </a:t>
            </a:r>
            <a:r>
              <a:rPr lang="it-IT" sz="3200" dirty="0" err="1">
                <a:latin typeface="+mj-lt"/>
                <a:cs typeface="Times New Roman" pitchFamily="18" charset="0"/>
              </a:rPr>
              <a:t>VI</a:t>
            </a:r>
            <a:r>
              <a:rPr lang="it-IT" sz="3200" dirty="0">
                <a:latin typeface="+mj-lt"/>
                <a:cs typeface="Times New Roman" pitchFamily="18" charset="0"/>
              </a:rPr>
              <a:t> a due livelli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6056E6ED-96B5-5348-BC73-0D330164BD61}"/>
              </a:ext>
            </a:extLst>
          </p:cNvPr>
          <p:cNvSpPr txBox="1"/>
          <p:nvPr/>
        </p:nvSpPr>
        <p:spPr>
          <a:xfrm>
            <a:off x="0" y="1772816"/>
            <a:ext cx="12192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latin typeface="+mj-lt"/>
                <a:cs typeface="Times New Roman" pitchFamily="18" charset="0"/>
              </a:rPr>
              <a:t>Aprire File “</a:t>
            </a:r>
            <a:r>
              <a:rPr lang="it-IT" sz="2800" dirty="0" err="1">
                <a:latin typeface="+mj-lt"/>
                <a:cs typeface="Times New Roman" pitchFamily="18" charset="0"/>
              </a:rPr>
              <a:t>ANOVA.sav</a:t>
            </a:r>
            <a:r>
              <a:rPr lang="it-IT" sz="2800" dirty="0">
                <a:latin typeface="+mj-lt"/>
                <a:cs typeface="Times New Roman" pitchFamily="18" charset="0"/>
              </a:rPr>
              <a:t>”</a:t>
            </a:r>
          </a:p>
          <a:p>
            <a:endParaRPr lang="it-IT" sz="2800" dirty="0">
              <a:latin typeface="+mj-lt"/>
              <a:cs typeface="Times New Roman" pitchFamily="18" charset="0"/>
            </a:endParaRPr>
          </a:p>
          <a:p>
            <a:r>
              <a:rPr lang="it-IT" sz="2800" dirty="0">
                <a:latin typeface="+mj-lt"/>
                <a:cs typeface="Times New Roman" pitchFamily="18" charset="0"/>
              </a:rPr>
              <a:t>Il campione che ha partecipato alla ricerca sul marchio Sigma (N=200), ha anche espresso delle valutazioni relative a tre diversi nuovi profumi:</a:t>
            </a:r>
          </a:p>
          <a:p>
            <a:pPr marL="1165225" indent="-457200">
              <a:buFont typeface="Arial" panose="020B0604020202020204" pitchFamily="34" charset="0"/>
              <a:buChar char="•"/>
            </a:pPr>
            <a:r>
              <a:rPr lang="it-IT" sz="2800" dirty="0" err="1">
                <a:latin typeface="+mj-lt"/>
                <a:cs typeface="Times New Roman" pitchFamily="18" charset="0"/>
              </a:rPr>
              <a:t>BluNotte</a:t>
            </a:r>
            <a:endParaRPr lang="it-IT" sz="2800" dirty="0">
              <a:latin typeface="+mj-lt"/>
              <a:cs typeface="Times New Roman" pitchFamily="18" charset="0"/>
            </a:endParaRPr>
          </a:p>
          <a:p>
            <a:pPr marL="1165225" indent="-457200">
              <a:buFont typeface="Arial" panose="020B0604020202020204" pitchFamily="34" charset="0"/>
              <a:buChar char="•"/>
            </a:pPr>
            <a:r>
              <a:rPr lang="it-IT" sz="2800" dirty="0" err="1">
                <a:latin typeface="+mj-lt"/>
                <a:cs typeface="Times New Roman" pitchFamily="18" charset="0"/>
              </a:rPr>
              <a:t>Liberté</a:t>
            </a:r>
            <a:endParaRPr lang="it-IT" sz="2800" dirty="0">
              <a:latin typeface="+mj-lt"/>
              <a:cs typeface="Times New Roman" pitchFamily="18" charset="0"/>
            </a:endParaRPr>
          </a:p>
          <a:p>
            <a:pPr marL="1165225" indent="-457200">
              <a:buFont typeface="Arial" panose="020B0604020202020204" pitchFamily="34" charset="0"/>
              <a:buChar char="•"/>
            </a:pPr>
            <a:r>
              <a:rPr lang="it-IT" sz="2800" dirty="0" err="1">
                <a:latin typeface="+mj-lt"/>
                <a:cs typeface="Times New Roman" pitchFamily="18" charset="0"/>
              </a:rPr>
              <a:t>Malibù</a:t>
            </a:r>
            <a:endParaRPr lang="it-IT" sz="2800" dirty="0"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4464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170C395-892C-5D48-BF3D-F4BE3C231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8362"/>
            <a:ext cx="5292079" cy="2670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A366374B-9C64-F142-9C88-3A6E56F3B5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07537"/>
            <a:ext cx="2843808" cy="335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931FD943-E968-3543-92B9-1DF6F9F281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2965" y="3507537"/>
            <a:ext cx="2837308" cy="3444082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8BE93732-8C38-5E4B-A632-573D9EA9C3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1104" y="3484611"/>
            <a:ext cx="2814811" cy="3396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111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>
                <a:solidFill>
                  <a:srgbClr val="002060"/>
                </a:solidFill>
              </a:rPr>
              <a:t>t-test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it-IT" dirty="0">
                <a:latin typeface="+mj-lt"/>
                <a:ea typeface="MS PGothic" panose="020B0600070205080204" pitchFamily="34" charset="-128"/>
              </a:rPr>
              <a:t>Confronta le medie di due gruppi (es. Maschi vs. femmine) definiti da una variabile indipendente VI (es. genere) su una variabile dipendente VD (es. altezza).</a:t>
            </a:r>
          </a:p>
          <a:p>
            <a:pPr>
              <a:defRPr/>
            </a:pPr>
            <a:r>
              <a:rPr lang="it-IT">
                <a:latin typeface="+mj-lt"/>
                <a:ea typeface="MS PGothic" panose="020B0600070205080204" pitchFamily="34" charset="-128"/>
              </a:rPr>
              <a:t>Ipotesi </a:t>
            </a:r>
            <a:r>
              <a:rPr lang="it-IT" dirty="0">
                <a:latin typeface="+mj-lt"/>
                <a:ea typeface="MS PGothic" panose="020B0600070205080204" pitchFamily="34" charset="-128"/>
              </a:rPr>
              <a:t>nulla (h0): nessuna differenza tra le medie dei due gruppi nella VD</a:t>
            </a:r>
          </a:p>
          <a:p>
            <a:pPr>
              <a:defRPr/>
            </a:pPr>
            <a:r>
              <a:rPr lang="it-IT">
                <a:latin typeface="+mj-lt"/>
                <a:ea typeface="MS PGothic" panose="020B0600070205080204" pitchFamily="34" charset="-128"/>
              </a:rPr>
              <a:t>Ipotesi </a:t>
            </a:r>
            <a:r>
              <a:rPr lang="it-IT" dirty="0">
                <a:latin typeface="+mj-lt"/>
                <a:ea typeface="MS PGothic" panose="020B0600070205080204" pitchFamily="34" charset="-128"/>
              </a:rPr>
              <a:t>alternativa (h1): i due gruppi hanno una media della VD differente.</a:t>
            </a: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0241A87-339D-49AE-B0A8-3CFC82BA6665}" type="slidenum">
              <a:rPr lang="it-IT" altLang="it-IT" sz="1400">
                <a:ea typeface="ＭＳ Ｐゴシック" panose="020B0600070205080204" pitchFamily="34" charset="-128"/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it-IT" altLang="it-IT" sz="140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210131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277C7C8A-C259-C049-BFD9-E8F72FC63D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6425" y="910431"/>
            <a:ext cx="4387577" cy="3833940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9ABD9472-7DAF-F544-9952-A20A49DAEE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1930" y="1062520"/>
            <a:ext cx="4090706" cy="3574529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F1611AFA-A82D-E444-8099-337D1933BC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6465" y="4827742"/>
            <a:ext cx="3808750" cy="1810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3976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81AFAB98-8636-4346-A4B1-4F548E88E7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7786" y="2936318"/>
            <a:ext cx="4774958" cy="3172569"/>
          </a:xfrm>
          <a:prstGeom prst="rect">
            <a:avLst/>
          </a:prstGeom>
        </p:spPr>
      </p:pic>
      <p:sp>
        <p:nvSpPr>
          <p:cNvPr id="3" name="Ovale 2">
            <a:extLst>
              <a:ext uri="{FF2B5EF4-FFF2-40B4-BE49-F238E27FC236}">
                <a16:creationId xmlns:a16="http://schemas.microsoft.com/office/drawing/2014/main" id="{DB5EBFD8-86FC-9A4F-9558-080D0EA533AA}"/>
              </a:ext>
            </a:extLst>
          </p:cNvPr>
          <p:cNvSpPr/>
          <p:nvPr/>
        </p:nvSpPr>
        <p:spPr>
          <a:xfrm>
            <a:off x="8078732" y="4725144"/>
            <a:ext cx="288032" cy="216024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70ABB6C-11CA-6A46-A3D0-CF632181E8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1407" y="1019348"/>
            <a:ext cx="4045282" cy="3534837"/>
          </a:xfrm>
          <a:prstGeom prst="rect">
            <a:avLst/>
          </a:prstGeom>
        </p:spPr>
      </p:pic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F0E7F6A6-E691-4D45-BC51-02A67252AD28}"/>
              </a:ext>
            </a:extLst>
          </p:cNvPr>
          <p:cNvCxnSpPr/>
          <p:nvPr/>
        </p:nvCxnSpPr>
        <p:spPr>
          <a:xfrm flipH="1" flipV="1">
            <a:off x="5216669" y="2348880"/>
            <a:ext cx="360040" cy="72008"/>
          </a:xfrm>
          <a:prstGeom prst="straightConnector1">
            <a:avLst/>
          </a:prstGeom>
          <a:ln w="28575">
            <a:solidFill>
              <a:srgbClr val="CC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58439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813C63A6-F9F5-B049-B944-E6C48418A005}"/>
              </a:ext>
            </a:extLst>
          </p:cNvPr>
          <p:cNvSpPr txBox="1"/>
          <p:nvPr/>
        </p:nvSpPr>
        <p:spPr>
          <a:xfrm>
            <a:off x="0" y="4325094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latin typeface="+mj-lt"/>
                <a:cs typeface="Times New Roman" pitchFamily="18" charset="0"/>
              </a:rPr>
              <a:t>Guardando solo le medie, sembra che ci siano differenze di valutazione tra i 3 profumi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0ECEBB94-C4E9-0446-870B-CBB7515CDB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6158" y="1377811"/>
            <a:ext cx="5095825" cy="2336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7082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AD560550-B4D0-FE49-9E64-10F8C57DBDF8}"/>
              </a:ext>
            </a:extLst>
          </p:cNvPr>
          <p:cNvSpPr/>
          <p:nvPr/>
        </p:nvSpPr>
        <p:spPr>
          <a:xfrm>
            <a:off x="0" y="3864238"/>
            <a:ext cx="12192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200">
                <a:latin typeface="+mj-lt"/>
                <a:cs typeface="Times New Roman" pitchFamily="18" charset="0"/>
              </a:rPr>
              <a:t>Sfericità è un assunzione importante per l’ANOVA a misure ripetute. Si riferisce alla condizione in cui le varianze delle differenze tra tutte le coppie possibili di gruppi (livelli della VI) sono uguali.</a:t>
            </a:r>
          </a:p>
          <a:p>
            <a:r>
              <a:rPr lang="it-IT" sz="2200">
                <a:latin typeface="+mj-lt"/>
                <a:cs typeface="Times New Roman" pitchFamily="18" charset="0"/>
              </a:rPr>
              <a:t>Quando la probabilità del test è superiore o uguale a .05, non possiamo rigettare H0 secondo la quale le varianze sono uguali.</a:t>
            </a:r>
          </a:p>
          <a:p>
            <a:r>
              <a:rPr lang="it-IT" sz="2200">
                <a:latin typeface="+mj-lt"/>
                <a:cs typeface="Times New Roman" pitchFamily="18" charset="0"/>
              </a:rPr>
              <a:t>Se inferiore a .05, l’assunto di sfericità non è verificato, quindi si usa la correzione di Greenhouse-Geisser nell’interpretare gli effetti entro soggetti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6BD2A795-DF3A-204D-B675-BCED04A714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4037" y="531549"/>
            <a:ext cx="8822532" cy="3003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1143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EE7CD045-7FC1-574F-8F4E-F454651C3414}"/>
              </a:ext>
            </a:extLst>
          </p:cNvPr>
          <p:cNvSpPr txBox="1"/>
          <p:nvPr/>
        </p:nvSpPr>
        <p:spPr>
          <a:xfrm>
            <a:off x="0" y="5170135"/>
            <a:ext cx="12191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400" dirty="0">
                <a:latin typeface="+mj-lt"/>
                <a:cs typeface="Times New Roman" pitchFamily="18" charset="0"/>
              </a:rPr>
              <a:t>Effetto significativo del tipo di profumo</a:t>
            </a:r>
          </a:p>
          <a:p>
            <a:pPr algn="ctr"/>
            <a:r>
              <a:rPr lang="it-IT" sz="2400" i="1" dirty="0">
                <a:latin typeface="+mj-lt"/>
                <a:cs typeface="Times New Roman" pitchFamily="18" charset="0"/>
              </a:rPr>
              <a:t>F</a:t>
            </a:r>
            <a:r>
              <a:rPr lang="it-IT" sz="2400" dirty="0">
                <a:latin typeface="+mj-lt"/>
                <a:cs typeface="Times New Roman" pitchFamily="18" charset="0"/>
              </a:rPr>
              <a:t>(2, 398) = 86.04, </a:t>
            </a:r>
            <a:r>
              <a:rPr lang="it-IT" sz="2400" i="1" dirty="0">
                <a:latin typeface="+mj-lt"/>
                <a:cs typeface="Times New Roman" pitchFamily="18" charset="0"/>
              </a:rPr>
              <a:t>p</a:t>
            </a:r>
            <a:r>
              <a:rPr lang="it-IT" sz="2400" dirty="0">
                <a:latin typeface="+mj-lt"/>
                <a:cs typeface="Times New Roman" pitchFamily="18" charset="0"/>
              </a:rPr>
              <a:t> &lt; .001, </a:t>
            </a:r>
            <a:r>
              <a:rPr lang="el-GR" sz="2400" i="1" dirty="0">
                <a:latin typeface="+mj-lt"/>
                <a:cs typeface="Times New Roman" pitchFamily="18" charset="0"/>
              </a:rPr>
              <a:t>η</a:t>
            </a:r>
            <a:r>
              <a:rPr lang="it-IT" sz="2400" baseline="30000" dirty="0">
                <a:latin typeface="+mj-lt"/>
                <a:cs typeface="Times New Roman" pitchFamily="18" charset="0"/>
              </a:rPr>
              <a:t>2</a:t>
            </a:r>
            <a:r>
              <a:rPr lang="it-IT" sz="2400" dirty="0">
                <a:latin typeface="+mj-lt"/>
                <a:cs typeface="Times New Roman" pitchFamily="18" charset="0"/>
              </a:rPr>
              <a:t> = .30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400" dirty="0">
                <a:latin typeface="+mj-lt"/>
                <a:cs typeface="Times New Roman" pitchFamily="18" charset="0"/>
              </a:rPr>
              <a:t>Perciò i tre profumi si differenziano significativamente tra di loro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2E1997E1-7D74-484D-BE6E-9DDE754F2A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727" y="1545928"/>
            <a:ext cx="8993852" cy="3532438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9BA686D4-0758-884F-A86E-D958DE0E097D}"/>
              </a:ext>
            </a:extLst>
          </p:cNvPr>
          <p:cNvSpPr/>
          <p:nvPr/>
        </p:nvSpPr>
        <p:spPr>
          <a:xfrm>
            <a:off x="714727" y="2846118"/>
            <a:ext cx="8849836" cy="288032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912EEE70-94B5-0E47-80E5-F6E5F2BD8C89}"/>
              </a:ext>
            </a:extLst>
          </p:cNvPr>
          <p:cNvSpPr/>
          <p:nvPr/>
        </p:nvSpPr>
        <p:spPr>
          <a:xfrm>
            <a:off x="1931715" y="3127088"/>
            <a:ext cx="1872208" cy="223086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89911D3A-B57F-D441-8326-EE73D3CB21A3}"/>
              </a:ext>
            </a:extLst>
          </p:cNvPr>
          <p:cNvSpPr txBox="1"/>
          <p:nvPr/>
        </p:nvSpPr>
        <p:spPr>
          <a:xfrm>
            <a:off x="0" y="681832"/>
            <a:ext cx="12191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>
                <a:latin typeface="+mj-lt"/>
                <a:cs typeface="Times New Roman" pitchFamily="18" charset="0"/>
              </a:rPr>
              <a:t>Se il test di </a:t>
            </a:r>
            <a:r>
              <a:rPr lang="it-IT" sz="2200" dirty="0" err="1">
                <a:latin typeface="+mj-lt"/>
                <a:cs typeface="Times New Roman" pitchFamily="18" charset="0"/>
              </a:rPr>
              <a:t>Mauchly</a:t>
            </a:r>
            <a:r>
              <a:rPr lang="it-IT" sz="2200" dirty="0">
                <a:latin typeface="+mj-lt"/>
                <a:cs typeface="Times New Roman" pitchFamily="18" charset="0"/>
              </a:rPr>
              <a:t> fosse stato significativo, avremmo fatto riferimento a questa riga per controllare la significatività dell’effetto</a:t>
            </a:r>
          </a:p>
        </p:txBody>
      </p: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CAD6EFBE-DBB1-B049-978A-2D295F8CB0A3}"/>
              </a:ext>
            </a:extLst>
          </p:cNvPr>
          <p:cNvCxnSpPr>
            <a:endCxn id="5" idx="7"/>
          </p:cNvCxnSpPr>
          <p:nvPr/>
        </p:nvCxnSpPr>
        <p:spPr>
          <a:xfrm>
            <a:off x="2867819" y="1328163"/>
            <a:ext cx="661925" cy="183159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66652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30315B82-1322-1A42-A7D7-369BE0F63B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3194254"/>
            <a:ext cx="6696744" cy="3259082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0C5BFC08-3096-934A-AE65-E638C955D4F0}"/>
              </a:ext>
            </a:extLst>
          </p:cNvPr>
          <p:cNvSpPr/>
          <p:nvPr/>
        </p:nvSpPr>
        <p:spPr>
          <a:xfrm>
            <a:off x="179512" y="4679778"/>
            <a:ext cx="6696744" cy="1034755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BF531C5F-6A05-904F-B3B0-BE503D1F0BF3}"/>
              </a:ext>
            </a:extLst>
          </p:cNvPr>
          <p:cNvSpPr txBox="1"/>
          <p:nvPr/>
        </p:nvSpPr>
        <p:spPr>
          <a:xfrm>
            <a:off x="6716266" y="1259175"/>
            <a:ext cx="4355976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700" dirty="0">
                <a:latin typeface="+mj-lt"/>
                <a:cs typeface="Times New Roman" pitchFamily="18" charset="0"/>
              </a:rPr>
              <a:t>I 3 profumi sono diversi tra di loro: </a:t>
            </a:r>
            <a:r>
              <a:rPr lang="it-IT" sz="2700" dirty="0" err="1">
                <a:latin typeface="+mj-lt"/>
                <a:cs typeface="Times New Roman" pitchFamily="18" charset="0"/>
              </a:rPr>
              <a:t>BluNotte</a:t>
            </a:r>
            <a:r>
              <a:rPr lang="it-IT" sz="2700" dirty="0">
                <a:latin typeface="+mj-lt"/>
                <a:cs typeface="Times New Roman" pitchFamily="18" charset="0"/>
              </a:rPr>
              <a:t> (1) è valutato meglio di </a:t>
            </a:r>
            <a:r>
              <a:rPr lang="it-IT" sz="2700" dirty="0" err="1">
                <a:latin typeface="+mj-lt"/>
                <a:cs typeface="Times New Roman" pitchFamily="18" charset="0"/>
              </a:rPr>
              <a:t>Liberté</a:t>
            </a:r>
            <a:r>
              <a:rPr lang="it-IT" sz="2700" dirty="0">
                <a:latin typeface="+mj-lt"/>
                <a:cs typeface="Times New Roman" pitchFamily="18" charset="0"/>
              </a:rPr>
              <a:t> (2) che a sua volta è valutato meglio di Malibu (3)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47944B4A-03C5-E24E-B8EE-FFCB886E10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124744"/>
            <a:ext cx="38862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900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 dirty="0">
                <a:latin typeface="+mj-lt"/>
              </a:rPr>
              <a:t>Campioni indipendenti (</a:t>
            </a:r>
            <a:r>
              <a:rPr lang="it-IT" b="1" dirty="0" err="1">
                <a:latin typeface="+mj-lt"/>
              </a:rPr>
              <a:t>between</a:t>
            </a:r>
            <a:r>
              <a:rPr lang="it-IT" b="1" dirty="0">
                <a:latin typeface="+mj-lt"/>
              </a:rPr>
              <a:t> </a:t>
            </a:r>
            <a:r>
              <a:rPr lang="it-IT" b="1" dirty="0" err="1">
                <a:latin typeface="+mj-lt"/>
              </a:rPr>
              <a:t>subjects</a:t>
            </a:r>
            <a:r>
              <a:rPr lang="it-IT" b="1" dirty="0">
                <a:latin typeface="+mj-lt"/>
              </a:rPr>
              <a:t>)</a:t>
            </a:r>
            <a:r>
              <a:rPr lang="it-IT" dirty="0">
                <a:latin typeface="+mj-lt"/>
              </a:rPr>
              <a:t>: Un soggetto/partecipante  partecipa a una sola condizione sperimentale definita dalla VI, implica una misura per soggetto</a:t>
            </a:r>
          </a:p>
          <a:p>
            <a:endParaRPr lang="it-IT" dirty="0">
              <a:latin typeface="+mj-lt"/>
            </a:endParaRPr>
          </a:p>
          <a:p>
            <a:r>
              <a:rPr lang="it-IT" b="1" dirty="0">
                <a:latin typeface="+mj-lt"/>
              </a:rPr>
              <a:t>Campioni appaiati</a:t>
            </a:r>
            <a:r>
              <a:rPr lang="it-IT" dirty="0">
                <a:latin typeface="+mj-lt"/>
              </a:rPr>
              <a:t> </a:t>
            </a:r>
            <a:r>
              <a:rPr lang="it-IT" b="1" dirty="0">
                <a:latin typeface="+mj-lt"/>
              </a:rPr>
              <a:t>(</a:t>
            </a:r>
            <a:r>
              <a:rPr lang="it-IT" b="1" dirty="0" err="1">
                <a:latin typeface="+mj-lt"/>
              </a:rPr>
              <a:t>within</a:t>
            </a:r>
            <a:r>
              <a:rPr lang="it-IT" b="1" dirty="0">
                <a:latin typeface="+mj-lt"/>
              </a:rPr>
              <a:t> </a:t>
            </a:r>
            <a:r>
              <a:rPr lang="it-IT" b="1" dirty="0" err="1">
                <a:latin typeface="+mj-lt"/>
              </a:rPr>
              <a:t>subjects</a:t>
            </a:r>
            <a:r>
              <a:rPr lang="it-IT" b="1" dirty="0">
                <a:latin typeface="+mj-lt"/>
              </a:rPr>
              <a:t>):</a:t>
            </a:r>
            <a:r>
              <a:rPr lang="it-IT" dirty="0">
                <a:latin typeface="+mj-lt"/>
              </a:rPr>
              <a:t> Un soggetto partecipa a tutte le condizioni sperimentali, implica più misure per soggetto</a:t>
            </a:r>
          </a:p>
          <a:p>
            <a:endParaRPr lang="it-IT" dirty="0">
              <a:latin typeface="+mj-lt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3F2BE-5FCF-4D4F-9C94-4A9EE6BB1F22}" type="slidenum">
              <a:rPr lang="en-US" smtClean="0"/>
              <a:t>4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it-IT" altLang="it-IT" dirty="0">
                <a:solidFill>
                  <a:srgbClr val="002060"/>
                </a:solidFill>
              </a:rPr>
              <a:t>t-test (2)</a:t>
            </a:r>
          </a:p>
        </p:txBody>
      </p:sp>
    </p:spTree>
    <p:extLst>
      <p:ext uri="{BB962C8B-B14F-4D97-AF65-F5344CB8AC3E}">
        <p14:creationId xmlns:p14="http://schemas.microsoft.com/office/powerpoint/2010/main" val="1896319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>
                <a:solidFill>
                  <a:srgbClr val="002060"/>
                </a:solidFill>
              </a:rPr>
              <a:t>ANOVA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730501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it-IT">
                <a:latin typeface="+mj-lt"/>
                <a:ea typeface="MS PGothic" panose="020B0600070205080204" pitchFamily="34" charset="-128"/>
              </a:rPr>
              <a:t>Confronta le medie di 3 o più gruppi (es. provenienza: Italia, Giappone, USA etc.) su una variabile dipendente (es. quantità di sushi consumato).</a:t>
            </a:r>
          </a:p>
          <a:p>
            <a:pPr>
              <a:defRPr/>
            </a:pPr>
            <a:r>
              <a:rPr lang="it-IT">
                <a:latin typeface="+mj-lt"/>
                <a:ea typeface="MS PGothic" panose="020B0600070205080204" pitchFamily="34" charset="-128"/>
              </a:rPr>
              <a:t>Se la VI ha due livelli, potete usare indifferentemente ANOVA o t-test.</a:t>
            </a:r>
          </a:p>
          <a:p>
            <a:pPr>
              <a:defRPr/>
            </a:pPr>
            <a:r>
              <a:rPr lang="it-IT">
                <a:latin typeface="+mj-lt"/>
                <a:ea typeface="MS PGothic" panose="020B0600070205080204" pitchFamily="34" charset="-128"/>
              </a:rPr>
              <a:t>Ipotesi nulla H0: nessuna differenza tra le medie della VD tra i gruppi. Ipotesi alternativa H1: differenza tra almeno due delle medie definite dalla VI.</a:t>
            </a:r>
          </a:p>
          <a:p>
            <a:pPr>
              <a:defRPr/>
            </a:pPr>
            <a:endParaRPr lang="it-IT" dirty="0">
              <a:latin typeface="+mj-lt"/>
              <a:ea typeface="MS PGothic" panose="020B0600070205080204" pitchFamily="34" charset="-128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58F2180-9242-4B14-95C7-2E7F0C83D1B2}" type="slidenum">
              <a:rPr lang="it-IT" altLang="it-IT" sz="1400">
                <a:ea typeface="ＭＳ Ｐゴシック" panose="020B0600070205080204" pitchFamily="34" charset="-128"/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it-IT" altLang="it-IT" sz="140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40759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3EF55F58-130F-0241-A136-3B4BEF1EC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3F2BE-5FCF-4D4F-9C94-4A9EE6BB1F22}" type="slidenum">
              <a:rPr lang="en-US" smtClean="0"/>
              <a:t>6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4250812-0153-3C45-A7E2-A4B762A03E95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it-IT" dirty="0"/>
              <a:t>Esercizio (file </a:t>
            </a:r>
            <a:r>
              <a:rPr lang="it-IT" altLang="it-IT" dirty="0" err="1"/>
              <a:t>competenze.sav</a:t>
            </a:r>
            <a:r>
              <a:rPr lang="it-IT" altLang="it-IT" dirty="0"/>
              <a:t>; </a:t>
            </a:r>
            <a:r>
              <a:rPr lang="it-IT" dirty="0"/>
              <a:t>dati inventati</a:t>
            </a:r>
            <a:r>
              <a:rPr lang="it-IT" altLang="it-IT" dirty="0"/>
              <a:t>)</a:t>
            </a:r>
            <a:br>
              <a:rPr lang="it-IT" altLang="it-IT" dirty="0"/>
            </a:br>
            <a:endParaRPr lang="it-IT" altLang="it-IT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CDF8398-B301-4B40-9973-57E3152B9880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94487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it-IT" b="1" dirty="0">
                <a:latin typeface="+mj-lt"/>
              </a:rPr>
              <a:t>Milano e Varese sono statisticamente differenti per quanto riguarda l’attenzione media dei loro cittadini?</a:t>
            </a:r>
          </a:p>
          <a:p>
            <a:pPr>
              <a:defRPr/>
            </a:pPr>
            <a:endParaRPr lang="it-IT" dirty="0">
              <a:latin typeface="+mj-lt"/>
            </a:endParaRPr>
          </a:p>
          <a:p>
            <a:pPr>
              <a:defRPr/>
            </a:pPr>
            <a:endParaRPr lang="it-IT" dirty="0">
              <a:latin typeface="+mj-lt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0C365CA-E0F7-054E-A505-112D41CC1C3A}"/>
              </a:ext>
            </a:extLst>
          </p:cNvPr>
          <p:cNvSpPr txBox="1">
            <a:spLocks/>
          </p:cNvSpPr>
          <p:nvPr/>
        </p:nvSpPr>
        <p:spPr>
          <a:xfrm>
            <a:off x="838200" y="3146116"/>
            <a:ext cx="10515600" cy="94487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it-IT" dirty="0">
                <a:latin typeface="+mj-lt"/>
              </a:rPr>
              <a:t>VI=?</a:t>
            </a:r>
          </a:p>
          <a:p>
            <a:pPr marL="0" indent="0">
              <a:buNone/>
              <a:defRPr/>
            </a:pPr>
            <a:r>
              <a:rPr lang="it-IT" dirty="0">
                <a:latin typeface="+mj-lt"/>
              </a:rPr>
              <a:t>VD=?</a:t>
            </a:r>
          </a:p>
          <a:p>
            <a:pPr>
              <a:defRPr/>
            </a:pPr>
            <a:endParaRPr lang="it-IT" dirty="0">
              <a:latin typeface="+mj-lt"/>
            </a:endParaRPr>
          </a:p>
          <a:p>
            <a:pPr>
              <a:defRPr/>
            </a:pPr>
            <a:endParaRPr lang="it-IT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20133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35749B67-0030-0549-9ECA-A0B949F81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3F2BE-5FCF-4D4F-9C94-4A9EE6BB1F22}" type="slidenum">
              <a:rPr lang="en-US" smtClean="0"/>
              <a:t>7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5F2E20-7519-DD4F-9CB1-9705E29AB3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400" y="2269376"/>
            <a:ext cx="6680908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FCAF9C2-ED8A-8A4C-B164-C7690A8A7077}"/>
              </a:ext>
            </a:extLst>
          </p:cNvPr>
          <p:cNvSpPr txBox="1">
            <a:spLocks/>
          </p:cNvSpPr>
          <p:nvPr/>
        </p:nvSpPr>
        <p:spPr>
          <a:xfrm>
            <a:off x="381000" y="504315"/>
            <a:ext cx="10515600" cy="42592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it-IT" sz="2400" dirty="0">
                <a:solidFill>
                  <a:srgbClr val="C00000"/>
                </a:solidFill>
                <a:latin typeface="+mj-lt"/>
              </a:rPr>
              <a:t>1.</a:t>
            </a:r>
            <a:r>
              <a:rPr lang="it-IT" sz="2400" dirty="0">
                <a:latin typeface="+mj-lt"/>
              </a:rPr>
              <a:t> Selezionate le città di Milano (3) e Varese (4)</a:t>
            </a:r>
          </a:p>
          <a:p>
            <a:pPr marL="0" indent="0">
              <a:buNone/>
              <a:defRPr/>
            </a:pPr>
            <a:endParaRPr lang="it-IT" sz="2400" dirty="0">
              <a:latin typeface="+mj-lt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EBF2F072-A901-2F49-8477-22E6552609AA}"/>
              </a:ext>
            </a:extLst>
          </p:cNvPr>
          <p:cNvSpPr txBox="1"/>
          <p:nvPr/>
        </p:nvSpPr>
        <p:spPr>
          <a:xfrm>
            <a:off x="681400" y="1687286"/>
            <a:ext cx="417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solidFill>
                  <a:srgbClr val="C00000"/>
                </a:solidFill>
                <a:latin typeface="+mj-lt"/>
              </a:rPr>
              <a:t>2.</a:t>
            </a:r>
          </a:p>
        </p:txBody>
      </p:sp>
    </p:spTree>
    <p:extLst>
      <p:ext uri="{BB962C8B-B14F-4D97-AF65-F5344CB8AC3E}">
        <p14:creationId xmlns:p14="http://schemas.microsoft.com/office/powerpoint/2010/main" val="3216376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magine 17">
            <a:extLst>
              <a:ext uri="{FF2B5EF4-FFF2-40B4-BE49-F238E27FC236}">
                <a16:creationId xmlns:a16="http://schemas.microsoft.com/office/drawing/2014/main" id="{59716E6E-CA41-CA41-980B-A2814EB7E7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2" y="1103673"/>
            <a:ext cx="4445000" cy="3822700"/>
          </a:xfrm>
          <a:prstGeom prst="rect">
            <a:avLst/>
          </a:prstGeom>
        </p:spPr>
      </p:pic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F3A5C028-64A3-3A41-B29B-7429A487C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3F2BE-5FCF-4D4F-9C94-4A9EE6BB1F22}" type="slidenum">
              <a:rPr lang="en-US" smtClean="0"/>
              <a:t>8</a:t>
            </a:fld>
            <a:endParaRPr lang="en-US"/>
          </a:p>
        </p:txBody>
      </p:sp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15D8110C-616B-A741-B4CD-C86A8051C94C}"/>
              </a:ext>
            </a:extLst>
          </p:cNvPr>
          <p:cNvCxnSpPr>
            <a:cxnSpLocks/>
          </p:cNvCxnSpPr>
          <p:nvPr/>
        </p:nvCxnSpPr>
        <p:spPr>
          <a:xfrm flipH="1">
            <a:off x="5083632" y="1610695"/>
            <a:ext cx="2024741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3ADC9FC4-C089-F84E-814A-405FF991B872}"/>
              </a:ext>
            </a:extLst>
          </p:cNvPr>
          <p:cNvSpPr txBox="1"/>
          <p:nvPr/>
        </p:nvSpPr>
        <p:spPr>
          <a:xfrm>
            <a:off x="7456716" y="1426029"/>
            <a:ext cx="458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VD</a:t>
            </a:r>
          </a:p>
        </p:txBody>
      </p: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8EDE1BDE-B32B-C34A-A311-DAA457B7069C}"/>
              </a:ext>
            </a:extLst>
          </p:cNvPr>
          <p:cNvCxnSpPr>
            <a:cxnSpLocks/>
          </p:cNvCxnSpPr>
          <p:nvPr/>
        </p:nvCxnSpPr>
        <p:spPr>
          <a:xfrm flipH="1">
            <a:off x="5170717" y="2253343"/>
            <a:ext cx="2024741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D9753C46-69C2-254D-BC17-520C32F9A35A}"/>
              </a:ext>
            </a:extLst>
          </p:cNvPr>
          <p:cNvSpPr txBox="1"/>
          <p:nvPr/>
        </p:nvSpPr>
        <p:spPr>
          <a:xfrm>
            <a:off x="7456716" y="2079172"/>
            <a:ext cx="373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VI</a:t>
            </a:r>
          </a:p>
        </p:txBody>
      </p: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B85A9C47-D4A1-F241-B791-705EA87F6781}"/>
              </a:ext>
            </a:extLst>
          </p:cNvPr>
          <p:cNvCxnSpPr>
            <a:cxnSpLocks/>
          </p:cNvCxnSpPr>
          <p:nvPr/>
        </p:nvCxnSpPr>
        <p:spPr>
          <a:xfrm flipH="1">
            <a:off x="6096003" y="3243943"/>
            <a:ext cx="402770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4" name="Picture 2">
            <a:extLst>
              <a:ext uri="{FF2B5EF4-FFF2-40B4-BE49-F238E27FC236}">
                <a16:creationId xmlns:a16="http://schemas.microsoft.com/office/drawing/2014/main" id="{526FF70E-8A76-1A4F-9CFF-EF7040B3FB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t="54227"/>
          <a:stretch/>
        </p:blipFill>
        <p:spPr bwMode="auto">
          <a:xfrm>
            <a:off x="6594968" y="3243943"/>
            <a:ext cx="5472608" cy="2318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ttangolo 14">
            <a:extLst>
              <a:ext uri="{FF2B5EF4-FFF2-40B4-BE49-F238E27FC236}">
                <a16:creationId xmlns:a16="http://schemas.microsoft.com/office/drawing/2014/main" id="{549AA7D1-5327-B447-BBCC-096234A0387B}"/>
              </a:ext>
            </a:extLst>
          </p:cNvPr>
          <p:cNvSpPr/>
          <p:nvPr/>
        </p:nvSpPr>
        <p:spPr>
          <a:xfrm>
            <a:off x="397246" y="392277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D4A50A2C-B24A-AB46-8C5A-D3701A78F632}"/>
              </a:ext>
            </a:extLst>
          </p:cNvPr>
          <p:cNvSpPr/>
          <p:nvPr/>
        </p:nvSpPr>
        <p:spPr>
          <a:xfrm>
            <a:off x="6644832" y="2703168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dirty="0">
                <a:solidFill>
                  <a:srgbClr val="C0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5804613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3085D610-1E7C-B94F-9CEB-5E8D0EDB1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3F2BE-5FCF-4D4F-9C94-4A9EE6BB1F22}" type="slidenum">
              <a:rPr lang="en-US" smtClean="0"/>
              <a:t>9</a:t>
            </a:fld>
            <a:endParaRPr lang="en-US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EAB349B-3AEB-B94B-9600-A2158FA1DD7D}"/>
              </a:ext>
            </a:extLst>
          </p:cNvPr>
          <p:cNvSpPr txBox="1"/>
          <p:nvPr/>
        </p:nvSpPr>
        <p:spPr>
          <a:xfrm>
            <a:off x="7415575" y="1700808"/>
            <a:ext cx="3348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+mj-lt"/>
                <a:cs typeface="Times New Roman" pitchFamily="18" charset="0"/>
              </a:rPr>
              <a:t>Numero di partecipanti per condizione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6CA83B4-DC72-2A47-8C31-8EEE1022013C}"/>
              </a:ext>
            </a:extLst>
          </p:cNvPr>
          <p:cNvSpPr txBox="1"/>
          <p:nvPr/>
        </p:nvSpPr>
        <p:spPr>
          <a:xfrm>
            <a:off x="7488599" y="4077072"/>
            <a:ext cx="3096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+mj-lt"/>
                <a:cs typeface="Times New Roman" pitchFamily="18" charset="0"/>
              </a:rPr>
              <a:t>Medie della VD per condizione e sul campione totale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5062202B-E0AF-2144-AE6D-B386CFEF6B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8505" y="837208"/>
            <a:ext cx="5600700" cy="172720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590EF56D-9490-BA45-B9E1-AF843A9575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913"/>
          <a:stretch/>
        </p:blipFill>
        <p:spPr>
          <a:xfrm>
            <a:off x="1683955" y="3429000"/>
            <a:ext cx="4658972" cy="18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18570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1533</Words>
  <Application>Microsoft Macintosh PowerPoint</Application>
  <PresentationFormat>Widescreen</PresentationFormat>
  <Paragraphs>126</Paragraphs>
  <Slides>35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35</vt:i4>
      </vt:variant>
    </vt:vector>
  </HeadingPairs>
  <TitlesOfParts>
    <vt:vector size="40" baseType="lpstr">
      <vt:lpstr>Arial</vt:lpstr>
      <vt:lpstr>Calibri</vt:lpstr>
      <vt:lpstr>Calibri Light</vt:lpstr>
      <vt:lpstr>Times New Roman</vt:lpstr>
      <vt:lpstr>Tema di Office</vt:lpstr>
      <vt:lpstr>Analisi multivariata dei dati: lezione 5</vt:lpstr>
      <vt:lpstr>ANOVA BETWEEN A UNA VIA</vt:lpstr>
      <vt:lpstr>t-test (1)</vt:lpstr>
      <vt:lpstr>t-test (2)</vt:lpstr>
      <vt:lpstr>ANOVA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Esercizio (file competenze.sav; dati inventati)  (Togliere il filtro)</vt:lpstr>
      <vt:lpstr>Soluzione: Analizza &gt; Modello lineare generale &gt; Univariata </vt:lpstr>
      <vt:lpstr>Presentazione standard di PowerPoint</vt:lpstr>
      <vt:lpstr>Output</vt:lpstr>
      <vt:lpstr>Usare medie marginali stimate e grafico per interpretare l’effetto</vt:lpstr>
      <vt:lpstr>DISEGNI FATTORIALI</vt:lpstr>
      <vt:lpstr>ANOVA BETWEEN FATTORIALE</vt:lpstr>
      <vt:lpstr>ANOVA BETWEEN fattoriale</vt:lpstr>
      <vt:lpstr>Esercizio (file competenze.sav)</vt:lpstr>
      <vt:lpstr>Presentazione standard di PowerPoint</vt:lpstr>
      <vt:lpstr>Presentazione standard di PowerPoint</vt:lpstr>
      <vt:lpstr>Presentazione standard di PowerPoint</vt:lpstr>
      <vt:lpstr>ANCOVA</vt:lpstr>
      <vt:lpstr>Output</vt:lpstr>
      <vt:lpstr>ANOVA WITHIN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erica casini</dc:creator>
  <cp:lastModifiedBy>erica casini</cp:lastModifiedBy>
  <cp:revision>7</cp:revision>
  <dcterms:created xsi:type="dcterms:W3CDTF">2021-04-10T07:19:17Z</dcterms:created>
  <dcterms:modified xsi:type="dcterms:W3CDTF">2021-04-10T08:54:17Z</dcterms:modified>
</cp:coreProperties>
</file>