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483" r:id="rId3"/>
    <p:sldId id="484" r:id="rId4"/>
    <p:sldId id="485" r:id="rId5"/>
    <p:sldId id="486" r:id="rId6"/>
    <p:sldId id="464" r:id="rId7"/>
    <p:sldId id="466" r:id="rId8"/>
    <p:sldId id="467" r:id="rId9"/>
    <p:sldId id="468" r:id="rId10"/>
    <p:sldId id="469" r:id="rId11"/>
    <p:sldId id="470" r:id="rId12"/>
    <p:sldId id="471" r:id="rId13"/>
    <p:sldId id="472" r:id="rId14"/>
    <p:sldId id="473" r:id="rId15"/>
    <p:sldId id="474" r:id="rId16"/>
    <p:sldId id="475" r:id="rId17"/>
    <p:sldId id="476" r:id="rId18"/>
    <p:sldId id="477" r:id="rId19"/>
    <p:sldId id="478" r:id="rId20"/>
    <p:sldId id="479" r:id="rId21"/>
    <p:sldId id="480" r:id="rId22"/>
    <p:sldId id="481" r:id="rId23"/>
    <p:sldId id="482"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46"/>
  </p:normalViewPr>
  <p:slideViewPr>
    <p:cSldViewPr snapToGrid="0" snapToObjects="1">
      <p:cViewPr varScale="1">
        <p:scale>
          <a:sx n="90" d="100"/>
          <a:sy n="90" d="100"/>
        </p:scale>
        <p:origin x="232" y="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F39DDC-EB7F-1541-A675-EE503E5CAE44}" type="datetimeFigureOut">
              <a:rPr lang="it-IT" smtClean="0"/>
              <a:t>18/04/21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7E2749-1115-2047-855D-1ABFCE53F9FA}" type="slidenum">
              <a:rPr lang="it-IT" smtClean="0"/>
              <a:t>‹N›</a:t>
            </a:fld>
            <a:endParaRPr lang="it-IT"/>
          </a:p>
        </p:txBody>
      </p:sp>
    </p:spTree>
    <p:extLst>
      <p:ext uri="{BB962C8B-B14F-4D97-AF65-F5344CB8AC3E}">
        <p14:creationId xmlns:p14="http://schemas.microsoft.com/office/powerpoint/2010/main" val="1051195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9A757B-1972-FE42-85F2-7BA89BB60990}"/>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E0D2EFB-4038-7745-8A97-83223DDB36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6DC141A-A00A-094D-8771-C610F2380005}"/>
              </a:ext>
            </a:extLst>
          </p:cNvPr>
          <p:cNvSpPr>
            <a:spLocks noGrp="1"/>
          </p:cNvSpPr>
          <p:nvPr>
            <p:ph type="dt" sz="half" idx="10"/>
          </p:nvPr>
        </p:nvSpPr>
        <p:spPr/>
        <p:txBody>
          <a:bodyPr/>
          <a:lstStyle/>
          <a:p>
            <a:fld id="{142C7638-D01A-C347-B223-F18F02B4C85B}" type="datetime1">
              <a:rPr lang="it-IT" smtClean="0"/>
              <a:t>18/04/21</a:t>
            </a:fld>
            <a:endParaRPr lang="it-IT"/>
          </a:p>
        </p:txBody>
      </p:sp>
      <p:sp>
        <p:nvSpPr>
          <p:cNvPr id="5" name="Segnaposto piè di pagina 4">
            <a:extLst>
              <a:ext uri="{FF2B5EF4-FFF2-40B4-BE49-F238E27FC236}">
                <a16:creationId xmlns:a16="http://schemas.microsoft.com/office/drawing/2014/main" id="{D3D950AE-9586-684D-A808-013151EA81E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0D641A6-A7B4-C847-9883-66656AA882E4}"/>
              </a:ext>
            </a:extLst>
          </p:cNvPr>
          <p:cNvSpPr>
            <a:spLocks noGrp="1"/>
          </p:cNvSpPr>
          <p:nvPr>
            <p:ph type="sldNum" sz="quarter" idx="12"/>
          </p:nvPr>
        </p:nvSpPr>
        <p:spPr/>
        <p:txBody>
          <a:bodyPr/>
          <a:lstStyle/>
          <a:p>
            <a:fld id="{A6DF1E05-DA18-5846-810A-23FA749CCB01}" type="slidenum">
              <a:rPr lang="it-IT" smtClean="0"/>
              <a:t>‹N›</a:t>
            </a:fld>
            <a:endParaRPr lang="it-IT"/>
          </a:p>
        </p:txBody>
      </p:sp>
    </p:spTree>
    <p:extLst>
      <p:ext uri="{BB962C8B-B14F-4D97-AF65-F5344CB8AC3E}">
        <p14:creationId xmlns:p14="http://schemas.microsoft.com/office/powerpoint/2010/main" val="4073040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1F4211-2C81-8D49-A76B-917709072A8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2608056-92A5-6145-A386-3C9058063D4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F8BDB8D-430D-284A-A268-D086DFB07B0E}"/>
              </a:ext>
            </a:extLst>
          </p:cNvPr>
          <p:cNvSpPr>
            <a:spLocks noGrp="1"/>
          </p:cNvSpPr>
          <p:nvPr>
            <p:ph type="dt" sz="half" idx="10"/>
          </p:nvPr>
        </p:nvSpPr>
        <p:spPr/>
        <p:txBody>
          <a:bodyPr/>
          <a:lstStyle/>
          <a:p>
            <a:fld id="{DC380854-3172-5349-A61A-4ADA63DC0700}" type="datetime1">
              <a:rPr lang="it-IT" smtClean="0"/>
              <a:t>18/04/21</a:t>
            </a:fld>
            <a:endParaRPr lang="it-IT"/>
          </a:p>
        </p:txBody>
      </p:sp>
      <p:sp>
        <p:nvSpPr>
          <p:cNvPr id="5" name="Segnaposto piè di pagina 4">
            <a:extLst>
              <a:ext uri="{FF2B5EF4-FFF2-40B4-BE49-F238E27FC236}">
                <a16:creationId xmlns:a16="http://schemas.microsoft.com/office/drawing/2014/main" id="{291FD9AF-6F6C-CE4B-936F-6613201C9D7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D6867E7-BA85-5C4F-A2D5-D521F449549E}"/>
              </a:ext>
            </a:extLst>
          </p:cNvPr>
          <p:cNvSpPr>
            <a:spLocks noGrp="1"/>
          </p:cNvSpPr>
          <p:nvPr>
            <p:ph type="sldNum" sz="quarter" idx="12"/>
          </p:nvPr>
        </p:nvSpPr>
        <p:spPr/>
        <p:txBody>
          <a:bodyPr/>
          <a:lstStyle/>
          <a:p>
            <a:fld id="{A6DF1E05-DA18-5846-810A-23FA749CCB01}" type="slidenum">
              <a:rPr lang="it-IT" smtClean="0"/>
              <a:t>‹N›</a:t>
            </a:fld>
            <a:endParaRPr lang="it-IT"/>
          </a:p>
        </p:txBody>
      </p:sp>
    </p:spTree>
    <p:extLst>
      <p:ext uri="{BB962C8B-B14F-4D97-AF65-F5344CB8AC3E}">
        <p14:creationId xmlns:p14="http://schemas.microsoft.com/office/powerpoint/2010/main" val="115733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830EB85-2B7B-3249-A8FD-95D32EE4820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558D76B-3979-2245-AB6B-C50CD805BCA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EF63B7C-5FE9-774D-84AA-0D9B169E26E7}"/>
              </a:ext>
            </a:extLst>
          </p:cNvPr>
          <p:cNvSpPr>
            <a:spLocks noGrp="1"/>
          </p:cNvSpPr>
          <p:nvPr>
            <p:ph type="dt" sz="half" idx="10"/>
          </p:nvPr>
        </p:nvSpPr>
        <p:spPr/>
        <p:txBody>
          <a:bodyPr/>
          <a:lstStyle/>
          <a:p>
            <a:fld id="{CE9AB9D5-AD3A-F74B-B076-FB147E275BE6}" type="datetime1">
              <a:rPr lang="it-IT" smtClean="0"/>
              <a:t>18/04/21</a:t>
            </a:fld>
            <a:endParaRPr lang="it-IT"/>
          </a:p>
        </p:txBody>
      </p:sp>
      <p:sp>
        <p:nvSpPr>
          <p:cNvPr id="5" name="Segnaposto piè di pagina 4">
            <a:extLst>
              <a:ext uri="{FF2B5EF4-FFF2-40B4-BE49-F238E27FC236}">
                <a16:creationId xmlns:a16="http://schemas.microsoft.com/office/drawing/2014/main" id="{717AE9B9-2919-3740-8D08-0106233E2A3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978B47E-31F0-7C47-B8FB-0A38746C1F57}"/>
              </a:ext>
            </a:extLst>
          </p:cNvPr>
          <p:cNvSpPr>
            <a:spLocks noGrp="1"/>
          </p:cNvSpPr>
          <p:nvPr>
            <p:ph type="sldNum" sz="quarter" idx="12"/>
          </p:nvPr>
        </p:nvSpPr>
        <p:spPr/>
        <p:txBody>
          <a:bodyPr/>
          <a:lstStyle/>
          <a:p>
            <a:fld id="{A6DF1E05-DA18-5846-810A-23FA749CCB01}" type="slidenum">
              <a:rPr lang="it-IT" smtClean="0"/>
              <a:t>‹N›</a:t>
            </a:fld>
            <a:endParaRPr lang="it-IT"/>
          </a:p>
        </p:txBody>
      </p:sp>
    </p:spTree>
    <p:extLst>
      <p:ext uri="{BB962C8B-B14F-4D97-AF65-F5344CB8AC3E}">
        <p14:creationId xmlns:p14="http://schemas.microsoft.com/office/powerpoint/2010/main" val="412305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25D789-5B13-A94C-A099-0C18C8AD3A4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1B58615-13B6-034F-A508-E2DCC9136B8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37CBDF6-ED2A-1D4E-A6D1-1854FCD6192B}"/>
              </a:ext>
            </a:extLst>
          </p:cNvPr>
          <p:cNvSpPr>
            <a:spLocks noGrp="1"/>
          </p:cNvSpPr>
          <p:nvPr>
            <p:ph type="dt" sz="half" idx="10"/>
          </p:nvPr>
        </p:nvSpPr>
        <p:spPr/>
        <p:txBody>
          <a:bodyPr/>
          <a:lstStyle/>
          <a:p>
            <a:fld id="{B485C226-7684-3541-BC00-6074E587D149}" type="datetime1">
              <a:rPr lang="it-IT" smtClean="0"/>
              <a:t>18/04/21</a:t>
            </a:fld>
            <a:endParaRPr lang="it-IT"/>
          </a:p>
        </p:txBody>
      </p:sp>
      <p:sp>
        <p:nvSpPr>
          <p:cNvPr id="5" name="Segnaposto piè di pagina 4">
            <a:extLst>
              <a:ext uri="{FF2B5EF4-FFF2-40B4-BE49-F238E27FC236}">
                <a16:creationId xmlns:a16="http://schemas.microsoft.com/office/drawing/2014/main" id="{FD49DBD1-E2B0-0946-982D-B937B4BD1CC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2F6ADDA-DF45-BF45-84A6-19E2A42C607D}"/>
              </a:ext>
            </a:extLst>
          </p:cNvPr>
          <p:cNvSpPr>
            <a:spLocks noGrp="1"/>
          </p:cNvSpPr>
          <p:nvPr>
            <p:ph type="sldNum" sz="quarter" idx="12"/>
          </p:nvPr>
        </p:nvSpPr>
        <p:spPr/>
        <p:txBody>
          <a:bodyPr/>
          <a:lstStyle/>
          <a:p>
            <a:fld id="{A6DF1E05-DA18-5846-810A-23FA749CCB01}" type="slidenum">
              <a:rPr lang="it-IT" smtClean="0"/>
              <a:t>‹N›</a:t>
            </a:fld>
            <a:endParaRPr lang="it-IT"/>
          </a:p>
        </p:txBody>
      </p:sp>
    </p:spTree>
    <p:extLst>
      <p:ext uri="{BB962C8B-B14F-4D97-AF65-F5344CB8AC3E}">
        <p14:creationId xmlns:p14="http://schemas.microsoft.com/office/powerpoint/2010/main" val="1779113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663D00-90E4-4248-9B64-CF5E7A22499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449F8D0-9226-E649-9A1D-BFB732F193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53DCEA3-EB0E-074E-ABA8-FFDA25CEC6CD}"/>
              </a:ext>
            </a:extLst>
          </p:cNvPr>
          <p:cNvSpPr>
            <a:spLocks noGrp="1"/>
          </p:cNvSpPr>
          <p:nvPr>
            <p:ph type="dt" sz="half" idx="10"/>
          </p:nvPr>
        </p:nvSpPr>
        <p:spPr/>
        <p:txBody>
          <a:bodyPr/>
          <a:lstStyle/>
          <a:p>
            <a:fld id="{4B09490D-80DE-D045-BC40-96AE0E8E0EFB}" type="datetime1">
              <a:rPr lang="it-IT" smtClean="0"/>
              <a:t>18/04/21</a:t>
            </a:fld>
            <a:endParaRPr lang="it-IT"/>
          </a:p>
        </p:txBody>
      </p:sp>
      <p:sp>
        <p:nvSpPr>
          <p:cNvPr id="5" name="Segnaposto piè di pagina 4">
            <a:extLst>
              <a:ext uri="{FF2B5EF4-FFF2-40B4-BE49-F238E27FC236}">
                <a16:creationId xmlns:a16="http://schemas.microsoft.com/office/drawing/2014/main" id="{7C5414CC-B4E9-7847-A682-9C5B0EA0B1B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93AB34A-667F-2A4A-822B-188274B6F0D5}"/>
              </a:ext>
            </a:extLst>
          </p:cNvPr>
          <p:cNvSpPr>
            <a:spLocks noGrp="1"/>
          </p:cNvSpPr>
          <p:nvPr>
            <p:ph type="sldNum" sz="quarter" idx="12"/>
          </p:nvPr>
        </p:nvSpPr>
        <p:spPr/>
        <p:txBody>
          <a:bodyPr/>
          <a:lstStyle/>
          <a:p>
            <a:fld id="{A6DF1E05-DA18-5846-810A-23FA749CCB01}" type="slidenum">
              <a:rPr lang="it-IT" smtClean="0"/>
              <a:t>‹N›</a:t>
            </a:fld>
            <a:endParaRPr lang="it-IT"/>
          </a:p>
        </p:txBody>
      </p:sp>
    </p:spTree>
    <p:extLst>
      <p:ext uri="{BB962C8B-B14F-4D97-AF65-F5344CB8AC3E}">
        <p14:creationId xmlns:p14="http://schemas.microsoft.com/office/powerpoint/2010/main" val="3852648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9A2CD8-3B3E-8F40-A8DE-8030C222BE1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3D99C88-D439-5445-A323-C5BBBD01CF3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C0E4D1B-3FAD-8E44-84DC-1EE8A097C7F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3D14384-33BE-AA49-AC7F-A3487EBFD6DF}"/>
              </a:ext>
            </a:extLst>
          </p:cNvPr>
          <p:cNvSpPr>
            <a:spLocks noGrp="1"/>
          </p:cNvSpPr>
          <p:nvPr>
            <p:ph type="dt" sz="half" idx="10"/>
          </p:nvPr>
        </p:nvSpPr>
        <p:spPr/>
        <p:txBody>
          <a:bodyPr/>
          <a:lstStyle/>
          <a:p>
            <a:fld id="{66828BC4-B023-4743-8A1C-DBDEB17D61EE}" type="datetime1">
              <a:rPr lang="it-IT" smtClean="0"/>
              <a:t>18/04/21</a:t>
            </a:fld>
            <a:endParaRPr lang="it-IT"/>
          </a:p>
        </p:txBody>
      </p:sp>
      <p:sp>
        <p:nvSpPr>
          <p:cNvPr id="6" name="Segnaposto piè di pagina 5">
            <a:extLst>
              <a:ext uri="{FF2B5EF4-FFF2-40B4-BE49-F238E27FC236}">
                <a16:creationId xmlns:a16="http://schemas.microsoft.com/office/drawing/2014/main" id="{22B39E20-D85C-3B4A-9E21-A89AB5E2C21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C101B4E-C27F-8041-8DA9-92A48D644D82}"/>
              </a:ext>
            </a:extLst>
          </p:cNvPr>
          <p:cNvSpPr>
            <a:spLocks noGrp="1"/>
          </p:cNvSpPr>
          <p:nvPr>
            <p:ph type="sldNum" sz="quarter" idx="12"/>
          </p:nvPr>
        </p:nvSpPr>
        <p:spPr/>
        <p:txBody>
          <a:bodyPr/>
          <a:lstStyle/>
          <a:p>
            <a:fld id="{A6DF1E05-DA18-5846-810A-23FA749CCB01}" type="slidenum">
              <a:rPr lang="it-IT" smtClean="0"/>
              <a:t>‹N›</a:t>
            </a:fld>
            <a:endParaRPr lang="it-IT"/>
          </a:p>
        </p:txBody>
      </p:sp>
    </p:spTree>
    <p:extLst>
      <p:ext uri="{BB962C8B-B14F-4D97-AF65-F5344CB8AC3E}">
        <p14:creationId xmlns:p14="http://schemas.microsoft.com/office/powerpoint/2010/main" val="1259045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B2A99A-86B3-1242-97E1-61ED291D843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2E24176-7EB7-734D-B73B-DCC64288F1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5113BB5-3A97-864C-B242-76726AFFE29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8C4D8A4-2198-ED4D-A65F-CE979121F4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666B6E3-9BB1-124A-A8EB-904C1818263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13EBBFEE-B4E4-C84D-9EDC-4482B8C64207}"/>
              </a:ext>
            </a:extLst>
          </p:cNvPr>
          <p:cNvSpPr>
            <a:spLocks noGrp="1"/>
          </p:cNvSpPr>
          <p:nvPr>
            <p:ph type="dt" sz="half" idx="10"/>
          </p:nvPr>
        </p:nvSpPr>
        <p:spPr/>
        <p:txBody>
          <a:bodyPr/>
          <a:lstStyle/>
          <a:p>
            <a:fld id="{C1B843E6-E7FA-5C4C-AC88-04AA4550D540}" type="datetime1">
              <a:rPr lang="it-IT" smtClean="0"/>
              <a:t>18/04/21</a:t>
            </a:fld>
            <a:endParaRPr lang="it-IT"/>
          </a:p>
        </p:txBody>
      </p:sp>
      <p:sp>
        <p:nvSpPr>
          <p:cNvPr id="8" name="Segnaposto piè di pagina 7">
            <a:extLst>
              <a:ext uri="{FF2B5EF4-FFF2-40B4-BE49-F238E27FC236}">
                <a16:creationId xmlns:a16="http://schemas.microsoft.com/office/drawing/2014/main" id="{CE1EC925-2902-A04C-8432-A9ED09E214B3}"/>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CDC4681-E127-BE43-B0FD-AD709ABB3C9E}"/>
              </a:ext>
            </a:extLst>
          </p:cNvPr>
          <p:cNvSpPr>
            <a:spLocks noGrp="1"/>
          </p:cNvSpPr>
          <p:nvPr>
            <p:ph type="sldNum" sz="quarter" idx="12"/>
          </p:nvPr>
        </p:nvSpPr>
        <p:spPr/>
        <p:txBody>
          <a:bodyPr/>
          <a:lstStyle/>
          <a:p>
            <a:fld id="{A6DF1E05-DA18-5846-810A-23FA749CCB01}" type="slidenum">
              <a:rPr lang="it-IT" smtClean="0"/>
              <a:t>‹N›</a:t>
            </a:fld>
            <a:endParaRPr lang="it-IT"/>
          </a:p>
        </p:txBody>
      </p:sp>
    </p:spTree>
    <p:extLst>
      <p:ext uri="{BB962C8B-B14F-4D97-AF65-F5344CB8AC3E}">
        <p14:creationId xmlns:p14="http://schemas.microsoft.com/office/powerpoint/2010/main" val="4136788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DD4A6E-3B04-F74F-B648-F58730FAF65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69D1399-3290-BA49-A190-06BE4504DD47}"/>
              </a:ext>
            </a:extLst>
          </p:cNvPr>
          <p:cNvSpPr>
            <a:spLocks noGrp="1"/>
          </p:cNvSpPr>
          <p:nvPr>
            <p:ph type="dt" sz="half" idx="10"/>
          </p:nvPr>
        </p:nvSpPr>
        <p:spPr/>
        <p:txBody>
          <a:bodyPr/>
          <a:lstStyle/>
          <a:p>
            <a:fld id="{F440E6F2-11AB-894B-8890-148C342AA575}" type="datetime1">
              <a:rPr lang="it-IT" smtClean="0"/>
              <a:t>18/04/21</a:t>
            </a:fld>
            <a:endParaRPr lang="it-IT"/>
          </a:p>
        </p:txBody>
      </p:sp>
      <p:sp>
        <p:nvSpPr>
          <p:cNvPr id="4" name="Segnaposto piè di pagina 3">
            <a:extLst>
              <a:ext uri="{FF2B5EF4-FFF2-40B4-BE49-F238E27FC236}">
                <a16:creationId xmlns:a16="http://schemas.microsoft.com/office/drawing/2014/main" id="{2F220C26-791D-4F43-8CBD-43B681ADB91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FFB9880-4262-F945-B5D5-172E9E87F8B1}"/>
              </a:ext>
            </a:extLst>
          </p:cNvPr>
          <p:cNvSpPr>
            <a:spLocks noGrp="1"/>
          </p:cNvSpPr>
          <p:nvPr>
            <p:ph type="sldNum" sz="quarter" idx="12"/>
          </p:nvPr>
        </p:nvSpPr>
        <p:spPr/>
        <p:txBody>
          <a:bodyPr/>
          <a:lstStyle/>
          <a:p>
            <a:fld id="{A6DF1E05-DA18-5846-810A-23FA749CCB01}" type="slidenum">
              <a:rPr lang="it-IT" smtClean="0"/>
              <a:t>‹N›</a:t>
            </a:fld>
            <a:endParaRPr lang="it-IT"/>
          </a:p>
        </p:txBody>
      </p:sp>
    </p:spTree>
    <p:extLst>
      <p:ext uri="{BB962C8B-B14F-4D97-AF65-F5344CB8AC3E}">
        <p14:creationId xmlns:p14="http://schemas.microsoft.com/office/powerpoint/2010/main" val="4225602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222278E-72E6-804B-9D97-3F1304F7B0DF}"/>
              </a:ext>
            </a:extLst>
          </p:cNvPr>
          <p:cNvSpPr>
            <a:spLocks noGrp="1"/>
          </p:cNvSpPr>
          <p:nvPr>
            <p:ph type="dt" sz="half" idx="10"/>
          </p:nvPr>
        </p:nvSpPr>
        <p:spPr/>
        <p:txBody>
          <a:bodyPr/>
          <a:lstStyle/>
          <a:p>
            <a:fld id="{243E4BC0-E01A-664D-BBB1-8CB6B746D5CB}" type="datetime1">
              <a:rPr lang="it-IT" smtClean="0"/>
              <a:t>18/04/21</a:t>
            </a:fld>
            <a:endParaRPr lang="it-IT"/>
          </a:p>
        </p:txBody>
      </p:sp>
      <p:sp>
        <p:nvSpPr>
          <p:cNvPr id="3" name="Segnaposto piè di pagina 2">
            <a:extLst>
              <a:ext uri="{FF2B5EF4-FFF2-40B4-BE49-F238E27FC236}">
                <a16:creationId xmlns:a16="http://schemas.microsoft.com/office/drawing/2014/main" id="{EBD3E6F0-14B3-5A4F-A380-E3B09DBF3EA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EA9817E-2335-DE45-A249-A63E8313549D}"/>
              </a:ext>
            </a:extLst>
          </p:cNvPr>
          <p:cNvSpPr>
            <a:spLocks noGrp="1"/>
          </p:cNvSpPr>
          <p:nvPr>
            <p:ph type="sldNum" sz="quarter" idx="12"/>
          </p:nvPr>
        </p:nvSpPr>
        <p:spPr/>
        <p:txBody>
          <a:bodyPr/>
          <a:lstStyle/>
          <a:p>
            <a:fld id="{A6DF1E05-DA18-5846-810A-23FA749CCB01}" type="slidenum">
              <a:rPr lang="it-IT" smtClean="0"/>
              <a:t>‹N›</a:t>
            </a:fld>
            <a:endParaRPr lang="it-IT"/>
          </a:p>
        </p:txBody>
      </p:sp>
    </p:spTree>
    <p:extLst>
      <p:ext uri="{BB962C8B-B14F-4D97-AF65-F5344CB8AC3E}">
        <p14:creationId xmlns:p14="http://schemas.microsoft.com/office/powerpoint/2010/main" val="262011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8A8A6F-9488-2049-A824-201FE2AA581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BD25BBD-4216-F34A-BFC1-4DFE7A03D7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1DD68CB-2EDB-114D-89D4-FC31A2DC1C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769A399-A926-C44A-8A55-B195650087F4}"/>
              </a:ext>
            </a:extLst>
          </p:cNvPr>
          <p:cNvSpPr>
            <a:spLocks noGrp="1"/>
          </p:cNvSpPr>
          <p:nvPr>
            <p:ph type="dt" sz="half" idx="10"/>
          </p:nvPr>
        </p:nvSpPr>
        <p:spPr/>
        <p:txBody>
          <a:bodyPr/>
          <a:lstStyle/>
          <a:p>
            <a:fld id="{652E3E60-C091-9B4F-AF28-E6BBA0FEA435}" type="datetime1">
              <a:rPr lang="it-IT" smtClean="0"/>
              <a:t>18/04/21</a:t>
            </a:fld>
            <a:endParaRPr lang="it-IT"/>
          </a:p>
        </p:txBody>
      </p:sp>
      <p:sp>
        <p:nvSpPr>
          <p:cNvPr id="6" name="Segnaposto piè di pagina 5">
            <a:extLst>
              <a:ext uri="{FF2B5EF4-FFF2-40B4-BE49-F238E27FC236}">
                <a16:creationId xmlns:a16="http://schemas.microsoft.com/office/drawing/2014/main" id="{0DC9A50F-865C-9842-BAA9-99577C1FD86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A20ECDF-9F39-4D49-BDE7-DD7BC6F98D6F}"/>
              </a:ext>
            </a:extLst>
          </p:cNvPr>
          <p:cNvSpPr>
            <a:spLocks noGrp="1"/>
          </p:cNvSpPr>
          <p:nvPr>
            <p:ph type="sldNum" sz="quarter" idx="12"/>
          </p:nvPr>
        </p:nvSpPr>
        <p:spPr/>
        <p:txBody>
          <a:bodyPr/>
          <a:lstStyle/>
          <a:p>
            <a:fld id="{A6DF1E05-DA18-5846-810A-23FA749CCB01}" type="slidenum">
              <a:rPr lang="it-IT" smtClean="0"/>
              <a:t>‹N›</a:t>
            </a:fld>
            <a:endParaRPr lang="it-IT"/>
          </a:p>
        </p:txBody>
      </p:sp>
    </p:spTree>
    <p:extLst>
      <p:ext uri="{BB962C8B-B14F-4D97-AF65-F5344CB8AC3E}">
        <p14:creationId xmlns:p14="http://schemas.microsoft.com/office/powerpoint/2010/main" val="956612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95D841-5D9F-D04A-8DAA-974FDA46D61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1DE5745-3F80-9349-80AA-600300D59B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B00C324-6263-2D43-AE43-17BE7C6B93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7C75133-9595-514E-8FB4-1A0EBE21ECAB}"/>
              </a:ext>
            </a:extLst>
          </p:cNvPr>
          <p:cNvSpPr>
            <a:spLocks noGrp="1"/>
          </p:cNvSpPr>
          <p:nvPr>
            <p:ph type="dt" sz="half" idx="10"/>
          </p:nvPr>
        </p:nvSpPr>
        <p:spPr/>
        <p:txBody>
          <a:bodyPr/>
          <a:lstStyle/>
          <a:p>
            <a:fld id="{D6881A59-1BB7-174C-9983-33FF038348EF}" type="datetime1">
              <a:rPr lang="it-IT" smtClean="0"/>
              <a:t>18/04/21</a:t>
            </a:fld>
            <a:endParaRPr lang="it-IT"/>
          </a:p>
        </p:txBody>
      </p:sp>
      <p:sp>
        <p:nvSpPr>
          <p:cNvPr id="6" name="Segnaposto piè di pagina 5">
            <a:extLst>
              <a:ext uri="{FF2B5EF4-FFF2-40B4-BE49-F238E27FC236}">
                <a16:creationId xmlns:a16="http://schemas.microsoft.com/office/drawing/2014/main" id="{3F16F596-F8EF-E744-81DE-4F1E92CE4D3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46D3680-7BA2-5C4C-AC44-C01C15D2710E}"/>
              </a:ext>
            </a:extLst>
          </p:cNvPr>
          <p:cNvSpPr>
            <a:spLocks noGrp="1"/>
          </p:cNvSpPr>
          <p:nvPr>
            <p:ph type="sldNum" sz="quarter" idx="12"/>
          </p:nvPr>
        </p:nvSpPr>
        <p:spPr/>
        <p:txBody>
          <a:bodyPr/>
          <a:lstStyle/>
          <a:p>
            <a:fld id="{A6DF1E05-DA18-5846-810A-23FA749CCB01}" type="slidenum">
              <a:rPr lang="it-IT" smtClean="0"/>
              <a:t>‹N›</a:t>
            </a:fld>
            <a:endParaRPr lang="it-IT"/>
          </a:p>
        </p:txBody>
      </p:sp>
    </p:spTree>
    <p:extLst>
      <p:ext uri="{BB962C8B-B14F-4D97-AF65-F5344CB8AC3E}">
        <p14:creationId xmlns:p14="http://schemas.microsoft.com/office/powerpoint/2010/main" val="2407098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8DA9D22-9539-3F4A-AE76-612C30C97C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A0CD171-0CC0-C347-8F0A-2F8EE30DC0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FBA54DF-FE2E-144B-A86B-AD2B6B74BD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B2A9D-2AD6-7D4A-8E22-5CB09EED79D4}" type="datetime1">
              <a:rPr lang="it-IT" smtClean="0"/>
              <a:t>18/04/21</a:t>
            </a:fld>
            <a:endParaRPr lang="it-IT"/>
          </a:p>
        </p:txBody>
      </p:sp>
      <p:sp>
        <p:nvSpPr>
          <p:cNvPr id="5" name="Segnaposto piè di pagina 4">
            <a:extLst>
              <a:ext uri="{FF2B5EF4-FFF2-40B4-BE49-F238E27FC236}">
                <a16:creationId xmlns:a16="http://schemas.microsoft.com/office/drawing/2014/main" id="{38E53962-A916-8A46-B79D-1CECDAEB7B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99487FC-C06E-F34D-AFA7-F0886764D3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F1E05-DA18-5846-810A-23FA749CCB01}" type="slidenum">
              <a:rPr lang="it-IT" smtClean="0"/>
              <a:t>‹N›</a:t>
            </a:fld>
            <a:endParaRPr lang="it-IT"/>
          </a:p>
        </p:txBody>
      </p:sp>
    </p:spTree>
    <p:extLst>
      <p:ext uri="{BB962C8B-B14F-4D97-AF65-F5344CB8AC3E}">
        <p14:creationId xmlns:p14="http://schemas.microsoft.com/office/powerpoint/2010/main" val="3048068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F3E1D2-62BF-5449-964B-93562A5F441A}"/>
              </a:ext>
            </a:extLst>
          </p:cNvPr>
          <p:cNvSpPr>
            <a:spLocks noGrp="1"/>
          </p:cNvSpPr>
          <p:nvPr>
            <p:ph type="ctrTitle"/>
          </p:nvPr>
        </p:nvSpPr>
        <p:spPr/>
        <p:txBody>
          <a:bodyPr/>
          <a:lstStyle/>
          <a:p>
            <a:r>
              <a:rPr lang="it-IT" dirty="0"/>
              <a:t>ANALISI MULTIVARIATA DEI DATI: lezione 6</a:t>
            </a:r>
          </a:p>
        </p:txBody>
      </p:sp>
      <p:sp>
        <p:nvSpPr>
          <p:cNvPr id="3" name="Sottotitolo 2">
            <a:extLst>
              <a:ext uri="{FF2B5EF4-FFF2-40B4-BE49-F238E27FC236}">
                <a16:creationId xmlns:a16="http://schemas.microsoft.com/office/drawing/2014/main" id="{996E6D14-57D0-154C-A81F-651BAB4354EC}"/>
              </a:ext>
            </a:extLst>
          </p:cNvPr>
          <p:cNvSpPr>
            <a:spLocks noGrp="1"/>
          </p:cNvSpPr>
          <p:nvPr>
            <p:ph type="subTitle" idx="1"/>
          </p:nvPr>
        </p:nvSpPr>
        <p:spPr/>
        <p:txBody>
          <a:bodyPr/>
          <a:lstStyle/>
          <a:p>
            <a:r>
              <a:rPr lang="it-IT" dirty="0">
                <a:latin typeface="+mj-lt"/>
              </a:rPr>
              <a:t>Erica Casini</a:t>
            </a:r>
          </a:p>
          <a:p>
            <a:r>
              <a:rPr lang="it-IT" dirty="0" err="1">
                <a:latin typeface="+mj-lt"/>
              </a:rPr>
              <a:t>erica.casini@unimib.it</a:t>
            </a:r>
            <a:endParaRPr lang="it-IT" dirty="0">
              <a:latin typeface="+mj-lt"/>
            </a:endParaRPr>
          </a:p>
        </p:txBody>
      </p:sp>
    </p:spTree>
    <p:extLst>
      <p:ext uri="{BB962C8B-B14F-4D97-AF65-F5344CB8AC3E}">
        <p14:creationId xmlns:p14="http://schemas.microsoft.com/office/powerpoint/2010/main" val="3270979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BE65119C-CDC5-F343-AD0C-24B71224D86D}"/>
              </a:ext>
            </a:extLst>
          </p:cNvPr>
          <p:cNvPicPr>
            <a:picLocks noChangeAspect="1"/>
          </p:cNvPicPr>
          <p:nvPr/>
        </p:nvPicPr>
        <p:blipFill>
          <a:blip r:embed="rId2"/>
          <a:stretch>
            <a:fillRect/>
          </a:stretch>
        </p:blipFill>
        <p:spPr>
          <a:xfrm>
            <a:off x="777494" y="1196752"/>
            <a:ext cx="6175745" cy="1465575"/>
          </a:xfrm>
          <a:prstGeom prst="rect">
            <a:avLst/>
          </a:prstGeom>
        </p:spPr>
      </p:pic>
      <p:pic>
        <p:nvPicPr>
          <p:cNvPr id="3" name="Immagine 2">
            <a:extLst>
              <a:ext uri="{FF2B5EF4-FFF2-40B4-BE49-F238E27FC236}">
                <a16:creationId xmlns:a16="http://schemas.microsoft.com/office/drawing/2014/main" id="{03879DBF-3FB1-6641-8CE6-D3AD934553ED}"/>
              </a:ext>
            </a:extLst>
          </p:cNvPr>
          <p:cNvPicPr>
            <a:picLocks noChangeAspect="1"/>
          </p:cNvPicPr>
          <p:nvPr/>
        </p:nvPicPr>
        <p:blipFill>
          <a:blip r:embed="rId3"/>
          <a:stretch>
            <a:fillRect/>
          </a:stretch>
        </p:blipFill>
        <p:spPr>
          <a:xfrm>
            <a:off x="687006" y="2996952"/>
            <a:ext cx="6336704" cy="3261539"/>
          </a:xfrm>
          <a:prstGeom prst="rect">
            <a:avLst/>
          </a:prstGeom>
        </p:spPr>
      </p:pic>
      <p:sp>
        <p:nvSpPr>
          <p:cNvPr id="4" name="Rettangolo 3">
            <a:extLst>
              <a:ext uri="{FF2B5EF4-FFF2-40B4-BE49-F238E27FC236}">
                <a16:creationId xmlns:a16="http://schemas.microsoft.com/office/drawing/2014/main" id="{B3B3C297-2DBA-3643-BD53-AD200CCAD749}"/>
              </a:ext>
            </a:extLst>
          </p:cNvPr>
          <p:cNvSpPr/>
          <p:nvPr/>
        </p:nvSpPr>
        <p:spPr>
          <a:xfrm>
            <a:off x="7395210" y="1393344"/>
            <a:ext cx="3989070" cy="769441"/>
          </a:xfrm>
          <a:prstGeom prst="rect">
            <a:avLst/>
          </a:prstGeom>
        </p:spPr>
        <p:txBody>
          <a:bodyPr wrap="square">
            <a:spAutoFit/>
          </a:bodyPr>
          <a:lstStyle/>
          <a:p>
            <a:r>
              <a:rPr lang="it-IT" sz="2200" dirty="0">
                <a:latin typeface="+mj-lt"/>
                <a:cs typeface="Times New Roman" pitchFamily="18" charset="0"/>
              </a:rPr>
              <a:t>Si può assumere la sfericità:</a:t>
            </a:r>
          </a:p>
          <a:p>
            <a:r>
              <a:rPr lang="it-IT" sz="2200" dirty="0" err="1">
                <a:latin typeface="+mj-lt"/>
                <a:cs typeface="Times New Roman" pitchFamily="18" charset="0"/>
              </a:rPr>
              <a:t>W</a:t>
            </a:r>
            <a:r>
              <a:rPr lang="it-IT" sz="2200" dirty="0">
                <a:latin typeface="+mj-lt"/>
                <a:cs typeface="Times New Roman" pitchFamily="18" charset="0"/>
              </a:rPr>
              <a:t> = .99, </a:t>
            </a:r>
            <a:r>
              <a:rPr lang="it-IT" sz="2200" dirty="0" err="1">
                <a:latin typeface="+mj-lt"/>
                <a:cs typeface="Times New Roman" pitchFamily="18" charset="0"/>
              </a:rPr>
              <a:t>p</a:t>
            </a:r>
            <a:r>
              <a:rPr lang="it-IT" sz="2200" dirty="0">
                <a:latin typeface="+mj-lt"/>
                <a:cs typeface="Times New Roman" pitchFamily="18" charset="0"/>
              </a:rPr>
              <a:t> = .404</a:t>
            </a:r>
            <a:endParaRPr lang="it-IT" sz="2200" i="1" dirty="0">
              <a:latin typeface="+mj-lt"/>
              <a:cs typeface="Times New Roman" pitchFamily="18" charset="0"/>
            </a:endParaRPr>
          </a:p>
        </p:txBody>
      </p:sp>
      <p:sp>
        <p:nvSpPr>
          <p:cNvPr id="5" name="Rettangolo 4">
            <a:extLst>
              <a:ext uri="{FF2B5EF4-FFF2-40B4-BE49-F238E27FC236}">
                <a16:creationId xmlns:a16="http://schemas.microsoft.com/office/drawing/2014/main" id="{294D831F-7B21-BB46-BE98-ED3FDD427CBE}"/>
              </a:ext>
            </a:extLst>
          </p:cNvPr>
          <p:cNvSpPr/>
          <p:nvPr/>
        </p:nvSpPr>
        <p:spPr>
          <a:xfrm>
            <a:off x="7515924" y="3533209"/>
            <a:ext cx="3989070" cy="3139321"/>
          </a:xfrm>
          <a:prstGeom prst="rect">
            <a:avLst/>
          </a:prstGeom>
        </p:spPr>
        <p:txBody>
          <a:bodyPr wrap="square">
            <a:spAutoFit/>
          </a:bodyPr>
          <a:lstStyle/>
          <a:p>
            <a:r>
              <a:rPr lang="it-IT" sz="2200" dirty="0">
                <a:latin typeface="+mj-lt"/>
                <a:cs typeface="Times New Roman" pitchFamily="18" charset="0"/>
              </a:rPr>
              <a:t>Abbiamo un effetto principale del profumo, dunque i 3 profumi sono valutati diversamente, </a:t>
            </a:r>
            <a:r>
              <a:rPr lang="it-IT" sz="2200" i="1" dirty="0">
                <a:latin typeface="+mj-lt"/>
                <a:cs typeface="Times New Roman" pitchFamily="18" charset="0"/>
              </a:rPr>
              <a:t>F</a:t>
            </a:r>
            <a:r>
              <a:rPr lang="it-IT" sz="2200" dirty="0">
                <a:latin typeface="+mj-lt"/>
                <a:cs typeface="Times New Roman" pitchFamily="18" charset="0"/>
              </a:rPr>
              <a:t>(2,396) = 85.76, </a:t>
            </a:r>
            <a:r>
              <a:rPr lang="it-IT" sz="2200" i="1" dirty="0">
                <a:latin typeface="+mj-lt"/>
                <a:cs typeface="Times New Roman" pitchFamily="18" charset="0"/>
              </a:rPr>
              <a:t>p </a:t>
            </a:r>
            <a:r>
              <a:rPr lang="it-IT" sz="2200" dirty="0">
                <a:latin typeface="+mj-lt"/>
                <a:cs typeface="Times New Roman" pitchFamily="18" charset="0"/>
              </a:rPr>
              <a:t>&lt; .001, </a:t>
            </a:r>
            <a:r>
              <a:rPr lang="el-GR" sz="2200" dirty="0">
                <a:latin typeface="+mj-lt"/>
                <a:cs typeface="Times New Roman" pitchFamily="18" charset="0"/>
              </a:rPr>
              <a:t>η</a:t>
            </a:r>
            <a:r>
              <a:rPr lang="it-IT" sz="2200" baseline="30000" dirty="0">
                <a:latin typeface="+mj-lt"/>
                <a:cs typeface="Times New Roman" pitchFamily="18" charset="0"/>
              </a:rPr>
              <a:t>2</a:t>
            </a:r>
            <a:r>
              <a:rPr lang="it-IT" sz="2200" dirty="0">
                <a:latin typeface="+mj-lt"/>
                <a:cs typeface="Times New Roman" pitchFamily="18" charset="0"/>
              </a:rPr>
              <a:t> = .30</a:t>
            </a:r>
          </a:p>
          <a:p>
            <a:endParaRPr lang="it-IT" sz="2200" i="1" dirty="0">
              <a:latin typeface="+mj-lt"/>
              <a:cs typeface="Times New Roman" pitchFamily="18" charset="0"/>
            </a:endParaRPr>
          </a:p>
          <a:p>
            <a:r>
              <a:rPr lang="it-IT" sz="2200" dirty="0">
                <a:latin typeface="+mj-lt"/>
                <a:cs typeface="Times New Roman" pitchFamily="18" charset="0"/>
              </a:rPr>
              <a:t>Non c’è interazione col genere, </a:t>
            </a:r>
            <a:r>
              <a:rPr lang="it-IT" sz="2200" i="1" dirty="0">
                <a:latin typeface="+mj-lt"/>
                <a:cs typeface="Times New Roman" pitchFamily="18" charset="0"/>
              </a:rPr>
              <a:t>F</a:t>
            </a:r>
            <a:r>
              <a:rPr lang="it-IT" sz="2200" dirty="0">
                <a:latin typeface="+mj-lt"/>
                <a:cs typeface="Times New Roman" pitchFamily="18" charset="0"/>
              </a:rPr>
              <a:t>(2,396) = 0.24, </a:t>
            </a:r>
            <a:r>
              <a:rPr lang="it-IT" sz="2200" i="1" dirty="0">
                <a:latin typeface="+mj-lt"/>
                <a:cs typeface="Times New Roman" pitchFamily="18" charset="0"/>
              </a:rPr>
              <a:t>p </a:t>
            </a:r>
            <a:r>
              <a:rPr lang="it-IT" sz="2200" dirty="0">
                <a:latin typeface="+mj-lt"/>
                <a:cs typeface="Times New Roman" pitchFamily="18" charset="0"/>
              </a:rPr>
              <a:t>&lt; .001, </a:t>
            </a:r>
            <a:r>
              <a:rPr lang="el-GR" sz="2200" dirty="0">
                <a:latin typeface="+mj-lt"/>
                <a:cs typeface="Times New Roman" pitchFamily="18" charset="0"/>
              </a:rPr>
              <a:t>η</a:t>
            </a:r>
            <a:r>
              <a:rPr lang="it-IT" sz="2200" baseline="30000" dirty="0">
                <a:latin typeface="+mj-lt"/>
                <a:cs typeface="Times New Roman" pitchFamily="18" charset="0"/>
              </a:rPr>
              <a:t>2</a:t>
            </a:r>
            <a:r>
              <a:rPr lang="it-IT" sz="2200" dirty="0">
                <a:latin typeface="+mj-lt"/>
                <a:cs typeface="Times New Roman" pitchFamily="18" charset="0"/>
              </a:rPr>
              <a:t> = .001</a:t>
            </a:r>
          </a:p>
        </p:txBody>
      </p:sp>
      <p:sp>
        <p:nvSpPr>
          <p:cNvPr id="6" name="Rettangolo 5">
            <a:extLst>
              <a:ext uri="{FF2B5EF4-FFF2-40B4-BE49-F238E27FC236}">
                <a16:creationId xmlns:a16="http://schemas.microsoft.com/office/drawing/2014/main" id="{3952D846-C853-E541-8111-09DDB504CC3D}"/>
              </a:ext>
            </a:extLst>
          </p:cNvPr>
          <p:cNvSpPr/>
          <p:nvPr/>
        </p:nvSpPr>
        <p:spPr>
          <a:xfrm>
            <a:off x="2788920" y="2996952"/>
            <a:ext cx="2457450" cy="36576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a:extLst>
              <a:ext uri="{FF2B5EF4-FFF2-40B4-BE49-F238E27FC236}">
                <a16:creationId xmlns:a16="http://schemas.microsoft.com/office/drawing/2014/main" id="{87CFAABD-F25D-4549-B740-28F14E458149}"/>
              </a:ext>
            </a:extLst>
          </p:cNvPr>
          <p:cNvSpPr/>
          <p:nvPr/>
        </p:nvSpPr>
        <p:spPr>
          <a:xfrm>
            <a:off x="687005" y="3927336"/>
            <a:ext cx="6266233" cy="26747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a:extLst>
              <a:ext uri="{FF2B5EF4-FFF2-40B4-BE49-F238E27FC236}">
                <a16:creationId xmlns:a16="http://schemas.microsoft.com/office/drawing/2014/main" id="{30645F08-CA36-2445-8A16-1984B649B3FA}"/>
              </a:ext>
            </a:extLst>
          </p:cNvPr>
          <p:cNvSpPr/>
          <p:nvPr/>
        </p:nvSpPr>
        <p:spPr>
          <a:xfrm>
            <a:off x="687004" y="4712940"/>
            <a:ext cx="6266233" cy="26747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Titolo 1">
            <a:extLst>
              <a:ext uri="{FF2B5EF4-FFF2-40B4-BE49-F238E27FC236}">
                <a16:creationId xmlns:a16="http://schemas.microsoft.com/office/drawing/2014/main" id="{A9ABF08C-C8A8-A74D-B596-16FFB329C080}"/>
              </a:ext>
            </a:extLst>
          </p:cNvPr>
          <p:cNvSpPr txBox="1">
            <a:spLocks/>
          </p:cNvSpPr>
          <p:nvPr/>
        </p:nvSpPr>
        <p:spPr>
          <a:xfrm>
            <a:off x="0" y="44769"/>
            <a:ext cx="12192000" cy="5953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chemeClr val="accent1">
                    <a:lumMod val="60000"/>
                    <a:lumOff val="40000"/>
                  </a:schemeClr>
                </a:solidFill>
              </a:rPr>
              <a:t>ANOVA </a:t>
            </a:r>
            <a:r>
              <a:rPr lang="en-US" sz="2000" dirty="0" err="1">
                <a:solidFill>
                  <a:schemeClr val="accent1">
                    <a:lumMod val="60000"/>
                    <a:lumOff val="40000"/>
                  </a:schemeClr>
                </a:solidFill>
              </a:rPr>
              <a:t>mista</a:t>
            </a:r>
            <a:r>
              <a:rPr lang="en-US" sz="2000" dirty="0">
                <a:solidFill>
                  <a:schemeClr val="accent1">
                    <a:lumMod val="60000"/>
                    <a:lumOff val="40000"/>
                  </a:schemeClr>
                </a:solidFill>
              </a:rPr>
              <a:t> within-between</a:t>
            </a:r>
          </a:p>
        </p:txBody>
      </p:sp>
    </p:spTree>
    <p:extLst>
      <p:ext uri="{BB962C8B-B14F-4D97-AF65-F5344CB8AC3E}">
        <p14:creationId xmlns:p14="http://schemas.microsoft.com/office/powerpoint/2010/main" val="3079809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9D3B92DC-6ABE-014A-81DE-739DC9920244}"/>
              </a:ext>
            </a:extLst>
          </p:cNvPr>
          <p:cNvPicPr>
            <a:picLocks noChangeAspect="1"/>
          </p:cNvPicPr>
          <p:nvPr/>
        </p:nvPicPr>
        <p:blipFill>
          <a:blip r:embed="rId2"/>
          <a:stretch>
            <a:fillRect/>
          </a:stretch>
        </p:blipFill>
        <p:spPr>
          <a:xfrm>
            <a:off x="3005457" y="1432208"/>
            <a:ext cx="6181085" cy="2304256"/>
          </a:xfrm>
          <a:prstGeom prst="rect">
            <a:avLst/>
          </a:prstGeom>
        </p:spPr>
      </p:pic>
      <p:sp>
        <p:nvSpPr>
          <p:cNvPr id="3" name="Rettangolo 2">
            <a:extLst>
              <a:ext uri="{FF2B5EF4-FFF2-40B4-BE49-F238E27FC236}">
                <a16:creationId xmlns:a16="http://schemas.microsoft.com/office/drawing/2014/main" id="{DB0CE305-30E5-5B48-A62F-65D9D3AADFEC}"/>
              </a:ext>
            </a:extLst>
          </p:cNvPr>
          <p:cNvSpPr/>
          <p:nvPr/>
        </p:nvSpPr>
        <p:spPr>
          <a:xfrm>
            <a:off x="1028700" y="4312528"/>
            <a:ext cx="9784080" cy="769441"/>
          </a:xfrm>
          <a:prstGeom prst="rect">
            <a:avLst/>
          </a:prstGeom>
        </p:spPr>
        <p:txBody>
          <a:bodyPr wrap="square">
            <a:spAutoFit/>
          </a:bodyPr>
          <a:lstStyle/>
          <a:p>
            <a:r>
              <a:rPr lang="it-IT" sz="2200" dirty="0">
                <a:latin typeface="+mj-lt"/>
                <a:cs typeface="Times New Roman" pitchFamily="18" charset="0"/>
              </a:rPr>
              <a:t>C’è un effetto principale di genere, il che vuol dire che uomini e donne valutano in modo diverso i profumi, </a:t>
            </a:r>
            <a:r>
              <a:rPr lang="it-IT" sz="2200" i="1" dirty="0">
                <a:latin typeface="+mj-lt"/>
                <a:cs typeface="Times New Roman" pitchFamily="18" charset="0"/>
              </a:rPr>
              <a:t>F</a:t>
            </a:r>
            <a:r>
              <a:rPr lang="it-IT" sz="2200" dirty="0">
                <a:latin typeface="+mj-lt"/>
                <a:cs typeface="Times New Roman" pitchFamily="18" charset="0"/>
              </a:rPr>
              <a:t>(1,198) = 179.99, </a:t>
            </a:r>
            <a:r>
              <a:rPr lang="it-IT" sz="2200" i="1" dirty="0">
                <a:latin typeface="+mj-lt"/>
                <a:cs typeface="Times New Roman" pitchFamily="18" charset="0"/>
              </a:rPr>
              <a:t>p </a:t>
            </a:r>
            <a:r>
              <a:rPr lang="it-IT" sz="2200" dirty="0">
                <a:latin typeface="+mj-lt"/>
                <a:cs typeface="Times New Roman" pitchFamily="18" charset="0"/>
              </a:rPr>
              <a:t>&lt; .001, </a:t>
            </a:r>
            <a:r>
              <a:rPr lang="el-GR" sz="2200" dirty="0">
                <a:latin typeface="+mj-lt"/>
                <a:cs typeface="Times New Roman" pitchFamily="18" charset="0"/>
              </a:rPr>
              <a:t>η</a:t>
            </a:r>
            <a:r>
              <a:rPr lang="it-IT" sz="2200" baseline="30000" dirty="0">
                <a:latin typeface="+mj-lt"/>
                <a:cs typeface="Times New Roman" pitchFamily="18" charset="0"/>
              </a:rPr>
              <a:t>2</a:t>
            </a:r>
            <a:r>
              <a:rPr lang="it-IT" sz="2200" dirty="0">
                <a:latin typeface="+mj-lt"/>
                <a:cs typeface="Times New Roman" pitchFamily="18" charset="0"/>
              </a:rPr>
              <a:t> = .48</a:t>
            </a:r>
          </a:p>
        </p:txBody>
      </p:sp>
      <p:sp>
        <p:nvSpPr>
          <p:cNvPr id="4" name="Rettangolo 3">
            <a:extLst>
              <a:ext uri="{FF2B5EF4-FFF2-40B4-BE49-F238E27FC236}">
                <a16:creationId xmlns:a16="http://schemas.microsoft.com/office/drawing/2014/main" id="{021C6E5E-C501-774F-99BF-7A78977DC927}"/>
              </a:ext>
            </a:extLst>
          </p:cNvPr>
          <p:cNvSpPr/>
          <p:nvPr/>
        </p:nvSpPr>
        <p:spPr>
          <a:xfrm>
            <a:off x="4880610" y="1543050"/>
            <a:ext cx="2457450" cy="36576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a:extLst>
              <a:ext uri="{FF2B5EF4-FFF2-40B4-BE49-F238E27FC236}">
                <a16:creationId xmlns:a16="http://schemas.microsoft.com/office/drawing/2014/main" id="{E543E97E-9318-8C47-8DA0-CD4E6A786A4F}"/>
              </a:ext>
            </a:extLst>
          </p:cNvPr>
          <p:cNvSpPr/>
          <p:nvPr/>
        </p:nvSpPr>
        <p:spPr>
          <a:xfrm>
            <a:off x="3005456" y="3177540"/>
            <a:ext cx="6181085" cy="25146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Titolo 1">
            <a:extLst>
              <a:ext uri="{FF2B5EF4-FFF2-40B4-BE49-F238E27FC236}">
                <a16:creationId xmlns:a16="http://schemas.microsoft.com/office/drawing/2014/main" id="{3996A833-ADA6-8641-A381-DFF8FDBC99D7}"/>
              </a:ext>
            </a:extLst>
          </p:cNvPr>
          <p:cNvSpPr txBox="1">
            <a:spLocks/>
          </p:cNvSpPr>
          <p:nvPr/>
        </p:nvSpPr>
        <p:spPr>
          <a:xfrm>
            <a:off x="0" y="44769"/>
            <a:ext cx="12192000" cy="5953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chemeClr val="accent1">
                    <a:lumMod val="60000"/>
                    <a:lumOff val="40000"/>
                  </a:schemeClr>
                </a:solidFill>
              </a:rPr>
              <a:t>ANOVA </a:t>
            </a:r>
            <a:r>
              <a:rPr lang="en-US" sz="2000" dirty="0" err="1">
                <a:solidFill>
                  <a:schemeClr val="accent1">
                    <a:lumMod val="60000"/>
                    <a:lumOff val="40000"/>
                  </a:schemeClr>
                </a:solidFill>
              </a:rPr>
              <a:t>mista</a:t>
            </a:r>
            <a:r>
              <a:rPr lang="en-US" sz="2000" dirty="0">
                <a:solidFill>
                  <a:schemeClr val="accent1">
                    <a:lumMod val="60000"/>
                    <a:lumOff val="40000"/>
                  </a:schemeClr>
                </a:solidFill>
              </a:rPr>
              <a:t> within-between</a:t>
            </a:r>
          </a:p>
        </p:txBody>
      </p:sp>
    </p:spTree>
    <p:extLst>
      <p:ext uri="{BB962C8B-B14F-4D97-AF65-F5344CB8AC3E}">
        <p14:creationId xmlns:p14="http://schemas.microsoft.com/office/powerpoint/2010/main" val="3398683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B81CA05-2BA8-5B43-AF1F-151C66E19893}"/>
              </a:ext>
            </a:extLst>
          </p:cNvPr>
          <p:cNvSpPr/>
          <p:nvPr/>
        </p:nvSpPr>
        <p:spPr>
          <a:xfrm>
            <a:off x="7335758" y="1473354"/>
            <a:ext cx="4082812" cy="4154984"/>
          </a:xfrm>
          <a:prstGeom prst="rect">
            <a:avLst/>
          </a:prstGeom>
        </p:spPr>
        <p:txBody>
          <a:bodyPr wrap="square">
            <a:spAutoFit/>
          </a:bodyPr>
          <a:lstStyle/>
          <a:p>
            <a:r>
              <a:rPr lang="it-IT" sz="2200" dirty="0">
                <a:latin typeface="+mj-lt"/>
                <a:cs typeface="Times New Roman" pitchFamily="18" charset="0"/>
              </a:rPr>
              <a:t>Dal grafico è possibile osservare sia l’effetto del profumo (per ogni profumo c’è una valutazione diversa), sia di genere (gli uomini danno valutazioni inferiori rispetto alle donne).</a:t>
            </a:r>
          </a:p>
          <a:p>
            <a:endParaRPr lang="it-IT" sz="2200" i="1" dirty="0">
              <a:latin typeface="+mj-lt"/>
              <a:cs typeface="Times New Roman" pitchFamily="18" charset="0"/>
            </a:endParaRPr>
          </a:p>
          <a:p>
            <a:r>
              <a:rPr lang="it-IT" sz="2200" dirty="0">
                <a:latin typeface="+mj-lt"/>
                <a:cs typeface="Times New Roman" pitchFamily="18" charset="0"/>
              </a:rPr>
              <a:t>Si nota inoltre l’assenza di una interazione: la valutazione dei profumi segue lo stesso andamento sia per gli uomini che per le donne</a:t>
            </a:r>
          </a:p>
        </p:txBody>
      </p:sp>
      <p:pic>
        <p:nvPicPr>
          <p:cNvPr id="3" name="Immagine 2">
            <a:extLst>
              <a:ext uri="{FF2B5EF4-FFF2-40B4-BE49-F238E27FC236}">
                <a16:creationId xmlns:a16="http://schemas.microsoft.com/office/drawing/2014/main" id="{DA639E56-487A-1942-9814-71342DBE0F8E}"/>
              </a:ext>
            </a:extLst>
          </p:cNvPr>
          <p:cNvPicPr>
            <a:picLocks noChangeAspect="1"/>
          </p:cNvPicPr>
          <p:nvPr/>
        </p:nvPicPr>
        <p:blipFill>
          <a:blip r:embed="rId2"/>
          <a:stretch>
            <a:fillRect/>
          </a:stretch>
        </p:blipFill>
        <p:spPr>
          <a:xfrm>
            <a:off x="2151182" y="1473354"/>
            <a:ext cx="4962525" cy="4743450"/>
          </a:xfrm>
          <a:prstGeom prst="rect">
            <a:avLst/>
          </a:prstGeom>
        </p:spPr>
      </p:pic>
      <p:sp>
        <p:nvSpPr>
          <p:cNvPr id="4" name="Titolo 1">
            <a:extLst>
              <a:ext uri="{FF2B5EF4-FFF2-40B4-BE49-F238E27FC236}">
                <a16:creationId xmlns:a16="http://schemas.microsoft.com/office/drawing/2014/main" id="{BD15BBC2-AC3C-F042-9699-8B8241689EC6}"/>
              </a:ext>
            </a:extLst>
          </p:cNvPr>
          <p:cNvSpPr txBox="1">
            <a:spLocks/>
          </p:cNvSpPr>
          <p:nvPr/>
        </p:nvSpPr>
        <p:spPr>
          <a:xfrm>
            <a:off x="0" y="44769"/>
            <a:ext cx="12192000" cy="5953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chemeClr val="accent1">
                    <a:lumMod val="60000"/>
                    <a:lumOff val="40000"/>
                  </a:schemeClr>
                </a:solidFill>
              </a:rPr>
              <a:t>ANOVA </a:t>
            </a:r>
            <a:r>
              <a:rPr lang="en-US" sz="2000" dirty="0" err="1">
                <a:solidFill>
                  <a:schemeClr val="accent1">
                    <a:lumMod val="60000"/>
                    <a:lumOff val="40000"/>
                  </a:schemeClr>
                </a:solidFill>
              </a:rPr>
              <a:t>mista</a:t>
            </a:r>
            <a:r>
              <a:rPr lang="en-US" sz="2000" dirty="0">
                <a:solidFill>
                  <a:schemeClr val="accent1">
                    <a:lumMod val="60000"/>
                    <a:lumOff val="40000"/>
                  </a:schemeClr>
                </a:solidFill>
              </a:rPr>
              <a:t> within-between</a:t>
            </a:r>
          </a:p>
        </p:txBody>
      </p:sp>
    </p:spTree>
    <p:extLst>
      <p:ext uri="{BB962C8B-B14F-4D97-AF65-F5344CB8AC3E}">
        <p14:creationId xmlns:p14="http://schemas.microsoft.com/office/powerpoint/2010/main" val="2616840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E3A0DDDE-2778-DA46-AB9B-31A454FE545B}"/>
              </a:ext>
            </a:extLst>
          </p:cNvPr>
          <p:cNvPicPr>
            <a:picLocks noChangeAspect="1"/>
          </p:cNvPicPr>
          <p:nvPr/>
        </p:nvPicPr>
        <p:blipFill>
          <a:blip r:embed="rId2"/>
          <a:stretch>
            <a:fillRect/>
          </a:stretch>
        </p:blipFill>
        <p:spPr>
          <a:xfrm>
            <a:off x="251520" y="1340768"/>
            <a:ext cx="6048672" cy="5278841"/>
          </a:xfrm>
          <a:prstGeom prst="rect">
            <a:avLst/>
          </a:prstGeom>
        </p:spPr>
      </p:pic>
      <p:sp>
        <p:nvSpPr>
          <p:cNvPr id="3" name="Rettangolo 2">
            <a:extLst>
              <a:ext uri="{FF2B5EF4-FFF2-40B4-BE49-F238E27FC236}">
                <a16:creationId xmlns:a16="http://schemas.microsoft.com/office/drawing/2014/main" id="{9E3171B7-D37C-064F-8C20-B528B9F81791}"/>
              </a:ext>
            </a:extLst>
          </p:cNvPr>
          <p:cNvSpPr/>
          <p:nvPr/>
        </p:nvSpPr>
        <p:spPr>
          <a:xfrm>
            <a:off x="7076306" y="2409597"/>
            <a:ext cx="3923928" cy="1785104"/>
          </a:xfrm>
          <a:prstGeom prst="rect">
            <a:avLst/>
          </a:prstGeom>
        </p:spPr>
        <p:txBody>
          <a:bodyPr wrap="square">
            <a:spAutoFit/>
          </a:bodyPr>
          <a:lstStyle/>
          <a:p>
            <a:r>
              <a:rPr lang="it-IT" sz="2200" dirty="0">
                <a:latin typeface="+mj-lt"/>
                <a:cs typeface="Times New Roman" pitchFamily="18" charset="0"/>
              </a:rPr>
              <a:t>In media (cioè a prescindere dal profumo che prendiamo in considerazione), le donne danno valutazioni più positive degli uomini</a:t>
            </a:r>
            <a:endParaRPr lang="it-IT" sz="2200" i="1" dirty="0">
              <a:latin typeface="+mj-lt"/>
              <a:cs typeface="Times New Roman" pitchFamily="18" charset="0"/>
            </a:endParaRPr>
          </a:p>
        </p:txBody>
      </p:sp>
      <p:sp>
        <p:nvSpPr>
          <p:cNvPr id="4" name="Titolo 1">
            <a:extLst>
              <a:ext uri="{FF2B5EF4-FFF2-40B4-BE49-F238E27FC236}">
                <a16:creationId xmlns:a16="http://schemas.microsoft.com/office/drawing/2014/main" id="{FAAF24A9-17CA-0F4A-B04D-026A37394D2A}"/>
              </a:ext>
            </a:extLst>
          </p:cNvPr>
          <p:cNvSpPr txBox="1">
            <a:spLocks/>
          </p:cNvSpPr>
          <p:nvPr/>
        </p:nvSpPr>
        <p:spPr>
          <a:xfrm>
            <a:off x="0" y="44769"/>
            <a:ext cx="12192000" cy="5953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chemeClr val="accent1">
                    <a:lumMod val="60000"/>
                    <a:lumOff val="40000"/>
                  </a:schemeClr>
                </a:solidFill>
              </a:rPr>
              <a:t>ANOVA </a:t>
            </a:r>
            <a:r>
              <a:rPr lang="en-US" sz="2000" dirty="0" err="1">
                <a:solidFill>
                  <a:schemeClr val="accent1">
                    <a:lumMod val="60000"/>
                    <a:lumOff val="40000"/>
                  </a:schemeClr>
                </a:solidFill>
              </a:rPr>
              <a:t>mista</a:t>
            </a:r>
            <a:r>
              <a:rPr lang="en-US" sz="2000" dirty="0">
                <a:solidFill>
                  <a:schemeClr val="accent1">
                    <a:lumMod val="60000"/>
                    <a:lumOff val="40000"/>
                  </a:schemeClr>
                </a:solidFill>
              </a:rPr>
              <a:t> within-between</a:t>
            </a:r>
          </a:p>
        </p:txBody>
      </p:sp>
    </p:spTree>
    <p:extLst>
      <p:ext uri="{BB962C8B-B14F-4D97-AF65-F5344CB8AC3E}">
        <p14:creationId xmlns:p14="http://schemas.microsoft.com/office/powerpoint/2010/main" val="3643513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7555F7F1-3865-3645-8F8A-696090590228}"/>
              </a:ext>
            </a:extLst>
          </p:cNvPr>
          <p:cNvPicPr>
            <a:picLocks noChangeAspect="1"/>
          </p:cNvPicPr>
          <p:nvPr/>
        </p:nvPicPr>
        <p:blipFill>
          <a:blip r:embed="rId2"/>
          <a:stretch>
            <a:fillRect/>
          </a:stretch>
        </p:blipFill>
        <p:spPr>
          <a:xfrm>
            <a:off x="251520" y="1196752"/>
            <a:ext cx="5924550" cy="5429250"/>
          </a:xfrm>
          <a:prstGeom prst="rect">
            <a:avLst/>
          </a:prstGeom>
        </p:spPr>
      </p:pic>
      <p:sp>
        <p:nvSpPr>
          <p:cNvPr id="3" name="Rettangolo 2">
            <a:extLst>
              <a:ext uri="{FF2B5EF4-FFF2-40B4-BE49-F238E27FC236}">
                <a16:creationId xmlns:a16="http://schemas.microsoft.com/office/drawing/2014/main" id="{93C9A81A-DCBD-F64F-979C-0B42D7E2D340}"/>
              </a:ext>
            </a:extLst>
          </p:cNvPr>
          <p:cNvSpPr/>
          <p:nvPr/>
        </p:nvSpPr>
        <p:spPr>
          <a:xfrm>
            <a:off x="7213466" y="2028616"/>
            <a:ext cx="3923928" cy="2800767"/>
          </a:xfrm>
          <a:prstGeom prst="rect">
            <a:avLst/>
          </a:prstGeom>
        </p:spPr>
        <p:txBody>
          <a:bodyPr wrap="square">
            <a:spAutoFit/>
          </a:bodyPr>
          <a:lstStyle/>
          <a:p>
            <a:r>
              <a:rPr lang="it-IT" sz="2200" dirty="0">
                <a:latin typeface="+mj-lt"/>
                <a:cs typeface="Times New Roman" pitchFamily="18" charset="0"/>
              </a:rPr>
              <a:t>Le valutazioni dei 3 profumi differiscono tutte tra loro.</a:t>
            </a:r>
          </a:p>
          <a:p>
            <a:endParaRPr lang="it-IT" sz="2200" dirty="0">
              <a:latin typeface="+mj-lt"/>
              <a:cs typeface="Times New Roman" pitchFamily="18" charset="0"/>
            </a:endParaRPr>
          </a:p>
          <a:p>
            <a:r>
              <a:rPr lang="it-IT" sz="2200" dirty="0">
                <a:latin typeface="+mj-lt"/>
                <a:cs typeface="Times New Roman" pitchFamily="18" charset="0"/>
              </a:rPr>
              <a:t>In media (cioè a prescindere dal genere), Blu Notte (1) viene valutato meglio di </a:t>
            </a:r>
            <a:r>
              <a:rPr lang="it-IT" sz="2200" dirty="0" err="1">
                <a:latin typeface="+mj-lt"/>
                <a:cs typeface="Times New Roman" pitchFamily="18" charset="0"/>
              </a:rPr>
              <a:t>Liberté</a:t>
            </a:r>
            <a:r>
              <a:rPr lang="it-IT" sz="2200" dirty="0">
                <a:latin typeface="+mj-lt"/>
                <a:cs typeface="Times New Roman" pitchFamily="18" charset="0"/>
              </a:rPr>
              <a:t> (2) che viene valutato meglio di Malibu (3).</a:t>
            </a:r>
            <a:endParaRPr lang="it-IT" sz="2200" i="1" dirty="0">
              <a:latin typeface="+mj-lt"/>
              <a:cs typeface="Times New Roman" pitchFamily="18" charset="0"/>
            </a:endParaRPr>
          </a:p>
        </p:txBody>
      </p:sp>
      <p:sp>
        <p:nvSpPr>
          <p:cNvPr id="4" name="Titolo 1">
            <a:extLst>
              <a:ext uri="{FF2B5EF4-FFF2-40B4-BE49-F238E27FC236}">
                <a16:creationId xmlns:a16="http://schemas.microsoft.com/office/drawing/2014/main" id="{597FD9CD-A807-F54A-A826-6D6B84FFE9C9}"/>
              </a:ext>
            </a:extLst>
          </p:cNvPr>
          <p:cNvSpPr txBox="1">
            <a:spLocks/>
          </p:cNvSpPr>
          <p:nvPr/>
        </p:nvSpPr>
        <p:spPr>
          <a:xfrm>
            <a:off x="0" y="44769"/>
            <a:ext cx="12192000" cy="5953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chemeClr val="accent1">
                    <a:lumMod val="60000"/>
                    <a:lumOff val="40000"/>
                  </a:schemeClr>
                </a:solidFill>
              </a:rPr>
              <a:t>ANOVA </a:t>
            </a:r>
            <a:r>
              <a:rPr lang="en-US" sz="2000" dirty="0" err="1">
                <a:solidFill>
                  <a:schemeClr val="accent1">
                    <a:lumMod val="60000"/>
                    <a:lumOff val="40000"/>
                  </a:schemeClr>
                </a:solidFill>
              </a:rPr>
              <a:t>mista</a:t>
            </a:r>
            <a:r>
              <a:rPr lang="en-US" sz="2000" dirty="0">
                <a:solidFill>
                  <a:schemeClr val="accent1">
                    <a:lumMod val="60000"/>
                    <a:lumOff val="40000"/>
                  </a:schemeClr>
                </a:solidFill>
              </a:rPr>
              <a:t> within-between</a:t>
            </a:r>
          </a:p>
        </p:txBody>
      </p:sp>
    </p:spTree>
    <p:extLst>
      <p:ext uri="{BB962C8B-B14F-4D97-AF65-F5344CB8AC3E}">
        <p14:creationId xmlns:p14="http://schemas.microsoft.com/office/powerpoint/2010/main" val="3388521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3CAED767-7C96-DE49-881D-DB4DA86C11AA}"/>
              </a:ext>
            </a:extLst>
          </p:cNvPr>
          <p:cNvSpPr txBox="1">
            <a:spLocks noChangeArrowheads="1"/>
          </p:cNvSpPr>
          <p:nvPr/>
        </p:nvSpPr>
        <p:spPr>
          <a:xfrm>
            <a:off x="2430996" y="774988"/>
            <a:ext cx="7330008" cy="6096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600" b="1" dirty="0">
                <a:solidFill>
                  <a:schemeClr val="bg2">
                    <a:lumMod val="75000"/>
                  </a:schemeClr>
                </a:solidFill>
                <a:cs typeface="Times New Roman" pitchFamily="18" charset="0"/>
              </a:rPr>
              <a:t>Esercizio </a:t>
            </a:r>
          </a:p>
        </p:txBody>
      </p:sp>
      <p:sp>
        <p:nvSpPr>
          <p:cNvPr id="3" name="CasellaDiTesto 2">
            <a:extLst>
              <a:ext uri="{FF2B5EF4-FFF2-40B4-BE49-F238E27FC236}">
                <a16:creationId xmlns:a16="http://schemas.microsoft.com/office/drawing/2014/main" id="{6651F2BB-E7EA-374D-B14A-8D909AA095C8}"/>
              </a:ext>
            </a:extLst>
          </p:cNvPr>
          <p:cNvSpPr txBox="1"/>
          <p:nvPr/>
        </p:nvSpPr>
        <p:spPr>
          <a:xfrm>
            <a:off x="182880" y="1711092"/>
            <a:ext cx="11921490" cy="3970318"/>
          </a:xfrm>
          <a:prstGeom prst="rect">
            <a:avLst/>
          </a:prstGeom>
          <a:noFill/>
        </p:spPr>
        <p:txBody>
          <a:bodyPr wrap="square" rtlCol="0">
            <a:spAutoFit/>
          </a:bodyPr>
          <a:lstStyle/>
          <a:p>
            <a:r>
              <a:rPr lang="it-IT" sz="2800" b="1" dirty="0">
                <a:latin typeface="+mj-lt"/>
                <a:cs typeface="Times New Roman" pitchFamily="18" charset="0"/>
              </a:rPr>
              <a:t>File dati: </a:t>
            </a:r>
            <a:r>
              <a:rPr lang="it-IT" sz="2800" b="1" dirty="0" err="1">
                <a:latin typeface="+mj-lt"/>
                <a:cs typeface="Times New Roman" pitchFamily="18" charset="0"/>
              </a:rPr>
              <a:t>HF.sav</a:t>
            </a:r>
            <a:endParaRPr lang="it-IT" sz="2800" b="1" dirty="0">
              <a:latin typeface="+mj-lt"/>
              <a:cs typeface="Times New Roman" pitchFamily="18" charset="0"/>
            </a:endParaRPr>
          </a:p>
          <a:p>
            <a:endParaRPr lang="it-IT" sz="2800" dirty="0">
              <a:latin typeface="+mj-lt"/>
              <a:cs typeface="Times New Roman" pitchFamily="18" charset="0"/>
            </a:endParaRPr>
          </a:p>
          <a:p>
            <a:r>
              <a:rPr lang="it-IT" sz="2800" dirty="0">
                <a:latin typeface="+mj-lt"/>
                <a:cs typeface="Times New Roman" pitchFamily="18" charset="0"/>
              </a:rPr>
              <a:t>Stesso studio sulla qualità del self-care in pazienti infartuati. Ai pazienti è stato chiesto lo stato civile che poi è stato ricodificato semplicemente in single (1) e conviventi (2).</a:t>
            </a:r>
          </a:p>
          <a:p>
            <a:endParaRPr lang="it-IT" sz="2800" dirty="0">
              <a:latin typeface="+mj-lt"/>
              <a:cs typeface="Times New Roman" pitchFamily="18" charset="0"/>
            </a:endParaRPr>
          </a:p>
          <a:p>
            <a:r>
              <a:rPr lang="it-IT" sz="2800" dirty="0">
                <a:latin typeface="+mj-lt"/>
                <a:cs typeface="Times New Roman" pitchFamily="18" charset="0"/>
              </a:rPr>
              <a:t>1) Lo stato civile influenza il self-care? </a:t>
            </a:r>
          </a:p>
          <a:p>
            <a:endParaRPr lang="it-IT" sz="2800" dirty="0">
              <a:latin typeface="+mj-lt"/>
              <a:cs typeface="Times New Roman" pitchFamily="18" charset="0"/>
            </a:endParaRPr>
          </a:p>
          <a:p>
            <a:r>
              <a:rPr lang="it-IT" sz="2800" dirty="0">
                <a:latin typeface="+mj-lt"/>
                <a:cs typeface="Times New Roman" pitchFamily="18" charset="0"/>
              </a:rPr>
              <a:t>2) Stato civile e distanza dall’infarto interagiscono nel determinare il self-care?</a:t>
            </a:r>
          </a:p>
        </p:txBody>
      </p:sp>
      <p:sp>
        <p:nvSpPr>
          <p:cNvPr id="4" name="Titolo 1">
            <a:extLst>
              <a:ext uri="{FF2B5EF4-FFF2-40B4-BE49-F238E27FC236}">
                <a16:creationId xmlns:a16="http://schemas.microsoft.com/office/drawing/2014/main" id="{FBE4F7C5-3FB5-B246-B6AD-F57587335045}"/>
              </a:ext>
            </a:extLst>
          </p:cNvPr>
          <p:cNvSpPr txBox="1">
            <a:spLocks/>
          </p:cNvSpPr>
          <p:nvPr/>
        </p:nvSpPr>
        <p:spPr>
          <a:xfrm>
            <a:off x="0" y="44769"/>
            <a:ext cx="12192000" cy="5953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chemeClr val="accent1">
                    <a:lumMod val="60000"/>
                    <a:lumOff val="40000"/>
                  </a:schemeClr>
                </a:solidFill>
              </a:rPr>
              <a:t>ANOVA </a:t>
            </a:r>
            <a:r>
              <a:rPr lang="en-US" sz="2000" dirty="0" err="1">
                <a:solidFill>
                  <a:schemeClr val="accent1">
                    <a:lumMod val="60000"/>
                    <a:lumOff val="40000"/>
                  </a:schemeClr>
                </a:solidFill>
              </a:rPr>
              <a:t>mista</a:t>
            </a:r>
            <a:r>
              <a:rPr lang="en-US" sz="2000" dirty="0">
                <a:solidFill>
                  <a:schemeClr val="accent1">
                    <a:lumMod val="60000"/>
                    <a:lumOff val="40000"/>
                  </a:schemeClr>
                </a:solidFill>
              </a:rPr>
              <a:t> within-between</a:t>
            </a:r>
          </a:p>
        </p:txBody>
      </p:sp>
    </p:spTree>
    <p:extLst>
      <p:ext uri="{BB962C8B-B14F-4D97-AF65-F5344CB8AC3E}">
        <p14:creationId xmlns:p14="http://schemas.microsoft.com/office/powerpoint/2010/main" val="1659159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FC9EA45C-718A-CF42-AB10-82B553223779}"/>
              </a:ext>
            </a:extLst>
          </p:cNvPr>
          <p:cNvPicPr>
            <a:picLocks noChangeAspect="1"/>
          </p:cNvPicPr>
          <p:nvPr/>
        </p:nvPicPr>
        <p:blipFill>
          <a:blip r:embed="rId2"/>
          <a:stretch>
            <a:fillRect/>
          </a:stretch>
        </p:blipFill>
        <p:spPr>
          <a:xfrm>
            <a:off x="4799856" y="3928641"/>
            <a:ext cx="3168352" cy="2746479"/>
          </a:xfrm>
          <a:prstGeom prst="rect">
            <a:avLst/>
          </a:prstGeom>
        </p:spPr>
      </p:pic>
      <p:pic>
        <p:nvPicPr>
          <p:cNvPr id="3" name="Immagine 2">
            <a:extLst>
              <a:ext uri="{FF2B5EF4-FFF2-40B4-BE49-F238E27FC236}">
                <a16:creationId xmlns:a16="http://schemas.microsoft.com/office/drawing/2014/main" id="{C1BD4893-26B4-8D41-A34F-670551F7EDD1}"/>
              </a:ext>
            </a:extLst>
          </p:cNvPr>
          <p:cNvPicPr>
            <a:picLocks noChangeAspect="1"/>
          </p:cNvPicPr>
          <p:nvPr/>
        </p:nvPicPr>
        <p:blipFill>
          <a:blip r:embed="rId3"/>
          <a:stretch>
            <a:fillRect/>
          </a:stretch>
        </p:blipFill>
        <p:spPr>
          <a:xfrm>
            <a:off x="1621521" y="854668"/>
            <a:ext cx="3925894" cy="3430513"/>
          </a:xfrm>
          <a:prstGeom prst="rect">
            <a:avLst/>
          </a:prstGeom>
        </p:spPr>
      </p:pic>
      <p:pic>
        <p:nvPicPr>
          <p:cNvPr id="4" name="Immagine 3">
            <a:extLst>
              <a:ext uri="{FF2B5EF4-FFF2-40B4-BE49-F238E27FC236}">
                <a16:creationId xmlns:a16="http://schemas.microsoft.com/office/drawing/2014/main" id="{C433524C-8AF1-334B-B59A-C58CC270F246}"/>
              </a:ext>
            </a:extLst>
          </p:cNvPr>
          <p:cNvPicPr>
            <a:picLocks noChangeAspect="1"/>
          </p:cNvPicPr>
          <p:nvPr/>
        </p:nvPicPr>
        <p:blipFill>
          <a:blip r:embed="rId4"/>
          <a:stretch>
            <a:fillRect/>
          </a:stretch>
        </p:blipFill>
        <p:spPr>
          <a:xfrm>
            <a:off x="6096000" y="837420"/>
            <a:ext cx="4558203" cy="3028553"/>
          </a:xfrm>
          <a:prstGeom prst="rect">
            <a:avLst/>
          </a:prstGeom>
        </p:spPr>
      </p:pic>
      <p:sp>
        <p:nvSpPr>
          <p:cNvPr id="5" name="Titolo 1">
            <a:extLst>
              <a:ext uri="{FF2B5EF4-FFF2-40B4-BE49-F238E27FC236}">
                <a16:creationId xmlns:a16="http://schemas.microsoft.com/office/drawing/2014/main" id="{4A6AFD84-A3E8-714A-B0E3-F68E485481EF}"/>
              </a:ext>
            </a:extLst>
          </p:cNvPr>
          <p:cNvSpPr txBox="1">
            <a:spLocks/>
          </p:cNvSpPr>
          <p:nvPr/>
        </p:nvSpPr>
        <p:spPr>
          <a:xfrm>
            <a:off x="0" y="44769"/>
            <a:ext cx="12192000" cy="5953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chemeClr val="accent1">
                    <a:lumMod val="60000"/>
                    <a:lumOff val="40000"/>
                  </a:schemeClr>
                </a:solidFill>
              </a:rPr>
              <a:t>ANOVA </a:t>
            </a:r>
            <a:r>
              <a:rPr lang="en-US" sz="2000" dirty="0" err="1">
                <a:solidFill>
                  <a:schemeClr val="accent1">
                    <a:lumMod val="60000"/>
                    <a:lumOff val="40000"/>
                  </a:schemeClr>
                </a:solidFill>
              </a:rPr>
              <a:t>mista</a:t>
            </a:r>
            <a:r>
              <a:rPr lang="en-US" sz="2000" dirty="0">
                <a:solidFill>
                  <a:schemeClr val="accent1">
                    <a:lumMod val="60000"/>
                    <a:lumOff val="40000"/>
                  </a:schemeClr>
                </a:solidFill>
              </a:rPr>
              <a:t> within-between</a:t>
            </a:r>
          </a:p>
        </p:txBody>
      </p:sp>
    </p:spTree>
    <p:extLst>
      <p:ext uri="{BB962C8B-B14F-4D97-AF65-F5344CB8AC3E}">
        <p14:creationId xmlns:p14="http://schemas.microsoft.com/office/powerpoint/2010/main" val="4032577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E15373-487D-8642-9168-A2924DBB9757}"/>
              </a:ext>
            </a:extLst>
          </p:cNvPr>
          <p:cNvSpPr txBox="1">
            <a:spLocks/>
          </p:cNvSpPr>
          <p:nvPr/>
        </p:nvSpPr>
        <p:spPr>
          <a:xfrm>
            <a:off x="0" y="44769"/>
            <a:ext cx="12192000" cy="5953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chemeClr val="accent1">
                    <a:lumMod val="60000"/>
                    <a:lumOff val="40000"/>
                  </a:schemeClr>
                </a:solidFill>
              </a:rPr>
              <a:t>ANOVA </a:t>
            </a:r>
            <a:r>
              <a:rPr lang="en-US" sz="2000" dirty="0" err="1">
                <a:solidFill>
                  <a:schemeClr val="accent1">
                    <a:lumMod val="60000"/>
                    <a:lumOff val="40000"/>
                  </a:schemeClr>
                </a:solidFill>
              </a:rPr>
              <a:t>mista</a:t>
            </a:r>
            <a:r>
              <a:rPr lang="en-US" sz="2000" dirty="0">
                <a:solidFill>
                  <a:schemeClr val="accent1">
                    <a:lumMod val="60000"/>
                    <a:lumOff val="40000"/>
                  </a:schemeClr>
                </a:solidFill>
              </a:rPr>
              <a:t> within-between</a:t>
            </a:r>
          </a:p>
        </p:txBody>
      </p:sp>
      <p:pic>
        <p:nvPicPr>
          <p:cNvPr id="3" name="Immagine 2">
            <a:extLst>
              <a:ext uri="{FF2B5EF4-FFF2-40B4-BE49-F238E27FC236}">
                <a16:creationId xmlns:a16="http://schemas.microsoft.com/office/drawing/2014/main" id="{7283620E-6135-D845-9705-BC0DD75ED224}"/>
              </a:ext>
            </a:extLst>
          </p:cNvPr>
          <p:cNvPicPr>
            <a:picLocks noChangeAspect="1"/>
          </p:cNvPicPr>
          <p:nvPr/>
        </p:nvPicPr>
        <p:blipFill>
          <a:blip r:embed="rId2"/>
          <a:stretch>
            <a:fillRect/>
          </a:stretch>
        </p:blipFill>
        <p:spPr>
          <a:xfrm>
            <a:off x="2313768" y="2685628"/>
            <a:ext cx="7564462" cy="3723134"/>
          </a:xfrm>
          <a:prstGeom prst="rect">
            <a:avLst/>
          </a:prstGeom>
        </p:spPr>
      </p:pic>
      <p:pic>
        <p:nvPicPr>
          <p:cNvPr id="4" name="Immagine 3">
            <a:extLst>
              <a:ext uri="{FF2B5EF4-FFF2-40B4-BE49-F238E27FC236}">
                <a16:creationId xmlns:a16="http://schemas.microsoft.com/office/drawing/2014/main" id="{27B9C249-7852-C74A-82E7-EF5912072D2D}"/>
              </a:ext>
            </a:extLst>
          </p:cNvPr>
          <p:cNvPicPr>
            <a:picLocks noChangeAspect="1"/>
          </p:cNvPicPr>
          <p:nvPr/>
        </p:nvPicPr>
        <p:blipFill>
          <a:blip r:embed="rId3"/>
          <a:stretch>
            <a:fillRect/>
          </a:stretch>
        </p:blipFill>
        <p:spPr>
          <a:xfrm>
            <a:off x="2586037" y="1224186"/>
            <a:ext cx="7019925" cy="1461442"/>
          </a:xfrm>
          <a:prstGeom prst="rect">
            <a:avLst/>
          </a:prstGeom>
        </p:spPr>
      </p:pic>
      <p:sp>
        <p:nvSpPr>
          <p:cNvPr id="5" name="Rettangolo 4">
            <a:extLst>
              <a:ext uri="{FF2B5EF4-FFF2-40B4-BE49-F238E27FC236}">
                <a16:creationId xmlns:a16="http://schemas.microsoft.com/office/drawing/2014/main" id="{DBA9FE37-473E-3B46-823E-82ED294AD3E3}"/>
              </a:ext>
            </a:extLst>
          </p:cNvPr>
          <p:cNvSpPr/>
          <p:nvPr/>
        </p:nvSpPr>
        <p:spPr>
          <a:xfrm>
            <a:off x="6412230" y="2101522"/>
            <a:ext cx="480060" cy="32163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a:extLst>
              <a:ext uri="{FF2B5EF4-FFF2-40B4-BE49-F238E27FC236}">
                <a16:creationId xmlns:a16="http://schemas.microsoft.com/office/drawing/2014/main" id="{F40B00E4-06FF-B04C-B615-D2C58A2D2BA9}"/>
              </a:ext>
            </a:extLst>
          </p:cNvPr>
          <p:cNvSpPr/>
          <p:nvPr/>
        </p:nvSpPr>
        <p:spPr>
          <a:xfrm>
            <a:off x="3695700" y="4147070"/>
            <a:ext cx="6182530" cy="23930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a:extLst>
              <a:ext uri="{FF2B5EF4-FFF2-40B4-BE49-F238E27FC236}">
                <a16:creationId xmlns:a16="http://schemas.microsoft.com/office/drawing/2014/main" id="{558305EC-8FAB-0C41-9F35-7297656DA29E}"/>
              </a:ext>
            </a:extLst>
          </p:cNvPr>
          <p:cNvSpPr/>
          <p:nvPr/>
        </p:nvSpPr>
        <p:spPr>
          <a:xfrm>
            <a:off x="3695700" y="5004320"/>
            <a:ext cx="6182530" cy="23930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07703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B189B185-D76B-CE4B-BEA5-8C3DCB49717D}"/>
              </a:ext>
            </a:extLst>
          </p:cNvPr>
          <p:cNvSpPr/>
          <p:nvPr/>
        </p:nvSpPr>
        <p:spPr>
          <a:xfrm>
            <a:off x="6096000" y="1640714"/>
            <a:ext cx="4599454" cy="769441"/>
          </a:xfrm>
          <a:prstGeom prst="rect">
            <a:avLst/>
          </a:prstGeom>
        </p:spPr>
        <p:txBody>
          <a:bodyPr wrap="square">
            <a:spAutoFit/>
          </a:bodyPr>
          <a:lstStyle/>
          <a:p>
            <a:pPr algn="ctr"/>
            <a:r>
              <a:rPr lang="it-IT" sz="2200" dirty="0">
                <a:latin typeface="+mj-lt"/>
                <a:cs typeface="Times New Roman" pitchFamily="18" charset="0"/>
              </a:rPr>
              <a:t>Effetto principale di stato civile, </a:t>
            </a:r>
            <a:r>
              <a:rPr lang="it-IT" sz="2200" i="1" dirty="0">
                <a:latin typeface="+mj-lt"/>
                <a:cs typeface="Times New Roman" pitchFamily="18" charset="0"/>
              </a:rPr>
              <a:t>F</a:t>
            </a:r>
            <a:r>
              <a:rPr lang="it-IT" sz="2200" dirty="0">
                <a:latin typeface="+mj-lt"/>
                <a:cs typeface="Times New Roman" pitchFamily="18" charset="0"/>
              </a:rPr>
              <a:t>(1,220) = 5.19, </a:t>
            </a:r>
            <a:r>
              <a:rPr lang="it-IT" sz="2200" i="1" dirty="0">
                <a:latin typeface="+mj-lt"/>
                <a:cs typeface="Times New Roman" pitchFamily="18" charset="0"/>
              </a:rPr>
              <a:t>p </a:t>
            </a:r>
            <a:r>
              <a:rPr lang="it-IT" sz="2200" dirty="0">
                <a:latin typeface="+mj-lt"/>
                <a:cs typeface="Times New Roman" pitchFamily="18" charset="0"/>
              </a:rPr>
              <a:t>= .024, </a:t>
            </a:r>
            <a:r>
              <a:rPr lang="el-GR" sz="2200" dirty="0">
                <a:latin typeface="+mj-lt"/>
                <a:cs typeface="Times New Roman" pitchFamily="18" charset="0"/>
              </a:rPr>
              <a:t>η</a:t>
            </a:r>
            <a:r>
              <a:rPr lang="it-IT" sz="2200" baseline="30000" dirty="0">
                <a:latin typeface="+mj-lt"/>
                <a:cs typeface="Times New Roman" pitchFamily="18" charset="0"/>
              </a:rPr>
              <a:t>2</a:t>
            </a:r>
            <a:r>
              <a:rPr lang="it-IT" sz="2200" dirty="0">
                <a:latin typeface="+mj-lt"/>
                <a:cs typeface="Times New Roman" pitchFamily="18" charset="0"/>
              </a:rPr>
              <a:t> = .02</a:t>
            </a:r>
            <a:endParaRPr lang="it-IT" sz="2200" i="1" dirty="0">
              <a:latin typeface="+mj-lt"/>
              <a:cs typeface="Times New Roman" pitchFamily="18" charset="0"/>
            </a:endParaRPr>
          </a:p>
        </p:txBody>
      </p:sp>
      <p:pic>
        <p:nvPicPr>
          <p:cNvPr id="3" name="Immagine 2">
            <a:extLst>
              <a:ext uri="{FF2B5EF4-FFF2-40B4-BE49-F238E27FC236}">
                <a16:creationId xmlns:a16="http://schemas.microsoft.com/office/drawing/2014/main" id="{27349B0E-DA03-DB45-9FF8-CDE078DC8577}"/>
              </a:ext>
            </a:extLst>
          </p:cNvPr>
          <p:cNvPicPr>
            <a:picLocks noChangeAspect="1"/>
          </p:cNvPicPr>
          <p:nvPr/>
        </p:nvPicPr>
        <p:blipFill>
          <a:blip r:embed="rId2"/>
          <a:stretch>
            <a:fillRect/>
          </a:stretch>
        </p:blipFill>
        <p:spPr>
          <a:xfrm>
            <a:off x="127657" y="878488"/>
            <a:ext cx="5648325" cy="1847850"/>
          </a:xfrm>
          <a:prstGeom prst="rect">
            <a:avLst/>
          </a:prstGeom>
        </p:spPr>
      </p:pic>
      <p:pic>
        <p:nvPicPr>
          <p:cNvPr id="4" name="Immagine 3">
            <a:extLst>
              <a:ext uri="{FF2B5EF4-FFF2-40B4-BE49-F238E27FC236}">
                <a16:creationId xmlns:a16="http://schemas.microsoft.com/office/drawing/2014/main" id="{52BA082D-8DCF-924E-B7F8-11DF1BD5EEE9}"/>
              </a:ext>
            </a:extLst>
          </p:cNvPr>
          <p:cNvPicPr>
            <a:picLocks noChangeAspect="1"/>
          </p:cNvPicPr>
          <p:nvPr/>
        </p:nvPicPr>
        <p:blipFill>
          <a:blip r:embed="rId3"/>
          <a:stretch>
            <a:fillRect/>
          </a:stretch>
        </p:blipFill>
        <p:spPr>
          <a:xfrm>
            <a:off x="-4325" y="2919407"/>
            <a:ext cx="4360301" cy="3938593"/>
          </a:xfrm>
          <a:prstGeom prst="rect">
            <a:avLst/>
          </a:prstGeom>
        </p:spPr>
      </p:pic>
      <p:sp>
        <p:nvSpPr>
          <p:cNvPr id="5" name="Rettangolo 4">
            <a:extLst>
              <a:ext uri="{FF2B5EF4-FFF2-40B4-BE49-F238E27FC236}">
                <a16:creationId xmlns:a16="http://schemas.microsoft.com/office/drawing/2014/main" id="{CBD79985-841B-BF4A-8319-83D08D688838}"/>
              </a:ext>
            </a:extLst>
          </p:cNvPr>
          <p:cNvSpPr/>
          <p:nvPr/>
        </p:nvSpPr>
        <p:spPr>
          <a:xfrm>
            <a:off x="4707634" y="3291840"/>
            <a:ext cx="6256784" cy="3477875"/>
          </a:xfrm>
          <a:prstGeom prst="rect">
            <a:avLst/>
          </a:prstGeom>
        </p:spPr>
        <p:txBody>
          <a:bodyPr wrap="square">
            <a:spAutoFit/>
          </a:bodyPr>
          <a:lstStyle/>
          <a:p>
            <a:pPr algn="ctr"/>
            <a:r>
              <a:rPr lang="it-IT" sz="2000" dirty="0">
                <a:latin typeface="+mj-lt"/>
                <a:cs typeface="Times New Roman" pitchFamily="18" charset="0"/>
              </a:rPr>
              <a:t>Dal grafico sembra che il self-care sia mediamente più basso per i single (effetto principale di stato civile), ma che aumenti nel tempo per entrambi (effetto principale di tempo), anche se per il cambiamento nel tempo sembra seguire un andamento diverso per single e conviventi (effetto di interazione): l’interazione è di tipo non ordinale. Quindi dobbiamo essere cauti nell’interpretazione degli effetti principali. </a:t>
            </a:r>
          </a:p>
          <a:p>
            <a:pPr algn="ctr"/>
            <a:endParaRPr lang="it-IT" sz="2000" dirty="0">
              <a:latin typeface="+mj-lt"/>
              <a:cs typeface="Times New Roman" pitchFamily="18" charset="0"/>
            </a:endParaRPr>
          </a:p>
          <a:p>
            <a:pPr algn="ctr"/>
            <a:r>
              <a:rPr lang="it-IT" sz="2000" dirty="0">
                <a:latin typeface="+mj-lt"/>
                <a:cs typeface="Times New Roman" pitchFamily="18" charset="0"/>
              </a:rPr>
              <a:t>Per stabilire se è così, ci basiamo sui confronti fra le medie marginali</a:t>
            </a:r>
            <a:endParaRPr lang="it-IT" sz="2000" i="1" dirty="0">
              <a:latin typeface="+mj-lt"/>
              <a:cs typeface="Times New Roman" pitchFamily="18" charset="0"/>
            </a:endParaRPr>
          </a:p>
        </p:txBody>
      </p:sp>
      <p:sp>
        <p:nvSpPr>
          <p:cNvPr id="6" name="Rettangolo 5">
            <a:extLst>
              <a:ext uri="{FF2B5EF4-FFF2-40B4-BE49-F238E27FC236}">
                <a16:creationId xmlns:a16="http://schemas.microsoft.com/office/drawing/2014/main" id="{9B7353BB-772A-294D-BDA9-D9B2961F68A6}"/>
              </a:ext>
            </a:extLst>
          </p:cNvPr>
          <p:cNvSpPr/>
          <p:nvPr/>
        </p:nvSpPr>
        <p:spPr>
          <a:xfrm>
            <a:off x="127657" y="2239259"/>
            <a:ext cx="5648325" cy="27534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itolo 1">
            <a:extLst>
              <a:ext uri="{FF2B5EF4-FFF2-40B4-BE49-F238E27FC236}">
                <a16:creationId xmlns:a16="http://schemas.microsoft.com/office/drawing/2014/main" id="{9EFBE9EE-F735-F244-83AD-8037FF51572D}"/>
              </a:ext>
            </a:extLst>
          </p:cNvPr>
          <p:cNvSpPr txBox="1">
            <a:spLocks/>
          </p:cNvSpPr>
          <p:nvPr/>
        </p:nvSpPr>
        <p:spPr>
          <a:xfrm>
            <a:off x="0" y="44769"/>
            <a:ext cx="12192000" cy="5953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chemeClr val="accent1">
                    <a:lumMod val="60000"/>
                    <a:lumOff val="40000"/>
                  </a:schemeClr>
                </a:solidFill>
              </a:rPr>
              <a:t>ANOVA </a:t>
            </a:r>
            <a:r>
              <a:rPr lang="en-US" sz="2000" dirty="0" err="1">
                <a:solidFill>
                  <a:schemeClr val="accent1">
                    <a:lumMod val="60000"/>
                    <a:lumOff val="40000"/>
                  </a:schemeClr>
                </a:solidFill>
              </a:rPr>
              <a:t>mista</a:t>
            </a:r>
            <a:r>
              <a:rPr lang="en-US" sz="2000" dirty="0">
                <a:solidFill>
                  <a:schemeClr val="accent1">
                    <a:lumMod val="60000"/>
                    <a:lumOff val="40000"/>
                  </a:schemeClr>
                </a:solidFill>
              </a:rPr>
              <a:t> within-between</a:t>
            </a:r>
          </a:p>
        </p:txBody>
      </p:sp>
    </p:spTree>
    <p:extLst>
      <p:ext uri="{BB962C8B-B14F-4D97-AF65-F5344CB8AC3E}">
        <p14:creationId xmlns:p14="http://schemas.microsoft.com/office/powerpoint/2010/main" val="3744672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AA9DEC29-2E42-CB4C-A141-88B5BE5E1BD1}"/>
              </a:ext>
            </a:extLst>
          </p:cNvPr>
          <p:cNvPicPr>
            <a:picLocks noChangeAspect="1"/>
          </p:cNvPicPr>
          <p:nvPr/>
        </p:nvPicPr>
        <p:blipFill>
          <a:blip r:embed="rId2"/>
          <a:stretch>
            <a:fillRect/>
          </a:stretch>
        </p:blipFill>
        <p:spPr>
          <a:xfrm>
            <a:off x="171339" y="1040160"/>
            <a:ext cx="6022314" cy="5328592"/>
          </a:xfrm>
          <a:prstGeom prst="rect">
            <a:avLst/>
          </a:prstGeom>
        </p:spPr>
      </p:pic>
      <p:sp>
        <p:nvSpPr>
          <p:cNvPr id="3" name="Rettangolo 2">
            <a:extLst>
              <a:ext uri="{FF2B5EF4-FFF2-40B4-BE49-F238E27FC236}">
                <a16:creationId xmlns:a16="http://schemas.microsoft.com/office/drawing/2014/main" id="{BE63BDD8-84E6-B942-B4FE-4AEB0BB542B0}"/>
              </a:ext>
            </a:extLst>
          </p:cNvPr>
          <p:cNvSpPr/>
          <p:nvPr/>
        </p:nvSpPr>
        <p:spPr>
          <a:xfrm>
            <a:off x="7096884" y="2528471"/>
            <a:ext cx="4032448" cy="2123658"/>
          </a:xfrm>
          <a:prstGeom prst="rect">
            <a:avLst/>
          </a:prstGeom>
        </p:spPr>
        <p:txBody>
          <a:bodyPr wrap="square">
            <a:spAutoFit/>
          </a:bodyPr>
          <a:lstStyle/>
          <a:p>
            <a:pPr algn="ctr"/>
            <a:r>
              <a:rPr lang="it-IT" sz="2200" dirty="0">
                <a:latin typeface="+mj-lt"/>
                <a:cs typeface="Times New Roman" pitchFamily="18" charset="0"/>
              </a:rPr>
              <a:t>Come nell’analisi senza lo stato civile, confermiamo che il cambiamento medio del self-care nel tempo si ritrova tra la prima misurazione e le due successive, ma non tra queste ultime</a:t>
            </a:r>
            <a:endParaRPr lang="it-IT" sz="2200" i="1" dirty="0">
              <a:latin typeface="+mj-lt"/>
              <a:cs typeface="Times New Roman" pitchFamily="18" charset="0"/>
            </a:endParaRPr>
          </a:p>
        </p:txBody>
      </p:sp>
      <p:sp>
        <p:nvSpPr>
          <p:cNvPr id="5" name="Rettangolo 4">
            <a:extLst>
              <a:ext uri="{FF2B5EF4-FFF2-40B4-BE49-F238E27FC236}">
                <a16:creationId xmlns:a16="http://schemas.microsoft.com/office/drawing/2014/main" id="{7FFF167C-321D-1C40-BDAD-2AE863CDC7A8}"/>
              </a:ext>
            </a:extLst>
          </p:cNvPr>
          <p:cNvSpPr/>
          <p:nvPr/>
        </p:nvSpPr>
        <p:spPr>
          <a:xfrm>
            <a:off x="171338" y="4887584"/>
            <a:ext cx="5924661" cy="148116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Titolo 1">
            <a:extLst>
              <a:ext uri="{FF2B5EF4-FFF2-40B4-BE49-F238E27FC236}">
                <a16:creationId xmlns:a16="http://schemas.microsoft.com/office/drawing/2014/main" id="{07C111D8-87AA-AC4A-91A6-8CA73FE913B9}"/>
              </a:ext>
            </a:extLst>
          </p:cNvPr>
          <p:cNvSpPr txBox="1">
            <a:spLocks/>
          </p:cNvSpPr>
          <p:nvPr/>
        </p:nvSpPr>
        <p:spPr>
          <a:xfrm>
            <a:off x="0" y="44769"/>
            <a:ext cx="12192000" cy="5953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chemeClr val="accent1">
                    <a:lumMod val="60000"/>
                    <a:lumOff val="40000"/>
                  </a:schemeClr>
                </a:solidFill>
              </a:rPr>
              <a:t>ANOVA </a:t>
            </a:r>
            <a:r>
              <a:rPr lang="en-US" sz="2000" dirty="0" err="1">
                <a:solidFill>
                  <a:schemeClr val="accent1">
                    <a:lumMod val="60000"/>
                    <a:lumOff val="40000"/>
                  </a:schemeClr>
                </a:solidFill>
              </a:rPr>
              <a:t>mista</a:t>
            </a:r>
            <a:r>
              <a:rPr lang="en-US" sz="2000" dirty="0">
                <a:solidFill>
                  <a:schemeClr val="accent1">
                    <a:lumMod val="60000"/>
                    <a:lumOff val="40000"/>
                  </a:schemeClr>
                </a:solidFill>
              </a:rPr>
              <a:t> within-between</a:t>
            </a:r>
          </a:p>
        </p:txBody>
      </p:sp>
    </p:spTree>
    <p:extLst>
      <p:ext uri="{BB962C8B-B14F-4D97-AF65-F5344CB8AC3E}">
        <p14:creationId xmlns:p14="http://schemas.microsoft.com/office/powerpoint/2010/main" val="1409685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156ED9-E18E-9348-A64D-1C63FB9347F0}"/>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002060"/>
                </a:solidFill>
              </a:rPr>
              <a:t>CONTRASTI PIANIFICATI</a:t>
            </a:r>
          </a:p>
        </p:txBody>
      </p:sp>
      <p:sp>
        <p:nvSpPr>
          <p:cNvPr id="4" name="CasellaDiTesto 3">
            <a:extLst>
              <a:ext uri="{FF2B5EF4-FFF2-40B4-BE49-F238E27FC236}">
                <a16:creationId xmlns:a16="http://schemas.microsoft.com/office/drawing/2014/main" id="{8B234C22-77BA-754C-8E20-6A13FFF0FDE1}"/>
              </a:ext>
            </a:extLst>
          </p:cNvPr>
          <p:cNvSpPr txBox="1"/>
          <p:nvPr/>
        </p:nvSpPr>
        <p:spPr>
          <a:xfrm>
            <a:off x="0" y="1505396"/>
            <a:ext cx="12192000" cy="3847207"/>
          </a:xfrm>
          <a:prstGeom prst="rect">
            <a:avLst/>
          </a:prstGeom>
          <a:noFill/>
        </p:spPr>
        <p:txBody>
          <a:bodyPr wrap="square" rtlCol="0">
            <a:spAutoFit/>
          </a:bodyPr>
          <a:lstStyle/>
          <a:p>
            <a:pPr algn="ctr"/>
            <a:r>
              <a:rPr lang="it-IT" sz="2800" dirty="0">
                <a:latin typeface="+mj-lt"/>
                <a:cs typeface="Times New Roman" pitchFamily="18" charset="0"/>
              </a:rPr>
              <a:t>Stesso File “</a:t>
            </a:r>
            <a:r>
              <a:rPr lang="it-IT" sz="2800" dirty="0" err="1">
                <a:latin typeface="+mj-lt"/>
                <a:cs typeface="Times New Roman" pitchFamily="18" charset="0"/>
              </a:rPr>
              <a:t>ANOVA.sav</a:t>
            </a:r>
            <a:r>
              <a:rPr lang="it-IT" sz="2800" dirty="0">
                <a:latin typeface="+mj-lt"/>
                <a:cs typeface="Times New Roman" pitchFamily="18" charset="0"/>
              </a:rPr>
              <a:t>”</a:t>
            </a:r>
          </a:p>
          <a:p>
            <a:endParaRPr lang="it-IT" sz="2800" dirty="0">
              <a:latin typeface="+mj-lt"/>
              <a:cs typeface="Times New Roman" pitchFamily="18" charset="0"/>
            </a:endParaRPr>
          </a:p>
          <a:p>
            <a:pPr>
              <a:spcAft>
                <a:spcPts val="600"/>
              </a:spcAft>
            </a:pPr>
            <a:r>
              <a:rPr lang="it-IT" sz="2400" dirty="0">
                <a:latin typeface="+mj-lt"/>
                <a:cs typeface="Times New Roman" pitchFamily="18" charset="0"/>
              </a:rPr>
              <a:t>Ricerca di marketing (</a:t>
            </a:r>
            <a:r>
              <a:rPr lang="it-IT" sz="2400" i="1" dirty="0">
                <a:latin typeface="+mj-lt"/>
                <a:cs typeface="Times New Roman" pitchFamily="18" charset="0"/>
              </a:rPr>
              <a:t>N</a:t>
            </a:r>
            <a:r>
              <a:rPr lang="it-IT" sz="2400" dirty="0">
                <a:latin typeface="+mj-lt"/>
                <a:cs typeface="Times New Roman" pitchFamily="18" charset="0"/>
              </a:rPr>
              <a:t> = 200) volta a testare l’effetto di una campagna pubblicitaria sull’atteggiamento verso il marchio Sigma, testando anche eventuali differenze tra donne e uomini</a:t>
            </a:r>
          </a:p>
          <a:p>
            <a:pPr>
              <a:spcAft>
                <a:spcPts val="600"/>
              </a:spcAft>
            </a:pPr>
            <a:r>
              <a:rPr lang="it-IT" sz="2400" b="1" dirty="0">
                <a:latin typeface="+mj-lt"/>
                <a:cs typeface="Times New Roman" pitchFamily="18" charset="0"/>
              </a:rPr>
              <a:t>VI: Tipo di campagna </a:t>
            </a:r>
            <a:r>
              <a:rPr lang="it-IT" sz="2400" dirty="0">
                <a:latin typeface="+mj-lt"/>
                <a:cs typeface="Times New Roman" pitchFamily="18" charset="0"/>
                <a:sym typeface="Wingdings" panose="05000000000000000000" pitchFamily="2" charset="2"/>
              </a:rPr>
              <a:t> </a:t>
            </a:r>
            <a:r>
              <a:rPr lang="it-IT" sz="2400" dirty="0">
                <a:latin typeface="+mj-lt"/>
                <a:cs typeface="Times New Roman" pitchFamily="18" charset="0"/>
              </a:rPr>
              <a:t>Due campagne (campagna Natura, campagna Cultura) + condizione di controllo senza nessuna campagna pubblicitaria</a:t>
            </a:r>
          </a:p>
          <a:p>
            <a:pPr>
              <a:spcAft>
                <a:spcPts val="600"/>
              </a:spcAft>
            </a:pPr>
            <a:r>
              <a:rPr lang="it-IT" sz="2400" b="1" dirty="0">
                <a:latin typeface="+mj-lt"/>
                <a:cs typeface="Times New Roman" pitchFamily="18" charset="0"/>
              </a:rPr>
              <a:t>VD: </a:t>
            </a:r>
            <a:r>
              <a:rPr lang="it-IT" sz="2400" dirty="0">
                <a:latin typeface="+mj-lt"/>
                <a:cs typeface="Times New Roman" pitchFamily="18" charset="0"/>
              </a:rPr>
              <a:t>Atteggiamento verso il marchio Sigma</a:t>
            </a:r>
          </a:p>
          <a:p>
            <a:pPr>
              <a:spcAft>
                <a:spcPts val="600"/>
              </a:spcAft>
            </a:pPr>
            <a:endParaRPr lang="it-IT" sz="2400" dirty="0">
              <a:latin typeface="+mj-lt"/>
              <a:cs typeface="Times New Roman" pitchFamily="18" charset="0"/>
            </a:endParaRPr>
          </a:p>
          <a:p>
            <a:pPr>
              <a:spcAft>
                <a:spcPts val="600"/>
              </a:spcAft>
            </a:pPr>
            <a:r>
              <a:rPr lang="it-IT" sz="2400" b="1" dirty="0">
                <a:latin typeface="+mj-lt"/>
                <a:cs typeface="Times New Roman" pitchFamily="18" charset="0"/>
              </a:rPr>
              <a:t>Ipotesi: </a:t>
            </a:r>
            <a:r>
              <a:rPr lang="it-IT" sz="2400" dirty="0">
                <a:latin typeface="+mj-lt"/>
                <a:cs typeface="Times New Roman" pitchFamily="18" charset="0"/>
              </a:rPr>
              <a:t>Efficacia diversa delle campagne nel determinare l’atteggiamento   </a:t>
            </a:r>
          </a:p>
        </p:txBody>
      </p:sp>
    </p:spTree>
    <p:extLst>
      <p:ext uri="{BB962C8B-B14F-4D97-AF65-F5344CB8AC3E}">
        <p14:creationId xmlns:p14="http://schemas.microsoft.com/office/powerpoint/2010/main" val="1439453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973F879A-F8C1-2A43-8359-CDDF2448CF05}"/>
              </a:ext>
            </a:extLst>
          </p:cNvPr>
          <p:cNvPicPr>
            <a:picLocks noChangeAspect="1"/>
          </p:cNvPicPr>
          <p:nvPr/>
        </p:nvPicPr>
        <p:blipFill>
          <a:blip r:embed="rId2"/>
          <a:stretch>
            <a:fillRect/>
          </a:stretch>
        </p:blipFill>
        <p:spPr>
          <a:xfrm>
            <a:off x="179512" y="1700808"/>
            <a:ext cx="6219825" cy="4505325"/>
          </a:xfrm>
          <a:prstGeom prst="rect">
            <a:avLst/>
          </a:prstGeom>
        </p:spPr>
      </p:pic>
      <p:sp>
        <p:nvSpPr>
          <p:cNvPr id="4" name="Rettangolo 3">
            <a:extLst>
              <a:ext uri="{FF2B5EF4-FFF2-40B4-BE49-F238E27FC236}">
                <a16:creationId xmlns:a16="http://schemas.microsoft.com/office/drawing/2014/main" id="{00D45DEA-EFF5-5E45-8240-6BF8160C1C3C}"/>
              </a:ext>
            </a:extLst>
          </p:cNvPr>
          <p:cNvSpPr/>
          <p:nvPr/>
        </p:nvSpPr>
        <p:spPr>
          <a:xfrm>
            <a:off x="6902574" y="2119849"/>
            <a:ext cx="4032448" cy="1446550"/>
          </a:xfrm>
          <a:prstGeom prst="rect">
            <a:avLst/>
          </a:prstGeom>
        </p:spPr>
        <p:txBody>
          <a:bodyPr wrap="square">
            <a:spAutoFit/>
          </a:bodyPr>
          <a:lstStyle/>
          <a:p>
            <a:pPr algn="ctr"/>
            <a:r>
              <a:rPr lang="it-IT" sz="2200" dirty="0">
                <a:latin typeface="+mj-lt"/>
                <a:cs typeface="Times New Roman" pitchFamily="18" charset="0"/>
              </a:rPr>
              <a:t>L’interpretazione del grafico era corretta: mediamente chi convive (2)  ha un self-care migliore di chi è single (1)</a:t>
            </a:r>
            <a:endParaRPr lang="it-IT" sz="2200" i="1" dirty="0">
              <a:latin typeface="+mj-lt"/>
              <a:cs typeface="Times New Roman" pitchFamily="18" charset="0"/>
            </a:endParaRPr>
          </a:p>
        </p:txBody>
      </p:sp>
      <p:sp>
        <p:nvSpPr>
          <p:cNvPr id="5" name="Titolo 1">
            <a:extLst>
              <a:ext uri="{FF2B5EF4-FFF2-40B4-BE49-F238E27FC236}">
                <a16:creationId xmlns:a16="http://schemas.microsoft.com/office/drawing/2014/main" id="{10F80DA5-8DEB-F14F-A561-68B4F1ECDAFD}"/>
              </a:ext>
            </a:extLst>
          </p:cNvPr>
          <p:cNvSpPr txBox="1">
            <a:spLocks/>
          </p:cNvSpPr>
          <p:nvPr/>
        </p:nvSpPr>
        <p:spPr>
          <a:xfrm>
            <a:off x="0" y="44769"/>
            <a:ext cx="12192000" cy="5953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chemeClr val="accent1">
                    <a:lumMod val="60000"/>
                    <a:lumOff val="40000"/>
                  </a:schemeClr>
                </a:solidFill>
              </a:rPr>
              <a:t>ANOVA </a:t>
            </a:r>
            <a:r>
              <a:rPr lang="en-US" sz="2000" dirty="0" err="1">
                <a:solidFill>
                  <a:schemeClr val="accent1">
                    <a:lumMod val="60000"/>
                    <a:lumOff val="40000"/>
                  </a:schemeClr>
                </a:solidFill>
              </a:rPr>
              <a:t>mista</a:t>
            </a:r>
            <a:r>
              <a:rPr lang="en-US" sz="2000" dirty="0">
                <a:solidFill>
                  <a:schemeClr val="accent1">
                    <a:lumMod val="60000"/>
                    <a:lumOff val="40000"/>
                  </a:schemeClr>
                </a:solidFill>
              </a:rPr>
              <a:t> within-between</a:t>
            </a:r>
          </a:p>
        </p:txBody>
      </p:sp>
      <p:sp>
        <p:nvSpPr>
          <p:cNvPr id="6" name="Rettangolo 5">
            <a:extLst>
              <a:ext uri="{FF2B5EF4-FFF2-40B4-BE49-F238E27FC236}">
                <a16:creationId xmlns:a16="http://schemas.microsoft.com/office/drawing/2014/main" id="{359D93CB-02AF-C64D-B687-4577AA7BC9B4}"/>
              </a:ext>
            </a:extLst>
          </p:cNvPr>
          <p:cNvSpPr/>
          <p:nvPr/>
        </p:nvSpPr>
        <p:spPr>
          <a:xfrm>
            <a:off x="179511" y="5157192"/>
            <a:ext cx="6219825" cy="22919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98744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CEDBB19-CE07-0F44-9FF2-1E078648EE92}"/>
              </a:ext>
            </a:extLst>
          </p:cNvPr>
          <p:cNvSpPr/>
          <p:nvPr/>
        </p:nvSpPr>
        <p:spPr>
          <a:xfrm>
            <a:off x="179512" y="1082932"/>
            <a:ext cx="8928992" cy="769441"/>
          </a:xfrm>
          <a:prstGeom prst="rect">
            <a:avLst/>
          </a:prstGeom>
        </p:spPr>
        <p:txBody>
          <a:bodyPr wrap="square">
            <a:spAutoFit/>
          </a:bodyPr>
          <a:lstStyle/>
          <a:p>
            <a:r>
              <a:rPr lang="it-IT" sz="2200" dirty="0">
                <a:latin typeface="+mj-lt"/>
                <a:cs typeface="Times New Roman" pitchFamily="18" charset="0"/>
              </a:rPr>
              <a:t>Per i confronti relativi all’effetto di interazione ricorriamo alla sintassi come nell’ANOVA </a:t>
            </a:r>
            <a:r>
              <a:rPr lang="it-IT" sz="2200" dirty="0" err="1">
                <a:latin typeface="+mj-lt"/>
                <a:cs typeface="Times New Roman" pitchFamily="18" charset="0"/>
              </a:rPr>
              <a:t>between-subjects</a:t>
            </a:r>
            <a:r>
              <a:rPr lang="it-IT" sz="2200" dirty="0">
                <a:latin typeface="+mj-lt"/>
                <a:cs typeface="Times New Roman" pitchFamily="18" charset="0"/>
              </a:rPr>
              <a:t> fattoriale, aggiungendo 2 righe alle istruzioni</a:t>
            </a:r>
            <a:endParaRPr lang="it-IT" sz="2200" i="1" dirty="0">
              <a:latin typeface="+mj-lt"/>
              <a:cs typeface="Times New Roman" pitchFamily="18" charset="0"/>
            </a:endParaRPr>
          </a:p>
        </p:txBody>
      </p:sp>
      <p:pic>
        <p:nvPicPr>
          <p:cNvPr id="3" name="Immagine 2">
            <a:extLst>
              <a:ext uri="{FF2B5EF4-FFF2-40B4-BE49-F238E27FC236}">
                <a16:creationId xmlns:a16="http://schemas.microsoft.com/office/drawing/2014/main" id="{6837387D-6064-BB41-8A8F-EB29C1E6B3CD}"/>
              </a:ext>
            </a:extLst>
          </p:cNvPr>
          <p:cNvPicPr>
            <a:picLocks noChangeAspect="1"/>
          </p:cNvPicPr>
          <p:nvPr/>
        </p:nvPicPr>
        <p:blipFill>
          <a:blip r:embed="rId2"/>
          <a:stretch>
            <a:fillRect/>
          </a:stretch>
        </p:blipFill>
        <p:spPr>
          <a:xfrm>
            <a:off x="371240" y="2121395"/>
            <a:ext cx="5064855" cy="2660799"/>
          </a:xfrm>
          <a:prstGeom prst="rect">
            <a:avLst/>
          </a:prstGeom>
        </p:spPr>
      </p:pic>
      <p:pic>
        <p:nvPicPr>
          <p:cNvPr id="4" name="Immagine 3">
            <a:extLst>
              <a:ext uri="{FF2B5EF4-FFF2-40B4-BE49-F238E27FC236}">
                <a16:creationId xmlns:a16="http://schemas.microsoft.com/office/drawing/2014/main" id="{ADFF9B8A-2563-2842-82E5-57DF68F94CFF}"/>
              </a:ext>
            </a:extLst>
          </p:cNvPr>
          <p:cNvPicPr>
            <a:picLocks noChangeAspect="1"/>
          </p:cNvPicPr>
          <p:nvPr/>
        </p:nvPicPr>
        <p:blipFill>
          <a:blip r:embed="rId3"/>
          <a:stretch>
            <a:fillRect/>
          </a:stretch>
        </p:blipFill>
        <p:spPr>
          <a:xfrm>
            <a:off x="2915816" y="4288313"/>
            <a:ext cx="6192688" cy="2525063"/>
          </a:xfrm>
          <a:prstGeom prst="rect">
            <a:avLst/>
          </a:prstGeom>
        </p:spPr>
      </p:pic>
      <p:sp>
        <p:nvSpPr>
          <p:cNvPr id="5" name="Freccia in giù 4">
            <a:extLst>
              <a:ext uri="{FF2B5EF4-FFF2-40B4-BE49-F238E27FC236}">
                <a16:creationId xmlns:a16="http://schemas.microsoft.com/office/drawing/2014/main" id="{4AC01F7D-D2DD-B340-ADCC-FDE50CD49CD4}"/>
              </a:ext>
            </a:extLst>
          </p:cNvPr>
          <p:cNvSpPr/>
          <p:nvPr/>
        </p:nvSpPr>
        <p:spPr>
          <a:xfrm>
            <a:off x="2627784" y="3703397"/>
            <a:ext cx="432048" cy="17940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94676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6880E03-86C3-4C4D-B580-AC02107F3CC4}"/>
              </a:ext>
            </a:extLst>
          </p:cNvPr>
          <p:cNvSpPr/>
          <p:nvPr/>
        </p:nvSpPr>
        <p:spPr>
          <a:xfrm>
            <a:off x="6252516" y="1050115"/>
            <a:ext cx="4334528" cy="3046988"/>
          </a:xfrm>
          <a:prstGeom prst="rect">
            <a:avLst/>
          </a:prstGeom>
        </p:spPr>
        <p:txBody>
          <a:bodyPr wrap="square">
            <a:spAutoFit/>
          </a:bodyPr>
          <a:lstStyle/>
          <a:p>
            <a:pPr algn="ctr"/>
            <a:r>
              <a:rPr lang="it-IT" sz="2000" dirty="0">
                <a:latin typeface="+mj-lt"/>
                <a:cs typeface="Times New Roman" pitchFamily="18" charset="0"/>
              </a:rPr>
              <a:t>CONFRONTI ENTRO LO STATO CIVILE</a:t>
            </a:r>
          </a:p>
          <a:p>
            <a:pPr algn="ctr"/>
            <a:endParaRPr lang="it-IT" sz="2000" dirty="0">
              <a:latin typeface="+mj-lt"/>
              <a:cs typeface="Times New Roman" pitchFamily="18" charset="0"/>
            </a:endParaRPr>
          </a:p>
          <a:p>
            <a:pPr algn="ctr"/>
            <a:r>
              <a:rPr lang="it-IT" sz="2200" dirty="0">
                <a:latin typeface="+mj-lt"/>
                <a:cs typeface="Times New Roman" pitchFamily="18" charset="0"/>
              </a:rPr>
              <a:t>Per i single, c’è un aumento di self-care tra la prima misurazione e le due successive, ma non tra queste ultime due.</a:t>
            </a:r>
          </a:p>
          <a:p>
            <a:pPr algn="ctr"/>
            <a:endParaRPr lang="it-IT" sz="2000" dirty="0">
              <a:latin typeface="+mj-lt"/>
              <a:cs typeface="Times New Roman" pitchFamily="18" charset="0"/>
            </a:endParaRPr>
          </a:p>
          <a:p>
            <a:pPr algn="ctr"/>
            <a:r>
              <a:rPr lang="it-IT" sz="2200" dirty="0">
                <a:latin typeface="+mj-lt"/>
                <a:cs typeface="Times New Roman" pitchFamily="18" charset="0"/>
              </a:rPr>
              <a:t>Per i conviventi, emerge solo una differenza tra 0 e 3 mesi</a:t>
            </a:r>
          </a:p>
        </p:txBody>
      </p:sp>
      <p:pic>
        <p:nvPicPr>
          <p:cNvPr id="3" name="Immagine 2">
            <a:extLst>
              <a:ext uri="{FF2B5EF4-FFF2-40B4-BE49-F238E27FC236}">
                <a16:creationId xmlns:a16="http://schemas.microsoft.com/office/drawing/2014/main" id="{41BB44E9-A274-0843-84EE-DA5AFC75CF6A}"/>
              </a:ext>
            </a:extLst>
          </p:cNvPr>
          <p:cNvPicPr>
            <a:picLocks noChangeAspect="1"/>
          </p:cNvPicPr>
          <p:nvPr/>
        </p:nvPicPr>
        <p:blipFill>
          <a:blip r:embed="rId2"/>
          <a:stretch>
            <a:fillRect/>
          </a:stretch>
        </p:blipFill>
        <p:spPr>
          <a:xfrm>
            <a:off x="1454305" y="1101834"/>
            <a:ext cx="4344715" cy="2626217"/>
          </a:xfrm>
          <a:prstGeom prst="rect">
            <a:avLst/>
          </a:prstGeom>
        </p:spPr>
      </p:pic>
      <p:pic>
        <p:nvPicPr>
          <p:cNvPr id="4" name="Immagine 3">
            <a:extLst>
              <a:ext uri="{FF2B5EF4-FFF2-40B4-BE49-F238E27FC236}">
                <a16:creationId xmlns:a16="http://schemas.microsoft.com/office/drawing/2014/main" id="{4DDC169C-BFFD-AF4B-B6C7-ACC0FF5C2804}"/>
              </a:ext>
            </a:extLst>
          </p:cNvPr>
          <p:cNvPicPr>
            <a:picLocks noChangeAspect="1"/>
          </p:cNvPicPr>
          <p:nvPr/>
        </p:nvPicPr>
        <p:blipFill>
          <a:blip r:embed="rId3"/>
          <a:stretch>
            <a:fillRect/>
          </a:stretch>
        </p:blipFill>
        <p:spPr>
          <a:xfrm>
            <a:off x="1550548" y="3728052"/>
            <a:ext cx="5092197" cy="3144278"/>
          </a:xfrm>
          <a:prstGeom prst="rect">
            <a:avLst/>
          </a:prstGeom>
        </p:spPr>
      </p:pic>
      <p:sp>
        <p:nvSpPr>
          <p:cNvPr id="5" name="Freccia in giù 8">
            <a:extLst>
              <a:ext uri="{FF2B5EF4-FFF2-40B4-BE49-F238E27FC236}">
                <a16:creationId xmlns:a16="http://schemas.microsoft.com/office/drawing/2014/main" id="{DDB77865-925F-8E4D-8347-74C68DE11E24}"/>
              </a:ext>
            </a:extLst>
          </p:cNvPr>
          <p:cNvSpPr/>
          <p:nvPr/>
        </p:nvSpPr>
        <p:spPr>
          <a:xfrm rot="1751992">
            <a:off x="5679239" y="2751030"/>
            <a:ext cx="432048" cy="17940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mj-lt"/>
            </a:endParaRPr>
          </a:p>
        </p:txBody>
      </p:sp>
      <p:sp>
        <p:nvSpPr>
          <p:cNvPr id="6" name="Freccia in giù 9">
            <a:extLst>
              <a:ext uri="{FF2B5EF4-FFF2-40B4-BE49-F238E27FC236}">
                <a16:creationId xmlns:a16="http://schemas.microsoft.com/office/drawing/2014/main" id="{0A6ED783-5461-2C42-B112-CEA2BB37639B}"/>
              </a:ext>
            </a:extLst>
          </p:cNvPr>
          <p:cNvSpPr/>
          <p:nvPr/>
        </p:nvSpPr>
        <p:spPr>
          <a:xfrm rot="1751992">
            <a:off x="7107441" y="4214351"/>
            <a:ext cx="432048" cy="19707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mj-lt"/>
            </a:endParaRPr>
          </a:p>
        </p:txBody>
      </p:sp>
    </p:spTree>
    <p:extLst>
      <p:ext uri="{BB962C8B-B14F-4D97-AF65-F5344CB8AC3E}">
        <p14:creationId xmlns:p14="http://schemas.microsoft.com/office/powerpoint/2010/main" val="1847107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933FAA25-DFD8-9741-82DD-B7AD56265779}"/>
              </a:ext>
            </a:extLst>
          </p:cNvPr>
          <p:cNvPicPr>
            <a:picLocks noChangeAspect="1"/>
          </p:cNvPicPr>
          <p:nvPr/>
        </p:nvPicPr>
        <p:blipFill>
          <a:blip r:embed="rId2"/>
          <a:stretch>
            <a:fillRect/>
          </a:stretch>
        </p:blipFill>
        <p:spPr>
          <a:xfrm>
            <a:off x="1517059" y="4070136"/>
            <a:ext cx="6600825" cy="2733675"/>
          </a:xfrm>
          <a:prstGeom prst="rect">
            <a:avLst/>
          </a:prstGeom>
        </p:spPr>
      </p:pic>
      <p:sp>
        <p:nvSpPr>
          <p:cNvPr id="3" name="Rettangolo 2">
            <a:extLst>
              <a:ext uri="{FF2B5EF4-FFF2-40B4-BE49-F238E27FC236}">
                <a16:creationId xmlns:a16="http://schemas.microsoft.com/office/drawing/2014/main" id="{C1E3951B-6FD5-3D46-9C0B-9B08110F60A9}"/>
              </a:ext>
            </a:extLst>
          </p:cNvPr>
          <p:cNvSpPr/>
          <p:nvPr/>
        </p:nvSpPr>
        <p:spPr>
          <a:xfrm>
            <a:off x="6303076" y="1396131"/>
            <a:ext cx="4032448" cy="1723549"/>
          </a:xfrm>
          <a:prstGeom prst="rect">
            <a:avLst/>
          </a:prstGeom>
        </p:spPr>
        <p:txBody>
          <a:bodyPr wrap="square">
            <a:spAutoFit/>
          </a:bodyPr>
          <a:lstStyle/>
          <a:p>
            <a:pPr algn="ctr"/>
            <a:r>
              <a:rPr lang="it-IT" sz="2000" dirty="0">
                <a:latin typeface="+mj-lt"/>
                <a:cs typeface="Times New Roman" pitchFamily="18" charset="0"/>
              </a:rPr>
              <a:t>CONFRONTI ENTRO IL TEMPO</a:t>
            </a:r>
          </a:p>
          <a:p>
            <a:pPr algn="ctr"/>
            <a:endParaRPr lang="it-IT" sz="2000" dirty="0">
              <a:latin typeface="+mj-lt"/>
              <a:cs typeface="Times New Roman" pitchFamily="18" charset="0"/>
            </a:endParaRPr>
          </a:p>
          <a:p>
            <a:pPr algn="ctr"/>
            <a:r>
              <a:rPr lang="it-IT" sz="2200" dirty="0">
                <a:latin typeface="+mj-lt"/>
                <a:cs typeface="Times New Roman" pitchFamily="18" charset="0"/>
              </a:rPr>
              <a:t>L’unica differenza significativa di self-care tra single e conviventi si osserva alla prima misurazione</a:t>
            </a:r>
          </a:p>
        </p:txBody>
      </p:sp>
      <p:pic>
        <p:nvPicPr>
          <p:cNvPr id="4" name="Immagine 3">
            <a:extLst>
              <a:ext uri="{FF2B5EF4-FFF2-40B4-BE49-F238E27FC236}">
                <a16:creationId xmlns:a16="http://schemas.microsoft.com/office/drawing/2014/main" id="{F09B1D73-4D0A-B846-949D-CB08B9CBE9E8}"/>
              </a:ext>
            </a:extLst>
          </p:cNvPr>
          <p:cNvPicPr>
            <a:picLocks noChangeAspect="1"/>
          </p:cNvPicPr>
          <p:nvPr/>
        </p:nvPicPr>
        <p:blipFill>
          <a:blip r:embed="rId3"/>
          <a:stretch>
            <a:fillRect/>
          </a:stretch>
        </p:blipFill>
        <p:spPr>
          <a:xfrm>
            <a:off x="1454305" y="1016106"/>
            <a:ext cx="4344715" cy="2626217"/>
          </a:xfrm>
          <a:prstGeom prst="rect">
            <a:avLst/>
          </a:prstGeom>
        </p:spPr>
      </p:pic>
      <p:sp>
        <p:nvSpPr>
          <p:cNvPr id="5" name="Freccia in giù 8">
            <a:extLst>
              <a:ext uri="{FF2B5EF4-FFF2-40B4-BE49-F238E27FC236}">
                <a16:creationId xmlns:a16="http://schemas.microsoft.com/office/drawing/2014/main" id="{E8BDEEF2-6D5C-5D41-8864-22E8F7BEAADF}"/>
              </a:ext>
            </a:extLst>
          </p:cNvPr>
          <p:cNvSpPr/>
          <p:nvPr/>
        </p:nvSpPr>
        <p:spPr>
          <a:xfrm rot="1751992">
            <a:off x="7275656" y="3002557"/>
            <a:ext cx="432048" cy="17940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mj-lt"/>
            </a:endParaRPr>
          </a:p>
        </p:txBody>
      </p:sp>
    </p:spTree>
    <p:extLst>
      <p:ext uri="{BB962C8B-B14F-4D97-AF65-F5344CB8AC3E}">
        <p14:creationId xmlns:p14="http://schemas.microsoft.com/office/powerpoint/2010/main" val="4213445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309A47C5-2714-6A46-833C-BBF64D811E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8708" y="4245959"/>
            <a:ext cx="2897080" cy="2428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3">
            <a:extLst>
              <a:ext uri="{FF2B5EF4-FFF2-40B4-BE49-F238E27FC236}">
                <a16:creationId xmlns:a16="http://schemas.microsoft.com/office/drawing/2014/main" id="{65B08255-96B4-FA46-894F-B0A778378831}"/>
              </a:ext>
            </a:extLst>
          </p:cNvPr>
          <p:cNvSpPr txBox="1">
            <a:spLocks noChangeArrowheads="1"/>
          </p:cNvSpPr>
          <p:nvPr/>
        </p:nvSpPr>
        <p:spPr>
          <a:xfrm>
            <a:off x="2430995" y="436661"/>
            <a:ext cx="7330008" cy="6096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600" b="1" dirty="0">
                <a:solidFill>
                  <a:schemeClr val="bg2">
                    <a:lumMod val="75000"/>
                  </a:schemeClr>
                </a:solidFill>
                <a:cs typeface="Times New Roman" pitchFamily="18" charset="0"/>
              </a:rPr>
              <a:t>ANOVA – contrasti pianificati</a:t>
            </a:r>
          </a:p>
        </p:txBody>
      </p:sp>
      <p:sp>
        <p:nvSpPr>
          <p:cNvPr id="4" name="Text Box 7">
            <a:extLst>
              <a:ext uri="{FF2B5EF4-FFF2-40B4-BE49-F238E27FC236}">
                <a16:creationId xmlns:a16="http://schemas.microsoft.com/office/drawing/2014/main" id="{D023CCE0-755F-424D-926B-30FD56901FAB}"/>
              </a:ext>
            </a:extLst>
          </p:cNvPr>
          <p:cNvSpPr txBox="1">
            <a:spLocks noChangeArrowheads="1"/>
          </p:cNvSpPr>
          <p:nvPr/>
        </p:nvSpPr>
        <p:spPr bwMode="auto">
          <a:xfrm>
            <a:off x="0" y="1397674"/>
            <a:ext cx="12191999" cy="5324535"/>
          </a:xfrm>
          <a:prstGeom prst="rect">
            <a:avLst/>
          </a:prstGeom>
          <a:noFill/>
          <a:ln w="9525">
            <a:noFill/>
            <a:miter lim="800000"/>
            <a:headEnd/>
            <a:tailEnd/>
          </a:ln>
        </p:spPr>
        <p:txBody>
          <a:bodyPr wrap="square">
            <a:spAutoFit/>
          </a:bodyPr>
          <a:lstStyle/>
          <a:p>
            <a:pPr>
              <a:spcAft>
                <a:spcPts val="1200"/>
              </a:spcAft>
            </a:pPr>
            <a:r>
              <a:rPr lang="en-US" sz="2600" dirty="0" err="1">
                <a:latin typeface="+mj-lt"/>
              </a:rPr>
              <a:t>Immaginate</a:t>
            </a:r>
            <a:r>
              <a:rPr lang="en-US" sz="2600" dirty="0">
                <a:latin typeface="+mj-lt"/>
              </a:rPr>
              <a:t> </a:t>
            </a:r>
            <a:r>
              <a:rPr lang="en-US" sz="2600" dirty="0" err="1">
                <a:latin typeface="+mj-lt"/>
              </a:rPr>
              <a:t>che</a:t>
            </a:r>
            <a:r>
              <a:rPr lang="en-US" sz="2600" dirty="0">
                <a:latin typeface="+mj-lt"/>
              </a:rPr>
              <a:t> non </a:t>
            </a:r>
            <a:r>
              <a:rPr lang="en-US" sz="2600" dirty="0" err="1">
                <a:latin typeface="+mj-lt"/>
              </a:rPr>
              <a:t>siamo</a:t>
            </a:r>
            <a:r>
              <a:rPr lang="en-US" sz="2600" dirty="0">
                <a:latin typeface="+mj-lt"/>
              </a:rPr>
              <a:t> </a:t>
            </a:r>
            <a:r>
              <a:rPr lang="en-US" sz="2600" dirty="0" err="1">
                <a:latin typeface="+mj-lt"/>
              </a:rPr>
              <a:t>interessati</a:t>
            </a:r>
            <a:r>
              <a:rPr lang="en-US" sz="2600" dirty="0">
                <a:latin typeface="+mj-lt"/>
              </a:rPr>
              <a:t> a </a:t>
            </a:r>
            <a:r>
              <a:rPr lang="en-US" sz="2600" dirty="0" err="1">
                <a:latin typeface="+mj-lt"/>
              </a:rPr>
              <a:t>confrontare</a:t>
            </a:r>
            <a:r>
              <a:rPr lang="en-US" sz="2600" dirty="0">
                <a:latin typeface="+mj-lt"/>
              </a:rPr>
              <a:t> </a:t>
            </a:r>
            <a:r>
              <a:rPr lang="en-US" sz="2600" dirty="0" err="1">
                <a:latin typeface="+mj-lt"/>
              </a:rPr>
              <a:t>tutte</a:t>
            </a:r>
            <a:r>
              <a:rPr lang="en-US" sz="2600" dirty="0">
                <a:latin typeface="+mj-lt"/>
              </a:rPr>
              <a:t> le </a:t>
            </a:r>
            <a:r>
              <a:rPr lang="en-US" sz="2600" dirty="0" err="1">
                <a:latin typeface="+mj-lt"/>
              </a:rPr>
              <a:t>medie</a:t>
            </a:r>
            <a:r>
              <a:rPr lang="en-US" sz="2600" dirty="0">
                <a:latin typeface="+mj-lt"/>
              </a:rPr>
              <a:t> con </a:t>
            </a:r>
            <a:r>
              <a:rPr lang="en-US" sz="2600" dirty="0" err="1">
                <a:latin typeface="+mj-lt"/>
              </a:rPr>
              <a:t>tutte</a:t>
            </a:r>
            <a:r>
              <a:rPr lang="en-US" sz="2600" dirty="0">
                <a:latin typeface="+mj-lt"/>
              </a:rPr>
              <a:t> le </a:t>
            </a:r>
            <a:r>
              <a:rPr lang="en-US" sz="2600" dirty="0" err="1">
                <a:latin typeface="+mj-lt"/>
              </a:rPr>
              <a:t>altre</a:t>
            </a:r>
            <a:r>
              <a:rPr lang="en-US" sz="2600" dirty="0">
                <a:latin typeface="+mj-lt"/>
              </a:rPr>
              <a:t>, ma </a:t>
            </a:r>
            <a:r>
              <a:rPr lang="en-US" sz="2600" dirty="0" err="1">
                <a:latin typeface="+mj-lt"/>
              </a:rPr>
              <a:t>vogliamo</a:t>
            </a:r>
            <a:r>
              <a:rPr lang="en-US" sz="2600" dirty="0">
                <a:latin typeface="+mj-lt"/>
              </a:rPr>
              <a:t> </a:t>
            </a:r>
            <a:r>
              <a:rPr lang="en-US" sz="2600" dirty="0" err="1">
                <a:latin typeface="+mj-lt"/>
              </a:rPr>
              <a:t>testare</a:t>
            </a:r>
            <a:r>
              <a:rPr lang="en-US" sz="2600" dirty="0">
                <a:latin typeface="+mj-lt"/>
              </a:rPr>
              <a:t> </a:t>
            </a:r>
            <a:r>
              <a:rPr lang="en-US" sz="2600" dirty="0" err="1">
                <a:latin typeface="+mj-lt"/>
              </a:rPr>
              <a:t>un’ipotesi</a:t>
            </a:r>
            <a:r>
              <a:rPr lang="en-US" sz="2600" dirty="0">
                <a:latin typeface="+mj-lt"/>
              </a:rPr>
              <a:t> </a:t>
            </a:r>
            <a:r>
              <a:rPr lang="en-US" sz="2600" dirty="0" err="1">
                <a:latin typeface="+mj-lt"/>
              </a:rPr>
              <a:t>specifica</a:t>
            </a:r>
            <a:endParaRPr lang="en-US" sz="2600" dirty="0">
              <a:latin typeface="+mj-lt"/>
            </a:endParaRPr>
          </a:p>
          <a:p>
            <a:pPr marL="442913">
              <a:spcAft>
                <a:spcPts val="1200"/>
              </a:spcAft>
            </a:pPr>
            <a:r>
              <a:rPr lang="it-IT" sz="2600" dirty="0">
                <a:latin typeface="+mj-lt"/>
              </a:rPr>
              <a:t>H1: La campagna «Cultura» ha un effetto maggiore della condizione di controllo</a:t>
            </a:r>
          </a:p>
          <a:p>
            <a:pPr marL="442913">
              <a:spcAft>
                <a:spcPts val="1200"/>
              </a:spcAft>
            </a:pPr>
            <a:r>
              <a:rPr lang="it-IT" sz="2600" dirty="0">
                <a:latin typeface="+mj-lt"/>
              </a:rPr>
              <a:t>H0: La campagna «Cultura» ha un effetto uguale alla condizione di controllo</a:t>
            </a:r>
          </a:p>
          <a:p>
            <a:pPr marL="442913">
              <a:spcAft>
                <a:spcPts val="1200"/>
              </a:spcAft>
            </a:pPr>
            <a:endParaRPr lang="en-US" sz="2600" b="1" dirty="0">
              <a:latin typeface="+mj-lt"/>
            </a:endParaRPr>
          </a:p>
          <a:p>
            <a:pPr>
              <a:spcAft>
                <a:spcPts val="1200"/>
              </a:spcAft>
            </a:pPr>
            <a:r>
              <a:rPr lang="en-US" sz="2600" dirty="0" err="1">
                <a:latin typeface="+mj-lt"/>
              </a:rPr>
              <a:t>Dobbiamo</a:t>
            </a:r>
            <a:r>
              <a:rPr lang="en-US" sz="2600" dirty="0">
                <a:latin typeface="+mj-lt"/>
              </a:rPr>
              <a:t> </a:t>
            </a:r>
            <a:r>
              <a:rPr lang="en-US" sz="2600" dirty="0" err="1">
                <a:latin typeface="+mj-lt"/>
              </a:rPr>
              <a:t>definire</a:t>
            </a:r>
            <a:r>
              <a:rPr lang="en-US" sz="2600" dirty="0">
                <a:latin typeface="+mj-lt"/>
              </a:rPr>
              <a:t> </a:t>
            </a:r>
            <a:r>
              <a:rPr lang="en-US" sz="2600" dirty="0" err="1">
                <a:latin typeface="+mj-lt"/>
              </a:rPr>
              <a:t>dei</a:t>
            </a:r>
            <a:r>
              <a:rPr lang="en-US" sz="2600" dirty="0">
                <a:latin typeface="+mj-lt"/>
              </a:rPr>
              <a:t> </a:t>
            </a:r>
            <a:r>
              <a:rPr lang="en-US" sz="2600" dirty="0" err="1">
                <a:latin typeface="+mj-lt"/>
              </a:rPr>
              <a:t>contrasti</a:t>
            </a:r>
            <a:r>
              <a:rPr lang="en-US" sz="2600" dirty="0">
                <a:latin typeface="+mj-lt"/>
              </a:rPr>
              <a:t> </a:t>
            </a:r>
            <a:r>
              <a:rPr lang="en-US" sz="2600" dirty="0" err="1">
                <a:latin typeface="+mj-lt"/>
              </a:rPr>
              <a:t>personalizzati</a:t>
            </a:r>
            <a:r>
              <a:rPr lang="en-US" sz="2600" dirty="0">
                <a:latin typeface="+mj-lt"/>
              </a:rPr>
              <a:t>.</a:t>
            </a:r>
          </a:p>
          <a:p>
            <a:pPr>
              <a:spcAft>
                <a:spcPts val="1200"/>
              </a:spcAft>
            </a:pPr>
            <a:r>
              <a:rPr lang="en-US" sz="2600" dirty="0">
                <a:latin typeface="+mj-lt"/>
              </a:rPr>
              <a:t>Per prima </a:t>
            </a:r>
            <a:r>
              <a:rPr lang="en-US" sz="2600" dirty="0" err="1">
                <a:latin typeface="+mj-lt"/>
              </a:rPr>
              <a:t>cosa</a:t>
            </a:r>
            <a:r>
              <a:rPr lang="en-US" sz="2600" dirty="0">
                <a:latin typeface="+mj-lt"/>
              </a:rPr>
              <a:t>, in Vista </a:t>
            </a:r>
            <a:r>
              <a:rPr lang="en-US" sz="2600" dirty="0" err="1">
                <a:latin typeface="+mj-lt"/>
              </a:rPr>
              <a:t>variabile</a:t>
            </a:r>
            <a:r>
              <a:rPr lang="en-US" sz="2600" dirty="0">
                <a:latin typeface="+mj-lt"/>
              </a:rPr>
              <a:t> &gt; </a:t>
            </a:r>
            <a:r>
              <a:rPr lang="en-US" sz="2600" dirty="0" err="1">
                <a:latin typeface="+mj-lt"/>
              </a:rPr>
              <a:t>Etichette</a:t>
            </a:r>
            <a:r>
              <a:rPr lang="en-US" sz="2600" dirty="0">
                <a:latin typeface="+mj-lt"/>
              </a:rPr>
              <a:t> </a:t>
            </a:r>
            <a:r>
              <a:rPr lang="en-US" sz="2600" dirty="0" err="1">
                <a:latin typeface="+mj-lt"/>
              </a:rPr>
              <a:t>valori</a:t>
            </a:r>
            <a:r>
              <a:rPr lang="en-US" sz="2600" dirty="0">
                <a:latin typeface="+mj-lt"/>
              </a:rPr>
              <a:t>, </a:t>
            </a:r>
            <a:r>
              <a:rPr lang="en-US" sz="2600" dirty="0" err="1">
                <a:latin typeface="+mj-lt"/>
              </a:rPr>
              <a:t>vediamo</a:t>
            </a:r>
            <a:r>
              <a:rPr lang="en-US" sz="2600" dirty="0">
                <a:latin typeface="+mj-lt"/>
              </a:rPr>
              <a:t> come </a:t>
            </a:r>
          </a:p>
          <a:p>
            <a:pPr>
              <a:spcAft>
                <a:spcPts val="1200"/>
              </a:spcAft>
            </a:pPr>
            <a:r>
              <a:rPr lang="en-US" sz="2600" dirty="0" err="1">
                <a:latin typeface="+mj-lt"/>
              </a:rPr>
              <a:t>sono</a:t>
            </a:r>
            <a:r>
              <a:rPr lang="en-US" sz="2600" dirty="0">
                <a:latin typeface="+mj-lt"/>
              </a:rPr>
              <a:t> </a:t>
            </a:r>
            <a:r>
              <a:rPr lang="en-US" sz="2600" dirty="0" err="1">
                <a:latin typeface="+mj-lt"/>
              </a:rPr>
              <a:t>codificate</a:t>
            </a:r>
            <a:r>
              <a:rPr lang="en-US" sz="2600" dirty="0">
                <a:latin typeface="+mj-lt"/>
              </a:rPr>
              <a:t> le </a:t>
            </a:r>
            <a:r>
              <a:rPr lang="en-US" sz="2600" dirty="0" err="1">
                <a:latin typeface="+mj-lt"/>
              </a:rPr>
              <a:t>condizioni</a:t>
            </a:r>
            <a:r>
              <a:rPr lang="en-US" sz="2600" dirty="0">
                <a:latin typeface="+mj-lt"/>
              </a:rPr>
              <a:t>:</a:t>
            </a:r>
          </a:p>
          <a:p>
            <a:pPr>
              <a:spcAft>
                <a:spcPts val="1200"/>
              </a:spcAft>
            </a:pPr>
            <a:endParaRPr lang="en-US" sz="2600" dirty="0">
              <a:latin typeface="+mj-lt"/>
            </a:endParaRPr>
          </a:p>
          <a:p>
            <a:pPr marL="895350">
              <a:spcAft>
                <a:spcPts val="1200"/>
              </a:spcAft>
            </a:pPr>
            <a:r>
              <a:rPr lang="en-US" sz="2600" i="1" dirty="0">
                <a:latin typeface="+mj-lt"/>
              </a:rPr>
              <a:t>1 = </a:t>
            </a:r>
            <a:r>
              <a:rPr lang="en-US" sz="2600" i="1" dirty="0" err="1">
                <a:latin typeface="+mj-lt"/>
              </a:rPr>
              <a:t>Controllo</a:t>
            </a:r>
            <a:r>
              <a:rPr lang="en-US" sz="2600" i="1" dirty="0">
                <a:latin typeface="+mj-lt"/>
              </a:rPr>
              <a:t>, 2 = </a:t>
            </a:r>
            <a:r>
              <a:rPr lang="en-US" sz="2600" i="1" dirty="0" err="1">
                <a:latin typeface="+mj-lt"/>
              </a:rPr>
              <a:t>Cultura</a:t>
            </a:r>
            <a:r>
              <a:rPr lang="en-US" sz="2600" i="1" dirty="0">
                <a:latin typeface="+mj-lt"/>
              </a:rPr>
              <a:t>, 3 = Natura</a:t>
            </a:r>
          </a:p>
        </p:txBody>
      </p:sp>
    </p:spTree>
    <p:extLst>
      <p:ext uri="{BB962C8B-B14F-4D97-AF65-F5344CB8AC3E}">
        <p14:creationId xmlns:p14="http://schemas.microsoft.com/office/powerpoint/2010/main" val="1902971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986EEE2F-BE85-884C-BA23-602F2C18BAAC}"/>
              </a:ext>
            </a:extLst>
          </p:cNvPr>
          <p:cNvSpPr txBox="1">
            <a:spLocks noChangeArrowheads="1"/>
          </p:cNvSpPr>
          <p:nvPr/>
        </p:nvSpPr>
        <p:spPr>
          <a:xfrm>
            <a:off x="0" y="578719"/>
            <a:ext cx="12192000" cy="6096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600" b="1" dirty="0">
                <a:solidFill>
                  <a:schemeClr val="bg2">
                    <a:lumMod val="75000"/>
                  </a:schemeClr>
                </a:solidFill>
                <a:cs typeface="Times New Roman" pitchFamily="18" charset="0"/>
              </a:rPr>
              <a:t>ANOVA – contrasti pianificati</a:t>
            </a:r>
          </a:p>
        </p:txBody>
      </p:sp>
      <p:sp>
        <p:nvSpPr>
          <p:cNvPr id="3" name="Text Box 7">
            <a:extLst>
              <a:ext uri="{FF2B5EF4-FFF2-40B4-BE49-F238E27FC236}">
                <a16:creationId xmlns:a16="http://schemas.microsoft.com/office/drawing/2014/main" id="{1E7D0435-5B8E-3946-BFFE-5CD7D59B880B}"/>
              </a:ext>
            </a:extLst>
          </p:cNvPr>
          <p:cNvSpPr txBox="1">
            <a:spLocks noChangeArrowheads="1"/>
          </p:cNvSpPr>
          <p:nvPr/>
        </p:nvSpPr>
        <p:spPr bwMode="auto">
          <a:xfrm>
            <a:off x="0" y="1570300"/>
            <a:ext cx="12192000" cy="4708981"/>
          </a:xfrm>
          <a:prstGeom prst="rect">
            <a:avLst/>
          </a:prstGeom>
          <a:noFill/>
          <a:ln w="9525">
            <a:noFill/>
            <a:miter lim="800000"/>
            <a:headEnd/>
            <a:tailEnd/>
          </a:ln>
        </p:spPr>
        <p:txBody>
          <a:bodyPr wrap="square">
            <a:spAutoFit/>
          </a:bodyPr>
          <a:lstStyle/>
          <a:p>
            <a:pPr>
              <a:spcAft>
                <a:spcPts val="1200"/>
              </a:spcAft>
            </a:pPr>
            <a:r>
              <a:rPr lang="it-IT" sz="2300" dirty="0">
                <a:latin typeface="+mj-lt"/>
              </a:rPr>
              <a:t>Per definire un contrasto personalizzato, dobbiamo usare la sintassi. Ripetiamo l’analisi e invece di cliccare “OK” clicchiamo “Incolla”.</a:t>
            </a:r>
          </a:p>
          <a:p>
            <a:pPr>
              <a:spcAft>
                <a:spcPts val="1200"/>
              </a:spcAft>
            </a:pPr>
            <a:r>
              <a:rPr lang="it-IT" sz="2300" dirty="0">
                <a:latin typeface="+mj-lt"/>
              </a:rPr>
              <a:t>Alla sintassi, aggiungiamo manualmente una riga prima della fine dell’elemento</a:t>
            </a:r>
          </a:p>
          <a:p>
            <a:pPr>
              <a:spcAft>
                <a:spcPts val="1200"/>
              </a:spcAft>
            </a:pPr>
            <a:r>
              <a:rPr lang="it-IT" sz="2300" dirty="0">
                <a:latin typeface="+mj-lt"/>
              </a:rPr>
              <a:t>/CONTRAST(Campagna) = SPECIAL (-1, 1, 0)</a:t>
            </a:r>
          </a:p>
          <a:p>
            <a:pPr>
              <a:spcAft>
                <a:spcPts val="1200"/>
              </a:spcAft>
            </a:pPr>
            <a:r>
              <a:rPr lang="it-IT" sz="2300" b="1" dirty="0">
                <a:latin typeface="+mj-lt"/>
              </a:rPr>
              <a:t>Questa riga permetterà di testare l’ipotesi H: La campagna «Cultura» ha un effetto maggiore della condizione di controllo</a:t>
            </a:r>
          </a:p>
          <a:p>
            <a:pPr>
              <a:spcAft>
                <a:spcPts val="1200"/>
              </a:spcAft>
            </a:pPr>
            <a:r>
              <a:rPr lang="it-IT" sz="2300" dirty="0">
                <a:latin typeface="+mj-lt"/>
              </a:rPr>
              <a:t>Ricordate che Controllo è la 1° condizione, Cultura la 2° e Natura la 3°.</a:t>
            </a:r>
          </a:p>
          <a:p>
            <a:pPr>
              <a:spcAft>
                <a:spcPts val="1200"/>
              </a:spcAft>
            </a:pPr>
            <a:r>
              <a:rPr lang="it-IT" sz="2300" dirty="0">
                <a:latin typeface="+mj-lt"/>
              </a:rPr>
              <a:t>Natura è ignorato nella mia ipotesi quindi prende il valore 0,</a:t>
            </a:r>
          </a:p>
          <a:p>
            <a:pPr>
              <a:spcAft>
                <a:spcPts val="1200"/>
              </a:spcAft>
            </a:pPr>
            <a:r>
              <a:rPr lang="it-IT" sz="2300" dirty="0">
                <a:latin typeface="+mj-lt"/>
              </a:rPr>
              <a:t>Controllo deve essere inferiore a Cultura quindi prende il valore -1,</a:t>
            </a:r>
          </a:p>
          <a:p>
            <a:pPr>
              <a:spcAft>
                <a:spcPts val="1200"/>
              </a:spcAft>
            </a:pPr>
            <a:r>
              <a:rPr lang="it-IT" sz="2300" dirty="0">
                <a:latin typeface="+mj-lt"/>
              </a:rPr>
              <a:t>Cultura deve essere superiore a Controllo quindi prende il valore 1.</a:t>
            </a:r>
          </a:p>
        </p:txBody>
      </p:sp>
    </p:spTree>
    <p:extLst>
      <p:ext uri="{BB962C8B-B14F-4D97-AF65-F5344CB8AC3E}">
        <p14:creationId xmlns:p14="http://schemas.microsoft.com/office/powerpoint/2010/main" val="324472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228C0E63-6BDB-FE44-804B-CD0AE237E82B}"/>
              </a:ext>
            </a:extLst>
          </p:cNvPr>
          <p:cNvSpPr txBox="1">
            <a:spLocks noChangeArrowheads="1"/>
          </p:cNvSpPr>
          <p:nvPr/>
        </p:nvSpPr>
        <p:spPr>
          <a:xfrm>
            <a:off x="0" y="584750"/>
            <a:ext cx="12192000" cy="6096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600" b="1" dirty="0">
                <a:solidFill>
                  <a:schemeClr val="bg2">
                    <a:lumMod val="75000"/>
                  </a:schemeClr>
                </a:solidFill>
                <a:cs typeface="Times New Roman" pitchFamily="18" charset="0"/>
              </a:rPr>
              <a:t>ANOVA – contrasti pianificati</a:t>
            </a:r>
          </a:p>
        </p:txBody>
      </p:sp>
      <p:sp>
        <p:nvSpPr>
          <p:cNvPr id="3" name="Text Box 7">
            <a:extLst>
              <a:ext uri="{FF2B5EF4-FFF2-40B4-BE49-F238E27FC236}">
                <a16:creationId xmlns:a16="http://schemas.microsoft.com/office/drawing/2014/main" id="{F535C045-B086-5848-BA9A-A35E5C39FDF1}"/>
              </a:ext>
            </a:extLst>
          </p:cNvPr>
          <p:cNvSpPr txBox="1">
            <a:spLocks noChangeArrowheads="1"/>
          </p:cNvSpPr>
          <p:nvPr/>
        </p:nvSpPr>
        <p:spPr bwMode="auto">
          <a:xfrm>
            <a:off x="122936" y="1628800"/>
            <a:ext cx="12069063" cy="4339650"/>
          </a:xfrm>
          <a:prstGeom prst="rect">
            <a:avLst/>
          </a:prstGeom>
          <a:noFill/>
          <a:ln w="9525">
            <a:noFill/>
            <a:miter lim="800000"/>
            <a:headEnd/>
            <a:tailEnd/>
          </a:ln>
        </p:spPr>
        <p:txBody>
          <a:bodyPr wrap="square">
            <a:spAutoFit/>
          </a:bodyPr>
          <a:lstStyle/>
          <a:p>
            <a:pPr>
              <a:spcAft>
                <a:spcPts val="1200"/>
              </a:spcAft>
            </a:pPr>
            <a:r>
              <a:rPr lang="it-IT" sz="2400" dirty="0">
                <a:latin typeface="+mj-lt"/>
              </a:rPr>
              <a:t>Se il contrasto stimato è significativo, indica che gli effetti delle 3 condizioni sono ordinabili come avevamo ipotizzato.</a:t>
            </a:r>
          </a:p>
          <a:p>
            <a:pPr>
              <a:spcAft>
                <a:spcPts val="1200"/>
              </a:spcAft>
            </a:pPr>
            <a:r>
              <a:rPr lang="it-IT" sz="2400" dirty="0">
                <a:latin typeface="+mj-lt"/>
              </a:rPr>
              <a:t>Dalla tabella,</a:t>
            </a:r>
          </a:p>
          <a:p>
            <a:pPr>
              <a:spcAft>
                <a:spcPts val="1200"/>
              </a:spcAft>
            </a:pPr>
            <a:endParaRPr lang="it-IT" sz="2400" dirty="0">
              <a:latin typeface="+mj-lt"/>
            </a:endParaRPr>
          </a:p>
          <a:p>
            <a:pPr>
              <a:spcAft>
                <a:spcPts val="1200"/>
              </a:spcAft>
            </a:pPr>
            <a:endParaRPr lang="it-IT" sz="2400" dirty="0">
              <a:latin typeface="+mj-lt"/>
            </a:endParaRPr>
          </a:p>
          <a:p>
            <a:pPr>
              <a:spcAft>
                <a:spcPts val="1200"/>
              </a:spcAft>
            </a:pPr>
            <a:endParaRPr lang="it-IT" sz="2400" dirty="0">
              <a:latin typeface="+mj-lt"/>
            </a:endParaRPr>
          </a:p>
          <a:p>
            <a:pPr>
              <a:spcAft>
                <a:spcPts val="1200"/>
              </a:spcAft>
            </a:pPr>
            <a:r>
              <a:rPr lang="it-IT" sz="2400" dirty="0">
                <a:latin typeface="+mj-lt"/>
              </a:rPr>
              <a:t>Vediamo effettivamente che il contrasto stimato è significativo F(1, 197) = 32.52, </a:t>
            </a:r>
            <a:r>
              <a:rPr lang="it-IT" sz="2400" i="1" dirty="0">
                <a:latin typeface="+mj-lt"/>
              </a:rPr>
              <a:t>p</a:t>
            </a:r>
            <a:r>
              <a:rPr lang="it-IT" sz="2400" dirty="0">
                <a:latin typeface="+mj-lt"/>
              </a:rPr>
              <a:t> &lt; .001, </a:t>
            </a:r>
            <a:r>
              <a:rPr lang="el-GR" sz="2400" dirty="0">
                <a:latin typeface="+mj-lt"/>
                <a:cs typeface="Times New Roman" pitchFamily="18" charset="0"/>
              </a:rPr>
              <a:t>η</a:t>
            </a:r>
            <a:r>
              <a:rPr lang="it-IT" sz="2400" baseline="30000" dirty="0">
                <a:latin typeface="+mj-lt"/>
                <a:cs typeface="Times New Roman" pitchFamily="18" charset="0"/>
              </a:rPr>
              <a:t>2</a:t>
            </a:r>
            <a:r>
              <a:rPr lang="it-IT" sz="2400" dirty="0">
                <a:latin typeface="+mj-lt"/>
                <a:cs typeface="Times New Roman" pitchFamily="18" charset="0"/>
              </a:rPr>
              <a:t> </a:t>
            </a:r>
            <a:r>
              <a:rPr lang="it-IT" sz="2400" dirty="0">
                <a:latin typeface="+mj-lt"/>
              </a:rPr>
              <a:t>= .142.</a:t>
            </a:r>
          </a:p>
          <a:p>
            <a:pPr>
              <a:spcAft>
                <a:spcPts val="1200"/>
              </a:spcAft>
            </a:pPr>
            <a:r>
              <a:rPr lang="it-IT" sz="2400" dirty="0">
                <a:latin typeface="+mj-lt"/>
              </a:rPr>
              <a:t>Come ipotizzato, </a:t>
            </a:r>
            <a:r>
              <a:rPr lang="it-IT" sz="2400" b="1" dirty="0">
                <a:latin typeface="+mj-lt"/>
              </a:rPr>
              <a:t>la campagna «Cultura» ha un effetto maggiore della condizione di controllo.</a:t>
            </a:r>
            <a:endParaRPr lang="it-IT" sz="2400" dirty="0">
              <a:latin typeface="+mj-lt"/>
            </a:endParaRPr>
          </a:p>
        </p:txBody>
      </p:sp>
      <p:pic>
        <p:nvPicPr>
          <p:cNvPr id="4" name="Picture 2">
            <a:extLst>
              <a:ext uri="{FF2B5EF4-FFF2-40B4-BE49-F238E27FC236}">
                <a16:creationId xmlns:a16="http://schemas.microsoft.com/office/drawing/2014/main" id="{D2C0D362-EB7C-C74E-B814-4A79C445BB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2137" y="2924944"/>
            <a:ext cx="5572125" cy="140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1543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solidFill>
                  <a:srgbClr val="002060"/>
                </a:solidFill>
              </a:rPr>
              <a:t>ANOVA </a:t>
            </a:r>
            <a:r>
              <a:rPr lang="en-US" dirty="0" err="1">
                <a:solidFill>
                  <a:srgbClr val="002060"/>
                </a:solidFill>
              </a:rPr>
              <a:t>mista</a:t>
            </a:r>
            <a:r>
              <a:rPr lang="en-US" dirty="0">
                <a:solidFill>
                  <a:srgbClr val="002060"/>
                </a:solidFill>
              </a:rPr>
              <a:t> within-between</a:t>
            </a:r>
          </a:p>
        </p:txBody>
      </p:sp>
      <p:sp>
        <p:nvSpPr>
          <p:cNvPr id="3" name="Segnaposto contenuto 2"/>
          <p:cNvSpPr>
            <a:spLocks noGrp="1"/>
          </p:cNvSpPr>
          <p:nvPr>
            <p:ph idx="1"/>
          </p:nvPr>
        </p:nvSpPr>
        <p:spPr/>
        <p:txBody>
          <a:bodyPr/>
          <a:lstStyle/>
          <a:p>
            <a:r>
              <a:rPr lang="en-US" dirty="0">
                <a:latin typeface="+mj-lt"/>
              </a:rPr>
              <a:t>Include </a:t>
            </a:r>
            <a:r>
              <a:rPr lang="en-US" dirty="0" err="1">
                <a:latin typeface="+mj-lt"/>
              </a:rPr>
              <a:t>sia</a:t>
            </a:r>
            <a:r>
              <a:rPr lang="en-US" dirty="0">
                <a:latin typeface="+mj-lt"/>
              </a:rPr>
              <a:t> </a:t>
            </a:r>
            <a:r>
              <a:rPr lang="en-US" dirty="0" err="1">
                <a:latin typeface="+mj-lt"/>
              </a:rPr>
              <a:t>fattori</a:t>
            </a:r>
            <a:r>
              <a:rPr lang="en-US" dirty="0">
                <a:latin typeface="+mj-lt"/>
              </a:rPr>
              <a:t> within, </a:t>
            </a:r>
            <a:r>
              <a:rPr lang="en-US" dirty="0" err="1">
                <a:latin typeface="+mj-lt"/>
              </a:rPr>
              <a:t>sia</a:t>
            </a:r>
            <a:r>
              <a:rPr lang="en-US" dirty="0">
                <a:latin typeface="+mj-lt"/>
              </a:rPr>
              <a:t> </a:t>
            </a:r>
            <a:r>
              <a:rPr lang="en-US" dirty="0" err="1">
                <a:latin typeface="+mj-lt"/>
              </a:rPr>
              <a:t>fattori</a:t>
            </a:r>
            <a:r>
              <a:rPr lang="en-US" dirty="0">
                <a:latin typeface="+mj-lt"/>
              </a:rPr>
              <a:t> between.</a:t>
            </a:r>
          </a:p>
          <a:p>
            <a:r>
              <a:rPr lang="en-US" b="1" dirty="0" err="1">
                <a:latin typeface="+mj-lt"/>
              </a:rPr>
              <a:t>Usa</a:t>
            </a:r>
            <a:r>
              <a:rPr lang="en-US" b="1" dirty="0">
                <a:latin typeface="+mj-lt"/>
              </a:rPr>
              <a:t> lo </a:t>
            </a:r>
            <a:r>
              <a:rPr lang="en-US" b="1" dirty="0" err="1">
                <a:latin typeface="+mj-lt"/>
              </a:rPr>
              <a:t>stesso</a:t>
            </a:r>
            <a:r>
              <a:rPr lang="en-US" b="1" dirty="0">
                <a:latin typeface="+mj-lt"/>
              </a:rPr>
              <a:t> input </a:t>
            </a:r>
            <a:r>
              <a:rPr lang="en-US" b="1" dirty="0" err="1">
                <a:latin typeface="+mj-lt"/>
              </a:rPr>
              <a:t>dell’anova</a:t>
            </a:r>
            <a:r>
              <a:rPr lang="en-US" b="1" dirty="0">
                <a:latin typeface="+mj-lt"/>
              </a:rPr>
              <a:t> within</a:t>
            </a:r>
            <a:r>
              <a:rPr lang="en-US" dirty="0">
                <a:latin typeface="+mj-lt"/>
              </a:rPr>
              <a:t>, </a:t>
            </a:r>
            <a:r>
              <a:rPr lang="en-US" dirty="0" err="1">
                <a:latin typeface="+mj-lt"/>
              </a:rPr>
              <a:t>misure</a:t>
            </a:r>
            <a:r>
              <a:rPr lang="en-US" dirty="0">
                <a:latin typeface="+mj-lt"/>
              </a:rPr>
              <a:t> </a:t>
            </a:r>
            <a:r>
              <a:rPr lang="en-US" dirty="0" err="1">
                <a:latin typeface="+mj-lt"/>
              </a:rPr>
              <a:t>ripetute</a:t>
            </a:r>
            <a:r>
              <a:rPr lang="en-US" dirty="0">
                <a:latin typeface="+mj-lt"/>
              </a:rPr>
              <a:t>, </a:t>
            </a:r>
            <a:r>
              <a:rPr lang="en-US" dirty="0" err="1">
                <a:latin typeface="+mj-lt"/>
              </a:rPr>
              <a:t>che</a:t>
            </a:r>
            <a:r>
              <a:rPr lang="en-US" dirty="0">
                <a:latin typeface="+mj-lt"/>
              </a:rPr>
              <a:t> </a:t>
            </a:r>
            <a:r>
              <a:rPr lang="en-US" dirty="0" err="1">
                <a:latin typeface="+mj-lt"/>
              </a:rPr>
              <a:t>permette</a:t>
            </a:r>
            <a:r>
              <a:rPr lang="en-US" dirty="0">
                <a:latin typeface="+mj-lt"/>
              </a:rPr>
              <a:t> di </a:t>
            </a:r>
            <a:r>
              <a:rPr lang="en-US" dirty="0" err="1">
                <a:latin typeface="+mj-lt"/>
              </a:rPr>
              <a:t>inserire</a:t>
            </a:r>
            <a:r>
              <a:rPr lang="en-US" dirty="0">
                <a:latin typeface="+mj-lt"/>
              </a:rPr>
              <a:t> </a:t>
            </a:r>
            <a:r>
              <a:rPr lang="en-US" dirty="0" err="1">
                <a:latin typeface="+mj-lt"/>
              </a:rPr>
              <a:t>anche</a:t>
            </a:r>
            <a:r>
              <a:rPr lang="en-US" dirty="0">
                <a:latin typeface="+mj-lt"/>
              </a:rPr>
              <a:t> </a:t>
            </a:r>
            <a:r>
              <a:rPr lang="en-US" dirty="0" err="1">
                <a:latin typeface="+mj-lt"/>
              </a:rPr>
              <a:t>fattori</a:t>
            </a:r>
            <a:r>
              <a:rPr lang="en-US" dirty="0">
                <a:latin typeface="+mj-lt"/>
              </a:rPr>
              <a:t> between.</a:t>
            </a:r>
          </a:p>
        </p:txBody>
      </p:sp>
    </p:spTree>
    <p:extLst>
      <p:ext uri="{BB962C8B-B14F-4D97-AF65-F5344CB8AC3E}">
        <p14:creationId xmlns:p14="http://schemas.microsoft.com/office/powerpoint/2010/main" val="2881994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59C13F88-E30E-924B-9B7B-85BBFA8E17CB}"/>
              </a:ext>
            </a:extLst>
          </p:cNvPr>
          <p:cNvSpPr txBox="1">
            <a:spLocks/>
          </p:cNvSpPr>
          <p:nvPr/>
        </p:nvSpPr>
        <p:spPr>
          <a:xfrm>
            <a:off x="0" y="1690688"/>
            <a:ext cx="12192000" cy="3277341"/>
          </a:xfrm>
          <a:prstGeom prst="rect">
            <a:avLst/>
          </a:prstGeom>
        </p:spPr>
        <p:txBody>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a:buClr>
                <a:schemeClr val="tx1"/>
              </a:buClr>
            </a:pPr>
            <a:r>
              <a:rPr lang="it-IT" sz="2800" dirty="0">
                <a:latin typeface="+mj-lt"/>
                <a:cs typeface="Times New Roman" pitchFamily="18" charset="0"/>
              </a:rPr>
              <a:t>Nell’analisi dell’atteggiamento verso i profumi, prendiamo in considerazione anche il genere del rispondente.</a:t>
            </a:r>
          </a:p>
          <a:p>
            <a:pPr>
              <a:buClr>
                <a:schemeClr val="tx1"/>
              </a:buClr>
            </a:pPr>
            <a:r>
              <a:rPr lang="it-IT" sz="2800" dirty="0">
                <a:latin typeface="+mj-lt"/>
                <a:cs typeface="Times New Roman" pitchFamily="18" charset="0"/>
              </a:rPr>
              <a:t>Perciò abbiamo un modello 3 X 2</a:t>
            </a:r>
          </a:p>
          <a:p>
            <a:pPr>
              <a:buClr>
                <a:schemeClr val="tx1"/>
              </a:buClr>
            </a:pPr>
            <a:r>
              <a:rPr lang="it-IT" sz="2800" dirty="0">
                <a:latin typeface="+mj-lt"/>
                <a:cs typeface="Times New Roman" pitchFamily="18" charset="0"/>
              </a:rPr>
              <a:t>Profumo (3 livelli entro i soggetti) x Sesso (2 livelli tra i soggetti)</a:t>
            </a:r>
          </a:p>
        </p:txBody>
      </p:sp>
      <p:sp>
        <p:nvSpPr>
          <p:cNvPr id="3" name="Titolo 1">
            <a:extLst>
              <a:ext uri="{FF2B5EF4-FFF2-40B4-BE49-F238E27FC236}">
                <a16:creationId xmlns:a16="http://schemas.microsoft.com/office/drawing/2014/main" id="{B89FFCD4-1B9B-AD47-A2CF-CB30699E682D}"/>
              </a:ext>
            </a:extLst>
          </p:cNvPr>
          <p:cNvSpPr txBox="1">
            <a:spLocks/>
          </p:cNvSpPr>
          <p:nvPr/>
        </p:nvSpPr>
        <p:spPr>
          <a:xfrm>
            <a:off x="0" y="44769"/>
            <a:ext cx="12192000" cy="5953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chemeClr val="accent1">
                    <a:lumMod val="60000"/>
                    <a:lumOff val="40000"/>
                  </a:schemeClr>
                </a:solidFill>
              </a:rPr>
              <a:t>ANOVA </a:t>
            </a:r>
            <a:r>
              <a:rPr lang="en-US" sz="2000" dirty="0" err="1">
                <a:solidFill>
                  <a:schemeClr val="accent1">
                    <a:lumMod val="60000"/>
                    <a:lumOff val="40000"/>
                  </a:schemeClr>
                </a:solidFill>
              </a:rPr>
              <a:t>mista</a:t>
            </a:r>
            <a:r>
              <a:rPr lang="en-US" sz="2000" dirty="0">
                <a:solidFill>
                  <a:schemeClr val="accent1">
                    <a:lumMod val="60000"/>
                    <a:lumOff val="40000"/>
                  </a:schemeClr>
                </a:solidFill>
              </a:rPr>
              <a:t> within-between</a:t>
            </a:r>
          </a:p>
        </p:txBody>
      </p:sp>
    </p:spTree>
    <p:extLst>
      <p:ext uri="{BB962C8B-B14F-4D97-AF65-F5344CB8AC3E}">
        <p14:creationId xmlns:p14="http://schemas.microsoft.com/office/powerpoint/2010/main" val="1621277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6B8A9D15-47DB-0247-8547-43B35CE2D91D}"/>
              </a:ext>
            </a:extLst>
          </p:cNvPr>
          <p:cNvPicPr>
            <a:picLocks noChangeAspect="1"/>
          </p:cNvPicPr>
          <p:nvPr/>
        </p:nvPicPr>
        <p:blipFill>
          <a:blip r:embed="rId2"/>
          <a:stretch>
            <a:fillRect/>
          </a:stretch>
        </p:blipFill>
        <p:spPr>
          <a:xfrm>
            <a:off x="7008615" y="1461715"/>
            <a:ext cx="4502738" cy="3934569"/>
          </a:xfrm>
          <a:prstGeom prst="rect">
            <a:avLst/>
          </a:prstGeom>
        </p:spPr>
      </p:pic>
      <p:pic>
        <p:nvPicPr>
          <p:cNvPr id="3" name="Picture 2">
            <a:extLst>
              <a:ext uri="{FF2B5EF4-FFF2-40B4-BE49-F238E27FC236}">
                <a16:creationId xmlns:a16="http://schemas.microsoft.com/office/drawing/2014/main" id="{0DC4BF08-4E0C-9445-83E2-9F724E12D09A}"/>
              </a:ext>
            </a:extLst>
          </p:cNvPr>
          <p:cNvPicPr>
            <a:picLocks noChangeAspect="1" noChangeArrowheads="1"/>
          </p:cNvPicPr>
          <p:nvPr/>
        </p:nvPicPr>
        <p:blipFill>
          <a:blip r:embed="rId3" cstate="print"/>
          <a:srcRect/>
          <a:stretch>
            <a:fillRect/>
          </a:stretch>
        </p:blipFill>
        <p:spPr bwMode="auto">
          <a:xfrm>
            <a:off x="205740" y="1628800"/>
            <a:ext cx="4572000" cy="2307068"/>
          </a:xfrm>
          <a:prstGeom prst="rect">
            <a:avLst/>
          </a:prstGeom>
          <a:noFill/>
          <a:ln w="9525">
            <a:noFill/>
            <a:miter lim="800000"/>
            <a:headEnd/>
            <a:tailEnd/>
          </a:ln>
        </p:spPr>
      </p:pic>
      <p:sp>
        <p:nvSpPr>
          <p:cNvPr id="4" name="Rettangolo 3">
            <a:extLst>
              <a:ext uri="{FF2B5EF4-FFF2-40B4-BE49-F238E27FC236}">
                <a16:creationId xmlns:a16="http://schemas.microsoft.com/office/drawing/2014/main" id="{CFF52D48-B599-A447-B6FB-5B6706ABC8E1}"/>
              </a:ext>
            </a:extLst>
          </p:cNvPr>
          <p:cNvSpPr/>
          <p:nvPr/>
        </p:nvSpPr>
        <p:spPr>
          <a:xfrm>
            <a:off x="89756" y="519934"/>
            <a:ext cx="8964488" cy="523220"/>
          </a:xfrm>
          <a:prstGeom prst="rect">
            <a:avLst/>
          </a:prstGeom>
        </p:spPr>
        <p:txBody>
          <a:bodyPr wrap="square">
            <a:spAutoFit/>
          </a:bodyPr>
          <a:lstStyle/>
          <a:p>
            <a:r>
              <a:rPr lang="it-IT" sz="2800" dirty="0">
                <a:latin typeface="+mj-lt"/>
                <a:cs typeface="Times New Roman" pitchFamily="18" charset="0"/>
              </a:rPr>
              <a:t>File: </a:t>
            </a:r>
            <a:r>
              <a:rPr lang="it-IT" sz="2800" dirty="0" err="1">
                <a:latin typeface="+mj-lt"/>
                <a:cs typeface="Times New Roman" pitchFamily="18" charset="0"/>
              </a:rPr>
              <a:t>ANOVA.sav</a:t>
            </a:r>
            <a:endParaRPr lang="it-IT" sz="2800" i="1" dirty="0">
              <a:latin typeface="+mj-lt"/>
              <a:cs typeface="Times New Roman" pitchFamily="18" charset="0"/>
            </a:endParaRPr>
          </a:p>
        </p:txBody>
      </p:sp>
      <p:pic>
        <p:nvPicPr>
          <p:cNvPr id="5" name="Picture 2">
            <a:extLst>
              <a:ext uri="{FF2B5EF4-FFF2-40B4-BE49-F238E27FC236}">
                <a16:creationId xmlns:a16="http://schemas.microsoft.com/office/drawing/2014/main" id="{1F158237-1013-A34B-9E4A-FD5D176960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0540" y="2987034"/>
            <a:ext cx="2689811" cy="3068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olo 1">
            <a:extLst>
              <a:ext uri="{FF2B5EF4-FFF2-40B4-BE49-F238E27FC236}">
                <a16:creationId xmlns:a16="http://schemas.microsoft.com/office/drawing/2014/main" id="{34DB87C1-41B0-D043-9069-E367C01F7406}"/>
              </a:ext>
            </a:extLst>
          </p:cNvPr>
          <p:cNvSpPr txBox="1">
            <a:spLocks/>
          </p:cNvSpPr>
          <p:nvPr/>
        </p:nvSpPr>
        <p:spPr>
          <a:xfrm>
            <a:off x="0" y="44769"/>
            <a:ext cx="12192000" cy="5953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chemeClr val="accent1">
                    <a:lumMod val="60000"/>
                    <a:lumOff val="40000"/>
                  </a:schemeClr>
                </a:solidFill>
              </a:rPr>
              <a:t>ANOVA </a:t>
            </a:r>
            <a:r>
              <a:rPr lang="en-US" sz="2000" dirty="0" err="1">
                <a:solidFill>
                  <a:schemeClr val="accent1">
                    <a:lumMod val="60000"/>
                    <a:lumOff val="40000"/>
                  </a:schemeClr>
                </a:solidFill>
              </a:rPr>
              <a:t>mista</a:t>
            </a:r>
            <a:r>
              <a:rPr lang="en-US" sz="2000" dirty="0">
                <a:solidFill>
                  <a:schemeClr val="accent1">
                    <a:lumMod val="60000"/>
                    <a:lumOff val="40000"/>
                  </a:schemeClr>
                </a:solidFill>
              </a:rPr>
              <a:t> within-between</a:t>
            </a:r>
          </a:p>
        </p:txBody>
      </p:sp>
    </p:spTree>
    <p:extLst>
      <p:ext uri="{BB962C8B-B14F-4D97-AF65-F5344CB8AC3E}">
        <p14:creationId xmlns:p14="http://schemas.microsoft.com/office/powerpoint/2010/main" val="4018019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800A0203-8D69-5648-A816-70A20B932B72}"/>
              </a:ext>
            </a:extLst>
          </p:cNvPr>
          <p:cNvPicPr>
            <a:picLocks noChangeAspect="1"/>
          </p:cNvPicPr>
          <p:nvPr/>
        </p:nvPicPr>
        <p:blipFill>
          <a:blip r:embed="rId2"/>
          <a:stretch>
            <a:fillRect/>
          </a:stretch>
        </p:blipFill>
        <p:spPr>
          <a:xfrm>
            <a:off x="6534522" y="2764924"/>
            <a:ext cx="3793232" cy="3834463"/>
          </a:xfrm>
          <a:prstGeom prst="rect">
            <a:avLst/>
          </a:prstGeom>
        </p:spPr>
      </p:pic>
      <p:pic>
        <p:nvPicPr>
          <p:cNvPr id="3" name="Immagine 2">
            <a:extLst>
              <a:ext uri="{FF2B5EF4-FFF2-40B4-BE49-F238E27FC236}">
                <a16:creationId xmlns:a16="http://schemas.microsoft.com/office/drawing/2014/main" id="{3730D1FE-3F44-3746-BDF8-092B53252ABC}"/>
              </a:ext>
            </a:extLst>
          </p:cNvPr>
          <p:cNvPicPr>
            <a:picLocks noChangeAspect="1"/>
          </p:cNvPicPr>
          <p:nvPr/>
        </p:nvPicPr>
        <p:blipFill>
          <a:blip r:embed="rId3"/>
          <a:stretch>
            <a:fillRect/>
          </a:stretch>
        </p:blipFill>
        <p:spPr>
          <a:xfrm>
            <a:off x="1637978" y="1324764"/>
            <a:ext cx="4552354" cy="3024667"/>
          </a:xfrm>
          <a:prstGeom prst="rect">
            <a:avLst/>
          </a:prstGeom>
        </p:spPr>
      </p:pic>
      <p:sp>
        <p:nvSpPr>
          <p:cNvPr id="4" name="Titolo 1">
            <a:extLst>
              <a:ext uri="{FF2B5EF4-FFF2-40B4-BE49-F238E27FC236}">
                <a16:creationId xmlns:a16="http://schemas.microsoft.com/office/drawing/2014/main" id="{E7B6B1C8-B4D2-F44A-9CCA-7954931AEF7F}"/>
              </a:ext>
            </a:extLst>
          </p:cNvPr>
          <p:cNvSpPr txBox="1">
            <a:spLocks/>
          </p:cNvSpPr>
          <p:nvPr/>
        </p:nvSpPr>
        <p:spPr>
          <a:xfrm>
            <a:off x="0" y="44769"/>
            <a:ext cx="12192000" cy="5953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chemeClr val="accent1">
                    <a:lumMod val="60000"/>
                    <a:lumOff val="40000"/>
                  </a:schemeClr>
                </a:solidFill>
              </a:rPr>
              <a:t>ANOVA </a:t>
            </a:r>
            <a:r>
              <a:rPr lang="en-US" sz="2000" dirty="0" err="1">
                <a:solidFill>
                  <a:schemeClr val="accent1">
                    <a:lumMod val="60000"/>
                    <a:lumOff val="40000"/>
                  </a:schemeClr>
                </a:solidFill>
              </a:rPr>
              <a:t>mista</a:t>
            </a:r>
            <a:r>
              <a:rPr lang="en-US" sz="2000" dirty="0">
                <a:solidFill>
                  <a:schemeClr val="accent1">
                    <a:lumMod val="60000"/>
                    <a:lumOff val="40000"/>
                  </a:schemeClr>
                </a:solidFill>
              </a:rPr>
              <a:t> within-between</a:t>
            </a:r>
          </a:p>
        </p:txBody>
      </p:sp>
    </p:spTree>
    <p:extLst>
      <p:ext uri="{BB962C8B-B14F-4D97-AF65-F5344CB8AC3E}">
        <p14:creationId xmlns:p14="http://schemas.microsoft.com/office/powerpoint/2010/main" val="134974613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1032</Words>
  <Application>Microsoft Macintosh PowerPoint</Application>
  <PresentationFormat>Widescreen</PresentationFormat>
  <Paragraphs>95</Paragraphs>
  <Slides>23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23</vt:i4>
      </vt:variant>
    </vt:vector>
  </HeadingPairs>
  <TitlesOfParts>
    <vt:vector size="28" baseType="lpstr">
      <vt:lpstr>Arial</vt:lpstr>
      <vt:lpstr>Calibri</vt:lpstr>
      <vt:lpstr>Calibri Light</vt:lpstr>
      <vt:lpstr>Wingdings</vt:lpstr>
      <vt:lpstr>Tema di Office</vt:lpstr>
      <vt:lpstr>ANALISI MULTIVARIATA DEI DATI: lezione 6</vt:lpstr>
      <vt:lpstr>Presentazione standard di PowerPoint</vt:lpstr>
      <vt:lpstr>Presentazione standard di PowerPoint</vt:lpstr>
      <vt:lpstr>Presentazione standard di PowerPoint</vt:lpstr>
      <vt:lpstr>Presentazione standard di PowerPoint</vt:lpstr>
      <vt:lpstr>ANOVA mista within-between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erica casini</dc:creator>
  <cp:lastModifiedBy>erica casini</cp:lastModifiedBy>
  <cp:revision>7</cp:revision>
  <dcterms:created xsi:type="dcterms:W3CDTF">2021-04-18T06:46:03Z</dcterms:created>
  <dcterms:modified xsi:type="dcterms:W3CDTF">2021-04-19T08:52:14Z</dcterms:modified>
</cp:coreProperties>
</file>