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75" r:id="rId3"/>
    <p:sldId id="276" r:id="rId4"/>
    <p:sldId id="282" r:id="rId5"/>
    <p:sldId id="283" r:id="rId6"/>
    <p:sldId id="284" r:id="rId7"/>
    <p:sldId id="285" r:id="rId8"/>
    <p:sldId id="287" r:id="rId9"/>
    <p:sldId id="281" r:id="rId10"/>
    <p:sldId id="288" r:id="rId11"/>
    <p:sldId id="280" r:id="rId12"/>
    <p:sldId id="28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rambilla" initials="LB" lastIdx="1" clrIdx="0">
    <p:extLst>
      <p:ext uri="{19B8F6BF-5375-455C-9EA6-DF929625EA0E}">
        <p15:presenceInfo xmlns:p15="http://schemas.microsoft.com/office/powerpoint/2012/main" userId="Lisa Brambi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AC13-70DF-4C52-90AF-9DF8A1D1F045}" type="datetimeFigureOut">
              <a:rPr lang="it-IT" smtClean="0"/>
              <a:t>21/04/2021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FABA-C7F0-40FB-8F9A-0992A054DF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 diritti negati delle bambine e dei bambini – (seconda parte)">
            <a:extLst>
              <a:ext uri="{FF2B5EF4-FFF2-40B4-BE49-F238E27FC236}">
                <a16:creationId xmlns:a16="http://schemas.microsoft.com/office/drawing/2014/main" id="{73304D7D-429A-4E0F-B637-6DC626FF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b="120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286A9C-AE53-4197-9C80-EB07B92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dirty="0" err="1">
                <a:solidFill>
                  <a:schemeClr val="tx1"/>
                </a:solidFill>
              </a:rPr>
              <a:t>Progettazione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dei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servizi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err="1">
                <a:solidFill>
                  <a:schemeClr val="tx1"/>
                </a:solidFill>
              </a:rPr>
              <a:t>educativi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a. a.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ACE01F-75DF-4135-A4C8-F7060452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Lisa Brambilla</a:t>
            </a:r>
          </a:p>
          <a:p>
            <a:pPr algn="ctr"/>
            <a:r>
              <a:rPr lang="en-US"/>
              <a:t>lisa.brambilla@unimib.it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A902CC-DB2D-437F-AEE3-DEA2D3BBDC8E}"/>
              </a:ext>
            </a:extLst>
          </p:cNvPr>
          <p:cNvSpPr txBox="1"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9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Sapere è potere: la ricerca ossessiva della conoscenza da Socrate ...">
            <a:extLst>
              <a:ext uri="{FF2B5EF4-FFF2-40B4-BE49-F238E27FC236}">
                <a16:creationId xmlns:a16="http://schemas.microsoft.com/office/drawing/2014/main" id="{D37A29A0-2F4A-448E-AE03-A2F0AFD6A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r="-1" b="-1"/>
          <a:stretch/>
        </p:blipFill>
        <p:spPr bwMode="auto">
          <a:xfrm>
            <a:off x="3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ciety People: immagini, foto stock e grafica vettoriale ...">
            <a:extLst>
              <a:ext uri="{FF2B5EF4-FFF2-40B4-BE49-F238E27FC236}">
                <a16:creationId xmlns:a16="http://schemas.microsoft.com/office/drawing/2014/main" id="{CCAFB526-4EE9-4686-A8A8-8276FA126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180" b="8056"/>
          <a:stretch/>
        </p:blipFill>
        <p:spPr bwMode="auto">
          <a:xfrm>
            <a:off x="6095991" y="279946"/>
            <a:ext cx="6095990" cy="31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Yvan Rettore : « FONDI REGIONALI, STATALI ED EUROPEI: MEZZI UTILI ...">
            <a:extLst>
              <a:ext uri="{FF2B5EF4-FFF2-40B4-BE49-F238E27FC236}">
                <a16:creationId xmlns:a16="http://schemas.microsoft.com/office/drawing/2014/main" id="{13585E46-FC15-46B4-A5D1-2F2AADF9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r="-1" b="9649"/>
          <a:stretch/>
        </p:blipFill>
        <p:spPr bwMode="auto">
          <a:xfrm>
            <a:off x="20" y="3429000"/>
            <a:ext cx="6095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rvizio del Territorio per il Territorio / Claim / A.P.S.P. ...">
            <a:extLst>
              <a:ext uri="{FF2B5EF4-FFF2-40B4-BE49-F238E27FC236}">
                <a16:creationId xmlns:a16="http://schemas.microsoft.com/office/drawing/2014/main" id="{32F6A346-9FEF-42AF-B7DE-2C14D137E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1" b="1"/>
          <a:stretch/>
        </p:blipFill>
        <p:spPr bwMode="auto">
          <a:xfrm>
            <a:off x="6096010" y="3429000"/>
            <a:ext cx="60959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5. Le risorse</a:t>
            </a:r>
          </a:p>
        </p:txBody>
      </p:sp>
    </p:spTree>
    <p:extLst>
      <p:ext uri="{BB962C8B-B14F-4D97-AF65-F5344CB8AC3E}">
        <p14:creationId xmlns:p14="http://schemas.microsoft.com/office/powerpoint/2010/main" val="4056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F2F76-FC6E-4386-A31D-1A14DE26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000" dirty="0" err="1"/>
              <a:t>Risorse</a:t>
            </a:r>
            <a:r>
              <a:rPr lang="en-US" sz="2000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90640DB-B474-47EB-A8C7-AFF2E8B3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600" dirty="0"/>
              <a:t>FORMALI</a:t>
            </a:r>
          </a:p>
          <a:p>
            <a:pPr marL="0" indent="0" algn="ctr">
              <a:buNone/>
            </a:pPr>
            <a:r>
              <a:rPr lang="it-IT" sz="1600" dirty="0"/>
              <a:t>INTERNE</a:t>
            </a:r>
          </a:p>
          <a:p>
            <a:pPr marL="0" indent="0" algn="ctr">
              <a:buNone/>
            </a:pPr>
            <a:r>
              <a:rPr lang="it-IT" sz="1600" dirty="0"/>
              <a:t>DIRETTE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/>
              <a:t>MA ANCHE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/>
              <a:t>INFORMALI</a:t>
            </a:r>
          </a:p>
          <a:p>
            <a:pPr marL="0" indent="0" algn="ctr">
              <a:buNone/>
            </a:pPr>
            <a:r>
              <a:rPr lang="it-IT" sz="1600" dirty="0"/>
              <a:t>ESTERNE</a:t>
            </a:r>
          </a:p>
          <a:p>
            <a:pPr marL="0" indent="0" algn="ctr">
              <a:buNone/>
            </a:pPr>
            <a:r>
              <a:rPr lang="it-IT" sz="1600" dirty="0"/>
              <a:t>INDIRETTE</a:t>
            </a:r>
          </a:p>
        </p:txBody>
      </p:sp>
      <p:pic>
        <p:nvPicPr>
          <p:cNvPr id="6" name="Picture 6" descr="L'immagine può contenere: una o più persone">
            <a:extLst>
              <a:ext uri="{FF2B5EF4-FFF2-40B4-BE49-F238E27FC236}">
                <a16:creationId xmlns:a16="http://schemas.microsoft.com/office/drawing/2014/main" id="{9A19B192-653D-411C-A641-B1222043F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7" r="6746" b="-1"/>
          <a:stretch/>
        </p:blipFill>
        <p:spPr bwMode="auto">
          <a:xfrm>
            <a:off x="4654296" y="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896EA1A-AF34-45E6-9D38-0BC0151AC414}"/>
              </a:ext>
            </a:extLst>
          </p:cNvPr>
          <p:cNvSpPr/>
          <p:nvPr/>
        </p:nvSpPr>
        <p:spPr>
          <a:xfrm>
            <a:off x="9560308" y="6220302"/>
            <a:ext cx="229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Gallerie d’Italia, Milano</a:t>
            </a:r>
          </a:p>
        </p:txBody>
      </p:sp>
    </p:spTree>
    <p:extLst>
      <p:ext uri="{BB962C8B-B14F-4D97-AF65-F5344CB8AC3E}">
        <p14:creationId xmlns:p14="http://schemas.microsoft.com/office/powerpoint/2010/main" val="159472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513475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La stesura del progetto</a:t>
            </a:r>
            <a:br>
              <a:rPr lang="en-US" sz="3800"/>
            </a:br>
            <a:endParaRPr lang="en-US" sz="3800"/>
          </a:p>
        </p:txBody>
      </p:sp>
      <p:pic>
        <p:nvPicPr>
          <p:cNvPr id="9" name="Segnaposto contenuto 8" descr="Immagine che contiene fotografia, bianco, volando, nero&#10;&#10;Descrizione generata automaticamente">
            <a:extLst>
              <a:ext uri="{FF2B5EF4-FFF2-40B4-BE49-F238E27FC236}">
                <a16:creationId xmlns:a16="http://schemas.microsoft.com/office/drawing/2014/main" id="{C7E8827E-D446-4CDA-9116-AC064BD1A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19" r="2" b="5044"/>
          <a:stretch/>
        </p:blipFill>
        <p:spPr>
          <a:xfrm>
            <a:off x="4527969" y="827732"/>
            <a:ext cx="3136063" cy="226121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87BB7D-7349-4EE2-90DF-E8BB5642CF81}"/>
              </a:ext>
            </a:extLst>
          </p:cNvPr>
          <p:cNvSpPr txBox="1"/>
          <p:nvPr/>
        </p:nvSpPr>
        <p:spPr>
          <a:xfrm>
            <a:off x="1600200" y="536713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LA REDAZIONE DEL PROGETTO: </a:t>
            </a:r>
          </a:p>
          <a:p>
            <a:pPr algn="ctr"/>
            <a:r>
              <a:rPr lang="it-IT" sz="2800" dirty="0"/>
              <a:t>PER CHI LO IDEA, PER CHI LO VALUTA/FINANZIA, </a:t>
            </a:r>
          </a:p>
          <a:p>
            <a:pPr algn="ctr"/>
            <a:r>
              <a:rPr lang="it-IT" sz="2800" dirty="0"/>
              <a:t>PER CHI, A VARIO TITOLO, VI PARTECIPA</a:t>
            </a:r>
          </a:p>
        </p:txBody>
      </p:sp>
    </p:spTree>
    <p:extLst>
      <p:ext uri="{BB962C8B-B14F-4D97-AF65-F5344CB8AC3E}">
        <p14:creationId xmlns:p14="http://schemas.microsoft.com/office/powerpoint/2010/main" val="295759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34A91A23-2D65-45F9-BE75-B92BC8954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45" r="5440" b="1015"/>
          <a:stretch/>
        </p:blipFill>
        <p:spPr>
          <a:xfrm>
            <a:off x="1401418" y="1775355"/>
            <a:ext cx="9402417" cy="32737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93E0E7-ECED-41B1-8DEA-73C239C5EE44}"/>
              </a:ext>
            </a:extLst>
          </p:cNvPr>
          <p:cNvSpPr txBox="1"/>
          <p:nvPr/>
        </p:nvSpPr>
        <p:spPr>
          <a:xfrm>
            <a:off x="1531248" y="5216009"/>
            <a:ext cx="875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Sergio </a:t>
            </a:r>
            <a:r>
              <a:rPr lang="it-IT" dirty="0" err="1"/>
              <a:t>Tramma</a:t>
            </a:r>
            <a:r>
              <a:rPr lang="it-IT" dirty="0"/>
              <a:t>,  </a:t>
            </a:r>
            <a:r>
              <a:rPr lang="it-IT" i="1" dirty="0"/>
              <a:t>Pedagogia sociale</a:t>
            </a:r>
            <a:r>
              <a:rPr lang="it-IT" dirty="0"/>
              <a:t>, Guerini, Milano 2018, p. 135.</a:t>
            </a:r>
          </a:p>
        </p:txBody>
      </p:sp>
    </p:spTree>
    <p:extLst>
      <p:ext uri="{BB962C8B-B14F-4D97-AF65-F5344CB8AC3E}">
        <p14:creationId xmlns:p14="http://schemas.microsoft.com/office/powerpoint/2010/main" val="25648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7B2AD-BEA1-440E-BE3C-7F7EB69F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del progetto</a:t>
            </a:r>
          </a:p>
        </p:txBody>
      </p:sp>
    </p:spTree>
    <p:extLst>
      <p:ext uri="{BB962C8B-B14F-4D97-AF65-F5344CB8AC3E}">
        <p14:creationId xmlns:p14="http://schemas.microsoft.com/office/powerpoint/2010/main" val="273773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996339-AD4D-404B-BA10-519E1303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7" y="31864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it-IT" dirty="0"/>
              <a:t>Dalla strutturazione dell’intervento alla sua realizzazione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02F580-FD57-4EB1-B8E5-26622187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24"/>
          <a:stretch/>
        </p:blipFill>
        <p:spPr>
          <a:xfrm>
            <a:off x="2236305" y="1822837"/>
            <a:ext cx="7729727" cy="3747052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27C98-B1EB-4A5F-9623-9C3215C6855D}"/>
              </a:ext>
            </a:extLst>
          </p:cNvPr>
          <p:cNvSpPr txBox="1"/>
          <p:nvPr/>
        </p:nvSpPr>
        <p:spPr>
          <a:xfrm>
            <a:off x="2231137" y="5893904"/>
            <a:ext cx="772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Emanuela M.  Torre, </a:t>
            </a:r>
            <a:r>
              <a:rPr lang="it-IT" i="1" dirty="0"/>
              <a:t>Dalla progettazione alla valutazione. Modelli e metodi per educatori e formatori</a:t>
            </a:r>
            <a:r>
              <a:rPr lang="it-IT" dirty="0"/>
              <a:t>, Carocci, Roma, p. 108.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80E5B76-256B-4277-BC20-B6AAD00F770A}"/>
              </a:ext>
            </a:extLst>
          </p:cNvPr>
          <p:cNvSpPr/>
          <p:nvPr/>
        </p:nvSpPr>
        <p:spPr>
          <a:xfrm>
            <a:off x="4373217" y="2007476"/>
            <a:ext cx="3568148" cy="93542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9C2388-9A94-42BD-A7E8-267A5C57E08A}"/>
              </a:ext>
            </a:extLst>
          </p:cNvPr>
          <p:cNvSpPr/>
          <p:nvPr/>
        </p:nvSpPr>
        <p:spPr>
          <a:xfrm>
            <a:off x="7603435" y="3548270"/>
            <a:ext cx="2067339" cy="83488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996339-AD4D-404B-BA10-519E1303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7" y="31864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it-IT" dirty="0"/>
              <a:t>Dalla strutturazione dell’intervento alla sua realizzazione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02F580-FD57-4EB1-B8E5-266221878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24"/>
          <a:stretch/>
        </p:blipFill>
        <p:spPr>
          <a:xfrm>
            <a:off x="586410" y="1822837"/>
            <a:ext cx="7729727" cy="3747052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27C98-B1EB-4A5F-9623-9C3215C6855D}"/>
              </a:ext>
            </a:extLst>
          </p:cNvPr>
          <p:cNvSpPr txBox="1"/>
          <p:nvPr/>
        </p:nvSpPr>
        <p:spPr>
          <a:xfrm>
            <a:off x="586409" y="5569888"/>
            <a:ext cx="772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Emanuela M.  Torre, </a:t>
            </a:r>
            <a:r>
              <a:rPr lang="it-IT" sz="1600" i="1" dirty="0"/>
              <a:t>Dalla progettazione alla valutazione. Modelli e metodi per educatori e formatori</a:t>
            </a:r>
            <a:r>
              <a:rPr lang="it-IT" sz="1600" dirty="0"/>
              <a:t>, Carocci, Roma, p. 108.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D47ABF4-5041-400D-879B-B3EDD879E805}"/>
              </a:ext>
            </a:extLst>
          </p:cNvPr>
          <p:cNvSpPr/>
          <p:nvPr/>
        </p:nvSpPr>
        <p:spPr>
          <a:xfrm>
            <a:off x="7921486" y="1932167"/>
            <a:ext cx="506896" cy="3528391"/>
          </a:xfrm>
          <a:prstGeom prst="rightBrace">
            <a:avLst/>
          </a:prstGeom>
          <a:ln w="38100"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302482-35AA-4504-A328-3B272AC56FD6}"/>
              </a:ext>
            </a:extLst>
          </p:cNvPr>
          <p:cNvSpPr txBox="1"/>
          <p:nvPr/>
        </p:nvSpPr>
        <p:spPr>
          <a:xfrm>
            <a:off x="8646823" y="2321237"/>
            <a:ext cx="2852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SCELTE E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DECISIONI 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dirty="0" err="1">
                <a:solidFill>
                  <a:schemeClr val="accent1"/>
                </a:solidFill>
              </a:rPr>
              <a:t>RESPONSABILIT</a:t>
            </a:r>
            <a:r>
              <a:rPr lang="it-IT" b="1" cap="all" dirty="0" err="1">
                <a:solidFill>
                  <a:schemeClr val="accent1"/>
                </a:solidFill>
              </a:rPr>
              <a:t>à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E RISORSE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b="1" cap="all" dirty="0">
                <a:solidFill>
                  <a:schemeClr val="accent1"/>
                </a:solidFill>
              </a:rPr>
              <a:t>Equilibrio tra desideri e vincoli </a:t>
            </a:r>
          </a:p>
          <a:p>
            <a:pPr algn="ct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Traverso, p. 156</a:t>
            </a:r>
          </a:p>
        </p:txBody>
      </p:sp>
    </p:spTree>
    <p:extLst>
      <p:ext uri="{BB962C8B-B14F-4D97-AF65-F5344CB8AC3E}">
        <p14:creationId xmlns:p14="http://schemas.microsoft.com/office/powerpoint/2010/main" val="156042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58"/>
            <a:ext cx="12192000" cy="34312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>
                <a:solidFill>
                  <a:schemeClr val="bg1"/>
                </a:solidFill>
              </a:rPr>
              <a:t>1. I SOGGETTI DESTINATARI</a:t>
            </a:r>
          </a:p>
        </p:txBody>
      </p:sp>
      <p:pic>
        <p:nvPicPr>
          <p:cNvPr id="2052" name="Picture 4" descr="Accoglienza migranti in crisi, 15mila operatori rischiano il lavoro">
            <a:extLst>
              <a:ext uri="{FF2B5EF4-FFF2-40B4-BE49-F238E27FC236}">
                <a16:creationId xmlns:a16="http://schemas.microsoft.com/office/drawing/2014/main" id="{F8FCFF91-E0F2-464A-8F68-0C5986024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6" r="30183" b="2"/>
          <a:stretch/>
        </p:blipFill>
        <p:spPr bwMode="auto">
          <a:xfrm>
            <a:off x="20" y="-2"/>
            <a:ext cx="3044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sì si fa: un campo rom apre le porte al teatro – Buon Campo">
            <a:extLst>
              <a:ext uri="{FF2B5EF4-FFF2-40B4-BE49-F238E27FC236}">
                <a16:creationId xmlns:a16="http://schemas.microsoft.com/office/drawing/2014/main" id="{B8C146CA-A8AA-45F8-98A6-DD425DBA2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32781" b="2"/>
          <a:stretch/>
        </p:blipFill>
        <p:spPr bwMode="auto">
          <a:xfrm>
            <a:off x="6081078" y="-4483"/>
            <a:ext cx="304495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ducatori per disabili nelle scuole, famiglie e sindacati ...">
            <a:extLst>
              <a:ext uri="{FF2B5EF4-FFF2-40B4-BE49-F238E27FC236}">
                <a16:creationId xmlns:a16="http://schemas.microsoft.com/office/drawing/2014/main" id="{9347A76F-58FA-468E-A716-002863E9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r="16991"/>
          <a:stretch/>
        </p:blipFill>
        <p:spPr bwMode="auto">
          <a:xfrm>
            <a:off x="3044952" y="-2243"/>
            <a:ext cx="3044952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uola di sviluppo di comunità 2019-2020 - Benvenuti su labrief-unipd!">
            <a:extLst>
              <a:ext uri="{FF2B5EF4-FFF2-40B4-BE49-F238E27FC236}">
                <a16:creationId xmlns:a16="http://schemas.microsoft.com/office/drawing/2014/main" id="{471D360A-3FC9-4D37-A90A-B1E009397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11349" r="17613" b="11261"/>
          <a:stretch/>
        </p:blipFill>
        <p:spPr bwMode="auto">
          <a:xfrm>
            <a:off x="9127714" y="-1"/>
            <a:ext cx="3057144" cy="34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SINGOLI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GRUPPI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TERRITORI</a:t>
            </a:r>
          </a:p>
        </p:txBody>
      </p:sp>
    </p:spTree>
    <p:extLst>
      <p:ext uri="{BB962C8B-B14F-4D97-AF65-F5344CB8AC3E}">
        <p14:creationId xmlns:p14="http://schemas.microsoft.com/office/powerpoint/2010/main" val="233912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58"/>
            <a:ext cx="12192000" cy="34312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2. CONTENUTI E STRATEGIE DI INTERVENTO</a:t>
            </a:r>
          </a:p>
        </p:txBody>
      </p:sp>
      <p:pic>
        <p:nvPicPr>
          <p:cNvPr id="3078" name="Picture 6" descr="Rafting – Valle Stura Outdoor">
            <a:extLst>
              <a:ext uri="{FF2B5EF4-FFF2-40B4-BE49-F238E27FC236}">
                <a16:creationId xmlns:a16="http://schemas.microsoft.com/office/drawing/2014/main" id="{4014E0D6-BF85-4BF0-B89D-E1AC67901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r="12821" b="2"/>
          <a:stretch/>
        </p:blipFill>
        <p:spPr bwMode="auto">
          <a:xfrm>
            <a:off x="20" y="-2"/>
            <a:ext cx="3044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ica in-grata: detenuti, agenti e studenti sul palco in Bicocca ...">
            <a:extLst>
              <a:ext uri="{FF2B5EF4-FFF2-40B4-BE49-F238E27FC236}">
                <a16:creationId xmlns:a16="http://schemas.microsoft.com/office/drawing/2014/main" id="{ECF14ACD-DE40-469B-B9AC-05C3E6E9E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5106" b="-1"/>
          <a:stretch/>
        </p:blipFill>
        <p:spPr bwMode="auto">
          <a:xfrm>
            <a:off x="3044952" y="-2"/>
            <a:ext cx="304495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inema senza barriere® - A.I.A.C.E. Milano">
            <a:extLst>
              <a:ext uri="{FF2B5EF4-FFF2-40B4-BE49-F238E27FC236}">
                <a16:creationId xmlns:a16="http://schemas.microsoft.com/office/drawing/2014/main" id="{DB1E1007-4B25-41B2-92FB-87ED8F397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15483"/>
          <a:stretch/>
        </p:blipFill>
        <p:spPr bwMode="auto">
          <a:xfrm>
            <a:off x="6089904" y="-2"/>
            <a:ext cx="3044952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rbanfile - Milano: Zona Turro - I murales di via Padova">
            <a:extLst>
              <a:ext uri="{FF2B5EF4-FFF2-40B4-BE49-F238E27FC236}">
                <a16:creationId xmlns:a16="http://schemas.microsoft.com/office/drawing/2014/main" id="{725B48CA-FE68-4EF4-A6D3-6C37E4B79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33859" b="-2"/>
          <a:stretch/>
        </p:blipFill>
        <p:spPr bwMode="auto">
          <a:xfrm>
            <a:off x="9134856" y="-2"/>
            <a:ext cx="3057144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4846076"/>
            <a:ext cx="10644808" cy="1271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PROGETTAZIONE…</a:t>
            </a:r>
            <a:endParaRPr lang="it-IT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ESPERIENZA </a:t>
            </a:r>
            <a:r>
              <a:rPr lang="it-IT" dirty="0">
                <a:solidFill>
                  <a:schemeClr val="bg1"/>
                </a:solidFill>
                <a:sym typeface="Wingdings" panose="05000000000000000000" pitchFamily="2" charset="2"/>
              </a:rPr>
              <a:t> SIGNIFICAZIONE  COMPETENZA/CONOSCENZA/COMPRENSIONE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it-IT" sz="2600">
                <a:solidFill>
                  <a:schemeClr val="bg1"/>
                </a:solidFill>
              </a:rPr>
              <a:t>3. ARTICOLAZIONE DELLE 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accent1"/>
                </a:solidFill>
              </a:rPr>
              <a:t>DOPO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1"/>
                </a:solidFill>
              </a:rPr>
              <a:t>AVER RISPOSTO ALLA DOMANDA </a:t>
            </a:r>
            <a:r>
              <a:rPr lang="it-IT" cap="all" dirty="0">
                <a:solidFill>
                  <a:schemeClr val="accent1"/>
                </a:solidFill>
              </a:rPr>
              <a:t>Perché</a:t>
            </a:r>
            <a:r>
              <a:rPr lang="it-IT" dirty="0">
                <a:solidFill>
                  <a:schemeClr val="accent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CHI (e CON CHI)?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COSA?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COME?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DOVE?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</a:rPr>
              <a:t>QUANDO? (e PER QUANTO?)</a:t>
            </a:r>
          </a:p>
        </p:txBody>
      </p:sp>
      <p:pic>
        <p:nvPicPr>
          <p:cNvPr id="4098" name="Picture 2" descr="il METODO di Rudyard Kipling, “i sei amici che mi hanno sempre ...">
            <a:extLst>
              <a:ext uri="{FF2B5EF4-FFF2-40B4-BE49-F238E27FC236}">
                <a16:creationId xmlns:a16="http://schemas.microsoft.com/office/drawing/2014/main" id="{15B2F69A-CFD6-415A-960F-6D98D233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754497"/>
            <a:ext cx="6250769" cy="51881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5DC470-378B-479F-A282-86ACDA25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4. I tempi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75D05-5755-4EDB-A38E-8AF11FEE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282" y="5626239"/>
            <a:ext cx="8611435" cy="7703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GESTIONE, MONITORAGGIO, VERIFICA, CONDIVISIONE</a:t>
            </a:r>
          </a:p>
        </p:txBody>
      </p:sp>
      <p:pic>
        <p:nvPicPr>
          <p:cNvPr id="5124" name="Picture 4" descr="Responsabili di Processo">
            <a:extLst>
              <a:ext uri="{FF2B5EF4-FFF2-40B4-BE49-F238E27FC236}">
                <a16:creationId xmlns:a16="http://schemas.microsoft.com/office/drawing/2014/main" id="{982658B6-44E9-40C2-8D32-2D78FD54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834" y="633340"/>
            <a:ext cx="4297680" cy="32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fferenza tra progetto e processo: analizziamo insieme">
            <a:extLst>
              <a:ext uri="{FF2B5EF4-FFF2-40B4-BE49-F238E27FC236}">
                <a16:creationId xmlns:a16="http://schemas.microsoft.com/office/drawing/2014/main" id="{DBE59EC7-9A2D-4905-8837-AB87EF23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320" y="923225"/>
            <a:ext cx="4297680" cy="28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78BB3D-4B34-417C-8854-8624D3C3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65386" y="3160485"/>
            <a:ext cx="5218019" cy="537029"/>
          </a:xfrm>
        </p:spPr>
        <p:txBody>
          <a:bodyPr>
            <a:normAutofit fontScale="90000"/>
          </a:bodyPr>
          <a:lstStyle/>
          <a:p>
            <a:r>
              <a:rPr lang="it-IT" dirty="0"/>
              <a:t>I tempi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ED4A25-8D11-48B5-A7A2-657AF791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05" y="340104"/>
            <a:ext cx="10251440" cy="602272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215B8F-27E3-47AB-ACD2-2FD621B3340E}"/>
              </a:ext>
            </a:extLst>
          </p:cNvPr>
          <p:cNvSpPr txBox="1"/>
          <p:nvPr/>
        </p:nvSpPr>
        <p:spPr>
          <a:xfrm>
            <a:off x="6174351" y="2418176"/>
            <a:ext cx="381292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DURATA DEL PROGETTO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F42A14-1471-4FA6-9782-1F22470BB38C}"/>
              </a:ext>
            </a:extLst>
          </p:cNvPr>
          <p:cNvSpPr txBox="1"/>
          <p:nvPr/>
        </p:nvSpPr>
        <p:spPr>
          <a:xfrm>
            <a:off x="1418541" y="1342446"/>
            <a:ext cx="2696259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cap="all" dirty="0" err="1">
                <a:solidFill>
                  <a:schemeClr val="accent1"/>
                </a:solidFill>
              </a:rPr>
              <a:t>ATTIVITà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DEL PROGETTO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4DED001-FA08-4379-9BE6-819560008857}"/>
              </a:ext>
            </a:extLst>
          </p:cNvPr>
          <p:cNvSpPr txBox="1"/>
          <p:nvPr/>
        </p:nvSpPr>
        <p:spPr>
          <a:xfrm>
            <a:off x="2480466" y="6362825"/>
            <a:ext cx="718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Andrea Traverso, </a:t>
            </a:r>
            <a:r>
              <a:rPr lang="en-US" sz="1400" i="1" dirty="0" err="1"/>
              <a:t>Metodologia</a:t>
            </a:r>
            <a:r>
              <a:rPr lang="en-US" sz="1400" i="1" dirty="0"/>
              <a:t> </a:t>
            </a:r>
            <a:r>
              <a:rPr lang="en-US" sz="1400" i="1" dirty="0" err="1"/>
              <a:t>della</a:t>
            </a:r>
            <a:r>
              <a:rPr lang="en-US" sz="1400" i="1" dirty="0"/>
              <a:t> </a:t>
            </a:r>
            <a:r>
              <a:rPr lang="en-US" sz="1400" i="1" dirty="0" err="1"/>
              <a:t>progettazione</a:t>
            </a:r>
            <a:r>
              <a:rPr lang="en-US" sz="1400" i="1" dirty="0"/>
              <a:t> </a:t>
            </a:r>
            <a:r>
              <a:rPr lang="en-US" sz="1400" i="1" dirty="0" err="1"/>
              <a:t>educativa</a:t>
            </a:r>
            <a:r>
              <a:rPr lang="en-US" sz="1400" dirty="0"/>
              <a:t>, </a:t>
            </a:r>
            <a:r>
              <a:rPr lang="en-US" sz="1400" dirty="0" err="1"/>
              <a:t>Carocci</a:t>
            </a:r>
            <a:r>
              <a:rPr lang="en-US" sz="1400" dirty="0"/>
              <a:t>, Roma, 2016, p. 148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952932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259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Pacco</vt:lpstr>
      <vt:lpstr>Progettazione dei servizi educativi  a. a. 2020-2021</vt:lpstr>
      <vt:lpstr>La struttura del progetto</vt:lpstr>
      <vt:lpstr>Dalla strutturazione dell’intervento alla sua realizzazione</vt:lpstr>
      <vt:lpstr>Dalla strutturazione dell’intervento alla sua realizzazione</vt:lpstr>
      <vt:lpstr>1. I SOGGETTI DESTINATARI</vt:lpstr>
      <vt:lpstr>2. CONTENUTI E STRATEGIE DI INTERVENTO</vt:lpstr>
      <vt:lpstr>3. ARTICOLAZIONE DELLE ATTIVITà</vt:lpstr>
      <vt:lpstr>4. I tempi</vt:lpstr>
      <vt:lpstr>I tempi</vt:lpstr>
      <vt:lpstr>5. Le risorse</vt:lpstr>
      <vt:lpstr>Risorse </vt:lpstr>
      <vt:lpstr>La stesura del progetto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 dei servizi educativi  a. a. 2019-2020</dc:title>
  <dc:creator>Lisa Brambilla</dc:creator>
  <cp:lastModifiedBy>Lisa Brambilla</cp:lastModifiedBy>
  <cp:revision>11</cp:revision>
  <dcterms:created xsi:type="dcterms:W3CDTF">2020-04-08T22:21:40Z</dcterms:created>
  <dcterms:modified xsi:type="dcterms:W3CDTF">2021-04-21T13:58:42Z</dcterms:modified>
</cp:coreProperties>
</file>