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5" r:id="rId2"/>
    <p:sldId id="422" r:id="rId3"/>
    <p:sldId id="479" r:id="rId4"/>
    <p:sldId id="480" r:id="rId5"/>
    <p:sldId id="481" r:id="rId6"/>
    <p:sldId id="482" r:id="rId7"/>
    <p:sldId id="483" r:id="rId8"/>
    <p:sldId id="484" r:id="rId9"/>
    <p:sldId id="438" r:id="rId10"/>
    <p:sldId id="450" r:id="rId11"/>
    <p:sldId id="451" r:id="rId12"/>
    <p:sldId id="452" r:id="rId13"/>
    <p:sldId id="448" r:id="rId14"/>
    <p:sldId id="449" r:id="rId15"/>
    <p:sldId id="453" r:id="rId16"/>
    <p:sldId id="439" r:id="rId17"/>
    <p:sldId id="454" r:id="rId18"/>
    <p:sldId id="455" r:id="rId19"/>
    <p:sldId id="485" r:id="rId20"/>
    <p:sldId id="257" r:id="rId21"/>
    <p:sldId id="258" r:id="rId22"/>
    <p:sldId id="25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482C5-9115-044F-8303-1C184755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AE9D73-9309-7C4D-9B55-DB30773F5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3E1AAF-102C-834A-BB0B-3E61D05A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516572-14DB-E24C-84CB-9793F525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BCF2BA-8C48-2245-B2BC-187AA4B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2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25E60-77CC-7A41-95A8-BCA00D15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B2D134-A736-7845-9832-3477B8353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CE65AB-0A2D-8540-BC01-20164D7C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36858-185F-D848-BEFC-081A1F4A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6854-0586-9B48-9611-0A479BBE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6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787F86-A01B-D94E-A67E-98C0C766F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C73010-52F0-A74B-AEE5-F912706CB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49156C-FB8B-1949-81AC-67704361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9DD8D8-D617-3E4C-9A02-932B600C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DACE1-8AA3-204B-9141-BB33E1AE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09AB0-9674-CF45-9E22-86EFD65F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92079E-2C88-DE4F-A896-0C2CE910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749437-75DD-2B4B-BC2F-4A055F6D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946AAD-963A-9E42-98A3-12793DFF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ABCDB1-878A-E54B-BE58-192BBC48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FA876-781A-4441-9569-D5695D97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AF1AB-5133-184F-8E2D-FC0FA917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917000-7183-BD4D-9552-090C7625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ED391-0482-FF40-9381-C9D7EB8F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C6A42-0294-7F49-85A3-5D4A1669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4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D24F2-5D2D-F844-8F4F-ACF85B3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8968CF-121C-7E40-96AF-F07553952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1502AA-E2E0-0044-9696-352AD299B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415C4C-77DF-8C46-A99B-84A29332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5E885B-5861-4942-80C4-6A6A64AE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1989A4-AF41-5244-9D6C-3B13B9AB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53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BC9DE-BADE-074F-8D92-221C3E33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74A441-E17B-214F-8CFE-05DEF6DA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1BD62C-0662-3943-BE58-FC5EAEC5E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0D601F-4FEF-EA45-AC74-3461BDBAF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4551B0-8E61-474F-A068-A298347E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AEBD2D-686F-8B4B-851F-204AF724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8F8A0A-6077-3247-A601-742C5066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3B83B7-E232-B647-8951-29C56A11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55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D2F72-44E6-F34A-8BCF-D3FCB7E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D6C161-69B3-BD43-BBA9-FF91979C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DB744F-7F39-1D43-9525-C6E0C8C4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1B3C0E-F307-BE4E-A91B-A37B17EA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2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D131C4-2D9D-A441-8F72-BE0BC2A1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4EC9A5-287D-9145-B5FF-4F93A503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BF9BD4-84F7-B446-99FD-5C837115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4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A1177-8203-684A-89B9-5E2C62FE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74B3AD-0E01-2347-9DE6-41184499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6396D0-2142-5648-B312-8AC6187C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E55CA-251B-3D4B-8FB7-AF18EDD1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E15B33-1912-4D4A-954F-A1E21342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C2532-CDB9-034B-BFED-356E92C8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3C6AE-4C2E-BF47-B3DE-D2FCA1CA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E87AAA-8B17-DB45-BCBA-81EAA7ACD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807A93-F655-6D4C-8090-13983F491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E119B0-4AFD-4C45-BF40-2AE962D6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C92E58-BFF6-2942-B34E-8333CFF1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1DA427-22D9-1448-9A01-85850C42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7E09B9-7B1C-8E4E-897B-969DAF9D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8E85C7-142F-6F43-A2D5-91B37B74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974CC-1AFE-EE46-B749-171EDDF6F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A2CD-AA87-7D41-9F55-EA5D4700584E}" type="datetimeFigureOut">
              <a:rPr lang="it-IT" smtClean="0"/>
              <a:t>25/04/21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19B63-83A4-E841-A201-D6C3F899C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DC90A-CBF5-D541-A319-85E4845C2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4B7D-84D7-9640-8F5B-485F81665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Analisi</a:t>
            </a:r>
            <a:r>
              <a:rPr lang="en-US" dirty="0"/>
              <a:t> multivariate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- </a:t>
            </a:r>
            <a:r>
              <a:rPr lang="en-US" dirty="0" err="1"/>
              <a:t>Esercitazione</a:t>
            </a:r>
            <a:r>
              <a:rPr lang="en-US" dirty="0"/>
              <a:t> 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Erica </a:t>
            </a:r>
            <a:r>
              <a:rPr lang="en-US" dirty="0" err="1"/>
              <a:t>Casini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651090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Aprire</a:t>
            </a:r>
            <a:r>
              <a:rPr lang="en-US" dirty="0">
                <a:latin typeface="+mj-lt"/>
              </a:rPr>
              <a:t> il file </a:t>
            </a:r>
            <a:r>
              <a:rPr lang="en-US" dirty="0" err="1">
                <a:latin typeface="+mj-lt"/>
              </a:rPr>
              <a:t>WikipediaExample.sav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Analizza</a:t>
            </a:r>
            <a:r>
              <a:rPr lang="en-US" dirty="0">
                <a:latin typeface="+mj-lt"/>
              </a:rPr>
              <a:t> &gt; </a:t>
            </a:r>
            <a:r>
              <a:rPr lang="en-US" dirty="0" err="1">
                <a:latin typeface="+mj-lt"/>
              </a:rPr>
              <a:t>Regressione</a:t>
            </a:r>
            <a:r>
              <a:rPr lang="en-US" dirty="0">
                <a:latin typeface="+mj-lt"/>
              </a:rPr>
              <a:t> &gt; Logistica </a:t>
            </a:r>
            <a:r>
              <a:rPr lang="en-US" dirty="0" err="1">
                <a:latin typeface="+mj-lt"/>
              </a:rPr>
              <a:t>Binaria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La </a:t>
            </a:r>
            <a:r>
              <a:rPr lang="en-US" dirty="0" err="1">
                <a:latin typeface="+mj-lt"/>
              </a:rPr>
              <a:t>finestra</a:t>
            </a:r>
            <a:r>
              <a:rPr lang="en-US" dirty="0">
                <a:latin typeface="+mj-lt"/>
              </a:rPr>
              <a:t> SPSS </a:t>
            </a:r>
            <a:r>
              <a:rPr lang="en-US" dirty="0" err="1">
                <a:latin typeface="+mj-lt"/>
              </a:rPr>
              <a:t>è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semplicissima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Inserire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semplicemente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variabile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dipendente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dicotomica</a:t>
            </a:r>
            <a:r>
              <a:rPr lang="en-US" dirty="0">
                <a:latin typeface="+mj-lt"/>
              </a:rPr>
              <a:t>) e le </a:t>
            </a:r>
            <a:r>
              <a:rPr lang="en-US" dirty="0" err="1">
                <a:latin typeface="+mj-lt"/>
              </a:rPr>
              <a:t>variabili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indipendenti</a:t>
            </a:r>
            <a:r>
              <a:rPr lang="en-US" dirty="0">
                <a:latin typeface="+mj-lt"/>
              </a:rPr>
              <a:t> in Covariate.</a:t>
            </a:r>
          </a:p>
          <a:p>
            <a:r>
              <a:rPr lang="en-US" dirty="0" err="1">
                <a:latin typeface="+mj-lt"/>
              </a:rPr>
              <a:t>Cliccare</a:t>
            </a:r>
            <a:r>
              <a:rPr lang="en-US" dirty="0">
                <a:latin typeface="+mj-lt"/>
              </a:rPr>
              <a:t> Ok o </a:t>
            </a:r>
            <a:r>
              <a:rPr lang="en-US" dirty="0" err="1">
                <a:latin typeface="+mj-lt"/>
              </a:rPr>
              <a:t>Incolla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10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36" y="2148681"/>
            <a:ext cx="52006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– bontà complessiva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037469"/>
            <a:ext cx="10370574" cy="213949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SPSS riporta delle stime di bontà complessiva dell’equazione e un test </a:t>
            </a:r>
            <a:r>
              <a:rPr lang="el-GR">
                <a:latin typeface="+mj-lt"/>
              </a:rPr>
              <a:t>χ</a:t>
            </a:r>
            <a:r>
              <a:rPr lang="it-IT" baseline="30000">
                <a:latin typeface="+mj-lt"/>
              </a:rPr>
              <a:t>2</a:t>
            </a:r>
            <a:r>
              <a:rPr lang="en-US">
                <a:latin typeface="+mj-lt"/>
              </a:rPr>
              <a:t>. Lo pseudo-R</a:t>
            </a:r>
            <a:r>
              <a:rPr lang="en-US" baseline="30000">
                <a:latin typeface="+mj-lt"/>
              </a:rPr>
              <a:t>2</a:t>
            </a:r>
            <a:r>
              <a:rPr lang="en-US">
                <a:latin typeface="+mj-lt"/>
              </a:rPr>
              <a:t> di Nagelkerke è espresso su una scala simile all’R</a:t>
            </a:r>
            <a:r>
              <a:rPr lang="en-US" baseline="30000">
                <a:latin typeface="+mj-lt"/>
              </a:rPr>
              <a:t>2</a:t>
            </a:r>
            <a:r>
              <a:rPr lang="en-US">
                <a:latin typeface="+mj-lt"/>
              </a:rPr>
              <a:t>, anche se non può essere propriamente interpretato come proporzione di varianza spiegata. </a:t>
            </a:r>
            <a:r>
              <a:rPr lang="en-US"/>
              <a:t>La regressione è complessivamente significativa, </a:t>
            </a:r>
            <a:r>
              <a:rPr lang="el-GR"/>
              <a:t>χ</a:t>
            </a:r>
            <a:r>
              <a:rPr lang="it-IT" baseline="30000"/>
              <a:t>2</a:t>
            </a:r>
            <a:r>
              <a:rPr lang="it-IT"/>
              <a:t>(1)</a:t>
            </a:r>
            <a:r>
              <a:rPr lang="it-IT" baseline="30000"/>
              <a:t> </a:t>
            </a:r>
            <a:r>
              <a:rPr lang="it-IT"/>
              <a:t>= 11.666, p = .001, </a:t>
            </a:r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 di Nagelkerke = .589.</a:t>
            </a:r>
          </a:p>
          <a:p>
            <a:pPr marL="0" indent="0">
              <a:buNone/>
            </a:pPr>
            <a:endParaRPr lang="en-US" baseline="3000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11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39" y="1505564"/>
            <a:ext cx="5078361" cy="253190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368900" y="2871892"/>
            <a:ext cx="839874" cy="304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9" y="1505564"/>
            <a:ext cx="5486434" cy="17980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04932" y="2890494"/>
            <a:ext cx="2997662" cy="286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2" y="1425909"/>
            <a:ext cx="12079248" cy="25946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– coefficienti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020549"/>
            <a:ext cx="10370574" cy="215641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Sign. è come al solito il p-value. Come sempre, quello dell’intercetta o costante non ci interessa. In questo caso le ore di studio predicono significativamente l’esito dell’esame, B = 1.505, exp(B) = 4.503, p = .017.</a:t>
            </a:r>
            <a:endParaRPr lang="en-US" baseline="3000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12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9402378" y="2508069"/>
            <a:ext cx="1002889" cy="444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0797189" y="2064236"/>
            <a:ext cx="1002889" cy="1288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3606823" y="2064235"/>
            <a:ext cx="1002889" cy="1288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Interpretare i coefficienti b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b="1" i="1" baseline="30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∗…∗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latin typeface="+mj-lt"/>
                  </a:rPr>
                  <a:t>Coefficienti b: difficile dare un senso.</a:t>
                </a:r>
              </a:p>
              <a:p>
                <a:r>
                  <a:rPr lang="en-US">
                    <a:latin typeface="+mj-lt"/>
                  </a:rPr>
                  <a:t>b</a:t>
                </a:r>
                <a:r>
                  <a:rPr lang="en-US" baseline="-25000">
                    <a:latin typeface="+mj-lt"/>
                  </a:rPr>
                  <a:t>0</a:t>
                </a:r>
                <a:r>
                  <a:rPr lang="en-US">
                    <a:latin typeface="+mj-lt"/>
                  </a:rPr>
                  <a:t>: Quando tutte le X = 0, il logaritmo naturale dell’odd-ratio della Y assume valore b</a:t>
                </a:r>
                <a:r>
                  <a:rPr lang="en-US" baseline="-25000">
                    <a:latin typeface="+mj-lt"/>
                  </a:rPr>
                  <a:t>0</a:t>
                </a:r>
                <a:r>
                  <a:rPr lang="en-US">
                    <a:latin typeface="+mj-lt"/>
                  </a:rPr>
                  <a:t>. In questo caso, -4.078.</a:t>
                </a:r>
              </a:p>
              <a:p>
                <a:r>
                  <a:rPr lang="en-US">
                    <a:latin typeface="+mj-lt"/>
                  </a:rPr>
                  <a:t>b</a:t>
                </a:r>
                <a:r>
                  <a:rPr lang="en-US" baseline="-25000">
                    <a:latin typeface="+mj-lt"/>
                  </a:rPr>
                  <a:t>1</a:t>
                </a:r>
                <a:r>
                  <a:rPr lang="en-US">
                    <a:latin typeface="+mj-lt"/>
                  </a:rPr>
                  <a:t>: all’aumentare di un’unità della X</a:t>
                </a:r>
                <a:r>
                  <a:rPr lang="en-US" baseline="-25000">
                    <a:latin typeface="+mj-lt"/>
                  </a:rPr>
                  <a:t>1</a:t>
                </a:r>
                <a:r>
                  <a:rPr lang="en-US">
                    <a:latin typeface="+mj-lt"/>
                  </a:rPr>
                  <a:t>, assumendo che tutte le altre X siano costanti, il logaritmo naturale dell’odd-ratio della Y aumenta di </a:t>
                </a:r>
                <a:r>
                  <a:rPr lang="en-US" b="1">
                    <a:latin typeface="+mj-lt"/>
                  </a:rPr>
                  <a:t>b</a:t>
                </a:r>
                <a:r>
                  <a:rPr lang="en-US" b="1" baseline="-25000">
                    <a:latin typeface="+mj-lt"/>
                  </a:rPr>
                  <a:t>1</a:t>
                </a:r>
                <a:r>
                  <a:rPr lang="en-US" b="1">
                    <a:latin typeface="+mj-lt"/>
                  </a:rPr>
                  <a:t> unità</a:t>
                </a:r>
                <a:r>
                  <a:rPr lang="en-US">
                    <a:latin typeface="+mj-lt"/>
                  </a:rPr>
                  <a:t>, in questo caso di 1.505 unità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043" r="-34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5347062" y="1994263"/>
            <a:ext cx="426721" cy="627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130834" y="1994262"/>
            <a:ext cx="435430" cy="627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Interpretare i coefficienti exp(b), non sono altro che e</a:t>
            </a:r>
            <a:r>
              <a:rPr lang="en-US" baseline="30000"/>
              <a:t>b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b="1" i="1" baseline="30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∗…∗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latin typeface="+mj-lt"/>
                  </a:rPr>
                  <a:t>exp(b</a:t>
                </a:r>
                <a:r>
                  <a:rPr lang="en-US" baseline="-25000">
                    <a:latin typeface="+mj-lt"/>
                  </a:rPr>
                  <a:t>0</a:t>
                </a:r>
                <a:r>
                  <a:rPr lang="en-US">
                    <a:latin typeface="+mj-lt"/>
                  </a:rPr>
                  <a:t>): Quando tutte le X = 0, l’odd-ratio della Y assume valore exp(b</a:t>
                </a:r>
                <a:r>
                  <a:rPr lang="en-US" baseline="-25000">
                    <a:latin typeface="+mj-lt"/>
                  </a:rPr>
                  <a:t>0</a:t>
                </a:r>
                <a:r>
                  <a:rPr lang="en-US">
                    <a:latin typeface="+mj-lt"/>
                  </a:rPr>
                  <a:t>), in questo caso 0.017. Per chi studia 0 ore, la probabilità di essere promosso è solo 0.017 volte la probabilità di essere bocciato: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charset="0"/>
                              </a:rPr>
                              <m:t>=1=</m:t>
                            </m:r>
                            <m:r>
                              <a:rPr lang="it-IT" b="0" i="1" smtClean="0">
                                <a:latin typeface="Cambria Math" charset="0"/>
                              </a:rPr>
                              <m:t>𝑝𝑟𝑜𝑚𝑜𝑠𝑠𝑜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 charset="0"/>
                              </a:rPr>
                              <m:t>=0=</m:t>
                            </m:r>
                            <m:r>
                              <a:rPr lang="it-IT" b="0" i="1" smtClean="0">
                                <a:latin typeface="Cambria Math" charset="0"/>
                              </a:rPr>
                              <m:t>𝑏𝑜𝑐𝑐𝑖𝑎𝑡𝑜</m:t>
                            </m:r>
                          </m:sub>
                        </m:sSub>
                      </m:den>
                    </m:f>
                    <m:r>
                      <a:rPr lang="it-IT" i="1">
                        <a:latin typeface="Cambria Math" charset="0"/>
                      </a:rPr>
                      <m:t>=</m:t>
                    </m:r>
                    <m:r>
                      <a:rPr lang="it-IT" i="1" smtClean="0">
                        <a:latin typeface="Cambria Math" charset="0"/>
                      </a:rPr>
                      <m:t>0</m:t>
                    </m:r>
                    <m:r>
                      <a:rPr lang="it-IT" b="0" i="1" smtClean="0">
                        <a:latin typeface="Cambria Math" charset="0"/>
                      </a:rPr>
                      <m:t>.017</m:t>
                    </m:r>
                  </m:oMath>
                </a14:m>
                <a:r>
                  <a:rPr lang="it-IT" b="0">
                    <a:latin typeface="+mj-lt"/>
                  </a:rPr>
                  <a:t>   </a:t>
                </a:r>
                <a:r>
                  <a:rPr lang="it-IT" b="0">
                    <a:latin typeface="+mj-lt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charset="0"/>
                          </a:rPr>
                          <m:t>𝑝𝑟𝑜𝑚𝑜𝑠𝑠𝑜</m:t>
                        </m:r>
                      </m:sub>
                    </m:sSub>
                    <m:r>
                      <a:rPr lang="it-IT" i="1">
                        <a:latin typeface="Cambria Math" charset="0"/>
                      </a:rPr>
                      <m:t>=0.017</m:t>
                    </m:r>
                    <m:r>
                      <a:rPr lang="it-IT" b="0" i="1" smtClean="0">
                        <a:latin typeface="Cambria Math" charset="0"/>
                      </a:rPr>
                      <m:t>∗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charset="0"/>
                          </a:rPr>
                          <m:t>𝑏𝑜𝑐𝑐𝑖𝑎𝑡𝑜</m:t>
                        </m:r>
                      </m:sub>
                    </m:sSub>
                  </m:oMath>
                </a14:m>
                <a:endParaRPr lang="it-IT" b="0">
                  <a:latin typeface="+mj-lt"/>
                </a:endParaRPr>
              </a:p>
              <a:p>
                <a:pPr marL="0" indent="0">
                  <a:buNone/>
                </a:pPr>
                <a:endParaRPr lang="en-US">
                  <a:latin typeface="+mj-lt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4624249" y="3048000"/>
            <a:ext cx="600893" cy="627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Interpretare i coefficienti exp(b)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b="1" i="1" baseline="30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∗…∗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latin typeface="+mj-lt"/>
                  </a:rPr>
                  <a:t>exp(b</a:t>
                </a:r>
                <a:r>
                  <a:rPr lang="en-US" baseline="-25000">
                    <a:latin typeface="+mj-lt"/>
                  </a:rPr>
                  <a:t>1</a:t>
                </a:r>
                <a:r>
                  <a:rPr lang="en-US">
                    <a:latin typeface="+mj-lt"/>
                  </a:rPr>
                  <a:t>): all’aumentare di un’unità della X</a:t>
                </a:r>
                <a:r>
                  <a:rPr lang="en-US" baseline="-25000">
                    <a:latin typeface="+mj-lt"/>
                  </a:rPr>
                  <a:t>1</a:t>
                </a:r>
                <a:r>
                  <a:rPr lang="en-US">
                    <a:latin typeface="+mj-lt"/>
                  </a:rPr>
                  <a:t>, assumendo che tutte le altre X siano costanti, l’odd-ratio della Y aumenta di </a:t>
                </a:r>
                <a:r>
                  <a:rPr lang="en-US" b="1">
                    <a:latin typeface="+mj-lt"/>
                  </a:rPr>
                  <a:t>exp(b</a:t>
                </a:r>
                <a:r>
                  <a:rPr lang="en-US" b="1" baseline="-25000">
                    <a:latin typeface="+mj-lt"/>
                  </a:rPr>
                  <a:t>1</a:t>
                </a:r>
                <a:r>
                  <a:rPr lang="en-US" b="1">
                    <a:latin typeface="+mj-lt"/>
                  </a:rPr>
                  <a:t>) volte</a:t>
                </a:r>
                <a:r>
                  <a:rPr lang="en-US">
                    <a:latin typeface="+mj-lt"/>
                  </a:rPr>
                  <a:t>, in questo caso 4.503 volte. </a:t>
                </a:r>
              </a:p>
              <a:p>
                <a:r>
                  <a:rPr lang="en-US">
                    <a:latin typeface="+mj-lt"/>
                  </a:rPr>
                  <a:t>per chi studia 1 ora, la probabilità di essere promosso è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0.017</m:t>
                    </m:r>
                  </m:oMath>
                </a14:m>
                <a:r>
                  <a:rPr lang="en-US">
                    <a:latin typeface="+mj-lt"/>
                  </a:rPr>
                  <a:t>*4.503</a:t>
                </a:r>
                <a:r>
                  <a:rPr lang="en-US" baseline="30000">
                    <a:latin typeface="+mj-lt"/>
                  </a:rPr>
                  <a:t>1</a:t>
                </a:r>
                <a:r>
                  <a:rPr lang="en-US">
                    <a:latin typeface="+mj-lt"/>
                  </a:rPr>
                  <a:t> = 0,077 volte la probabilità di essere bocciato.</a:t>
                </a:r>
              </a:p>
              <a:p>
                <a:r>
                  <a:rPr lang="en-US">
                    <a:latin typeface="+mj-lt"/>
                  </a:rPr>
                  <a:t>Per chi studia 2 ore, la probabilità di essere promosso è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0.017</m:t>
                    </m:r>
                  </m:oMath>
                </a14:m>
                <a:r>
                  <a:rPr lang="en-US">
                    <a:latin typeface="+mj-lt"/>
                  </a:rPr>
                  <a:t>*4.503</a:t>
                </a:r>
                <a:r>
                  <a:rPr lang="en-US" baseline="30000">
                    <a:latin typeface="+mj-lt"/>
                  </a:rPr>
                  <a:t>2</a:t>
                </a:r>
                <a:r>
                  <a:rPr lang="en-US">
                    <a:latin typeface="+mj-lt"/>
                  </a:rPr>
                  <a:t> = .345 volte la probabilità di essere bocciato</a:t>
                </a:r>
              </a:p>
              <a:p>
                <a:r>
                  <a:rPr lang="en-US">
                    <a:latin typeface="+mj-lt"/>
                  </a:rPr>
                  <a:t>Per chi studia 6 ore, la probabilità di essere promosso è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0.017</m:t>
                    </m:r>
                  </m:oMath>
                </a14:m>
                <a:r>
                  <a:rPr lang="en-US">
                    <a:latin typeface="+mj-lt"/>
                  </a:rPr>
                  <a:t>*4.503</a:t>
                </a:r>
                <a:r>
                  <a:rPr lang="en-US" baseline="30000">
                    <a:latin typeface="+mj-lt"/>
                  </a:rPr>
                  <a:t>6</a:t>
                </a:r>
                <a:r>
                  <a:rPr lang="en-US">
                    <a:latin typeface="+mj-lt"/>
                  </a:rPr>
                  <a:t> = 141.72 volte la probabilità di essere bocciato</a:t>
                </a: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5648633" y="2831690"/>
            <a:ext cx="604684" cy="55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Esercizio infarto</a:t>
            </a:r>
          </a:p>
        </p:txBody>
      </p:sp>
      <p:sp>
        <p:nvSpPr>
          <p:cNvPr id="471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>
                <a:latin typeface="+mj-lt"/>
              </a:rPr>
              <a:t>Aprire il dataset ansia_infarto.sav</a:t>
            </a:r>
          </a:p>
          <a:p>
            <a:r>
              <a:rPr lang="it-IT" altLang="it-IT">
                <a:latin typeface="+mj-lt"/>
              </a:rPr>
              <a:t>Regressione logistica: L’ansia predice l’infarto? Interpretare i coefficienti, tenendo conto che infarto = 1 significa che il soggetto ha avuto un infarto.</a:t>
            </a:r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C5F24-7A9A-4DC7-AB58-924401957CA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10613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17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114925" cy="36861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061" y="1361461"/>
            <a:ext cx="3324225" cy="16573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85" y="3018811"/>
            <a:ext cx="52101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418963"/>
            <a:ext cx="10515600" cy="27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+mj-lt"/>
              </a:rPr>
              <a:t>L’ansia predice significativamente la probabilità di avere un infarto, B = 1.17, exp(B) = 1.124. Per ogni punto in più di ansia, la probabilità di avere un infarto aumentad di 1.124 volte. Per chi ha ansia = 0, la probabilità di avere un infarto è solo .057 volte la probabilità di non averlo. La regressione è complessivamente significativa, </a:t>
            </a:r>
            <a:r>
              <a:rPr lang="el-GR">
                <a:latin typeface="+mj-lt"/>
              </a:rPr>
              <a:t>χ</a:t>
            </a:r>
            <a:r>
              <a:rPr lang="it-IT" baseline="30000">
                <a:latin typeface="+mj-lt"/>
              </a:rPr>
              <a:t>2</a:t>
            </a:r>
            <a:r>
              <a:rPr lang="it-IT">
                <a:latin typeface="+mj-lt"/>
              </a:rPr>
              <a:t>(1)</a:t>
            </a:r>
            <a:r>
              <a:rPr lang="it-IT" baseline="30000">
                <a:latin typeface="+mj-lt"/>
              </a:rPr>
              <a:t> </a:t>
            </a:r>
            <a:r>
              <a:rPr lang="it-IT">
                <a:latin typeface="+mj-lt"/>
              </a:rPr>
              <a:t>= 7.489, p = .006, </a:t>
            </a:r>
            <a:r>
              <a:rPr lang="en-US">
                <a:latin typeface="+mj-lt"/>
              </a:rPr>
              <a:t>R</a:t>
            </a:r>
            <a:r>
              <a:rPr lang="en-US" baseline="30000">
                <a:latin typeface="+mj-lt"/>
              </a:rPr>
              <a:t>2</a:t>
            </a:r>
            <a:r>
              <a:rPr lang="en-US">
                <a:latin typeface="+mj-lt"/>
              </a:rPr>
              <a:t> di Nagelkerke = .418.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18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1614"/>
            <a:ext cx="3324225" cy="1657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13" y="1761614"/>
            <a:ext cx="6665135" cy="1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BE5BDD-3FD1-9548-9596-E44E18619FAE}"/>
              </a:ext>
            </a:extLst>
          </p:cNvPr>
          <p:cNvSpPr txBox="1"/>
          <p:nvPr/>
        </p:nvSpPr>
        <p:spPr>
          <a:xfrm>
            <a:off x="0" y="43841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ASSUNZIONE MODELLI LINEARI (linearità, </a:t>
            </a:r>
            <a:r>
              <a:rPr lang="it-IT" sz="4000" b="1" dirty="0" err="1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omoschedasticità</a:t>
            </a:r>
            <a:r>
              <a:rPr lang="it-IT" sz="4000" b="1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normalità)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BE51C9-DEE9-EE46-AC08-E62F8B5161DC}"/>
              </a:ext>
            </a:extLst>
          </p:cNvPr>
          <p:cNvSpPr txBox="1"/>
          <p:nvPr/>
        </p:nvSpPr>
        <p:spPr>
          <a:xfrm>
            <a:off x="526093" y="1342373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LINEARITÀ: la relazione deve essere lineare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C82AE7-9113-7D43-A099-08E43840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16" y="2246335"/>
            <a:ext cx="9873762" cy="39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Regressione logistica</a:t>
            </a: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B9690-E67A-4A82-BC11-194794185A8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002746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6FB6B1-64B0-324B-9DD4-C260564F9704}"/>
              </a:ext>
            </a:extLst>
          </p:cNvPr>
          <p:cNvSpPr txBox="1"/>
          <p:nvPr/>
        </p:nvSpPr>
        <p:spPr>
          <a:xfrm>
            <a:off x="325676" y="440499"/>
            <a:ext cx="1090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OMOSCHEDASTICITA’: la varianza di errore deve essere uguale per tutti i valori predetti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B3062E-AF70-9341-82DB-78822F0A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3" y="1657278"/>
            <a:ext cx="9987338" cy="43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6BB6AC-0D46-D746-AD94-33B3253D2230}"/>
              </a:ext>
            </a:extLst>
          </p:cNvPr>
          <p:cNvSpPr txBox="1"/>
          <p:nvPr/>
        </p:nvSpPr>
        <p:spPr>
          <a:xfrm>
            <a:off x="325676" y="440499"/>
            <a:ext cx="6954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NORMALITA’: i residui hanno una distribuzione normale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782821-BAE7-B44A-998F-EB5EEC3C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22" y="1465006"/>
            <a:ext cx="10426867" cy="39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9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F12785-6B1B-104E-AA98-AB0D9DC6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35" y="1069062"/>
            <a:ext cx="8617820" cy="5033053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EF629F39-1F3F-D14C-9AC3-A7BE202674C6}"/>
              </a:ext>
            </a:extLst>
          </p:cNvPr>
          <p:cNvCxnSpPr>
            <a:cxnSpLocks/>
          </p:cNvCxnSpPr>
          <p:nvPr/>
        </p:nvCxnSpPr>
        <p:spPr>
          <a:xfrm>
            <a:off x="2768252" y="4835047"/>
            <a:ext cx="73903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0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regressione logistica si propone di studiare e di quantificare le relazioni tra una o più variabili indipendenti quantitative (ad es. età, salario, atteggiamento verso prodotto) ed una variabile dipendente dicotomica (ad es. genere, stato civile, voto al referendum).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000" i="1" dirty="0">
                <a:sym typeface="Wingdings"/>
              </a:rPr>
              <a:t>Quali sono le variabili che predicono la probabilità che una persona sia maschio o femmina?</a:t>
            </a:r>
          </a:p>
          <a:p>
            <a:pPr marL="0" indent="0" algn="ctr">
              <a:buNone/>
            </a:pPr>
            <a:endParaRPr lang="it-IT" sz="2000" i="1" dirty="0">
              <a:sym typeface="Wingdings"/>
            </a:endParaRPr>
          </a:p>
          <a:p>
            <a:r>
              <a:rPr lang="it-IT" sz="2000" b="1" dirty="0">
                <a:sym typeface="Wingdings"/>
              </a:rPr>
              <a:t>regressione logistica binaria: </a:t>
            </a:r>
            <a:r>
              <a:rPr lang="it-IT" sz="2000" dirty="0">
                <a:sym typeface="Wingdings"/>
              </a:rPr>
              <a:t>vogliamo predire la probabilità di appartenenza a due categorie;</a:t>
            </a:r>
          </a:p>
          <a:p>
            <a:r>
              <a:rPr lang="it-IT" sz="2000" b="1" dirty="0">
                <a:sym typeface="Wingdings"/>
              </a:rPr>
              <a:t>Regressione logistica multinomiale</a:t>
            </a:r>
            <a:r>
              <a:rPr lang="it-IT" sz="2000" dirty="0">
                <a:sym typeface="Wingdings"/>
              </a:rPr>
              <a:t>: vogliamo predire la probabilità di appartenenza a più di due categorie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8908"/>
          </a:xfrm>
        </p:spPr>
        <p:txBody>
          <a:bodyPr/>
          <a:lstStyle/>
          <a:p>
            <a:r>
              <a:rPr lang="it-IT" dirty="0"/>
              <a:t>Variabile dicotomica viene codificata come 0-1 (1= risposta giusta; 0 = risposta sbagliata) </a:t>
            </a:r>
            <a:r>
              <a:rPr lang="it-IT" dirty="0">
                <a:sym typeface="Wingdings"/>
              </a:rPr>
              <a:t> può assumere solo valori compresi tra 0 e 1: per valori alti della VI X il valore di Y sarà molto vicino a 1; al contrario per valori bassi della VI X il valore di </a:t>
            </a:r>
            <a:r>
              <a:rPr lang="it-IT">
                <a:sym typeface="Wingdings"/>
              </a:rPr>
              <a:t>Y sarà molto vicino a 0.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4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09470"/>
            <a:ext cx="4461933" cy="26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Nella regressione logistica la variabile dipendente definisce l’appartenenza a un gruppo (ad es. maschi vs. femmine)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regressione logistica non ci predice il valore atteso di Y, a partire da il valore di X, ma la </a:t>
            </a:r>
            <a:r>
              <a:rPr lang="it-IT" dirty="0" err="1"/>
              <a:t>probabilita</a:t>
            </a:r>
            <a:r>
              <a:rPr lang="it-IT" dirty="0"/>
              <a:t>̀ (</a:t>
            </a:r>
            <a:r>
              <a:rPr lang="it-IT" dirty="0" err="1"/>
              <a:t>P</a:t>
            </a:r>
            <a:r>
              <a:rPr lang="it-IT" dirty="0"/>
              <a:t>) che Y si verifichi (ovvero che un dato soggetto appartenga a uno dei due/o più gruppi considerati)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altre parole, ciò che prediciamo è la probabilità </a:t>
            </a:r>
            <a:r>
              <a:rPr lang="it-IT" i="1" dirty="0" err="1"/>
              <a:t>p</a:t>
            </a:r>
            <a:r>
              <a:rPr lang="it-IT" dirty="0"/>
              <a:t> di appartenere al gruppo con valore 1 (e 1-</a:t>
            </a:r>
            <a:r>
              <a:rPr lang="it-IT" i="1" dirty="0"/>
              <a:t> </a:t>
            </a:r>
            <a:r>
              <a:rPr lang="it-IT" i="1" dirty="0" err="1"/>
              <a:t>p</a:t>
            </a:r>
            <a:r>
              <a:rPr lang="it-IT" i="1" dirty="0"/>
              <a:t> </a:t>
            </a:r>
            <a:r>
              <a:rPr lang="it-IT" dirty="0"/>
              <a:t>sarà la probabilità di appartenere al gruppo 0).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altLang="x-none" dirty="0"/>
              <a:t>Le relazioni tra variabili possono essere analizzate in termini probabilistici.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Necessitiamo dunque di un modello che trasformi la variabile dipendente in modo da renderla tale da linearizzare la relazione, ovvero renderla continua, e farla variare su tutto l’asse (valori positivi e negativi).</a:t>
            </a:r>
          </a:p>
          <a:p>
            <a:pPr algn="just"/>
            <a:endParaRPr lang="it-IT" dirty="0"/>
          </a:p>
          <a:p>
            <a:r>
              <a:rPr lang="it-IT" dirty="0"/>
              <a:t>Per farlo ci serviamo degli </a:t>
            </a:r>
            <a:r>
              <a:rPr lang="it-IT" dirty="0" err="1"/>
              <a:t>Odd</a:t>
            </a:r>
            <a:r>
              <a:rPr lang="it-IT" dirty="0"/>
              <a:t> che </a:t>
            </a:r>
            <a:r>
              <a:rPr lang="it-IT" altLang="x-none" dirty="0"/>
              <a:t>misurano l’ associazione tra due variabili.</a:t>
            </a:r>
          </a:p>
          <a:p>
            <a:endParaRPr lang="it-IT" altLang="x-none" dirty="0"/>
          </a:p>
          <a:p>
            <a:pPr algn="just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Odd</a:t>
            </a:r>
            <a:r>
              <a:rPr lang="it-IT" dirty="0"/>
              <a:t> indica quanto è probabile un evento rispetto ad un altro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7</a:t>
            </a:fld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5384397" y="3157864"/>
            <a:ext cx="622163" cy="11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 flipH="1">
            <a:off x="5481840" y="2696199"/>
            <a:ext cx="52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P</a:t>
            </a:r>
            <a:r>
              <a:rPr lang="it-IT" sz="2400" i="1" baseline="-25000" dirty="0" err="1"/>
              <a:t>i</a:t>
            </a:r>
            <a:endParaRPr lang="it-IT" sz="2400" i="1" baseline="-25000" dirty="0"/>
          </a:p>
        </p:txBody>
      </p:sp>
      <p:sp>
        <p:nvSpPr>
          <p:cNvPr id="13" name="CasellaDiTesto 12"/>
          <p:cNvSpPr txBox="1"/>
          <p:nvPr/>
        </p:nvSpPr>
        <p:spPr>
          <a:xfrm flipH="1">
            <a:off x="5384397" y="3099990"/>
            <a:ext cx="69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1-P</a:t>
            </a:r>
            <a:r>
              <a:rPr lang="it-IT" sz="2400" i="1" baseline="-25000" dirty="0"/>
              <a:t>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38200" y="4028439"/>
            <a:ext cx="10043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Ad es. se ci sono 30 uomini e 12 donne, mediante l’</a:t>
            </a:r>
            <a:r>
              <a:rPr lang="it-IT" sz="2800" dirty="0" err="1"/>
              <a:t>odds</a:t>
            </a:r>
            <a:r>
              <a:rPr lang="it-IT" sz="2800" dirty="0"/>
              <a:t> vediamo che la relazione tra uomini e donne è pari a 2.5.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O</a:t>
            </a:r>
            <a:r>
              <a:rPr lang="pt-BR" sz="2800" dirty="0" err="1"/>
              <a:t>dds</a:t>
            </a:r>
            <a:r>
              <a:rPr lang="pt-BR" sz="2800" dirty="0"/>
              <a:t>=30/12 = 2.5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7648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 </a:t>
            </a:r>
            <a:r>
              <a:rPr lang="it-IT" altLang="x-none" dirty="0"/>
              <a:t>Gli </a:t>
            </a:r>
            <a:r>
              <a:rPr lang="it-IT" altLang="x-none" i="1" dirty="0" err="1"/>
              <a:t>odds</a:t>
            </a:r>
            <a:r>
              <a:rPr lang="it-IT" altLang="x-none" dirty="0"/>
              <a:t> assumono valori inferiori ad 1 se la probabilità che si verifichi un dato evento è inferiore alla probabilità che non si verifichi</a:t>
            </a:r>
          </a:p>
          <a:p>
            <a:pPr>
              <a:buNone/>
            </a:pPr>
            <a:endParaRPr lang="it-IT" altLang="x-none" dirty="0"/>
          </a:p>
          <a:p>
            <a:r>
              <a:rPr lang="it-IT" altLang="x-none" dirty="0"/>
              <a:t>Gli </a:t>
            </a:r>
            <a:r>
              <a:rPr lang="it-IT" altLang="x-none" i="1" dirty="0" err="1"/>
              <a:t>odds</a:t>
            </a:r>
            <a:r>
              <a:rPr lang="it-IT" altLang="x-none" dirty="0"/>
              <a:t> assumono valori superiori ad 1 se la probabilità che si verifichi un dato evento è superiore alla probabilità che non si verifichi</a:t>
            </a:r>
          </a:p>
          <a:p>
            <a:pPr>
              <a:buNone/>
            </a:pPr>
            <a:endParaRPr lang="it-IT" altLang="x-none" dirty="0"/>
          </a:p>
          <a:p>
            <a:r>
              <a:rPr lang="it-IT" altLang="x-none" dirty="0"/>
              <a:t>Gli </a:t>
            </a:r>
            <a:r>
              <a:rPr lang="it-IT" altLang="x-none" i="1" dirty="0" err="1"/>
              <a:t>odds</a:t>
            </a:r>
            <a:r>
              <a:rPr lang="it-IT" altLang="x-none" dirty="0"/>
              <a:t> assumono valore 1 se la probabilità che un evento si verifichi è pari alla probabilità che non si verifichi.</a:t>
            </a:r>
          </a:p>
          <a:p>
            <a:endParaRPr lang="it-IT" dirty="0"/>
          </a:p>
          <a:p>
            <a:pPr algn="just"/>
            <a:r>
              <a:rPr lang="it-IT" b="1" dirty="0"/>
              <a:t>Tuttavia</a:t>
            </a:r>
            <a:r>
              <a:rPr lang="it-IT" dirty="0"/>
              <a:t>, non possiamo utilizzare l’</a:t>
            </a:r>
            <a:r>
              <a:rPr lang="it-IT" dirty="0" err="1"/>
              <a:t>odds</a:t>
            </a:r>
            <a:r>
              <a:rPr lang="it-IT" dirty="0"/>
              <a:t>, in quanto consente di esprimere la probabilità tra valori compresi tra 0-1. E’ necessario fare in modo che la nostra variabile dipendente possa assumere valori compresi tra </a:t>
            </a:r>
            <a:r>
              <a:rPr lang="mr-IN" dirty="0"/>
              <a:t>–</a:t>
            </a:r>
            <a:r>
              <a:rPr lang="it-IT" dirty="0"/>
              <a:t> infinito e + infinito.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Regressione Logistica (4)</a:t>
            </a:r>
            <a:endParaRPr lang="it-IT" altLang="it-IT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89887-09F6-464C-9210-369387CF560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90688"/>
                <a:ext cx="10515600" cy="2212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endParaRPr lang="it-IT" dirty="0"/>
              </a:p>
              <a:p>
                <a:pPr marL="0" indent="0">
                  <a:buNone/>
                  <a:defRPr/>
                </a:pPr>
                <a:r>
                  <a:rPr lang="it-IT" dirty="0"/>
                  <a:t>Link </a:t>
                </a:r>
                <a:r>
                  <a:rPr lang="it-IT" dirty="0" err="1"/>
                  <a:t>Function</a:t>
                </a:r>
                <a:r>
                  <a:rPr lang="it-IT" dirty="0"/>
                  <a:t>: trasformiamo la VD usando la funzione </a:t>
                </a:r>
                <a:r>
                  <a:rPr lang="it-IT" dirty="0" err="1"/>
                  <a:t>logit</a:t>
                </a:r>
                <a:r>
                  <a:rPr lang="it-IT" dirty="0"/>
                  <a:t>, il logaritmo naturale (in base </a:t>
                </a:r>
                <a:r>
                  <a:rPr lang="it-IT" i="1" dirty="0"/>
                  <a:t>e</a:t>
                </a:r>
                <a:r>
                  <a:rPr lang="it-IT" dirty="0"/>
                  <a:t>) dell’</a:t>
                </a:r>
                <a:r>
                  <a:rPr lang="it-IT" dirty="0" err="1"/>
                  <a:t>odd</a:t>
                </a:r>
                <a:r>
                  <a:rPr lang="it-IT" dirty="0"/>
                  <a:t>.</a:t>
                </a:r>
                <a:br>
                  <a:rPr lang="it-IT" i="1" dirty="0"/>
                </a:br>
                <a:br>
                  <a:rPr lang="it-IT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charset="0"/>
                        </a:rPr>
                        <m:t>+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  <a:p>
                <a:pPr marL="0" indent="0">
                  <a:buNone/>
                  <a:defRPr/>
                </a:pPr>
                <a:endParaRPr lang="it-IT" dirty="0"/>
              </a:p>
              <a:p>
                <a:pPr marL="0" indent="0">
                  <a:buNone/>
                  <a:defRPr/>
                </a:pPr>
                <a:endParaRPr lang="it-IT" dirty="0"/>
              </a:p>
              <a:p>
                <a:pPr marL="0" indent="0">
                  <a:buNone/>
                  <a:defRPr/>
                </a:pPr>
                <a:endParaRPr lang="it-IT" dirty="0"/>
              </a:p>
              <a:p>
                <a:pPr marL="0" indent="0">
                  <a:buNone/>
                  <a:defRPr/>
                </a:pPr>
                <a:endParaRPr lang="it-IT" dirty="0"/>
              </a:p>
              <a:p>
                <a:pPr marL="0" indent="0">
                  <a:buNone/>
                  <a:defRPr/>
                </a:pPr>
                <a:endParaRPr lang="it-IT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2212848"/>
              </a:xfrm>
              <a:prstGeom prst="rect">
                <a:avLst/>
              </a:prstGeo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03536"/>
            <a:ext cx="10515600" cy="221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/>
              <a:t>Il </a:t>
            </a:r>
            <a:r>
              <a:rPr lang="it-IT"/>
              <a:t>logaritmo fa </a:t>
            </a:r>
            <a:r>
              <a:rPr lang="it-IT" dirty="0"/>
              <a:t>sì che l’</a:t>
            </a:r>
            <a:r>
              <a:rPr lang="it-IT" dirty="0" err="1"/>
              <a:t>odd</a:t>
            </a:r>
            <a:r>
              <a:rPr lang="it-IT" dirty="0"/>
              <a:t> assuma tutti i valori positivi e negativi.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164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1212</Words>
  <Application>Microsoft Macintosh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Cordia New</vt:lpstr>
      <vt:lpstr>Tema di Office</vt:lpstr>
      <vt:lpstr>Analisi multivariate dei dati - Esercitazione 7</vt:lpstr>
      <vt:lpstr>Regressione logistica</vt:lpstr>
      <vt:lpstr>Regressione Logistica (1)</vt:lpstr>
      <vt:lpstr>Regressione Logistica (2)</vt:lpstr>
      <vt:lpstr>Regressione Logistica (3)</vt:lpstr>
      <vt:lpstr>Regressione Logistica (4)</vt:lpstr>
      <vt:lpstr>Regressione Logistica (5)</vt:lpstr>
      <vt:lpstr>Regressione Logistica (5)</vt:lpstr>
      <vt:lpstr>Regressione Logistica (4)</vt:lpstr>
      <vt:lpstr>Esempio</vt:lpstr>
      <vt:lpstr>Output – bontà complessiva</vt:lpstr>
      <vt:lpstr>Output – coefficienti</vt:lpstr>
      <vt:lpstr>Interpretare i coefficienti b</vt:lpstr>
      <vt:lpstr>Interpretare i coefficienti exp(b), non sono altro che eb</vt:lpstr>
      <vt:lpstr>Interpretare i coefficienti exp(b)</vt:lpstr>
      <vt:lpstr>Esercizio infarto</vt:lpstr>
      <vt:lpstr>Soluzione</vt:lpstr>
      <vt:lpstr>Soluzione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casini</dc:creator>
  <cp:lastModifiedBy>erica casini</cp:lastModifiedBy>
  <cp:revision>4</cp:revision>
  <dcterms:created xsi:type="dcterms:W3CDTF">2021-04-24T09:45:02Z</dcterms:created>
  <dcterms:modified xsi:type="dcterms:W3CDTF">2021-04-25T10:33:34Z</dcterms:modified>
</cp:coreProperties>
</file>