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 id="2147483661" r:id="rId3"/>
  </p:sldMasterIdLst>
  <p:notesMasterIdLst>
    <p:notesMasterId r:id="rId5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302" r:id="rId48"/>
    <p:sldId id="299"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jserQx1f6QCM4rgagGVycP2bb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82"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1200"/>
              <a:buFont typeface="Times New Roman"/>
              <a:buNone/>
            </a:pPr>
            <a:fld id="{00000000-1234-1234-1234-123412341234}" type="slidenum">
              <a:rPr lang="it-IT" sz="1200" b="0" i="0" u="none" strike="noStrike" cap="none">
                <a:solidFill>
                  <a:srgbClr val="000066"/>
                </a:solidFill>
                <a:latin typeface="Times New Roman"/>
                <a:ea typeface="Times New Roman"/>
                <a:cs typeface="Times New Roman"/>
                <a:sym typeface="Times New Roman"/>
              </a:rPr>
              <a:t>‹N›</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10</a:t>
            </a:fld>
            <a:endParaRPr/>
          </a:p>
        </p:txBody>
      </p:sp>
      <p:sp>
        <p:nvSpPr>
          <p:cNvPr id="230" name="Google Shape;23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1" name="Google Shape;231;p10: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11</a:t>
            </a:fld>
            <a:endParaRPr/>
          </a:p>
        </p:txBody>
      </p:sp>
      <p:sp>
        <p:nvSpPr>
          <p:cNvPr id="239" name="Google Shape;23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0" name="Google Shape;240;p1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12</a:t>
            </a:fld>
            <a:endParaRPr/>
          </a:p>
        </p:txBody>
      </p:sp>
      <p:sp>
        <p:nvSpPr>
          <p:cNvPr id="248" name="Google Shape;2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9" name="Google Shape;249;p1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13</a:t>
            </a:fld>
            <a:endParaRPr/>
          </a:p>
        </p:txBody>
      </p:sp>
      <p:sp>
        <p:nvSpPr>
          <p:cNvPr id="257" name="Google Shape;2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8" name="Google Shape;258;p1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14</a:t>
            </a:fld>
            <a:endParaRPr/>
          </a:p>
        </p:txBody>
      </p:sp>
      <p:sp>
        <p:nvSpPr>
          <p:cNvPr id="266" name="Google Shape;2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7" name="Google Shape;267;p1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15</a:t>
            </a:fld>
            <a:endParaRPr/>
          </a:p>
        </p:txBody>
      </p:sp>
      <p:sp>
        <p:nvSpPr>
          <p:cNvPr id="275" name="Google Shape;27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6" name="Google Shape;276;p1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16</a:t>
            </a:fld>
            <a:endParaRPr/>
          </a:p>
        </p:txBody>
      </p:sp>
      <p:sp>
        <p:nvSpPr>
          <p:cNvPr id="284" name="Google Shape;28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5" name="Google Shape;285;p16: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3" name="Google Shape;2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0" name="Google Shape;3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19</a:t>
            </a:fld>
            <a:endParaRPr/>
          </a:p>
        </p:txBody>
      </p:sp>
      <p:sp>
        <p:nvSpPr>
          <p:cNvPr id="307" name="Google Shape;30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4" name="Google Shape;1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20</a:t>
            </a:fld>
            <a:endParaRPr/>
          </a:p>
        </p:txBody>
      </p:sp>
      <p:sp>
        <p:nvSpPr>
          <p:cNvPr id="315" name="Google Shape;31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21</a:t>
            </a:fld>
            <a:endParaRPr/>
          </a:p>
        </p:txBody>
      </p:sp>
      <p:sp>
        <p:nvSpPr>
          <p:cNvPr id="323" name="Google Shape;32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22</a:t>
            </a:fld>
            <a:endParaRPr/>
          </a:p>
        </p:txBody>
      </p:sp>
      <p:sp>
        <p:nvSpPr>
          <p:cNvPr id="330" name="Google Shape;33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31" name="Google Shape;331;p2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6" name="Google Shape;33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24</a:t>
            </a:fld>
            <a:endParaRPr/>
          </a:p>
        </p:txBody>
      </p:sp>
      <p:sp>
        <p:nvSpPr>
          <p:cNvPr id="342" name="Google Shape;3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43" name="Google Shape;343;p2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25</a:t>
            </a:fld>
            <a:endParaRPr/>
          </a:p>
        </p:txBody>
      </p:sp>
      <p:sp>
        <p:nvSpPr>
          <p:cNvPr id="351" name="Google Shape;35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52" name="Google Shape;352;p2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0" name="Google Shape;36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416c151cf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d416c151cf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2" name="Google Shape;372;gd416c151cf_0_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66"/>
              </a:buClr>
              <a:buSzPts val="1200"/>
              <a:buFont typeface="Times New Roman"/>
              <a:buNone/>
            </a:pPr>
            <a:fld id="{00000000-1234-1234-1234-123412341234}" type="slidenum">
              <a:rPr lang="it-IT"/>
              <a:t>27</a:t>
            </a:fld>
            <a:endParaRPr sz="140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28</a:t>
            </a:fld>
            <a:endParaRPr/>
          </a:p>
        </p:txBody>
      </p:sp>
      <p:sp>
        <p:nvSpPr>
          <p:cNvPr id="378" name="Google Shape;37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79" name="Google Shape;379;p2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29</a:t>
            </a:fld>
            <a:endParaRPr/>
          </a:p>
        </p:txBody>
      </p:sp>
      <p:sp>
        <p:nvSpPr>
          <p:cNvPr id="388" name="Google Shape;38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89" name="Google Shape;389;p2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30</a:t>
            </a:fld>
            <a:endParaRPr/>
          </a:p>
        </p:txBody>
      </p:sp>
      <p:sp>
        <p:nvSpPr>
          <p:cNvPr id="406" name="Google Shape;40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07" name="Google Shape;407;p3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31</a:t>
            </a:fld>
            <a:endParaRPr/>
          </a:p>
        </p:txBody>
      </p:sp>
      <p:sp>
        <p:nvSpPr>
          <p:cNvPr id="415" name="Google Shape;4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16" name="Google Shape;416;p3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32</a:t>
            </a:fld>
            <a:endParaRPr/>
          </a:p>
        </p:txBody>
      </p:sp>
      <p:sp>
        <p:nvSpPr>
          <p:cNvPr id="424" name="Google Shape;42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25" name="Google Shape;425;p3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33</a:t>
            </a:fld>
            <a:endParaRPr/>
          </a:p>
        </p:txBody>
      </p:sp>
      <p:sp>
        <p:nvSpPr>
          <p:cNvPr id="433" name="Google Shape;43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34" name="Google Shape;434;p3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34</a:t>
            </a:fld>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43" name="Google Shape;443;p3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35</a:t>
            </a:fld>
            <a:endParaRPr/>
          </a:p>
        </p:txBody>
      </p:sp>
      <p:sp>
        <p:nvSpPr>
          <p:cNvPr id="451" name="Google Shape;45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52" name="Google Shape;452;p36: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36</a:t>
            </a:fld>
            <a:endParaRPr/>
          </a:p>
        </p:txBody>
      </p:sp>
      <p:sp>
        <p:nvSpPr>
          <p:cNvPr id="460" name="Google Shape;46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61" name="Google Shape;461;p37: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37</a:t>
            </a:fld>
            <a:endParaRPr/>
          </a:p>
        </p:txBody>
      </p:sp>
      <p:sp>
        <p:nvSpPr>
          <p:cNvPr id="469" name="Google Shape;46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70" name="Google Shape;470;p3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7" name="Google Shape;47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83" name="Google Shape;48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4</a:t>
            </a:fld>
            <a:endParaRPr/>
          </a:p>
        </p:txBody>
      </p:sp>
      <p:sp>
        <p:nvSpPr>
          <p:cNvPr id="184" name="Google Shape;1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5" name="Google Shape;185;p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88" name="Google Shape;48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96" name="Google Shape;49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1" name="Google Shape;50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7" name="Google Shape;50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5</a:t>
            </a:fld>
            <a:endParaRPr/>
          </a:p>
        </p:txBody>
      </p:sp>
      <p:sp>
        <p:nvSpPr>
          <p:cNvPr id="193" name="Google Shape;19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4" name="Google Shape;194;p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0" name="Google Shape;20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6" name="Google Shape;20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8</a:t>
            </a:fld>
            <a:endParaRPr/>
          </a:p>
        </p:txBody>
      </p:sp>
      <p:sp>
        <p:nvSpPr>
          <p:cNvPr id="212" name="Google Shape;2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3" name="Google Shape;213;p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66"/>
              </a:buClr>
              <a:buSzPts val="900"/>
              <a:buFont typeface="Garamond"/>
              <a:buNone/>
            </a:pPr>
            <a:fld id="{00000000-1234-1234-1234-123412341234}" type="slidenum">
              <a:rPr lang="it-IT" sz="900" b="0" i="0" u="none">
                <a:solidFill>
                  <a:srgbClr val="000066"/>
                </a:solidFill>
                <a:latin typeface="Garamond"/>
                <a:ea typeface="Garamond"/>
                <a:cs typeface="Garamond"/>
                <a:sym typeface="Garamond"/>
              </a:rPr>
              <a:t>9</a:t>
            </a:fld>
            <a:endParaRPr/>
          </a:p>
        </p:txBody>
      </p:sp>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2" name="Google Shape;222;p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0"/>
        <p:cNvGrpSpPr/>
        <p:nvPr/>
      </p:nvGrpSpPr>
      <p:grpSpPr>
        <a:xfrm>
          <a:off x="0" y="0"/>
          <a:ext cx="0" cy="0"/>
          <a:chOff x="0" y="0"/>
          <a:chExt cx="0" cy="0"/>
        </a:xfrm>
      </p:grpSpPr>
      <p:sp>
        <p:nvSpPr>
          <p:cNvPr id="21" name="Google Shape;21;p90"/>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52A861"/>
              </a:buClr>
              <a:buSzPts val="5600"/>
              <a:buFont typeface="Calibri"/>
              <a:buNone/>
              <a:defRPr sz="5600" b="1">
                <a:solidFill>
                  <a:srgbClr val="52A86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0"/>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dk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9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9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9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76"/>
        <p:cNvGrpSpPr/>
        <p:nvPr/>
      </p:nvGrpSpPr>
      <p:grpSpPr>
        <a:xfrm>
          <a:off x="0" y="0"/>
          <a:ext cx="0" cy="0"/>
          <a:chOff x="0" y="0"/>
          <a:chExt cx="0" cy="0"/>
        </a:xfrm>
      </p:grpSpPr>
      <p:sp>
        <p:nvSpPr>
          <p:cNvPr id="77" name="Google Shape;77;p104"/>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52839D"/>
              </a:buClr>
              <a:buSzPts val="5600"/>
              <a:buFont typeface="Calibri"/>
              <a:buNone/>
              <a:defRPr sz="5600" b="1" cap="none">
                <a:solidFill>
                  <a:srgbClr val="52839D"/>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4"/>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dk1"/>
                </a:solidFill>
              </a:defRPr>
            </a:lvl1pPr>
            <a:lvl2pPr marL="914400" lvl="1" indent="-228600" algn="l">
              <a:spcBef>
                <a:spcPts val="360"/>
              </a:spcBef>
              <a:spcAft>
                <a:spcPts val="0"/>
              </a:spcAft>
              <a:buSzPts val="1530"/>
              <a:buNone/>
              <a:defRPr sz="1800">
                <a:solidFill>
                  <a:srgbClr val="888888"/>
                </a:solidFill>
              </a:defRPr>
            </a:lvl2pPr>
            <a:lvl3pPr marL="1371600" lvl="2" indent="-228600" algn="l">
              <a:spcBef>
                <a:spcPts val="320"/>
              </a:spcBef>
              <a:spcAft>
                <a:spcPts val="0"/>
              </a:spcAft>
              <a:buSzPts val="1120"/>
              <a:buNone/>
              <a:defRPr sz="1600">
                <a:solidFill>
                  <a:srgbClr val="888888"/>
                </a:solidFill>
              </a:defRPr>
            </a:lvl3pPr>
            <a:lvl4pPr marL="1828800" lvl="3" indent="-228600" algn="l">
              <a:spcBef>
                <a:spcPts val="280"/>
              </a:spcBef>
              <a:spcAft>
                <a:spcPts val="0"/>
              </a:spcAft>
              <a:buSzPts val="910"/>
              <a:buNone/>
              <a:defRPr sz="1400">
                <a:solidFill>
                  <a:srgbClr val="888888"/>
                </a:solidFill>
              </a:defRPr>
            </a:lvl4pPr>
            <a:lvl5pPr marL="2286000" lvl="4" indent="-228600" algn="l">
              <a:spcBef>
                <a:spcPts val="280"/>
              </a:spcBef>
              <a:spcAft>
                <a:spcPts val="0"/>
              </a:spcAft>
              <a:buSzPts val="910"/>
              <a:buNone/>
              <a:defRPr sz="1400">
                <a:solidFill>
                  <a:srgbClr val="888888"/>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10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0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10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88"/>
        <p:cNvGrpSpPr/>
        <p:nvPr/>
      </p:nvGrpSpPr>
      <p:grpSpPr>
        <a:xfrm>
          <a:off x="0" y="0"/>
          <a:ext cx="0" cy="0"/>
          <a:chOff x="0" y="0"/>
          <a:chExt cx="0" cy="0"/>
        </a:xfrm>
      </p:grpSpPr>
      <p:sp>
        <p:nvSpPr>
          <p:cNvPr id="89" name="Google Shape;89;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1pPr>
            <a:lvl2pPr marL="0" marR="0" lvl="1"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2pPr>
            <a:lvl3pPr marL="0" marR="0" lvl="2"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3pPr>
            <a:lvl4pPr marL="0" marR="0" lvl="3"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4pPr>
            <a:lvl5pPr marL="0" marR="0" lvl="4"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5pPr>
            <a:lvl6pPr marL="0" marR="0" lvl="5"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6pPr>
            <a:lvl7pPr marL="0" marR="0" lvl="6"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7pPr>
            <a:lvl8pPr marL="0" marR="0" lvl="7"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8pPr>
            <a:lvl9pPr marL="0" marR="0" lvl="8" indent="0" algn="r">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03"/>
        <p:cNvGrpSpPr/>
        <p:nvPr/>
      </p:nvGrpSpPr>
      <p:grpSpPr>
        <a:xfrm>
          <a:off x="0" y="0"/>
          <a:ext cx="0" cy="0"/>
          <a:chOff x="0" y="0"/>
          <a:chExt cx="0" cy="0"/>
        </a:xfrm>
      </p:grpSpPr>
      <p:sp>
        <p:nvSpPr>
          <p:cNvPr id="104" name="Google Shape;104;p9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52A861"/>
              </a:buClr>
              <a:buSzPts val="5600"/>
              <a:buFont typeface="Calibri"/>
              <a:buNone/>
              <a:defRPr sz="5600" b="1">
                <a:solidFill>
                  <a:srgbClr val="52A86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9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Autofit/>
          </a:bodyPr>
          <a:lstStyle>
            <a:lvl1pPr marR="45720" lvl="0" algn="r">
              <a:spcBef>
                <a:spcPts val="520"/>
              </a:spcBef>
              <a:spcAft>
                <a:spcPts val="0"/>
              </a:spcAft>
              <a:buSzPts val="2470"/>
              <a:buNone/>
              <a:defRPr>
                <a:solidFill>
                  <a:schemeClr val="dk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06" name="Google Shape;106;p9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8" name="Google Shape;108;p9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09"/>
        <p:cNvGrpSpPr/>
        <p:nvPr/>
      </p:nvGrpSpPr>
      <p:grpSpPr>
        <a:xfrm>
          <a:off x="0" y="0"/>
          <a:ext cx="0" cy="0"/>
          <a:chOff x="0" y="0"/>
          <a:chExt cx="0" cy="0"/>
        </a:xfrm>
      </p:grpSpPr>
      <p:sp>
        <p:nvSpPr>
          <p:cNvPr id="110" name="Google Shape;110;p95"/>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5"/>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9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3" name="Google Shape;113;p9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 name="Google Shape;114;p9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15"/>
        <p:cNvGrpSpPr/>
        <p:nvPr/>
      </p:nvGrpSpPr>
      <p:grpSpPr>
        <a:xfrm>
          <a:off x="0" y="0"/>
          <a:ext cx="0" cy="0"/>
          <a:chOff x="0" y="0"/>
          <a:chExt cx="0" cy="0"/>
        </a:xfrm>
      </p:grpSpPr>
      <p:sp>
        <p:nvSpPr>
          <p:cNvPr id="116" name="Google Shape;116;p105"/>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5"/>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8" name="Google Shape;118;p10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9" name="Google Shape;119;p10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0" name="Google Shape;120;p10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1"/>
        <p:cNvGrpSpPr/>
        <p:nvPr/>
      </p:nvGrpSpPr>
      <p:grpSpPr>
        <a:xfrm>
          <a:off x="0" y="0"/>
          <a:ext cx="0" cy="0"/>
          <a:chOff x="0" y="0"/>
          <a:chExt cx="0" cy="0"/>
        </a:xfrm>
      </p:grpSpPr>
      <p:sp>
        <p:nvSpPr>
          <p:cNvPr id="122" name="Google Shape;122;p106"/>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06"/>
          <p:cNvSpPr txBox="1">
            <a:spLocks noGrp="1"/>
          </p:cNvSpPr>
          <p:nvPr>
            <p:ph type="body" idx="1"/>
          </p:nvPr>
        </p:nvSpPr>
        <p:spPr>
          <a:xfrm rot="5400000">
            <a:off x="2377281" y="15080"/>
            <a:ext cx="4389437"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4" name="Google Shape;124;p10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5" name="Google Shape;125;p10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6" name="Google Shape;126;p10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27"/>
        <p:cNvGrpSpPr/>
        <p:nvPr/>
      </p:nvGrpSpPr>
      <p:grpSpPr>
        <a:xfrm>
          <a:off x="0" y="0"/>
          <a:ext cx="0" cy="0"/>
          <a:chOff x="0" y="0"/>
          <a:chExt cx="0" cy="0"/>
        </a:xfrm>
      </p:grpSpPr>
      <p:sp>
        <p:nvSpPr>
          <p:cNvPr id="128" name="Google Shape;128;p107"/>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07"/>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0" name="Google Shape;130;p107"/>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1" name="Google Shape;131;p10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 name="Google Shape;132;p10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3" name="Google Shape;133;p10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34"/>
        <p:cNvGrpSpPr/>
        <p:nvPr/>
      </p:nvGrpSpPr>
      <p:grpSpPr>
        <a:xfrm>
          <a:off x="0" y="0"/>
          <a:ext cx="0" cy="0"/>
          <a:chOff x="0" y="0"/>
          <a:chExt cx="0" cy="0"/>
        </a:xfrm>
      </p:grpSpPr>
      <p:sp>
        <p:nvSpPr>
          <p:cNvPr id="135" name="Google Shape;135;p10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6" name="Google Shape;136;p10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7" name="Google Shape;137;p10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38"/>
        <p:cNvGrpSpPr/>
        <p:nvPr/>
      </p:nvGrpSpPr>
      <p:grpSpPr>
        <a:xfrm>
          <a:off x="0" y="0"/>
          <a:ext cx="0" cy="0"/>
          <a:chOff x="0" y="0"/>
          <a:chExt cx="0" cy="0"/>
        </a:xfrm>
      </p:grpSpPr>
      <p:sp>
        <p:nvSpPr>
          <p:cNvPr id="139" name="Google Shape;139;p109"/>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0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1" name="Google Shape;141;p10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2" name="Google Shape;142;p10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43"/>
        <p:cNvGrpSpPr/>
        <p:nvPr/>
      </p:nvGrpSpPr>
      <p:grpSpPr>
        <a:xfrm>
          <a:off x="0" y="0"/>
          <a:ext cx="0" cy="0"/>
          <a:chOff x="0" y="0"/>
          <a:chExt cx="0" cy="0"/>
        </a:xfrm>
      </p:grpSpPr>
      <p:sp>
        <p:nvSpPr>
          <p:cNvPr id="144" name="Google Shape;144;p11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1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6" name="Google Shape;146;p110"/>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7" name="Google Shape;147;p11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8" name="Google Shape;148;p110"/>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9" name="Google Shape;149;p1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0" name="Google Shape;150;p1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1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Google Shape;27;p96"/>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6"/>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9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9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9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52"/>
        <p:cNvGrpSpPr/>
        <p:nvPr/>
      </p:nvGrpSpPr>
      <p:grpSpPr>
        <a:xfrm>
          <a:off x="0" y="0"/>
          <a:ext cx="0" cy="0"/>
          <a:chOff x="0" y="0"/>
          <a:chExt cx="0" cy="0"/>
        </a:xfrm>
      </p:grpSpPr>
      <p:sp>
        <p:nvSpPr>
          <p:cNvPr id="153" name="Google Shape;153;p11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11"/>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5" name="Google Shape;155;p111"/>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6" name="Google Shape;156;p1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7" name="Google Shape;157;p1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8" name="Google Shape;158;p1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59"/>
        <p:cNvGrpSpPr/>
        <p:nvPr/>
      </p:nvGrpSpPr>
      <p:grpSpPr>
        <a:xfrm>
          <a:off x="0" y="0"/>
          <a:ext cx="0" cy="0"/>
          <a:chOff x="0" y="0"/>
          <a:chExt cx="0" cy="0"/>
        </a:xfrm>
      </p:grpSpPr>
      <p:sp>
        <p:nvSpPr>
          <p:cNvPr id="160" name="Google Shape;160;p112"/>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52839D"/>
              </a:buClr>
              <a:buSzPts val="5600"/>
              <a:buFont typeface="Calibri"/>
              <a:buNone/>
              <a:defRPr sz="5600" b="1" cap="none">
                <a:solidFill>
                  <a:srgbClr val="52839D"/>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12"/>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Autofit/>
          </a:bodyPr>
          <a:lstStyle>
            <a:lvl1pPr marL="457200" lvl="0" indent="-228600" algn="l">
              <a:spcBef>
                <a:spcPts val="440"/>
              </a:spcBef>
              <a:spcAft>
                <a:spcPts val="0"/>
              </a:spcAft>
              <a:buSzPts val="2090"/>
              <a:buNone/>
              <a:defRPr sz="2200">
                <a:solidFill>
                  <a:schemeClr val="dk1"/>
                </a:solidFill>
              </a:defRPr>
            </a:lvl1pPr>
            <a:lvl2pPr marL="914400" lvl="1" indent="-228600" algn="l">
              <a:spcBef>
                <a:spcPts val="360"/>
              </a:spcBef>
              <a:spcAft>
                <a:spcPts val="0"/>
              </a:spcAft>
              <a:buSzPts val="1530"/>
              <a:buNone/>
              <a:defRPr sz="1800">
                <a:solidFill>
                  <a:srgbClr val="888888"/>
                </a:solidFill>
              </a:defRPr>
            </a:lvl2pPr>
            <a:lvl3pPr marL="1371600" lvl="2" indent="-228600" algn="l">
              <a:spcBef>
                <a:spcPts val="320"/>
              </a:spcBef>
              <a:spcAft>
                <a:spcPts val="0"/>
              </a:spcAft>
              <a:buSzPts val="1120"/>
              <a:buNone/>
              <a:defRPr sz="1600">
                <a:solidFill>
                  <a:srgbClr val="888888"/>
                </a:solidFill>
              </a:defRPr>
            </a:lvl3pPr>
            <a:lvl4pPr marL="1828800" lvl="3" indent="-228600" algn="l">
              <a:spcBef>
                <a:spcPts val="280"/>
              </a:spcBef>
              <a:spcAft>
                <a:spcPts val="0"/>
              </a:spcAft>
              <a:buSzPts val="910"/>
              <a:buNone/>
              <a:defRPr sz="1400">
                <a:solidFill>
                  <a:srgbClr val="888888"/>
                </a:solidFill>
              </a:defRPr>
            </a:lvl4pPr>
            <a:lvl5pPr marL="2286000" lvl="4" indent="-228600" algn="l">
              <a:spcBef>
                <a:spcPts val="280"/>
              </a:spcBef>
              <a:spcAft>
                <a:spcPts val="0"/>
              </a:spcAft>
              <a:buSzPts val="910"/>
              <a:buNone/>
              <a:defRPr sz="1400">
                <a:solidFill>
                  <a:srgbClr val="888888"/>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2" name="Google Shape;162;p1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3" name="Google Shape;163;p1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4" name="Google Shape;164;p11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32"/>
        <p:cNvGrpSpPr/>
        <p:nvPr/>
      </p:nvGrpSpPr>
      <p:grpSpPr>
        <a:xfrm>
          <a:off x="0" y="0"/>
          <a:ext cx="0" cy="0"/>
          <a:chOff x="0" y="0"/>
          <a:chExt cx="0" cy="0"/>
        </a:xfrm>
      </p:grpSpPr>
      <p:sp>
        <p:nvSpPr>
          <p:cNvPr id="33" name="Google Shape;33;p97"/>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7"/>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9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9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9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8"/>
        <p:cNvGrpSpPr/>
        <p:nvPr/>
      </p:nvGrpSpPr>
      <p:grpSpPr>
        <a:xfrm>
          <a:off x="0" y="0"/>
          <a:ext cx="0" cy="0"/>
          <a:chOff x="0" y="0"/>
          <a:chExt cx="0" cy="0"/>
        </a:xfrm>
      </p:grpSpPr>
      <p:sp>
        <p:nvSpPr>
          <p:cNvPr id="39" name="Google Shape;39;p98"/>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8"/>
          <p:cNvSpPr txBox="1">
            <a:spLocks noGrp="1"/>
          </p:cNvSpPr>
          <p:nvPr>
            <p:ph type="body" idx="1"/>
          </p:nvPr>
        </p:nvSpPr>
        <p:spPr>
          <a:xfrm rot="5400000">
            <a:off x="2377281" y="15080"/>
            <a:ext cx="4389437" cy="8229600"/>
          </a:xfrm>
          <a:prstGeom prst="rect">
            <a:avLst/>
          </a:prstGeom>
          <a:noFill/>
          <a:ln>
            <a:noFill/>
          </a:ln>
        </p:spPr>
        <p:txBody>
          <a:bodyPr spcFirstLastPara="1" wrap="square" lIns="91425" tIns="45700" rIns="91425" bIns="45700" anchor="t" anchorCtr="0">
            <a:no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9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9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9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4"/>
        <p:cNvGrpSpPr/>
        <p:nvPr/>
      </p:nvGrpSpPr>
      <p:grpSpPr>
        <a:xfrm>
          <a:off x="0" y="0"/>
          <a:ext cx="0" cy="0"/>
          <a:chOff x="0" y="0"/>
          <a:chExt cx="0" cy="0"/>
        </a:xfrm>
      </p:grpSpPr>
      <p:sp>
        <p:nvSpPr>
          <p:cNvPr id="45" name="Google Shape;45;p99"/>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9"/>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99"/>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9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9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9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1"/>
        <p:cNvGrpSpPr/>
        <p:nvPr/>
      </p:nvGrpSpPr>
      <p:grpSpPr>
        <a:xfrm>
          <a:off x="0" y="0"/>
          <a:ext cx="0" cy="0"/>
          <a:chOff x="0" y="0"/>
          <a:chExt cx="0" cy="0"/>
        </a:xfrm>
      </p:grpSpPr>
      <p:sp>
        <p:nvSpPr>
          <p:cNvPr id="52" name="Google Shape;52;p10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0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10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5"/>
        <p:cNvGrpSpPr/>
        <p:nvPr/>
      </p:nvGrpSpPr>
      <p:grpSpPr>
        <a:xfrm>
          <a:off x="0" y="0"/>
          <a:ext cx="0" cy="0"/>
          <a:chOff x="0" y="0"/>
          <a:chExt cx="0" cy="0"/>
        </a:xfrm>
      </p:grpSpPr>
      <p:sp>
        <p:nvSpPr>
          <p:cNvPr id="56" name="Google Shape;56;p10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10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10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0"/>
        <p:cNvGrpSpPr/>
        <p:nvPr/>
      </p:nvGrpSpPr>
      <p:grpSpPr>
        <a:xfrm>
          <a:off x="0" y="0"/>
          <a:ext cx="0" cy="0"/>
          <a:chOff x="0" y="0"/>
          <a:chExt cx="0" cy="0"/>
        </a:xfrm>
      </p:grpSpPr>
      <p:sp>
        <p:nvSpPr>
          <p:cNvPr id="61" name="Google Shape;61;p10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2"/>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102"/>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102"/>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102"/>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10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10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9"/>
        <p:cNvGrpSpPr/>
        <p:nvPr/>
      </p:nvGrpSpPr>
      <p:grpSpPr>
        <a:xfrm>
          <a:off x="0" y="0"/>
          <a:ext cx="0" cy="0"/>
          <a:chOff x="0" y="0"/>
          <a:chExt cx="0" cy="0"/>
        </a:xfrm>
      </p:grpSpPr>
      <p:sp>
        <p:nvSpPr>
          <p:cNvPr id="70" name="Google Shape;70;p10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3"/>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103"/>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10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200">
                <a:solidFill>
                  <a:srgbClr val="045C75"/>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0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0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89"/>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1B39">
                  <a:alpha val="44705"/>
                </a:srgbClr>
              </a:gs>
              <a:gs pos="100000">
                <a:srgbClr val="00A829">
                  <a:alpha val="54901"/>
                </a:srgbClr>
              </a:gs>
            </a:gsLst>
            <a:lin ang="54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11" name="Google Shape;11;p89"/>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7A22"/>
              </a:gs>
              <a:gs pos="80000">
                <a:srgbClr val="00234C"/>
              </a:gs>
              <a:gs pos="100000">
                <a:srgbClr val="00234C"/>
              </a:gs>
            </a:gsLst>
            <a:lin ang="54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12" name="Google Shape;12;p89"/>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13" name="Google Shape;13;p89"/>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E66C7D"/>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E66C7D"/>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6BB76D"/>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 name="Google Shape;14;p8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a:solidFill>
                  <a:srgbClr val="045C75"/>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15" name="Google Shape;15;p8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SzPts val="1400"/>
              <a:buNone/>
              <a:defRPr sz="900" b="0" i="0" u="none">
                <a:solidFill>
                  <a:srgbClr val="000066"/>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16" name="Google Shape;16;p8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sz="1400">
              <a:solidFill>
                <a:srgbClr val="000000"/>
              </a:solidFill>
              <a:latin typeface="Arial"/>
              <a:ea typeface="Arial"/>
              <a:cs typeface="Arial"/>
              <a:sym typeface="Arial"/>
            </a:endParaRPr>
          </a:p>
        </p:txBody>
      </p:sp>
      <p:grpSp>
        <p:nvGrpSpPr>
          <p:cNvPr id="17" name="Google Shape;17;p89"/>
          <p:cNvGrpSpPr/>
          <p:nvPr/>
        </p:nvGrpSpPr>
        <p:grpSpPr>
          <a:xfrm>
            <a:off x="-29327" y="-14808"/>
            <a:ext cx="9198219" cy="1083716"/>
            <a:chOff x="-29322" y="-1971"/>
            <a:chExt cx="9198255" cy="1086266"/>
          </a:xfrm>
        </p:grpSpPr>
        <p:sp>
          <p:nvSpPr>
            <p:cNvPr id="18" name="Google Shape;18;p89"/>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0803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900"/>
                <a:buFont typeface="Garamond"/>
                <a:buNone/>
              </a:pPr>
              <a:endParaRPr sz="900" b="0" i="0" u="none" strike="noStrike" cap="none">
                <a:solidFill>
                  <a:srgbClr val="000066"/>
                </a:solidFill>
                <a:latin typeface="Garamond"/>
                <a:ea typeface="Garamond"/>
                <a:cs typeface="Garamond"/>
                <a:sym typeface="Garamond"/>
              </a:endParaRPr>
            </a:p>
          </p:txBody>
        </p:sp>
        <p:sp>
          <p:nvSpPr>
            <p:cNvPr id="19" name="Google Shape;19;p89"/>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900"/>
                <a:buFont typeface="Garamond"/>
                <a:buNone/>
              </a:pPr>
              <a:endParaRPr sz="900" b="0" i="0" u="none" strike="noStrike" cap="none">
                <a:solidFill>
                  <a:srgbClr val="000066"/>
                </a:solidFill>
                <a:latin typeface="Garamond"/>
                <a:ea typeface="Garamond"/>
                <a:cs typeface="Garamond"/>
                <a:sym typeface="Garamond"/>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random/>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4" name="Google Shape;84;p9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86" name="Google Shape;86;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a:solidFill>
                  <a:srgbClr val="000066"/>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87" name="Google Shape;87;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1pPr>
            <a:lvl2pPr marL="0" marR="0" lvl="1"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2pPr>
            <a:lvl3pPr marL="0" marR="0" lvl="2"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3pPr>
            <a:lvl4pPr marL="0" marR="0" lvl="3"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4pPr>
            <a:lvl5pPr marL="0" marR="0" lvl="4"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5pPr>
            <a:lvl6pPr marL="0" marR="0" lvl="5"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6pPr>
            <a:lvl7pPr marL="0" marR="0" lvl="6"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7pPr>
            <a:lvl8pPr marL="0" marR="0" lvl="7"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8pPr>
            <a:lvl9pPr marL="0" marR="0" lvl="8" indent="0" algn="r" rtl="0">
              <a:lnSpc>
                <a:spcPct val="100000"/>
              </a:lnSpc>
              <a:spcBef>
                <a:spcPts val="0"/>
              </a:spcBef>
              <a:spcAft>
                <a:spcPts val="0"/>
              </a:spcAft>
              <a:buClr>
                <a:srgbClr val="898989"/>
              </a:buClr>
              <a:buSzPts val="1200"/>
              <a:buFont typeface="Garamond"/>
              <a:buNone/>
              <a:defRPr sz="1200" b="0" i="0" u="none">
                <a:solidFill>
                  <a:srgbClr val="898989"/>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2"/>
        <p:cNvGrpSpPr/>
        <p:nvPr/>
      </p:nvGrpSpPr>
      <p:grpSpPr>
        <a:xfrm>
          <a:off x="0" y="0"/>
          <a:ext cx="0" cy="0"/>
          <a:chOff x="0" y="0"/>
          <a:chExt cx="0" cy="0"/>
        </a:xfrm>
      </p:grpSpPr>
      <p:sp>
        <p:nvSpPr>
          <p:cNvPr id="93" name="Google Shape;93;p93"/>
          <p:cNvSpPr/>
          <p:nvPr/>
        </p:nvSpPr>
        <p:spPr>
          <a:xfrm>
            <a:off x="-9525" y="-7937"/>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1B39">
                  <a:alpha val="44705"/>
                </a:srgbClr>
              </a:gs>
              <a:gs pos="100000">
                <a:srgbClr val="00A829">
                  <a:alpha val="54901"/>
                </a:srgbClr>
              </a:gs>
            </a:gsLst>
            <a:lin ang="54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94" name="Google Shape;94;p93"/>
          <p:cNvSpPr/>
          <p:nvPr/>
        </p:nvSpPr>
        <p:spPr>
          <a:xfrm>
            <a:off x="4381500" y="-793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7A22"/>
              </a:gs>
              <a:gs pos="80000">
                <a:srgbClr val="00234C"/>
              </a:gs>
              <a:gs pos="100000">
                <a:srgbClr val="00234C"/>
              </a:gs>
            </a:gsLst>
            <a:lin ang="54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95" name="Google Shape;95;p93"/>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96" name="Google Shape;96;p93"/>
          <p:cNvSpPr txBox="1">
            <a:spLocks noGrp="1"/>
          </p:cNvSpPr>
          <p:nvPr>
            <p:ph type="body" idx="1"/>
          </p:nvPr>
        </p:nvSpPr>
        <p:spPr>
          <a:xfrm>
            <a:off x="457200" y="1935162"/>
            <a:ext cx="8229600" cy="4389437"/>
          </a:xfrm>
          <a:prstGeom prst="rect">
            <a:avLst/>
          </a:prstGeom>
          <a:noFill/>
          <a:ln>
            <a:noFill/>
          </a:ln>
        </p:spPr>
        <p:txBody>
          <a:bodyPr spcFirstLastPara="1" wrap="square" lIns="91425" tIns="45700" rIns="91425" bIns="45700" anchor="t" anchorCtr="0">
            <a:noAutofit/>
          </a:bodyPr>
          <a:lstStyle>
            <a:lvl1pPr marL="457200" marR="0" lvl="0" indent="-385445" algn="l" rtl="0">
              <a:spcBef>
                <a:spcPts val="520"/>
              </a:spcBef>
              <a:spcAft>
                <a:spcPts val="0"/>
              </a:spcAft>
              <a:buClr>
                <a:srgbClr val="009238"/>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09238"/>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02678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7" name="Google Shape;97;p9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a:solidFill>
                  <a:srgbClr val="045C75"/>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98" name="Google Shape;98;p9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SzPts val="1400"/>
              <a:buNone/>
              <a:defRPr sz="900" b="0" i="0" u="none">
                <a:solidFill>
                  <a:srgbClr val="000066"/>
                </a:solidFill>
                <a:latin typeface="Garamond"/>
                <a:ea typeface="Garamond"/>
                <a:cs typeface="Garamond"/>
                <a:sym typeface="Garamond"/>
              </a:defRPr>
            </a:lvl1pPr>
            <a:lvl2pPr marR="0" lvl="1"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2pPr>
            <a:lvl3pPr marR="0" lvl="2"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3pPr>
            <a:lvl4pPr marR="0" lvl="3"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4pPr>
            <a:lvl5pPr marR="0" lvl="4"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5pPr>
            <a:lvl6pPr marR="0" lvl="5"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6pPr>
            <a:lvl7pPr marR="0" lvl="6"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7pPr>
            <a:lvl8pPr marR="0" lvl="7"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8pPr>
            <a:lvl9pPr marR="0" lvl="8" algn="ctr" rtl="0">
              <a:lnSpc>
                <a:spcPct val="100000"/>
              </a:lnSpc>
              <a:spcBef>
                <a:spcPts val="0"/>
              </a:spcBef>
              <a:spcAft>
                <a:spcPts val="0"/>
              </a:spcAft>
              <a:buSzPts val="1400"/>
              <a:buNone/>
              <a:defRPr sz="900" b="0" i="0" u="none" strike="noStrike" cap="none">
                <a:solidFill>
                  <a:srgbClr val="000066"/>
                </a:solidFill>
                <a:latin typeface="Garamond"/>
                <a:ea typeface="Garamond"/>
                <a:cs typeface="Garamond"/>
                <a:sym typeface="Garamond"/>
              </a:defRPr>
            </a:lvl9pPr>
          </a:lstStyle>
          <a:p>
            <a:endParaRPr/>
          </a:p>
        </p:txBody>
      </p:sp>
      <p:sp>
        <p:nvSpPr>
          <p:cNvPr id="99" name="Google Shape;99;p9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1pPr>
            <a:lvl2pPr marL="0" marR="0" lvl="1"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2pPr>
            <a:lvl3pPr marL="0" marR="0" lvl="2"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3pPr>
            <a:lvl4pPr marL="0" marR="0" lvl="3"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4pPr>
            <a:lvl5pPr marL="0" marR="0" lvl="4"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5pPr>
            <a:lvl6pPr marL="0" marR="0" lvl="5"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6pPr>
            <a:lvl7pPr marL="0" marR="0" lvl="6"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7pPr>
            <a:lvl8pPr marL="0" marR="0" lvl="7"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8pPr>
            <a:lvl9pPr marL="0" marR="0" lvl="8" indent="0" algn="r" rtl="0">
              <a:lnSpc>
                <a:spcPct val="100000"/>
              </a:lnSpc>
              <a:spcBef>
                <a:spcPts val="0"/>
              </a:spcBef>
              <a:spcAft>
                <a:spcPts val="0"/>
              </a:spcAft>
              <a:buClr>
                <a:srgbClr val="045C75"/>
              </a:buClr>
              <a:buSzPts val="1200"/>
              <a:buFont typeface="Garamond"/>
              <a:buNone/>
              <a:defRPr sz="1200" b="0" i="0" u="none">
                <a:solidFill>
                  <a:srgbClr val="045C75"/>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it-IT"/>
              <a:t>‹N›</a:t>
            </a:fld>
            <a:endParaRPr sz="1400">
              <a:solidFill>
                <a:srgbClr val="000000"/>
              </a:solidFill>
              <a:latin typeface="Arial"/>
              <a:ea typeface="Arial"/>
              <a:cs typeface="Arial"/>
              <a:sym typeface="Arial"/>
            </a:endParaRPr>
          </a:p>
        </p:txBody>
      </p:sp>
      <p:grpSp>
        <p:nvGrpSpPr>
          <p:cNvPr id="100" name="Google Shape;100;p93"/>
          <p:cNvGrpSpPr/>
          <p:nvPr/>
        </p:nvGrpSpPr>
        <p:grpSpPr>
          <a:xfrm>
            <a:off x="-29327" y="-14808"/>
            <a:ext cx="9198219" cy="1083716"/>
            <a:chOff x="-29322" y="-1971"/>
            <a:chExt cx="9198255" cy="1086266"/>
          </a:xfrm>
        </p:grpSpPr>
        <p:sp>
          <p:nvSpPr>
            <p:cNvPr id="101" name="Google Shape;101;p9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0803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900"/>
                <a:buFont typeface="Garamond"/>
                <a:buNone/>
              </a:pPr>
              <a:endParaRPr sz="900" b="0" i="0" u="none" strike="noStrike" cap="none">
                <a:solidFill>
                  <a:srgbClr val="000066"/>
                </a:solidFill>
                <a:latin typeface="Garamond"/>
                <a:ea typeface="Garamond"/>
                <a:cs typeface="Garamond"/>
                <a:sym typeface="Garamond"/>
              </a:endParaRPr>
            </a:p>
          </p:txBody>
        </p:sp>
        <p:sp>
          <p:nvSpPr>
            <p:cNvPr id="102" name="Google Shape;102;p9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900"/>
                <a:buFont typeface="Garamond"/>
                <a:buNone/>
              </a:pPr>
              <a:endParaRPr sz="900" b="0" i="0" u="none" strike="noStrike" cap="none">
                <a:solidFill>
                  <a:srgbClr val="000066"/>
                </a:solidFill>
                <a:latin typeface="Garamond"/>
                <a:ea typeface="Garamond"/>
                <a:cs typeface="Garamond"/>
                <a:sym typeface="Garamond"/>
              </a:endParaRPr>
            </a:p>
          </p:txBody>
        </p:sp>
      </p:gr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random/>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a:spLocks noGrp="1"/>
          </p:cNvSpPr>
          <p:nvPr>
            <p:ph type="ctrTitle" idx="4294967295"/>
          </p:nvPr>
        </p:nvSpPr>
        <p:spPr>
          <a:xfrm>
            <a:off x="228600" y="533400"/>
            <a:ext cx="8459788" cy="1239838"/>
          </a:xfrm>
          <a:prstGeom prst="rect">
            <a:avLst/>
          </a:prstGeom>
          <a:noFill/>
          <a:ln>
            <a:noFill/>
          </a:ln>
          <a:effectLst>
            <a:outerShdw blurRad="44450" dist="27940" dir="5400000" algn="ctr">
              <a:srgbClr val="000000">
                <a:alpha val="31764"/>
              </a:srgbClr>
            </a:outerShdw>
          </a:effectLst>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6600"/>
              <a:buFont typeface="Constantia"/>
              <a:buNone/>
            </a:pPr>
            <a:r>
              <a:rPr lang="it-IT" sz="6600" b="1" i="0" u="none" strike="noStrike" cap="none" dirty="0">
                <a:solidFill>
                  <a:srgbClr val="002060"/>
                </a:solidFill>
                <a:latin typeface="Calibri" panose="020F0502020204030204" pitchFamily="34" charset="0"/>
                <a:ea typeface="Constantia"/>
                <a:cs typeface="Calibri" panose="020F0502020204030204" pitchFamily="34" charset="0"/>
                <a:sym typeface="Constantia"/>
              </a:rPr>
              <a:t>JEAN PIAGET - 1</a:t>
            </a:r>
            <a:endParaRPr dirty="0">
              <a:latin typeface="Calibri" panose="020F0502020204030204" pitchFamily="34" charset="0"/>
              <a:cs typeface="Calibri" panose="020F0502020204030204" pitchFamily="34" charset="0"/>
            </a:endParaRPr>
          </a:p>
        </p:txBody>
      </p:sp>
      <p:pic>
        <p:nvPicPr>
          <p:cNvPr id="170" name="Google Shape;170;p1" descr="piaget"/>
          <p:cNvPicPr preferRelativeResize="0"/>
          <p:nvPr/>
        </p:nvPicPr>
        <p:blipFill rotWithShape="1">
          <a:blip r:embed="rId3">
            <a:alphaModFix/>
          </a:blip>
          <a:srcRect/>
          <a:stretch/>
        </p:blipFill>
        <p:spPr>
          <a:xfrm>
            <a:off x="414338" y="2178050"/>
            <a:ext cx="4233862" cy="3822700"/>
          </a:xfrm>
          <a:prstGeom prst="rect">
            <a:avLst/>
          </a:prstGeom>
          <a:noFill/>
          <a:ln>
            <a:noFill/>
          </a:ln>
          <a:effectLst>
            <a:outerShdw blurRad="292100" dist="139700" dir="2700000" algn="tl" rotWithShape="0">
              <a:srgbClr val="333333">
                <a:alpha val="64705"/>
              </a:srgbClr>
            </a:outerShdw>
          </a:effectLst>
        </p:spPr>
      </p:pic>
      <p:sp>
        <p:nvSpPr>
          <p:cNvPr id="171" name="Google Shape;171;p1"/>
          <p:cNvSpPr txBox="1"/>
          <p:nvPr/>
        </p:nvSpPr>
        <p:spPr>
          <a:xfrm>
            <a:off x="4786312" y="4429125"/>
            <a:ext cx="4143375" cy="15700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Tahoma"/>
              <a:buNone/>
            </a:pPr>
            <a:r>
              <a:rPr lang="it-IT" sz="2400" b="0" i="0" u="none" dirty="0">
                <a:solidFill>
                  <a:schemeClr val="dk1"/>
                </a:solidFill>
                <a:latin typeface="Calibri" panose="020F0502020204030204" pitchFamily="34" charset="0"/>
                <a:ea typeface="Tahoma"/>
                <a:cs typeface="Calibri" panose="020F0502020204030204" pitchFamily="34" charset="0"/>
                <a:sym typeface="Tahoma"/>
              </a:rPr>
              <a:t>CORSO DI PSICOLOGIA DELLO SVILUPPO 20</a:t>
            </a:r>
            <a:r>
              <a:rPr lang="it-IT" sz="2400" dirty="0">
                <a:solidFill>
                  <a:schemeClr val="dk1"/>
                </a:solidFill>
                <a:latin typeface="Calibri" panose="020F0502020204030204" pitchFamily="34" charset="0"/>
                <a:ea typeface="Tahoma"/>
                <a:cs typeface="Calibri" panose="020F0502020204030204" pitchFamily="34" charset="0"/>
                <a:sym typeface="Tahoma"/>
              </a:rPr>
              <a:t>20</a:t>
            </a:r>
            <a:r>
              <a:rPr lang="it-IT" sz="2400" b="0" i="0" u="none" dirty="0">
                <a:solidFill>
                  <a:schemeClr val="dk1"/>
                </a:solidFill>
                <a:latin typeface="Calibri" panose="020F0502020204030204" pitchFamily="34" charset="0"/>
                <a:ea typeface="Tahoma"/>
                <a:cs typeface="Calibri" panose="020F0502020204030204" pitchFamily="34" charset="0"/>
                <a:sym typeface="Tahoma"/>
              </a:rPr>
              <a:t>-202</a:t>
            </a:r>
            <a:r>
              <a:rPr lang="it-IT" sz="2400" dirty="0">
                <a:solidFill>
                  <a:schemeClr val="dk1"/>
                </a:solidFill>
                <a:latin typeface="Calibri" panose="020F0502020204030204" pitchFamily="34" charset="0"/>
                <a:ea typeface="Tahoma"/>
                <a:cs typeface="Calibri" panose="020F0502020204030204" pitchFamily="34" charset="0"/>
                <a:sym typeface="Tahoma"/>
              </a:rPr>
              <a:t>1</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chemeClr val="dk1"/>
              </a:buClr>
              <a:buSzPts val="2400"/>
              <a:buFont typeface="Tahoma"/>
              <a:buNone/>
            </a:pPr>
            <a:r>
              <a:rPr lang="it-IT" sz="2400" b="0" i="0" u="none" dirty="0">
                <a:solidFill>
                  <a:schemeClr val="dk1"/>
                </a:solidFill>
                <a:latin typeface="Calibri" panose="020F0502020204030204" pitchFamily="34" charset="0"/>
                <a:ea typeface="Tahoma"/>
                <a:cs typeface="Calibri" panose="020F0502020204030204" pitchFamily="34" charset="0"/>
                <a:sym typeface="Tahoma"/>
              </a:rPr>
              <a:t>Dott.ssa Claudia </a:t>
            </a:r>
            <a:r>
              <a:rPr lang="it-IT" sz="2400" b="0" i="0" u="none" dirty="0" err="1">
                <a:solidFill>
                  <a:schemeClr val="dk1"/>
                </a:solidFill>
                <a:latin typeface="Calibri" panose="020F0502020204030204" pitchFamily="34" charset="0"/>
                <a:ea typeface="Tahoma"/>
                <a:cs typeface="Calibri" panose="020F0502020204030204" pitchFamily="34" charset="0"/>
                <a:sym typeface="Tahoma"/>
              </a:rPr>
              <a:t>Caprin</a:t>
            </a:r>
            <a:r>
              <a:rPr lang="it-IT" sz="2400" b="0" i="0" u="none" dirty="0">
                <a:solidFill>
                  <a:schemeClr val="dk1"/>
                </a:solidFill>
                <a:latin typeface="Calibri" panose="020F0502020204030204" pitchFamily="34" charset="0"/>
                <a:ea typeface="Tahoma"/>
                <a:cs typeface="Calibri" panose="020F0502020204030204" pitchFamily="34" charset="0"/>
                <a:sym typeface="Tahoma"/>
              </a:rPr>
              <a:t> – Università Milano-Bicocca</a:t>
            </a:r>
            <a:endParaRPr dirty="0">
              <a:latin typeface="Calibri" panose="020F0502020204030204" pitchFamily="34" charset="0"/>
              <a:cs typeface="Calibri" panose="020F0502020204030204" pitchFamily="34"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txBox="1">
            <a:spLocks noGrp="1"/>
          </p:cNvSpPr>
          <p:nvPr>
            <p:ph type="ctrTitle" idx="4294967295"/>
          </p:nvPr>
        </p:nvSpPr>
        <p:spPr>
          <a:xfrm>
            <a:off x="785786" y="714356"/>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4700"/>
              <a:buFont typeface="Calibri"/>
              <a:buNone/>
            </a:pPr>
            <a:r>
              <a:rPr lang="it-IT" sz="4700" b="1" i="0" u="none" strike="noStrike" cap="none" dirty="0">
                <a:solidFill>
                  <a:srgbClr val="002060"/>
                </a:solidFill>
                <a:latin typeface="Calibri"/>
                <a:ea typeface="Calibri"/>
                <a:cs typeface="Calibri"/>
                <a:sym typeface="Calibri"/>
              </a:rPr>
              <a:t>Serie degli stadi</a:t>
            </a:r>
            <a:endParaRPr dirty="0"/>
          </a:p>
        </p:txBody>
      </p:sp>
      <p:sp>
        <p:nvSpPr>
          <p:cNvPr id="234" name="Google Shape;234;p10"/>
          <p:cNvSpPr txBox="1">
            <a:spLocks noGrp="1"/>
          </p:cNvSpPr>
          <p:nvPr>
            <p:ph type="subTitle" idx="1"/>
          </p:nvPr>
        </p:nvSpPr>
        <p:spPr>
          <a:xfrm>
            <a:off x="285750" y="2357437"/>
            <a:ext cx="8534400" cy="4114800"/>
          </a:xfrm>
          <a:prstGeom prst="rect">
            <a:avLst/>
          </a:prstGeom>
          <a:noFill/>
          <a:ln>
            <a:noFill/>
          </a:ln>
        </p:spPr>
        <p:txBody>
          <a:bodyPr spcFirstLastPara="1" wrap="square" lIns="0" tIns="45700" rIns="18275" bIns="45700" anchor="t" anchorCtr="0">
            <a:normAutofit/>
          </a:bodyPr>
          <a:lstStyle/>
          <a:p>
            <a:pPr marL="0" lvl="0" indent="-254000" algn="just" rtl="0">
              <a:lnSpc>
                <a:spcPct val="85000"/>
              </a:lnSpc>
              <a:spcBef>
                <a:spcPts val="0"/>
              </a:spcBef>
              <a:spcAft>
                <a:spcPts val="0"/>
              </a:spcAft>
              <a:buClr>
                <a:srgbClr val="002060"/>
              </a:buClr>
              <a:buSzPts val="4000"/>
              <a:buFont typeface="Noto Sans Symbols"/>
              <a:buChar char="▪"/>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 Stadio </a:t>
            </a:r>
            <a:r>
              <a:rPr lang="it-IT" sz="4000" b="1" i="0" u="none" dirty="0">
                <a:solidFill>
                  <a:srgbClr val="002060"/>
                </a:solidFill>
                <a:latin typeface="Calibri" panose="020F0502020204030204" pitchFamily="34" charset="0"/>
                <a:ea typeface="Calibri"/>
                <a:cs typeface="Calibri" panose="020F0502020204030204" pitchFamily="34" charset="0"/>
                <a:sym typeface="Calibri"/>
              </a:rPr>
              <a:t>senso-motorio</a:t>
            </a:r>
            <a:r>
              <a:rPr lang="it-IT" sz="4000" b="1" i="0" u="none" dirty="0">
                <a:solidFill>
                  <a:schemeClr val="dk1"/>
                </a:solidFill>
                <a:latin typeface="Calibri" panose="020F0502020204030204" pitchFamily="34" charset="0"/>
                <a:ea typeface="Calibri"/>
                <a:cs typeface="Calibri" panose="020F0502020204030204" pitchFamily="34" charset="0"/>
                <a:sym typeface="Calibri"/>
              </a:rPr>
              <a:t>:  0-2 anni</a:t>
            </a:r>
            <a:endParaRPr dirty="0">
              <a:latin typeface="Calibri" panose="020F0502020204030204" pitchFamily="34" charset="0"/>
              <a:cs typeface="Calibri" panose="020F0502020204030204" pitchFamily="34" charset="0"/>
            </a:endParaRPr>
          </a:p>
          <a:p>
            <a:pPr marL="0" lvl="0" indent="-241300" algn="just" rtl="0">
              <a:lnSpc>
                <a:spcPct val="85000"/>
              </a:lnSpc>
              <a:spcBef>
                <a:spcPts val="800"/>
              </a:spcBef>
              <a:spcAft>
                <a:spcPts val="0"/>
              </a:spcAft>
              <a:buClr>
                <a:srgbClr val="002060"/>
              </a:buClr>
              <a:buSzPts val="3800"/>
              <a:buFont typeface="Noto Sans Symbols"/>
              <a:buChar char="▪"/>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 Stadio </a:t>
            </a:r>
            <a:r>
              <a:rPr lang="it-IT" sz="4000" b="1" i="0" u="none" dirty="0">
                <a:solidFill>
                  <a:srgbClr val="002060"/>
                </a:solidFill>
                <a:latin typeface="Calibri" panose="020F0502020204030204" pitchFamily="34" charset="0"/>
                <a:ea typeface="Calibri"/>
                <a:cs typeface="Calibri" panose="020F0502020204030204" pitchFamily="34" charset="0"/>
                <a:sym typeface="Calibri"/>
              </a:rPr>
              <a:t>preoperatorio</a:t>
            </a:r>
            <a:r>
              <a:rPr lang="it-IT" sz="4000" b="1" i="0" u="none" dirty="0">
                <a:solidFill>
                  <a:schemeClr val="dk1"/>
                </a:solidFill>
                <a:latin typeface="Calibri" panose="020F0502020204030204" pitchFamily="34" charset="0"/>
                <a:ea typeface="Calibri"/>
                <a:cs typeface="Calibri" panose="020F0502020204030204" pitchFamily="34" charset="0"/>
                <a:sym typeface="Calibri"/>
              </a:rPr>
              <a:t>: 2-7 anni</a:t>
            </a:r>
            <a:endParaRPr dirty="0">
              <a:latin typeface="Calibri" panose="020F0502020204030204" pitchFamily="34" charset="0"/>
              <a:cs typeface="Calibri" panose="020F0502020204030204" pitchFamily="34" charset="0"/>
            </a:endParaRPr>
          </a:p>
          <a:p>
            <a:pPr marL="0" lvl="0" indent="-241300" algn="just" rtl="0">
              <a:lnSpc>
                <a:spcPct val="85000"/>
              </a:lnSpc>
              <a:spcBef>
                <a:spcPts val="800"/>
              </a:spcBef>
              <a:spcAft>
                <a:spcPts val="0"/>
              </a:spcAft>
              <a:buClr>
                <a:srgbClr val="002060"/>
              </a:buClr>
              <a:buSzPts val="3800"/>
              <a:buFont typeface="Noto Sans Symbols"/>
              <a:buChar char="▪"/>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 Stadio </a:t>
            </a:r>
            <a:r>
              <a:rPr lang="it-IT" sz="4000" b="1" i="0" u="none" dirty="0">
                <a:solidFill>
                  <a:srgbClr val="002060"/>
                </a:solidFill>
                <a:latin typeface="Calibri" panose="020F0502020204030204" pitchFamily="34" charset="0"/>
                <a:ea typeface="Calibri"/>
                <a:cs typeface="Calibri" panose="020F0502020204030204" pitchFamily="34" charset="0"/>
                <a:sym typeface="Calibri"/>
              </a:rPr>
              <a:t>operatorio concreto</a:t>
            </a:r>
            <a:r>
              <a:rPr lang="it-IT" sz="4000" b="1" i="0" u="none" dirty="0">
                <a:solidFill>
                  <a:schemeClr val="dk1"/>
                </a:solidFill>
                <a:latin typeface="Calibri" panose="020F0502020204030204" pitchFamily="34" charset="0"/>
                <a:ea typeface="Calibri"/>
                <a:cs typeface="Calibri" panose="020F0502020204030204" pitchFamily="34" charset="0"/>
                <a:sym typeface="Calibri"/>
              </a:rPr>
              <a:t>: 7-12 anni </a:t>
            </a:r>
            <a:endParaRPr dirty="0">
              <a:latin typeface="Calibri" panose="020F0502020204030204" pitchFamily="34" charset="0"/>
              <a:cs typeface="Calibri" panose="020F0502020204030204" pitchFamily="34" charset="0"/>
            </a:endParaRPr>
          </a:p>
          <a:p>
            <a:pPr marL="0" lvl="0" indent="-241300" algn="just" rtl="0">
              <a:lnSpc>
                <a:spcPct val="85000"/>
              </a:lnSpc>
              <a:spcBef>
                <a:spcPts val="800"/>
              </a:spcBef>
              <a:spcAft>
                <a:spcPts val="0"/>
              </a:spcAft>
              <a:buClr>
                <a:srgbClr val="002060"/>
              </a:buClr>
              <a:buSzPts val="3800"/>
              <a:buFont typeface="Noto Sans Symbols"/>
              <a:buChar char="▪"/>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 Stadio </a:t>
            </a:r>
            <a:r>
              <a:rPr lang="it-IT" sz="4000" b="1" i="0" u="none" dirty="0">
                <a:solidFill>
                  <a:srgbClr val="002060"/>
                </a:solidFill>
                <a:latin typeface="Calibri" panose="020F0502020204030204" pitchFamily="34" charset="0"/>
                <a:ea typeface="Calibri"/>
                <a:cs typeface="Calibri" panose="020F0502020204030204" pitchFamily="34" charset="0"/>
                <a:sym typeface="Calibri"/>
              </a:rPr>
              <a:t>operatorio formale</a:t>
            </a:r>
            <a:r>
              <a:rPr lang="it-IT" sz="4000" b="1" i="0" u="none" dirty="0">
                <a:solidFill>
                  <a:schemeClr val="dk1"/>
                </a:solidFill>
                <a:latin typeface="Calibri" panose="020F0502020204030204" pitchFamily="34" charset="0"/>
                <a:ea typeface="Calibri"/>
                <a:cs typeface="Calibri" panose="020F0502020204030204" pitchFamily="34" charset="0"/>
                <a:sym typeface="Calibri"/>
              </a:rPr>
              <a:t>: dai 12 anni  </a:t>
            </a:r>
            <a:endParaRPr dirty="0">
              <a:latin typeface="Calibri" panose="020F0502020204030204" pitchFamily="34" charset="0"/>
              <a:cs typeface="Calibri" panose="020F0502020204030204" pitchFamily="34" charset="0"/>
            </a:endParaRPr>
          </a:p>
        </p:txBody>
      </p:sp>
      <p:sp>
        <p:nvSpPr>
          <p:cNvPr id="235" name="Google Shape;235;p10"/>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36" name="Google Shape;236;p10"/>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ctrTitle" idx="4294967295"/>
          </p:nvPr>
        </p:nvSpPr>
        <p:spPr>
          <a:xfrm>
            <a:off x="642910" y="642918"/>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dirty="0">
                <a:solidFill>
                  <a:srgbClr val="002060"/>
                </a:solidFill>
                <a:latin typeface="Calibri"/>
                <a:ea typeface="Calibri"/>
                <a:cs typeface="Calibri"/>
                <a:sym typeface="Calibri"/>
              </a:rPr>
              <a:t>Caratteristiche degli stadi</a:t>
            </a:r>
            <a:endParaRPr dirty="0"/>
          </a:p>
        </p:txBody>
      </p:sp>
      <p:sp>
        <p:nvSpPr>
          <p:cNvPr id="243" name="Google Shape;243;p11"/>
          <p:cNvSpPr txBox="1">
            <a:spLocks noGrp="1"/>
          </p:cNvSpPr>
          <p:nvPr>
            <p:ph type="subTitle" idx="1"/>
          </p:nvPr>
        </p:nvSpPr>
        <p:spPr>
          <a:xfrm>
            <a:off x="500062" y="1714500"/>
            <a:ext cx="8129587" cy="5143500"/>
          </a:xfrm>
          <a:prstGeom prst="rect">
            <a:avLst/>
          </a:prstGeom>
          <a:noFill/>
          <a:ln>
            <a:noFill/>
          </a:ln>
        </p:spPr>
        <p:txBody>
          <a:bodyPr spcFirstLastPara="1" wrap="square" lIns="0" tIns="45700" rIns="18275" bIns="45700" anchor="t" anchorCtr="0">
            <a:normAutofit/>
          </a:bodyPr>
          <a:lstStyle/>
          <a:p>
            <a:pPr marL="365125" lvl="0" indent="-365125" algn="just" rtl="0">
              <a:lnSpc>
                <a:spcPct val="100000"/>
              </a:lnSpc>
              <a:spcBef>
                <a:spcPts val="0"/>
              </a:spcBef>
              <a:spcAft>
                <a:spcPts val="0"/>
              </a:spcAft>
              <a:buClr>
                <a:srgbClr val="002060"/>
              </a:buClr>
              <a:buSzPts val="3230"/>
              <a:buFont typeface="Noto Sans Symbols"/>
              <a:buChar char="▪"/>
            </a:pPr>
            <a:r>
              <a:rPr lang="it-IT" sz="3400" b="1" i="0" u="none" dirty="0">
                <a:solidFill>
                  <a:schemeClr val="dk1"/>
                </a:solidFill>
                <a:latin typeface="Calibri" panose="020F0502020204030204" pitchFamily="34" charset="0"/>
                <a:ea typeface="Calibri"/>
                <a:cs typeface="Calibri" panose="020F0502020204030204" pitchFamily="34" charset="0"/>
                <a:sym typeface="Calibri"/>
              </a:rPr>
              <a:t> Ogni stadio è una totalità strutturata in stato di equilibrio</a:t>
            </a:r>
            <a:endParaRPr dirty="0">
              <a:latin typeface="Calibri" panose="020F0502020204030204" pitchFamily="34" charset="0"/>
              <a:cs typeface="Calibri" panose="020F0502020204030204" pitchFamily="34" charset="0"/>
            </a:endParaRPr>
          </a:p>
          <a:p>
            <a:pPr marL="365125" lvl="0" indent="-365125" algn="just" rtl="0">
              <a:lnSpc>
                <a:spcPct val="100000"/>
              </a:lnSpc>
              <a:spcBef>
                <a:spcPts val="0"/>
              </a:spcBef>
              <a:spcAft>
                <a:spcPts val="0"/>
              </a:spcAft>
              <a:buClr>
                <a:srgbClr val="002060"/>
              </a:buClr>
              <a:buSzPts val="3230"/>
              <a:buFont typeface="Noto Sans Symbols"/>
              <a:buChar char="▪"/>
            </a:pPr>
            <a:r>
              <a:rPr lang="it-IT" sz="3400" b="1" i="0" u="none" dirty="0">
                <a:solidFill>
                  <a:schemeClr val="dk1"/>
                </a:solidFill>
                <a:latin typeface="Calibri" panose="020F0502020204030204" pitchFamily="34" charset="0"/>
                <a:ea typeface="Calibri"/>
                <a:cs typeface="Calibri" panose="020F0502020204030204" pitchFamily="34" charset="0"/>
                <a:sym typeface="Calibri"/>
              </a:rPr>
              <a:t> Ogni stadio deriva dal precedente, lo incorpora e lo trasforma</a:t>
            </a:r>
            <a:endParaRPr dirty="0">
              <a:latin typeface="Calibri" panose="020F0502020204030204" pitchFamily="34" charset="0"/>
              <a:cs typeface="Calibri" panose="020F0502020204030204" pitchFamily="34" charset="0"/>
            </a:endParaRPr>
          </a:p>
          <a:p>
            <a:pPr marL="365125" lvl="0" indent="-365125" algn="just" rtl="0">
              <a:lnSpc>
                <a:spcPct val="100000"/>
              </a:lnSpc>
              <a:spcBef>
                <a:spcPts val="0"/>
              </a:spcBef>
              <a:spcAft>
                <a:spcPts val="0"/>
              </a:spcAft>
              <a:buClr>
                <a:srgbClr val="002060"/>
              </a:buClr>
              <a:buSzPts val="3230"/>
              <a:buFont typeface="Noto Sans Symbols"/>
              <a:buChar char="▪"/>
            </a:pPr>
            <a:r>
              <a:rPr lang="it-IT" sz="3400" b="1" i="0" u="none" dirty="0">
                <a:solidFill>
                  <a:schemeClr val="dk1"/>
                </a:solidFill>
                <a:latin typeface="Calibri" panose="020F0502020204030204" pitchFamily="34" charset="0"/>
                <a:ea typeface="Calibri"/>
                <a:cs typeface="Calibri" panose="020F0502020204030204" pitchFamily="34" charset="0"/>
                <a:sym typeface="Calibri"/>
              </a:rPr>
              <a:t> Gli stadi seguono una sequenza universale ed invariante</a:t>
            </a:r>
            <a:endParaRPr dirty="0">
              <a:latin typeface="Calibri" panose="020F0502020204030204" pitchFamily="34" charset="0"/>
              <a:cs typeface="Calibri" panose="020F0502020204030204" pitchFamily="34" charset="0"/>
            </a:endParaRPr>
          </a:p>
          <a:p>
            <a:pPr marL="365125" lvl="0" indent="-365125" algn="just" rtl="0">
              <a:lnSpc>
                <a:spcPct val="100000"/>
              </a:lnSpc>
              <a:spcBef>
                <a:spcPts val="0"/>
              </a:spcBef>
              <a:spcAft>
                <a:spcPts val="0"/>
              </a:spcAft>
              <a:buClr>
                <a:srgbClr val="002060"/>
              </a:buClr>
              <a:buSzPts val="3230"/>
              <a:buFont typeface="Noto Sans Symbols"/>
              <a:buChar char="▪"/>
            </a:pPr>
            <a:r>
              <a:rPr lang="it-IT" sz="3400" b="1" i="0" u="none" dirty="0">
                <a:solidFill>
                  <a:schemeClr val="dk1"/>
                </a:solidFill>
                <a:latin typeface="Calibri" panose="020F0502020204030204" pitchFamily="34" charset="0"/>
                <a:ea typeface="Calibri"/>
                <a:cs typeface="Calibri" panose="020F0502020204030204" pitchFamily="34" charset="0"/>
                <a:sym typeface="Calibri"/>
              </a:rPr>
              <a:t> Procedono da un periodo instabile di transizione ad uno stabile finale, per poi ritrasformarsi</a:t>
            </a:r>
            <a:endParaRPr dirty="0">
              <a:latin typeface="Calibri" panose="020F0502020204030204" pitchFamily="34" charset="0"/>
              <a:cs typeface="Calibri" panose="020F0502020204030204" pitchFamily="34" charset="0"/>
            </a:endParaRPr>
          </a:p>
        </p:txBody>
      </p:sp>
      <p:sp>
        <p:nvSpPr>
          <p:cNvPr id="244" name="Google Shape;244;p11"/>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45" name="Google Shape;245;p11"/>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ctrTitle" idx="4294967295"/>
          </p:nvPr>
        </p:nvSpPr>
        <p:spPr>
          <a:xfrm>
            <a:off x="685800" y="762000"/>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dirty="0">
                <a:solidFill>
                  <a:srgbClr val="002060"/>
                </a:solidFill>
                <a:latin typeface="Calibri" panose="020F0502020204030204" pitchFamily="34" charset="0"/>
                <a:cs typeface="Calibri" panose="020F0502020204030204" pitchFamily="34" charset="0"/>
                <a:sym typeface="Calibri"/>
              </a:rPr>
              <a:t>Invarianti funzionali</a:t>
            </a:r>
            <a:endParaRPr dirty="0">
              <a:latin typeface="Calibri" panose="020F0502020204030204" pitchFamily="34" charset="0"/>
              <a:cs typeface="Calibri" panose="020F0502020204030204" pitchFamily="34" charset="0"/>
            </a:endParaRPr>
          </a:p>
        </p:txBody>
      </p:sp>
      <p:sp>
        <p:nvSpPr>
          <p:cNvPr id="252" name="Google Shape;252;p12"/>
          <p:cNvSpPr txBox="1">
            <a:spLocks noGrp="1"/>
          </p:cNvSpPr>
          <p:nvPr>
            <p:ph type="subTitle" idx="1"/>
          </p:nvPr>
        </p:nvSpPr>
        <p:spPr>
          <a:xfrm>
            <a:off x="609600" y="1828800"/>
            <a:ext cx="7772400" cy="4419600"/>
          </a:xfrm>
          <a:prstGeom prst="rect">
            <a:avLst/>
          </a:prstGeom>
          <a:noFill/>
          <a:ln>
            <a:noFill/>
          </a:ln>
        </p:spPr>
        <p:txBody>
          <a:bodyPr spcFirstLastPara="1" wrap="square" lIns="0" tIns="45700" rIns="18275" bIns="45700" anchor="t" anchorCtr="0">
            <a:normAutofit/>
          </a:bodyPr>
          <a:lstStyle/>
          <a:p>
            <a:pPr marL="0" lvl="0" indent="0" algn="just" rtl="0">
              <a:lnSpc>
                <a:spcPct val="100000"/>
              </a:lnSpc>
              <a:spcBef>
                <a:spcPts val="0"/>
              </a:spcBef>
              <a:spcAft>
                <a:spcPts val="0"/>
              </a:spcAft>
              <a:buSzPts val="2945"/>
              <a:buNone/>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La struttura dell’intelligenza di un bambino e di un adulto sono diverse, ma le modalità di funzionamento della mente rimangono le stesse.</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2945"/>
              <a:buNone/>
            </a:pPr>
            <a:endParaRPr sz="3100" b="1" i="0" u="none" dirty="0">
              <a:solidFill>
                <a:schemeClr val="dk1"/>
              </a:solidFill>
              <a:latin typeface="Calibri" panose="020F0502020204030204" pitchFamily="34" charset="0"/>
              <a:ea typeface="Calibri"/>
              <a:cs typeface="Calibri" panose="020F0502020204030204" pitchFamily="34" charset="0"/>
              <a:sym typeface="Calibri"/>
            </a:endParaRPr>
          </a:p>
          <a:p>
            <a:pPr marL="0" lvl="0" indent="0" algn="just" rtl="0">
              <a:lnSpc>
                <a:spcPct val="100000"/>
              </a:lnSpc>
              <a:spcBef>
                <a:spcPts val="0"/>
              </a:spcBef>
              <a:spcAft>
                <a:spcPts val="0"/>
              </a:spcAft>
              <a:buSzPts val="2945"/>
              <a:buNone/>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Gli invarianti funzionali sono:</a:t>
            </a:r>
            <a:endParaRPr dirty="0">
              <a:latin typeface="Calibri" panose="020F0502020204030204" pitchFamily="34" charset="0"/>
              <a:cs typeface="Calibri" panose="020F0502020204030204" pitchFamily="34" charset="0"/>
            </a:endParaRPr>
          </a:p>
          <a:p>
            <a:pPr marL="0" lvl="0" indent="-187007" algn="just" rtl="0">
              <a:lnSpc>
                <a:spcPct val="100000"/>
              </a:lnSpc>
              <a:spcBef>
                <a:spcPts val="0"/>
              </a:spcBef>
              <a:spcAft>
                <a:spcPts val="0"/>
              </a:spcAft>
              <a:buClr>
                <a:srgbClr val="002060"/>
              </a:buClr>
              <a:buSzPts val="2945"/>
              <a:buFont typeface="Noto Sans Symbols"/>
              <a:buChar char="▪"/>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 l’</a:t>
            </a:r>
            <a:r>
              <a:rPr lang="it-IT" sz="3100" b="1" i="0" u="none" dirty="0">
                <a:solidFill>
                  <a:srgbClr val="002060"/>
                </a:solidFill>
                <a:latin typeface="Calibri" panose="020F0502020204030204" pitchFamily="34" charset="0"/>
                <a:ea typeface="Calibri"/>
                <a:cs typeface="Calibri" panose="020F0502020204030204" pitchFamily="34" charset="0"/>
                <a:sym typeface="Calibri"/>
              </a:rPr>
              <a:t>organizzazione</a:t>
            </a:r>
            <a:r>
              <a:rPr lang="it-IT" sz="3100" b="1" i="0" u="none" dirty="0">
                <a:solidFill>
                  <a:srgbClr val="003399"/>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0" lvl="0" indent="-187007" algn="just" rtl="0">
              <a:lnSpc>
                <a:spcPct val="100000"/>
              </a:lnSpc>
              <a:spcBef>
                <a:spcPts val="0"/>
              </a:spcBef>
              <a:spcAft>
                <a:spcPts val="0"/>
              </a:spcAft>
              <a:buClr>
                <a:srgbClr val="002060"/>
              </a:buClr>
              <a:buSzPts val="2945"/>
              <a:buFont typeface="Noto Sans Symbols"/>
              <a:buChar char="▪"/>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 l’</a:t>
            </a:r>
            <a:r>
              <a:rPr lang="it-IT" sz="3100" b="1" i="0" u="none" dirty="0">
                <a:solidFill>
                  <a:srgbClr val="002060"/>
                </a:solidFill>
                <a:latin typeface="Calibri" panose="020F0502020204030204" pitchFamily="34" charset="0"/>
                <a:ea typeface="Calibri"/>
                <a:cs typeface="Calibri" panose="020F0502020204030204" pitchFamily="34" charset="0"/>
                <a:sym typeface="Calibri"/>
              </a:rPr>
              <a:t>adattamento</a:t>
            </a:r>
            <a:endParaRPr dirty="0">
              <a:latin typeface="Calibri" panose="020F0502020204030204" pitchFamily="34" charset="0"/>
              <a:cs typeface="Calibri" panose="020F0502020204030204" pitchFamily="34" charset="0"/>
            </a:endParaRPr>
          </a:p>
          <a:p>
            <a:pPr marL="0" lvl="0" indent="-187007" algn="just" rtl="0">
              <a:lnSpc>
                <a:spcPct val="100000"/>
              </a:lnSpc>
              <a:spcBef>
                <a:spcPts val="0"/>
              </a:spcBef>
              <a:spcAft>
                <a:spcPts val="0"/>
              </a:spcAft>
              <a:buClr>
                <a:srgbClr val="002060"/>
              </a:buClr>
              <a:buSzPts val="2945"/>
              <a:buFont typeface="Noto Sans Symbols"/>
              <a:buChar char="▪"/>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 l’</a:t>
            </a:r>
            <a:r>
              <a:rPr lang="it-IT" sz="3100" b="1" i="0" u="none" dirty="0" err="1">
                <a:solidFill>
                  <a:srgbClr val="002060"/>
                </a:solidFill>
                <a:latin typeface="Calibri" panose="020F0502020204030204" pitchFamily="34" charset="0"/>
                <a:ea typeface="Calibri"/>
                <a:cs typeface="Calibri" panose="020F0502020204030204" pitchFamily="34" charset="0"/>
                <a:sym typeface="Calibri"/>
              </a:rPr>
              <a:t>equilibrazione</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Clr>
                <a:srgbClr val="002060"/>
              </a:buClr>
              <a:buSzPts val="2660"/>
              <a:buNone/>
            </a:pPr>
            <a:endParaRPr sz="2800" b="1" i="0" u="none" dirty="0">
              <a:solidFill>
                <a:schemeClr val="dk1"/>
              </a:solidFill>
              <a:latin typeface="Calibri" panose="020F0502020204030204" pitchFamily="34" charset="0"/>
              <a:cs typeface="Calibri" panose="020F0502020204030204" pitchFamily="34" charset="0"/>
              <a:sym typeface="Constantia"/>
            </a:endParaRPr>
          </a:p>
          <a:p>
            <a:pPr marL="0" lvl="0" indent="0" algn="just" rtl="0">
              <a:lnSpc>
                <a:spcPct val="100000"/>
              </a:lnSpc>
              <a:spcBef>
                <a:spcPts val="0"/>
              </a:spcBef>
              <a:spcAft>
                <a:spcPts val="0"/>
              </a:spcAft>
              <a:buSzPts val="2660"/>
              <a:buNone/>
            </a:pPr>
            <a:endParaRPr sz="2800" b="1" i="0" u="none" dirty="0">
              <a:solidFill>
                <a:schemeClr val="dk1"/>
              </a:solidFill>
              <a:latin typeface="Calibri" panose="020F0502020204030204" pitchFamily="34" charset="0"/>
              <a:cs typeface="Calibri" panose="020F0502020204030204" pitchFamily="34" charset="0"/>
              <a:sym typeface="Constantia"/>
            </a:endParaRPr>
          </a:p>
          <a:p>
            <a:pPr marL="0" lvl="0" indent="0" algn="just" rtl="0">
              <a:lnSpc>
                <a:spcPct val="100000"/>
              </a:lnSpc>
              <a:spcBef>
                <a:spcPts val="0"/>
              </a:spcBef>
              <a:spcAft>
                <a:spcPts val="0"/>
              </a:spcAft>
              <a:buSzPts val="2660"/>
              <a:buNone/>
            </a:pPr>
            <a:endParaRPr sz="2800" b="1" i="0" u="none" dirty="0">
              <a:solidFill>
                <a:schemeClr val="dk1"/>
              </a:solidFill>
              <a:latin typeface="Calibri" panose="020F0502020204030204" pitchFamily="34" charset="0"/>
              <a:cs typeface="Calibri" panose="020F0502020204030204" pitchFamily="34" charset="0"/>
              <a:sym typeface="Constantia"/>
            </a:endParaRPr>
          </a:p>
          <a:p>
            <a:pPr marL="0" marR="45720" lvl="0" indent="0" algn="r" rtl="0">
              <a:spcBef>
                <a:spcPts val="560"/>
              </a:spcBef>
              <a:spcAft>
                <a:spcPts val="0"/>
              </a:spcAft>
              <a:buSzPts val="2660"/>
              <a:buNone/>
            </a:pPr>
            <a:endParaRPr sz="2800" b="1" i="0" u="none" dirty="0">
              <a:solidFill>
                <a:schemeClr val="dk1"/>
              </a:solidFill>
              <a:latin typeface="Calibri" panose="020F0502020204030204" pitchFamily="34" charset="0"/>
              <a:cs typeface="Calibri" panose="020F0502020204030204" pitchFamily="34" charset="0"/>
              <a:sym typeface="Constantia"/>
            </a:endParaRPr>
          </a:p>
        </p:txBody>
      </p:sp>
      <p:sp>
        <p:nvSpPr>
          <p:cNvPr id="253" name="Google Shape;253;p12"/>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54" name="Google Shape;254;p12"/>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ctrTitle" idx="4294967295"/>
          </p:nvPr>
        </p:nvSpPr>
        <p:spPr>
          <a:xfrm>
            <a:off x="685800" y="762000"/>
            <a:ext cx="7772400" cy="146050"/>
          </a:xfrm>
          <a:prstGeom prst="rect">
            <a:avLst/>
          </a:prstGeom>
          <a:noFill/>
          <a:ln>
            <a:noFill/>
          </a:ln>
        </p:spPr>
        <p:txBody>
          <a:bodyPr spcFirstLastPara="1" wrap="square" lIns="0" tIns="0" rIns="18275" bIns="0" anchor="b" anchorCtr="0">
            <a:no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dirty="0">
                <a:solidFill>
                  <a:srgbClr val="002060"/>
                </a:solidFill>
                <a:latin typeface="Calibri"/>
                <a:ea typeface="Calibri"/>
                <a:cs typeface="Calibri"/>
                <a:sym typeface="Calibri"/>
              </a:rPr>
              <a:t>Organizzazione</a:t>
            </a:r>
            <a:endParaRPr dirty="0"/>
          </a:p>
        </p:txBody>
      </p:sp>
      <p:sp>
        <p:nvSpPr>
          <p:cNvPr id="261" name="Google Shape;261;p13"/>
          <p:cNvSpPr txBox="1">
            <a:spLocks noGrp="1"/>
          </p:cNvSpPr>
          <p:nvPr>
            <p:ph type="subTitle" idx="1"/>
          </p:nvPr>
        </p:nvSpPr>
        <p:spPr>
          <a:xfrm>
            <a:off x="609600" y="1268412"/>
            <a:ext cx="7772400" cy="4979987"/>
          </a:xfrm>
          <a:prstGeom prst="rect">
            <a:avLst/>
          </a:prstGeom>
          <a:noFill/>
          <a:ln>
            <a:noFill/>
          </a:ln>
        </p:spPr>
        <p:txBody>
          <a:bodyPr spcFirstLastPara="1" wrap="square" lIns="0" tIns="45700" rIns="18275" bIns="45700" anchor="t" anchorCtr="0">
            <a:noAutofit/>
          </a:bodyPr>
          <a:lstStyle/>
          <a:p>
            <a:pPr marL="0" lvl="0" indent="-223202" algn="just" rtl="0">
              <a:lnSpc>
                <a:spcPct val="85000"/>
              </a:lnSpc>
              <a:spcBef>
                <a:spcPts val="0"/>
              </a:spcBef>
              <a:spcAft>
                <a:spcPts val="0"/>
              </a:spcAft>
              <a:buClr>
                <a:srgbClr val="002060"/>
              </a:buClr>
              <a:buSzPts val="3515"/>
              <a:buFont typeface="Noto Sans Symbols"/>
              <a:buChar char="▪"/>
            </a:pPr>
            <a:r>
              <a:rPr lang="it-IT" sz="3700" b="1" i="0" u="none" dirty="0">
                <a:solidFill>
                  <a:schemeClr val="dk1"/>
                </a:solidFill>
                <a:latin typeface="Calibri" panose="020F0502020204030204" pitchFamily="34" charset="0"/>
                <a:ea typeface="Calibri"/>
                <a:cs typeface="Calibri" panose="020F0502020204030204" pitchFamily="34" charset="0"/>
                <a:sym typeface="Calibri"/>
              </a:rPr>
              <a:t> L’organismo tende a formar</a:t>
            </a:r>
            <a:r>
              <a:rPr lang="it-IT" sz="3700" b="1" dirty="0">
                <a:latin typeface="Calibri" panose="020F0502020204030204" pitchFamily="34" charset="0"/>
                <a:ea typeface="Calibri"/>
                <a:cs typeface="Calibri" panose="020F0502020204030204" pitchFamily="34" charset="0"/>
                <a:sym typeface="Calibri"/>
              </a:rPr>
              <a:t>e</a:t>
            </a:r>
            <a:r>
              <a:rPr lang="it-IT" sz="3700" b="1" i="0" u="none" dirty="0">
                <a:solidFill>
                  <a:schemeClr val="dk1"/>
                </a:solidFill>
                <a:latin typeface="Calibri" panose="020F0502020204030204" pitchFamily="34" charset="0"/>
                <a:ea typeface="Calibri"/>
                <a:cs typeface="Calibri" panose="020F0502020204030204" pitchFamily="34" charset="0"/>
                <a:sym typeface="Calibri"/>
              </a:rPr>
              <a:t> una organizzazione interna della propria conoscenza </a:t>
            </a:r>
            <a:endParaRPr dirty="0">
              <a:latin typeface="Calibri" panose="020F0502020204030204" pitchFamily="34" charset="0"/>
              <a:cs typeface="Calibri" panose="020F0502020204030204" pitchFamily="34" charset="0"/>
            </a:endParaRPr>
          </a:p>
          <a:p>
            <a:pPr marL="0" lvl="0" indent="-223202" algn="just" rtl="0">
              <a:lnSpc>
                <a:spcPct val="85000"/>
              </a:lnSpc>
              <a:spcBef>
                <a:spcPts val="740"/>
              </a:spcBef>
              <a:spcAft>
                <a:spcPts val="0"/>
              </a:spcAft>
              <a:buClr>
                <a:srgbClr val="002060"/>
              </a:buClr>
              <a:buSzPts val="3515"/>
              <a:buFont typeface="Noto Sans Symbols"/>
              <a:buChar char="▪"/>
            </a:pPr>
            <a:r>
              <a:rPr lang="it-IT" sz="3700" b="1" i="0" u="none" dirty="0">
                <a:solidFill>
                  <a:schemeClr val="dk1"/>
                </a:solidFill>
                <a:latin typeface="Calibri" panose="020F0502020204030204" pitchFamily="34" charset="0"/>
                <a:ea typeface="Calibri"/>
                <a:cs typeface="Calibri" panose="020F0502020204030204" pitchFamily="34" charset="0"/>
                <a:sym typeface="Calibri"/>
              </a:rPr>
              <a:t> costruisce ed usa delle strutture o sistemi che presentano proprietà peculiari per ogni tipo di conoscenza; </a:t>
            </a:r>
            <a:endParaRPr dirty="0">
              <a:latin typeface="Calibri" panose="020F0502020204030204" pitchFamily="34" charset="0"/>
              <a:cs typeface="Calibri" panose="020F0502020204030204" pitchFamily="34" charset="0"/>
            </a:endParaRPr>
          </a:p>
          <a:p>
            <a:pPr marL="0" lvl="0" indent="0" algn="just" rtl="0">
              <a:lnSpc>
                <a:spcPct val="85000"/>
              </a:lnSpc>
              <a:spcBef>
                <a:spcPts val="740"/>
              </a:spcBef>
              <a:spcAft>
                <a:spcPts val="0"/>
              </a:spcAft>
              <a:buSzPts val="3515"/>
              <a:buNone/>
            </a:pPr>
            <a:endParaRPr sz="3700" b="1" i="0" u="none" dirty="0">
              <a:solidFill>
                <a:schemeClr val="dk1"/>
              </a:solidFill>
              <a:latin typeface="Calibri" panose="020F0502020204030204" pitchFamily="34" charset="0"/>
              <a:ea typeface="Calibri"/>
              <a:cs typeface="Calibri" panose="020F0502020204030204" pitchFamily="34" charset="0"/>
              <a:sym typeface="Calibri"/>
            </a:endParaRPr>
          </a:p>
          <a:p>
            <a:pPr marL="0" lvl="0" indent="0" algn="just" rtl="0">
              <a:lnSpc>
                <a:spcPct val="85000"/>
              </a:lnSpc>
              <a:spcBef>
                <a:spcPts val="640"/>
              </a:spcBef>
              <a:spcAft>
                <a:spcPts val="0"/>
              </a:spcAft>
              <a:buSzPts val="3040"/>
              <a:buNone/>
            </a:pPr>
            <a:r>
              <a:rPr lang="it-IT" sz="3200" b="0" i="0" u="none" dirty="0">
                <a:solidFill>
                  <a:schemeClr val="dk1"/>
                </a:solidFill>
                <a:latin typeface="Calibri" panose="020F0502020204030204" pitchFamily="34" charset="0"/>
                <a:ea typeface="Calibri"/>
                <a:cs typeface="Calibri" panose="020F0502020204030204" pitchFamily="34" charset="0"/>
                <a:sym typeface="Calibri"/>
              </a:rPr>
              <a:t>Lo studio dello sviluppo cognitivo riguarda le caratteristiche assunte dall’organizzazione mentale durante i diversi  stadi. </a:t>
            </a:r>
            <a:endParaRPr dirty="0">
              <a:latin typeface="Calibri" panose="020F0502020204030204" pitchFamily="34" charset="0"/>
              <a:cs typeface="Calibri" panose="020F0502020204030204" pitchFamily="34" charset="0"/>
            </a:endParaRPr>
          </a:p>
        </p:txBody>
      </p:sp>
      <p:sp>
        <p:nvSpPr>
          <p:cNvPr id="262" name="Google Shape;262;p13"/>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63" name="Google Shape;263;p13"/>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ctrTitle" idx="4294967295"/>
          </p:nvPr>
        </p:nvSpPr>
        <p:spPr>
          <a:xfrm>
            <a:off x="685800" y="762000"/>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a:solidFill>
                  <a:srgbClr val="002060"/>
                </a:solidFill>
                <a:latin typeface="Calibri"/>
                <a:ea typeface="Calibri"/>
                <a:cs typeface="Calibri"/>
                <a:sym typeface="Calibri"/>
              </a:rPr>
              <a:t>Adattamento</a:t>
            </a:r>
            <a:endParaRPr/>
          </a:p>
        </p:txBody>
      </p:sp>
      <p:sp>
        <p:nvSpPr>
          <p:cNvPr id="270" name="Google Shape;270;p14"/>
          <p:cNvSpPr txBox="1">
            <a:spLocks noGrp="1"/>
          </p:cNvSpPr>
          <p:nvPr>
            <p:ph type="subTitle" idx="1"/>
          </p:nvPr>
        </p:nvSpPr>
        <p:spPr>
          <a:xfrm>
            <a:off x="642937" y="2286000"/>
            <a:ext cx="7772400" cy="2786062"/>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3515"/>
              <a:buNone/>
            </a:pPr>
            <a:r>
              <a:rPr lang="it-IT" sz="3700" b="1" i="1" u="none" dirty="0">
                <a:solidFill>
                  <a:schemeClr val="dk1"/>
                </a:solidFill>
                <a:latin typeface="Calibri" panose="020F0502020204030204" pitchFamily="34" charset="0"/>
                <a:ea typeface="Calibri"/>
                <a:cs typeface="Calibri" panose="020F0502020204030204" pitchFamily="34" charset="0"/>
                <a:sym typeface="Calibri"/>
              </a:rPr>
              <a:t>“…l’adattamento intellettuale, come ogni altro adattamento, è il costituirsi progressivo di un equilibrio fra un meccanismo assimilatore e un accomodamento complementare”</a:t>
            </a:r>
            <a:endParaRPr dirty="0">
              <a:latin typeface="Calibri" panose="020F0502020204030204" pitchFamily="34" charset="0"/>
              <a:cs typeface="Calibri" panose="020F0502020204030204" pitchFamily="34" charset="0"/>
            </a:endParaRPr>
          </a:p>
          <a:p>
            <a:pPr marL="0" lvl="0" indent="0" algn="just" rtl="0">
              <a:lnSpc>
                <a:spcPct val="85000"/>
              </a:lnSpc>
              <a:spcBef>
                <a:spcPts val="740"/>
              </a:spcBef>
              <a:spcAft>
                <a:spcPts val="0"/>
              </a:spcAft>
              <a:buSzPts val="3515"/>
              <a:buNone/>
            </a:pPr>
            <a:endParaRPr sz="3700" b="1" i="0" u="none" dirty="0">
              <a:solidFill>
                <a:schemeClr val="dk1"/>
              </a:solidFill>
              <a:latin typeface="Calibri" panose="020F0502020204030204" pitchFamily="34" charset="0"/>
              <a:ea typeface="Calibri"/>
              <a:cs typeface="Calibri" panose="020F0502020204030204" pitchFamily="34" charset="0"/>
              <a:sym typeface="Calibri"/>
            </a:endParaRPr>
          </a:p>
          <a:p>
            <a:pPr marL="0" lvl="0" indent="0" algn="just" rtl="0">
              <a:lnSpc>
                <a:spcPct val="85000"/>
              </a:lnSpc>
              <a:spcBef>
                <a:spcPts val="560"/>
              </a:spcBef>
              <a:spcAft>
                <a:spcPts val="0"/>
              </a:spcAft>
              <a:buSzPts val="2660"/>
              <a:buNone/>
            </a:pPr>
            <a:endParaRPr sz="2800" b="1" i="0" u="none" dirty="0">
              <a:solidFill>
                <a:schemeClr val="dk1"/>
              </a:solidFill>
              <a:latin typeface="Calibri" panose="020F0502020204030204" pitchFamily="34" charset="0"/>
              <a:cs typeface="Calibri" panose="020F0502020204030204" pitchFamily="34" charset="0"/>
              <a:sym typeface="Constantia"/>
            </a:endParaRPr>
          </a:p>
          <a:p>
            <a:pPr marL="0" marR="45720" lvl="0" indent="0" algn="r" rtl="0">
              <a:spcBef>
                <a:spcPts val="560"/>
              </a:spcBef>
              <a:spcAft>
                <a:spcPts val="0"/>
              </a:spcAft>
              <a:buSzPts val="2660"/>
              <a:buNone/>
            </a:pPr>
            <a:endParaRPr sz="2800" b="1" i="0" u="none" dirty="0">
              <a:solidFill>
                <a:schemeClr val="dk1"/>
              </a:solidFill>
              <a:latin typeface="Calibri" panose="020F0502020204030204" pitchFamily="34" charset="0"/>
              <a:cs typeface="Calibri" panose="020F0502020204030204" pitchFamily="34" charset="0"/>
              <a:sym typeface="Constantia"/>
            </a:endParaRPr>
          </a:p>
        </p:txBody>
      </p:sp>
      <p:sp>
        <p:nvSpPr>
          <p:cNvPr id="271" name="Google Shape;271;p14"/>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72" name="Google Shape;272;p14"/>
          <p:cNvSpPr txBox="1"/>
          <p:nvPr/>
        </p:nvSpPr>
        <p:spPr>
          <a:xfrm>
            <a:off x="0" y="6215062"/>
            <a:ext cx="9144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66"/>
              </a:buClr>
              <a:buSzPts val="2800"/>
              <a:buFont typeface="Calibri"/>
              <a:buNone/>
            </a:pPr>
            <a:r>
              <a:rPr lang="it-IT" sz="2800" b="0" i="0" u="none">
                <a:solidFill>
                  <a:srgbClr val="000066"/>
                </a:solidFill>
                <a:latin typeface="Calibri"/>
                <a:ea typeface="Calibri"/>
                <a:cs typeface="Calibri"/>
                <a:sym typeface="Calibri"/>
              </a:rPr>
              <a:t>Piaget (1936). La nascita dell’intelligenza nel fanciullo.</a:t>
            </a:r>
            <a:endParaRPr/>
          </a:p>
          <a:p>
            <a:pPr marL="0" marR="0" lvl="0" indent="0" algn="ctr" rtl="0">
              <a:lnSpc>
                <a:spcPct val="100000"/>
              </a:lnSpc>
              <a:spcBef>
                <a:spcPts val="0"/>
              </a:spcBef>
              <a:spcAft>
                <a:spcPts val="0"/>
              </a:spcAft>
              <a:buNone/>
            </a:pPr>
            <a:endParaRPr sz="2800" b="0" i="0" u="none">
              <a:solidFill>
                <a:srgbClr val="00006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ctrTitle" idx="4294967295"/>
          </p:nvPr>
        </p:nvSpPr>
        <p:spPr>
          <a:xfrm>
            <a:off x="714348" y="785794"/>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a:solidFill>
                  <a:srgbClr val="002060"/>
                </a:solidFill>
                <a:latin typeface="Calibri"/>
                <a:ea typeface="Calibri"/>
                <a:cs typeface="Calibri"/>
                <a:sym typeface="Calibri"/>
              </a:rPr>
              <a:t>Assimilazione</a:t>
            </a:r>
            <a:endParaRPr/>
          </a:p>
        </p:txBody>
      </p:sp>
      <p:sp>
        <p:nvSpPr>
          <p:cNvPr id="279" name="Google Shape;279;p15"/>
          <p:cNvSpPr txBox="1">
            <a:spLocks noGrp="1"/>
          </p:cNvSpPr>
          <p:nvPr>
            <p:ph type="subTitle" idx="1"/>
          </p:nvPr>
        </p:nvSpPr>
        <p:spPr>
          <a:xfrm>
            <a:off x="642937" y="2714625"/>
            <a:ext cx="7772400" cy="2581275"/>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3800"/>
              <a:buNone/>
            </a:pPr>
            <a:r>
              <a:rPr lang="it-IT" sz="4000" b="1" i="0" u="none">
                <a:solidFill>
                  <a:schemeClr val="dk1"/>
                </a:solidFill>
                <a:latin typeface="Calibri"/>
                <a:ea typeface="Calibri"/>
                <a:cs typeface="Calibri"/>
                <a:sym typeface="Calibri"/>
              </a:rPr>
              <a:t>Mediante questo meccanismo i dati dell’esperienza vengono incorporati negli schemi (d’azione e/o mentali) precedentemente strutturati</a:t>
            </a:r>
            <a:endParaRPr/>
          </a:p>
        </p:txBody>
      </p:sp>
      <p:sp>
        <p:nvSpPr>
          <p:cNvPr id="280" name="Google Shape;280;p15"/>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81" name="Google Shape;281;p15"/>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ctrTitle" idx="4294967295"/>
          </p:nvPr>
        </p:nvSpPr>
        <p:spPr>
          <a:xfrm>
            <a:off x="685800" y="762000"/>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dirty="0">
                <a:solidFill>
                  <a:srgbClr val="002060"/>
                </a:solidFill>
                <a:latin typeface="Calibri"/>
                <a:ea typeface="Calibri"/>
                <a:cs typeface="Calibri"/>
                <a:sym typeface="Calibri"/>
              </a:rPr>
              <a:t>Accomodamento</a:t>
            </a:r>
            <a:endParaRPr dirty="0"/>
          </a:p>
        </p:txBody>
      </p:sp>
      <p:sp>
        <p:nvSpPr>
          <p:cNvPr id="288" name="Google Shape;288;p16"/>
          <p:cNvSpPr txBox="1">
            <a:spLocks noGrp="1"/>
          </p:cNvSpPr>
          <p:nvPr>
            <p:ph type="subTitle" idx="1"/>
          </p:nvPr>
        </p:nvSpPr>
        <p:spPr>
          <a:xfrm>
            <a:off x="571500" y="2643187"/>
            <a:ext cx="7772400" cy="2438400"/>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3800"/>
              <a:buNone/>
            </a:pPr>
            <a:r>
              <a:rPr lang="it-IT" sz="4000" b="1" i="0" u="none" dirty="0">
                <a:solidFill>
                  <a:schemeClr val="dk1"/>
                </a:solidFill>
                <a:latin typeface="Calibri"/>
                <a:ea typeface="Calibri"/>
                <a:cs typeface="Calibri"/>
                <a:sym typeface="Calibri"/>
              </a:rPr>
              <a:t>Mediante questo meccanismo gli schemi (d’azione e/o mentali) vengono modificati per essere adattati ai nuovi dati</a:t>
            </a:r>
            <a:endParaRPr dirty="0"/>
          </a:p>
        </p:txBody>
      </p:sp>
      <p:sp>
        <p:nvSpPr>
          <p:cNvPr id="289" name="Google Shape;289;p16"/>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90" name="Google Shape;290;p16"/>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7"/>
          <p:cNvSpPr txBox="1">
            <a:spLocks noGrp="1"/>
          </p:cNvSpPr>
          <p:nvPr>
            <p:ph type="title"/>
          </p:nvPr>
        </p:nvSpPr>
        <p:spPr>
          <a:xfrm>
            <a:off x="214312" y="428625"/>
            <a:ext cx="8534400" cy="152400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Clr>
                <a:srgbClr val="002060"/>
              </a:buClr>
              <a:buSzPct val="100000"/>
              <a:buFont typeface="Calibri"/>
              <a:buNone/>
            </a:pPr>
            <a:r>
              <a:rPr lang="it-IT" b="1" dirty="0">
                <a:solidFill>
                  <a:srgbClr val="002060"/>
                </a:solidFill>
              </a:rPr>
              <a:t>Esempio di </a:t>
            </a:r>
            <a:r>
              <a:rPr lang="it-IT" sz="5000" b="1" i="0" u="none" dirty="0">
                <a:solidFill>
                  <a:srgbClr val="002060"/>
                </a:solidFill>
                <a:latin typeface="Calibri"/>
                <a:ea typeface="Calibri"/>
                <a:cs typeface="Calibri"/>
                <a:sym typeface="Calibri"/>
              </a:rPr>
              <a:t>Accomodamento: </a:t>
            </a:r>
            <a:br>
              <a:rPr lang="it-IT" sz="4500" b="0" i="0" u="none" dirty="0">
                <a:solidFill>
                  <a:schemeClr val="dk2"/>
                </a:solidFill>
                <a:latin typeface="Calibri"/>
                <a:ea typeface="Calibri"/>
                <a:cs typeface="Calibri"/>
                <a:sym typeface="Calibri"/>
              </a:rPr>
            </a:br>
            <a:r>
              <a:rPr lang="it-IT" sz="4000" b="1" i="0" u="none" dirty="0">
                <a:solidFill>
                  <a:schemeClr val="dk1"/>
                </a:solidFill>
                <a:latin typeface="Calibri"/>
                <a:ea typeface="Calibri"/>
                <a:cs typeface="Calibri"/>
                <a:sym typeface="Calibri"/>
              </a:rPr>
              <a:t>movimento di rotazione aggiunto allo schema d’azione dell’afferrare </a:t>
            </a:r>
            <a:endParaRPr dirty="0"/>
          </a:p>
        </p:txBody>
      </p:sp>
      <p:sp>
        <p:nvSpPr>
          <p:cNvPr id="296" name="Google Shape;296;p17"/>
          <p:cNvSpPr txBox="1"/>
          <p:nvPr/>
        </p:nvSpPr>
        <p:spPr>
          <a:xfrm>
            <a:off x="857250" y="6457950"/>
            <a:ext cx="7358062"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000"/>
              <a:buFont typeface="Calibri"/>
              <a:buNone/>
            </a:pPr>
            <a:r>
              <a:rPr lang="it-IT" sz="2000" b="1" i="0" u="none" dirty="0">
                <a:solidFill>
                  <a:srgbClr val="002060"/>
                </a:solidFill>
                <a:latin typeface="Calibri"/>
                <a:ea typeface="Calibri"/>
                <a:cs typeface="Calibri"/>
                <a:sym typeface="Calibri"/>
              </a:rPr>
              <a:t>Foto tratta da: Macchi Cassia, V., Valenza, E., Simion, F. (2004). </a:t>
            </a:r>
            <a:endParaRPr dirty="0"/>
          </a:p>
        </p:txBody>
      </p:sp>
      <p:pic>
        <p:nvPicPr>
          <p:cNvPr id="297" name="Google Shape;297;p17"/>
          <p:cNvPicPr preferRelativeResize="0"/>
          <p:nvPr/>
        </p:nvPicPr>
        <p:blipFill rotWithShape="1">
          <a:blip r:embed="rId3">
            <a:alphaModFix/>
          </a:blip>
          <a:srcRect l="47408" t="9888" r="16666" b="50732"/>
          <a:stretch/>
        </p:blipFill>
        <p:spPr>
          <a:xfrm>
            <a:off x="1785938" y="2000250"/>
            <a:ext cx="5538787" cy="441483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714375" y="2000250"/>
            <a:ext cx="7772400" cy="68580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Clr>
                <a:srgbClr val="002060"/>
              </a:buClr>
              <a:buSzPct val="100000"/>
              <a:buFont typeface="Calibri"/>
              <a:buNone/>
            </a:pPr>
            <a:r>
              <a:rPr lang="it-IT" b="1" dirty="0">
                <a:solidFill>
                  <a:srgbClr val="002060"/>
                </a:solidFill>
              </a:rPr>
              <a:t>Esempio di </a:t>
            </a:r>
            <a:r>
              <a:rPr lang="it-IT" sz="5000" b="1" i="0" u="none" dirty="0">
                <a:solidFill>
                  <a:srgbClr val="002060"/>
                </a:solidFill>
                <a:latin typeface="Calibri"/>
                <a:ea typeface="Calibri"/>
                <a:cs typeface="Calibri"/>
                <a:sym typeface="Calibri"/>
              </a:rPr>
              <a:t>Accomodamento: </a:t>
            </a:r>
            <a:br>
              <a:rPr lang="it-IT" sz="4500" b="0" i="0" u="none" dirty="0">
                <a:solidFill>
                  <a:schemeClr val="dk2"/>
                </a:solidFill>
                <a:latin typeface="Calibri"/>
                <a:ea typeface="Calibri"/>
                <a:cs typeface="Calibri"/>
                <a:sym typeface="Calibri"/>
              </a:rPr>
            </a:br>
            <a:r>
              <a:rPr lang="it-IT" sz="4000" b="1" i="0" u="none" dirty="0">
                <a:solidFill>
                  <a:schemeClr val="dk1"/>
                </a:solidFill>
                <a:latin typeface="Calibri"/>
                <a:ea typeface="Calibri"/>
                <a:cs typeface="Calibri"/>
                <a:sym typeface="Calibri"/>
              </a:rPr>
              <a:t>nello schema dell’afferrare la presa varia a seconda della forma e delle dimensioni dell’oggetto</a:t>
            </a:r>
            <a:endParaRPr dirty="0"/>
          </a:p>
        </p:txBody>
      </p:sp>
      <p:sp>
        <p:nvSpPr>
          <p:cNvPr id="303" name="Google Shape;303;p18"/>
          <p:cNvSpPr txBox="1"/>
          <p:nvPr/>
        </p:nvSpPr>
        <p:spPr>
          <a:xfrm>
            <a:off x="857250" y="6237287"/>
            <a:ext cx="7358062"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000"/>
              <a:buFont typeface="Calibri"/>
              <a:buNone/>
            </a:pPr>
            <a:r>
              <a:rPr lang="it-IT" sz="2000" b="1" i="0" u="none" dirty="0">
                <a:solidFill>
                  <a:srgbClr val="002060"/>
                </a:solidFill>
                <a:latin typeface="Calibri" panose="020F0502020204030204" pitchFamily="34" charset="0"/>
                <a:ea typeface="Calibri"/>
                <a:cs typeface="Calibri" panose="020F0502020204030204" pitchFamily="34" charset="0"/>
                <a:sym typeface="Calibri"/>
              </a:rPr>
              <a:t>Foto tratta da: Macchi Cassia, V., Valenza, E., Simion, F. (2004).</a:t>
            </a:r>
            <a:r>
              <a:rPr lang="it-IT" sz="2000" b="1" i="0" u="none" dirty="0">
                <a:solidFill>
                  <a:srgbClr val="003399"/>
                </a:solidFill>
                <a:latin typeface="Calibri" panose="020F0502020204030204" pitchFamily="34" charset="0"/>
                <a:ea typeface="Garamond"/>
                <a:cs typeface="Calibri" panose="020F0502020204030204" pitchFamily="34" charset="0"/>
                <a:sym typeface="Garamond"/>
              </a:rPr>
              <a:t> </a:t>
            </a:r>
            <a:endParaRPr dirty="0">
              <a:latin typeface="Calibri" panose="020F0502020204030204" pitchFamily="34" charset="0"/>
              <a:cs typeface="Calibri" panose="020F0502020204030204" pitchFamily="34" charset="0"/>
            </a:endParaRPr>
          </a:p>
        </p:txBody>
      </p:sp>
      <p:pic>
        <p:nvPicPr>
          <p:cNvPr id="304" name="Google Shape;304;p18"/>
          <p:cNvPicPr preferRelativeResize="0"/>
          <p:nvPr/>
        </p:nvPicPr>
        <p:blipFill rotWithShape="1">
          <a:blip r:embed="rId3">
            <a:alphaModFix/>
          </a:blip>
          <a:srcRect l="16666" t="77220" r="50000" b="7021"/>
          <a:stretch/>
        </p:blipFill>
        <p:spPr>
          <a:xfrm>
            <a:off x="1357313" y="3286125"/>
            <a:ext cx="6448425" cy="221615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txBox="1">
            <a:spLocks noGrp="1"/>
          </p:cNvSpPr>
          <p:nvPr>
            <p:ph type="title"/>
          </p:nvPr>
        </p:nvSpPr>
        <p:spPr>
          <a:xfrm>
            <a:off x="684212" y="692150"/>
            <a:ext cx="7772400" cy="576262"/>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rgbClr val="002060"/>
              </a:buClr>
              <a:buSzPts val="5000"/>
              <a:buFont typeface="Calibri"/>
              <a:buNone/>
            </a:pPr>
            <a:r>
              <a:rPr lang="it-IT" sz="5000" b="1" i="0" u="none" dirty="0">
                <a:solidFill>
                  <a:srgbClr val="002060"/>
                </a:solidFill>
                <a:latin typeface="Calibri"/>
                <a:ea typeface="Calibri"/>
                <a:cs typeface="Calibri"/>
                <a:sym typeface="Calibri"/>
              </a:rPr>
              <a:t>Fattore d’equilibrio</a:t>
            </a:r>
            <a:endParaRPr dirty="0"/>
          </a:p>
        </p:txBody>
      </p:sp>
      <p:sp>
        <p:nvSpPr>
          <p:cNvPr id="311" name="Google Shape;311;p19"/>
          <p:cNvSpPr txBox="1">
            <a:spLocks noGrp="1"/>
          </p:cNvSpPr>
          <p:nvPr>
            <p:ph type="body" idx="1"/>
          </p:nvPr>
        </p:nvSpPr>
        <p:spPr>
          <a:xfrm>
            <a:off x="215900" y="2627312"/>
            <a:ext cx="8964612" cy="4041775"/>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strike="noStrike" cap="none">
              <a:solidFill>
                <a:schemeClr val="dk1"/>
              </a:solidFill>
              <a:latin typeface="Constantia"/>
              <a:ea typeface="Constantia"/>
              <a:cs typeface="Constantia"/>
              <a:sym typeface="Constantia"/>
            </a:endParaRPr>
          </a:p>
          <a:p>
            <a:pPr marL="273050" marR="0" lvl="0" indent="-116204" algn="l" rtl="0">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p:txBody>
      </p:sp>
      <p:sp>
        <p:nvSpPr>
          <p:cNvPr id="312" name="Google Shape;312;p19"/>
          <p:cNvSpPr txBox="1"/>
          <p:nvPr/>
        </p:nvSpPr>
        <p:spPr>
          <a:xfrm>
            <a:off x="250825" y="1285875"/>
            <a:ext cx="8893175" cy="44672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Calibri"/>
              <a:buNone/>
            </a:pPr>
            <a:r>
              <a:rPr lang="it-IT" sz="3600" b="1" i="0" u="none" dirty="0">
                <a:solidFill>
                  <a:srgbClr val="000000"/>
                </a:solidFill>
                <a:latin typeface="Calibri" panose="020F0502020204030204" pitchFamily="34" charset="0"/>
                <a:ea typeface="Calibri"/>
                <a:cs typeface="Calibri" panose="020F0502020204030204" pitchFamily="34" charset="0"/>
                <a:sym typeface="Calibri"/>
              </a:rPr>
              <a:t>«equilibrio fra perturbazioni esterne ed attività del soggetto»</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66"/>
              </a:buClr>
              <a:buSzPts val="3600"/>
              <a:buFont typeface="Garamond"/>
              <a:buNone/>
            </a:pPr>
            <a:endParaRPr sz="3600" b="1" i="0" u="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228600" algn="l" rtl="0">
              <a:lnSpc>
                <a:spcPct val="100000"/>
              </a:lnSpc>
              <a:spcBef>
                <a:spcPts val="0"/>
              </a:spcBef>
              <a:spcAft>
                <a:spcPts val="0"/>
              </a:spcAft>
              <a:buClr>
                <a:srgbClr val="002060"/>
              </a:buClr>
              <a:buSzPts val="3600"/>
              <a:buFont typeface="Noto Sans Symbols"/>
              <a:buChar char="▪"/>
            </a:pPr>
            <a:r>
              <a:rPr lang="it-IT" sz="3600" b="0" i="0" u="none" dirty="0">
                <a:solidFill>
                  <a:srgbClr val="000000"/>
                </a:solidFill>
                <a:latin typeface="Calibri" panose="020F0502020204030204" pitchFamily="34" charset="0"/>
                <a:ea typeface="Calibri"/>
                <a:cs typeface="Calibri" panose="020F0502020204030204" pitchFamily="34" charset="0"/>
                <a:sym typeface="Calibri"/>
              </a:rPr>
              <a:t> Realizzazione di scambi con l’ambiente sempre più adattati: cioè il miglior equilibrio fra assimilazione ed accomodamento</a:t>
            </a:r>
            <a:endParaRPr dirty="0">
              <a:latin typeface="Calibri" panose="020F0502020204030204" pitchFamily="34" charset="0"/>
              <a:cs typeface="Calibri" panose="020F0502020204030204" pitchFamily="34" charset="0"/>
            </a:endParaRPr>
          </a:p>
          <a:p>
            <a:pPr marL="0" marR="0" lvl="0" indent="-228600" algn="l" rtl="0">
              <a:lnSpc>
                <a:spcPct val="100000"/>
              </a:lnSpc>
              <a:spcBef>
                <a:spcPts val="0"/>
              </a:spcBef>
              <a:spcAft>
                <a:spcPts val="0"/>
              </a:spcAft>
              <a:buClr>
                <a:srgbClr val="002060"/>
              </a:buClr>
              <a:buSzPts val="3600"/>
              <a:buFont typeface="Noto Sans Symbols"/>
              <a:buChar char="▪"/>
            </a:pPr>
            <a:r>
              <a:rPr lang="it-IT" sz="3600" b="0" i="0" u="none" dirty="0">
                <a:solidFill>
                  <a:srgbClr val="000000"/>
                </a:solidFill>
                <a:latin typeface="Calibri" panose="020F0502020204030204" pitchFamily="34" charset="0"/>
                <a:ea typeface="Calibri"/>
                <a:cs typeface="Calibri" panose="020F0502020204030204" pitchFamily="34" charset="0"/>
                <a:sym typeface="Calibri"/>
              </a:rPr>
              <a:t> Tendenza delle strutture – motorie o cognitive – a costituirsi in sistemi sempre più coordinati ed integrati</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66"/>
              </a:buClr>
              <a:buSzPts val="2800"/>
              <a:buFont typeface="Garamond"/>
              <a:buNone/>
            </a:pPr>
            <a:endParaRPr sz="2800" b="1" i="0" u="none" dirty="0">
              <a:solidFill>
                <a:srgbClr val="000066"/>
              </a:solidFill>
              <a:latin typeface="Calibri" panose="020F0502020204030204" pitchFamily="34" charset="0"/>
              <a:ea typeface="Garamond"/>
              <a:cs typeface="Calibri" panose="020F0502020204030204" pitchFamily="34" charset="0"/>
              <a:sym typeface="Garamond"/>
            </a:endParaRPr>
          </a:p>
          <a:p>
            <a:pPr marL="0" marR="0" lvl="0" indent="0" algn="l" rtl="0">
              <a:lnSpc>
                <a:spcPct val="100000"/>
              </a:lnSpc>
              <a:spcBef>
                <a:spcPts val="0"/>
              </a:spcBef>
              <a:spcAft>
                <a:spcPts val="0"/>
              </a:spcAft>
              <a:buClr>
                <a:srgbClr val="002060"/>
              </a:buClr>
              <a:buSzPts val="2800"/>
              <a:buFont typeface="Garamond"/>
              <a:buNone/>
            </a:pPr>
            <a:endParaRPr sz="2800" b="1" i="0" u="none" dirty="0">
              <a:solidFill>
                <a:srgbClr val="000066"/>
              </a:solidFill>
              <a:latin typeface="Calibri" panose="020F0502020204030204" pitchFamily="34" charset="0"/>
              <a:ea typeface="Garamond"/>
              <a:cs typeface="Calibri" panose="020F0502020204030204" pitchFamily="34" charset="0"/>
              <a:sym typeface="Garamond"/>
            </a:endParaRPr>
          </a:p>
          <a:p>
            <a:pPr marL="0" marR="0" lvl="0" indent="0" algn="ctr" rtl="0">
              <a:lnSpc>
                <a:spcPct val="100000"/>
              </a:lnSpc>
              <a:spcBef>
                <a:spcPts val="0"/>
              </a:spcBef>
              <a:spcAft>
                <a:spcPts val="0"/>
              </a:spcAft>
              <a:buClr>
                <a:srgbClr val="000066"/>
              </a:buClr>
              <a:buSzPts val="2800"/>
              <a:buFont typeface="Garamond"/>
              <a:buNone/>
            </a:pPr>
            <a:r>
              <a:rPr lang="it-IT" sz="2800" b="1" i="0" u="none" dirty="0">
                <a:solidFill>
                  <a:srgbClr val="000066"/>
                </a:solidFill>
                <a:latin typeface="Calibri" panose="020F0502020204030204" pitchFamily="34" charset="0"/>
                <a:ea typeface="Garamond"/>
                <a:cs typeface="Calibri" panose="020F0502020204030204" pitchFamily="34" charset="0"/>
                <a:sym typeface="Garamond"/>
              </a:rPr>
              <a:t>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 descr="300813_jean_piaget_criancas"/>
          <p:cNvPicPr preferRelativeResize="0"/>
          <p:nvPr/>
        </p:nvPicPr>
        <p:blipFill rotWithShape="1">
          <a:blip r:embed="rId3">
            <a:alphaModFix/>
          </a:blip>
          <a:srcRect/>
          <a:stretch/>
        </p:blipFill>
        <p:spPr>
          <a:xfrm>
            <a:off x="36512" y="0"/>
            <a:ext cx="9070975"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title"/>
          </p:nvPr>
        </p:nvSpPr>
        <p:spPr>
          <a:xfrm>
            <a:off x="684212" y="692150"/>
            <a:ext cx="7772400" cy="576262"/>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rgbClr val="002060"/>
              </a:buClr>
              <a:buSzPts val="5000"/>
              <a:buFont typeface="Calibri"/>
              <a:buNone/>
            </a:pPr>
            <a:r>
              <a:rPr lang="it-IT" sz="5000" b="1" i="0" u="none" dirty="0">
                <a:solidFill>
                  <a:srgbClr val="002060"/>
                </a:solidFill>
                <a:latin typeface="Calibri"/>
                <a:ea typeface="Calibri"/>
                <a:cs typeface="Calibri"/>
                <a:sym typeface="Calibri"/>
              </a:rPr>
              <a:t>Quali i fattori dello sviluppo?</a:t>
            </a:r>
            <a:endParaRPr dirty="0"/>
          </a:p>
        </p:txBody>
      </p:sp>
      <p:sp>
        <p:nvSpPr>
          <p:cNvPr id="319" name="Google Shape;319;p20"/>
          <p:cNvSpPr txBox="1">
            <a:spLocks noGrp="1"/>
          </p:cNvSpPr>
          <p:nvPr>
            <p:ph type="body" idx="1"/>
          </p:nvPr>
        </p:nvSpPr>
        <p:spPr>
          <a:xfrm>
            <a:off x="215900" y="2627312"/>
            <a:ext cx="8964612" cy="4041775"/>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273050" algn="l" rtl="0">
              <a:lnSpc>
                <a:spcPct val="100000"/>
              </a:lnSpc>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a:p>
            <a:pPr marL="273050" marR="0" lvl="0" indent="-116204" algn="l" rtl="0">
              <a:spcBef>
                <a:spcPts val="520"/>
              </a:spcBef>
              <a:spcAft>
                <a:spcPts val="0"/>
              </a:spcAft>
              <a:buClr>
                <a:srgbClr val="009238"/>
              </a:buClr>
              <a:buSzPts val="2470"/>
              <a:buFont typeface="Noto Sans Symbols"/>
              <a:buNone/>
            </a:pPr>
            <a:endParaRPr sz="2600" b="1" i="0" u="none">
              <a:solidFill>
                <a:schemeClr val="dk1"/>
              </a:solidFill>
              <a:latin typeface="Constantia"/>
              <a:ea typeface="Constantia"/>
              <a:cs typeface="Constantia"/>
              <a:sym typeface="Constantia"/>
            </a:endParaRPr>
          </a:p>
        </p:txBody>
      </p:sp>
      <p:sp>
        <p:nvSpPr>
          <p:cNvPr id="320" name="Google Shape;320;p20"/>
          <p:cNvSpPr txBox="1"/>
          <p:nvPr/>
        </p:nvSpPr>
        <p:spPr>
          <a:xfrm>
            <a:off x="395287" y="1628775"/>
            <a:ext cx="8497887" cy="4467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66"/>
              </a:buClr>
              <a:buSzPts val="3200"/>
              <a:buFont typeface="Garamond"/>
              <a:buNone/>
            </a:pPr>
            <a:r>
              <a:rPr lang="it-IT" sz="3200" b="1" i="0" u="none" dirty="0">
                <a:solidFill>
                  <a:srgbClr val="000066"/>
                </a:solidFill>
                <a:latin typeface="Calibri" panose="020F0502020204030204" pitchFamily="34" charset="0"/>
                <a:ea typeface="Garamond"/>
                <a:cs typeface="Calibri" panose="020F0502020204030204" pitchFamily="34" charset="0"/>
                <a:sym typeface="Garamond"/>
              </a:rPr>
              <a:t>  </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720"/>
              </a:spcBef>
              <a:spcAft>
                <a:spcPts val="0"/>
              </a:spcAft>
              <a:buClr>
                <a:srgbClr val="002060"/>
              </a:buClr>
              <a:buSzPts val="3600"/>
              <a:buFont typeface="Noto Sans Symbols"/>
              <a:buChar char="▪"/>
            </a:pPr>
            <a:r>
              <a:rPr lang="it-IT" sz="3600" b="1" i="0" u="none" dirty="0">
                <a:solidFill>
                  <a:srgbClr val="000000"/>
                </a:solidFill>
                <a:latin typeface="Calibri" panose="020F0502020204030204" pitchFamily="34" charset="0"/>
                <a:ea typeface="Calibri"/>
                <a:cs typeface="Calibri" panose="020F0502020204030204" pitchFamily="34" charset="0"/>
                <a:sym typeface="Calibri"/>
              </a:rPr>
              <a:t> Maturazione del sistema nervoso</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720"/>
              </a:spcBef>
              <a:spcAft>
                <a:spcPts val="0"/>
              </a:spcAft>
              <a:buClr>
                <a:srgbClr val="002060"/>
              </a:buClr>
              <a:buSzPts val="3600"/>
              <a:buFont typeface="Noto Sans Symbols"/>
              <a:buChar char="▪"/>
            </a:pPr>
            <a:r>
              <a:rPr lang="it-IT" sz="3600" b="1" i="0" u="none" dirty="0">
                <a:solidFill>
                  <a:srgbClr val="000000"/>
                </a:solidFill>
                <a:latin typeface="Calibri" panose="020F0502020204030204" pitchFamily="34" charset="0"/>
                <a:ea typeface="Calibri"/>
                <a:cs typeface="Calibri" panose="020F0502020204030204" pitchFamily="34" charset="0"/>
                <a:sym typeface="Calibri"/>
              </a:rPr>
              <a:t> Esperienza acquisita </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720"/>
              </a:spcBef>
              <a:spcAft>
                <a:spcPts val="0"/>
              </a:spcAft>
              <a:buClr>
                <a:srgbClr val="002060"/>
              </a:buClr>
              <a:buSzPts val="3600"/>
              <a:buFont typeface="Noto Sans Symbols"/>
              <a:buChar char="▪"/>
            </a:pPr>
            <a:r>
              <a:rPr lang="it-IT" sz="3600" b="1" i="0" u="none" dirty="0">
                <a:solidFill>
                  <a:srgbClr val="000000"/>
                </a:solidFill>
                <a:latin typeface="Calibri" panose="020F0502020204030204" pitchFamily="34" charset="0"/>
                <a:ea typeface="Calibri"/>
                <a:cs typeface="Calibri" panose="020F0502020204030204" pitchFamily="34" charset="0"/>
                <a:sym typeface="Calibri"/>
              </a:rPr>
              <a:t> Interazione sociale e il linguaggio</a:t>
            </a:r>
            <a:endParaRPr dirty="0">
              <a:latin typeface="Calibri" panose="020F0502020204030204" pitchFamily="34" charset="0"/>
              <a:cs typeface="Calibri" panose="020F0502020204030204" pitchFamily="34" charset="0"/>
            </a:endParaRPr>
          </a:p>
          <a:p>
            <a:pPr marL="342900" marR="0" lvl="0" indent="-139700" algn="l" rtl="0">
              <a:lnSpc>
                <a:spcPct val="100000"/>
              </a:lnSpc>
              <a:spcBef>
                <a:spcPts val="640"/>
              </a:spcBef>
              <a:spcAft>
                <a:spcPts val="0"/>
              </a:spcAft>
              <a:buClr>
                <a:srgbClr val="002060"/>
              </a:buClr>
              <a:buSzPts val="3200"/>
              <a:buFont typeface="Noto Sans Symbols"/>
              <a:buNone/>
            </a:pPr>
            <a:endParaRPr sz="3200" b="1" i="0" u="none" dirty="0">
              <a:solidFill>
                <a:srgbClr val="000066"/>
              </a:solidFill>
              <a:latin typeface="Calibri" panose="020F0502020204030204" pitchFamily="34" charset="0"/>
              <a:ea typeface="Garamond"/>
              <a:cs typeface="Calibri" panose="020F0502020204030204" pitchFamily="34" charset="0"/>
              <a:sym typeface="Garamond"/>
            </a:endParaRPr>
          </a:p>
          <a:p>
            <a:pPr marL="342900" marR="0" lvl="0" indent="-342900" algn="ctr" rtl="0">
              <a:lnSpc>
                <a:spcPct val="100000"/>
              </a:lnSpc>
              <a:spcBef>
                <a:spcPts val="640"/>
              </a:spcBef>
              <a:spcAft>
                <a:spcPts val="0"/>
              </a:spcAft>
              <a:buClr>
                <a:srgbClr val="000066"/>
              </a:buClr>
              <a:buSzPts val="3200"/>
              <a:buFont typeface="Garamond"/>
              <a:buNone/>
            </a:pPr>
            <a:r>
              <a:rPr lang="it-IT" sz="3200" b="1" i="0" u="none" dirty="0">
                <a:solidFill>
                  <a:srgbClr val="000066"/>
                </a:solidFill>
                <a:latin typeface="Calibri" panose="020F0502020204030204" pitchFamily="34" charset="0"/>
                <a:ea typeface="Garamond"/>
                <a:cs typeface="Calibri" panose="020F0502020204030204" pitchFamily="34" charset="0"/>
                <a:sym typeface="Garamond"/>
              </a:rPr>
              <a:t>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684212" y="692150"/>
            <a:ext cx="7772400" cy="576262"/>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rgbClr val="002060"/>
              </a:buClr>
              <a:buSzPts val="4400"/>
              <a:buFont typeface="Calibri"/>
              <a:buNone/>
            </a:pPr>
            <a:r>
              <a:rPr lang="it-IT" sz="4400" b="1" i="0" u="none" dirty="0">
                <a:solidFill>
                  <a:srgbClr val="002060"/>
                </a:solidFill>
                <a:latin typeface="Calibri" panose="020F0502020204030204" pitchFamily="34" charset="0"/>
                <a:cs typeface="Calibri" panose="020F0502020204030204" pitchFamily="34" charset="0"/>
                <a:sym typeface="Calibri"/>
              </a:rPr>
              <a:t>Bibliografia</a:t>
            </a:r>
            <a:endParaRPr dirty="0">
              <a:latin typeface="Calibri" panose="020F0502020204030204" pitchFamily="34" charset="0"/>
              <a:cs typeface="Calibri" panose="020F0502020204030204" pitchFamily="34" charset="0"/>
            </a:endParaRPr>
          </a:p>
        </p:txBody>
      </p:sp>
      <p:sp>
        <p:nvSpPr>
          <p:cNvPr id="327" name="Google Shape;327;p21"/>
          <p:cNvSpPr txBox="1"/>
          <p:nvPr/>
        </p:nvSpPr>
        <p:spPr>
          <a:xfrm>
            <a:off x="395287" y="1628775"/>
            <a:ext cx="8497887" cy="4467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060"/>
              </a:buClr>
              <a:buSzPts val="3600"/>
              <a:buFont typeface="Noto Sans Symbols"/>
              <a:buChar char="▪"/>
            </a:pPr>
            <a:r>
              <a:rPr lang="it-IT" sz="3600" b="0" i="0" u="none" dirty="0">
                <a:solidFill>
                  <a:srgbClr val="000000"/>
                </a:solidFill>
                <a:latin typeface="Calibri" panose="020F0502020204030204" pitchFamily="34" charset="0"/>
                <a:ea typeface="Calibri"/>
                <a:cs typeface="Calibri" panose="020F0502020204030204" pitchFamily="34" charset="0"/>
                <a:sym typeface="Calibri"/>
              </a:rPr>
              <a:t> Miller, P. H. ( 2002). Teorie dello Sviluppo psicologico. Il Mulino</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720"/>
              </a:spcBef>
              <a:spcAft>
                <a:spcPts val="0"/>
              </a:spcAft>
              <a:buClr>
                <a:srgbClr val="002060"/>
              </a:buClr>
              <a:buSzPts val="3600"/>
              <a:buFont typeface="Noto Sans Symbols"/>
              <a:buChar char="▪"/>
            </a:pPr>
            <a:r>
              <a:rPr lang="it-IT" sz="3600" b="0" i="0" u="none" dirty="0">
                <a:solidFill>
                  <a:srgbClr val="000000"/>
                </a:solidFill>
                <a:latin typeface="Calibri" panose="020F0502020204030204" pitchFamily="34" charset="0"/>
                <a:ea typeface="Calibri"/>
                <a:cs typeface="Calibri" panose="020F0502020204030204" pitchFamily="34" charset="0"/>
                <a:sym typeface="Calibri"/>
              </a:rPr>
              <a:t> Piaget, J. (1952). </a:t>
            </a:r>
            <a:r>
              <a:rPr lang="it-IT" sz="3600" b="0" i="0" u="none" dirty="0" err="1">
                <a:solidFill>
                  <a:srgbClr val="000000"/>
                </a:solidFill>
                <a:latin typeface="Calibri" panose="020F0502020204030204" pitchFamily="34" charset="0"/>
                <a:ea typeface="Calibri"/>
                <a:cs typeface="Calibri" panose="020F0502020204030204" pitchFamily="34" charset="0"/>
                <a:sym typeface="Calibri"/>
              </a:rPr>
              <a:t>Autobiography</a:t>
            </a:r>
            <a:r>
              <a:rPr lang="it-IT" sz="3600" b="0" i="0" u="none" dirty="0">
                <a:solidFill>
                  <a:srgbClr val="000000"/>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342900" marR="0" lvl="0" indent="-342900" algn="l" rtl="0">
              <a:lnSpc>
                <a:spcPct val="100000"/>
              </a:lnSpc>
              <a:spcBef>
                <a:spcPts val="720"/>
              </a:spcBef>
              <a:spcAft>
                <a:spcPts val="0"/>
              </a:spcAft>
              <a:buClr>
                <a:srgbClr val="002060"/>
              </a:buClr>
              <a:buSzPts val="3600"/>
              <a:buFont typeface="Noto Sans Symbols"/>
              <a:buChar char="▪"/>
            </a:pPr>
            <a:r>
              <a:rPr lang="it-IT" sz="3600" b="0" i="0" u="none" dirty="0">
                <a:solidFill>
                  <a:srgbClr val="000000"/>
                </a:solidFill>
                <a:latin typeface="Calibri" panose="020F0502020204030204" pitchFamily="34" charset="0"/>
                <a:ea typeface="Calibri"/>
                <a:cs typeface="Calibri" panose="020F0502020204030204" pitchFamily="34" charset="0"/>
                <a:sym typeface="Calibri"/>
              </a:rPr>
              <a:t> Macchi Cassia, V., Valenza, E., Simion, F. (2004). Lo sviluppo cognitivo. Il Mulino</a:t>
            </a:r>
            <a:endParaRPr dirty="0">
              <a:latin typeface="Calibri" panose="020F0502020204030204" pitchFamily="34" charset="0"/>
              <a:cs typeface="Calibri" panose="020F0502020204030204" pitchFamily="34" charset="0"/>
            </a:endParaRPr>
          </a:p>
          <a:p>
            <a:pPr marL="342900" marR="0" lvl="0" indent="-342900" algn="ctr" rtl="0">
              <a:lnSpc>
                <a:spcPct val="100000"/>
              </a:lnSpc>
              <a:spcBef>
                <a:spcPts val="640"/>
              </a:spcBef>
              <a:spcAft>
                <a:spcPts val="0"/>
              </a:spcAft>
              <a:buClr>
                <a:srgbClr val="000066"/>
              </a:buClr>
              <a:buSzPts val="3200"/>
              <a:buFont typeface="Garamond"/>
              <a:buNone/>
            </a:pPr>
            <a:r>
              <a:rPr lang="it-IT" sz="3200" b="1" i="0" u="none" dirty="0">
                <a:solidFill>
                  <a:srgbClr val="000066"/>
                </a:solidFill>
                <a:latin typeface="Calibri" panose="020F0502020204030204" pitchFamily="34" charset="0"/>
                <a:ea typeface="Garamond"/>
                <a:cs typeface="Calibri" panose="020F0502020204030204" pitchFamily="34" charset="0"/>
                <a:sym typeface="Garamond"/>
              </a:rPr>
              <a:t>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2"/>
          <p:cNvSpPr txBox="1">
            <a:spLocks noGrp="1"/>
          </p:cNvSpPr>
          <p:nvPr>
            <p:ph type="ctrTitle" idx="4294967295"/>
          </p:nvPr>
        </p:nvSpPr>
        <p:spPr>
          <a:xfrm>
            <a:off x="685800" y="1447800"/>
            <a:ext cx="7772400" cy="33528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0066"/>
              </a:buClr>
              <a:buSzPts val="6600"/>
              <a:buFont typeface="Constantia"/>
              <a:buNone/>
            </a:pPr>
            <a:r>
              <a:rPr lang="it-IT" sz="6600" b="1" i="0" u="none" strike="noStrike" cap="none" dirty="0">
                <a:solidFill>
                  <a:srgbClr val="000066"/>
                </a:solidFill>
                <a:latin typeface="Calibri" panose="020F0502020204030204" pitchFamily="34" charset="0"/>
                <a:ea typeface="Constantia"/>
                <a:cs typeface="Calibri" panose="020F0502020204030204" pitchFamily="34" charset="0"/>
                <a:sym typeface="Constantia"/>
              </a:rPr>
              <a:t>LO STADIO SENSOMOTORIO</a:t>
            </a:r>
            <a:br>
              <a:rPr lang="it-IT" sz="6600" b="1" i="0" u="none" strike="noStrike" cap="none" dirty="0">
                <a:solidFill>
                  <a:srgbClr val="000066"/>
                </a:solidFill>
                <a:latin typeface="Calibri" panose="020F0502020204030204" pitchFamily="34" charset="0"/>
                <a:ea typeface="Constantia"/>
                <a:cs typeface="Calibri" panose="020F0502020204030204" pitchFamily="34" charset="0"/>
                <a:sym typeface="Constantia"/>
              </a:rPr>
            </a:br>
            <a:r>
              <a:rPr lang="it-IT" sz="6600" b="1" i="0" u="none" strike="noStrike" cap="none" dirty="0">
                <a:solidFill>
                  <a:srgbClr val="000066"/>
                </a:solidFill>
                <a:latin typeface="Calibri" panose="020F0502020204030204" pitchFamily="34" charset="0"/>
                <a:ea typeface="Constantia"/>
                <a:cs typeface="Calibri" panose="020F0502020204030204" pitchFamily="34" charset="0"/>
                <a:sym typeface="Constantia"/>
              </a:rPr>
              <a:t>0-24 mesi</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body" idx="1"/>
          </p:nvPr>
        </p:nvSpPr>
        <p:spPr>
          <a:xfrm>
            <a:off x="457200" y="2133600"/>
            <a:ext cx="8229600" cy="419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66C7D"/>
              </a:buClr>
              <a:buSzPts val="2470"/>
              <a:buFont typeface="Noto Sans Symbols"/>
              <a:buNone/>
            </a:pPr>
            <a:r>
              <a:rPr lang="it-IT" sz="2600" b="1" i="0" u="none" strike="noStrike" cap="none" dirty="0">
                <a:solidFill>
                  <a:schemeClr val="dk1"/>
                </a:solidFill>
                <a:latin typeface="Calibri" panose="020F0502020204030204" pitchFamily="34" charset="0"/>
                <a:cs typeface="Calibri" panose="020F0502020204030204" pitchFamily="34" charset="0"/>
                <a:sym typeface="Constantia"/>
              </a:rPr>
              <a:t>I primi due anni di vita di un essere umano sono sicuramente quelli in cui avvengono i cambiamenti più importanti rispetto alla strutturazione della mente in tutti i suoi aspetti </a:t>
            </a:r>
            <a:r>
              <a:rPr lang="it-IT" sz="2400" b="1" i="0" u="none" strike="noStrike" cap="none" dirty="0">
                <a:solidFill>
                  <a:schemeClr val="dk1"/>
                </a:solidFill>
                <a:latin typeface="Calibri" panose="020F0502020204030204" pitchFamily="34" charset="0"/>
                <a:cs typeface="Calibri" panose="020F0502020204030204" pitchFamily="34" charset="0"/>
                <a:sym typeface="Constantia"/>
              </a:rPr>
              <a:t>(cognitivo, emotivo, affettivo, sociale, socio-cognitivo) </a:t>
            </a:r>
            <a:endParaRPr dirty="0">
              <a:latin typeface="Calibri" panose="020F0502020204030204" pitchFamily="34" charset="0"/>
              <a:cs typeface="Calibri" panose="020F0502020204030204" pitchFamily="34" charset="0"/>
            </a:endParaRPr>
          </a:p>
          <a:p>
            <a:pPr marL="0" marR="0" lvl="0" indent="0" algn="l" rtl="0">
              <a:lnSpc>
                <a:spcPct val="100000"/>
              </a:lnSpc>
              <a:spcBef>
                <a:spcPts val="520"/>
              </a:spcBef>
              <a:spcAft>
                <a:spcPts val="0"/>
              </a:spcAft>
              <a:buClr>
                <a:srgbClr val="E66C7D"/>
              </a:buClr>
              <a:buSzPts val="2280"/>
              <a:buFont typeface="Noto Sans Symbols"/>
              <a:buNone/>
            </a:pPr>
            <a:r>
              <a:rPr lang="it-IT" sz="2400" b="1" i="0" u="none" strike="noStrike" cap="none" dirty="0">
                <a:solidFill>
                  <a:schemeClr val="dk1"/>
                </a:solidFill>
                <a:latin typeface="Calibri" panose="020F0502020204030204" pitchFamily="34" charset="0"/>
                <a:cs typeface="Calibri" panose="020F0502020204030204" pitchFamily="34" charset="0"/>
                <a:sym typeface="Constantia"/>
              </a:rPr>
              <a:t>	</a:t>
            </a:r>
            <a:r>
              <a:rPr lang="it-IT" sz="2600" b="1" i="0" u="none" strike="noStrike" cap="none" dirty="0">
                <a:solidFill>
                  <a:schemeClr val="dk1"/>
                </a:solidFill>
                <a:latin typeface="Calibri" panose="020F0502020204030204" pitchFamily="34" charset="0"/>
                <a:cs typeface="Calibri" panose="020F0502020204030204" pitchFamily="34" charset="0"/>
                <a:sym typeface="Constantia"/>
              </a:rPr>
              <a:t>tuttavia Piaget si è interessato </a:t>
            </a:r>
            <a:r>
              <a:rPr lang="it-IT" sz="2400" b="1" i="0" u="none" strike="noStrike" cap="none" dirty="0">
                <a:solidFill>
                  <a:schemeClr val="lt1"/>
                </a:solidFill>
                <a:latin typeface="Calibri" panose="020F0502020204030204" pitchFamily="34" charset="0"/>
                <a:cs typeface="Calibri" panose="020F0502020204030204" pitchFamily="34" charset="0"/>
                <a:sym typeface="Constantia"/>
              </a:rPr>
              <a:t>SOLO</a:t>
            </a:r>
            <a:endParaRPr dirty="0">
              <a:latin typeface="Calibri" panose="020F0502020204030204" pitchFamily="34" charset="0"/>
              <a:cs typeface="Calibri" panose="020F0502020204030204" pitchFamily="34" charset="0"/>
            </a:endParaRPr>
          </a:p>
          <a:p>
            <a:pPr marL="0" marR="0" lvl="0" indent="0" algn="l" rtl="0">
              <a:lnSpc>
                <a:spcPct val="100000"/>
              </a:lnSpc>
              <a:spcBef>
                <a:spcPts val="520"/>
              </a:spcBef>
              <a:spcAft>
                <a:spcPts val="0"/>
              </a:spcAft>
              <a:buClr>
                <a:srgbClr val="E66C7D"/>
              </a:buClr>
              <a:buSzPts val="2470"/>
              <a:buFont typeface="Noto Sans Symbols"/>
              <a:buNone/>
            </a:pPr>
            <a:r>
              <a:rPr lang="it-IT" sz="2600" b="1" i="0" u="none" strike="noStrike" cap="none" dirty="0">
                <a:solidFill>
                  <a:schemeClr val="dk1"/>
                </a:solidFill>
                <a:latin typeface="Calibri" panose="020F0502020204030204" pitchFamily="34" charset="0"/>
                <a:cs typeface="Calibri" panose="020F0502020204030204" pitchFamily="34" charset="0"/>
                <a:sym typeface="Constantia"/>
              </a:rPr>
              <a:t>dello sviluppo dell’aspetto </a:t>
            </a:r>
            <a:r>
              <a:rPr lang="it-IT" sz="2400" b="1" i="0" u="none" strike="noStrike" cap="none" dirty="0">
                <a:solidFill>
                  <a:schemeClr val="lt1"/>
                </a:solidFill>
                <a:latin typeface="Calibri" panose="020F0502020204030204" pitchFamily="34" charset="0"/>
                <a:cs typeface="Calibri" panose="020F0502020204030204" pitchFamily="34" charset="0"/>
                <a:sym typeface="Constantia"/>
              </a:rPr>
              <a:t>PURAMENTE COGNITIVO  </a:t>
            </a:r>
            <a:r>
              <a:rPr lang="it-IT" sz="2600" b="1" i="0" u="none" strike="noStrike" cap="none" dirty="0">
                <a:solidFill>
                  <a:schemeClr val="dk1"/>
                </a:solidFill>
                <a:latin typeface="Calibri" panose="020F0502020204030204" pitchFamily="34" charset="0"/>
                <a:cs typeface="Calibri" panose="020F0502020204030204" pitchFamily="34" charset="0"/>
                <a:sym typeface="Constantia"/>
              </a:rPr>
              <a:t>della conoscenza</a:t>
            </a:r>
            <a:endParaRPr dirty="0">
              <a:latin typeface="Calibri" panose="020F0502020204030204" pitchFamily="34" charset="0"/>
              <a:cs typeface="Calibri" panose="020F0502020204030204" pitchFamily="34" charset="0"/>
            </a:endParaRPr>
          </a:p>
        </p:txBody>
      </p:sp>
      <p:sp>
        <p:nvSpPr>
          <p:cNvPr id="339" name="Google Shape;339;p27"/>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5000"/>
              <a:buFont typeface="Calibri"/>
              <a:buNone/>
            </a:pPr>
            <a:r>
              <a:rPr lang="it-IT" sz="5000" b="0" i="0" u="none" dirty="0">
                <a:solidFill>
                  <a:schemeClr val="dk2"/>
                </a:solidFill>
                <a:latin typeface="Calibri"/>
                <a:ea typeface="Calibri"/>
                <a:cs typeface="Calibri"/>
                <a:sym typeface="Calibri"/>
              </a:rPr>
              <a:t>Attenzione: </a:t>
            </a:r>
            <a:endParaRPr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3"/>
          <p:cNvSpPr txBox="1">
            <a:spLocks noGrp="1"/>
          </p:cNvSpPr>
          <p:nvPr>
            <p:ph type="ctrTitle" idx="4294967295"/>
          </p:nvPr>
        </p:nvSpPr>
        <p:spPr>
          <a:xfrm>
            <a:off x="714348" y="571480"/>
            <a:ext cx="7772400" cy="838200"/>
          </a:xfrm>
          <a:prstGeom prst="rect">
            <a:avLst/>
          </a:prstGeom>
          <a:noFill/>
          <a:ln>
            <a:noFill/>
          </a:ln>
        </p:spPr>
        <p:txBody>
          <a:bodyPr spcFirstLastPara="1" wrap="square" lIns="0" tIns="0" rIns="18275" bIns="0" anchor="b" anchorCtr="0">
            <a:normAutofit/>
          </a:bodyPr>
          <a:lstStyle/>
          <a:p>
            <a:pPr marL="0" marR="0" lvl="0" indent="0" algn="r" rtl="0">
              <a:lnSpc>
                <a:spcPct val="100000"/>
              </a:lnSpc>
              <a:spcBef>
                <a:spcPts val="0"/>
              </a:spcBef>
              <a:spcAft>
                <a:spcPts val="0"/>
              </a:spcAft>
              <a:buClr>
                <a:srgbClr val="002060"/>
              </a:buClr>
              <a:buSzPts val="5000"/>
              <a:buFont typeface="Calibri"/>
              <a:buNone/>
            </a:pPr>
            <a:r>
              <a:rPr lang="it-IT" sz="5000" b="1" i="0" u="none" strike="noStrike" cap="none" dirty="0">
                <a:solidFill>
                  <a:srgbClr val="002060"/>
                </a:solidFill>
                <a:latin typeface="Calibri"/>
                <a:ea typeface="Calibri"/>
                <a:cs typeface="Calibri"/>
                <a:sym typeface="Calibri"/>
              </a:rPr>
              <a:t>Periodo-sensomotorio</a:t>
            </a:r>
            <a:endParaRPr sz="5000" b="1" i="0" u="none" strike="noStrike" cap="none" dirty="0">
              <a:solidFill>
                <a:srgbClr val="002060"/>
              </a:solidFill>
              <a:latin typeface="Calibri"/>
              <a:ea typeface="Calibri"/>
              <a:cs typeface="Calibri"/>
              <a:sym typeface="Calibri"/>
            </a:endParaRPr>
          </a:p>
        </p:txBody>
      </p:sp>
      <p:sp>
        <p:nvSpPr>
          <p:cNvPr id="346" name="Google Shape;346;p23"/>
          <p:cNvSpPr txBox="1">
            <a:spLocks noGrp="1"/>
          </p:cNvSpPr>
          <p:nvPr>
            <p:ph type="subTitle" idx="1"/>
          </p:nvPr>
        </p:nvSpPr>
        <p:spPr>
          <a:xfrm>
            <a:off x="609600" y="1752600"/>
            <a:ext cx="7772400" cy="5105400"/>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2470"/>
              <a:buNone/>
            </a:pPr>
            <a:r>
              <a:rPr lang="it-IT" sz="2600" b="1" i="0" u="none" dirty="0">
                <a:solidFill>
                  <a:schemeClr val="dk1"/>
                </a:solidFill>
                <a:latin typeface="Calibri" panose="020F0502020204030204" pitchFamily="34" charset="0"/>
                <a:cs typeface="Calibri" panose="020F0502020204030204" pitchFamily="34" charset="0"/>
                <a:sym typeface="Constantia"/>
              </a:rPr>
              <a:t> </a:t>
            </a:r>
            <a:r>
              <a:rPr lang="it-IT" sz="3600" b="1" i="0" u="none" dirty="0">
                <a:solidFill>
                  <a:schemeClr val="dk1"/>
                </a:solidFill>
                <a:latin typeface="Calibri" panose="020F0502020204030204" pitchFamily="34" charset="0"/>
                <a:ea typeface="Calibri"/>
                <a:cs typeface="Calibri" panose="020F0502020204030204" pitchFamily="34" charset="0"/>
                <a:sym typeface="Calibri"/>
              </a:rPr>
              <a:t>“….Periodo che possiamo chiamare “senso-motorio”, perché, data l’assenza di funzione simbolica, il lattante non presenta ancora né pensiero, né affettività legata a rappresentazioni che permettano di evocare le persone o gli oggetti in loro assenza..”</a:t>
            </a:r>
            <a:endParaRPr dirty="0">
              <a:latin typeface="Calibri" panose="020F0502020204030204" pitchFamily="34" charset="0"/>
              <a:cs typeface="Calibri" panose="020F0502020204030204" pitchFamily="34" charset="0"/>
            </a:endParaRPr>
          </a:p>
          <a:p>
            <a:pPr marL="0" lvl="0" indent="0" algn="just" rtl="0">
              <a:lnSpc>
                <a:spcPct val="85000"/>
              </a:lnSpc>
              <a:spcBef>
                <a:spcPts val="720"/>
              </a:spcBef>
              <a:spcAft>
                <a:spcPts val="0"/>
              </a:spcAft>
              <a:buSzPts val="3420"/>
              <a:buNone/>
            </a:pPr>
            <a:endParaRPr sz="3600" b="1" i="0" u="none" dirty="0">
              <a:solidFill>
                <a:schemeClr val="dk1"/>
              </a:solidFill>
              <a:latin typeface="Calibri" panose="020F0502020204030204" pitchFamily="34" charset="0"/>
              <a:ea typeface="Calibri"/>
              <a:cs typeface="Calibri" panose="020F0502020204030204" pitchFamily="34" charset="0"/>
              <a:sym typeface="Calibri"/>
            </a:endParaRPr>
          </a:p>
          <a:p>
            <a:pPr marL="0" lvl="0" indent="0" algn="just" rtl="0">
              <a:lnSpc>
                <a:spcPct val="85000"/>
              </a:lnSpc>
              <a:spcBef>
                <a:spcPts val="720"/>
              </a:spcBef>
              <a:spcAft>
                <a:spcPts val="0"/>
              </a:spcAft>
              <a:buSzPts val="3420"/>
              <a:buNone/>
            </a:pPr>
            <a:endParaRPr sz="3600" b="1" i="0" u="none" dirty="0">
              <a:solidFill>
                <a:srgbClr val="002060"/>
              </a:solidFill>
              <a:latin typeface="Calibri" panose="020F0502020204030204" pitchFamily="34" charset="0"/>
              <a:ea typeface="Calibri"/>
              <a:cs typeface="Calibri" panose="020F0502020204030204" pitchFamily="34" charset="0"/>
              <a:sym typeface="Calibri"/>
            </a:endParaRPr>
          </a:p>
          <a:p>
            <a:pPr marL="0" lvl="0" indent="0" algn="just" rtl="0">
              <a:lnSpc>
                <a:spcPct val="85000"/>
              </a:lnSpc>
              <a:spcBef>
                <a:spcPts val="560"/>
              </a:spcBef>
              <a:spcAft>
                <a:spcPts val="0"/>
              </a:spcAft>
              <a:buSzPts val="2660"/>
              <a:buNone/>
            </a:pPr>
            <a:r>
              <a:rPr lang="it-IT" sz="2800" b="0" i="0" u="none" dirty="0">
                <a:solidFill>
                  <a:srgbClr val="002060"/>
                </a:solidFill>
                <a:latin typeface="Calibri" panose="020F0502020204030204" pitchFamily="34" charset="0"/>
                <a:ea typeface="Calibri"/>
                <a:cs typeface="Calibri" panose="020F0502020204030204" pitchFamily="34" charset="0"/>
                <a:sym typeface="Calibri"/>
              </a:rPr>
              <a:t>Piaget-</a:t>
            </a:r>
            <a:r>
              <a:rPr lang="it-IT" sz="2800" b="0" i="0" u="none" dirty="0" err="1">
                <a:solidFill>
                  <a:srgbClr val="002060"/>
                </a:solidFill>
                <a:latin typeface="Calibri" panose="020F0502020204030204" pitchFamily="34" charset="0"/>
                <a:ea typeface="Calibri"/>
                <a:cs typeface="Calibri" panose="020F0502020204030204" pitchFamily="34" charset="0"/>
                <a:sym typeface="Calibri"/>
              </a:rPr>
              <a:t>Inhelder</a:t>
            </a:r>
            <a:r>
              <a:rPr lang="it-IT" sz="2800" b="0" i="0" u="none" dirty="0">
                <a:solidFill>
                  <a:srgbClr val="002060"/>
                </a:solidFill>
                <a:latin typeface="Calibri" panose="020F0502020204030204" pitchFamily="34" charset="0"/>
                <a:ea typeface="Calibri"/>
                <a:cs typeface="Calibri" panose="020F0502020204030204" pitchFamily="34" charset="0"/>
                <a:sym typeface="Calibri"/>
              </a:rPr>
              <a:t> (1966). La Psicologia del bambino</a:t>
            </a:r>
            <a:r>
              <a:rPr lang="it-IT" sz="2800" b="0" i="0" u="none" dirty="0">
                <a:solidFill>
                  <a:schemeClr val="dk1"/>
                </a:solidFill>
                <a:latin typeface="Calibri" panose="020F0502020204030204" pitchFamily="34" charset="0"/>
                <a:ea typeface="Calibri"/>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p:txBody>
      </p:sp>
      <p:sp>
        <p:nvSpPr>
          <p:cNvPr id="347" name="Google Shape;347;p23"/>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348" name="Google Shape;348;p23"/>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4"/>
          <p:cNvSpPr txBox="1">
            <a:spLocks noGrp="1"/>
          </p:cNvSpPr>
          <p:nvPr>
            <p:ph type="subTitle" idx="1"/>
          </p:nvPr>
        </p:nvSpPr>
        <p:spPr>
          <a:xfrm>
            <a:off x="785812" y="714375"/>
            <a:ext cx="7462837" cy="5257800"/>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2660"/>
              <a:buNone/>
            </a:pPr>
            <a:r>
              <a:rPr lang="it-IT" sz="2800" b="1" i="0" u="none" dirty="0">
                <a:solidFill>
                  <a:schemeClr val="dk1"/>
                </a:solidFill>
                <a:latin typeface="Calibri" panose="020F0502020204030204" pitchFamily="34" charset="0"/>
                <a:cs typeface="Calibri" panose="020F0502020204030204" pitchFamily="34" charset="0"/>
                <a:sym typeface="Constantia"/>
              </a:rPr>
              <a:t> </a:t>
            </a:r>
            <a:r>
              <a:rPr lang="it-IT" sz="3600" b="1" i="0" u="none" dirty="0">
                <a:solidFill>
                  <a:schemeClr val="dk1"/>
                </a:solidFill>
                <a:latin typeface="Calibri" panose="020F0502020204030204" pitchFamily="34" charset="0"/>
                <a:ea typeface="Calibri"/>
                <a:cs typeface="Calibri" panose="020F0502020204030204" pitchFamily="34" charset="0"/>
                <a:sym typeface="Calibri"/>
              </a:rPr>
              <a:t>“… Pur essendo di natura essenzialmente pratica, …</a:t>
            </a:r>
            <a:endParaRPr dirty="0">
              <a:latin typeface="Calibri" panose="020F0502020204030204" pitchFamily="34" charset="0"/>
              <a:cs typeface="Calibri" panose="020F0502020204030204" pitchFamily="34" charset="0"/>
            </a:endParaRPr>
          </a:p>
          <a:p>
            <a:pPr marL="0" lvl="0" indent="0" algn="just" rtl="0">
              <a:lnSpc>
                <a:spcPct val="85000"/>
              </a:lnSpc>
              <a:spcBef>
                <a:spcPts val="720"/>
              </a:spcBef>
              <a:spcAft>
                <a:spcPts val="0"/>
              </a:spcAft>
              <a:buSzPts val="3420"/>
              <a:buNone/>
            </a:pPr>
            <a:r>
              <a:rPr lang="it-IT" sz="3600" b="1" i="0" u="none" dirty="0">
                <a:solidFill>
                  <a:schemeClr val="dk1"/>
                </a:solidFill>
                <a:latin typeface="Calibri" panose="020F0502020204030204" pitchFamily="34" charset="0"/>
                <a:ea typeface="Calibri"/>
                <a:cs typeface="Calibri" panose="020F0502020204030204" pitchFamily="34" charset="0"/>
                <a:sym typeface="Calibri"/>
              </a:rPr>
              <a:t>… tale intelligenza riesce nondimeno a risolvere un insieme di problemi d’azione (raggiungere oggetti lontani, nascosti, ecc.) costruendo un complesso sistema di schemi assimilativi, e ad organizzare il reale secondo un insieme di strutture spazio-temporali”</a:t>
            </a:r>
            <a:endParaRPr dirty="0">
              <a:latin typeface="Calibri" panose="020F0502020204030204" pitchFamily="34" charset="0"/>
              <a:cs typeface="Calibri" panose="020F0502020204030204" pitchFamily="34" charset="0"/>
            </a:endParaRPr>
          </a:p>
          <a:p>
            <a:pPr marL="0" marR="45720" lvl="0" indent="0" algn="r" rtl="0">
              <a:spcBef>
                <a:spcPts val="720"/>
              </a:spcBef>
              <a:spcAft>
                <a:spcPts val="0"/>
              </a:spcAft>
              <a:buSzPts val="3420"/>
              <a:buNone/>
            </a:pPr>
            <a:endParaRPr sz="3600" b="1" i="0" u="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55" name="Google Shape;355;p24"/>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356" name="Google Shape;356;p24"/>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357" name="Google Shape;357;p24"/>
          <p:cNvSpPr txBox="1"/>
          <p:nvPr/>
        </p:nvSpPr>
        <p:spPr>
          <a:xfrm>
            <a:off x="0" y="6072187"/>
            <a:ext cx="9144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alibri"/>
              <a:buNone/>
            </a:pPr>
            <a:r>
              <a:rPr lang="it-IT" sz="2800" b="0" i="0" u="none" dirty="0">
                <a:solidFill>
                  <a:srgbClr val="002060"/>
                </a:solidFill>
                <a:latin typeface="Calibri" panose="020F0502020204030204" pitchFamily="34" charset="0"/>
                <a:ea typeface="Calibri"/>
                <a:cs typeface="Calibri" panose="020F0502020204030204" pitchFamily="34" charset="0"/>
                <a:sym typeface="Calibri"/>
              </a:rPr>
              <a:t>Piaget-</a:t>
            </a:r>
            <a:r>
              <a:rPr lang="it-IT" sz="2800" b="0" i="0" u="none" dirty="0" err="1">
                <a:solidFill>
                  <a:srgbClr val="002060"/>
                </a:solidFill>
                <a:latin typeface="Calibri" panose="020F0502020204030204" pitchFamily="34" charset="0"/>
                <a:ea typeface="Calibri"/>
                <a:cs typeface="Calibri" panose="020F0502020204030204" pitchFamily="34" charset="0"/>
                <a:sym typeface="Calibri"/>
              </a:rPr>
              <a:t>Inhelder</a:t>
            </a:r>
            <a:r>
              <a:rPr lang="it-IT" sz="2800" b="0" i="0" u="none" dirty="0">
                <a:solidFill>
                  <a:srgbClr val="002060"/>
                </a:solidFill>
                <a:latin typeface="Calibri" panose="020F0502020204030204" pitchFamily="34" charset="0"/>
                <a:ea typeface="Calibri"/>
                <a:cs typeface="Calibri" panose="020F0502020204030204" pitchFamily="34" charset="0"/>
                <a:sym typeface="Calibri"/>
              </a:rPr>
              <a:t> (1966). La Psicologia del bambino.</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endParaRPr sz="2800" b="0" i="0" u="none" dirty="0">
              <a:solidFill>
                <a:srgbClr val="00206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title"/>
          </p:nvPr>
        </p:nvSpPr>
        <p:spPr>
          <a:xfrm>
            <a:off x="468312" y="188912"/>
            <a:ext cx="8229600"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5000"/>
              <a:buFont typeface="Calibri"/>
              <a:buNone/>
            </a:pPr>
            <a:r>
              <a:rPr lang="it-IT" sz="5000" b="0" i="0" u="none" dirty="0">
                <a:solidFill>
                  <a:srgbClr val="FFFFFF"/>
                </a:solidFill>
                <a:latin typeface="Calibri"/>
                <a:ea typeface="Calibri"/>
                <a:cs typeface="Calibri"/>
                <a:sym typeface="Calibri"/>
              </a:rPr>
              <a:t>De</a:t>
            </a:r>
            <a:r>
              <a:rPr lang="it-IT" dirty="0">
                <a:solidFill>
                  <a:srgbClr val="FFFFFF"/>
                </a:solidFill>
              </a:rPr>
              <a:t>scrizione</a:t>
            </a:r>
            <a:r>
              <a:rPr lang="it-IT" sz="5000" b="0" i="0" u="none" dirty="0">
                <a:solidFill>
                  <a:srgbClr val="FFFFFF"/>
                </a:solidFill>
                <a:latin typeface="Calibri"/>
                <a:ea typeface="Calibri"/>
                <a:cs typeface="Calibri"/>
                <a:sym typeface="Calibri"/>
              </a:rPr>
              <a:t> dello Stadio</a:t>
            </a:r>
            <a:endParaRPr dirty="0">
              <a:solidFill>
                <a:srgbClr val="FFFFFF"/>
              </a:solidFill>
            </a:endParaRPr>
          </a:p>
        </p:txBody>
      </p:sp>
      <p:sp>
        <p:nvSpPr>
          <p:cNvPr id="363" name="Google Shape;363;p26"/>
          <p:cNvSpPr txBox="1">
            <a:spLocks noGrp="1"/>
          </p:cNvSpPr>
          <p:nvPr>
            <p:ph type="body" idx="1"/>
          </p:nvPr>
        </p:nvSpPr>
        <p:spPr>
          <a:xfrm>
            <a:off x="457200" y="1484309"/>
            <a:ext cx="7743900" cy="1308900"/>
          </a:xfrm>
          <a:prstGeom prst="rect">
            <a:avLst/>
          </a:prstGeom>
          <a:noFill/>
          <a:ln>
            <a:noFill/>
          </a:ln>
        </p:spPr>
        <p:txBody>
          <a:bodyPr spcFirstLastPara="1" wrap="square" lIns="91425" tIns="45700" rIns="91425" bIns="45700" anchor="t" anchorCtr="0">
            <a:noAutofit/>
          </a:bodyPr>
          <a:lstStyle/>
          <a:p>
            <a:pPr marL="273050" marR="0" lvl="0" indent="0" algn="l" rtl="0">
              <a:lnSpc>
                <a:spcPct val="100000"/>
              </a:lnSpc>
              <a:spcBef>
                <a:spcPts val="0"/>
              </a:spcBef>
              <a:spcAft>
                <a:spcPts val="0"/>
              </a:spcAft>
              <a:buNone/>
            </a:pPr>
            <a:r>
              <a:rPr lang="it-IT" sz="2700" b="1" i="0" u="none" strike="noStrike" cap="none">
                <a:solidFill>
                  <a:schemeClr val="dk1"/>
                </a:solidFill>
                <a:latin typeface="Calibri"/>
                <a:ea typeface="Calibri"/>
                <a:cs typeface="Calibri"/>
                <a:sym typeface="Calibri"/>
              </a:rPr>
              <a:t>Il </a:t>
            </a:r>
            <a:r>
              <a:rPr lang="it-IT" sz="2500" b="1" i="0" u="none" strike="noStrike" cap="none">
                <a:solidFill>
                  <a:schemeClr val="dk1"/>
                </a:solidFill>
                <a:latin typeface="Calibri"/>
                <a:ea typeface="Calibri"/>
                <a:cs typeface="Calibri"/>
                <a:sym typeface="Calibri"/>
              </a:rPr>
              <a:t>PERIODO SENSO-MOTORIO </a:t>
            </a:r>
            <a:r>
              <a:rPr lang="it-IT" sz="2700" b="1" i="0" u="none" strike="noStrike" cap="none">
                <a:solidFill>
                  <a:schemeClr val="dk1"/>
                </a:solidFill>
                <a:latin typeface="Calibri"/>
                <a:ea typeface="Calibri"/>
                <a:cs typeface="Calibri"/>
                <a:sym typeface="Calibri"/>
              </a:rPr>
              <a:t>è in realtà la </a:t>
            </a:r>
            <a:r>
              <a:rPr lang="it-IT" sz="2700" b="1" i="0" u="none" strike="noStrike" cap="none">
                <a:solidFill>
                  <a:srgbClr val="FFFFFF"/>
                </a:solidFill>
                <a:latin typeface="Calibri"/>
                <a:ea typeface="Calibri"/>
                <a:cs typeface="Calibri"/>
                <a:sym typeface="Calibri"/>
              </a:rPr>
              <a:t>sommatoria di </a:t>
            </a:r>
            <a:r>
              <a:rPr lang="it-IT" sz="2700" b="1">
                <a:solidFill>
                  <a:srgbClr val="FFFFFF"/>
                </a:solidFill>
                <a:latin typeface="Calibri"/>
                <a:ea typeface="Calibri"/>
                <a:cs typeface="Calibri"/>
                <a:sym typeface="Calibri"/>
              </a:rPr>
              <a:t>6 diversi </a:t>
            </a:r>
            <a:r>
              <a:rPr lang="it-IT" sz="2700" b="1" i="0" u="none" strike="noStrike" cap="none">
                <a:solidFill>
                  <a:srgbClr val="FFFFFF"/>
                </a:solidFill>
                <a:latin typeface="Calibri"/>
                <a:ea typeface="Calibri"/>
                <a:cs typeface="Calibri"/>
                <a:sym typeface="Calibri"/>
              </a:rPr>
              <a:t>sottostadi</a:t>
            </a:r>
            <a:r>
              <a:rPr lang="it-IT" sz="2700" b="1" i="0" u="none" strike="noStrike" cap="none">
                <a:solidFill>
                  <a:schemeClr val="lt1"/>
                </a:solidFill>
                <a:latin typeface="Calibri"/>
                <a:ea typeface="Calibri"/>
                <a:cs typeface="Calibri"/>
                <a:sym typeface="Calibri"/>
              </a:rPr>
              <a:t> </a:t>
            </a:r>
            <a:r>
              <a:rPr lang="it-IT" sz="2700" b="1" i="0" u="none" strike="noStrike" cap="none">
                <a:solidFill>
                  <a:schemeClr val="dk1"/>
                </a:solidFill>
                <a:latin typeface="Calibri"/>
                <a:ea typeface="Calibri"/>
                <a:cs typeface="Calibri"/>
                <a:sym typeface="Calibri"/>
              </a:rPr>
              <a:t>di sviluppo cognitivo attraverso i quali il b. si trasforma</a:t>
            </a:r>
            <a:endParaRPr sz="2700" b="1" i="0" u="none" strike="noStrike" cap="none">
              <a:solidFill>
                <a:schemeClr val="dk1"/>
              </a:solidFill>
              <a:latin typeface="Calibri"/>
              <a:ea typeface="Calibri"/>
              <a:cs typeface="Calibri"/>
              <a:sym typeface="Calibri"/>
            </a:endParaRPr>
          </a:p>
          <a:p>
            <a:pPr marL="273050" marR="0" lvl="0" indent="0" algn="l" rtl="0">
              <a:lnSpc>
                <a:spcPct val="100000"/>
              </a:lnSpc>
              <a:spcBef>
                <a:spcPts val="0"/>
              </a:spcBef>
              <a:spcAft>
                <a:spcPts val="0"/>
              </a:spcAft>
              <a:buNone/>
            </a:pPr>
            <a:endParaRPr sz="2700" b="1">
              <a:latin typeface="Calibri"/>
              <a:ea typeface="Calibri"/>
              <a:cs typeface="Calibri"/>
              <a:sym typeface="Calibri"/>
            </a:endParaRPr>
          </a:p>
          <a:p>
            <a:pPr marL="273050" marR="0" lvl="0" indent="0" algn="l" rtl="0">
              <a:lnSpc>
                <a:spcPct val="100000"/>
              </a:lnSpc>
              <a:spcBef>
                <a:spcPts val="0"/>
              </a:spcBef>
              <a:spcAft>
                <a:spcPts val="0"/>
              </a:spcAft>
              <a:buNone/>
            </a:pPr>
            <a:endParaRPr sz="2700" b="1">
              <a:latin typeface="Calibri"/>
              <a:ea typeface="Calibri"/>
              <a:cs typeface="Calibri"/>
              <a:sym typeface="Calibri"/>
            </a:endParaRPr>
          </a:p>
          <a:p>
            <a:pPr marL="273050" marR="0" lvl="0" indent="0" algn="l" rtl="0">
              <a:lnSpc>
                <a:spcPct val="100000"/>
              </a:lnSpc>
              <a:spcBef>
                <a:spcPts val="640"/>
              </a:spcBef>
              <a:spcAft>
                <a:spcPts val="0"/>
              </a:spcAft>
              <a:buNone/>
            </a:pPr>
            <a:endParaRPr sz="2700" b="1">
              <a:latin typeface="Calibri"/>
              <a:ea typeface="Calibri"/>
              <a:cs typeface="Calibri"/>
              <a:sym typeface="Calibri"/>
            </a:endParaRPr>
          </a:p>
        </p:txBody>
      </p:sp>
      <p:sp>
        <p:nvSpPr>
          <p:cNvPr id="364" name="Google Shape;364;p26"/>
          <p:cNvSpPr txBox="1"/>
          <p:nvPr/>
        </p:nvSpPr>
        <p:spPr>
          <a:xfrm>
            <a:off x="259525" y="3379591"/>
            <a:ext cx="3742500" cy="17850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600" b="1" dirty="0">
                <a:latin typeface="Calibri" panose="020F0502020204030204" pitchFamily="34" charset="0"/>
                <a:ea typeface="Constantia"/>
                <a:cs typeface="Calibri" panose="020F0502020204030204" pitchFamily="34" charset="0"/>
                <a:sym typeface="Constantia"/>
              </a:rPr>
              <a:t>RICETTORE PASSIVO DI STIMOLI AMBIENTALI O ENDOGENI</a:t>
            </a:r>
            <a:endParaRPr sz="2600" b="1" dirty="0">
              <a:latin typeface="Calibri" panose="020F0502020204030204" pitchFamily="34" charset="0"/>
              <a:ea typeface="Constantia"/>
              <a:cs typeface="Calibri" panose="020F0502020204030204" pitchFamily="34" charset="0"/>
              <a:sym typeface="Constantia"/>
            </a:endParaRPr>
          </a:p>
          <a:p>
            <a:pPr marL="0" lvl="0" indent="0" algn="l" rtl="0">
              <a:spcBef>
                <a:spcPts val="0"/>
              </a:spcBef>
              <a:spcAft>
                <a:spcPts val="0"/>
              </a:spcAft>
              <a:buNone/>
            </a:pPr>
            <a:r>
              <a:rPr lang="it-IT" sz="2600" b="1" dirty="0">
                <a:latin typeface="Calibri" panose="020F0502020204030204" pitchFamily="34" charset="0"/>
                <a:ea typeface="Constantia"/>
                <a:cs typeface="Calibri" panose="020F0502020204030204" pitchFamily="34" charset="0"/>
                <a:sym typeface="Constantia"/>
              </a:rPr>
              <a:t>(riflessi)</a:t>
            </a:r>
            <a:endParaRPr sz="2600" b="1" dirty="0">
              <a:latin typeface="Calibri" panose="020F0502020204030204" pitchFamily="34" charset="0"/>
              <a:ea typeface="Constantia"/>
              <a:cs typeface="Calibri" panose="020F0502020204030204" pitchFamily="34" charset="0"/>
              <a:sym typeface="Constantia"/>
            </a:endParaRPr>
          </a:p>
        </p:txBody>
      </p:sp>
      <p:cxnSp>
        <p:nvCxnSpPr>
          <p:cNvPr id="365" name="Google Shape;365;p26"/>
          <p:cNvCxnSpPr>
            <a:cxnSpLocks/>
            <a:stCxn id="364" idx="3"/>
          </p:cNvCxnSpPr>
          <p:nvPr/>
        </p:nvCxnSpPr>
        <p:spPr>
          <a:xfrm>
            <a:off x="4002025" y="4272128"/>
            <a:ext cx="929834" cy="200363"/>
          </a:xfrm>
          <a:prstGeom prst="straightConnector1">
            <a:avLst/>
          </a:prstGeom>
          <a:noFill/>
          <a:ln w="38100" cap="flat" cmpd="sng">
            <a:solidFill>
              <a:schemeClr val="dk2"/>
            </a:solidFill>
            <a:prstDash val="solid"/>
            <a:round/>
            <a:headEnd type="none" w="med" len="med"/>
            <a:tailEnd type="triangle" w="med" len="med"/>
          </a:ln>
        </p:spPr>
      </p:cxnSp>
      <p:sp>
        <p:nvSpPr>
          <p:cNvPr id="366" name="Google Shape;366;p26"/>
          <p:cNvSpPr txBox="1"/>
          <p:nvPr/>
        </p:nvSpPr>
        <p:spPr>
          <a:xfrm>
            <a:off x="5300100" y="3115650"/>
            <a:ext cx="3742500" cy="258529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600" b="1" dirty="0">
                <a:latin typeface="Calibri" panose="020F0502020204030204" pitchFamily="34" charset="0"/>
                <a:ea typeface="Constantia"/>
                <a:cs typeface="Calibri" panose="020F0502020204030204" pitchFamily="34" charset="0"/>
                <a:sym typeface="Constantia"/>
              </a:rPr>
              <a:t>INDIVIDUO CAPACE DI AZIONI COMPLESSE, VOLONTARIE E PIANIFICATE</a:t>
            </a:r>
            <a:endParaRPr sz="2600" b="1" dirty="0">
              <a:latin typeface="Calibri" panose="020F0502020204030204" pitchFamily="34" charset="0"/>
              <a:ea typeface="Constantia"/>
              <a:cs typeface="Calibri" panose="020F0502020204030204" pitchFamily="34" charset="0"/>
              <a:sym typeface="Constantia"/>
            </a:endParaRPr>
          </a:p>
          <a:p>
            <a:pPr marL="0" lvl="0" indent="0" algn="l" rtl="0">
              <a:spcBef>
                <a:spcPts val="0"/>
              </a:spcBef>
              <a:spcAft>
                <a:spcPts val="0"/>
              </a:spcAft>
              <a:buNone/>
            </a:pPr>
            <a:r>
              <a:rPr lang="it-IT" sz="2600" b="1" dirty="0">
                <a:latin typeface="Calibri" panose="020F0502020204030204" pitchFamily="34" charset="0"/>
                <a:ea typeface="Constantia"/>
                <a:cs typeface="Calibri" panose="020F0502020204030204" pitchFamily="34" charset="0"/>
                <a:sym typeface="Constantia"/>
              </a:rPr>
              <a:t>(reazioni circolari primarie e secondarie)</a:t>
            </a:r>
            <a:endParaRPr sz="2600" b="1" dirty="0">
              <a:latin typeface="Calibri" panose="020F0502020204030204" pitchFamily="34" charset="0"/>
              <a:ea typeface="Constantia"/>
              <a:cs typeface="Calibri" panose="020F0502020204030204" pitchFamily="34" charset="0"/>
              <a:sym typeface="Constantia"/>
            </a:endParaRPr>
          </a:p>
        </p:txBody>
      </p:sp>
      <p:sp>
        <p:nvSpPr>
          <p:cNvPr id="367" name="Google Shape;367;p26"/>
          <p:cNvSpPr txBox="1"/>
          <p:nvPr/>
        </p:nvSpPr>
        <p:spPr>
          <a:xfrm>
            <a:off x="1605600" y="2794591"/>
            <a:ext cx="734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600" dirty="0">
                <a:latin typeface="Constantia"/>
                <a:ea typeface="Constantia"/>
                <a:cs typeface="Constantia"/>
                <a:sym typeface="Constantia"/>
              </a:rPr>
              <a:t>da</a:t>
            </a:r>
            <a:endParaRPr sz="2600" dirty="0">
              <a:latin typeface="Constantia"/>
              <a:ea typeface="Constantia"/>
              <a:cs typeface="Constantia"/>
              <a:sym typeface="Constantia"/>
            </a:endParaRPr>
          </a:p>
        </p:txBody>
      </p:sp>
      <p:sp>
        <p:nvSpPr>
          <p:cNvPr id="368" name="Google Shape;368;p26"/>
          <p:cNvSpPr txBox="1"/>
          <p:nvPr/>
        </p:nvSpPr>
        <p:spPr>
          <a:xfrm>
            <a:off x="6804300" y="2685900"/>
            <a:ext cx="734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2600">
                <a:latin typeface="Constantia"/>
                <a:ea typeface="Constantia"/>
                <a:cs typeface="Constantia"/>
                <a:sym typeface="Constantia"/>
              </a:rPr>
              <a:t>a</a:t>
            </a:r>
            <a:endParaRPr sz="2600">
              <a:latin typeface="Constantia"/>
              <a:ea typeface="Constantia"/>
              <a:cs typeface="Constantia"/>
              <a:sym typeface="Constantia"/>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d416c151cf_0_12"/>
          <p:cNvSpPr txBox="1">
            <a:spLocks noGrp="1"/>
          </p:cNvSpPr>
          <p:nvPr>
            <p:ph type="title"/>
          </p:nvPr>
        </p:nvSpPr>
        <p:spPr>
          <a:xfrm>
            <a:off x="457200" y="-244150"/>
            <a:ext cx="8229600" cy="11430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it-IT" sz="4700" b="1" dirty="0">
                <a:solidFill>
                  <a:srgbClr val="FFFFFF"/>
                </a:solidFill>
              </a:rPr>
              <a:t>DESCRIZIONE DEI SOTTOSTADI</a:t>
            </a:r>
            <a:endParaRPr sz="4700" b="1" dirty="0">
              <a:solidFill>
                <a:srgbClr val="FFFFFF"/>
              </a:solidFill>
            </a:endParaRPr>
          </a:p>
        </p:txBody>
      </p:sp>
      <p:sp>
        <p:nvSpPr>
          <p:cNvPr id="375" name="Google Shape;375;gd416c151cf_0_12"/>
          <p:cNvSpPr txBox="1">
            <a:spLocks noGrp="1"/>
          </p:cNvSpPr>
          <p:nvPr>
            <p:ph type="body" idx="1"/>
          </p:nvPr>
        </p:nvSpPr>
        <p:spPr>
          <a:xfrm>
            <a:off x="0" y="773525"/>
            <a:ext cx="9144000" cy="5959200"/>
          </a:xfrm>
          <a:prstGeom prst="rect">
            <a:avLst/>
          </a:prstGeom>
        </p:spPr>
        <p:txBody>
          <a:bodyPr spcFirstLastPara="1" wrap="square" lIns="91425" tIns="45700" rIns="91425" bIns="45700" anchor="t" anchorCtr="0">
            <a:noAutofit/>
          </a:bodyPr>
          <a:lstStyle/>
          <a:p>
            <a:pPr marL="228600" lvl="0" indent="0" algn="just" rtl="0">
              <a:lnSpc>
                <a:spcPct val="115000"/>
              </a:lnSpc>
              <a:spcBef>
                <a:spcPts val="1200"/>
              </a:spcBef>
              <a:spcAft>
                <a:spcPts val="0"/>
              </a:spcAft>
              <a:buClr>
                <a:schemeClr val="dk1"/>
              </a:buClr>
              <a:buSzPts val="1100"/>
              <a:buFont typeface="Arial"/>
              <a:buNone/>
            </a:pPr>
            <a:r>
              <a:rPr lang="it-IT" sz="2400" b="1" dirty="0">
                <a:solidFill>
                  <a:schemeClr val="bg1">
                    <a:lumMod val="20000"/>
                    <a:lumOff val="80000"/>
                  </a:schemeClr>
                </a:solidFill>
                <a:latin typeface="Calibri"/>
                <a:ea typeface="Calibri"/>
                <a:cs typeface="Calibri"/>
                <a:sym typeface="Calibri"/>
              </a:rPr>
              <a:t>STADIO 1</a:t>
            </a:r>
            <a:r>
              <a:rPr lang="it-IT" sz="2400" b="1" dirty="0">
                <a:latin typeface="Calibri"/>
                <a:ea typeface="Calibri"/>
                <a:cs typeface="Calibri"/>
                <a:sym typeface="Calibri"/>
              </a:rPr>
              <a:t>(0-1.5 m.) : Riflessi ( Risposte automatiche innate)</a:t>
            </a:r>
            <a:endParaRPr sz="2400" b="1" dirty="0">
              <a:latin typeface="Calibri"/>
              <a:ea typeface="Calibri"/>
              <a:cs typeface="Calibri"/>
              <a:sym typeface="Calibri"/>
            </a:endParaRPr>
          </a:p>
          <a:p>
            <a:pPr marL="457200" lvl="0" indent="-228600" algn="just" rtl="0">
              <a:lnSpc>
                <a:spcPct val="115000"/>
              </a:lnSpc>
              <a:spcBef>
                <a:spcPts val="1200"/>
              </a:spcBef>
              <a:spcAft>
                <a:spcPts val="0"/>
              </a:spcAft>
              <a:buClr>
                <a:schemeClr val="dk1"/>
              </a:buClr>
              <a:buSzPts val="1100"/>
              <a:buFont typeface="Arial"/>
              <a:buNone/>
            </a:pPr>
            <a:r>
              <a:rPr lang="it-IT" sz="2400" b="1" dirty="0">
                <a:solidFill>
                  <a:schemeClr val="bg1">
                    <a:lumMod val="20000"/>
                    <a:lumOff val="80000"/>
                  </a:schemeClr>
                </a:solidFill>
                <a:latin typeface="Calibri"/>
                <a:ea typeface="Calibri"/>
                <a:cs typeface="Calibri"/>
                <a:sym typeface="Calibri"/>
              </a:rPr>
              <a:t>STADIO 2</a:t>
            </a:r>
            <a:r>
              <a:rPr lang="it-IT" sz="2400" b="1" dirty="0">
                <a:latin typeface="Calibri"/>
                <a:ea typeface="Calibri"/>
                <a:cs typeface="Calibri"/>
                <a:sym typeface="Calibri"/>
              </a:rPr>
              <a:t> (1.5-4 m.): Reazioni circolari primarie. (L’attività del b. inizia a modificarsi in funzione dell’esperienza.)</a:t>
            </a:r>
            <a:endParaRPr sz="2400" b="1" dirty="0">
              <a:latin typeface="Calibri"/>
              <a:ea typeface="Calibri"/>
              <a:cs typeface="Calibri"/>
              <a:sym typeface="Calibri"/>
            </a:endParaRPr>
          </a:p>
          <a:p>
            <a:pPr marL="457200" lvl="0" indent="-228600" algn="just" rtl="0">
              <a:lnSpc>
                <a:spcPct val="115000"/>
              </a:lnSpc>
              <a:spcBef>
                <a:spcPts val="1200"/>
              </a:spcBef>
              <a:spcAft>
                <a:spcPts val="0"/>
              </a:spcAft>
              <a:buClr>
                <a:schemeClr val="dk1"/>
              </a:buClr>
              <a:buSzPts val="1100"/>
              <a:buFont typeface="Arial"/>
              <a:buNone/>
            </a:pPr>
            <a:r>
              <a:rPr lang="it-IT" sz="2400" b="1" dirty="0">
                <a:solidFill>
                  <a:schemeClr val="bg1">
                    <a:lumMod val="20000"/>
                    <a:lumOff val="80000"/>
                  </a:schemeClr>
                </a:solidFill>
                <a:latin typeface="Calibri"/>
                <a:ea typeface="Calibri"/>
                <a:cs typeface="Calibri"/>
                <a:sym typeface="Calibri"/>
              </a:rPr>
              <a:t>STADIO 3</a:t>
            </a:r>
            <a:r>
              <a:rPr lang="it-IT" sz="2400" b="1" dirty="0">
                <a:latin typeface="Calibri"/>
                <a:ea typeface="Calibri"/>
                <a:cs typeface="Calibri"/>
                <a:sym typeface="Calibri"/>
              </a:rPr>
              <a:t> (4-8 m.) : Reazioni circolari secondarie </a:t>
            </a:r>
            <a:endParaRPr sz="2400" b="1" dirty="0">
              <a:latin typeface="Calibri"/>
              <a:ea typeface="Calibri"/>
              <a:cs typeface="Calibri"/>
              <a:sym typeface="Calibri"/>
            </a:endParaRPr>
          </a:p>
          <a:p>
            <a:pPr marL="0" lvl="0" indent="-228600" algn="just" rtl="0">
              <a:lnSpc>
                <a:spcPct val="115000"/>
              </a:lnSpc>
              <a:spcBef>
                <a:spcPts val="1200"/>
              </a:spcBef>
              <a:spcAft>
                <a:spcPts val="0"/>
              </a:spcAft>
              <a:buClr>
                <a:schemeClr val="dk1"/>
              </a:buClr>
              <a:buSzPts val="1100"/>
              <a:buFont typeface="Arial"/>
              <a:buNone/>
            </a:pPr>
            <a:r>
              <a:rPr lang="it-IT" sz="2400" b="1" dirty="0">
                <a:solidFill>
                  <a:schemeClr val="bg1">
                    <a:lumMod val="20000"/>
                    <a:lumOff val="80000"/>
                  </a:schemeClr>
                </a:solidFill>
                <a:latin typeface="Calibri"/>
                <a:ea typeface="Calibri"/>
                <a:cs typeface="Calibri"/>
                <a:sym typeface="Calibri"/>
              </a:rPr>
              <a:t>     STADIO 4 </a:t>
            </a:r>
            <a:r>
              <a:rPr lang="it-IT" sz="2400" b="1" dirty="0">
                <a:latin typeface="Calibri"/>
                <a:ea typeface="Calibri"/>
                <a:cs typeface="Calibri"/>
                <a:sym typeface="Calibri"/>
              </a:rPr>
              <a:t>(8-12 m.): Combinazione di schemi secondari in sequenza e  applicazione a situazioni nuove (generalizzazione) </a:t>
            </a:r>
            <a:endParaRPr sz="2400" b="1" dirty="0">
              <a:latin typeface="Calibri"/>
              <a:ea typeface="Calibri"/>
              <a:cs typeface="Calibri"/>
              <a:sym typeface="Calibri"/>
            </a:endParaRPr>
          </a:p>
          <a:p>
            <a:pPr marL="457200" lvl="0" indent="-228600" algn="just" rtl="0">
              <a:lnSpc>
                <a:spcPct val="115000"/>
              </a:lnSpc>
              <a:spcBef>
                <a:spcPts val="1200"/>
              </a:spcBef>
              <a:spcAft>
                <a:spcPts val="0"/>
              </a:spcAft>
              <a:buClr>
                <a:schemeClr val="dk1"/>
              </a:buClr>
              <a:buSzPts val="1100"/>
              <a:buFont typeface="Arial"/>
              <a:buNone/>
            </a:pPr>
            <a:r>
              <a:rPr lang="it-IT" sz="2400" b="1" dirty="0">
                <a:solidFill>
                  <a:schemeClr val="bg1">
                    <a:lumMod val="20000"/>
                    <a:lumOff val="80000"/>
                  </a:schemeClr>
                </a:solidFill>
                <a:latin typeface="Calibri"/>
                <a:ea typeface="Calibri"/>
                <a:cs typeface="Calibri"/>
                <a:sym typeface="Calibri"/>
              </a:rPr>
              <a:t>STADIO 5</a:t>
            </a:r>
            <a:r>
              <a:rPr lang="it-IT" sz="2400" b="1" dirty="0">
                <a:latin typeface="Calibri"/>
                <a:ea typeface="Calibri"/>
                <a:cs typeface="Calibri"/>
                <a:sym typeface="Calibri"/>
              </a:rPr>
              <a:t> (12-18 m.): Reazioni Circolari Terziarie (relazioni causa-effetto, la scoperta di mezzi nuovi mediante sperimentazione attiva) </a:t>
            </a:r>
            <a:endParaRPr sz="2400" b="1" dirty="0">
              <a:latin typeface="Calibri"/>
              <a:ea typeface="Calibri"/>
              <a:cs typeface="Calibri"/>
              <a:sym typeface="Calibri"/>
            </a:endParaRPr>
          </a:p>
          <a:p>
            <a:pPr marL="457200" lvl="0" indent="-228600" algn="just" rtl="0">
              <a:lnSpc>
                <a:spcPct val="115000"/>
              </a:lnSpc>
              <a:spcBef>
                <a:spcPts val="1200"/>
              </a:spcBef>
              <a:spcAft>
                <a:spcPts val="0"/>
              </a:spcAft>
              <a:buClr>
                <a:schemeClr val="dk1"/>
              </a:buClr>
              <a:buSzPts val="1100"/>
              <a:buFont typeface="Arial"/>
              <a:buNone/>
            </a:pPr>
            <a:r>
              <a:rPr lang="it-IT" sz="2400" b="1" dirty="0">
                <a:solidFill>
                  <a:schemeClr val="bg1">
                    <a:lumMod val="20000"/>
                    <a:lumOff val="80000"/>
                  </a:schemeClr>
                </a:solidFill>
                <a:latin typeface="Calibri"/>
                <a:ea typeface="Calibri"/>
                <a:cs typeface="Calibri"/>
                <a:sym typeface="Calibri"/>
              </a:rPr>
              <a:t>STADIO 6</a:t>
            </a:r>
            <a:r>
              <a:rPr lang="it-IT" sz="2400" b="1" dirty="0">
                <a:latin typeface="Calibri"/>
                <a:ea typeface="Calibri"/>
                <a:cs typeface="Calibri"/>
                <a:sym typeface="Calibri"/>
              </a:rPr>
              <a:t> (18-24 mesi): Rappresentazioni mentali. Relazione b-ambiente non è più diretta ma mediata dalla capacità di rappresentarsi mentalmente la realtà.</a:t>
            </a:r>
            <a:endParaRPr sz="2400" b="1" dirty="0">
              <a:latin typeface="Calibri"/>
              <a:ea typeface="Calibri"/>
              <a:cs typeface="Calibri"/>
              <a:sym typeface="Calibri"/>
            </a:endParaRPr>
          </a:p>
          <a:p>
            <a:pPr marL="0" lvl="0" indent="0" algn="just" rtl="0">
              <a:lnSpc>
                <a:spcPct val="115000"/>
              </a:lnSpc>
              <a:spcBef>
                <a:spcPts val="1200"/>
              </a:spcBef>
              <a:spcAft>
                <a:spcPts val="1200"/>
              </a:spcAft>
              <a:buClr>
                <a:schemeClr val="dk1"/>
              </a:buClr>
              <a:buSzPts val="1100"/>
              <a:buFont typeface="Arial"/>
              <a:buNone/>
            </a:pPr>
            <a:endParaRPr sz="2400" b="1"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8"/>
          <p:cNvSpPr txBox="1">
            <a:spLocks noGrp="1"/>
          </p:cNvSpPr>
          <p:nvPr>
            <p:ph type="ctrTitle" idx="4294967295"/>
          </p:nvPr>
        </p:nvSpPr>
        <p:spPr>
          <a:xfrm>
            <a:off x="13500" y="546740"/>
            <a:ext cx="8964600" cy="1008000"/>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57599"/>
              <a:buFont typeface="Calibri"/>
              <a:buNone/>
            </a:pPr>
            <a:r>
              <a:rPr lang="it-IT" sz="5555" b="1" i="0" u="none" strike="noStrike" cap="none">
                <a:solidFill>
                  <a:srgbClr val="002060"/>
                </a:solidFill>
                <a:latin typeface="Calibri"/>
                <a:ea typeface="Calibri"/>
                <a:cs typeface="Calibri"/>
                <a:sym typeface="Calibri"/>
              </a:rPr>
              <a:t>DEFINIZIONE</a:t>
            </a:r>
            <a:r>
              <a:rPr lang="it-IT" sz="5000" b="1" i="0" u="none" strike="noStrike" cap="none">
                <a:solidFill>
                  <a:srgbClr val="002060"/>
                </a:solidFill>
                <a:latin typeface="Calibri"/>
                <a:ea typeface="Calibri"/>
                <a:cs typeface="Calibri"/>
                <a:sym typeface="Calibri"/>
              </a:rPr>
              <a:t> </a:t>
            </a:r>
            <a:endParaRPr sz="50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2060"/>
              </a:buClr>
              <a:buSzPct val="64000"/>
              <a:buFont typeface="Calibri"/>
              <a:buNone/>
            </a:pPr>
            <a:r>
              <a:rPr lang="it-IT" sz="5000" b="1" i="0" u="none" strike="noStrike" cap="none">
                <a:solidFill>
                  <a:srgbClr val="002060"/>
                </a:solidFill>
                <a:latin typeface="Calibri"/>
                <a:ea typeface="Calibri"/>
                <a:cs typeface="Calibri"/>
                <a:sym typeface="Calibri"/>
              </a:rPr>
              <a:t>Periodo Senso-Motorio</a:t>
            </a:r>
            <a:endParaRPr/>
          </a:p>
        </p:txBody>
      </p:sp>
      <p:sp>
        <p:nvSpPr>
          <p:cNvPr id="382" name="Google Shape;382;p28"/>
          <p:cNvSpPr txBox="1">
            <a:spLocks noGrp="1"/>
          </p:cNvSpPr>
          <p:nvPr>
            <p:ph type="subTitle" idx="1"/>
          </p:nvPr>
        </p:nvSpPr>
        <p:spPr>
          <a:xfrm>
            <a:off x="609600" y="1752600"/>
            <a:ext cx="7772400" cy="5105400"/>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2470"/>
              <a:buNone/>
            </a:pPr>
            <a:r>
              <a:rPr lang="it-IT" sz="2600" b="1" i="0" u="none">
                <a:solidFill>
                  <a:schemeClr val="dk1"/>
                </a:solidFill>
                <a:latin typeface="Constantia"/>
                <a:ea typeface="Constantia"/>
                <a:cs typeface="Constantia"/>
                <a:sym typeface="Constantia"/>
              </a:rPr>
              <a:t> </a:t>
            </a:r>
            <a:r>
              <a:rPr lang="it-IT" sz="3600" b="1" i="0" u="none">
                <a:solidFill>
                  <a:schemeClr val="dk1"/>
                </a:solidFill>
                <a:latin typeface="Calibri"/>
                <a:ea typeface="Calibri"/>
                <a:cs typeface="Calibri"/>
                <a:sym typeface="Calibri"/>
              </a:rPr>
              <a:t>“….Periodo che possiamo chiamare “senso-motorio”, perché, </a:t>
            </a:r>
            <a:endParaRPr sz="3600" b="1" i="0" u="none">
              <a:solidFill>
                <a:schemeClr val="dk1"/>
              </a:solidFill>
              <a:latin typeface="Calibri"/>
              <a:ea typeface="Calibri"/>
              <a:cs typeface="Calibri"/>
              <a:sym typeface="Calibri"/>
            </a:endParaRPr>
          </a:p>
          <a:p>
            <a:pPr marL="0" lvl="0" indent="0" algn="just" rtl="0">
              <a:lnSpc>
                <a:spcPct val="85000"/>
              </a:lnSpc>
              <a:spcBef>
                <a:spcPts val="720"/>
              </a:spcBef>
              <a:spcAft>
                <a:spcPts val="0"/>
              </a:spcAft>
              <a:buSzPts val="3420"/>
              <a:buNone/>
            </a:pPr>
            <a:endParaRPr sz="3600" b="1" i="0" u="none">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endParaRPr sz="2800">
              <a:solidFill>
                <a:srgbClr val="002060"/>
              </a:solidFill>
              <a:latin typeface="Calibri"/>
              <a:ea typeface="Calibri"/>
              <a:cs typeface="Calibri"/>
              <a:sym typeface="Calibri"/>
            </a:endParaRPr>
          </a:p>
          <a:p>
            <a:pPr marL="0" lvl="0" indent="0" algn="just" rtl="0">
              <a:lnSpc>
                <a:spcPct val="85000"/>
              </a:lnSpc>
              <a:spcBef>
                <a:spcPts val="560"/>
              </a:spcBef>
              <a:spcAft>
                <a:spcPts val="0"/>
              </a:spcAft>
              <a:buSzPts val="2660"/>
              <a:buNone/>
            </a:pPr>
            <a:r>
              <a:rPr lang="it-IT" sz="2800" b="0" i="0" u="none">
                <a:solidFill>
                  <a:srgbClr val="002060"/>
                </a:solidFill>
                <a:latin typeface="Calibri"/>
                <a:ea typeface="Calibri"/>
                <a:cs typeface="Calibri"/>
                <a:sym typeface="Calibri"/>
              </a:rPr>
              <a:t>Piaget-Inhelder (1966). La Psicologia del bambino</a:t>
            </a:r>
            <a:r>
              <a:rPr lang="it-IT" sz="2800" b="0" i="0" u="none">
                <a:solidFill>
                  <a:schemeClr val="dk1"/>
                </a:solidFill>
                <a:latin typeface="Calibri"/>
                <a:ea typeface="Calibri"/>
                <a:cs typeface="Calibri"/>
                <a:sym typeface="Calibri"/>
              </a:rPr>
              <a:t>.</a:t>
            </a:r>
            <a:endParaRPr/>
          </a:p>
        </p:txBody>
      </p:sp>
      <p:sp>
        <p:nvSpPr>
          <p:cNvPr id="383" name="Google Shape;383;p28"/>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384" name="Google Shape;384;p28"/>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385" name="Google Shape;385;p28"/>
          <p:cNvSpPr txBox="1"/>
          <p:nvPr/>
        </p:nvSpPr>
        <p:spPr>
          <a:xfrm>
            <a:off x="802600" y="2811250"/>
            <a:ext cx="7359300" cy="3226200"/>
          </a:xfrm>
          <a:prstGeom prst="rect">
            <a:avLst/>
          </a:prstGeom>
          <a:solidFill>
            <a:srgbClr val="FFFFFF"/>
          </a:solidFill>
          <a:ln>
            <a:noFill/>
          </a:ln>
        </p:spPr>
        <p:txBody>
          <a:bodyPr spcFirstLastPara="1" wrap="square" lIns="91425" tIns="91425" rIns="91425" bIns="91425" anchor="t" anchorCtr="0">
            <a:spAutoFit/>
          </a:bodyPr>
          <a:lstStyle/>
          <a:p>
            <a:pPr marL="0" marR="45720" lvl="0" indent="0" algn="just" rtl="0">
              <a:lnSpc>
                <a:spcPct val="85000"/>
              </a:lnSpc>
              <a:spcBef>
                <a:spcPts val="0"/>
              </a:spcBef>
              <a:spcAft>
                <a:spcPts val="0"/>
              </a:spcAft>
              <a:buClr>
                <a:schemeClr val="dk1"/>
              </a:buClr>
              <a:buSzPts val="2470"/>
              <a:buFont typeface="Arial"/>
              <a:buNone/>
            </a:pPr>
            <a:r>
              <a:rPr lang="it-IT" sz="3600" b="1">
                <a:solidFill>
                  <a:schemeClr val="lt1"/>
                </a:solidFill>
                <a:latin typeface="Calibri"/>
                <a:ea typeface="Calibri"/>
                <a:cs typeface="Calibri"/>
                <a:sym typeface="Calibri"/>
              </a:rPr>
              <a:t>data l’assenza di funzione simbolica</a:t>
            </a:r>
            <a:r>
              <a:rPr lang="it-IT" sz="3600" b="1">
                <a:solidFill>
                  <a:schemeClr val="dk1"/>
                </a:solidFill>
                <a:latin typeface="Calibri"/>
                <a:ea typeface="Calibri"/>
                <a:cs typeface="Calibri"/>
                <a:sym typeface="Calibri"/>
              </a:rPr>
              <a:t>, </a:t>
            </a:r>
            <a:r>
              <a:rPr lang="it-IT" sz="3600" b="1">
                <a:solidFill>
                  <a:schemeClr val="lt1"/>
                </a:solidFill>
                <a:latin typeface="Calibri"/>
                <a:ea typeface="Calibri"/>
                <a:cs typeface="Calibri"/>
                <a:sym typeface="Calibri"/>
              </a:rPr>
              <a:t>il lattante non presenta ancora né pensiero</a:t>
            </a:r>
            <a:r>
              <a:rPr lang="it-IT" sz="3600" b="1">
                <a:solidFill>
                  <a:schemeClr val="dk1"/>
                </a:solidFill>
                <a:latin typeface="Calibri"/>
                <a:ea typeface="Calibri"/>
                <a:cs typeface="Calibri"/>
                <a:sym typeface="Calibri"/>
              </a:rPr>
              <a:t>, </a:t>
            </a:r>
            <a:r>
              <a:rPr lang="it-IT" sz="3600" b="1">
                <a:solidFill>
                  <a:srgbClr val="4A86E8"/>
                </a:solidFill>
                <a:latin typeface="Calibri"/>
                <a:ea typeface="Calibri"/>
                <a:cs typeface="Calibri"/>
                <a:sym typeface="Calibri"/>
              </a:rPr>
              <a:t>né</a:t>
            </a:r>
            <a:r>
              <a:rPr lang="it-IT" sz="3600" b="1">
                <a:solidFill>
                  <a:schemeClr val="dk1"/>
                </a:solidFill>
                <a:latin typeface="Calibri"/>
                <a:ea typeface="Calibri"/>
                <a:cs typeface="Calibri"/>
                <a:sym typeface="Calibri"/>
              </a:rPr>
              <a:t> </a:t>
            </a:r>
            <a:r>
              <a:rPr lang="it-IT" sz="3600" b="1">
                <a:solidFill>
                  <a:schemeClr val="lt1"/>
                </a:solidFill>
                <a:latin typeface="Calibri"/>
                <a:ea typeface="Calibri"/>
                <a:cs typeface="Calibri"/>
                <a:sym typeface="Calibri"/>
              </a:rPr>
              <a:t>affettività legata a rappresentazioni che permettano di evocare le persone o gli oggetti in loro assenza..</a:t>
            </a:r>
            <a:r>
              <a:rPr lang="it-IT" sz="3600" b="1">
                <a:solidFill>
                  <a:schemeClr val="dk1"/>
                </a:solidFill>
                <a:latin typeface="Calibri"/>
                <a:ea typeface="Calibri"/>
                <a:cs typeface="Calibri"/>
                <a:sym typeface="Calibri"/>
              </a:rPr>
              <a:t>”</a:t>
            </a:r>
            <a:endParaRPr sz="2600">
              <a:solidFill>
                <a:schemeClr val="dk1"/>
              </a:solidFill>
              <a:latin typeface="Constantia"/>
              <a:ea typeface="Constantia"/>
              <a:cs typeface="Constantia"/>
              <a:sym typeface="Constantia"/>
            </a:endParaRPr>
          </a:p>
          <a:p>
            <a:pPr marL="0" lvl="0" indent="0" algn="l" rtl="0">
              <a:spcBef>
                <a:spcPts val="0"/>
              </a:spcBef>
              <a:spcAft>
                <a:spcPts val="0"/>
              </a:spcAft>
              <a:buNone/>
            </a:pPr>
            <a:endParaRPr>
              <a:latin typeface="Constantia"/>
              <a:ea typeface="Constantia"/>
              <a:cs typeface="Constantia"/>
              <a:sym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ctrTitle" idx="4294967295"/>
          </p:nvPr>
        </p:nvSpPr>
        <p:spPr>
          <a:xfrm>
            <a:off x="-14514" y="260648"/>
            <a:ext cx="9144000" cy="1916832"/>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100000"/>
              <a:buFont typeface="Calibri"/>
              <a:buNone/>
            </a:pPr>
            <a:br>
              <a:rPr lang="it-IT" sz="5600" b="1" i="0" u="none" strike="noStrike" cap="none" dirty="0">
                <a:solidFill>
                  <a:srgbClr val="002060"/>
                </a:solidFill>
                <a:latin typeface="Calibri" panose="020F0502020204030204" pitchFamily="34" charset="0"/>
                <a:cs typeface="Calibri" panose="020F0502020204030204" pitchFamily="34" charset="0"/>
                <a:sym typeface="Calibri"/>
              </a:rPr>
            </a:br>
            <a:br>
              <a:rPr lang="it-IT" sz="5600" b="1" i="0" u="none" strike="noStrike" cap="none" dirty="0">
                <a:solidFill>
                  <a:srgbClr val="002060"/>
                </a:solidFill>
                <a:latin typeface="Calibri" panose="020F0502020204030204" pitchFamily="34" charset="0"/>
                <a:cs typeface="Calibri" panose="020F0502020204030204" pitchFamily="34" charset="0"/>
                <a:sym typeface="Calibri"/>
              </a:rPr>
            </a:br>
            <a:br>
              <a:rPr lang="it-IT" sz="5600" b="1" i="0" u="none" strike="noStrike" cap="none" dirty="0">
                <a:solidFill>
                  <a:srgbClr val="002060"/>
                </a:solidFill>
                <a:latin typeface="Calibri" panose="020F0502020204030204" pitchFamily="34" charset="0"/>
                <a:cs typeface="Calibri" panose="020F0502020204030204" pitchFamily="34" charset="0"/>
                <a:sym typeface="Calibri"/>
              </a:rPr>
            </a:br>
            <a:br>
              <a:rPr lang="it-IT" sz="5600" b="1" i="0" u="none" strike="noStrike" cap="none" dirty="0">
                <a:solidFill>
                  <a:srgbClr val="002060"/>
                </a:solidFill>
                <a:latin typeface="Calibri" panose="020F0502020204030204" pitchFamily="34" charset="0"/>
                <a:cs typeface="Calibri" panose="020F0502020204030204" pitchFamily="34" charset="0"/>
                <a:sym typeface="Calibri"/>
              </a:rPr>
            </a:br>
            <a:r>
              <a:rPr lang="it-IT" sz="4444" b="1" i="0" u="none" strike="noStrike" cap="none" dirty="0">
                <a:solidFill>
                  <a:srgbClr val="002060"/>
                </a:solidFill>
                <a:latin typeface="Calibri" panose="020F0502020204030204" pitchFamily="34" charset="0"/>
                <a:cs typeface="Calibri" panose="020F0502020204030204" pitchFamily="34" charset="0"/>
                <a:sym typeface="Calibri"/>
              </a:rPr>
              <a:t>PREMESS</a:t>
            </a:r>
            <a:r>
              <a:rPr lang="it-IT" sz="4444" b="1" dirty="0">
                <a:solidFill>
                  <a:srgbClr val="002060"/>
                </a:solidFill>
                <a:latin typeface="Calibri" panose="020F0502020204030204" pitchFamily="34" charset="0"/>
                <a:cs typeface="Calibri" panose="020F0502020204030204" pitchFamily="34" charset="0"/>
              </a:rPr>
              <a:t>E</a:t>
            </a:r>
            <a:r>
              <a:rPr lang="it-IT" sz="4222" b="1" i="0" u="none" strike="noStrike" cap="none" dirty="0">
                <a:solidFill>
                  <a:srgbClr val="002060"/>
                </a:solidFill>
                <a:latin typeface="Calibri" panose="020F0502020204030204" pitchFamily="34" charset="0"/>
                <a:cs typeface="Calibri" panose="020F0502020204030204" pitchFamily="34" charset="0"/>
                <a:sym typeface="Calibri"/>
              </a:rPr>
              <a:t> </a:t>
            </a:r>
            <a:r>
              <a:rPr lang="it-IT" sz="5600" b="1" i="0" u="none" strike="noStrike" cap="none" dirty="0">
                <a:solidFill>
                  <a:srgbClr val="002060"/>
                </a:solidFill>
                <a:latin typeface="Calibri" panose="020F0502020204030204" pitchFamily="34" charset="0"/>
                <a:cs typeface="Calibri" panose="020F0502020204030204" pitchFamily="34" charset="0"/>
                <a:sym typeface="Calibri"/>
              </a:rPr>
              <a:t> </a:t>
            </a:r>
            <a:br>
              <a:rPr lang="it-IT" sz="5600" b="1" i="0" u="none" strike="noStrike" cap="none" dirty="0">
                <a:solidFill>
                  <a:srgbClr val="002060"/>
                </a:solidFill>
                <a:latin typeface="Calibri" panose="020F0502020204030204" pitchFamily="34" charset="0"/>
                <a:cs typeface="Calibri" panose="020F0502020204030204" pitchFamily="34" charset="0"/>
                <a:sym typeface="Calibri"/>
              </a:rPr>
            </a:br>
            <a:r>
              <a:rPr lang="it-IT" sz="4488" b="1" dirty="0">
                <a:solidFill>
                  <a:srgbClr val="002060"/>
                </a:solidFill>
                <a:latin typeface="Calibri" panose="020F0502020204030204" pitchFamily="34" charset="0"/>
                <a:cs typeface="Calibri" panose="020F0502020204030204" pitchFamily="34" charset="0"/>
              </a:rPr>
              <a:t>I</a:t>
            </a:r>
            <a:r>
              <a:rPr lang="it-IT" sz="4488" b="1" i="0" u="none" strike="noStrike" cap="none" dirty="0">
                <a:solidFill>
                  <a:srgbClr val="002060"/>
                </a:solidFill>
                <a:latin typeface="Calibri" panose="020F0502020204030204" pitchFamily="34" charset="0"/>
                <a:cs typeface="Calibri" panose="020F0502020204030204" pitchFamily="34" charset="0"/>
                <a:sym typeface="Calibri"/>
              </a:rPr>
              <a:t> :</a:t>
            </a:r>
            <a:r>
              <a:rPr lang="it-IT" sz="5600" b="1" i="0" u="none" strike="noStrike" cap="none" dirty="0">
                <a:solidFill>
                  <a:srgbClr val="002060"/>
                </a:solidFill>
                <a:latin typeface="Calibri" panose="020F0502020204030204" pitchFamily="34" charset="0"/>
                <a:cs typeface="Calibri" panose="020F0502020204030204" pitchFamily="34" charset="0"/>
                <a:sym typeface="Calibri"/>
              </a:rPr>
              <a:t> </a:t>
            </a:r>
            <a:r>
              <a:rPr lang="it-IT" sz="3400" b="1" i="0" u="none" strike="noStrike" cap="none" dirty="0">
                <a:solidFill>
                  <a:srgbClr val="002060"/>
                </a:solidFill>
                <a:latin typeface="Calibri" panose="020F0502020204030204" pitchFamily="34" charset="0"/>
                <a:cs typeface="Calibri" panose="020F0502020204030204" pitchFamily="34" charset="0"/>
                <a:sym typeface="Calibri"/>
              </a:rPr>
              <a:t>Secondo Piaget l’inizio è…</a:t>
            </a:r>
            <a:br>
              <a:rPr lang="it-IT" sz="4400" b="1" i="0" u="none" strike="noStrike" cap="none" dirty="0">
                <a:solidFill>
                  <a:srgbClr val="002060"/>
                </a:solidFill>
                <a:latin typeface="Calibri" panose="020F0502020204030204" pitchFamily="34" charset="0"/>
                <a:cs typeface="Calibri" panose="020F0502020204030204" pitchFamily="34" charset="0"/>
                <a:sym typeface="Calibri"/>
              </a:rPr>
            </a:br>
            <a:r>
              <a:rPr lang="it-IT" sz="5600" b="1" i="0" u="none" strike="noStrike" cap="none" dirty="0">
                <a:solidFill>
                  <a:srgbClr val="002060"/>
                </a:solidFill>
                <a:latin typeface="Calibri" panose="020F0502020204030204" pitchFamily="34" charset="0"/>
                <a:cs typeface="Calibri" panose="020F0502020204030204" pitchFamily="34" charset="0"/>
                <a:sym typeface="Calibri"/>
              </a:rPr>
              <a:t>LA NASCITA</a:t>
            </a:r>
            <a:endParaRPr dirty="0">
              <a:latin typeface="Calibri" panose="020F0502020204030204" pitchFamily="34" charset="0"/>
              <a:cs typeface="Calibri" panose="020F0502020204030204" pitchFamily="34" charset="0"/>
            </a:endParaRPr>
          </a:p>
        </p:txBody>
      </p:sp>
      <p:sp>
        <p:nvSpPr>
          <p:cNvPr id="392" name="Google Shape;392;p29"/>
          <p:cNvSpPr txBox="1">
            <a:spLocks noGrp="1"/>
          </p:cNvSpPr>
          <p:nvPr>
            <p:ph type="subTitle" idx="1"/>
          </p:nvPr>
        </p:nvSpPr>
        <p:spPr>
          <a:xfrm>
            <a:off x="468312" y="2438400"/>
            <a:ext cx="8280400" cy="3810000"/>
          </a:xfrm>
          <a:prstGeom prst="rect">
            <a:avLst/>
          </a:prstGeom>
          <a:noFill/>
          <a:ln>
            <a:noFill/>
          </a:ln>
        </p:spPr>
        <p:txBody>
          <a:bodyPr spcFirstLastPara="1" wrap="square" lIns="0" tIns="45700" rIns="18275" bIns="45700" anchor="t" anchorCtr="0">
            <a:noAutofit/>
          </a:bodyPr>
          <a:lstStyle/>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l’inizio della vita studiabile ai tempi degli studi di Piaget era solo quello neonatale… </a:t>
            </a:r>
            <a:endParaRPr dirty="0">
              <a:latin typeface="Calibri" panose="020F0502020204030204" pitchFamily="34" charset="0"/>
              <a:cs typeface="Calibri" panose="020F0502020204030204" pitchFamily="34" charset="0"/>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si sapeva che la vita iniziava prima e quindi non solo l’organismo ma anche la mente doveva necessariamente avere una sua storia relativa al periodo prenatale </a:t>
            </a:r>
            <a:endParaRPr dirty="0">
              <a:latin typeface="Calibri" panose="020F0502020204030204" pitchFamily="34" charset="0"/>
              <a:cs typeface="Calibri" panose="020F0502020204030204" pitchFamily="34" charset="0"/>
            </a:endParaRPr>
          </a:p>
          <a:p>
            <a:pPr marL="441325" lvl="0" indent="-258762" algn="ctr" rtl="0">
              <a:lnSpc>
                <a:spcPct val="90000"/>
              </a:lnSpc>
              <a:spcBef>
                <a:spcPts val="0"/>
              </a:spcBef>
              <a:spcAft>
                <a:spcPts val="0"/>
              </a:spcAft>
              <a:buSzPts val="3040"/>
              <a:buNone/>
            </a:pPr>
            <a:r>
              <a:rPr lang="it-IT" sz="3200" b="1" i="0" u="none" dirty="0">
                <a:solidFill>
                  <a:srgbClr val="002060"/>
                </a:solidFill>
                <a:latin typeface="Calibri" panose="020F0502020204030204" pitchFamily="34" charset="0"/>
                <a:ea typeface="Calibri"/>
                <a:cs typeface="Calibri" panose="020F0502020204030204" pitchFamily="34" charset="0"/>
                <a:sym typeface="Calibri"/>
              </a:rPr>
              <a:t>Tuttavia il PRIMA della nascita </a:t>
            </a:r>
            <a:endParaRPr dirty="0">
              <a:latin typeface="Calibri" panose="020F0502020204030204" pitchFamily="34" charset="0"/>
              <a:cs typeface="Calibri" panose="020F0502020204030204" pitchFamily="34" charset="0"/>
            </a:endParaRPr>
          </a:p>
          <a:p>
            <a:pPr marL="441325" lvl="0" indent="-258762" algn="ctr" rtl="0">
              <a:lnSpc>
                <a:spcPct val="90000"/>
              </a:lnSpc>
              <a:spcBef>
                <a:spcPts val="0"/>
              </a:spcBef>
              <a:spcAft>
                <a:spcPts val="0"/>
              </a:spcAft>
              <a:buSzPts val="3040"/>
              <a:buNone/>
            </a:pPr>
            <a:r>
              <a:rPr lang="it-IT" sz="3200" b="1" i="0" u="none" dirty="0">
                <a:solidFill>
                  <a:srgbClr val="002060"/>
                </a:solidFill>
                <a:latin typeface="Calibri" panose="020F0502020204030204" pitchFamily="34" charset="0"/>
                <a:ea typeface="Calibri"/>
                <a:cs typeface="Calibri" panose="020F0502020204030204" pitchFamily="34" charset="0"/>
                <a:sym typeface="Calibri"/>
              </a:rPr>
              <a:t>non era studiabile direttamente </a:t>
            </a:r>
            <a:endParaRPr dirty="0">
              <a:latin typeface="Calibri" panose="020F0502020204030204" pitchFamily="34" charset="0"/>
              <a:cs typeface="Calibri" panose="020F0502020204030204" pitchFamily="34" charset="0"/>
            </a:endParaRPr>
          </a:p>
          <a:p>
            <a:pPr marL="441325" lvl="0" indent="-258762" algn="ctr" rtl="0">
              <a:lnSpc>
                <a:spcPct val="90000"/>
              </a:lnSpc>
              <a:spcBef>
                <a:spcPts val="0"/>
              </a:spcBef>
              <a:spcAft>
                <a:spcPts val="0"/>
              </a:spcAft>
              <a:buSzPts val="2660"/>
              <a:buNone/>
            </a:pPr>
            <a:r>
              <a:rPr lang="it-IT" sz="2800" b="1" i="0" u="none" dirty="0">
                <a:solidFill>
                  <a:srgbClr val="002060"/>
                </a:solidFill>
                <a:latin typeface="Calibri" panose="020F0502020204030204" pitchFamily="34" charset="0"/>
                <a:ea typeface="Calibri"/>
                <a:cs typeface="Calibri" panose="020F0502020204030204" pitchFamily="34" charset="0"/>
                <a:sym typeface="Calibri"/>
              </a:rPr>
              <a:t>con gli strumenti dell’epoca</a:t>
            </a:r>
            <a:endParaRPr dirty="0">
              <a:latin typeface="Calibri" panose="020F0502020204030204" pitchFamily="34" charset="0"/>
              <a:cs typeface="Calibri" panose="020F0502020204030204" pitchFamily="34" charset="0"/>
            </a:endParaRPr>
          </a:p>
          <a:p>
            <a:pPr marL="0" lvl="0" indent="0" algn="just" rtl="0">
              <a:lnSpc>
                <a:spcPct val="90000"/>
              </a:lnSpc>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93" name="Google Shape;393;p29"/>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394" name="Google Shape;394;p29"/>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descr="artigo_68_6"/>
          <p:cNvPicPr preferRelativeResize="0"/>
          <p:nvPr/>
        </p:nvPicPr>
        <p:blipFill rotWithShape="1">
          <a:blip r:embed="rId3">
            <a:alphaModFix/>
          </a:blip>
          <a:srcRect/>
          <a:stretch/>
        </p:blipFill>
        <p:spPr>
          <a:xfrm>
            <a:off x="0" y="957262"/>
            <a:ext cx="9144000" cy="4943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txBox="1">
            <a:spLocks noGrp="1"/>
          </p:cNvSpPr>
          <p:nvPr>
            <p:ph type="ctrTitle" idx="4294967295"/>
          </p:nvPr>
        </p:nvSpPr>
        <p:spPr>
          <a:xfrm>
            <a:off x="287287" y="834750"/>
            <a:ext cx="8598000" cy="1223400"/>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60297"/>
              <a:buFont typeface="Calibri"/>
              <a:buNone/>
            </a:pPr>
            <a:r>
              <a:rPr lang="it-IT" sz="4477" b="1" i="0" u="none" strike="noStrike" cap="none" dirty="0">
                <a:solidFill>
                  <a:srgbClr val="002060"/>
                </a:solidFill>
                <a:latin typeface="Calibri"/>
                <a:ea typeface="Calibri"/>
                <a:cs typeface="Calibri"/>
                <a:sym typeface="Calibri"/>
              </a:rPr>
              <a:t>PREMESS</a:t>
            </a:r>
            <a:r>
              <a:rPr lang="it-IT" sz="4477" b="1" dirty="0">
                <a:solidFill>
                  <a:srgbClr val="002060"/>
                </a:solidFill>
              </a:rPr>
              <a:t>E</a:t>
            </a:r>
            <a:r>
              <a:rPr lang="it-IT" sz="4477" b="1" i="0" u="none" strike="noStrike" cap="none" dirty="0">
                <a:solidFill>
                  <a:srgbClr val="002060"/>
                </a:solidFill>
                <a:latin typeface="Calibri"/>
                <a:ea typeface="Calibri"/>
                <a:cs typeface="Calibri"/>
                <a:sym typeface="Calibri"/>
              </a:rPr>
              <a:t> </a:t>
            </a:r>
            <a:br>
              <a:rPr lang="it-IT" sz="2700" b="1" i="0" u="none" strike="noStrike" cap="none" dirty="0">
                <a:solidFill>
                  <a:srgbClr val="002060"/>
                </a:solidFill>
                <a:latin typeface="Calibri"/>
                <a:ea typeface="Calibri"/>
                <a:cs typeface="Calibri"/>
                <a:sym typeface="Calibri"/>
              </a:rPr>
            </a:br>
            <a:r>
              <a:rPr lang="it-IT" sz="4477" b="1" i="0" u="none" strike="noStrike" cap="none" dirty="0">
                <a:solidFill>
                  <a:srgbClr val="002060"/>
                </a:solidFill>
                <a:latin typeface="Calibri"/>
                <a:ea typeface="Calibri"/>
                <a:cs typeface="Calibri"/>
                <a:sym typeface="Calibri"/>
              </a:rPr>
              <a:t>II: </a:t>
            </a:r>
            <a:r>
              <a:rPr lang="it-IT" sz="3300" b="1" i="0" u="none" strike="noStrike" cap="none" dirty="0">
                <a:solidFill>
                  <a:srgbClr val="002060"/>
                </a:solidFill>
                <a:latin typeface="Calibri"/>
                <a:ea typeface="Calibri"/>
                <a:cs typeface="Calibri"/>
                <a:sym typeface="Calibri"/>
              </a:rPr>
              <a:t>Secondo Piaget all’inizio … </a:t>
            </a:r>
            <a:br>
              <a:rPr lang="it-IT" sz="4400" b="1" i="0" u="none" strike="noStrike" cap="none" dirty="0">
                <a:solidFill>
                  <a:srgbClr val="002060"/>
                </a:solidFill>
                <a:latin typeface="Calibri"/>
                <a:ea typeface="Calibri"/>
                <a:cs typeface="Calibri"/>
                <a:sym typeface="Calibri"/>
              </a:rPr>
            </a:br>
            <a:r>
              <a:rPr lang="it-IT" sz="4444" b="1" i="0" u="none" strike="noStrike" cap="none" dirty="0">
                <a:solidFill>
                  <a:srgbClr val="002060"/>
                </a:solidFill>
                <a:latin typeface="Calibri"/>
                <a:ea typeface="Calibri"/>
                <a:cs typeface="Calibri"/>
                <a:sym typeface="Calibri"/>
              </a:rPr>
              <a:t>non c’è attività di astrazione cognitiva</a:t>
            </a:r>
            <a:r>
              <a:rPr lang="it-IT" sz="4000" b="1" i="0" u="none" strike="noStrike" cap="none" dirty="0">
                <a:solidFill>
                  <a:srgbClr val="002060"/>
                </a:solidFill>
                <a:latin typeface="Calibri"/>
                <a:ea typeface="Calibri"/>
                <a:cs typeface="Calibri"/>
                <a:sym typeface="Calibri"/>
              </a:rPr>
              <a:t> </a:t>
            </a:r>
            <a:endParaRPr dirty="0"/>
          </a:p>
        </p:txBody>
      </p:sp>
      <p:sp>
        <p:nvSpPr>
          <p:cNvPr id="410" name="Google Shape;410;p31"/>
          <p:cNvSpPr txBox="1">
            <a:spLocks noGrp="1"/>
          </p:cNvSpPr>
          <p:nvPr>
            <p:ph type="subTitle" idx="1"/>
          </p:nvPr>
        </p:nvSpPr>
        <p:spPr>
          <a:xfrm>
            <a:off x="252225" y="2346050"/>
            <a:ext cx="8424900" cy="4403700"/>
          </a:xfrm>
          <a:prstGeom prst="rect">
            <a:avLst/>
          </a:prstGeom>
          <a:noFill/>
          <a:ln>
            <a:noFill/>
          </a:ln>
        </p:spPr>
        <p:txBody>
          <a:bodyPr spcFirstLastPara="1" wrap="square" lIns="0" tIns="45700" rIns="18275" bIns="45700" anchor="t" anchorCtr="0">
            <a:noAutofit/>
          </a:bodyPr>
          <a:lstStyle/>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 non esistono idee innate: le categorie di spazio, tempo e causalità  non sono innate ma si costruiscono nel corso dello </a:t>
            </a:r>
            <a:r>
              <a:rPr lang="it-IT" sz="3200" b="1" i="0" u="none" dirty="0">
                <a:solidFill>
                  <a:srgbClr val="002060"/>
                </a:solidFill>
                <a:latin typeface="Calibri" panose="020F0502020204030204" pitchFamily="34" charset="0"/>
                <a:ea typeface="Calibri"/>
                <a:cs typeface="Calibri" panose="020F0502020204030204" pitchFamily="34" charset="0"/>
                <a:sym typeface="Calibri"/>
              </a:rPr>
              <a:t>stadio senso-motorio</a:t>
            </a:r>
            <a:endParaRPr dirty="0">
              <a:latin typeface="Calibri" panose="020F0502020204030204" pitchFamily="34" charset="0"/>
              <a:cs typeface="Calibri" panose="020F0502020204030204" pitchFamily="34" charset="0"/>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1" u="none" dirty="0">
                <a:solidFill>
                  <a:schemeClr val="dk1"/>
                </a:solidFill>
                <a:latin typeface="Calibri" panose="020F0502020204030204" pitchFamily="34" charset="0"/>
                <a:ea typeface="Calibri"/>
                <a:cs typeface="Calibri" panose="020F0502020204030204" pitchFamily="34" charset="0"/>
                <a:sym typeface="Calibri"/>
              </a:rPr>
              <a:t>non</a:t>
            </a:r>
            <a:r>
              <a:rPr lang="it-IT" sz="3200" b="1" i="0" u="none" dirty="0">
                <a:solidFill>
                  <a:schemeClr val="dk1"/>
                </a:solidFill>
                <a:latin typeface="Calibri" panose="020F0502020204030204" pitchFamily="34" charset="0"/>
                <a:ea typeface="Calibri"/>
                <a:cs typeface="Calibri" panose="020F0502020204030204" pitchFamily="34" charset="0"/>
                <a:sym typeface="Calibri"/>
              </a:rPr>
              <a:t> esiste </a:t>
            </a:r>
            <a:r>
              <a:rPr lang="it-IT" sz="3200" b="1" i="1" u="none" dirty="0">
                <a:solidFill>
                  <a:schemeClr val="dk1"/>
                </a:solidFill>
                <a:latin typeface="Calibri" panose="020F0502020204030204" pitchFamily="34" charset="0"/>
                <a:ea typeface="Calibri"/>
                <a:cs typeface="Calibri" panose="020F0502020204030204" pitchFamily="34" charset="0"/>
                <a:sym typeface="Calibri"/>
              </a:rPr>
              <a:t>coordinazione intermodale</a:t>
            </a:r>
            <a:r>
              <a:rPr lang="it-IT" sz="3200" b="1" i="0" u="none" dirty="0">
                <a:solidFill>
                  <a:schemeClr val="dk1"/>
                </a:solidFill>
                <a:latin typeface="Calibri" panose="020F0502020204030204" pitchFamily="34" charset="0"/>
                <a:ea typeface="Calibri"/>
                <a:cs typeface="Calibri" panose="020F0502020204030204" pitchFamily="34" charset="0"/>
                <a:sym typeface="Calibri"/>
              </a:rPr>
              <a:t> dei diversi quadri percettivi legati a modalità sensoriali diverse</a:t>
            </a:r>
            <a:endParaRPr dirty="0">
              <a:latin typeface="Calibri" panose="020F0502020204030204" pitchFamily="34" charset="0"/>
              <a:cs typeface="Calibri" panose="020F0502020204030204" pitchFamily="34" charset="0"/>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1" u="none" dirty="0">
                <a:solidFill>
                  <a:schemeClr val="dk1"/>
                </a:solidFill>
                <a:latin typeface="Calibri" panose="020F0502020204030204" pitchFamily="34" charset="0"/>
                <a:ea typeface="Calibri"/>
                <a:cs typeface="Calibri" panose="020F0502020204030204" pitchFamily="34" charset="0"/>
                <a:sym typeface="Calibri"/>
              </a:rPr>
              <a:t> non</a:t>
            </a:r>
            <a:r>
              <a:rPr lang="it-IT" sz="3200" b="1" i="0" u="none" dirty="0">
                <a:solidFill>
                  <a:schemeClr val="dk1"/>
                </a:solidFill>
                <a:latin typeface="Calibri" panose="020F0502020204030204" pitchFamily="34" charset="0"/>
                <a:ea typeface="Calibri"/>
                <a:cs typeface="Calibri" panose="020F0502020204030204" pitchFamily="34" charset="0"/>
                <a:sym typeface="Calibri"/>
              </a:rPr>
              <a:t> c’è la nozione della </a:t>
            </a:r>
            <a:r>
              <a:rPr lang="it-IT" sz="3200" b="1" i="1" u="none" dirty="0">
                <a:solidFill>
                  <a:schemeClr val="dk1"/>
                </a:solidFill>
                <a:latin typeface="Calibri" panose="020F0502020204030204" pitchFamily="34" charset="0"/>
                <a:ea typeface="Calibri"/>
                <a:cs typeface="Calibri" panose="020F0502020204030204" pitchFamily="34" charset="0"/>
                <a:sym typeface="Calibri"/>
              </a:rPr>
              <a:t>permanenza degli oggetti</a:t>
            </a:r>
            <a:endParaRPr dirty="0">
              <a:latin typeface="Calibri" panose="020F0502020204030204" pitchFamily="34" charset="0"/>
              <a:cs typeface="Calibri" panose="020F0502020204030204" pitchFamily="34" charset="0"/>
            </a:endParaRPr>
          </a:p>
          <a:p>
            <a:pPr marL="0" marR="45720" lvl="0" indent="0" algn="r" rtl="0">
              <a:spcBef>
                <a:spcPts val="640"/>
              </a:spcBef>
              <a:spcAft>
                <a:spcPts val="0"/>
              </a:spcAft>
              <a:buSzPts val="3040"/>
              <a:buNone/>
            </a:pPr>
            <a:endParaRPr sz="3200" b="1" i="1" u="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1" name="Google Shape;411;p31"/>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12" name="Google Shape;412;p31"/>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2"/>
          <p:cNvSpPr txBox="1">
            <a:spLocks noGrp="1"/>
          </p:cNvSpPr>
          <p:nvPr>
            <p:ph type="ctrTitle" idx="4294967295"/>
          </p:nvPr>
        </p:nvSpPr>
        <p:spPr>
          <a:xfrm>
            <a:off x="700088" y="333375"/>
            <a:ext cx="7772400" cy="838200"/>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100000"/>
              <a:buFont typeface="Calibri"/>
              <a:buNone/>
            </a:pPr>
            <a:r>
              <a:rPr lang="it-IT" sz="5600" b="1" i="0" u="none" strike="noStrike" cap="none" dirty="0">
                <a:solidFill>
                  <a:srgbClr val="002060"/>
                </a:solidFill>
                <a:latin typeface="Calibri"/>
                <a:ea typeface="Calibri"/>
                <a:cs typeface="Calibri"/>
                <a:sym typeface="Calibri"/>
              </a:rPr>
              <a:t>commento </a:t>
            </a:r>
            <a:r>
              <a:rPr lang="it-IT" sz="4400" b="1" i="0" u="none" strike="noStrike" cap="none" dirty="0">
                <a:solidFill>
                  <a:srgbClr val="002060"/>
                </a:solidFill>
                <a:latin typeface="Calibri"/>
                <a:ea typeface="Calibri"/>
                <a:cs typeface="Calibri"/>
                <a:sym typeface="Calibri"/>
              </a:rPr>
              <a:t>PREMESSA II</a:t>
            </a:r>
            <a:endParaRPr dirty="0"/>
          </a:p>
        </p:txBody>
      </p:sp>
      <p:sp>
        <p:nvSpPr>
          <p:cNvPr id="419" name="Google Shape;419;p32"/>
          <p:cNvSpPr txBox="1">
            <a:spLocks noGrp="1"/>
          </p:cNvSpPr>
          <p:nvPr>
            <p:ph type="subTitle" idx="1"/>
          </p:nvPr>
        </p:nvSpPr>
        <p:spPr>
          <a:xfrm>
            <a:off x="323850" y="1268412"/>
            <a:ext cx="8424862" cy="4979987"/>
          </a:xfrm>
          <a:prstGeom prst="rect">
            <a:avLst/>
          </a:prstGeom>
          <a:noFill/>
          <a:ln>
            <a:noFill/>
          </a:ln>
        </p:spPr>
        <p:txBody>
          <a:bodyPr spcFirstLastPara="1" wrap="square" lIns="0" tIns="45700" rIns="18275" bIns="45700" anchor="t" anchorCtr="0">
            <a:noAutofit/>
          </a:bodyPr>
          <a:lstStyle/>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in realtà si tratta di un </a:t>
            </a:r>
            <a:r>
              <a:rPr lang="it-IT" sz="2800" b="1" i="0" u="none" dirty="0">
                <a:solidFill>
                  <a:srgbClr val="083E6F"/>
                </a:solidFill>
                <a:latin typeface="Calibri" panose="020F0502020204030204" pitchFamily="34" charset="0"/>
                <a:ea typeface="Calibri"/>
                <a:cs typeface="Calibri" panose="020F0502020204030204" pitchFamily="34" charset="0"/>
                <a:sym typeface="Calibri"/>
              </a:rPr>
              <a:t>PRECONCETTO</a:t>
            </a:r>
            <a:r>
              <a:rPr lang="it-IT" sz="3200" b="1" i="0" u="none" dirty="0">
                <a:solidFill>
                  <a:srgbClr val="083E6F"/>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non suffragato in alcun modo dai dati empirici già rilevati all’epoca dei suoi studi </a:t>
            </a:r>
            <a:endParaRPr dirty="0">
              <a:latin typeface="Calibri" panose="020F0502020204030204" pitchFamily="34" charset="0"/>
              <a:cs typeface="Calibri" panose="020F0502020204030204" pitchFamily="34" charset="0"/>
            </a:endParaRPr>
          </a:p>
          <a:p>
            <a:pPr marL="180975" lvl="0" indent="0" algn="just" rtl="0">
              <a:lnSpc>
                <a:spcPct val="90000"/>
              </a:lnSpc>
              <a:spcBef>
                <a:spcPts val="0"/>
              </a:spcBef>
              <a:spcAft>
                <a:spcPts val="0"/>
              </a:spcAft>
              <a:buClr>
                <a:srgbClr val="003399"/>
              </a:buClr>
              <a:buSzPts val="3040"/>
              <a:buFont typeface="Noto Sans Symbols"/>
              <a:buNone/>
            </a:pP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è come se si trattasse di una posizione filosofica di tipo empirista estremo  </a:t>
            </a:r>
            <a:r>
              <a:rPr lang="it-IT" sz="2800" b="1" i="0" u="none" dirty="0">
                <a:solidFill>
                  <a:schemeClr val="dk1"/>
                </a:solidFill>
                <a:latin typeface="Calibri" panose="020F0502020204030204" pitchFamily="34" charset="0"/>
                <a:ea typeface="Calibri"/>
                <a:cs typeface="Calibri" panose="020F0502020204030204" pitchFamily="34" charset="0"/>
                <a:sym typeface="Calibri"/>
              </a:rPr>
              <a:t>(in qualche modo presente comunque all’interno del comportamentismo da lui ignorato ma diffuso oltre-oceano) che già all’epoca era stata messa in seria discussione da: </a:t>
            </a:r>
            <a:endParaRPr dirty="0">
              <a:latin typeface="Calibri" panose="020F0502020204030204" pitchFamily="34" charset="0"/>
              <a:cs typeface="Calibri" panose="020F0502020204030204" pitchFamily="34" charset="0"/>
            </a:endParaRPr>
          </a:p>
          <a:p>
            <a:pPr marL="898525" lvl="1" indent="-258762" algn="just" rtl="0">
              <a:lnSpc>
                <a:spcPct val="90000"/>
              </a:lnSpc>
              <a:spcBef>
                <a:spcPts val="0"/>
              </a:spcBef>
              <a:spcAft>
                <a:spcPts val="0"/>
              </a:spcAft>
              <a:buClr>
                <a:srgbClr val="003399"/>
              </a:buClr>
              <a:buSzPts val="2040"/>
              <a:buFont typeface="Noto Sans Symbols"/>
              <a:buChar char="▪"/>
            </a:pPr>
            <a:r>
              <a:rPr lang="it-IT" sz="2400" b="1" i="0" u="none" dirty="0">
                <a:solidFill>
                  <a:schemeClr val="lt1"/>
                </a:solidFill>
                <a:latin typeface="Calibri" panose="020F0502020204030204" pitchFamily="34" charset="0"/>
                <a:ea typeface="Calibri"/>
                <a:cs typeface="Calibri" panose="020F0502020204030204" pitchFamily="34" charset="0"/>
                <a:sym typeface="Calibri"/>
              </a:rPr>
              <a:t>gli studi della Psicologia della Gestalt</a:t>
            </a:r>
            <a:endParaRPr dirty="0">
              <a:latin typeface="Calibri" panose="020F0502020204030204" pitchFamily="34" charset="0"/>
              <a:cs typeface="Calibri" panose="020F0502020204030204" pitchFamily="34" charset="0"/>
            </a:endParaRPr>
          </a:p>
          <a:p>
            <a:pPr marL="898525" lvl="1" indent="-258762" algn="just" rtl="0">
              <a:lnSpc>
                <a:spcPct val="90000"/>
              </a:lnSpc>
              <a:spcBef>
                <a:spcPts val="0"/>
              </a:spcBef>
              <a:spcAft>
                <a:spcPts val="0"/>
              </a:spcAft>
              <a:buClr>
                <a:srgbClr val="003399"/>
              </a:buClr>
              <a:buSzPts val="2040"/>
              <a:buFont typeface="Noto Sans Symbols"/>
              <a:buChar char="▪"/>
            </a:pPr>
            <a:r>
              <a:rPr lang="it-IT" sz="2400" b="1" i="0" u="none" dirty="0">
                <a:solidFill>
                  <a:schemeClr val="lt1"/>
                </a:solidFill>
                <a:latin typeface="Calibri" panose="020F0502020204030204" pitchFamily="34" charset="0"/>
                <a:ea typeface="Calibri"/>
                <a:cs typeface="Calibri" panose="020F0502020204030204" pitchFamily="34" charset="0"/>
                <a:sym typeface="Calibri"/>
              </a:rPr>
              <a:t>gli studi di </a:t>
            </a:r>
            <a:r>
              <a:rPr lang="it-IT" sz="2400" b="1" i="0" u="none" dirty="0" err="1">
                <a:solidFill>
                  <a:schemeClr val="lt1"/>
                </a:solidFill>
                <a:latin typeface="Calibri" panose="020F0502020204030204" pitchFamily="34" charset="0"/>
                <a:ea typeface="Calibri"/>
                <a:cs typeface="Calibri" panose="020F0502020204030204" pitchFamily="34" charset="0"/>
                <a:sym typeface="Calibri"/>
              </a:rPr>
              <a:t>Vygotskij</a:t>
            </a:r>
            <a:r>
              <a:rPr lang="it-IT" sz="2400" b="1" i="0" u="none" dirty="0">
                <a:solidFill>
                  <a:schemeClr val="lt1"/>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898525" lvl="1" indent="-258762" algn="just" rtl="0">
              <a:lnSpc>
                <a:spcPct val="90000"/>
              </a:lnSpc>
              <a:spcBef>
                <a:spcPts val="0"/>
              </a:spcBef>
              <a:spcAft>
                <a:spcPts val="0"/>
              </a:spcAft>
              <a:buClr>
                <a:srgbClr val="003399"/>
              </a:buClr>
              <a:buSzPts val="2550"/>
              <a:buFont typeface="Noto Sans Symbols"/>
              <a:buChar char="▪"/>
            </a:pPr>
            <a:r>
              <a:rPr lang="it-IT" sz="3000" b="1" i="0" u="none" dirty="0" err="1">
                <a:solidFill>
                  <a:schemeClr val="lt1"/>
                </a:solidFill>
                <a:latin typeface="Calibri" panose="020F0502020204030204" pitchFamily="34" charset="0"/>
                <a:ea typeface="Calibri"/>
                <a:cs typeface="Calibri" panose="020F0502020204030204" pitchFamily="34" charset="0"/>
                <a:sym typeface="Calibri"/>
              </a:rPr>
              <a:t>Ecc</a:t>
            </a:r>
            <a:r>
              <a:rPr lang="it-IT" sz="3000" b="1" i="0" u="none" dirty="0">
                <a:solidFill>
                  <a:schemeClr val="lt1"/>
                </a:solidFill>
                <a:latin typeface="Calibri" panose="020F0502020204030204" pitchFamily="34" charset="0"/>
                <a:ea typeface="Calibri"/>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a:p>
            <a:pPr marL="0" marR="45720" lvl="0" indent="0" algn="r" rtl="0">
              <a:spcBef>
                <a:spcPts val="600"/>
              </a:spcBef>
              <a:spcAft>
                <a:spcPts val="0"/>
              </a:spcAft>
              <a:buSzPts val="2850"/>
              <a:buNone/>
            </a:pPr>
            <a:endParaRPr sz="3000" b="1" i="0" u="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0" name="Google Shape;420;p32"/>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21" name="Google Shape;421;p32"/>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3"/>
          <p:cNvSpPr txBox="1">
            <a:spLocks noGrp="1"/>
          </p:cNvSpPr>
          <p:nvPr>
            <p:ph type="ctrTitle" idx="4294967295"/>
          </p:nvPr>
        </p:nvSpPr>
        <p:spPr>
          <a:xfrm>
            <a:off x="-108520" y="908720"/>
            <a:ext cx="8928992" cy="1800200"/>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100000"/>
              <a:buFont typeface="Calibri"/>
              <a:buNone/>
            </a:pPr>
            <a:br>
              <a:rPr lang="it-IT" sz="5600" b="1" i="0" u="none" strike="noStrike" cap="none" dirty="0">
                <a:solidFill>
                  <a:srgbClr val="002060"/>
                </a:solidFill>
                <a:latin typeface="Calibri"/>
                <a:ea typeface="Calibri"/>
                <a:cs typeface="Calibri"/>
                <a:sym typeface="Calibri"/>
              </a:rPr>
            </a:br>
            <a:r>
              <a:rPr lang="it-IT" sz="4488" b="1" dirty="0">
                <a:solidFill>
                  <a:srgbClr val="002060"/>
                </a:solidFill>
              </a:rPr>
              <a:t>PREMESSE</a:t>
            </a:r>
            <a:endParaRPr sz="4488" b="1" dirty="0">
              <a:solidFill>
                <a:srgbClr val="002060"/>
              </a:solidFill>
            </a:endParaRPr>
          </a:p>
          <a:p>
            <a:pPr marL="0" marR="0" lvl="0" indent="0" algn="ctr" rtl="0">
              <a:lnSpc>
                <a:spcPct val="100000"/>
              </a:lnSpc>
              <a:spcBef>
                <a:spcPts val="0"/>
              </a:spcBef>
              <a:spcAft>
                <a:spcPts val="0"/>
              </a:spcAft>
              <a:buClr>
                <a:srgbClr val="002060"/>
              </a:buClr>
              <a:buSzPct val="124752"/>
              <a:buFont typeface="Calibri"/>
              <a:buNone/>
            </a:pPr>
            <a:r>
              <a:rPr lang="it-IT" sz="4488" b="1" dirty="0">
                <a:solidFill>
                  <a:srgbClr val="002060"/>
                </a:solidFill>
              </a:rPr>
              <a:t>III:</a:t>
            </a:r>
            <a:r>
              <a:rPr lang="it-IT" sz="4488" b="1" i="0" u="none" strike="noStrike" cap="none" dirty="0">
                <a:solidFill>
                  <a:srgbClr val="002060"/>
                </a:solidFill>
                <a:latin typeface="Calibri"/>
                <a:ea typeface="Calibri"/>
                <a:cs typeface="Calibri"/>
                <a:sym typeface="Calibri"/>
              </a:rPr>
              <a:t> </a:t>
            </a:r>
            <a:r>
              <a:rPr lang="it-IT" sz="3600" b="1" i="0" u="none" strike="noStrike" cap="none" dirty="0">
                <a:solidFill>
                  <a:srgbClr val="002060"/>
                </a:solidFill>
                <a:latin typeface="Calibri"/>
                <a:ea typeface="Calibri"/>
                <a:cs typeface="Calibri"/>
                <a:sym typeface="Calibri"/>
              </a:rPr>
              <a:t>Secondo Piaget all’inizio …</a:t>
            </a:r>
            <a:br>
              <a:rPr lang="it-IT" sz="3600" b="1" i="0" u="none" strike="noStrike" cap="none" dirty="0">
                <a:solidFill>
                  <a:srgbClr val="002060"/>
                </a:solidFill>
                <a:latin typeface="Calibri"/>
                <a:ea typeface="Calibri"/>
                <a:cs typeface="Calibri"/>
                <a:sym typeface="Calibri"/>
              </a:rPr>
            </a:br>
            <a:r>
              <a:rPr lang="it-IT" sz="4400" b="1" i="0" u="none" strike="noStrike" cap="none" dirty="0">
                <a:solidFill>
                  <a:srgbClr val="002060"/>
                </a:solidFill>
                <a:latin typeface="Calibri"/>
                <a:ea typeface="Calibri"/>
                <a:cs typeface="Calibri"/>
                <a:sym typeface="Calibri"/>
              </a:rPr>
              <a:t>non esiste una </a:t>
            </a:r>
            <a:r>
              <a:rPr lang="it-IT" sz="3600" b="1" i="0" u="none" strike="noStrike" cap="none" dirty="0">
                <a:solidFill>
                  <a:srgbClr val="002060"/>
                </a:solidFill>
                <a:latin typeface="Calibri"/>
                <a:ea typeface="Calibri"/>
                <a:cs typeface="Calibri"/>
                <a:sym typeface="Calibri"/>
              </a:rPr>
              <a:t>AFFETTIVITÀ</a:t>
            </a:r>
            <a:r>
              <a:rPr lang="it-IT" sz="4400" b="1" i="0" u="none" strike="noStrike" cap="none" dirty="0">
                <a:solidFill>
                  <a:srgbClr val="002060"/>
                </a:solidFill>
                <a:latin typeface="Calibri"/>
                <a:ea typeface="Calibri"/>
                <a:cs typeface="Calibri"/>
                <a:sym typeface="Calibri"/>
              </a:rPr>
              <a:t> </a:t>
            </a:r>
            <a:r>
              <a:rPr lang="it-IT" sz="4000" b="1" i="0" u="none" strike="noStrike" cap="none" dirty="0">
                <a:solidFill>
                  <a:srgbClr val="002060"/>
                </a:solidFill>
                <a:latin typeface="Calibri"/>
                <a:ea typeface="Calibri"/>
                <a:cs typeface="Calibri"/>
                <a:sym typeface="Calibri"/>
              </a:rPr>
              <a:t>al di là del </a:t>
            </a:r>
            <a:br>
              <a:rPr lang="it-IT" sz="4000" b="1" i="0" u="none" strike="noStrike" cap="none" dirty="0">
                <a:solidFill>
                  <a:srgbClr val="002060"/>
                </a:solidFill>
                <a:latin typeface="Calibri"/>
                <a:ea typeface="Calibri"/>
                <a:cs typeface="Calibri"/>
                <a:sym typeface="Calibri"/>
              </a:rPr>
            </a:br>
            <a:r>
              <a:rPr lang="it-IT" sz="3600" b="1" i="0" u="none" strike="noStrike" cap="none" dirty="0">
                <a:solidFill>
                  <a:srgbClr val="002060"/>
                </a:solidFill>
                <a:latin typeface="Calibri"/>
                <a:ea typeface="Calibri"/>
                <a:cs typeface="Calibri"/>
                <a:sym typeface="Calibri"/>
              </a:rPr>
              <a:t>QUI ED ORA</a:t>
            </a:r>
            <a:endParaRPr dirty="0"/>
          </a:p>
        </p:txBody>
      </p:sp>
      <p:sp>
        <p:nvSpPr>
          <p:cNvPr id="428" name="Google Shape;428;p33"/>
          <p:cNvSpPr txBox="1">
            <a:spLocks noGrp="1"/>
          </p:cNvSpPr>
          <p:nvPr>
            <p:ph type="subTitle" idx="1"/>
          </p:nvPr>
        </p:nvSpPr>
        <p:spPr>
          <a:xfrm>
            <a:off x="323850" y="2565400"/>
            <a:ext cx="8424862" cy="3683000"/>
          </a:xfrm>
          <a:prstGeom prst="rect">
            <a:avLst/>
          </a:prstGeom>
          <a:noFill/>
          <a:ln>
            <a:noFill/>
          </a:ln>
        </p:spPr>
        <p:txBody>
          <a:bodyPr spcFirstLastPara="1" wrap="square" lIns="0" tIns="45700" rIns="18275" bIns="45700" anchor="t" anchorCtr="0">
            <a:noAutofit/>
          </a:bodyPr>
          <a:lstStyle/>
          <a:p>
            <a:pPr marL="441325" lvl="0" indent="-65722" algn="just" rtl="0">
              <a:lnSpc>
                <a:spcPct val="90000"/>
              </a:lnSpc>
              <a:spcBef>
                <a:spcPts val="0"/>
              </a:spcBef>
              <a:spcAft>
                <a:spcPts val="0"/>
              </a:spcAft>
              <a:buClr>
                <a:srgbClr val="003399"/>
              </a:buClr>
              <a:buSzPts val="3040"/>
              <a:buFont typeface="Noto Sans Symbols"/>
              <a:buNone/>
            </a:pP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non esiste la rappresentazione cognitiva delle persone </a:t>
            </a:r>
            <a:r>
              <a:rPr lang="it-IT" sz="2000" b="1" i="0" u="none" dirty="0">
                <a:solidFill>
                  <a:schemeClr val="dk1"/>
                </a:solidFill>
                <a:latin typeface="Calibri" panose="020F0502020204030204" pitchFamily="34" charset="0"/>
                <a:ea typeface="Calibri"/>
                <a:cs typeface="Calibri" panose="020F0502020204030204" pitchFamily="34" charset="0"/>
                <a:sym typeface="Calibri"/>
              </a:rPr>
              <a:t>(nel testo) </a:t>
            </a:r>
            <a:endParaRPr dirty="0">
              <a:latin typeface="Calibri" panose="020F0502020204030204" pitchFamily="34" charset="0"/>
              <a:cs typeface="Calibri" panose="020F0502020204030204" pitchFamily="34" charset="0"/>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Non esiste una categoria cognitiva a priori della mente corrispondente al tempo </a:t>
            </a:r>
            <a:endParaRPr dirty="0">
              <a:latin typeface="Calibri" panose="020F0502020204030204" pitchFamily="34" charset="0"/>
              <a:cs typeface="Calibri" panose="020F0502020204030204" pitchFamily="34" charset="0"/>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Non esiste la memoria di rievocazione </a:t>
            </a:r>
            <a:endParaRPr dirty="0">
              <a:latin typeface="Calibri" panose="020F0502020204030204" pitchFamily="34" charset="0"/>
              <a:cs typeface="Calibri" panose="020F0502020204030204" pitchFamily="34" charset="0"/>
            </a:endParaRPr>
          </a:p>
          <a:p>
            <a:pPr marL="441325" lvl="0" indent="-258762"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Non esiste una vera differenziazione fra sé e il mondo esterno (</a:t>
            </a:r>
            <a:r>
              <a:rPr lang="it-IT" sz="3200" b="1" i="1" u="none" dirty="0">
                <a:solidFill>
                  <a:schemeClr val="dk1"/>
                </a:solidFill>
                <a:latin typeface="Calibri" panose="020F0502020204030204" pitchFamily="34" charset="0"/>
                <a:ea typeface="Calibri"/>
                <a:cs typeface="Calibri" panose="020F0502020204030204" pitchFamily="34" charset="0"/>
                <a:sym typeface="Calibri"/>
              </a:rPr>
              <a:t>egocentrismo radicale</a:t>
            </a:r>
            <a:r>
              <a:rPr lang="it-IT" sz="3200" b="1" i="0" u="none" dirty="0">
                <a:solidFill>
                  <a:schemeClr val="dk1"/>
                </a:solidFill>
                <a:latin typeface="Calibri" panose="020F0502020204030204" pitchFamily="34" charset="0"/>
                <a:ea typeface="Calibri"/>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a:p>
            <a:pPr marL="0" marR="45720" lvl="0" indent="0" algn="r" rtl="0">
              <a:spcBef>
                <a:spcPts val="640"/>
              </a:spcBef>
              <a:spcAft>
                <a:spcPts val="0"/>
              </a:spcAft>
              <a:buSzPts val="3040"/>
              <a:buNone/>
            </a:pPr>
            <a:endParaRPr sz="3200" b="1" i="0" u="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29" name="Google Shape;429;p33"/>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30" name="Google Shape;430;p33"/>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ctrTitle" idx="4294967295"/>
          </p:nvPr>
        </p:nvSpPr>
        <p:spPr>
          <a:xfrm>
            <a:off x="700088" y="333375"/>
            <a:ext cx="7772400" cy="838200"/>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100000"/>
              <a:buFont typeface="Calibri"/>
              <a:buNone/>
            </a:pPr>
            <a:r>
              <a:rPr lang="it-IT" sz="5600" b="1" i="0" u="none" strike="noStrike" cap="none" dirty="0">
                <a:solidFill>
                  <a:srgbClr val="002060"/>
                </a:solidFill>
                <a:latin typeface="Calibri"/>
                <a:ea typeface="Calibri"/>
                <a:cs typeface="Calibri"/>
                <a:sym typeface="Calibri"/>
              </a:rPr>
              <a:t>III Premessa teorica</a:t>
            </a:r>
            <a:endParaRPr dirty="0"/>
          </a:p>
        </p:txBody>
      </p:sp>
      <p:sp>
        <p:nvSpPr>
          <p:cNvPr id="437" name="Google Shape;437;p34"/>
          <p:cNvSpPr txBox="1">
            <a:spLocks noGrp="1"/>
          </p:cNvSpPr>
          <p:nvPr>
            <p:ph type="subTitle" idx="1"/>
          </p:nvPr>
        </p:nvSpPr>
        <p:spPr>
          <a:xfrm>
            <a:off x="323850" y="1268412"/>
            <a:ext cx="8424862" cy="4979987"/>
          </a:xfrm>
          <a:prstGeom prst="rect">
            <a:avLst/>
          </a:prstGeom>
          <a:noFill/>
          <a:ln>
            <a:noFill/>
          </a:ln>
        </p:spPr>
        <p:txBody>
          <a:bodyPr spcFirstLastPara="1" wrap="square" lIns="0" tIns="45700" rIns="18275" bIns="45700" anchor="t" anchorCtr="0">
            <a:noAutofit/>
          </a:bodyPr>
          <a:lstStyle/>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in realtà si tratta di un </a:t>
            </a:r>
            <a:r>
              <a:rPr lang="it-IT" sz="2800" b="1" i="0" u="none" dirty="0">
                <a:solidFill>
                  <a:schemeClr val="lt1"/>
                </a:solidFill>
                <a:latin typeface="Calibri" panose="020F0502020204030204" pitchFamily="34" charset="0"/>
                <a:ea typeface="Calibri"/>
                <a:cs typeface="Calibri" panose="020F0502020204030204" pitchFamily="34" charset="0"/>
                <a:sym typeface="Calibri"/>
              </a:rPr>
              <a:t>PRECONCETTO</a:t>
            </a:r>
            <a:r>
              <a:rPr lang="it-IT" sz="3200" b="1" i="0" u="none" dirty="0">
                <a:solidFill>
                  <a:schemeClr val="dk1"/>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180975" lvl="0" indent="0" algn="just" rtl="0">
              <a:lnSpc>
                <a:spcPct val="90000"/>
              </a:lnSpc>
              <a:spcBef>
                <a:spcPts val="0"/>
              </a:spcBef>
              <a:spcAft>
                <a:spcPts val="0"/>
              </a:spcAft>
              <a:buSzPts val="2660"/>
              <a:buNone/>
            </a:pPr>
            <a:r>
              <a:rPr lang="it-IT" sz="2800" b="1" i="0" u="none" dirty="0">
                <a:solidFill>
                  <a:schemeClr val="dk1"/>
                </a:solidFill>
                <a:latin typeface="Calibri" panose="020F0502020204030204" pitchFamily="34" charset="0"/>
                <a:ea typeface="Calibri"/>
                <a:cs typeface="Calibri" panose="020F0502020204030204" pitchFamily="34" charset="0"/>
                <a:sym typeface="Calibri"/>
              </a:rPr>
              <a:t>non suffragato in alcun modo dai dati empirici già rilevati all’epoca dei suoi studi ma neppure contrastato</a:t>
            </a:r>
            <a:endParaRPr sz="28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193040" algn="just" rtl="0">
              <a:lnSpc>
                <a:spcPct val="90000"/>
              </a:lnSpc>
              <a:spcBef>
                <a:spcPts val="0"/>
              </a:spcBef>
              <a:spcAft>
                <a:spcPts val="0"/>
              </a:spcAft>
              <a:buClr>
                <a:srgbClr val="003399"/>
              </a:buClr>
              <a:buSzPts val="3040"/>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Da un lato è una assunzione che possiamo sempre considerare come x II di tipo empirista estremo  </a:t>
            </a:r>
            <a:endParaRPr dirty="0">
              <a:latin typeface="Calibri" panose="020F0502020204030204" pitchFamily="34" charset="0"/>
              <a:cs typeface="Calibri" panose="020F0502020204030204" pitchFamily="34" charset="0"/>
            </a:endParaRPr>
          </a:p>
          <a:p>
            <a:pPr marL="180975" lvl="0" indent="-193040" algn="just" rtl="0">
              <a:lnSpc>
                <a:spcPct val="90000"/>
              </a:lnSpc>
              <a:spcBef>
                <a:spcPts val="0"/>
              </a:spcBef>
              <a:spcAft>
                <a:spcPts val="0"/>
              </a:spcAft>
              <a:buClr>
                <a:srgbClr val="003399"/>
              </a:buClr>
              <a:buSzPts val="3040"/>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Dall’altro deriva sicuramente dall’assunzione freudiana che le prime fasi di sviluppo di B. siano caratterizzate  da un egocentrismo estremo sia cognitivo che affettivo </a:t>
            </a:r>
            <a:endParaRPr dirty="0">
              <a:latin typeface="Calibri" panose="020F0502020204030204" pitchFamily="34" charset="0"/>
              <a:cs typeface="Calibri" panose="020F0502020204030204" pitchFamily="34" charset="0"/>
            </a:endParaRPr>
          </a:p>
        </p:txBody>
      </p:sp>
      <p:sp>
        <p:nvSpPr>
          <p:cNvPr id="438" name="Google Shape;438;p34"/>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39" name="Google Shape;439;p34"/>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5"/>
          <p:cNvSpPr txBox="1">
            <a:spLocks noGrp="1"/>
          </p:cNvSpPr>
          <p:nvPr>
            <p:ph type="subTitle" idx="1"/>
          </p:nvPr>
        </p:nvSpPr>
        <p:spPr>
          <a:xfrm>
            <a:off x="785812" y="714375"/>
            <a:ext cx="7462837" cy="5257800"/>
          </a:xfrm>
          <a:prstGeom prst="rect">
            <a:avLst/>
          </a:prstGeom>
          <a:solidFill>
            <a:srgbClr val="FFFFFF"/>
          </a:solid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2660"/>
              <a:buNone/>
            </a:pPr>
            <a:r>
              <a:rPr lang="it-IT" sz="2800" b="1" i="0" u="none" dirty="0">
                <a:solidFill>
                  <a:schemeClr val="dk1"/>
                </a:solidFill>
                <a:latin typeface="Calibri" panose="020F0502020204030204" pitchFamily="34" charset="0"/>
                <a:cs typeface="Calibri" panose="020F0502020204030204" pitchFamily="34" charset="0"/>
                <a:sym typeface="Constantia"/>
              </a:rPr>
              <a:t> </a:t>
            </a:r>
            <a:r>
              <a:rPr lang="it-IT" sz="3600" b="1" i="0" u="none" dirty="0">
                <a:solidFill>
                  <a:schemeClr val="dk1"/>
                </a:solidFill>
                <a:latin typeface="Calibri" panose="020F0502020204030204" pitchFamily="34" charset="0"/>
                <a:ea typeface="Calibri"/>
                <a:cs typeface="Calibri" panose="020F0502020204030204" pitchFamily="34" charset="0"/>
                <a:sym typeface="Calibri"/>
              </a:rPr>
              <a:t>“… </a:t>
            </a:r>
            <a:r>
              <a:rPr lang="it-IT" sz="3600" b="1" i="0" u="none" dirty="0">
                <a:solidFill>
                  <a:schemeClr val="lt1"/>
                </a:solidFill>
                <a:latin typeface="Calibri" panose="020F0502020204030204" pitchFamily="34" charset="0"/>
                <a:ea typeface="Calibri"/>
                <a:cs typeface="Calibri" panose="020F0502020204030204" pitchFamily="34" charset="0"/>
                <a:sym typeface="Calibri"/>
              </a:rPr>
              <a:t>Pur essendo di natura essenzialmente pratica, …</a:t>
            </a:r>
            <a:endParaRPr dirty="0">
              <a:latin typeface="Calibri" panose="020F0502020204030204" pitchFamily="34" charset="0"/>
              <a:cs typeface="Calibri" panose="020F0502020204030204" pitchFamily="34" charset="0"/>
            </a:endParaRPr>
          </a:p>
          <a:p>
            <a:pPr marL="0" lvl="0" indent="0" algn="just" rtl="0">
              <a:lnSpc>
                <a:spcPct val="85000"/>
              </a:lnSpc>
              <a:spcBef>
                <a:spcPts val="720"/>
              </a:spcBef>
              <a:spcAft>
                <a:spcPts val="0"/>
              </a:spcAft>
              <a:buSzPts val="3420"/>
              <a:buNone/>
            </a:pPr>
            <a:r>
              <a:rPr lang="it-IT" sz="3600" b="1" i="0" u="none" dirty="0">
                <a:solidFill>
                  <a:schemeClr val="lt1"/>
                </a:solidFill>
                <a:latin typeface="Calibri" panose="020F0502020204030204" pitchFamily="34" charset="0"/>
                <a:ea typeface="Calibri"/>
                <a:cs typeface="Calibri" panose="020F0502020204030204" pitchFamily="34" charset="0"/>
                <a:sym typeface="Calibri"/>
              </a:rPr>
              <a:t>… tale intelligenza riesce nondimeno a risolvere un insieme di problemi d’azione (raggiungere oggetti lontani, nascosti, ecc.) costruendo un complesso sistema di schemi assimilativi, e ad organizzare il reale secondo un insieme di strutture spazio-temporali”</a:t>
            </a:r>
            <a:endParaRPr dirty="0">
              <a:latin typeface="Calibri" panose="020F0502020204030204" pitchFamily="34" charset="0"/>
              <a:cs typeface="Calibri" panose="020F0502020204030204" pitchFamily="34" charset="0"/>
            </a:endParaRPr>
          </a:p>
          <a:p>
            <a:pPr marL="0" marR="45720" lvl="0" indent="0" algn="r" rtl="0">
              <a:spcBef>
                <a:spcPts val="720"/>
              </a:spcBef>
              <a:spcAft>
                <a:spcPts val="0"/>
              </a:spcAft>
              <a:buSzPts val="3420"/>
              <a:buNone/>
            </a:pPr>
            <a:endParaRPr sz="3600" b="1" i="0" u="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46" name="Google Shape;446;p35"/>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47" name="Google Shape;447;p35"/>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48" name="Google Shape;448;p35"/>
          <p:cNvSpPr txBox="1"/>
          <p:nvPr/>
        </p:nvSpPr>
        <p:spPr>
          <a:xfrm>
            <a:off x="0" y="6072187"/>
            <a:ext cx="9144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alibri"/>
              <a:buNone/>
            </a:pPr>
            <a:r>
              <a:rPr lang="it-IT" sz="2800" b="0" i="0" u="none" dirty="0">
                <a:solidFill>
                  <a:srgbClr val="002060"/>
                </a:solidFill>
                <a:latin typeface="Calibri" panose="020F0502020204030204" pitchFamily="34" charset="0"/>
                <a:ea typeface="Calibri"/>
                <a:cs typeface="Calibri" panose="020F0502020204030204" pitchFamily="34" charset="0"/>
                <a:sym typeface="Calibri"/>
              </a:rPr>
              <a:t>Piaget-</a:t>
            </a:r>
            <a:r>
              <a:rPr lang="it-IT" sz="2800" b="0" i="0" u="none" dirty="0" err="1">
                <a:solidFill>
                  <a:srgbClr val="002060"/>
                </a:solidFill>
                <a:latin typeface="Calibri" panose="020F0502020204030204" pitchFamily="34" charset="0"/>
                <a:ea typeface="Calibri"/>
                <a:cs typeface="Calibri" panose="020F0502020204030204" pitchFamily="34" charset="0"/>
                <a:sym typeface="Calibri"/>
              </a:rPr>
              <a:t>Inhelder</a:t>
            </a:r>
            <a:r>
              <a:rPr lang="it-IT" sz="2800" b="0" i="0" u="none" dirty="0">
                <a:solidFill>
                  <a:srgbClr val="002060"/>
                </a:solidFill>
                <a:latin typeface="Calibri" panose="020F0502020204030204" pitchFamily="34" charset="0"/>
                <a:ea typeface="Calibri"/>
                <a:cs typeface="Calibri" panose="020F0502020204030204" pitchFamily="34" charset="0"/>
                <a:sym typeface="Calibri"/>
              </a:rPr>
              <a:t> (1966). La Psicologia del bambino.</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endParaRPr sz="2800" b="0" i="0" u="none" dirty="0">
              <a:solidFill>
                <a:srgbClr val="00206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6"/>
          <p:cNvSpPr txBox="1">
            <a:spLocks noGrp="1"/>
          </p:cNvSpPr>
          <p:nvPr>
            <p:ph type="ctrTitle" idx="4294967295"/>
          </p:nvPr>
        </p:nvSpPr>
        <p:spPr>
          <a:xfrm>
            <a:off x="-108525" y="376025"/>
            <a:ext cx="9144000" cy="2332800"/>
          </a:xfrm>
          <a:prstGeom prst="rect">
            <a:avLst/>
          </a:prstGeom>
          <a:noFill/>
          <a:ln>
            <a:noFill/>
          </a:ln>
        </p:spPr>
        <p:txBody>
          <a:bodyPr spcFirstLastPara="1" wrap="square" lIns="0" tIns="0" rIns="18275" bIns="0" anchor="b" anchorCtr="0">
            <a:noAutofit/>
          </a:bodyPr>
          <a:lstStyle/>
          <a:p>
            <a:pPr marL="0" marR="0" lvl="0" indent="0" algn="ctr" rtl="0">
              <a:lnSpc>
                <a:spcPct val="100000"/>
              </a:lnSpc>
              <a:spcBef>
                <a:spcPts val="0"/>
              </a:spcBef>
              <a:spcAft>
                <a:spcPts val="0"/>
              </a:spcAft>
              <a:buClr>
                <a:srgbClr val="002060"/>
              </a:buClr>
              <a:buSzPts val="5040"/>
              <a:buFont typeface="Calibri"/>
              <a:buNone/>
            </a:pPr>
            <a:br>
              <a:rPr lang="it-IT" sz="5240" b="1" i="0" u="none" strike="noStrike" cap="none" dirty="0">
                <a:solidFill>
                  <a:srgbClr val="002060"/>
                </a:solidFill>
                <a:latin typeface="Calibri"/>
                <a:ea typeface="Calibri"/>
                <a:cs typeface="Calibri"/>
                <a:sym typeface="Calibri"/>
              </a:rPr>
            </a:br>
            <a:r>
              <a:rPr lang="it-IT" sz="4240" b="1" i="0" u="none" strike="noStrike" cap="none" dirty="0">
                <a:solidFill>
                  <a:srgbClr val="002060"/>
                </a:solidFill>
                <a:latin typeface="Calibri"/>
                <a:ea typeface="Calibri"/>
                <a:cs typeface="Calibri"/>
                <a:sym typeface="Calibri"/>
              </a:rPr>
              <a:t>P</a:t>
            </a:r>
            <a:r>
              <a:rPr lang="it-IT" sz="4240" b="1" dirty="0">
                <a:solidFill>
                  <a:srgbClr val="002060"/>
                </a:solidFill>
              </a:rPr>
              <a:t>REMESSE</a:t>
            </a:r>
            <a:endParaRPr sz="4240" b="1" dirty="0">
              <a:solidFill>
                <a:srgbClr val="002060"/>
              </a:solidFill>
            </a:endParaRPr>
          </a:p>
          <a:p>
            <a:pPr marL="0" marR="0" lvl="0" indent="0" algn="ctr" rtl="0">
              <a:lnSpc>
                <a:spcPct val="100000"/>
              </a:lnSpc>
              <a:spcBef>
                <a:spcPts val="0"/>
              </a:spcBef>
              <a:spcAft>
                <a:spcPts val="0"/>
              </a:spcAft>
              <a:buClr>
                <a:srgbClr val="002060"/>
              </a:buClr>
              <a:buSzPts val="5040"/>
              <a:buFont typeface="Calibri"/>
              <a:buNone/>
            </a:pPr>
            <a:r>
              <a:rPr lang="it-IT" sz="4240" b="1" i="0" u="none" strike="noStrike" cap="none" dirty="0">
                <a:solidFill>
                  <a:srgbClr val="002060"/>
                </a:solidFill>
                <a:latin typeface="Calibri"/>
                <a:ea typeface="Calibri"/>
                <a:cs typeface="Calibri"/>
                <a:sym typeface="Calibri"/>
              </a:rPr>
              <a:t>IV: </a:t>
            </a:r>
            <a:r>
              <a:rPr lang="it-IT" sz="3440" b="1" i="0" u="none" strike="noStrike" cap="none" dirty="0">
                <a:solidFill>
                  <a:srgbClr val="002060"/>
                </a:solidFill>
                <a:latin typeface="Calibri"/>
                <a:ea typeface="Calibri"/>
                <a:cs typeface="Calibri"/>
                <a:sym typeface="Calibri"/>
              </a:rPr>
              <a:t>Secondo Piaget </a:t>
            </a:r>
            <a:r>
              <a:rPr lang="it-IT" sz="3440" b="1" i="0" u="sng" strike="noStrike" cap="none" dirty="0">
                <a:solidFill>
                  <a:srgbClr val="002060"/>
                </a:solidFill>
                <a:latin typeface="Calibri"/>
                <a:ea typeface="Calibri"/>
                <a:cs typeface="Calibri"/>
                <a:sym typeface="Calibri"/>
              </a:rPr>
              <a:t>all’inizio</a:t>
            </a:r>
            <a:r>
              <a:rPr lang="it-IT" sz="3440" b="1" i="0" u="none" strike="noStrike" cap="none" dirty="0">
                <a:solidFill>
                  <a:srgbClr val="002060"/>
                </a:solidFill>
                <a:latin typeface="Calibri"/>
                <a:ea typeface="Calibri"/>
                <a:cs typeface="Calibri"/>
                <a:sym typeface="Calibri"/>
              </a:rPr>
              <a:t> …</a:t>
            </a:r>
            <a:br>
              <a:rPr lang="it-IT" sz="3440" b="1" i="0" u="none" strike="noStrike" cap="none" dirty="0">
                <a:solidFill>
                  <a:srgbClr val="002060"/>
                </a:solidFill>
                <a:latin typeface="Calibri"/>
                <a:ea typeface="Calibri"/>
                <a:cs typeface="Calibri"/>
                <a:sym typeface="Calibri"/>
              </a:rPr>
            </a:br>
            <a:r>
              <a:rPr lang="it-IT" sz="4240" b="1" i="0" u="none" strike="noStrike" cap="none" dirty="0">
                <a:solidFill>
                  <a:srgbClr val="002060"/>
                </a:solidFill>
                <a:latin typeface="Calibri"/>
                <a:ea typeface="Calibri"/>
                <a:cs typeface="Calibri"/>
                <a:sym typeface="Calibri"/>
              </a:rPr>
              <a:t>esiste un</a:t>
            </a:r>
            <a:r>
              <a:rPr lang="it-IT" sz="4240" b="1" dirty="0">
                <a:solidFill>
                  <a:srgbClr val="002060"/>
                </a:solidFill>
              </a:rPr>
              <a:t>’</a:t>
            </a:r>
            <a:r>
              <a:rPr lang="it-IT" sz="3790" b="1" i="0" u="none" strike="noStrike" cap="none" dirty="0">
                <a:solidFill>
                  <a:srgbClr val="002060"/>
                </a:solidFill>
                <a:latin typeface="Calibri"/>
                <a:ea typeface="Calibri"/>
                <a:cs typeface="Calibri"/>
                <a:sym typeface="Calibri"/>
              </a:rPr>
              <a:t>INTELLIGENZA DI TIPO PRATICO </a:t>
            </a:r>
            <a:endParaRPr sz="4240" b="1" i="0" u="none" strike="noStrike" cap="none" dirty="0">
              <a:solidFill>
                <a:srgbClr val="002060"/>
              </a:solidFill>
              <a:latin typeface="Calibri"/>
              <a:ea typeface="Calibri"/>
              <a:cs typeface="Calibri"/>
              <a:sym typeface="Calibri"/>
            </a:endParaRPr>
          </a:p>
        </p:txBody>
      </p:sp>
      <p:sp>
        <p:nvSpPr>
          <p:cNvPr id="455" name="Google Shape;455;p36"/>
          <p:cNvSpPr txBox="1">
            <a:spLocks noGrp="1"/>
          </p:cNvSpPr>
          <p:nvPr>
            <p:ph type="subTitle" idx="1"/>
          </p:nvPr>
        </p:nvSpPr>
        <p:spPr>
          <a:xfrm>
            <a:off x="323850" y="2565400"/>
            <a:ext cx="8424862" cy="3683000"/>
          </a:xfrm>
          <a:prstGeom prst="rect">
            <a:avLst/>
          </a:prstGeom>
          <a:noFill/>
          <a:ln>
            <a:noFill/>
          </a:ln>
        </p:spPr>
        <p:txBody>
          <a:bodyPr spcFirstLastPara="1" wrap="square" lIns="0" tIns="45700" rIns="18275" bIns="45700" anchor="t" anchorCtr="0">
            <a:noAutofit/>
          </a:bodyPr>
          <a:lstStyle/>
          <a:p>
            <a:pPr marL="180975" lvl="0" indent="0" algn="just" rtl="0">
              <a:lnSpc>
                <a:spcPct val="90000"/>
              </a:lnSpc>
              <a:spcBef>
                <a:spcPts val="0"/>
              </a:spcBef>
              <a:spcAft>
                <a:spcPts val="0"/>
              </a:spcAft>
              <a:buSzPts val="3040"/>
              <a:buNone/>
            </a:pP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Conclusione logica delle premesse sopraesposte</a:t>
            </a:r>
            <a:endParaRPr dirty="0">
              <a:latin typeface="Calibri" panose="020F0502020204030204" pitchFamily="34" charset="0"/>
              <a:cs typeface="Calibri" panose="020F0502020204030204" pitchFamily="34" charset="0"/>
            </a:endParaRPr>
          </a:p>
          <a:p>
            <a:pPr marL="180975" lvl="0" indent="0" algn="just" rtl="0">
              <a:lnSpc>
                <a:spcPct val="90000"/>
              </a:lnSpc>
              <a:spcBef>
                <a:spcPts val="0"/>
              </a:spcBef>
              <a:spcAft>
                <a:spcPts val="0"/>
              </a:spcAft>
              <a:buSzPts val="3040"/>
              <a:buNone/>
            </a:pP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Si tratta di una conoscenza che si struttura</a:t>
            </a: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193040"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Grazie agli invarianti funzionali </a:t>
            </a:r>
            <a:r>
              <a:rPr lang="it-IT" sz="2400" b="1" i="0" u="none" dirty="0">
                <a:solidFill>
                  <a:schemeClr val="dk1"/>
                </a:solidFill>
                <a:latin typeface="Calibri" panose="020F0502020204030204" pitchFamily="34" charset="0"/>
                <a:ea typeface="Calibri"/>
                <a:cs typeface="Calibri" panose="020F0502020204030204" pitchFamily="34" charset="0"/>
                <a:sym typeface="Calibri"/>
              </a:rPr>
              <a:t>(testo) </a:t>
            </a:r>
            <a:endParaRPr dirty="0">
              <a:latin typeface="Calibri" panose="020F0502020204030204" pitchFamily="34" charset="0"/>
              <a:cs typeface="Calibri" panose="020F0502020204030204" pitchFamily="34" charset="0"/>
            </a:endParaRPr>
          </a:p>
          <a:p>
            <a:pPr marL="180975" lvl="0" indent="-193040" algn="just" rtl="0">
              <a:lnSpc>
                <a:spcPct val="90000"/>
              </a:lnSpc>
              <a:spcBef>
                <a:spcPts val="0"/>
              </a:spcBef>
              <a:spcAft>
                <a:spcPts val="0"/>
              </a:spcAft>
              <a:buClr>
                <a:srgbClr val="003399"/>
              </a:buClr>
              <a:buSzPts val="3040"/>
              <a:buFont typeface="Noto Sans Symbols"/>
              <a:buChar char="▪"/>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Grazie all’esperienza diretta di B. con gli oggetti e gli eventi presenti nel suo ambiente </a:t>
            </a:r>
            <a:r>
              <a:rPr lang="it-IT" sz="2400" b="1" i="0" u="none" dirty="0">
                <a:solidFill>
                  <a:schemeClr val="dk1"/>
                </a:solidFill>
                <a:latin typeface="Calibri" panose="020F0502020204030204" pitchFamily="34" charset="0"/>
                <a:ea typeface="Calibri"/>
                <a:cs typeface="Calibri" panose="020F0502020204030204" pitchFamily="34" charset="0"/>
                <a:sym typeface="Calibri"/>
              </a:rPr>
              <a:t>(testo) </a:t>
            </a:r>
            <a:endParaRPr dirty="0">
              <a:latin typeface="Calibri" panose="020F0502020204030204" pitchFamily="34" charset="0"/>
              <a:cs typeface="Calibri" panose="020F0502020204030204" pitchFamily="34" charset="0"/>
            </a:endParaRPr>
          </a:p>
        </p:txBody>
      </p:sp>
      <p:sp>
        <p:nvSpPr>
          <p:cNvPr id="456" name="Google Shape;456;p36"/>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57" name="Google Shape;457;p36"/>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7"/>
          <p:cNvSpPr txBox="1">
            <a:spLocks noGrp="1"/>
          </p:cNvSpPr>
          <p:nvPr>
            <p:ph type="ctrTitle" idx="4294967295"/>
          </p:nvPr>
        </p:nvSpPr>
        <p:spPr>
          <a:xfrm>
            <a:off x="-108520" y="908720"/>
            <a:ext cx="8928992" cy="1800200"/>
          </a:xfrm>
          <a:prstGeom prst="rect">
            <a:avLst/>
          </a:prstGeom>
          <a:noFill/>
          <a:ln>
            <a:noFill/>
          </a:ln>
        </p:spPr>
        <p:txBody>
          <a:bodyPr spcFirstLastPara="1" wrap="square" lIns="0" tIns="0" rIns="18275" bIns="0" anchor="b" anchorCtr="0">
            <a:normAutofit fontScale="90000"/>
          </a:bodyPr>
          <a:lstStyle/>
          <a:p>
            <a:pPr marL="0" marR="0" lvl="0" indent="0" algn="ctr" rtl="0">
              <a:lnSpc>
                <a:spcPct val="100000"/>
              </a:lnSpc>
              <a:spcBef>
                <a:spcPts val="0"/>
              </a:spcBef>
              <a:spcAft>
                <a:spcPts val="0"/>
              </a:spcAft>
              <a:buClr>
                <a:srgbClr val="002060"/>
              </a:buClr>
              <a:buSzPct val="127272"/>
              <a:buFont typeface="Calibri"/>
              <a:buNone/>
            </a:pPr>
            <a:br>
              <a:rPr lang="it-IT" sz="4400" b="1" i="0" u="none" strike="noStrike" cap="none" dirty="0">
                <a:solidFill>
                  <a:srgbClr val="002060"/>
                </a:solidFill>
                <a:latin typeface="Calibri"/>
                <a:ea typeface="Calibri"/>
                <a:cs typeface="Calibri"/>
                <a:sym typeface="Calibri"/>
              </a:rPr>
            </a:br>
            <a:r>
              <a:rPr lang="it-IT" sz="4400" b="1" i="0" u="none" strike="noStrike" cap="none" dirty="0">
                <a:solidFill>
                  <a:srgbClr val="002060"/>
                </a:solidFill>
                <a:latin typeface="Calibri"/>
                <a:ea typeface="Calibri"/>
                <a:cs typeface="Calibri"/>
                <a:sym typeface="Calibri"/>
              </a:rPr>
              <a:t>P</a:t>
            </a:r>
            <a:r>
              <a:rPr lang="it-IT" sz="4400" b="1" dirty="0">
                <a:solidFill>
                  <a:srgbClr val="002060"/>
                </a:solidFill>
              </a:rPr>
              <a:t>REMESSE</a:t>
            </a:r>
            <a:endParaRPr sz="4400" b="1" dirty="0">
              <a:solidFill>
                <a:srgbClr val="002060"/>
              </a:solidFill>
            </a:endParaRPr>
          </a:p>
          <a:p>
            <a:pPr marL="0" marR="0" lvl="0" indent="0" algn="ctr" rtl="0">
              <a:lnSpc>
                <a:spcPct val="100000"/>
              </a:lnSpc>
              <a:spcBef>
                <a:spcPts val="0"/>
              </a:spcBef>
              <a:spcAft>
                <a:spcPts val="0"/>
              </a:spcAft>
              <a:buClr>
                <a:srgbClr val="002060"/>
              </a:buClr>
              <a:buSzPct val="127272"/>
              <a:buFont typeface="Calibri"/>
              <a:buNone/>
            </a:pPr>
            <a:r>
              <a:rPr lang="it-IT" sz="4400" b="1" i="0" u="none" strike="noStrike" cap="none" dirty="0">
                <a:solidFill>
                  <a:srgbClr val="002060"/>
                </a:solidFill>
                <a:latin typeface="Calibri"/>
                <a:ea typeface="Calibri"/>
                <a:cs typeface="Calibri"/>
                <a:sym typeface="Calibri"/>
              </a:rPr>
              <a:t> V: </a:t>
            </a:r>
            <a:r>
              <a:rPr lang="it-IT" sz="4400" b="1" dirty="0">
                <a:solidFill>
                  <a:srgbClr val="002060"/>
                </a:solidFill>
              </a:rPr>
              <a:t> </a:t>
            </a:r>
            <a:r>
              <a:rPr lang="it-IT" sz="3600" b="1" i="0" u="none" strike="noStrike" cap="none" dirty="0">
                <a:solidFill>
                  <a:srgbClr val="002060"/>
                </a:solidFill>
                <a:latin typeface="Calibri"/>
                <a:ea typeface="Calibri"/>
                <a:cs typeface="Calibri"/>
                <a:sym typeface="Calibri"/>
              </a:rPr>
              <a:t>Secondo Piaget </a:t>
            </a:r>
            <a:r>
              <a:rPr lang="it-IT" sz="3600" b="1" i="0" u="sng" strike="noStrike" cap="none" dirty="0">
                <a:solidFill>
                  <a:srgbClr val="002060"/>
                </a:solidFill>
                <a:latin typeface="Calibri"/>
                <a:ea typeface="Calibri"/>
                <a:cs typeface="Calibri"/>
                <a:sym typeface="Calibri"/>
              </a:rPr>
              <a:t>nel corso dello sviluppo</a:t>
            </a:r>
            <a:r>
              <a:rPr lang="it-IT" sz="3600" b="1" i="0" u="none" strike="noStrike" cap="none" dirty="0">
                <a:solidFill>
                  <a:srgbClr val="002060"/>
                </a:solidFill>
                <a:latin typeface="Calibri"/>
                <a:ea typeface="Calibri"/>
                <a:cs typeface="Calibri"/>
                <a:sym typeface="Calibri"/>
              </a:rPr>
              <a:t> …</a:t>
            </a:r>
            <a:br>
              <a:rPr lang="it-IT" sz="3600" b="1" i="0" u="none" strike="noStrike" cap="none" dirty="0">
                <a:solidFill>
                  <a:srgbClr val="002060"/>
                </a:solidFill>
                <a:latin typeface="Calibri"/>
                <a:ea typeface="Calibri"/>
                <a:cs typeface="Calibri"/>
                <a:sym typeface="Calibri"/>
              </a:rPr>
            </a:br>
            <a:r>
              <a:rPr lang="it-IT" sz="4600" b="1" i="0" u="none" strike="noStrike" cap="none" dirty="0">
                <a:solidFill>
                  <a:srgbClr val="002060"/>
                </a:solidFill>
                <a:latin typeface="Calibri"/>
                <a:ea typeface="Calibri"/>
                <a:cs typeface="Calibri"/>
                <a:sym typeface="Calibri"/>
              </a:rPr>
              <a:t>questa </a:t>
            </a:r>
            <a:r>
              <a:rPr lang="it-IT" sz="4100" b="1" i="0" u="none" strike="noStrike" cap="none" dirty="0">
                <a:solidFill>
                  <a:srgbClr val="002060"/>
                </a:solidFill>
                <a:latin typeface="Calibri"/>
                <a:ea typeface="Calibri"/>
                <a:cs typeface="Calibri"/>
                <a:sym typeface="Calibri"/>
              </a:rPr>
              <a:t>INTELLIGENZA DI TIPO </a:t>
            </a:r>
            <a:endParaRPr sz="4100" b="1" i="0"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2060"/>
              </a:buClr>
              <a:buSzPct val="136585"/>
              <a:buFont typeface="Calibri"/>
              <a:buNone/>
            </a:pPr>
            <a:r>
              <a:rPr lang="it-IT" sz="4100" b="1" i="0" u="none" strike="noStrike" cap="none" dirty="0">
                <a:solidFill>
                  <a:srgbClr val="002060"/>
                </a:solidFill>
                <a:latin typeface="Calibri"/>
                <a:ea typeface="Calibri"/>
                <a:cs typeface="Calibri"/>
                <a:sym typeface="Calibri"/>
              </a:rPr>
              <a:t>PRATICO</a:t>
            </a:r>
            <a:r>
              <a:rPr lang="it-IT" sz="4100" b="1" dirty="0">
                <a:solidFill>
                  <a:srgbClr val="002060"/>
                </a:solidFill>
              </a:rPr>
              <a:t> SI TRASFORMA</a:t>
            </a:r>
            <a:r>
              <a:rPr lang="it-IT" sz="3100" b="1" i="0" u="none" strike="noStrike" cap="none" dirty="0">
                <a:solidFill>
                  <a:srgbClr val="002060"/>
                </a:solidFill>
                <a:latin typeface="Calibri"/>
                <a:ea typeface="Calibri"/>
                <a:cs typeface="Calibri"/>
                <a:sym typeface="Calibri"/>
              </a:rPr>
              <a:t> </a:t>
            </a:r>
            <a:endParaRPr sz="3600" b="1" i="0" u="none" strike="noStrike" cap="none" dirty="0">
              <a:solidFill>
                <a:srgbClr val="002060"/>
              </a:solidFill>
              <a:latin typeface="Calibri"/>
              <a:ea typeface="Calibri"/>
              <a:cs typeface="Calibri"/>
              <a:sym typeface="Calibri"/>
            </a:endParaRPr>
          </a:p>
        </p:txBody>
      </p:sp>
      <p:sp>
        <p:nvSpPr>
          <p:cNvPr id="464" name="Google Shape;464;p37"/>
          <p:cNvSpPr txBox="1">
            <a:spLocks noGrp="1"/>
          </p:cNvSpPr>
          <p:nvPr>
            <p:ph type="subTitle" idx="1"/>
          </p:nvPr>
        </p:nvSpPr>
        <p:spPr>
          <a:xfrm>
            <a:off x="323850" y="2565400"/>
            <a:ext cx="8424900" cy="3683100"/>
          </a:xfrm>
          <a:prstGeom prst="rect">
            <a:avLst/>
          </a:prstGeom>
          <a:noFill/>
          <a:ln>
            <a:noFill/>
          </a:ln>
        </p:spPr>
        <p:txBody>
          <a:bodyPr spcFirstLastPara="1" wrap="square" lIns="0" tIns="45700" rIns="18275" bIns="45700" anchor="t" anchorCtr="0">
            <a:noAutofit/>
          </a:bodyPr>
          <a:lstStyle/>
          <a:p>
            <a:pPr marL="180975" lvl="0" indent="0" algn="just" rtl="0">
              <a:lnSpc>
                <a:spcPct val="90000"/>
              </a:lnSpc>
              <a:spcBef>
                <a:spcPts val="0"/>
              </a:spcBef>
              <a:spcAft>
                <a:spcPts val="0"/>
              </a:spcAft>
              <a:buSzPts val="3040"/>
              <a:buNone/>
            </a:pP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0" algn="just" rtl="0">
              <a:lnSpc>
                <a:spcPct val="90000"/>
              </a:lnSpc>
              <a:spcBef>
                <a:spcPts val="0"/>
              </a:spcBef>
              <a:spcAft>
                <a:spcPts val="0"/>
              </a:spcAft>
              <a:buSzPts val="3040"/>
              <a:buNone/>
            </a:pPr>
            <a:r>
              <a:rPr lang="it-IT" sz="3200" b="1" i="0" u="none" dirty="0">
                <a:solidFill>
                  <a:schemeClr val="dk1"/>
                </a:solidFill>
                <a:latin typeface="Calibri" panose="020F0502020204030204" pitchFamily="34" charset="0"/>
                <a:ea typeface="Calibri"/>
                <a:cs typeface="Calibri" panose="020F0502020204030204" pitchFamily="34" charset="0"/>
                <a:sym typeface="Calibri"/>
              </a:rPr>
              <a:t>permettendo la risoluzione di </a:t>
            </a:r>
            <a:r>
              <a:rPr lang="it-IT" sz="3200" b="1" i="0" u="none" dirty="0" err="1">
                <a:solidFill>
                  <a:schemeClr val="dk1"/>
                </a:solidFill>
                <a:latin typeface="Calibri" panose="020F0502020204030204" pitchFamily="34" charset="0"/>
                <a:ea typeface="Calibri"/>
                <a:cs typeface="Calibri" panose="020F0502020204030204" pitchFamily="34" charset="0"/>
                <a:sym typeface="Calibri"/>
              </a:rPr>
              <a:t>problem</a:t>
            </a:r>
            <a:r>
              <a:rPr lang="it-IT" sz="3200" b="1" i="0" u="none" dirty="0">
                <a:solidFill>
                  <a:schemeClr val="dk1"/>
                </a:solidFill>
                <a:latin typeface="Calibri" panose="020F0502020204030204" pitchFamily="34" charset="0"/>
                <a:ea typeface="Calibri"/>
                <a:cs typeface="Calibri" panose="020F0502020204030204" pitchFamily="34" charset="0"/>
                <a:sym typeface="Calibri"/>
              </a:rPr>
              <a:t>-solving pratici sempre più vari e complessi </a:t>
            </a:r>
            <a:r>
              <a:rPr lang="it-IT" sz="2800" b="1" i="0" u="none" dirty="0">
                <a:solidFill>
                  <a:schemeClr val="dk1"/>
                </a:solidFill>
                <a:latin typeface="Calibri" panose="020F0502020204030204" pitchFamily="34" charset="0"/>
                <a:ea typeface="Calibri"/>
                <a:cs typeface="Calibri" panose="020F0502020204030204" pitchFamily="34" charset="0"/>
                <a:sym typeface="Calibri"/>
              </a:rPr>
              <a:t>(</a:t>
            </a:r>
            <a:r>
              <a:rPr lang="it-IT" sz="2400" b="1" i="0" u="none" dirty="0">
                <a:solidFill>
                  <a:schemeClr val="dk1"/>
                </a:solidFill>
                <a:latin typeface="Calibri" panose="020F0502020204030204" pitchFamily="34" charset="0"/>
                <a:ea typeface="Calibri"/>
                <a:cs typeface="Calibri" panose="020F0502020204030204" pitchFamily="34" charset="0"/>
                <a:sym typeface="Calibri"/>
              </a:rPr>
              <a:t>t</a:t>
            </a:r>
            <a:r>
              <a:rPr lang="it-IT" sz="2800" b="1" i="0" u="none" dirty="0">
                <a:solidFill>
                  <a:schemeClr val="dk1"/>
                </a:solidFill>
                <a:latin typeface="Calibri" panose="020F0502020204030204" pitchFamily="34" charset="0"/>
                <a:ea typeface="Calibri"/>
                <a:cs typeface="Calibri" panose="020F0502020204030204" pitchFamily="34" charset="0"/>
                <a:sym typeface="Calibri"/>
              </a:rPr>
              <a:t>esto)</a:t>
            </a:r>
            <a:endParaRPr dirty="0">
              <a:latin typeface="Calibri" panose="020F0502020204030204" pitchFamily="34" charset="0"/>
              <a:cs typeface="Calibri" panose="020F0502020204030204" pitchFamily="34" charset="0"/>
            </a:endParaRPr>
          </a:p>
          <a:p>
            <a:pPr marL="180975" lvl="0" indent="0" algn="just" rtl="0">
              <a:lnSpc>
                <a:spcPct val="90000"/>
              </a:lnSpc>
              <a:spcBef>
                <a:spcPts val="0"/>
              </a:spcBef>
              <a:spcAft>
                <a:spcPts val="0"/>
              </a:spcAft>
              <a:buSzPts val="2660"/>
              <a:buNone/>
            </a:pPr>
            <a:endParaRPr sz="28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0" algn="just" rtl="0">
              <a:lnSpc>
                <a:spcPct val="90000"/>
              </a:lnSpc>
              <a:spcBef>
                <a:spcPts val="0"/>
              </a:spcBef>
              <a:spcAft>
                <a:spcPts val="0"/>
              </a:spcAft>
              <a:buSzPts val="2660"/>
              <a:buNone/>
            </a:pPr>
            <a:r>
              <a:rPr lang="it-IT" sz="2800" b="1" i="0" u="none" dirty="0">
                <a:solidFill>
                  <a:schemeClr val="dk1"/>
                </a:solidFill>
                <a:latin typeface="Calibri" panose="020F0502020204030204" pitchFamily="34" charset="0"/>
                <a:ea typeface="Calibri"/>
                <a:cs typeface="Calibri" panose="020F0502020204030204" pitchFamily="34" charset="0"/>
                <a:sym typeface="Calibri"/>
              </a:rPr>
              <a:t>come all’interno di una bolla d’aria contenente B. e gli oggetti-eventi fisici e motori</a:t>
            </a:r>
            <a:endParaRPr sz="3200" b="1" i="0" u="none" dirty="0">
              <a:solidFill>
                <a:schemeClr val="dk1"/>
              </a:solidFill>
              <a:latin typeface="Calibri" panose="020F0502020204030204" pitchFamily="34" charset="0"/>
              <a:ea typeface="Calibri"/>
              <a:cs typeface="Calibri" panose="020F0502020204030204" pitchFamily="34" charset="0"/>
              <a:sym typeface="Calibri"/>
            </a:endParaRPr>
          </a:p>
          <a:p>
            <a:pPr marL="180975" lvl="0" indent="0" algn="just" rtl="0">
              <a:lnSpc>
                <a:spcPct val="90000"/>
              </a:lnSpc>
              <a:spcBef>
                <a:spcPts val="0"/>
              </a:spcBef>
              <a:spcAft>
                <a:spcPts val="0"/>
              </a:spcAft>
              <a:buSzPts val="2280"/>
              <a:buNone/>
            </a:pPr>
            <a:r>
              <a:rPr lang="it-IT" sz="2400" b="1" i="0" u="none" dirty="0">
                <a:solidFill>
                  <a:schemeClr val="dk1"/>
                </a:solidFill>
                <a:latin typeface="Calibri" panose="020F0502020204030204" pitchFamily="34" charset="0"/>
                <a:ea typeface="Calibri"/>
                <a:cs typeface="Calibri" panose="020F0502020204030204" pitchFamily="34" charset="0"/>
                <a:sym typeface="Calibri"/>
              </a:rPr>
              <a:t>(Premesse precedenti) </a:t>
            </a:r>
            <a:endParaRPr dirty="0">
              <a:latin typeface="Calibri" panose="020F0502020204030204" pitchFamily="34" charset="0"/>
              <a:cs typeface="Calibri" panose="020F0502020204030204" pitchFamily="34" charset="0"/>
            </a:endParaRPr>
          </a:p>
        </p:txBody>
      </p:sp>
      <p:sp>
        <p:nvSpPr>
          <p:cNvPr id="465" name="Google Shape;465;p37"/>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66" name="Google Shape;466;p37"/>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8"/>
          <p:cNvSpPr txBox="1">
            <a:spLocks noGrp="1"/>
          </p:cNvSpPr>
          <p:nvPr>
            <p:ph type="ctrTitle" idx="4294967295"/>
          </p:nvPr>
        </p:nvSpPr>
        <p:spPr>
          <a:xfrm>
            <a:off x="183188" y="-230925"/>
            <a:ext cx="8806200" cy="6858000"/>
          </a:xfrm>
          <a:prstGeom prst="rect">
            <a:avLst/>
          </a:prstGeom>
          <a:noFill/>
          <a:ln>
            <a:noFill/>
          </a:ln>
        </p:spPr>
        <p:txBody>
          <a:bodyPr spcFirstLastPara="1" wrap="square" lIns="0" tIns="0" rIns="18275" bIns="0" anchor="b" anchorCtr="0">
            <a:noAutofit/>
          </a:bodyPr>
          <a:lstStyle/>
          <a:p>
            <a:pPr marL="0" marR="0" lvl="0" indent="0" algn="ctr" rtl="0">
              <a:lnSpc>
                <a:spcPct val="100000"/>
              </a:lnSpc>
              <a:spcBef>
                <a:spcPts val="0"/>
              </a:spcBef>
              <a:spcAft>
                <a:spcPts val="0"/>
              </a:spcAft>
              <a:buClr>
                <a:srgbClr val="002060"/>
              </a:buClr>
              <a:buSzPts val="5600"/>
              <a:buFont typeface="Calibri"/>
              <a:buNone/>
            </a:pPr>
            <a:r>
              <a:rPr lang="it-IT" sz="3600" b="1" i="0" u="none" strike="noStrike" cap="none" dirty="0">
                <a:solidFill>
                  <a:srgbClr val="002060"/>
                </a:solidFill>
                <a:latin typeface="Calibri"/>
                <a:ea typeface="Calibri"/>
                <a:cs typeface="Calibri"/>
                <a:sym typeface="Calibri"/>
              </a:rPr>
              <a:t>INOLTRE</a:t>
            </a:r>
            <a:br>
              <a:rPr lang="it-IT" sz="3000" b="1" i="0" u="none" strike="noStrike" cap="none" dirty="0">
                <a:solidFill>
                  <a:srgbClr val="002060"/>
                </a:solidFill>
                <a:latin typeface="Calibri"/>
                <a:ea typeface="Calibri"/>
                <a:cs typeface="Calibri"/>
                <a:sym typeface="Calibri"/>
              </a:rPr>
            </a:br>
            <a:r>
              <a:rPr lang="it-IT" sz="3000" b="1" i="0" u="none" strike="noStrike" cap="none" dirty="0">
                <a:solidFill>
                  <a:schemeClr val="tx1"/>
                </a:solidFill>
                <a:latin typeface="Calibri"/>
                <a:ea typeface="Calibri"/>
                <a:cs typeface="Calibri"/>
                <a:sym typeface="Calibri"/>
              </a:rPr>
              <a:t>Secondo quanto dichiarato da Piaget </a:t>
            </a:r>
            <a:r>
              <a:rPr lang="it-IT" sz="3000" b="1" i="0" u="sng" strike="noStrike" cap="none" dirty="0">
                <a:solidFill>
                  <a:schemeClr val="tx1"/>
                </a:solidFill>
                <a:latin typeface="Calibri"/>
                <a:ea typeface="Calibri"/>
                <a:cs typeface="Calibri"/>
                <a:sym typeface="Calibri"/>
              </a:rPr>
              <a:t>i processi che rendono conto dello sviluppo cognitivo di B. </a:t>
            </a:r>
            <a:endParaRPr sz="3000" b="1" i="0" u="sng" strike="noStrike" cap="none"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2060"/>
              </a:buClr>
              <a:buSzPts val="5600"/>
              <a:buFont typeface="Calibri"/>
              <a:buNone/>
            </a:pPr>
            <a:r>
              <a:rPr lang="it-IT" sz="3000" b="1" i="0" u="sng" strike="noStrike" cap="none" dirty="0">
                <a:solidFill>
                  <a:schemeClr val="tx1"/>
                </a:solidFill>
                <a:latin typeface="Calibri"/>
                <a:ea typeface="Calibri"/>
                <a:cs typeface="Calibri"/>
                <a:sym typeface="Calibri"/>
              </a:rPr>
              <a:t>sono 3 (/4):</a:t>
            </a:r>
            <a:endParaRPr sz="3000" b="1" u="sng" dirty="0">
              <a:solidFill>
                <a:schemeClr val="tx1"/>
              </a:solidFill>
            </a:endParaRPr>
          </a:p>
          <a:p>
            <a:pPr marL="457200" marR="0" lvl="0" indent="-419100" algn="ctr" rtl="0">
              <a:lnSpc>
                <a:spcPct val="100000"/>
              </a:lnSpc>
              <a:spcBef>
                <a:spcPts val="0"/>
              </a:spcBef>
              <a:spcAft>
                <a:spcPts val="0"/>
              </a:spcAft>
              <a:buClr>
                <a:srgbClr val="002060"/>
              </a:buClr>
              <a:buSzPts val="3000"/>
              <a:buChar char="-"/>
            </a:pPr>
            <a:r>
              <a:rPr lang="it-IT" sz="3000" b="1" dirty="0">
                <a:solidFill>
                  <a:schemeClr val="tx1"/>
                </a:solidFill>
              </a:rPr>
              <a:t>Maturazione del SN</a:t>
            </a:r>
            <a:endParaRPr sz="3000" b="1" dirty="0">
              <a:solidFill>
                <a:schemeClr val="tx1"/>
              </a:solidFill>
            </a:endParaRPr>
          </a:p>
          <a:p>
            <a:pPr marL="457200" marR="0" lvl="0" indent="-419100" algn="ctr" rtl="0">
              <a:lnSpc>
                <a:spcPct val="100000"/>
              </a:lnSpc>
              <a:spcBef>
                <a:spcPts val="0"/>
              </a:spcBef>
              <a:spcAft>
                <a:spcPts val="0"/>
              </a:spcAft>
              <a:buClr>
                <a:srgbClr val="002060"/>
              </a:buClr>
              <a:buSzPts val="3000"/>
              <a:buChar char="-"/>
            </a:pPr>
            <a:r>
              <a:rPr lang="it-IT" sz="3000" b="1" dirty="0">
                <a:solidFill>
                  <a:schemeClr val="tx1"/>
                </a:solidFill>
              </a:rPr>
              <a:t>Interazione sociale</a:t>
            </a:r>
            <a:endParaRPr sz="3000" b="1" dirty="0">
              <a:solidFill>
                <a:schemeClr val="tx1"/>
              </a:solidFill>
            </a:endParaRPr>
          </a:p>
          <a:p>
            <a:pPr marL="457200" marR="0" lvl="0" indent="-419100" algn="ctr" rtl="0">
              <a:lnSpc>
                <a:spcPct val="100000"/>
              </a:lnSpc>
              <a:spcBef>
                <a:spcPts val="0"/>
              </a:spcBef>
              <a:spcAft>
                <a:spcPts val="0"/>
              </a:spcAft>
              <a:buClr>
                <a:srgbClr val="002060"/>
              </a:buClr>
              <a:buSzPts val="3000"/>
              <a:buChar char="-"/>
            </a:pPr>
            <a:r>
              <a:rPr lang="it-IT" sz="3000" b="1" dirty="0">
                <a:solidFill>
                  <a:schemeClr val="tx1"/>
                </a:solidFill>
              </a:rPr>
              <a:t>Linguaggio</a:t>
            </a:r>
            <a:endParaRPr sz="3000" b="1" dirty="0">
              <a:solidFill>
                <a:schemeClr val="tx1"/>
              </a:solidFill>
            </a:endParaRPr>
          </a:p>
          <a:p>
            <a:pPr marL="457200" marR="0" lvl="0" indent="-419100" algn="ctr" rtl="0">
              <a:lnSpc>
                <a:spcPct val="100000"/>
              </a:lnSpc>
              <a:spcBef>
                <a:spcPts val="0"/>
              </a:spcBef>
              <a:spcAft>
                <a:spcPts val="0"/>
              </a:spcAft>
              <a:buClr>
                <a:srgbClr val="002060"/>
              </a:buClr>
              <a:buSzPts val="3000"/>
              <a:buChar char="-"/>
            </a:pPr>
            <a:r>
              <a:rPr lang="it-IT" sz="3000" b="1" dirty="0">
                <a:solidFill>
                  <a:schemeClr val="tx1"/>
                </a:solidFill>
              </a:rPr>
              <a:t>Esperienza diretta acquisita nell’ambiente geografico</a:t>
            </a:r>
            <a:endParaRPr sz="3000" b="1" dirty="0">
              <a:solidFill>
                <a:schemeClr val="tx1"/>
              </a:solidFill>
            </a:endParaRPr>
          </a:p>
          <a:p>
            <a:pPr marL="0" marR="0" lvl="0" indent="0" algn="ctr" rtl="0">
              <a:lnSpc>
                <a:spcPct val="100000"/>
              </a:lnSpc>
              <a:spcBef>
                <a:spcPts val="0"/>
              </a:spcBef>
              <a:spcAft>
                <a:spcPts val="0"/>
              </a:spcAft>
              <a:buClr>
                <a:srgbClr val="002060"/>
              </a:buClr>
              <a:buSzPts val="5600"/>
              <a:buFont typeface="Calibri"/>
              <a:buNone/>
            </a:pPr>
            <a:r>
              <a:rPr lang="it-IT" sz="3300" b="1" i="0" u="none" strike="noStrike" cap="none" dirty="0">
                <a:solidFill>
                  <a:schemeClr val="tx1"/>
                </a:solidFill>
                <a:latin typeface="Calibri"/>
                <a:ea typeface="Calibri"/>
                <a:cs typeface="Calibri"/>
                <a:sym typeface="Calibri"/>
              </a:rPr>
              <a:t>MA</a:t>
            </a:r>
            <a:r>
              <a:rPr lang="it-IT" sz="3300" b="1" dirty="0">
                <a:solidFill>
                  <a:schemeClr val="tx1"/>
                </a:solidFill>
              </a:rPr>
              <a:t>…</a:t>
            </a:r>
            <a:endParaRPr sz="3300" b="1" i="0" u="none" strike="noStrike" cap="none"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2060"/>
              </a:buClr>
              <a:buSzPts val="5600"/>
              <a:buFont typeface="Calibri"/>
              <a:buNone/>
            </a:pPr>
            <a:r>
              <a:rPr lang="it-IT" sz="3000" b="1" i="0" u="sng" strike="noStrike" cap="none" dirty="0">
                <a:solidFill>
                  <a:schemeClr val="tx1"/>
                </a:solidFill>
                <a:latin typeface="Calibri"/>
                <a:ea typeface="Calibri"/>
                <a:cs typeface="Calibri"/>
                <a:sym typeface="Calibri"/>
              </a:rPr>
              <a:t>questa INTELLIGENZA DI TIPO PRATICO  viene studiata considerandone solo 1 su 3(/4):</a:t>
            </a:r>
            <a:endParaRPr sz="3000" b="1" i="0" u="sng" strike="noStrike" cap="none"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2060"/>
              </a:buClr>
              <a:buSzPts val="5600"/>
              <a:buFont typeface="Calibri"/>
              <a:buNone/>
            </a:pPr>
            <a:endParaRPr sz="3000" b="1" u="sng" dirty="0">
              <a:solidFill>
                <a:schemeClr val="tx1"/>
              </a:solidFill>
            </a:endParaRPr>
          </a:p>
          <a:p>
            <a:pPr marL="0" lvl="0" indent="0" algn="ctr" rtl="0">
              <a:spcBef>
                <a:spcPts val="0"/>
              </a:spcBef>
              <a:spcAft>
                <a:spcPts val="0"/>
              </a:spcAft>
              <a:buClr>
                <a:srgbClr val="002060"/>
              </a:buClr>
              <a:buSzPts val="5600"/>
              <a:buFont typeface="Calibri"/>
              <a:buNone/>
            </a:pPr>
            <a:r>
              <a:rPr lang="it-IT" sz="3000" b="1" dirty="0">
                <a:solidFill>
                  <a:schemeClr val="tx1"/>
                </a:solidFill>
              </a:rPr>
              <a:t>Esperienza diretta acquisita nell’ambiente geografico</a:t>
            </a:r>
            <a:endParaRPr sz="3000" b="1" dirty="0">
              <a:solidFill>
                <a:schemeClr val="tx1"/>
              </a:solidFill>
            </a:endParaRPr>
          </a:p>
        </p:txBody>
      </p:sp>
      <p:sp>
        <p:nvSpPr>
          <p:cNvPr id="473" name="Google Shape;473;p38"/>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474" name="Google Shape;474;p38"/>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0"/>
          <p:cNvSpPr txBox="1">
            <a:spLocks noGrp="1"/>
          </p:cNvSpPr>
          <p:nvPr>
            <p:ph type="title"/>
          </p:nvPr>
        </p:nvSpPr>
        <p:spPr>
          <a:xfrm>
            <a:off x="107950" y="188912"/>
            <a:ext cx="8785225"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5000"/>
              <a:buFont typeface="Calibri"/>
              <a:buNone/>
            </a:pPr>
            <a:br>
              <a:rPr lang="it-IT" sz="5000" b="0" i="0" u="none" dirty="0">
                <a:solidFill>
                  <a:schemeClr val="dk2"/>
                </a:solidFill>
                <a:latin typeface="Calibri"/>
                <a:ea typeface="Calibri"/>
                <a:cs typeface="Calibri"/>
                <a:sym typeface="Calibri"/>
              </a:rPr>
            </a:br>
            <a:br>
              <a:rPr lang="it-IT" sz="5000" b="0" i="0" u="none" dirty="0">
                <a:solidFill>
                  <a:schemeClr val="dk2"/>
                </a:solidFill>
                <a:latin typeface="Calibri"/>
                <a:ea typeface="Calibri"/>
                <a:cs typeface="Calibri"/>
                <a:sym typeface="Calibri"/>
              </a:rPr>
            </a:br>
            <a:br>
              <a:rPr lang="it-IT" sz="5000" b="0" i="0" u="none" dirty="0">
                <a:solidFill>
                  <a:schemeClr val="dk2"/>
                </a:solidFill>
                <a:latin typeface="Calibri"/>
                <a:ea typeface="Calibri"/>
                <a:cs typeface="Calibri"/>
                <a:sym typeface="Calibri"/>
              </a:rPr>
            </a:br>
            <a:r>
              <a:rPr lang="it-IT" sz="5000" b="0" i="0" u="none" dirty="0">
                <a:solidFill>
                  <a:schemeClr val="dk2"/>
                </a:solidFill>
                <a:latin typeface="Calibri"/>
                <a:ea typeface="Calibri"/>
                <a:cs typeface="Calibri"/>
                <a:sym typeface="Calibri"/>
              </a:rPr>
              <a:t>	altre PREMESSE TEORICHE </a:t>
            </a:r>
            <a:endParaRPr dirty="0"/>
          </a:p>
        </p:txBody>
      </p:sp>
      <p:sp>
        <p:nvSpPr>
          <p:cNvPr id="480" name="Google Shape;480;p40"/>
          <p:cNvSpPr txBox="1">
            <a:spLocks noGrp="1"/>
          </p:cNvSpPr>
          <p:nvPr>
            <p:ph type="body" idx="1"/>
          </p:nvPr>
        </p:nvSpPr>
        <p:spPr>
          <a:xfrm>
            <a:off x="457200" y="1484312"/>
            <a:ext cx="8229600" cy="4840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66C7D"/>
              </a:buClr>
              <a:buSzPts val="2470"/>
              <a:buFont typeface="Noto Sans Symbols"/>
              <a:buNone/>
            </a:pPr>
            <a:r>
              <a:rPr lang="it-IT" sz="2900" b="1" dirty="0">
                <a:latin typeface="Calibri"/>
                <a:ea typeface="Calibri"/>
                <a:cs typeface="Calibri"/>
                <a:sym typeface="Calibri"/>
              </a:rPr>
              <a:t>Nessuna importanza data a:</a:t>
            </a:r>
            <a:endParaRPr sz="2900" b="1" dirty="0">
              <a:latin typeface="Calibri"/>
              <a:ea typeface="Calibri"/>
              <a:cs typeface="Calibri"/>
              <a:sym typeface="Calibri"/>
            </a:endParaRPr>
          </a:p>
          <a:p>
            <a:pPr marL="0" marR="0" lvl="0" indent="0" algn="l" rtl="0">
              <a:lnSpc>
                <a:spcPct val="100000"/>
              </a:lnSpc>
              <a:spcBef>
                <a:spcPts val="0"/>
              </a:spcBef>
              <a:spcAft>
                <a:spcPts val="0"/>
              </a:spcAft>
              <a:buClr>
                <a:srgbClr val="E66C7D"/>
              </a:buClr>
              <a:buSzPts val="2470"/>
              <a:buFont typeface="Noto Sans Symbols"/>
              <a:buNone/>
            </a:pPr>
            <a:endParaRPr sz="2900" b="1" dirty="0">
              <a:latin typeface="Calibri"/>
              <a:ea typeface="Calibri"/>
              <a:cs typeface="Calibri"/>
              <a:sym typeface="Calibri"/>
            </a:endParaRPr>
          </a:p>
          <a:p>
            <a:pPr marL="457200" marR="0" lvl="0" indent="-412750" algn="l" rtl="0">
              <a:lnSpc>
                <a:spcPct val="100000"/>
              </a:lnSpc>
              <a:spcBef>
                <a:spcPts val="0"/>
              </a:spcBef>
              <a:spcAft>
                <a:spcPts val="0"/>
              </a:spcAft>
              <a:buSzPts val="2900"/>
              <a:buFont typeface="Calibri"/>
              <a:buChar char="-"/>
            </a:pPr>
            <a:r>
              <a:rPr lang="it-IT" sz="2900" b="1" dirty="0">
                <a:latin typeface="Calibri"/>
                <a:ea typeface="Calibri"/>
                <a:cs typeface="Calibri"/>
                <a:sym typeface="Calibri"/>
              </a:rPr>
              <a:t>processi di socializzazione nelle interazioni b.-</a:t>
            </a:r>
            <a:r>
              <a:rPr lang="it-IT" sz="2900" b="1" dirty="0" err="1">
                <a:latin typeface="Calibri"/>
                <a:ea typeface="Calibri"/>
                <a:cs typeface="Calibri"/>
                <a:sym typeface="Calibri"/>
              </a:rPr>
              <a:t>caregiver</a:t>
            </a:r>
            <a:endParaRPr sz="2900" b="1" dirty="0">
              <a:latin typeface="Calibri"/>
              <a:ea typeface="Calibri"/>
              <a:cs typeface="Calibri"/>
              <a:sym typeface="Calibri"/>
            </a:endParaRPr>
          </a:p>
          <a:p>
            <a:pPr marL="457200" marR="0" lvl="0" indent="-412750" algn="l" rtl="0">
              <a:lnSpc>
                <a:spcPct val="100000"/>
              </a:lnSpc>
              <a:spcBef>
                <a:spcPts val="0"/>
              </a:spcBef>
              <a:spcAft>
                <a:spcPts val="0"/>
              </a:spcAft>
              <a:buSzPts val="2900"/>
              <a:buFont typeface="Calibri"/>
              <a:buChar char="-"/>
            </a:pPr>
            <a:r>
              <a:rPr lang="it-IT" sz="2900" b="1" dirty="0">
                <a:latin typeface="Calibri"/>
                <a:ea typeface="Calibri"/>
                <a:cs typeface="Calibri"/>
                <a:sym typeface="Calibri"/>
              </a:rPr>
              <a:t>fattori emotivi</a:t>
            </a:r>
            <a:endParaRPr sz="2900" b="1" dirty="0">
              <a:latin typeface="Calibri"/>
              <a:ea typeface="Calibri"/>
              <a:cs typeface="Calibri"/>
              <a:sym typeface="Calibri"/>
            </a:endParaRPr>
          </a:p>
          <a:p>
            <a:pPr marL="457200" marR="0" lvl="0" indent="-412750" algn="l" rtl="0">
              <a:lnSpc>
                <a:spcPct val="100000"/>
              </a:lnSpc>
              <a:spcBef>
                <a:spcPts val="0"/>
              </a:spcBef>
              <a:spcAft>
                <a:spcPts val="0"/>
              </a:spcAft>
              <a:buSzPts val="2900"/>
              <a:buFont typeface="Calibri"/>
              <a:buChar char="-"/>
            </a:pPr>
            <a:r>
              <a:rPr lang="it-IT" sz="2900" b="1" dirty="0">
                <a:latin typeface="Calibri"/>
                <a:ea typeface="Calibri"/>
                <a:cs typeface="Calibri"/>
                <a:sym typeface="Calibri"/>
              </a:rPr>
              <a:t>fattori affettivi</a:t>
            </a:r>
            <a:endParaRPr sz="2900" b="1" dirty="0">
              <a:latin typeface="Calibri"/>
              <a:ea typeface="Calibri"/>
              <a:cs typeface="Calibri"/>
              <a:sym typeface="Calibri"/>
            </a:endParaRPr>
          </a:p>
          <a:p>
            <a:pPr marL="457200" marR="0" lvl="0" indent="-412750" algn="l" rtl="0">
              <a:lnSpc>
                <a:spcPct val="100000"/>
              </a:lnSpc>
              <a:spcBef>
                <a:spcPts val="0"/>
              </a:spcBef>
              <a:spcAft>
                <a:spcPts val="0"/>
              </a:spcAft>
              <a:buSzPts val="2900"/>
              <a:buFont typeface="Calibri"/>
              <a:buChar char="-"/>
            </a:pPr>
            <a:r>
              <a:rPr lang="it-IT" sz="2900" b="1" dirty="0">
                <a:latin typeface="Calibri"/>
                <a:ea typeface="Calibri"/>
                <a:cs typeface="Calibri"/>
                <a:sym typeface="Calibri"/>
              </a:rPr>
              <a:t>interazione della mente con contesti socio ambientali e storico culturali</a:t>
            </a:r>
            <a:endParaRPr sz="2900" b="1" dirty="0">
              <a:latin typeface="Calibri"/>
              <a:ea typeface="Calibri"/>
              <a:cs typeface="Calibri"/>
              <a:sym typeface="Calibri"/>
            </a:endParaRPr>
          </a:p>
          <a:p>
            <a:pPr marL="457200" marR="0" lvl="0" indent="-412750" algn="l" rtl="0">
              <a:lnSpc>
                <a:spcPct val="100000"/>
              </a:lnSpc>
              <a:spcBef>
                <a:spcPts val="0"/>
              </a:spcBef>
              <a:spcAft>
                <a:spcPts val="0"/>
              </a:spcAft>
              <a:buSzPts val="2900"/>
              <a:buFont typeface="Calibri"/>
              <a:buChar char="-"/>
            </a:pPr>
            <a:r>
              <a:rPr lang="it-IT" sz="2900" b="1" dirty="0">
                <a:latin typeface="Calibri"/>
                <a:ea typeface="Calibri"/>
                <a:cs typeface="Calibri"/>
                <a:sym typeface="Calibri"/>
              </a:rPr>
              <a:t>processi di maturazione biologica</a:t>
            </a:r>
            <a:endParaRPr sz="2900" b="1" dirty="0">
              <a:latin typeface="Calibri"/>
              <a:ea typeface="Calibri"/>
              <a:cs typeface="Calibri"/>
              <a:sym typeface="Calibri"/>
            </a:endParaRPr>
          </a:p>
          <a:p>
            <a:pPr marL="457200" marR="0" lvl="0" indent="-412750" algn="l" rtl="0">
              <a:lnSpc>
                <a:spcPct val="100000"/>
              </a:lnSpc>
              <a:spcBef>
                <a:spcPts val="0"/>
              </a:spcBef>
              <a:spcAft>
                <a:spcPts val="0"/>
              </a:spcAft>
              <a:buSzPts val="2900"/>
              <a:buFont typeface="Calibri"/>
              <a:buChar char="-"/>
            </a:pPr>
            <a:r>
              <a:rPr lang="it-IT" sz="2900" b="1" dirty="0">
                <a:latin typeface="Calibri"/>
                <a:ea typeface="Calibri"/>
                <a:cs typeface="Calibri"/>
                <a:sym typeface="Calibri"/>
              </a:rPr>
              <a:t>linguaggio e comunicazione</a:t>
            </a:r>
            <a:endParaRPr sz="2900" b="1" dirty="0">
              <a:latin typeface="Calibri"/>
              <a:ea typeface="Calibri"/>
              <a:cs typeface="Calibri"/>
              <a:sym typeface="Calibri"/>
            </a:endParaRPr>
          </a:p>
          <a:p>
            <a:pPr marL="273050" marR="0" lvl="0" indent="0" algn="l" rtl="0">
              <a:lnSpc>
                <a:spcPct val="100000"/>
              </a:lnSpc>
              <a:spcBef>
                <a:spcPts val="400"/>
              </a:spcBef>
              <a:spcAft>
                <a:spcPts val="0"/>
              </a:spcAft>
              <a:buNone/>
            </a:pPr>
            <a:endParaRPr sz="2900" dirty="0">
              <a:latin typeface="Calibri"/>
              <a:ea typeface="Calibri"/>
              <a:cs typeface="Calibri"/>
              <a:sym typeface="Calibri"/>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1"/>
          <p:cNvSpPr txBox="1">
            <a:spLocks noGrp="1"/>
          </p:cNvSpPr>
          <p:nvPr>
            <p:ph type="title"/>
          </p:nvPr>
        </p:nvSpPr>
        <p:spPr>
          <a:xfrm>
            <a:off x="1042987" y="2636837"/>
            <a:ext cx="7742237"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5000"/>
              <a:buFont typeface="Calibri"/>
              <a:buNone/>
            </a:pPr>
            <a:br>
              <a:rPr lang="it-IT" sz="5000" b="0" i="0" u="none" dirty="0">
                <a:solidFill>
                  <a:schemeClr val="dk2"/>
                </a:solidFill>
                <a:latin typeface="Calibri"/>
                <a:ea typeface="Calibri"/>
                <a:cs typeface="Calibri"/>
                <a:sym typeface="Calibri"/>
              </a:rPr>
            </a:br>
            <a:br>
              <a:rPr lang="it-IT" sz="5000" b="0" i="0" u="none" dirty="0">
                <a:solidFill>
                  <a:schemeClr val="dk2"/>
                </a:solidFill>
                <a:latin typeface="Calibri"/>
                <a:ea typeface="Calibri"/>
                <a:cs typeface="Calibri"/>
                <a:sym typeface="Calibri"/>
              </a:rPr>
            </a:br>
            <a:br>
              <a:rPr lang="it-IT" sz="5000" b="0" i="0" u="none" dirty="0">
                <a:solidFill>
                  <a:schemeClr val="dk2"/>
                </a:solidFill>
                <a:latin typeface="Calibri"/>
                <a:ea typeface="Calibri"/>
                <a:cs typeface="Calibri"/>
                <a:sym typeface="Calibri"/>
              </a:rPr>
            </a:br>
            <a:r>
              <a:rPr lang="it-IT" sz="5000" b="0" i="0" u="none" dirty="0">
                <a:solidFill>
                  <a:schemeClr val="dk2"/>
                </a:solidFill>
                <a:latin typeface="Calibri"/>
                <a:ea typeface="Calibri"/>
                <a:cs typeface="Calibri"/>
                <a:sym typeface="Calibri"/>
              </a:rPr>
              <a:t>	</a:t>
            </a:r>
            <a:r>
              <a:rPr lang="it-IT" sz="5000" b="1" i="0" u="none" dirty="0">
                <a:solidFill>
                  <a:schemeClr val="dk2"/>
                </a:solidFill>
                <a:latin typeface="Calibri"/>
                <a:ea typeface="Calibri"/>
                <a:cs typeface="Calibri"/>
                <a:sym typeface="Calibri"/>
              </a:rPr>
              <a:t>QUINDI …. </a:t>
            </a:r>
            <a:br>
              <a:rPr lang="it-IT" sz="5000" b="1" i="0" u="none" dirty="0">
                <a:solidFill>
                  <a:schemeClr val="dk2"/>
                </a:solidFill>
                <a:latin typeface="Calibri"/>
                <a:ea typeface="Calibri"/>
                <a:cs typeface="Calibri"/>
                <a:sym typeface="Calibri"/>
              </a:rPr>
            </a:br>
            <a:r>
              <a:rPr lang="it-IT" sz="5000" b="1" i="0" u="none" dirty="0">
                <a:solidFill>
                  <a:schemeClr val="dk2"/>
                </a:solidFill>
                <a:latin typeface="Calibri"/>
                <a:ea typeface="Calibri"/>
                <a:cs typeface="Calibri"/>
                <a:sym typeface="Calibri"/>
              </a:rPr>
              <a:t>Ricadute metodologiche </a:t>
            </a:r>
            <a:endParaRPr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ctrTitle" idx="4294967295"/>
          </p:nvPr>
        </p:nvSpPr>
        <p:spPr>
          <a:xfrm>
            <a:off x="685800" y="762000"/>
            <a:ext cx="7772400" cy="838200"/>
          </a:xfrm>
          <a:prstGeom prst="rect">
            <a:avLst/>
          </a:prstGeom>
          <a:noFill/>
          <a:ln>
            <a:noFill/>
          </a:ln>
          <a:effectLst>
            <a:outerShdw blurRad="44450" dist="27940" dir="5400000" algn="ctr">
              <a:srgbClr val="000000">
                <a:alpha val="31760"/>
              </a:srgbClr>
            </a:outerShdw>
          </a:effectLst>
        </p:spPr>
        <p:txBody>
          <a:bodyPr spcFirstLastPara="1" wrap="square" lIns="0" tIns="0" rIns="18275" bIns="0" anchor="b" anchorCtr="0">
            <a:normAutofit fontScale="90000"/>
          </a:bodyPr>
          <a:lstStyle/>
          <a:p>
            <a:pPr marL="0" marR="0" lvl="0" indent="0" algn="r" rtl="0">
              <a:lnSpc>
                <a:spcPct val="100000"/>
              </a:lnSpc>
              <a:spcBef>
                <a:spcPts val="0"/>
              </a:spcBef>
              <a:spcAft>
                <a:spcPts val="0"/>
              </a:spcAft>
              <a:buClr>
                <a:srgbClr val="002060"/>
              </a:buClr>
              <a:buSzPct val="100000"/>
              <a:buFont typeface="Calibri"/>
              <a:buNone/>
            </a:pPr>
            <a:r>
              <a:rPr lang="it-IT" sz="5600" b="1" i="0" u="none" strike="noStrike" cap="none" dirty="0">
                <a:solidFill>
                  <a:srgbClr val="002060"/>
                </a:solidFill>
                <a:latin typeface="Calibri"/>
                <a:ea typeface="Calibri"/>
                <a:cs typeface="Calibri"/>
                <a:sym typeface="Calibri"/>
              </a:rPr>
              <a:t>La vita</a:t>
            </a:r>
            <a:endParaRPr dirty="0"/>
          </a:p>
        </p:txBody>
      </p:sp>
      <p:sp>
        <p:nvSpPr>
          <p:cNvPr id="188" name="Google Shape;188;p4"/>
          <p:cNvSpPr txBox="1">
            <a:spLocks noGrp="1"/>
          </p:cNvSpPr>
          <p:nvPr>
            <p:ph type="subTitle" idx="1"/>
          </p:nvPr>
        </p:nvSpPr>
        <p:spPr>
          <a:xfrm>
            <a:off x="285750" y="1857375"/>
            <a:ext cx="8501062" cy="4191000"/>
          </a:xfrm>
          <a:prstGeom prst="rect">
            <a:avLst/>
          </a:prstGeom>
          <a:noFill/>
          <a:ln>
            <a:noFill/>
          </a:ln>
        </p:spPr>
        <p:txBody>
          <a:bodyPr spcFirstLastPara="1" wrap="square" lIns="0" tIns="45700" rIns="18275" bIns="45700" anchor="t" anchorCtr="0">
            <a:normAutofit/>
          </a:bodyPr>
          <a:lstStyle/>
          <a:p>
            <a:pPr marL="268287" lvl="0" indent="-268287" algn="just" rtl="0">
              <a:lnSpc>
                <a:spcPct val="85000"/>
              </a:lnSpc>
              <a:spcBef>
                <a:spcPts val="0"/>
              </a:spcBef>
              <a:spcAft>
                <a:spcPts val="0"/>
              </a:spcAft>
              <a:buClr>
                <a:srgbClr val="002060"/>
              </a:buClr>
              <a:buSzPts val="3500"/>
              <a:buFont typeface="Arial"/>
              <a:buChar char="•"/>
            </a:pPr>
            <a:r>
              <a:rPr lang="it-IT" sz="3500" b="1" i="0" u="none" dirty="0">
                <a:solidFill>
                  <a:schemeClr val="dk1"/>
                </a:solidFill>
                <a:latin typeface="Calibri" panose="020F0502020204030204" pitchFamily="34" charset="0"/>
                <a:ea typeface="Calibri"/>
                <a:cs typeface="Calibri" panose="020F0502020204030204" pitchFamily="34" charset="0"/>
                <a:sym typeface="Calibri"/>
              </a:rPr>
              <a:t> Nato in Svizzera nel 1896 e morto nel 1980</a:t>
            </a:r>
            <a:endParaRPr dirty="0">
              <a:latin typeface="Calibri" panose="020F0502020204030204" pitchFamily="34" charset="0"/>
              <a:cs typeface="Calibri" panose="020F0502020204030204" pitchFamily="34" charset="0"/>
            </a:endParaRPr>
          </a:p>
          <a:p>
            <a:pPr marL="268287" lvl="0" indent="-268287" algn="just" rtl="0">
              <a:lnSpc>
                <a:spcPct val="85000"/>
              </a:lnSpc>
              <a:spcBef>
                <a:spcPts val="700"/>
              </a:spcBef>
              <a:spcAft>
                <a:spcPts val="0"/>
              </a:spcAft>
              <a:buClr>
                <a:srgbClr val="002060"/>
              </a:buClr>
              <a:buSzPts val="3500"/>
              <a:buFont typeface="Arial"/>
              <a:buChar char="•"/>
            </a:pPr>
            <a:r>
              <a:rPr lang="it-IT" sz="3500" b="1" i="0" u="none" dirty="0">
                <a:solidFill>
                  <a:schemeClr val="dk1"/>
                </a:solidFill>
                <a:latin typeface="Calibri" panose="020F0502020204030204" pitchFamily="34" charset="0"/>
                <a:ea typeface="Calibri"/>
                <a:cs typeface="Calibri" panose="020F0502020204030204" pitchFamily="34" charset="0"/>
                <a:sym typeface="Calibri"/>
              </a:rPr>
              <a:t> Studi di Biologia</a:t>
            </a:r>
            <a:endParaRPr dirty="0">
              <a:latin typeface="Calibri" panose="020F0502020204030204" pitchFamily="34" charset="0"/>
              <a:cs typeface="Calibri" panose="020F0502020204030204" pitchFamily="34" charset="0"/>
            </a:endParaRPr>
          </a:p>
          <a:p>
            <a:pPr marL="268287" lvl="0" indent="-268287" algn="just" rtl="0">
              <a:lnSpc>
                <a:spcPct val="85000"/>
              </a:lnSpc>
              <a:spcBef>
                <a:spcPts val="700"/>
              </a:spcBef>
              <a:spcAft>
                <a:spcPts val="0"/>
              </a:spcAft>
              <a:buClr>
                <a:srgbClr val="002060"/>
              </a:buClr>
              <a:buSzPts val="3500"/>
              <a:buFont typeface="Arial"/>
              <a:buChar char="•"/>
            </a:pPr>
            <a:r>
              <a:rPr lang="it-IT" sz="3500" b="1" i="0" u="none" dirty="0">
                <a:solidFill>
                  <a:schemeClr val="dk1"/>
                </a:solidFill>
                <a:latin typeface="Calibri" panose="020F0502020204030204" pitchFamily="34" charset="0"/>
                <a:ea typeface="Calibri"/>
                <a:cs typeface="Calibri" panose="020F0502020204030204" pitchFamily="34" charset="0"/>
                <a:sym typeface="Calibri"/>
              </a:rPr>
              <a:t> Studi di Psicologia e Filosofia alla   </a:t>
            </a:r>
            <a:r>
              <a:rPr lang="it-IT" sz="3500" b="1" i="0" u="none" dirty="0" err="1">
                <a:solidFill>
                  <a:schemeClr val="dk1"/>
                </a:solidFill>
                <a:latin typeface="Calibri" panose="020F0502020204030204" pitchFamily="34" charset="0"/>
                <a:ea typeface="Calibri"/>
                <a:cs typeface="Calibri" panose="020F0502020204030204" pitchFamily="34" charset="0"/>
                <a:sym typeface="Calibri"/>
              </a:rPr>
              <a:t>Sorbonne</a:t>
            </a:r>
            <a:r>
              <a:rPr lang="it-IT" sz="3500" b="1" i="0" u="none" dirty="0">
                <a:solidFill>
                  <a:schemeClr val="dk1"/>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268287" lvl="0" indent="-268287" algn="just" rtl="0">
              <a:lnSpc>
                <a:spcPct val="85000"/>
              </a:lnSpc>
              <a:spcBef>
                <a:spcPts val="700"/>
              </a:spcBef>
              <a:spcAft>
                <a:spcPts val="0"/>
              </a:spcAft>
              <a:buClr>
                <a:srgbClr val="002060"/>
              </a:buClr>
              <a:buSzPts val="3500"/>
              <a:buFont typeface="Arial"/>
              <a:buChar char="•"/>
            </a:pPr>
            <a:r>
              <a:rPr lang="it-IT" sz="3500" b="1" dirty="0">
                <a:latin typeface="Calibri" panose="020F0502020204030204" pitchFamily="34" charset="0"/>
                <a:ea typeface="Calibri"/>
                <a:cs typeface="Calibri" panose="020F0502020204030204" pitchFamily="34" charset="0"/>
                <a:sym typeface="Calibri"/>
              </a:rPr>
              <a:t>1919: </a:t>
            </a:r>
            <a:r>
              <a:rPr lang="it-IT" sz="3500" b="1" i="0" u="none" dirty="0">
                <a:solidFill>
                  <a:schemeClr val="dk1"/>
                </a:solidFill>
                <a:latin typeface="Calibri" panose="020F0502020204030204" pitchFamily="34" charset="0"/>
                <a:ea typeface="Calibri"/>
                <a:cs typeface="Calibri" panose="020F0502020204030204" pitchFamily="34" charset="0"/>
                <a:sym typeface="Calibri"/>
              </a:rPr>
              <a:t>Incaric</a:t>
            </a:r>
            <a:r>
              <a:rPr lang="it-IT" sz="3500" b="1" dirty="0">
                <a:latin typeface="Calibri" panose="020F0502020204030204" pitchFamily="34" charset="0"/>
                <a:ea typeface="Calibri"/>
                <a:cs typeface="Calibri" panose="020F0502020204030204" pitchFamily="34" charset="0"/>
                <a:sym typeface="Calibri"/>
              </a:rPr>
              <a:t>ato</a:t>
            </a:r>
            <a:r>
              <a:rPr lang="it-IT" sz="3500" b="1" i="0" u="none" dirty="0">
                <a:solidFill>
                  <a:schemeClr val="dk1"/>
                </a:solidFill>
                <a:latin typeface="Calibri" panose="020F0502020204030204" pitchFamily="34" charset="0"/>
                <a:ea typeface="Calibri"/>
                <a:cs typeface="Calibri" panose="020F0502020204030204" pitchFamily="34" charset="0"/>
                <a:sym typeface="Calibri"/>
              </a:rPr>
              <a:t> di standardizzare i test di ragionamento di Binet sui bambini </a:t>
            </a:r>
            <a:endParaRPr dirty="0">
              <a:latin typeface="Calibri" panose="020F0502020204030204" pitchFamily="34" charset="0"/>
              <a:cs typeface="Calibri" panose="020F0502020204030204" pitchFamily="34" charset="0"/>
            </a:endParaRPr>
          </a:p>
        </p:txBody>
      </p:sp>
      <p:sp>
        <p:nvSpPr>
          <p:cNvPr id="189" name="Google Shape;189;p4"/>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pic>
        <p:nvPicPr>
          <p:cNvPr id="190" name="Google Shape;190;p4" descr="binet.jpg"/>
          <p:cNvPicPr preferRelativeResize="0"/>
          <p:nvPr/>
        </p:nvPicPr>
        <p:blipFill rotWithShape="1">
          <a:blip r:embed="rId3">
            <a:alphaModFix/>
          </a:blip>
          <a:srcRect/>
          <a:stretch/>
        </p:blipFill>
        <p:spPr>
          <a:xfrm>
            <a:off x="6286512" y="4955546"/>
            <a:ext cx="2666992" cy="1902454"/>
          </a:xfrm>
          <a:prstGeom prst="rect">
            <a:avLst/>
          </a:prstGeom>
          <a:noFill/>
          <a:ln>
            <a:noFill/>
          </a:ln>
        </p:spPr>
      </p:pic>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2"/>
          <p:cNvSpPr txBox="1">
            <a:spLocks noGrp="1"/>
          </p:cNvSpPr>
          <p:nvPr>
            <p:ph type="title"/>
          </p:nvPr>
        </p:nvSpPr>
        <p:spPr>
          <a:xfrm>
            <a:off x="107950" y="188912"/>
            <a:ext cx="8785225" cy="1143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dk2"/>
              </a:buClr>
              <a:buSzPts val="5000"/>
              <a:buFont typeface="Calibri"/>
              <a:buNone/>
            </a:pPr>
            <a:br>
              <a:rPr lang="it-IT" sz="5000" b="0" i="0" u="none">
                <a:solidFill>
                  <a:schemeClr val="dk2"/>
                </a:solidFill>
                <a:latin typeface="Calibri"/>
                <a:ea typeface="Calibri"/>
                <a:cs typeface="Calibri"/>
                <a:sym typeface="Calibri"/>
              </a:rPr>
            </a:br>
            <a:br>
              <a:rPr lang="it-IT" sz="5000" b="0" i="0" u="none">
                <a:solidFill>
                  <a:schemeClr val="dk2"/>
                </a:solidFill>
                <a:latin typeface="Calibri"/>
                <a:ea typeface="Calibri"/>
                <a:cs typeface="Calibri"/>
                <a:sym typeface="Calibri"/>
              </a:rPr>
            </a:br>
            <a:br>
              <a:rPr lang="it-IT" sz="5000" b="0" i="0" u="none">
                <a:solidFill>
                  <a:schemeClr val="dk2"/>
                </a:solidFill>
                <a:latin typeface="Calibri"/>
                <a:ea typeface="Calibri"/>
                <a:cs typeface="Calibri"/>
                <a:sym typeface="Calibri"/>
              </a:rPr>
            </a:br>
            <a:r>
              <a:rPr lang="it-IT" sz="5000" b="0" i="0" u="none">
                <a:solidFill>
                  <a:schemeClr val="dk2"/>
                </a:solidFill>
                <a:latin typeface="Calibri"/>
                <a:ea typeface="Calibri"/>
                <a:cs typeface="Calibri"/>
                <a:sym typeface="Calibri"/>
              </a:rPr>
              <a:t>	</a:t>
            </a:r>
            <a:endParaRPr/>
          </a:p>
        </p:txBody>
      </p:sp>
      <p:sp>
        <p:nvSpPr>
          <p:cNvPr id="491" name="Google Shape;491;p42"/>
          <p:cNvSpPr txBox="1">
            <a:spLocks noGrp="1"/>
          </p:cNvSpPr>
          <p:nvPr>
            <p:ph type="body" idx="1"/>
          </p:nvPr>
        </p:nvSpPr>
        <p:spPr>
          <a:xfrm>
            <a:off x="385775" y="338320"/>
            <a:ext cx="8229600" cy="685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66C7D"/>
              </a:buClr>
              <a:buSzPts val="2470"/>
              <a:buFont typeface="Noto Sans Symbols"/>
              <a:buNone/>
            </a:pPr>
            <a:r>
              <a:rPr lang="it-IT" sz="2400" b="1" i="0" u="none" strike="noStrike" cap="none" dirty="0">
                <a:solidFill>
                  <a:schemeClr val="dk1"/>
                </a:solidFill>
                <a:latin typeface="Calibri"/>
                <a:ea typeface="Calibri"/>
                <a:cs typeface="Calibri"/>
                <a:sym typeface="Calibri"/>
              </a:rPr>
              <a:t>Piaget ha condotto i suoi studi sul periodo senso-motorio supponendo A PRIORI che lo sviluppo cognitivo di un essere umano possa essere studiato </a:t>
            </a:r>
            <a:endParaRPr sz="24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E66C7D"/>
              </a:buClr>
              <a:buSzPts val="2470"/>
              <a:buFont typeface="Noto Sans Symbols"/>
              <a:buNone/>
            </a:pPr>
            <a:r>
              <a:rPr lang="it-IT" sz="2400" b="1" u="sng" dirty="0">
                <a:solidFill>
                  <a:srgbClr val="FFFFFF"/>
                </a:solidFill>
                <a:latin typeface="Calibri"/>
                <a:ea typeface="Calibri"/>
                <a:cs typeface="Calibri"/>
                <a:sym typeface="Calibri"/>
              </a:rPr>
              <a:t>IN </a:t>
            </a:r>
            <a:r>
              <a:rPr lang="it-IT" sz="2400" b="1" i="0" u="sng" strike="noStrike" cap="none" dirty="0">
                <a:solidFill>
                  <a:srgbClr val="FFFFFF"/>
                </a:solidFill>
                <a:latin typeface="Calibri"/>
                <a:ea typeface="Calibri"/>
                <a:cs typeface="Calibri"/>
                <a:sym typeface="Calibri"/>
              </a:rPr>
              <a:t>MODO SCIENTIFICO PORTANDO A CONCLUSIONI CERTE</a:t>
            </a:r>
            <a:endParaRPr sz="2400" b="1" i="0" u="sng"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E66C7D"/>
              </a:buClr>
              <a:buSzPts val="2470"/>
              <a:buFont typeface="Noto Sans Symbols"/>
              <a:buNone/>
            </a:pPr>
            <a:endParaRPr sz="2400" u="sng" dirty="0">
              <a:solidFill>
                <a:srgbClr val="FFFFFF"/>
              </a:solidFill>
              <a:latin typeface="Calibri"/>
              <a:ea typeface="Calibri"/>
              <a:cs typeface="Calibri"/>
              <a:sym typeface="Calibri"/>
            </a:endParaRPr>
          </a:p>
          <a:p>
            <a:pPr marL="0" marR="0" lvl="0" indent="-144780" algn="l" rtl="0">
              <a:lnSpc>
                <a:spcPct val="100000"/>
              </a:lnSpc>
              <a:spcBef>
                <a:spcPts val="480"/>
              </a:spcBef>
              <a:spcAft>
                <a:spcPts val="0"/>
              </a:spcAft>
              <a:buClr>
                <a:srgbClr val="E66C7D"/>
              </a:buClr>
              <a:buSzPts val="2280"/>
              <a:buFont typeface="Calibri"/>
              <a:buChar char="🗉"/>
            </a:pPr>
            <a:r>
              <a:rPr lang="it-IT" sz="2400" b="1" i="0" u="none" strike="noStrike" cap="none" dirty="0">
                <a:solidFill>
                  <a:srgbClr val="000000"/>
                </a:solidFill>
                <a:latin typeface="Calibri"/>
                <a:ea typeface="Calibri"/>
                <a:cs typeface="Calibri"/>
                <a:sym typeface="Calibri"/>
              </a:rPr>
              <a:t>1)	SIMULANDO CHE AVVENGA IN UNA SORTA DI BOLLA DI SAPONE – ISOLATO DAGLI ALTRI – CHIUSO NEL SUO EGOCENTRISMO RADICALE </a:t>
            </a:r>
            <a:r>
              <a:rPr lang="it-IT" sz="2400" b="1" dirty="0">
                <a:solidFill>
                  <a:srgbClr val="000000"/>
                </a:solidFill>
                <a:latin typeface="Calibri"/>
                <a:ea typeface="Calibri"/>
                <a:cs typeface="Calibri"/>
                <a:sym typeface="Calibri"/>
              </a:rPr>
              <a:t>- </a:t>
            </a:r>
            <a:r>
              <a:rPr lang="it-IT" sz="2400" b="1" dirty="0">
                <a:latin typeface="Calibri"/>
                <a:ea typeface="Calibri"/>
                <a:cs typeface="Calibri"/>
                <a:sym typeface="Calibri"/>
              </a:rPr>
              <a:t>A CONTATTO E IN INTERAZIONE SOLO CON GLI OGGETTI DEL MONDO NATURALE</a:t>
            </a:r>
            <a:endParaRPr sz="2400" b="1" dirty="0">
              <a:latin typeface="Calibri"/>
              <a:ea typeface="Calibri"/>
              <a:cs typeface="Calibri"/>
              <a:sym typeface="Calibri"/>
            </a:endParaRPr>
          </a:p>
          <a:p>
            <a:pPr marL="0" lvl="0" indent="0" algn="l" rtl="0">
              <a:spcBef>
                <a:spcPts val="0"/>
              </a:spcBef>
              <a:spcAft>
                <a:spcPts val="0"/>
              </a:spcAft>
              <a:buNone/>
            </a:pPr>
            <a:endParaRPr sz="2400" b="1" dirty="0">
              <a:latin typeface="Calibri"/>
              <a:ea typeface="Calibri"/>
              <a:cs typeface="Calibri"/>
              <a:sym typeface="Calibri"/>
            </a:endParaRPr>
          </a:p>
          <a:p>
            <a:pPr marL="0" lvl="0" indent="0" algn="l" rtl="0">
              <a:spcBef>
                <a:spcPts val="0"/>
              </a:spcBef>
              <a:spcAft>
                <a:spcPts val="0"/>
              </a:spcAft>
              <a:buNone/>
            </a:pPr>
            <a:r>
              <a:rPr lang="it-IT" sz="2400" b="1" dirty="0">
                <a:latin typeface="Calibri"/>
                <a:ea typeface="Calibri"/>
                <a:cs typeface="Calibri"/>
                <a:sym typeface="Calibri"/>
              </a:rPr>
              <a:t>2)UTILIZZANDO COME METODI DI ACQUISIZIONE DELLE CONOSCENZE </a:t>
            </a:r>
            <a:endParaRPr sz="2400" dirty="0">
              <a:latin typeface="Calibri"/>
              <a:ea typeface="Calibri"/>
              <a:cs typeface="Calibri"/>
              <a:sym typeface="Calibri"/>
            </a:endParaRPr>
          </a:p>
          <a:p>
            <a:pPr marL="0" lvl="0" indent="0" algn="l" rtl="0">
              <a:spcBef>
                <a:spcPts val="480"/>
              </a:spcBef>
              <a:spcAft>
                <a:spcPts val="0"/>
              </a:spcAft>
              <a:buNone/>
            </a:pPr>
            <a:endParaRPr sz="2400" b="1" dirty="0">
              <a:latin typeface="Calibri"/>
              <a:ea typeface="Calibri"/>
              <a:cs typeface="Calibri"/>
              <a:sym typeface="Calibri"/>
            </a:endParaRPr>
          </a:p>
        </p:txBody>
      </p:sp>
      <p:sp>
        <p:nvSpPr>
          <p:cNvPr id="492" name="Google Shape;492;p42"/>
          <p:cNvSpPr txBox="1"/>
          <p:nvPr/>
        </p:nvSpPr>
        <p:spPr>
          <a:xfrm>
            <a:off x="340225" y="5139025"/>
            <a:ext cx="2703900" cy="1723800"/>
          </a:xfrm>
          <a:prstGeom prst="rect">
            <a:avLst/>
          </a:prstGeom>
          <a:noFill/>
          <a:ln>
            <a:noFill/>
          </a:ln>
        </p:spPr>
        <p:txBody>
          <a:bodyPr spcFirstLastPara="1" wrap="square" lIns="91425" tIns="91425" rIns="91425" bIns="91425" anchor="t" anchorCtr="0">
            <a:spAutoFit/>
          </a:bodyPr>
          <a:lstStyle/>
          <a:p>
            <a:pPr marL="273050" lvl="0" indent="-273050" algn="ctr" rtl="0">
              <a:spcBef>
                <a:spcPts val="480"/>
              </a:spcBef>
              <a:spcAft>
                <a:spcPts val="0"/>
              </a:spcAft>
              <a:buClr>
                <a:schemeClr val="dk1"/>
              </a:buClr>
              <a:buSzPts val="1100"/>
              <a:buFont typeface="Arial"/>
              <a:buNone/>
            </a:pPr>
            <a:r>
              <a:rPr lang="it-IT" sz="2400" b="1">
                <a:solidFill>
                  <a:schemeClr val="lt1"/>
                </a:solidFill>
                <a:latin typeface="Calibri"/>
                <a:ea typeface="Calibri"/>
                <a:cs typeface="Calibri"/>
                <a:sym typeface="Calibri"/>
              </a:rPr>
              <a:t>SIA SCIENTIFICI</a:t>
            </a:r>
            <a:endParaRPr sz="2400">
              <a:solidFill>
                <a:schemeClr val="dk1"/>
              </a:solidFill>
              <a:latin typeface="Calibri"/>
              <a:ea typeface="Calibri"/>
              <a:cs typeface="Calibri"/>
              <a:sym typeface="Calibri"/>
            </a:endParaRPr>
          </a:p>
          <a:p>
            <a:pPr marL="273050" lvl="0" indent="-316865" algn="l" rtl="0">
              <a:spcBef>
                <a:spcPts val="480"/>
              </a:spcBef>
              <a:spcAft>
                <a:spcPts val="0"/>
              </a:spcAft>
              <a:buClr>
                <a:srgbClr val="E66C7D"/>
              </a:buClr>
              <a:buSzPts val="2400"/>
              <a:buFont typeface="Calibri"/>
              <a:buChar char="🗉"/>
            </a:pPr>
            <a:r>
              <a:rPr lang="it-IT" sz="2400" b="1">
                <a:solidFill>
                  <a:schemeClr val="dk1"/>
                </a:solidFill>
                <a:latin typeface="Calibri"/>
                <a:ea typeface="Calibri"/>
                <a:cs typeface="Calibri"/>
                <a:sym typeface="Calibri"/>
              </a:rPr>
              <a:t>(osservazione sistematica con prove) </a:t>
            </a:r>
            <a:endParaRPr>
              <a:latin typeface="Constantia"/>
              <a:ea typeface="Constantia"/>
              <a:cs typeface="Constantia"/>
              <a:sym typeface="Constantia"/>
            </a:endParaRPr>
          </a:p>
        </p:txBody>
      </p:sp>
      <p:sp>
        <p:nvSpPr>
          <p:cNvPr id="493" name="Google Shape;493;p42"/>
          <p:cNvSpPr txBox="1"/>
          <p:nvPr/>
        </p:nvSpPr>
        <p:spPr>
          <a:xfrm>
            <a:off x="4995775" y="5228550"/>
            <a:ext cx="3897300" cy="1354500"/>
          </a:xfrm>
          <a:prstGeom prst="rect">
            <a:avLst/>
          </a:prstGeom>
          <a:noFill/>
          <a:ln>
            <a:noFill/>
          </a:ln>
        </p:spPr>
        <p:txBody>
          <a:bodyPr spcFirstLastPara="1" wrap="square" lIns="91425" tIns="91425" rIns="91425" bIns="91425" anchor="t" anchorCtr="0">
            <a:spAutoFit/>
          </a:bodyPr>
          <a:lstStyle/>
          <a:p>
            <a:pPr marL="273050" lvl="0" indent="0" algn="ctr" rtl="0">
              <a:spcBef>
                <a:spcPts val="480"/>
              </a:spcBef>
              <a:spcAft>
                <a:spcPts val="0"/>
              </a:spcAft>
              <a:buNone/>
            </a:pPr>
            <a:r>
              <a:rPr lang="it-IT" sz="2400" b="1">
                <a:solidFill>
                  <a:schemeClr val="lt1"/>
                </a:solidFill>
                <a:latin typeface="Calibri"/>
                <a:ea typeface="Calibri"/>
                <a:cs typeface="Calibri"/>
                <a:sym typeface="Calibri"/>
              </a:rPr>
              <a:t>CHE PRESCIENTIFICI</a:t>
            </a:r>
            <a:endParaRPr sz="2400">
              <a:solidFill>
                <a:schemeClr val="dk1"/>
              </a:solidFill>
              <a:latin typeface="Calibri"/>
              <a:ea typeface="Calibri"/>
              <a:cs typeface="Calibri"/>
              <a:sym typeface="Calibri"/>
            </a:endParaRPr>
          </a:p>
          <a:p>
            <a:pPr marL="0" lvl="0" indent="0" algn="l" rtl="0">
              <a:spcBef>
                <a:spcPts val="480"/>
              </a:spcBef>
              <a:spcAft>
                <a:spcPts val="0"/>
              </a:spcAft>
              <a:buNone/>
            </a:pPr>
            <a:r>
              <a:rPr lang="it-IT" sz="2400" b="1">
                <a:solidFill>
                  <a:schemeClr val="dk1"/>
                </a:solidFill>
                <a:latin typeface="Calibri"/>
                <a:ea typeface="Calibri"/>
                <a:cs typeface="Calibri"/>
                <a:sym typeface="Calibri"/>
              </a:rPr>
              <a:t>(osservazione occasionale,</a:t>
            </a:r>
            <a:r>
              <a:rPr lang="it-IT" sz="2400">
                <a:solidFill>
                  <a:schemeClr val="dk1"/>
                </a:solidFill>
                <a:latin typeface="Calibri"/>
                <a:ea typeface="Calibri"/>
                <a:cs typeface="Calibri"/>
                <a:sym typeface="Calibri"/>
              </a:rPr>
              <a:t> </a:t>
            </a:r>
            <a:r>
              <a:rPr lang="it-IT" sz="2400" b="1">
                <a:solidFill>
                  <a:schemeClr val="dk1"/>
                </a:solidFill>
                <a:latin typeface="Calibri"/>
                <a:ea typeface="Calibri"/>
                <a:cs typeface="Calibri"/>
                <a:sym typeface="Calibri"/>
              </a:rPr>
              <a:t>inferenze logiche) </a:t>
            </a:r>
            <a:endParaRPr sz="2400">
              <a:solidFill>
                <a:schemeClr val="dk1"/>
              </a:solidFill>
              <a:latin typeface="Calibri"/>
              <a:ea typeface="Calibri"/>
              <a:cs typeface="Calibri"/>
              <a:sym typeface="Calibri"/>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a:spLocks noGrp="1"/>
          </p:cNvSpPr>
          <p:nvPr>
            <p:ph type="body" idx="1"/>
          </p:nvPr>
        </p:nvSpPr>
        <p:spPr>
          <a:xfrm>
            <a:off x="457200" y="260350"/>
            <a:ext cx="8229600" cy="6064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66C7D"/>
              </a:buClr>
              <a:buSzPts val="2470"/>
              <a:buFont typeface="Noto Sans Symbols"/>
              <a:buNone/>
            </a:pPr>
            <a:r>
              <a:rPr lang="it-IT" sz="2400" b="1" dirty="0">
                <a:solidFill>
                  <a:srgbClr val="FFFFFF"/>
                </a:solidFill>
                <a:latin typeface="Calibri"/>
                <a:ea typeface="Calibri"/>
                <a:cs typeface="Calibri"/>
                <a:sym typeface="Calibri"/>
              </a:rPr>
              <a:t>IN TUTTO CIO’ E’ RAVVISABILE PIU’ DI UN ERRORE</a:t>
            </a:r>
            <a:endParaRPr sz="2400" b="1"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E66C7D"/>
              </a:buClr>
              <a:buSzPts val="2470"/>
              <a:buFont typeface="Noto Sans Symbols"/>
              <a:buNone/>
            </a:pPr>
            <a:r>
              <a:rPr lang="it-IT" sz="2400" b="1" i="0" u="none" strike="noStrike" cap="none" dirty="0">
                <a:solidFill>
                  <a:schemeClr val="dk1"/>
                </a:solidFill>
                <a:latin typeface="Calibri"/>
                <a:ea typeface="Calibri"/>
                <a:cs typeface="Calibri"/>
                <a:sym typeface="Calibri"/>
              </a:rPr>
              <a:t>Quesito: E’ DAVVERO POSSIBILE FARLO? </a:t>
            </a:r>
            <a:endParaRPr sz="2400" dirty="0">
              <a:latin typeface="Calibri"/>
              <a:ea typeface="Calibri"/>
              <a:cs typeface="Calibri"/>
              <a:sym typeface="Calibri"/>
            </a:endParaRPr>
          </a:p>
          <a:p>
            <a:pPr marL="0" marR="0" lvl="0" indent="0" algn="just" rtl="0">
              <a:lnSpc>
                <a:spcPct val="100000"/>
              </a:lnSpc>
              <a:spcBef>
                <a:spcPts val="400"/>
              </a:spcBef>
              <a:spcAft>
                <a:spcPts val="0"/>
              </a:spcAft>
              <a:buClr>
                <a:srgbClr val="E66C7D"/>
              </a:buClr>
              <a:buSzPts val="1900"/>
              <a:buFont typeface="Noto Sans Symbols"/>
              <a:buNone/>
            </a:pPr>
            <a:endParaRPr sz="1800" i="0" u="none" strike="noStrike" cap="none" dirty="0">
              <a:solidFill>
                <a:schemeClr val="dk1"/>
              </a:solidFill>
              <a:latin typeface="Calibri"/>
              <a:ea typeface="Calibri"/>
              <a:cs typeface="Calibri"/>
              <a:sym typeface="Calibri"/>
            </a:endParaRPr>
          </a:p>
          <a:p>
            <a:pPr marL="0" marR="0" lvl="0" indent="0" algn="just" rtl="0">
              <a:lnSpc>
                <a:spcPct val="100000"/>
              </a:lnSpc>
              <a:spcBef>
                <a:spcPts val="400"/>
              </a:spcBef>
              <a:spcAft>
                <a:spcPts val="0"/>
              </a:spcAft>
              <a:buClr>
                <a:srgbClr val="E66C7D"/>
              </a:buClr>
              <a:buSzPts val="1900"/>
              <a:buFont typeface="Noto Sans Symbols"/>
              <a:buNone/>
            </a:pPr>
            <a:r>
              <a:rPr lang="it-IT" sz="2000" b="1" i="0" u="none" strike="noStrike" cap="none" dirty="0" err="1">
                <a:solidFill>
                  <a:schemeClr val="dk1"/>
                </a:solidFill>
                <a:latin typeface="Calibri"/>
                <a:ea typeface="Calibri"/>
                <a:cs typeface="Calibri"/>
                <a:sym typeface="Calibri"/>
              </a:rPr>
              <a:t>Gia</a:t>
            </a:r>
            <a:r>
              <a:rPr lang="it-IT" sz="2000" b="1" i="0" u="none" strike="noStrike" cap="none" dirty="0">
                <a:solidFill>
                  <a:schemeClr val="dk1"/>
                </a:solidFill>
                <a:latin typeface="Calibri"/>
                <a:ea typeface="Calibri"/>
                <a:cs typeface="Calibri"/>
                <a:sym typeface="Calibri"/>
              </a:rPr>
              <a:t> </a:t>
            </a:r>
            <a:r>
              <a:rPr lang="it-IT" sz="2000" b="1" i="0" u="none" strike="noStrike" cap="none" dirty="0" err="1">
                <a:solidFill>
                  <a:schemeClr val="dk1"/>
                </a:solidFill>
                <a:latin typeface="Calibri"/>
                <a:ea typeface="Calibri"/>
                <a:cs typeface="Calibri"/>
                <a:sym typeface="Calibri"/>
              </a:rPr>
              <a:t>Vygotskij</a:t>
            </a:r>
            <a:r>
              <a:rPr lang="it-IT" sz="2000" b="1" i="0" u="none" strike="noStrike" cap="none" dirty="0">
                <a:solidFill>
                  <a:schemeClr val="dk1"/>
                </a:solidFill>
                <a:latin typeface="Calibri"/>
                <a:ea typeface="Calibri"/>
                <a:cs typeface="Calibri"/>
                <a:sym typeface="Calibri"/>
              </a:rPr>
              <a:t> aveva all’epoca esposto una serie di critiche</a:t>
            </a:r>
            <a:r>
              <a:rPr lang="it-IT" sz="2000" b="1" dirty="0">
                <a:latin typeface="Calibri"/>
                <a:ea typeface="Calibri"/>
                <a:cs typeface="Calibri"/>
                <a:sym typeface="Calibri"/>
              </a:rPr>
              <a:t>:</a:t>
            </a:r>
            <a:endParaRPr sz="2000" b="1" dirty="0">
              <a:latin typeface="Calibri"/>
              <a:ea typeface="Calibri"/>
              <a:cs typeface="Calibri"/>
              <a:sym typeface="Calibri"/>
            </a:endParaRPr>
          </a:p>
          <a:p>
            <a:pPr marL="457200" marR="0" lvl="0" indent="-374650" algn="just" rtl="0">
              <a:lnSpc>
                <a:spcPct val="100000"/>
              </a:lnSpc>
              <a:spcBef>
                <a:spcPts val="400"/>
              </a:spcBef>
              <a:spcAft>
                <a:spcPts val="0"/>
              </a:spcAft>
              <a:buClr>
                <a:schemeClr val="dk1"/>
              </a:buClr>
              <a:buSzPts val="2300"/>
              <a:buFont typeface="Calibri"/>
              <a:buChar char="-"/>
            </a:pPr>
            <a:r>
              <a:rPr lang="it-IT" sz="2000" b="1" i="0" u="none" strike="noStrike" cap="none" dirty="0">
                <a:solidFill>
                  <a:schemeClr val="dk1"/>
                </a:solidFill>
                <a:latin typeface="Calibri"/>
                <a:ea typeface="Calibri"/>
                <a:cs typeface="Calibri"/>
                <a:sym typeface="Calibri"/>
              </a:rPr>
              <a:t>Lo sviluppo cognitivo degli individui dipende dal contesto storico-culturale in cui crescono  e vivono</a:t>
            </a:r>
            <a:endParaRPr sz="2000" b="1" dirty="0">
              <a:latin typeface="Calibri"/>
              <a:ea typeface="Calibri"/>
              <a:cs typeface="Calibri"/>
              <a:sym typeface="Calibri"/>
            </a:endParaRPr>
          </a:p>
          <a:p>
            <a:pPr marL="457200" marR="0" lvl="0" indent="-374650" algn="just" rtl="0">
              <a:lnSpc>
                <a:spcPct val="100000"/>
              </a:lnSpc>
              <a:spcBef>
                <a:spcPts val="0"/>
              </a:spcBef>
              <a:spcAft>
                <a:spcPts val="0"/>
              </a:spcAft>
              <a:buClr>
                <a:schemeClr val="dk1"/>
              </a:buClr>
              <a:buSzPts val="2300"/>
              <a:buFont typeface="Calibri"/>
              <a:buChar char="-"/>
            </a:pPr>
            <a:r>
              <a:rPr lang="it-IT" sz="2000" b="1" i="0" u="none" strike="noStrike" cap="none" dirty="0">
                <a:solidFill>
                  <a:schemeClr val="dk1"/>
                </a:solidFill>
                <a:latin typeface="Calibri"/>
                <a:ea typeface="Calibri"/>
                <a:cs typeface="Calibri"/>
                <a:sym typeface="Calibri"/>
              </a:rPr>
              <a:t>L’essere umano è un tipo particolare di specie sociale, frutto di un salto qualitativo: la sua socialità è innata ed è di tipo molto evoluto DI CONSEGUENZA non si può studiare lo sviluppo delle funzioni psichiche superiori di tipo cognitivo ipotizzando che il processo avvenga  in vacuum sociale simulato ed impossibile, come sotto una campana di vetro, solo attraverso esperienze dirette di eventi di tipo fisico e logico come ha fatto Piaget</a:t>
            </a:r>
            <a:endParaRPr sz="2000" b="1" dirty="0">
              <a:latin typeface="Calibri"/>
              <a:ea typeface="Calibri"/>
              <a:cs typeface="Calibri"/>
              <a:sym typeface="Calibri"/>
            </a:endParaRPr>
          </a:p>
          <a:p>
            <a:pPr marL="457200" marR="0" lvl="0" indent="-374650" algn="just" rtl="0">
              <a:lnSpc>
                <a:spcPct val="100000"/>
              </a:lnSpc>
              <a:spcBef>
                <a:spcPts val="0"/>
              </a:spcBef>
              <a:spcAft>
                <a:spcPts val="0"/>
              </a:spcAft>
              <a:buClr>
                <a:schemeClr val="dk1"/>
              </a:buClr>
              <a:buSzPts val="2300"/>
              <a:buFont typeface="Calibri"/>
              <a:buChar char="-"/>
            </a:pPr>
            <a:r>
              <a:rPr lang="it-IT" sz="2000" b="1" i="0" u="none" strike="noStrike" cap="none" dirty="0">
                <a:solidFill>
                  <a:schemeClr val="dk1"/>
                </a:solidFill>
                <a:latin typeface="Calibri"/>
                <a:ea typeface="Calibri"/>
                <a:cs typeface="Calibri"/>
                <a:sym typeface="Calibri"/>
              </a:rPr>
              <a:t>non si può studiare lo sviluppo cognitivo di un bambino a prescindere dai processi di socializzazione tipici della nostra specie che avvengono attraverso i processi di comunicazione, non solo attraverso il linguaggio verbale</a:t>
            </a:r>
            <a:endParaRPr sz="2000" b="1" dirty="0">
              <a:latin typeface="Calibri"/>
              <a:ea typeface="Calibri"/>
              <a:cs typeface="Calibri"/>
              <a:sym typeface="Calibri"/>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9"/>
          <p:cNvSpPr txBox="1">
            <a:spLocks noGrp="1"/>
          </p:cNvSpPr>
          <p:nvPr>
            <p:ph type="title"/>
          </p:nvPr>
        </p:nvSpPr>
        <p:spPr>
          <a:xfrm>
            <a:off x="428625" y="571500"/>
            <a:ext cx="8229600" cy="11430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rgbClr val="002060"/>
              </a:buClr>
              <a:buSzPts val="6600"/>
              <a:buFont typeface="Calibri"/>
              <a:buNone/>
            </a:pPr>
            <a:r>
              <a:rPr lang="it-IT" sz="6600" b="0" i="0" u="none">
                <a:solidFill>
                  <a:srgbClr val="002060"/>
                </a:solidFill>
                <a:latin typeface="Calibri"/>
                <a:ea typeface="Calibri"/>
                <a:cs typeface="Calibri"/>
                <a:sym typeface="Calibri"/>
              </a:rPr>
              <a:t>Video 1 (3 stadio)</a:t>
            </a:r>
            <a:endParaRPr/>
          </a:p>
        </p:txBody>
      </p:sp>
      <p:sp>
        <p:nvSpPr>
          <p:cNvPr id="504" name="Google Shape;504;p59"/>
          <p:cNvSpPr txBox="1">
            <a:spLocks noGrp="1"/>
          </p:cNvSpPr>
          <p:nvPr>
            <p:ph type="body" idx="1"/>
          </p:nvPr>
        </p:nvSpPr>
        <p:spPr>
          <a:xfrm>
            <a:off x="500062" y="1928812"/>
            <a:ext cx="8043862" cy="4389437"/>
          </a:xfrm>
          <a:prstGeom prst="rect">
            <a:avLst/>
          </a:prstGeom>
          <a:noFill/>
          <a:ln>
            <a:noFill/>
          </a:ln>
        </p:spPr>
        <p:txBody>
          <a:bodyPr spcFirstLastPara="1" wrap="square" lIns="91425" tIns="45700" rIns="91425" bIns="45700" anchor="t" anchorCtr="0">
            <a:noAutofit/>
          </a:bodyPr>
          <a:lstStyle/>
          <a:p>
            <a:pPr marL="365125" marR="0" lvl="0" indent="-365125" algn="just" rtl="0">
              <a:lnSpc>
                <a:spcPct val="100000"/>
              </a:lnSpc>
              <a:spcBef>
                <a:spcPts val="0"/>
              </a:spcBef>
              <a:spcAft>
                <a:spcPts val="0"/>
              </a:spcAft>
              <a:buClr>
                <a:srgbClr val="000066"/>
              </a:buClr>
              <a:buSzPts val="3420"/>
              <a:buFont typeface="Noto Sans Symbols"/>
              <a:buChar char="⚫"/>
            </a:pPr>
            <a:r>
              <a:rPr lang="it-IT"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Tre diversi esempi relativi al coordinamento degli schemi di prensione, motori e visivi di b. di 5 mesi</a:t>
            </a:r>
            <a:endParaRPr sz="1800" dirty="0">
              <a:latin typeface="Calibri" panose="020F0502020204030204" pitchFamily="34" charset="0"/>
              <a:cs typeface="Calibri" panose="020F0502020204030204" pitchFamily="34" charset="0"/>
            </a:endParaRPr>
          </a:p>
          <a:p>
            <a:pPr marL="365125" marR="0" lvl="0" indent="-365125" algn="just" rtl="0">
              <a:lnSpc>
                <a:spcPct val="100000"/>
              </a:lnSpc>
              <a:spcBef>
                <a:spcPts val="720"/>
              </a:spcBef>
              <a:spcAft>
                <a:spcPts val="0"/>
              </a:spcAft>
              <a:buClr>
                <a:srgbClr val="000066"/>
              </a:buClr>
              <a:buSzPts val="3420"/>
              <a:buFont typeface="Noto Sans Symbols"/>
              <a:buChar char="⚫"/>
            </a:pPr>
            <a:r>
              <a:rPr lang="it-IT"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 Esempi coincidenti con la fase di Schaffer delle interazioni «condivisione di un argomento» in cui il bambino gioca da solo perché non in grado di coordinare l’attenzione con il </a:t>
            </a:r>
            <a:r>
              <a:rPr lang="it-IT" sz="24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caregiver</a:t>
            </a:r>
            <a:endParaRPr sz="1800" dirty="0">
              <a:latin typeface="Calibri" panose="020F0502020204030204" pitchFamily="34" charset="0"/>
              <a:cs typeface="Calibri" panose="020F0502020204030204" pitchFamily="34" charset="0"/>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788D3-9FCA-43D7-889B-FC7F1A2FBE75}"/>
              </a:ext>
            </a:extLst>
          </p:cNvPr>
          <p:cNvSpPr>
            <a:spLocks noGrp="1"/>
          </p:cNvSpPr>
          <p:nvPr>
            <p:ph type="title"/>
          </p:nvPr>
        </p:nvSpPr>
        <p:spPr>
          <a:xfrm>
            <a:off x="457200" y="288561"/>
            <a:ext cx="8229600" cy="1143000"/>
          </a:xfrm>
        </p:spPr>
        <p:txBody>
          <a:bodyPr/>
          <a:lstStyle/>
          <a:p>
            <a:pPr algn="ctr"/>
            <a:r>
              <a:rPr lang="it-IT" sz="4000" b="1" i="0" u="none" strike="noStrike" dirty="0">
                <a:solidFill>
                  <a:schemeClr val="bg1">
                    <a:lumMod val="20000"/>
                    <a:lumOff val="80000"/>
                  </a:schemeClr>
                </a:solidFill>
                <a:effectLst/>
                <a:latin typeface="Calibri" panose="020F0502020204030204" pitchFamily="34" charset="0"/>
              </a:rPr>
              <a:t>Passaggio allo stadio preoperatorio: Nascita</a:t>
            </a:r>
            <a:r>
              <a:rPr lang="it-IT" sz="4000" b="1" i="0" u="none" strike="noStrike" dirty="0">
                <a:solidFill>
                  <a:srgbClr val="000066"/>
                </a:solidFill>
                <a:effectLst/>
                <a:latin typeface="Calibri" panose="020F0502020204030204" pitchFamily="34" charset="0"/>
              </a:rPr>
              <a:t> </a:t>
            </a:r>
            <a:r>
              <a:rPr lang="it-IT" sz="4000" b="1" i="0" u="none" strike="noStrike" dirty="0">
                <a:solidFill>
                  <a:schemeClr val="bg1">
                    <a:lumMod val="20000"/>
                    <a:lumOff val="80000"/>
                  </a:schemeClr>
                </a:solidFill>
                <a:effectLst/>
                <a:latin typeface="Calibri" panose="020F0502020204030204" pitchFamily="34" charset="0"/>
              </a:rPr>
              <a:t>attività</a:t>
            </a:r>
            <a:r>
              <a:rPr lang="it-IT" sz="4000" b="1" i="0" u="none" strike="noStrike" dirty="0">
                <a:solidFill>
                  <a:srgbClr val="000066"/>
                </a:solidFill>
                <a:effectLst/>
                <a:latin typeface="Calibri" panose="020F0502020204030204" pitchFamily="34" charset="0"/>
              </a:rPr>
              <a:t> </a:t>
            </a:r>
            <a:r>
              <a:rPr lang="it-IT" sz="4000" b="1" i="0" u="none" strike="noStrike" dirty="0">
                <a:solidFill>
                  <a:schemeClr val="bg1">
                    <a:lumMod val="20000"/>
                    <a:lumOff val="80000"/>
                  </a:schemeClr>
                </a:solidFill>
                <a:effectLst/>
                <a:latin typeface="Calibri" panose="020F0502020204030204" pitchFamily="34" charset="0"/>
              </a:rPr>
              <a:t>rappresentativa</a:t>
            </a:r>
            <a:endParaRPr lang="it-IT" sz="4000" dirty="0">
              <a:solidFill>
                <a:schemeClr val="bg1">
                  <a:lumMod val="20000"/>
                  <a:lumOff val="80000"/>
                </a:schemeClr>
              </a:solidFill>
            </a:endParaRPr>
          </a:p>
        </p:txBody>
      </p:sp>
      <p:sp>
        <p:nvSpPr>
          <p:cNvPr id="3" name="Segnaposto testo 2">
            <a:extLst>
              <a:ext uri="{FF2B5EF4-FFF2-40B4-BE49-F238E27FC236}">
                <a16:creationId xmlns:a16="http://schemas.microsoft.com/office/drawing/2014/main" id="{C9F20B05-48A4-471C-9F51-9F7B1958719C}"/>
              </a:ext>
            </a:extLst>
          </p:cNvPr>
          <p:cNvSpPr>
            <a:spLocks noGrp="1"/>
          </p:cNvSpPr>
          <p:nvPr>
            <p:ph type="body" idx="1"/>
          </p:nvPr>
        </p:nvSpPr>
        <p:spPr>
          <a:xfrm>
            <a:off x="637082" y="1773927"/>
            <a:ext cx="8229600" cy="4389437"/>
          </a:xfrm>
        </p:spPr>
        <p:txBody>
          <a:bodyPr/>
          <a:lstStyle/>
          <a:p>
            <a:pPr marL="120015" marR="45720" indent="0" rtl="0">
              <a:spcBef>
                <a:spcPts val="0"/>
              </a:spcBef>
              <a:spcAft>
                <a:spcPts val="0"/>
              </a:spcAft>
              <a:buNone/>
            </a:pPr>
            <a:r>
              <a:rPr lang="it-IT" sz="2400" b="1" i="0" u="none" strike="noStrike" dirty="0">
                <a:solidFill>
                  <a:srgbClr val="000000"/>
                </a:solidFill>
                <a:effectLst/>
                <a:latin typeface="Calibri" panose="020F0502020204030204" pitchFamily="34" charset="0"/>
              </a:rPr>
              <a:t>18 – 24 mesi  CONQUISTA FONDAMENTALE DELLO SVILUPPO COGNITIVO UMANO: </a:t>
            </a:r>
            <a:r>
              <a:rPr lang="it-IT" sz="2400" b="1" dirty="0">
                <a:solidFill>
                  <a:srgbClr val="000000"/>
                </a:solidFill>
                <a:latin typeface="Calibri" panose="020F0502020204030204" pitchFamily="34" charset="0"/>
              </a:rPr>
              <a:t>Il </a:t>
            </a:r>
            <a:r>
              <a:rPr lang="it-IT" sz="2400" b="1" i="0" u="none" strike="noStrike" dirty="0">
                <a:solidFill>
                  <a:srgbClr val="000000"/>
                </a:solidFill>
                <a:effectLst/>
                <a:latin typeface="Calibri" panose="020F0502020204030204" pitchFamily="34" charset="0"/>
              </a:rPr>
              <a:t>bamb</a:t>
            </a:r>
            <a:r>
              <a:rPr lang="it-IT" sz="2400" b="1" dirty="0">
                <a:solidFill>
                  <a:srgbClr val="000000"/>
                </a:solidFill>
                <a:latin typeface="Calibri" panose="020F0502020204030204" pitchFamily="34" charset="0"/>
              </a:rPr>
              <a:t>ino </a:t>
            </a:r>
            <a:r>
              <a:rPr lang="it-IT" sz="2400" b="1" i="0" u="none" strike="noStrike" dirty="0">
                <a:solidFill>
                  <a:srgbClr val="000000"/>
                </a:solidFill>
                <a:effectLst/>
                <a:latin typeface="Calibri" panose="020F0502020204030204" pitchFamily="34" charset="0"/>
              </a:rPr>
              <a:t>diviene capace di rievocare mentalmente il contenuto di percezioni che hanno avuto luogo in precedenza,</a:t>
            </a:r>
            <a:r>
              <a:rPr lang="it-IT" sz="1800" b="0" i="0" u="none" strike="noStrike" dirty="0">
                <a:solidFill>
                  <a:srgbClr val="000000"/>
                </a:solidFill>
                <a:effectLst/>
                <a:latin typeface="Calibri" panose="020F0502020204030204" pitchFamily="34" charset="0"/>
              </a:rPr>
              <a:t> </a:t>
            </a:r>
            <a:r>
              <a:rPr lang="it-IT" sz="2400" b="1" dirty="0">
                <a:solidFill>
                  <a:srgbClr val="000000"/>
                </a:solidFill>
                <a:latin typeface="Calibri" panose="020F0502020204030204" pitchFamily="34" charset="0"/>
              </a:rPr>
              <a:t>di prevedere cosa accadrà nell’immediato futuro, di inventare ed immaginare anche eventi impossibili  </a:t>
            </a:r>
            <a:r>
              <a:rPr lang="it-IT" sz="2400" b="1" i="0" u="none" strike="noStrike" dirty="0">
                <a:solidFill>
                  <a:srgbClr val="000000"/>
                </a:solidFill>
                <a:effectLst/>
                <a:latin typeface="Calibri" panose="020F0502020204030204" pitchFamily="34" charset="0"/>
              </a:rPr>
              <a:t>e di mettere in rapporto tali rappresentazioni mentali con i dati della percezione del momento</a:t>
            </a:r>
            <a:r>
              <a:rPr lang="it-IT" sz="2400" i="0" u="none" strike="noStrike" dirty="0">
                <a:solidFill>
                  <a:srgbClr val="000000"/>
                </a:solidFill>
                <a:latin typeface="Calibri" panose="020F0502020204030204" pitchFamily="34" charset="0"/>
              </a:rPr>
              <a:t>.</a:t>
            </a:r>
          </a:p>
          <a:p>
            <a:pPr marL="120015" marR="45720" indent="0" rtl="0">
              <a:spcBef>
                <a:spcPts val="0"/>
              </a:spcBef>
              <a:spcAft>
                <a:spcPts val="0"/>
              </a:spcAft>
              <a:buNone/>
            </a:pPr>
            <a:endParaRPr lang="it-IT" sz="2400" i="0" u="none" strike="noStrike" dirty="0">
              <a:solidFill>
                <a:srgbClr val="000000"/>
              </a:solidFill>
              <a:latin typeface="Calibri" panose="020F0502020204030204" pitchFamily="34" charset="0"/>
            </a:endParaRPr>
          </a:p>
          <a:p>
            <a:pPr marL="120015" marR="45720" indent="0" rtl="0">
              <a:spcBef>
                <a:spcPts val="0"/>
              </a:spcBef>
              <a:spcAft>
                <a:spcPts val="0"/>
              </a:spcAft>
              <a:buNone/>
            </a:pPr>
            <a:br>
              <a:rPr lang="it-IT" sz="2400" dirty="0"/>
            </a:br>
            <a:endParaRPr lang="it-IT" sz="2400" dirty="0"/>
          </a:p>
        </p:txBody>
      </p:sp>
      <p:cxnSp>
        <p:nvCxnSpPr>
          <p:cNvPr id="5" name="Connettore 2 4">
            <a:extLst>
              <a:ext uri="{FF2B5EF4-FFF2-40B4-BE49-F238E27FC236}">
                <a16:creationId xmlns:a16="http://schemas.microsoft.com/office/drawing/2014/main" id="{CC4DC089-086A-438F-9A53-71C8661C8DEB}"/>
              </a:ext>
            </a:extLst>
          </p:cNvPr>
          <p:cNvCxnSpPr>
            <a:cxnSpLocks/>
          </p:cNvCxnSpPr>
          <p:nvPr/>
        </p:nvCxnSpPr>
        <p:spPr>
          <a:xfrm>
            <a:off x="4257207" y="4796854"/>
            <a:ext cx="0" cy="629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8EE61FB6-291C-405A-8145-79B5D9FDCCB4}"/>
              </a:ext>
            </a:extLst>
          </p:cNvPr>
          <p:cNvSpPr txBox="1"/>
          <p:nvPr/>
        </p:nvSpPr>
        <p:spPr>
          <a:xfrm>
            <a:off x="637082" y="5570809"/>
            <a:ext cx="8229575" cy="461665"/>
          </a:xfrm>
          <a:prstGeom prst="rect">
            <a:avLst/>
          </a:prstGeom>
          <a:noFill/>
        </p:spPr>
        <p:txBody>
          <a:bodyPr wrap="square" rtlCol="0">
            <a:spAutoFit/>
          </a:bodyPr>
          <a:lstStyle/>
          <a:p>
            <a:r>
              <a:rPr lang="it-IT" sz="2400" b="1" i="0" u="none" strike="noStrike" dirty="0">
                <a:solidFill>
                  <a:srgbClr val="000000"/>
                </a:solidFill>
                <a:effectLst/>
                <a:latin typeface="Calibri" panose="020F0502020204030204" pitchFamily="34" charset="0"/>
              </a:rPr>
              <a:t>Allarga l’ambito della sua interazione con l’ambiente. </a:t>
            </a:r>
            <a:endParaRPr lang="it-IT" sz="2400" b="1" dirty="0"/>
          </a:p>
        </p:txBody>
      </p:sp>
    </p:spTree>
    <p:extLst>
      <p:ext uri="{BB962C8B-B14F-4D97-AF65-F5344CB8AC3E}">
        <p14:creationId xmlns:p14="http://schemas.microsoft.com/office/powerpoint/2010/main" val="1044587663"/>
      </p:ext>
    </p:extLst>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C08A4-2FDE-402B-A463-EF0127D04CE5}"/>
              </a:ext>
            </a:extLst>
          </p:cNvPr>
          <p:cNvSpPr>
            <a:spLocks noGrp="1"/>
          </p:cNvSpPr>
          <p:nvPr>
            <p:ph type="title"/>
          </p:nvPr>
        </p:nvSpPr>
        <p:spPr>
          <a:xfrm>
            <a:off x="457200" y="201587"/>
            <a:ext cx="8229600" cy="663627"/>
          </a:xfrm>
        </p:spPr>
        <p:txBody>
          <a:bodyPr/>
          <a:lstStyle/>
          <a:p>
            <a:pPr algn="ctr"/>
            <a:r>
              <a:rPr lang="it-IT" sz="4000" b="1" dirty="0">
                <a:solidFill>
                  <a:schemeClr val="bg1">
                    <a:lumMod val="20000"/>
                    <a:lumOff val="80000"/>
                  </a:schemeClr>
                </a:solidFill>
              </a:rPr>
              <a:t>Indici dell’attività rappresentativa</a:t>
            </a:r>
          </a:p>
        </p:txBody>
      </p:sp>
      <p:sp>
        <p:nvSpPr>
          <p:cNvPr id="3" name="Segnaposto testo 2">
            <a:extLst>
              <a:ext uri="{FF2B5EF4-FFF2-40B4-BE49-F238E27FC236}">
                <a16:creationId xmlns:a16="http://schemas.microsoft.com/office/drawing/2014/main" id="{7BE05198-C043-4C5B-98E4-25942DA63CB5}"/>
              </a:ext>
            </a:extLst>
          </p:cNvPr>
          <p:cNvSpPr>
            <a:spLocks noGrp="1"/>
          </p:cNvSpPr>
          <p:nvPr>
            <p:ph type="body" idx="1"/>
          </p:nvPr>
        </p:nvSpPr>
        <p:spPr>
          <a:xfrm>
            <a:off x="0" y="1035752"/>
            <a:ext cx="8979108" cy="4389437"/>
          </a:xfrm>
        </p:spPr>
        <p:txBody>
          <a:bodyPr/>
          <a:lstStyle/>
          <a:p>
            <a:pPr marR="45720" algn="just">
              <a:spcBef>
                <a:spcPts val="0"/>
              </a:spcBef>
            </a:pPr>
            <a:r>
              <a:rPr lang="it-IT" sz="2400" b="1" i="0" u="none" strike="noStrike" dirty="0">
                <a:solidFill>
                  <a:schemeClr val="bg1">
                    <a:lumMod val="20000"/>
                    <a:lumOff val="80000"/>
                  </a:schemeClr>
                </a:solidFill>
                <a:effectLst/>
                <a:latin typeface="Calibri" panose="020F0502020204030204" pitchFamily="34" charset="0"/>
              </a:rPr>
              <a:t>Nozione PERMANENZA DELL’OGGETTO: </a:t>
            </a:r>
            <a:r>
              <a:rPr lang="it-IT" sz="2000" b="1" dirty="0">
                <a:solidFill>
                  <a:srgbClr val="000000"/>
                </a:solidFill>
                <a:latin typeface="Calibri" panose="020F0502020204030204" pitchFamily="34" charset="0"/>
              </a:rPr>
              <a:t>gli oggetti continuano ad esistere anche quando non sono percepiti e, grazie all’attività rappresentativa, il b. riesce al immaginarlo o pensarlo anche se non può vederlo o sentirlo. Se il b non ha ancora acquisito questa nozione, al Compito di nascondere l’oggetto risponde con un errore di perseverazione (A non B)</a:t>
            </a:r>
          </a:p>
          <a:p>
            <a:pPr marL="120015" marR="45720" indent="0" algn="just">
              <a:spcBef>
                <a:spcPts val="0"/>
              </a:spcBef>
              <a:buNone/>
            </a:pPr>
            <a:endParaRPr lang="it-IT" sz="2000" b="1" dirty="0">
              <a:solidFill>
                <a:srgbClr val="000000"/>
              </a:solidFill>
              <a:latin typeface="Calibri" panose="020F0502020204030204" pitchFamily="34" charset="0"/>
            </a:endParaRPr>
          </a:p>
          <a:p>
            <a:pPr marR="45720" algn="just">
              <a:spcBef>
                <a:spcPts val="0"/>
              </a:spcBef>
            </a:pPr>
            <a:r>
              <a:rPr lang="it-IT" sz="2400" b="1" i="0" u="none" strike="noStrike" dirty="0">
                <a:solidFill>
                  <a:schemeClr val="bg1">
                    <a:lumMod val="20000"/>
                    <a:lumOff val="80000"/>
                  </a:schemeClr>
                </a:solidFill>
                <a:effectLst/>
                <a:latin typeface="Calibri" panose="020F0502020204030204" pitchFamily="34" charset="0"/>
              </a:rPr>
              <a:t>IMMAGINE MENTALE</a:t>
            </a:r>
            <a:r>
              <a:rPr lang="it-IT" sz="2400" b="1" i="0" u="none" strike="noStrike" dirty="0">
                <a:solidFill>
                  <a:srgbClr val="000000"/>
                </a:solidFill>
                <a:effectLst/>
                <a:latin typeface="Calibri" panose="020F0502020204030204" pitchFamily="34" charset="0"/>
              </a:rPr>
              <a:t>: </a:t>
            </a:r>
            <a:r>
              <a:rPr lang="it-IT" sz="2000" b="1" dirty="0">
                <a:solidFill>
                  <a:srgbClr val="000000"/>
                </a:solidFill>
                <a:latin typeface="Calibri" panose="020F0502020204030204" pitchFamily="34" charset="0"/>
              </a:rPr>
              <a:t>la copia interna della realtà : </a:t>
            </a:r>
            <a:r>
              <a:rPr lang="it-IT" sz="2000" b="1" i="0" u="none" strike="noStrike" dirty="0">
                <a:solidFill>
                  <a:srgbClr val="000000"/>
                </a:solidFill>
                <a:effectLst/>
                <a:latin typeface="Calibri" panose="020F0502020204030204" pitchFamily="34" charset="0"/>
              </a:rPr>
              <a:t>forma attraverso cui la realtà – oggetti, persone, eventi, azioni – viene rappresentata mentalmente. </a:t>
            </a:r>
            <a:r>
              <a:rPr lang="it-IT" sz="2000" b="1" dirty="0">
                <a:solidFill>
                  <a:srgbClr val="000000"/>
                </a:solidFill>
                <a:latin typeface="Calibri" panose="020F0502020204030204" pitchFamily="34" charset="0"/>
              </a:rPr>
              <a:t>Non consentono quella chiara distinzione tra un esemplare e la classe cui appartiene.</a:t>
            </a:r>
          </a:p>
          <a:p>
            <a:pPr marL="120015" marR="45720" indent="0" algn="just">
              <a:spcBef>
                <a:spcPts val="0"/>
              </a:spcBef>
              <a:buNone/>
            </a:pPr>
            <a:r>
              <a:rPr lang="it-IT" sz="2000" b="1" dirty="0">
                <a:solidFill>
                  <a:srgbClr val="000000"/>
                </a:solidFill>
                <a:latin typeface="Calibri" panose="020F0502020204030204" pitchFamily="34" charset="0"/>
              </a:rPr>
              <a:t> </a:t>
            </a:r>
          </a:p>
          <a:p>
            <a:pPr marR="45720" algn="just">
              <a:spcBef>
                <a:spcPts val="0"/>
              </a:spcBef>
            </a:pPr>
            <a:r>
              <a:rPr lang="it-IT" sz="2400" b="1" i="0" u="none" strike="noStrike" dirty="0">
                <a:solidFill>
                  <a:schemeClr val="bg1">
                    <a:lumMod val="20000"/>
                    <a:lumOff val="80000"/>
                  </a:schemeClr>
                </a:solidFill>
                <a:effectLst/>
                <a:latin typeface="Calibri" panose="020F0502020204030204" pitchFamily="34" charset="0"/>
              </a:rPr>
              <a:t>IMITAZIONE DIFFERITA NEL TEMPO</a:t>
            </a:r>
            <a:r>
              <a:rPr lang="it-IT" sz="2400" b="1" i="0" u="none" strike="noStrike" dirty="0">
                <a:solidFill>
                  <a:srgbClr val="000000"/>
                </a:solidFill>
                <a:effectLst/>
                <a:latin typeface="Calibri" panose="020F0502020204030204" pitchFamily="34" charset="0"/>
              </a:rPr>
              <a:t>: </a:t>
            </a:r>
            <a:r>
              <a:rPr lang="it-IT" sz="2000" b="1" dirty="0">
                <a:solidFill>
                  <a:srgbClr val="000000"/>
                </a:solidFill>
                <a:latin typeface="Calibri" panose="020F0502020204030204" pitchFamily="34" charset="0"/>
              </a:rPr>
              <a:t>Consiste nell’imitazione di un modello non in sua presenza, ma a distanza di tempo (ore, giorni). Perché sia possibile è evidente che il modello esterno un tempo presente e percepito è stato sostituito da una sorta di modello interno, il quale può essere evocato in assenza del primo</a:t>
            </a:r>
          </a:p>
          <a:p>
            <a:endParaRPr lang="it-IT" sz="2400" dirty="0"/>
          </a:p>
        </p:txBody>
      </p:sp>
    </p:spTree>
    <p:extLst>
      <p:ext uri="{BB962C8B-B14F-4D97-AF65-F5344CB8AC3E}">
        <p14:creationId xmlns:p14="http://schemas.microsoft.com/office/powerpoint/2010/main" val="836345606"/>
      </p:ext>
    </p:extLst>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67A5B01-51A6-44E2-AAC9-F15DD87B2ABA}"/>
              </a:ext>
            </a:extLst>
          </p:cNvPr>
          <p:cNvSpPr>
            <a:spLocks noGrp="1"/>
          </p:cNvSpPr>
          <p:nvPr>
            <p:ph type="body" idx="1"/>
          </p:nvPr>
        </p:nvSpPr>
        <p:spPr>
          <a:xfrm>
            <a:off x="457200" y="1740290"/>
            <a:ext cx="8229600" cy="4389437"/>
          </a:xfrm>
        </p:spPr>
        <p:txBody>
          <a:bodyPr/>
          <a:lstStyle/>
          <a:p>
            <a:pPr marR="45720" algn="just" rtl="0">
              <a:spcBef>
                <a:spcPts val="0"/>
              </a:spcBef>
              <a:spcAft>
                <a:spcPts val="0"/>
              </a:spcAft>
            </a:pPr>
            <a:r>
              <a:rPr lang="it-IT" sz="2800" b="1" i="0" u="none" strike="noStrike" dirty="0">
                <a:solidFill>
                  <a:schemeClr val="bg1">
                    <a:lumMod val="20000"/>
                    <a:lumOff val="80000"/>
                  </a:schemeClr>
                </a:solidFill>
                <a:effectLst/>
                <a:latin typeface="Calibri" panose="020F0502020204030204" pitchFamily="34" charset="0"/>
                <a:cs typeface="Calibri" panose="020F0502020204030204" pitchFamily="34" charset="0"/>
              </a:rPr>
              <a:t>GIOCO SIMBOLICO</a:t>
            </a:r>
            <a:r>
              <a:rPr lang="it-IT" sz="2800" b="1" i="0" u="none" strike="noStrike" dirty="0">
                <a:solidFill>
                  <a:srgbClr val="000000"/>
                </a:solidFill>
                <a:effectLst/>
                <a:latin typeface="Calibri" panose="020F0502020204030204" pitchFamily="34" charset="0"/>
                <a:cs typeface="Calibri" panose="020F0502020204030204" pitchFamily="34" charset="0"/>
              </a:rPr>
              <a:t>: </a:t>
            </a:r>
            <a:r>
              <a:rPr lang="it-IT" sz="2000" b="1" i="0" u="none" strike="noStrike" dirty="0">
                <a:solidFill>
                  <a:srgbClr val="000000"/>
                </a:solidFill>
                <a:effectLst/>
                <a:latin typeface="Calibri" panose="020F0502020204030204" pitchFamily="34" charset="0"/>
                <a:cs typeface="Calibri" panose="020F0502020204030204" pitchFamily="34" charset="0"/>
              </a:rPr>
              <a:t>quel tipo di gioco in cui gli oggetti non rappresentano solo se stessi, ma possono acquisire un valore simbolico e venire utilizzati come se fossero qualcos’altro</a:t>
            </a:r>
            <a:endParaRPr lang="it-IT" sz="1800" b="0" dirty="0">
              <a:effectLst/>
              <a:latin typeface="Calibri" panose="020F0502020204030204" pitchFamily="34" charset="0"/>
              <a:cs typeface="Calibri" panose="020F0502020204030204" pitchFamily="34" charset="0"/>
            </a:endParaRPr>
          </a:p>
          <a:p>
            <a:pPr rtl="0">
              <a:spcBef>
                <a:spcPts val="0"/>
              </a:spcBef>
              <a:spcAft>
                <a:spcPts val="0"/>
              </a:spcAft>
            </a:pPr>
            <a:endParaRPr lang="it-IT" sz="2800" b="1" i="0" u="none" strike="noStrike" dirty="0">
              <a:solidFill>
                <a:srgbClr val="000000"/>
              </a:solidFill>
              <a:effectLst/>
              <a:latin typeface="Calibri" panose="020F0502020204030204" pitchFamily="34" charset="0"/>
              <a:cs typeface="Calibri" panose="020F0502020204030204" pitchFamily="34" charset="0"/>
            </a:endParaRPr>
          </a:p>
          <a:p>
            <a:pPr rtl="0">
              <a:spcBef>
                <a:spcPts val="0"/>
              </a:spcBef>
              <a:spcAft>
                <a:spcPts val="0"/>
              </a:spcAft>
            </a:pPr>
            <a:r>
              <a:rPr lang="it-IT" sz="2800" b="1" i="0" u="none" strike="noStrike" dirty="0">
                <a:solidFill>
                  <a:schemeClr val="bg1">
                    <a:lumMod val="20000"/>
                    <a:lumOff val="80000"/>
                  </a:schemeClr>
                </a:solidFill>
                <a:effectLst/>
                <a:latin typeface="Calibri" panose="020F0502020204030204" pitchFamily="34" charset="0"/>
                <a:cs typeface="Calibri" panose="020F0502020204030204" pitchFamily="34" charset="0"/>
              </a:rPr>
              <a:t>DISEGNO: </a:t>
            </a:r>
            <a:r>
              <a:rPr lang="it-IT" sz="2000" b="1" dirty="0">
                <a:solidFill>
                  <a:srgbClr val="000000"/>
                </a:solidFill>
                <a:latin typeface="Calibri" panose="020F0502020204030204" pitchFamily="34" charset="0"/>
                <a:cs typeface="Calibri" panose="020F0502020204030204" pitchFamily="34" charset="0"/>
              </a:rPr>
              <a:t>«il disegno è una forma della funzione semiotica che s’inserisce a metà strada fra il gioco simbolico di cui presenta il medesimo piacere funzionale e ….  l’immagine mentale con la quale (con)divide lo sforzo di imitazione del reale» </a:t>
            </a:r>
            <a:r>
              <a:rPr lang="it-IT" sz="2000" b="1" dirty="0">
                <a:solidFill>
                  <a:schemeClr val="bg1">
                    <a:lumMod val="20000"/>
                    <a:lumOff val="80000"/>
                  </a:schemeClr>
                </a:solidFill>
                <a:latin typeface="Calibri" panose="020F0502020204030204" pitchFamily="34" charset="0"/>
                <a:cs typeface="Calibri" panose="020F0502020204030204" pitchFamily="34" charset="0"/>
              </a:rPr>
              <a:t>Piaget &amp; </a:t>
            </a:r>
            <a:r>
              <a:rPr lang="it-IT" sz="2000" b="1" dirty="0" err="1">
                <a:solidFill>
                  <a:schemeClr val="bg1">
                    <a:lumMod val="20000"/>
                    <a:lumOff val="80000"/>
                  </a:schemeClr>
                </a:solidFill>
                <a:latin typeface="Calibri" panose="020F0502020204030204" pitchFamily="34" charset="0"/>
                <a:cs typeface="Calibri" panose="020F0502020204030204" pitchFamily="34" charset="0"/>
              </a:rPr>
              <a:t>Inhelder</a:t>
            </a:r>
            <a:r>
              <a:rPr lang="it-IT" sz="2000" b="1" dirty="0">
                <a:solidFill>
                  <a:schemeClr val="bg1">
                    <a:lumMod val="20000"/>
                    <a:lumOff val="80000"/>
                  </a:schemeClr>
                </a:solidFill>
                <a:latin typeface="Calibri" panose="020F0502020204030204" pitchFamily="34" charset="0"/>
                <a:cs typeface="Calibri" panose="020F0502020204030204" pitchFamily="34" charset="0"/>
              </a:rPr>
              <a:t> (1966, p.60)</a:t>
            </a:r>
          </a:p>
          <a:p>
            <a:pPr rtl="0">
              <a:spcBef>
                <a:spcPts val="0"/>
              </a:spcBef>
              <a:spcAft>
                <a:spcPts val="0"/>
              </a:spcAft>
            </a:pPr>
            <a:endParaRPr lang="it-IT" sz="2000" b="1" dirty="0">
              <a:solidFill>
                <a:srgbClr val="000000"/>
              </a:solidFill>
              <a:latin typeface="Calibri" panose="020F0502020204030204" pitchFamily="34" charset="0"/>
              <a:cs typeface="Calibri" panose="020F0502020204030204" pitchFamily="34" charset="0"/>
            </a:endParaRPr>
          </a:p>
          <a:p>
            <a:pPr>
              <a:spcBef>
                <a:spcPts val="0"/>
              </a:spcBef>
            </a:pPr>
            <a:r>
              <a:rPr lang="it-IT" sz="2800" b="1" dirty="0">
                <a:solidFill>
                  <a:schemeClr val="bg1">
                    <a:lumMod val="20000"/>
                    <a:lumOff val="80000"/>
                  </a:schemeClr>
                </a:solidFill>
                <a:latin typeface="Calibri" panose="020F0502020204030204" pitchFamily="34" charset="0"/>
                <a:cs typeface="Calibri" panose="020F0502020204030204" pitchFamily="34" charset="0"/>
              </a:rPr>
              <a:t>LINGUAGGIO :</a:t>
            </a:r>
            <a:r>
              <a:rPr lang="it-IT" sz="2000" b="0" i="0" u="none" strike="noStrike" dirty="0">
                <a:solidFill>
                  <a:srgbClr val="000000"/>
                </a:solidFill>
                <a:effectLst/>
                <a:latin typeface="Calibri" panose="020F0502020204030204" pitchFamily="34" charset="0"/>
                <a:cs typeface="Calibri" panose="020F0502020204030204" pitchFamily="34" charset="0"/>
              </a:rPr>
              <a:t> </a:t>
            </a:r>
            <a:r>
              <a:rPr lang="it-IT" sz="2000" b="1" dirty="0">
                <a:solidFill>
                  <a:srgbClr val="000000"/>
                </a:solidFill>
                <a:latin typeface="Calibri" panose="020F0502020204030204" pitchFamily="34" charset="0"/>
                <a:cs typeface="Calibri" panose="020F0502020204030204" pitchFamily="34" charset="0"/>
              </a:rPr>
              <a:t>Per quanto riguarda il linguaggio si rimanda a questo spiegato nelle lezioni e-learning su questo specifico tema della concezione di Piaget relativa ai legami fra linguaggio e pensiero.</a:t>
            </a:r>
          </a:p>
          <a:p>
            <a:pPr rtl="0">
              <a:spcBef>
                <a:spcPts val="0"/>
              </a:spcBef>
              <a:spcAft>
                <a:spcPts val="0"/>
              </a:spcAft>
            </a:pPr>
            <a:endParaRPr lang="it-IT" sz="1800" b="0" dirty="0">
              <a:effectLst/>
              <a:latin typeface="Calibri" panose="020F0502020204030204" pitchFamily="34" charset="0"/>
              <a:cs typeface="Calibri" panose="020F0502020204030204" pitchFamily="34" charset="0"/>
            </a:endParaRPr>
          </a:p>
        </p:txBody>
      </p:sp>
      <p:sp>
        <p:nvSpPr>
          <p:cNvPr id="4" name="Titolo 1">
            <a:extLst>
              <a:ext uri="{FF2B5EF4-FFF2-40B4-BE49-F238E27FC236}">
                <a16:creationId xmlns:a16="http://schemas.microsoft.com/office/drawing/2014/main" id="{A479BB2D-FCE9-4E66-A875-D41A6E5570DB}"/>
              </a:ext>
            </a:extLst>
          </p:cNvPr>
          <p:cNvSpPr>
            <a:spLocks noGrp="1"/>
          </p:cNvSpPr>
          <p:nvPr>
            <p:ph type="title"/>
          </p:nvPr>
        </p:nvSpPr>
        <p:spPr>
          <a:xfrm>
            <a:off x="457200" y="360076"/>
            <a:ext cx="8229600" cy="1143000"/>
          </a:xfrm>
        </p:spPr>
        <p:txBody>
          <a:bodyPr/>
          <a:lstStyle/>
          <a:p>
            <a:pPr algn="ctr"/>
            <a:r>
              <a:rPr lang="it-IT" sz="4000" b="1" dirty="0">
                <a:solidFill>
                  <a:schemeClr val="bg1">
                    <a:lumMod val="20000"/>
                    <a:lumOff val="80000"/>
                  </a:schemeClr>
                </a:solidFill>
              </a:rPr>
              <a:t>Indici dell’attività rappresentativa</a:t>
            </a:r>
          </a:p>
        </p:txBody>
      </p:sp>
    </p:spTree>
    <p:extLst>
      <p:ext uri="{BB962C8B-B14F-4D97-AF65-F5344CB8AC3E}">
        <p14:creationId xmlns:p14="http://schemas.microsoft.com/office/powerpoint/2010/main" val="3627944682"/>
      </p:ext>
    </p:extLst>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4"/>
          <p:cNvSpPr txBox="1">
            <a:spLocks noGrp="1"/>
          </p:cNvSpPr>
          <p:nvPr>
            <p:ph type="title"/>
          </p:nvPr>
        </p:nvSpPr>
        <p:spPr>
          <a:xfrm>
            <a:off x="457200" y="704850"/>
            <a:ext cx="8229600" cy="11430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Clr>
                <a:srgbClr val="000066"/>
              </a:buClr>
              <a:buSzPts val="4400"/>
              <a:buFont typeface="Calibri"/>
              <a:buNone/>
            </a:pPr>
            <a:r>
              <a:rPr lang="it-IT" sz="4400" b="1" i="0" u="none">
                <a:solidFill>
                  <a:srgbClr val="000066"/>
                </a:solidFill>
                <a:latin typeface="Calibri"/>
                <a:ea typeface="Calibri"/>
                <a:cs typeface="Calibri"/>
                <a:sym typeface="Calibri"/>
              </a:rPr>
              <a:t>Conservazione Oggetto</a:t>
            </a:r>
            <a:endParaRPr/>
          </a:p>
        </p:txBody>
      </p:sp>
      <p:sp>
        <p:nvSpPr>
          <p:cNvPr id="510" name="Google Shape;510;p64"/>
          <p:cNvSpPr txBox="1">
            <a:spLocks noGrp="1"/>
          </p:cNvSpPr>
          <p:nvPr>
            <p:ph type="body" idx="1"/>
          </p:nvPr>
        </p:nvSpPr>
        <p:spPr>
          <a:xfrm>
            <a:off x="428625" y="2468562"/>
            <a:ext cx="8229600" cy="4389437"/>
          </a:xfrm>
          <a:prstGeom prst="rect">
            <a:avLst/>
          </a:prstGeom>
          <a:noFill/>
          <a:ln>
            <a:noFill/>
          </a:ln>
        </p:spPr>
        <p:txBody>
          <a:bodyPr spcFirstLastPara="1" wrap="square" lIns="91425" tIns="45700" rIns="91425" bIns="45700" anchor="t" anchorCtr="0">
            <a:noAutofit/>
          </a:bodyPr>
          <a:lstStyle/>
          <a:p>
            <a:pPr marL="273050" marR="0" lvl="0" indent="-257809" algn="l" rtl="0">
              <a:lnSpc>
                <a:spcPct val="100000"/>
              </a:lnSpc>
              <a:spcBef>
                <a:spcPts val="0"/>
              </a:spcBef>
              <a:spcAft>
                <a:spcPts val="0"/>
              </a:spcAft>
              <a:buClr>
                <a:srgbClr val="000066"/>
              </a:buClr>
              <a:buSzPts val="2800"/>
              <a:buFont typeface="Calibri"/>
              <a:buChar char="⚫"/>
            </a:pPr>
            <a:r>
              <a:rPr lang="it-IT" sz="2800" b="1" i="0" u="none" strike="noStrike" cap="none" dirty="0">
                <a:solidFill>
                  <a:schemeClr val="dk1"/>
                </a:solidFill>
                <a:latin typeface="Calibri"/>
                <a:ea typeface="Calibri"/>
                <a:cs typeface="Calibri"/>
                <a:sym typeface="Calibri"/>
              </a:rPr>
              <a:t> Video 1 – il bambino di 8 mesi più intelligente del mondo</a:t>
            </a:r>
            <a:endParaRPr sz="2800" b="1" i="0" u="none" strike="noStrike" cap="none" dirty="0">
              <a:solidFill>
                <a:schemeClr val="dk1"/>
              </a:solidFill>
              <a:latin typeface="Calibri"/>
              <a:ea typeface="Calibri"/>
              <a:cs typeface="Calibri"/>
              <a:sym typeface="Calibri"/>
            </a:endParaRPr>
          </a:p>
          <a:p>
            <a:pPr marL="273050" lvl="0" indent="-342265" algn="l" rtl="0">
              <a:spcBef>
                <a:spcPts val="0"/>
              </a:spcBef>
              <a:spcAft>
                <a:spcPts val="0"/>
              </a:spcAft>
              <a:buClr>
                <a:srgbClr val="000066"/>
              </a:buClr>
              <a:buSzPts val="2800"/>
              <a:buFont typeface="Calibri"/>
              <a:buChar char="⚫"/>
            </a:pPr>
            <a:r>
              <a:rPr lang="it-IT" sz="2800" b="1" dirty="0">
                <a:latin typeface="Calibri"/>
                <a:ea typeface="Calibri"/>
                <a:cs typeface="Calibri"/>
                <a:sym typeface="Calibri"/>
              </a:rPr>
              <a:t>Video 1a - errore A-non B</a:t>
            </a:r>
            <a:endParaRPr sz="2800" b="1" dirty="0">
              <a:latin typeface="Calibri"/>
              <a:ea typeface="Calibri"/>
              <a:cs typeface="Calibri"/>
              <a:sym typeface="Calibri"/>
            </a:endParaRPr>
          </a:p>
          <a:p>
            <a:pPr marL="273050" lvl="0" indent="-342265" algn="l" rtl="0">
              <a:spcBef>
                <a:spcPts val="0"/>
              </a:spcBef>
              <a:spcAft>
                <a:spcPts val="0"/>
              </a:spcAft>
              <a:buClr>
                <a:srgbClr val="000066"/>
              </a:buClr>
              <a:buSzPts val="2800"/>
              <a:buFont typeface="Calibri"/>
              <a:buChar char="⚫"/>
            </a:pPr>
            <a:r>
              <a:rPr lang="it-IT" sz="2800" dirty="0">
                <a:latin typeface="Calibri"/>
                <a:ea typeface="Calibri"/>
                <a:cs typeface="Calibri"/>
                <a:sym typeface="Calibri"/>
              </a:rPr>
              <a:t>Video RIASSUNTO SVILUPPO  SENSO-MOTORIO</a:t>
            </a:r>
            <a:endParaRPr sz="2800" dirty="0">
              <a:latin typeface="Calibri"/>
              <a:ea typeface="Calibri"/>
              <a:cs typeface="Calibri"/>
              <a:sym typeface="Calibri"/>
            </a:endParaRPr>
          </a:p>
          <a:p>
            <a:pPr marL="273050" lvl="0" indent="-342265" algn="l" rtl="0">
              <a:spcBef>
                <a:spcPts val="640"/>
              </a:spcBef>
              <a:spcAft>
                <a:spcPts val="0"/>
              </a:spcAft>
              <a:buClr>
                <a:srgbClr val="000066"/>
              </a:buClr>
              <a:buSzPts val="2800"/>
              <a:buFont typeface="Calibri"/>
              <a:buChar char="⚫"/>
            </a:pPr>
            <a:r>
              <a:rPr lang="it-IT" sz="2800" dirty="0">
                <a:latin typeface="Calibri"/>
                <a:ea typeface="Calibri"/>
                <a:cs typeface="Calibri"/>
                <a:sym typeface="Calibri"/>
              </a:rPr>
              <a:t> Video RIASSUNTO CONSERVAZIONE OGGETTO</a:t>
            </a:r>
            <a:endParaRPr sz="2800" b="1" dirty="0">
              <a:latin typeface="Calibri"/>
              <a:ea typeface="Calibri"/>
              <a:cs typeface="Calibri"/>
              <a:sym typeface="Calibri"/>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5"/>
          <p:cNvSpPr txBox="1">
            <a:spLocks noGrp="1"/>
          </p:cNvSpPr>
          <p:nvPr>
            <p:ph type="ctrTitle" idx="4294967295"/>
          </p:nvPr>
        </p:nvSpPr>
        <p:spPr>
          <a:xfrm>
            <a:off x="714348" y="214290"/>
            <a:ext cx="7772400" cy="1195387"/>
          </a:xfrm>
          <a:prstGeom prst="rect">
            <a:avLst/>
          </a:prstGeom>
          <a:noFill/>
          <a:ln>
            <a:noFill/>
          </a:ln>
          <a:effectLst>
            <a:outerShdw blurRad="44450" dist="27940" dir="5400000" algn="ctr">
              <a:srgbClr val="000000">
                <a:alpha val="31764"/>
              </a:srgbClr>
            </a:outerShdw>
          </a:effectLst>
        </p:spPr>
        <p:txBody>
          <a:bodyPr spcFirstLastPara="1" wrap="square" lIns="0" tIns="0" rIns="18275" bIns="0" anchor="b" anchorCtr="0">
            <a:normAutofit fontScale="90000"/>
          </a:bodyPr>
          <a:lstStyle/>
          <a:p>
            <a:pPr marL="0" marR="0" lvl="0" indent="0" algn="r" rtl="0">
              <a:lnSpc>
                <a:spcPct val="100000"/>
              </a:lnSpc>
              <a:spcBef>
                <a:spcPts val="0"/>
              </a:spcBef>
              <a:spcAft>
                <a:spcPts val="0"/>
              </a:spcAft>
              <a:buClr>
                <a:srgbClr val="002060"/>
              </a:buClr>
              <a:buSzPct val="100000"/>
              <a:buFont typeface="Calibri"/>
              <a:buNone/>
            </a:pPr>
            <a:r>
              <a:rPr lang="it-IT" sz="5600" b="1" i="0" u="none" strike="noStrike" cap="none" dirty="0">
                <a:solidFill>
                  <a:srgbClr val="002060"/>
                </a:solidFill>
                <a:latin typeface="Calibri"/>
                <a:ea typeface="Calibri"/>
                <a:cs typeface="Calibri"/>
                <a:sym typeface="Calibri"/>
              </a:rPr>
              <a:t>Cambiamento di prospettiva</a:t>
            </a:r>
            <a:endParaRPr dirty="0"/>
          </a:p>
        </p:txBody>
      </p:sp>
      <p:sp>
        <p:nvSpPr>
          <p:cNvPr id="197" name="Google Shape;197;p5"/>
          <p:cNvSpPr txBox="1">
            <a:spLocks noGrp="1"/>
          </p:cNvSpPr>
          <p:nvPr>
            <p:ph type="subTitle" idx="1"/>
          </p:nvPr>
        </p:nvSpPr>
        <p:spPr>
          <a:xfrm>
            <a:off x="642937" y="1857375"/>
            <a:ext cx="8001000" cy="4495800"/>
          </a:xfrm>
          <a:prstGeom prst="rect">
            <a:avLst/>
          </a:prstGeom>
          <a:noFill/>
          <a:ln>
            <a:noFill/>
          </a:ln>
        </p:spPr>
        <p:txBody>
          <a:bodyPr spcFirstLastPara="1" wrap="square" lIns="0" tIns="45700" rIns="18275" bIns="45700" anchor="t" anchorCtr="0">
            <a:normAutofit fontScale="92500"/>
          </a:bodyPr>
          <a:lstStyle/>
          <a:p>
            <a:pPr marL="444500" lvl="0" indent="-444500" algn="just" rtl="0">
              <a:lnSpc>
                <a:spcPct val="110000"/>
              </a:lnSpc>
              <a:spcBef>
                <a:spcPts val="0"/>
              </a:spcBef>
              <a:spcAft>
                <a:spcPts val="0"/>
              </a:spcAft>
              <a:buClr>
                <a:srgbClr val="002060"/>
              </a:buClr>
              <a:buSzPts val="3135"/>
              <a:buFont typeface="Noto Sans Symbols"/>
              <a:buChar char="▪"/>
            </a:pPr>
            <a:r>
              <a:rPr lang="it-IT" sz="3300" b="1" i="0" u="none" dirty="0">
                <a:solidFill>
                  <a:schemeClr val="dk1"/>
                </a:solidFill>
                <a:latin typeface="Calibri" panose="020F0502020204030204" pitchFamily="34" charset="0"/>
                <a:ea typeface="Calibri"/>
                <a:cs typeface="Calibri" panose="020F0502020204030204" pitchFamily="34" charset="0"/>
                <a:sym typeface="Calibri"/>
              </a:rPr>
              <a:t> P. chiese ai b. le giustificazioni delle risposte da loro fornite</a:t>
            </a:r>
            <a:endParaRPr dirty="0">
              <a:latin typeface="Calibri" panose="020F0502020204030204" pitchFamily="34" charset="0"/>
              <a:cs typeface="Calibri" panose="020F0502020204030204" pitchFamily="34" charset="0"/>
            </a:endParaRPr>
          </a:p>
          <a:p>
            <a:pPr marL="901700" lvl="1" indent="-444500" algn="just" rtl="0">
              <a:lnSpc>
                <a:spcPct val="110000"/>
              </a:lnSpc>
              <a:spcBef>
                <a:spcPts val="0"/>
              </a:spcBef>
              <a:spcAft>
                <a:spcPts val="0"/>
              </a:spcAft>
              <a:buClr>
                <a:srgbClr val="002060"/>
              </a:buClr>
              <a:buSzPts val="2635"/>
              <a:buFont typeface="Noto Sans Symbols"/>
              <a:buChar char="✔"/>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 sia per le corrette </a:t>
            </a:r>
            <a:endParaRPr dirty="0">
              <a:latin typeface="Calibri" panose="020F0502020204030204" pitchFamily="34" charset="0"/>
              <a:cs typeface="Calibri" panose="020F0502020204030204" pitchFamily="34" charset="0"/>
            </a:endParaRPr>
          </a:p>
          <a:p>
            <a:pPr marL="901700" lvl="1" indent="-444500" algn="just" rtl="0">
              <a:lnSpc>
                <a:spcPct val="110000"/>
              </a:lnSpc>
              <a:spcBef>
                <a:spcPts val="0"/>
              </a:spcBef>
              <a:spcAft>
                <a:spcPts val="0"/>
              </a:spcAft>
              <a:buClr>
                <a:srgbClr val="002060"/>
              </a:buClr>
              <a:buSzPts val="2635"/>
              <a:buFont typeface="Noto Sans Symbols"/>
              <a:buChar char="✔"/>
            </a:pPr>
            <a:r>
              <a:rPr lang="it-IT" sz="3100" b="1" i="0" u="none" dirty="0">
                <a:solidFill>
                  <a:schemeClr val="dk1"/>
                </a:solidFill>
                <a:latin typeface="Calibri" panose="020F0502020204030204" pitchFamily="34" charset="0"/>
                <a:ea typeface="Calibri"/>
                <a:cs typeface="Calibri" panose="020F0502020204030204" pitchFamily="34" charset="0"/>
                <a:sym typeface="Calibri"/>
              </a:rPr>
              <a:t> che per le scorrette</a:t>
            </a:r>
            <a:endParaRPr dirty="0">
              <a:latin typeface="Calibri" panose="020F0502020204030204" pitchFamily="34" charset="0"/>
              <a:cs typeface="Calibri" panose="020F0502020204030204" pitchFamily="34" charset="0"/>
            </a:endParaRPr>
          </a:p>
          <a:p>
            <a:pPr marL="444500" lvl="0" indent="-444500" algn="just" rtl="0">
              <a:lnSpc>
                <a:spcPct val="110000"/>
              </a:lnSpc>
              <a:spcBef>
                <a:spcPts val="0"/>
              </a:spcBef>
              <a:spcAft>
                <a:spcPts val="0"/>
              </a:spcAft>
              <a:buClr>
                <a:srgbClr val="002060"/>
              </a:buClr>
              <a:buSzPts val="3135"/>
              <a:buFont typeface="Noto Sans Symbols"/>
              <a:buChar char="▪"/>
            </a:pPr>
            <a:r>
              <a:rPr lang="it-IT" sz="3300" b="1" i="0" u="none" dirty="0">
                <a:solidFill>
                  <a:schemeClr val="dk1"/>
                </a:solidFill>
                <a:latin typeface="Calibri" panose="020F0502020204030204" pitchFamily="34" charset="0"/>
                <a:ea typeface="Calibri"/>
                <a:cs typeface="Calibri" panose="020F0502020204030204" pitchFamily="34" charset="0"/>
                <a:sym typeface="Calibri"/>
              </a:rPr>
              <a:t> Curiosità rispetto ai processi di pensiero che guidavano i. B a fornire le risposte date</a:t>
            </a:r>
            <a:endParaRPr dirty="0">
              <a:latin typeface="Calibri" panose="020F0502020204030204" pitchFamily="34" charset="0"/>
              <a:cs typeface="Calibri" panose="020F0502020204030204" pitchFamily="34" charset="0"/>
            </a:endParaRPr>
          </a:p>
          <a:p>
            <a:pPr marL="444500" lvl="0" indent="-444500" algn="just" rtl="0">
              <a:lnSpc>
                <a:spcPct val="110000"/>
              </a:lnSpc>
              <a:spcBef>
                <a:spcPts val="0"/>
              </a:spcBef>
              <a:spcAft>
                <a:spcPts val="0"/>
              </a:spcAft>
              <a:buClr>
                <a:srgbClr val="002060"/>
              </a:buClr>
              <a:buSzPts val="3135"/>
              <a:buFont typeface="Noto Sans Symbols"/>
              <a:buChar char="▪"/>
            </a:pPr>
            <a:r>
              <a:rPr lang="it-IT" sz="3300" b="1" i="0" u="none" dirty="0">
                <a:solidFill>
                  <a:schemeClr val="dk1"/>
                </a:solidFill>
                <a:latin typeface="Calibri" panose="020F0502020204030204" pitchFamily="34" charset="0"/>
                <a:ea typeface="Calibri"/>
                <a:cs typeface="Calibri" panose="020F0502020204030204" pitchFamily="34" charset="0"/>
                <a:sym typeface="Calibri"/>
              </a:rPr>
              <a:t> Indagine sistematica con il metodo del   colloquio clinico</a:t>
            </a:r>
            <a:endParaRPr dirty="0">
              <a:latin typeface="Calibri" panose="020F0502020204030204" pitchFamily="34" charset="0"/>
              <a:cs typeface="Calibri" panose="020F0502020204030204" pitchFamily="34" charset="0"/>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body" idx="1"/>
          </p:nvPr>
        </p:nvSpPr>
        <p:spPr>
          <a:xfrm>
            <a:off x="457200" y="1935162"/>
            <a:ext cx="8401050" cy="4389437"/>
          </a:xfrm>
          <a:prstGeom prst="rect">
            <a:avLst/>
          </a:prstGeom>
          <a:noFill/>
          <a:ln>
            <a:noFill/>
          </a:ln>
        </p:spPr>
        <p:txBody>
          <a:bodyPr spcFirstLastPara="1" wrap="square" lIns="91425" tIns="45700" rIns="91425" bIns="45700" anchor="t" anchorCtr="0">
            <a:normAutofit/>
          </a:bodyPr>
          <a:lstStyle/>
          <a:p>
            <a:pPr marL="363537" marR="0" lvl="0" indent="-269873" algn="just" rtl="0">
              <a:lnSpc>
                <a:spcPct val="90000"/>
              </a:lnSpc>
              <a:spcBef>
                <a:spcPts val="0"/>
              </a:spcBef>
              <a:spcAft>
                <a:spcPts val="0"/>
              </a:spcAft>
              <a:buClr>
                <a:srgbClr val="002060"/>
              </a:buClr>
              <a:buSzPts val="3800"/>
              <a:buFont typeface="Noto Sans Symbols"/>
              <a:buChar char="▪"/>
            </a:pPr>
            <a:r>
              <a:rPr lang="it-IT" sz="4000" b="1" i="1" u="none" strike="noStrike" cap="none" dirty="0">
                <a:solidFill>
                  <a:schemeClr val="dk1"/>
                </a:solidFill>
                <a:latin typeface="Calibri" panose="020F0502020204030204" pitchFamily="34" charset="0"/>
                <a:ea typeface="Calibri"/>
                <a:cs typeface="Calibri" panose="020F0502020204030204" pitchFamily="34" charset="0"/>
                <a:sym typeface="Calibri"/>
              </a:rPr>
              <a:t> Come facciamo a conoscere qualcosa?</a:t>
            </a:r>
            <a:endParaRPr dirty="0">
              <a:latin typeface="Calibri" panose="020F0502020204030204" pitchFamily="34" charset="0"/>
              <a:cs typeface="Calibri" panose="020F0502020204030204" pitchFamily="34" charset="0"/>
            </a:endParaRPr>
          </a:p>
          <a:p>
            <a:pPr marL="363537" marR="0" lvl="0" indent="-269873" algn="just" rtl="0">
              <a:lnSpc>
                <a:spcPct val="90000"/>
              </a:lnSpc>
              <a:spcBef>
                <a:spcPts val="800"/>
              </a:spcBef>
              <a:spcAft>
                <a:spcPts val="0"/>
              </a:spcAft>
              <a:buClr>
                <a:srgbClr val="002060"/>
              </a:buClr>
              <a:buSzPts val="3800"/>
              <a:buFont typeface="Noto Sans Symbols"/>
              <a:buChar char="▪"/>
            </a:pPr>
            <a:r>
              <a:rPr lang="it-IT" sz="4000" b="1" i="1" u="none" strike="noStrike" cap="none" dirty="0">
                <a:solidFill>
                  <a:schemeClr val="dk1"/>
                </a:solidFill>
                <a:latin typeface="Calibri" panose="020F0502020204030204" pitchFamily="34" charset="0"/>
                <a:ea typeface="Calibri"/>
                <a:cs typeface="Calibri" panose="020F0502020204030204" pitchFamily="34" charset="0"/>
                <a:sym typeface="Calibri"/>
              </a:rPr>
              <a:t> La conoscenza può essere obiettiva oppure è influenzata dalla natura di chi conosce (cioè Soggettiva)?</a:t>
            </a:r>
            <a:endParaRPr dirty="0">
              <a:latin typeface="Calibri" panose="020F0502020204030204" pitchFamily="34" charset="0"/>
              <a:cs typeface="Calibri" panose="020F0502020204030204" pitchFamily="34" charset="0"/>
            </a:endParaRPr>
          </a:p>
          <a:p>
            <a:pPr marL="363537" marR="0" lvl="0" indent="-269873" algn="just" rtl="0">
              <a:lnSpc>
                <a:spcPct val="90000"/>
              </a:lnSpc>
              <a:spcBef>
                <a:spcPts val="800"/>
              </a:spcBef>
              <a:spcAft>
                <a:spcPts val="0"/>
              </a:spcAft>
              <a:buClr>
                <a:srgbClr val="002060"/>
              </a:buClr>
              <a:buSzPts val="3800"/>
              <a:buFont typeface="Noto Sans Symbols"/>
              <a:buChar char="▪"/>
            </a:pPr>
            <a:r>
              <a:rPr lang="it-IT" sz="4000" b="1" i="1" u="none" strike="noStrike" cap="none" dirty="0">
                <a:solidFill>
                  <a:schemeClr val="dk1"/>
                </a:solidFill>
                <a:latin typeface="Calibri" panose="020F0502020204030204" pitchFamily="34" charset="0"/>
                <a:ea typeface="Calibri"/>
                <a:cs typeface="Calibri" panose="020F0502020204030204" pitchFamily="34" charset="0"/>
                <a:sym typeface="Calibri"/>
              </a:rPr>
              <a:t> Esistono delle idee innate oppure la conoscenza è totalmente acquisita?</a:t>
            </a:r>
            <a:endParaRPr dirty="0">
              <a:latin typeface="Calibri" panose="020F0502020204030204" pitchFamily="34" charset="0"/>
              <a:cs typeface="Calibri" panose="020F0502020204030204" pitchFamily="34" charset="0"/>
            </a:endParaRPr>
          </a:p>
        </p:txBody>
      </p:sp>
      <p:sp>
        <p:nvSpPr>
          <p:cNvPr id="203" name="Google Shape;203;p6"/>
          <p:cNvSpPr txBox="1"/>
          <p:nvPr/>
        </p:nvSpPr>
        <p:spPr>
          <a:xfrm>
            <a:off x="714348" y="285728"/>
            <a:ext cx="7772400" cy="1195387"/>
          </a:xfrm>
          <a:prstGeom prst="rect">
            <a:avLst/>
          </a:prstGeom>
          <a:noFill/>
          <a:ln>
            <a:noFill/>
          </a:ln>
          <a:effectLst>
            <a:outerShdw blurRad="44450" dist="27940" dir="5400000" algn="ctr">
              <a:srgbClr val="000000">
                <a:alpha val="31764"/>
              </a:srgbClr>
            </a:outerShdw>
          </a:effectLst>
        </p:spPr>
        <p:txBody>
          <a:bodyPr spcFirstLastPara="1" wrap="square" lIns="0" tIns="45700" rIns="0" bIns="0" anchor="b" anchorCtr="0">
            <a:normAutofit fontScale="97500"/>
          </a:bodyPr>
          <a:lstStyle/>
          <a:p>
            <a:pPr marL="0" marR="0" lvl="0" indent="0" algn="r" rtl="0">
              <a:lnSpc>
                <a:spcPct val="100000"/>
              </a:lnSpc>
              <a:spcBef>
                <a:spcPts val="0"/>
              </a:spcBef>
              <a:spcAft>
                <a:spcPts val="0"/>
              </a:spcAft>
              <a:buClr>
                <a:srgbClr val="002060"/>
              </a:buClr>
              <a:buSzPct val="100000"/>
              <a:buFont typeface="Calibri"/>
              <a:buNone/>
            </a:pPr>
            <a:r>
              <a:rPr lang="it-IT" sz="5000" b="1" i="0" u="none" strike="noStrike" cap="none" dirty="0">
                <a:solidFill>
                  <a:srgbClr val="002060"/>
                </a:solidFill>
                <a:latin typeface="Calibri" panose="020F0502020204030204" pitchFamily="34" charset="0"/>
                <a:ea typeface="Calibri"/>
                <a:cs typeface="Calibri" panose="020F0502020204030204" pitchFamily="34" charset="0"/>
                <a:sym typeface="Calibri"/>
              </a:rPr>
              <a:t>Domande di Piaget</a:t>
            </a:r>
            <a:endParaRPr sz="5000" b="1" i="0" u="none" strike="noStrike" cap="none" dirty="0">
              <a:solidFill>
                <a:srgbClr val="002060"/>
              </a:solidFill>
              <a:latin typeface="Calibri" panose="020F0502020204030204" pitchFamily="34" charset="0"/>
              <a:ea typeface="Calibri"/>
              <a:cs typeface="Calibri" panose="020F0502020204030204" pitchFamily="34" charset="0"/>
              <a:sym typeface="Calibri"/>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02">
                                            <p:txEl>
                                              <p:pRg st="0" end="0"/>
                                            </p:txEl>
                                          </p:spTgt>
                                        </p:tgtEl>
                                        <p:attrNameLst>
                                          <p:attrName>style.visibility</p:attrName>
                                        </p:attrNameLst>
                                      </p:cBhvr>
                                      <p:to>
                                        <p:strVal val="visible"/>
                                      </p:to>
                                    </p:set>
                                    <p:anim calcmode="lin" valueType="num">
                                      <p:cBhvr additive="base">
                                        <p:cTn id="7" dur="500"/>
                                        <p:tgtEl>
                                          <p:spTgt spid="20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000"/>
                                  </p:stCondLst>
                                  <p:childTnLst>
                                    <p:set>
                                      <p:cBhvr>
                                        <p:cTn id="9" dur="1" fill="hold">
                                          <p:stCondLst>
                                            <p:cond delay="0"/>
                                          </p:stCondLst>
                                        </p:cTn>
                                        <p:tgtEl>
                                          <p:spTgt spid="202">
                                            <p:txEl>
                                              <p:pRg st="1" end="1"/>
                                            </p:txEl>
                                          </p:spTgt>
                                        </p:tgtEl>
                                        <p:attrNameLst>
                                          <p:attrName>style.visibility</p:attrName>
                                        </p:attrNameLst>
                                      </p:cBhvr>
                                      <p:to>
                                        <p:strVal val="visible"/>
                                      </p:to>
                                    </p:set>
                                    <p:anim calcmode="lin" valueType="num">
                                      <p:cBhvr additive="base">
                                        <p:cTn id="10" dur="500"/>
                                        <p:tgtEl>
                                          <p:spTgt spid="20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202">
                                            <p:txEl>
                                              <p:pRg st="2" end="2"/>
                                            </p:txEl>
                                          </p:spTgt>
                                        </p:tgtEl>
                                        <p:attrNameLst>
                                          <p:attrName>style.visibility</p:attrName>
                                        </p:attrNameLst>
                                      </p:cBhvr>
                                      <p:to>
                                        <p:strVal val="visible"/>
                                      </p:to>
                                    </p:set>
                                    <p:anim calcmode="lin" valueType="num">
                                      <p:cBhvr additive="base">
                                        <p:cTn id="13" dur="500"/>
                                        <p:tgtEl>
                                          <p:spTgt spid="20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txBox="1">
            <a:spLocks noGrp="1"/>
          </p:cNvSpPr>
          <p:nvPr>
            <p:ph type="body" idx="1"/>
          </p:nvPr>
        </p:nvSpPr>
        <p:spPr>
          <a:xfrm>
            <a:off x="428625" y="1571625"/>
            <a:ext cx="8229600" cy="438943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9238"/>
              </a:buClr>
              <a:buSzPts val="3800"/>
              <a:buFont typeface="Noto Sans Symbols"/>
              <a:buNone/>
            </a:pPr>
            <a:r>
              <a:rPr lang="it-IT" sz="4000" b="1" i="0" u="none" strike="noStrike" cap="none" dirty="0">
                <a:solidFill>
                  <a:schemeClr val="dk1"/>
                </a:solidFill>
                <a:latin typeface="Calibri" panose="020F0502020204030204" pitchFamily="34" charset="0"/>
                <a:ea typeface="Calibri"/>
                <a:cs typeface="Calibri" panose="020F0502020204030204" pitchFamily="34" charset="0"/>
                <a:sym typeface="Calibri"/>
              </a:rPr>
              <a:t>A queste domande si può trovare risposta attraverso lo studio dei cambiamenti evolutivi relativi:</a:t>
            </a:r>
            <a:endParaRPr dirty="0">
              <a:latin typeface="Calibri" panose="020F0502020204030204" pitchFamily="34" charset="0"/>
              <a:cs typeface="Calibri" panose="020F0502020204030204" pitchFamily="34" charset="0"/>
            </a:endParaRPr>
          </a:p>
          <a:p>
            <a:pPr marL="0" marR="0" lvl="0" indent="0" algn="just" rtl="0">
              <a:lnSpc>
                <a:spcPct val="90000"/>
              </a:lnSpc>
              <a:spcBef>
                <a:spcPts val="560"/>
              </a:spcBef>
              <a:spcAft>
                <a:spcPts val="0"/>
              </a:spcAft>
              <a:buClr>
                <a:srgbClr val="009238"/>
              </a:buClr>
              <a:buSzPts val="2660"/>
              <a:buFont typeface="Noto Sans Symbols"/>
              <a:buNone/>
            </a:pPr>
            <a:endParaRPr sz="28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193040" algn="just" rtl="0">
              <a:lnSpc>
                <a:spcPct val="90000"/>
              </a:lnSpc>
              <a:spcBef>
                <a:spcPts val="720"/>
              </a:spcBef>
              <a:spcAft>
                <a:spcPts val="0"/>
              </a:spcAft>
              <a:buClr>
                <a:srgbClr val="002060"/>
              </a:buClr>
              <a:buSzPts val="3040"/>
              <a:buFont typeface="Noto Sans Symbols"/>
              <a:buChar char="▪"/>
            </a:pPr>
            <a:r>
              <a:rPr lang="it-IT" sz="3200" b="1"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it-IT" sz="3600" b="1" i="0" u="none" strike="noStrike" cap="none" dirty="0">
                <a:solidFill>
                  <a:schemeClr val="dk1"/>
                </a:solidFill>
                <a:latin typeface="Calibri" panose="020F0502020204030204" pitchFamily="34" charset="0"/>
                <a:ea typeface="Calibri"/>
                <a:cs typeface="Calibri" panose="020F0502020204030204" pitchFamily="34" charset="0"/>
                <a:sym typeface="Calibri"/>
              </a:rPr>
              <a:t>al processo ed ai meccanismi psicologici attraverso cui si forma la conoscenza</a:t>
            </a:r>
            <a:endParaRPr sz="32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90000"/>
              </a:lnSpc>
              <a:spcBef>
                <a:spcPts val="560"/>
              </a:spcBef>
              <a:spcAft>
                <a:spcPts val="0"/>
              </a:spcAft>
              <a:buClr>
                <a:srgbClr val="002060"/>
              </a:buClr>
              <a:buSzPts val="2660"/>
              <a:buFont typeface="Noto Sans Symbols"/>
              <a:buNone/>
            </a:pPr>
            <a:endParaRPr sz="28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193040" algn="just" rtl="0">
              <a:lnSpc>
                <a:spcPct val="90000"/>
              </a:lnSpc>
              <a:spcBef>
                <a:spcPts val="720"/>
              </a:spcBef>
              <a:spcAft>
                <a:spcPts val="0"/>
              </a:spcAft>
              <a:buClr>
                <a:srgbClr val="002060"/>
              </a:buClr>
              <a:buSzPts val="3040"/>
              <a:buFont typeface="Noto Sans Symbols"/>
              <a:buChar char="▪"/>
            </a:pPr>
            <a:r>
              <a:rPr lang="it-IT" sz="3200" b="1"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it-IT" sz="3600" b="1" i="0" u="none" strike="noStrike" cap="none" dirty="0">
                <a:solidFill>
                  <a:schemeClr val="dk1"/>
                </a:solidFill>
                <a:latin typeface="Calibri" panose="020F0502020204030204" pitchFamily="34" charset="0"/>
                <a:ea typeface="Calibri"/>
                <a:cs typeface="Calibri" panose="020F0502020204030204" pitchFamily="34" charset="0"/>
                <a:sym typeface="Calibri"/>
              </a:rPr>
              <a:t>al tipo di conoscenza posseduta in varie fasi dello </a:t>
            </a:r>
            <a:r>
              <a:rPr lang="it-IT" sz="3600" b="1" i="0" u="none" strike="noStrike" cap="none" dirty="0" err="1">
                <a:solidFill>
                  <a:schemeClr val="dk1"/>
                </a:solidFill>
                <a:latin typeface="Calibri" panose="020F0502020204030204" pitchFamily="34" charset="0"/>
                <a:ea typeface="Calibri"/>
                <a:cs typeface="Calibri" panose="020F0502020204030204" pitchFamily="34" charset="0"/>
                <a:sym typeface="Calibri"/>
              </a:rPr>
              <a:t>sv.cogn</a:t>
            </a:r>
            <a:r>
              <a:rPr lang="it-IT" sz="3600" b="1" i="0" u="none" strike="noStrike" cap="none" dirty="0">
                <a:solidFill>
                  <a:schemeClr val="dk1"/>
                </a:solidFill>
                <a:latin typeface="Calibri" panose="020F0502020204030204" pitchFamily="34" charset="0"/>
                <a:ea typeface="Calibri"/>
                <a:cs typeface="Calibri" panose="020F0502020204030204" pitchFamily="34" charset="0"/>
                <a:sym typeface="Calibri"/>
              </a:rPr>
              <a:t>. di b.</a:t>
            </a:r>
            <a:endParaRPr dirty="0">
              <a:latin typeface="Calibri" panose="020F0502020204030204" pitchFamily="34" charset="0"/>
              <a:cs typeface="Calibri" panose="020F0502020204030204" pitchFamily="34" charset="0"/>
            </a:endParaRPr>
          </a:p>
        </p:txBody>
      </p:sp>
      <p:sp>
        <p:nvSpPr>
          <p:cNvPr id="209" name="Google Shape;209;p7"/>
          <p:cNvSpPr txBox="1"/>
          <p:nvPr/>
        </p:nvSpPr>
        <p:spPr>
          <a:xfrm>
            <a:off x="642910" y="1000108"/>
            <a:ext cx="7772400" cy="1195387"/>
          </a:xfrm>
          <a:prstGeom prst="rect">
            <a:avLst/>
          </a:prstGeom>
          <a:noFill/>
          <a:ln>
            <a:noFill/>
          </a:ln>
          <a:effectLst>
            <a:outerShdw blurRad="44450" dist="27940" dir="5400000" algn="ctr">
              <a:srgbClr val="000000">
                <a:alpha val="31764"/>
              </a:srgbClr>
            </a:outerShdw>
          </a:effectLst>
        </p:spPr>
        <p:txBody>
          <a:bodyPr spcFirstLastPara="1" wrap="square" lIns="0" tIns="45700" rIns="0" bIns="0" anchor="b" anchorCtr="0">
            <a:normAutofit fontScale="97500"/>
          </a:bodyPr>
          <a:lstStyle/>
          <a:p>
            <a:pPr marL="0" marR="0" lvl="0" indent="0" algn="r" rtl="0">
              <a:lnSpc>
                <a:spcPct val="100000"/>
              </a:lnSpc>
              <a:spcBef>
                <a:spcPts val="0"/>
              </a:spcBef>
              <a:spcAft>
                <a:spcPts val="0"/>
              </a:spcAft>
              <a:buClr>
                <a:srgbClr val="002060"/>
              </a:buClr>
              <a:buSzPct val="100000"/>
              <a:buFont typeface="Calibri"/>
              <a:buNone/>
            </a:pPr>
            <a:r>
              <a:rPr lang="it-IT" sz="5000" b="1" i="0" u="none" strike="noStrike" cap="none" dirty="0">
                <a:solidFill>
                  <a:srgbClr val="002060"/>
                </a:solidFill>
                <a:latin typeface="Calibri" panose="020F0502020204030204" pitchFamily="34" charset="0"/>
                <a:ea typeface="Calibri"/>
                <a:cs typeface="Calibri" panose="020F0502020204030204" pitchFamily="34" charset="0"/>
                <a:sym typeface="Calibri"/>
              </a:rPr>
              <a:t>L’Epistemologia genetica</a:t>
            </a:r>
            <a:endParaRPr dirty="0">
              <a:latin typeface="Calibri" panose="020F0502020204030204" pitchFamily="34" charset="0"/>
              <a:cs typeface="Calibri" panose="020F0502020204030204" pitchFamily="34" charset="0"/>
            </a:endParaRPr>
          </a:p>
          <a:p>
            <a:pPr marL="0" marR="0" lvl="0" indent="0" algn="r" rtl="0">
              <a:lnSpc>
                <a:spcPct val="100000"/>
              </a:lnSpc>
              <a:spcBef>
                <a:spcPts val="0"/>
              </a:spcBef>
              <a:spcAft>
                <a:spcPts val="0"/>
              </a:spcAft>
              <a:buClr>
                <a:srgbClr val="000066"/>
              </a:buClr>
              <a:buSzPct val="100000"/>
              <a:buFont typeface="Garamond"/>
              <a:buNone/>
            </a:pPr>
            <a:endParaRPr sz="5400" b="0" i="0" u="none" strike="noStrike" cap="none" dirty="0">
              <a:solidFill>
                <a:srgbClr val="002060"/>
              </a:solidFill>
              <a:latin typeface="Calibri" panose="020F0502020204030204" pitchFamily="34" charset="0"/>
              <a:ea typeface="Calibri"/>
              <a:cs typeface="Calibri" panose="020F0502020204030204" pitchFamily="34" charset="0"/>
              <a:sym typeface="Calibri"/>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base">
                                        <p:cTn id="7" dur="500"/>
                                        <p:tgtEl>
                                          <p:spTgt spid="20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1000"/>
                                  </p:stCondLst>
                                  <p:childTnLst>
                                    <p:set>
                                      <p:cBhvr>
                                        <p:cTn id="9" dur="1" fill="hold">
                                          <p:stCondLst>
                                            <p:cond delay="0"/>
                                          </p:stCondLst>
                                        </p:cTn>
                                        <p:tgtEl>
                                          <p:spTgt spid="208">
                                            <p:txEl>
                                              <p:pRg st="1" end="1"/>
                                            </p:txEl>
                                          </p:spTgt>
                                        </p:tgtEl>
                                        <p:attrNameLst>
                                          <p:attrName>style.visibility</p:attrName>
                                        </p:attrNameLst>
                                      </p:cBhvr>
                                      <p:to>
                                        <p:strVal val="visible"/>
                                      </p:to>
                                    </p:set>
                                    <p:anim calcmode="lin" valueType="num">
                                      <p:cBhvr additive="base">
                                        <p:cTn id="10" dur="500"/>
                                        <p:tgtEl>
                                          <p:spTgt spid="208">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208">
                                            <p:txEl>
                                              <p:pRg st="2" end="2"/>
                                            </p:txEl>
                                          </p:spTgt>
                                        </p:tgtEl>
                                        <p:attrNameLst>
                                          <p:attrName>style.visibility</p:attrName>
                                        </p:attrNameLst>
                                      </p:cBhvr>
                                      <p:to>
                                        <p:strVal val="visible"/>
                                      </p:to>
                                    </p:set>
                                    <p:anim calcmode="lin" valueType="num">
                                      <p:cBhvr additive="base">
                                        <p:cTn id="13" dur="500"/>
                                        <p:tgtEl>
                                          <p:spTgt spid="208">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1000"/>
                                  </p:stCondLst>
                                  <p:childTnLst>
                                    <p:set>
                                      <p:cBhvr>
                                        <p:cTn id="15" dur="1" fill="hold">
                                          <p:stCondLst>
                                            <p:cond delay="0"/>
                                          </p:stCondLst>
                                        </p:cTn>
                                        <p:tgtEl>
                                          <p:spTgt spid="208">
                                            <p:txEl>
                                              <p:pRg st="3" end="3"/>
                                            </p:txEl>
                                          </p:spTgt>
                                        </p:tgtEl>
                                        <p:attrNameLst>
                                          <p:attrName>style.visibility</p:attrName>
                                        </p:attrNameLst>
                                      </p:cBhvr>
                                      <p:to>
                                        <p:strVal val="visible"/>
                                      </p:to>
                                    </p:set>
                                    <p:anim calcmode="lin" valueType="num">
                                      <p:cBhvr additive="base">
                                        <p:cTn id="16" dur="500"/>
                                        <p:tgtEl>
                                          <p:spTgt spid="208">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1000"/>
                                  </p:stCondLst>
                                  <p:childTnLst>
                                    <p:set>
                                      <p:cBhvr>
                                        <p:cTn id="18" dur="1" fill="hold">
                                          <p:stCondLst>
                                            <p:cond delay="0"/>
                                          </p:stCondLst>
                                        </p:cTn>
                                        <p:tgtEl>
                                          <p:spTgt spid="208">
                                            <p:txEl>
                                              <p:pRg st="4" end="4"/>
                                            </p:txEl>
                                          </p:spTgt>
                                        </p:tgtEl>
                                        <p:attrNameLst>
                                          <p:attrName>style.visibility</p:attrName>
                                        </p:attrNameLst>
                                      </p:cBhvr>
                                      <p:to>
                                        <p:strVal val="visible"/>
                                      </p:to>
                                    </p:set>
                                    <p:anim calcmode="lin" valueType="num">
                                      <p:cBhvr additive="base">
                                        <p:cTn id="19" dur="500"/>
                                        <p:tgtEl>
                                          <p:spTgt spid="20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a:spLocks noGrp="1"/>
          </p:cNvSpPr>
          <p:nvPr>
            <p:ph type="ctrTitle" idx="4294967295"/>
          </p:nvPr>
        </p:nvSpPr>
        <p:spPr>
          <a:xfrm>
            <a:off x="685800" y="762000"/>
            <a:ext cx="7772400" cy="838200"/>
          </a:xfrm>
          <a:prstGeom prst="rect">
            <a:avLst/>
          </a:prstGeom>
          <a:noFill/>
          <a:ln>
            <a:noFill/>
          </a:ln>
          <a:effectLst>
            <a:outerShdw blurRad="44450" dist="27940" dir="5400000" algn="ctr">
              <a:srgbClr val="000000">
                <a:alpha val="31764"/>
              </a:srgbClr>
            </a:outerShdw>
          </a:effectLst>
        </p:spPr>
        <p:txBody>
          <a:bodyPr spcFirstLastPara="1" wrap="square" lIns="0" tIns="0" rIns="0" bIns="0" anchor="b" anchorCtr="0">
            <a:normAutofit fontScale="97500"/>
          </a:bodyPr>
          <a:lstStyle/>
          <a:p>
            <a:pPr marL="0" marR="0" lvl="0" indent="0" algn="r" rtl="0">
              <a:lnSpc>
                <a:spcPct val="100000"/>
              </a:lnSpc>
              <a:spcBef>
                <a:spcPts val="0"/>
              </a:spcBef>
              <a:spcAft>
                <a:spcPts val="0"/>
              </a:spcAft>
              <a:buClr>
                <a:srgbClr val="002060"/>
              </a:buClr>
              <a:buSzPct val="100000"/>
              <a:buFont typeface="Calibri"/>
              <a:buNone/>
            </a:pPr>
            <a:r>
              <a:rPr lang="it-IT" sz="4900" b="1" i="0" u="none" strike="noStrike" cap="none" dirty="0">
                <a:solidFill>
                  <a:srgbClr val="002060"/>
                </a:solidFill>
                <a:latin typeface="Calibri"/>
                <a:ea typeface="Calibri"/>
                <a:cs typeface="Calibri"/>
                <a:sym typeface="Calibri"/>
              </a:rPr>
              <a:t>Concetto di stadio</a:t>
            </a:r>
            <a:endParaRPr dirty="0"/>
          </a:p>
        </p:txBody>
      </p:sp>
      <p:sp>
        <p:nvSpPr>
          <p:cNvPr id="216" name="Google Shape;216;p8"/>
          <p:cNvSpPr txBox="1">
            <a:spLocks noGrp="1"/>
          </p:cNvSpPr>
          <p:nvPr>
            <p:ph type="subTitle" idx="1"/>
          </p:nvPr>
        </p:nvSpPr>
        <p:spPr>
          <a:xfrm>
            <a:off x="609600" y="1752600"/>
            <a:ext cx="7772400" cy="4495800"/>
          </a:xfrm>
          <a:prstGeom prst="rect">
            <a:avLst/>
          </a:prstGeom>
          <a:noFill/>
          <a:ln>
            <a:noFill/>
          </a:ln>
        </p:spPr>
        <p:txBody>
          <a:bodyPr spcFirstLastPara="1" wrap="square" lIns="0" tIns="45700" rIns="18275" bIns="45700" anchor="t" anchorCtr="0">
            <a:noAutofit/>
          </a:bodyPr>
          <a:lstStyle/>
          <a:p>
            <a:pPr marL="0" lvl="0" indent="0" algn="ctr" rtl="0">
              <a:lnSpc>
                <a:spcPct val="90000"/>
              </a:lnSpc>
              <a:spcBef>
                <a:spcPts val="0"/>
              </a:spcBef>
              <a:spcAft>
                <a:spcPts val="0"/>
              </a:spcAft>
              <a:buSzPts val="3800"/>
              <a:buNone/>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Nel corso dello sviluppo l’intelligenza non si accresce soltanto QUANTITATIVAMENTE ma si trasforma QUALITATIVAMENTE </a:t>
            </a:r>
            <a:endParaRPr dirty="0">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SzPts val="3800"/>
              <a:buNone/>
            </a:pPr>
            <a:endParaRPr sz="4000" b="1" i="0" u="none" dirty="0">
              <a:solidFill>
                <a:schemeClr val="dk1"/>
              </a:solidFill>
              <a:latin typeface="Calibri" panose="020F0502020204030204" pitchFamily="34" charset="0"/>
              <a:ea typeface="Calibri"/>
              <a:cs typeface="Calibri" panose="020F0502020204030204" pitchFamily="34" charset="0"/>
              <a:sym typeface="Calibri"/>
            </a:endParaRPr>
          </a:p>
          <a:p>
            <a:pPr marL="0" lvl="0" indent="0" algn="ctr" rtl="0">
              <a:lnSpc>
                <a:spcPct val="90000"/>
              </a:lnSpc>
              <a:spcBef>
                <a:spcPts val="0"/>
              </a:spcBef>
              <a:spcAft>
                <a:spcPts val="0"/>
              </a:spcAft>
              <a:buSzPts val="3800"/>
              <a:buNone/>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e la conoscenza che il bambino ha del mondo cambia con lo sviluppo del suo sistema cognitivo</a:t>
            </a:r>
            <a:endParaRPr dirty="0">
              <a:latin typeface="Calibri" panose="020F0502020204030204" pitchFamily="34" charset="0"/>
              <a:cs typeface="Calibri" panose="020F0502020204030204" pitchFamily="34" charset="0"/>
            </a:endParaRPr>
          </a:p>
        </p:txBody>
      </p:sp>
      <p:sp>
        <p:nvSpPr>
          <p:cNvPr id="217" name="Google Shape;217;p8"/>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18" name="Google Shape;218;p8"/>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ctrTitle" idx="4294967295"/>
          </p:nvPr>
        </p:nvSpPr>
        <p:spPr>
          <a:xfrm>
            <a:off x="685800" y="762000"/>
            <a:ext cx="7772400" cy="838200"/>
          </a:xfrm>
          <a:prstGeom prst="rect">
            <a:avLst/>
          </a:prstGeom>
          <a:noFill/>
          <a:ln>
            <a:noFill/>
          </a:ln>
          <a:effectLst>
            <a:outerShdw blurRad="44450" dist="27940" dir="5400000" algn="ctr">
              <a:srgbClr val="000000">
                <a:alpha val="31764"/>
              </a:srgbClr>
            </a:outerShdw>
          </a:effectLst>
        </p:spPr>
        <p:txBody>
          <a:bodyPr spcFirstLastPara="1" wrap="square" lIns="0" tIns="0" rIns="0" bIns="0" anchor="b" anchorCtr="0">
            <a:normAutofit fontScale="97500"/>
          </a:bodyPr>
          <a:lstStyle/>
          <a:p>
            <a:pPr marL="0" marR="0" lvl="0" indent="0" algn="r" rtl="0">
              <a:lnSpc>
                <a:spcPct val="100000"/>
              </a:lnSpc>
              <a:spcBef>
                <a:spcPts val="0"/>
              </a:spcBef>
              <a:spcAft>
                <a:spcPts val="0"/>
              </a:spcAft>
              <a:buClr>
                <a:srgbClr val="002060"/>
              </a:buClr>
              <a:buSzPct val="100000"/>
              <a:buFont typeface="Calibri"/>
              <a:buNone/>
            </a:pPr>
            <a:r>
              <a:rPr lang="it-IT" sz="4800" b="1" i="0" u="none" strike="noStrike" cap="none" dirty="0">
                <a:solidFill>
                  <a:srgbClr val="002060"/>
                </a:solidFill>
                <a:latin typeface="Calibri"/>
                <a:ea typeface="Calibri"/>
                <a:cs typeface="Calibri"/>
                <a:sym typeface="Calibri"/>
              </a:rPr>
              <a:t>Concetto di stadio</a:t>
            </a:r>
            <a:endParaRPr dirty="0"/>
          </a:p>
        </p:txBody>
      </p:sp>
      <p:sp>
        <p:nvSpPr>
          <p:cNvPr id="225" name="Google Shape;225;p9"/>
          <p:cNvSpPr txBox="1">
            <a:spLocks noGrp="1"/>
          </p:cNvSpPr>
          <p:nvPr>
            <p:ph type="subTitle" idx="1"/>
          </p:nvPr>
        </p:nvSpPr>
        <p:spPr>
          <a:xfrm>
            <a:off x="642937" y="2143125"/>
            <a:ext cx="7772400" cy="4495800"/>
          </a:xfrm>
          <a:prstGeom prst="rect">
            <a:avLst/>
          </a:prstGeom>
          <a:noFill/>
          <a:ln>
            <a:noFill/>
          </a:ln>
        </p:spPr>
        <p:txBody>
          <a:bodyPr spcFirstLastPara="1" wrap="square" lIns="0" tIns="45700" rIns="18275" bIns="45700" anchor="t" anchorCtr="0">
            <a:noAutofit/>
          </a:bodyPr>
          <a:lstStyle/>
          <a:p>
            <a:pPr marL="0" lvl="0" indent="0" algn="just" rtl="0">
              <a:lnSpc>
                <a:spcPct val="85000"/>
              </a:lnSpc>
              <a:spcBef>
                <a:spcPts val="0"/>
              </a:spcBef>
              <a:spcAft>
                <a:spcPts val="0"/>
              </a:spcAft>
              <a:buSzPts val="3800"/>
              <a:buNone/>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Lo sviluppo cognitivo passa attraverso una </a:t>
            </a:r>
            <a:r>
              <a:rPr lang="it-IT" sz="4000" b="1" i="0" u="none" dirty="0">
                <a:solidFill>
                  <a:srgbClr val="002060"/>
                </a:solidFill>
                <a:latin typeface="Calibri" panose="020F0502020204030204" pitchFamily="34" charset="0"/>
                <a:ea typeface="Calibri"/>
                <a:cs typeface="Calibri" panose="020F0502020204030204" pitchFamily="34" charset="0"/>
                <a:sym typeface="Calibri"/>
              </a:rPr>
              <a:t>serie di stadi</a:t>
            </a:r>
            <a:r>
              <a:rPr lang="it-IT" sz="4000" b="1" i="0" u="none" dirty="0">
                <a:solidFill>
                  <a:schemeClr val="dk1"/>
                </a:solidFill>
                <a:latin typeface="Calibri" panose="020F0502020204030204" pitchFamily="34" charset="0"/>
                <a:ea typeface="Calibri"/>
                <a:cs typeface="Calibri" panose="020F0502020204030204" pitchFamily="34" charset="0"/>
                <a:sym typeface="Calibri"/>
              </a:rPr>
              <a:t>. </a:t>
            </a:r>
            <a:endParaRPr dirty="0">
              <a:latin typeface="Calibri" panose="020F0502020204030204" pitchFamily="34" charset="0"/>
              <a:cs typeface="Calibri" panose="020F0502020204030204" pitchFamily="34" charset="0"/>
            </a:endParaRPr>
          </a:p>
          <a:p>
            <a:pPr marL="0" lvl="0" indent="0" algn="just" rtl="0">
              <a:lnSpc>
                <a:spcPct val="85000"/>
              </a:lnSpc>
              <a:spcBef>
                <a:spcPts val="800"/>
              </a:spcBef>
              <a:spcAft>
                <a:spcPts val="0"/>
              </a:spcAft>
              <a:buSzPts val="3800"/>
              <a:buNone/>
            </a:pPr>
            <a:r>
              <a:rPr lang="it-IT" sz="4000" b="1" i="0" u="none" dirty="0">
                <a:solidFill>
                  <a:schemeClr val="dk1"/>
                </a:solidFill>
                <a:latin typeface="Calibri" panose="020F0502020204030204" pitchFamily="34" charset="0"/>
                <a:ea typeface="Calibri"/>
                <a:cs typeface="Calibri" panose="020F0502020204030204" pitchFamily="34" charset="0"/>
                <a:sym typeface="Calibri"/>
              </a:rPr>
              <a:t>Ogni stadio dura un determinato periodo di tempo ed è caratterizzato da una </a:t>
            </a:r>
            <a:r>
              <a:rPr lang="it-IT" sz="4000" b="1" i="0" u="none" dirty="0">
                <a:solidFill>
                  <a:srgbClr val="002060"/>
                </a:solidFill>
                <a:latin typeface="Calibri" panose="020F0502020204030204" pitchFamily="34" charset="0"/>
                <a:ea typeface="Calibri"/>
                <a:cs typeface="Calibri" panose="020F0502020204030204" pitchFamily="34" charset="0"/>
                <a:sym typeface="Calibri"/>
              </a:rPr>
              <a:t>tipica strutturazione mentale </a:t>
            </a:r>
            <a:r>
              <a:rPr lang="it-IT" sz="4000" b="1" i="0" u="none" dirty="0">
                <a:solidFill>
                  <a:schemeClr val="dk1"/>
                </a:solidFill>
                <a:latin typeface="Calibri" panose="020F0502020204030204" pitchFamily="34" charset="0"/>
                <a:ea typeface="Calibri"/>
                <a:cs typeface="Calibri" panose="020F0502020204030204" pitchFamily="34" charset="0"/>
                <a:sym typeface="Calibri"/>
              </a:rPr>
              <a:t>che si riflette nel pensiero e nel comportamento del bambino. </a:t>
            </a:r>
            <a:endParaRPr dirty="0">
              <a:latin typeface="Calibri" panose="020F0502020204030204" pitchFamily="34" charset="0"/>
              <a:cs typeface="Calibri" panose="020F0502020204030204" pitchFamily="34" charset="0"/>
            </a:endParaRPr>
          </a:p>
        </p:txBody>
      </p:sp>
      <p:sp>
        <p:nvSpPr>
          <p:cNvPr id="226" name="Google Shape;226;p9"/>
          <p:cNvSpPr/>
          <p:nvPr/>
        </p:nvSpPr>
        <p:spPr>
          <a:xfrm>
            <a:off x="4648200" y="3352800"/>
            <a:ext cx="485775" cy="9763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
        <p:nvSpPr>
          <p:cNvPr id="227" name="Google Shape;227;p9"/>
          <p:cNvSpPr/>
          <p:nvPr/>
        </p:nvSpPr>
        <p:spPr>
          <a:xfrm>
            <a:off x="4343400" y="2438400"/>
            <a:ext cx="485775" cy="1966912"/>
          </a:xfrm>
          <a:prstGeom prst="downArrow">
            <a:avLst>
              <a:gd name="adj1" fmla="val 50000"/>
              <a:gd name="adj2"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a:solidFill>
                <a:srgbClr val="000066"/>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Equinozio">
  <a:themeElements>
    <a:clrScheme name="Personalizzato 29">
      <a:dk1>
        <a:srgbClr val="000000"/>
      </a:dk1>
      <a:lt1>
        <a:srgbClr val="0B5394"/>
      </a:lt1>
      <a:dk2>
        <a:srgbClr val="04617B"/>
      </a:dk2>
      <a:lt2>
        <a:srgbClr val="01533F"/>
      </a:lt2>
      <a:accent1>
        <a:srgbClr val="05294A"/>
      </a:accent1>
      <a:accent2>
        <a:srgbClr val="05294A"/>
      </a:accent2>
      <a:accent3>
        <a:srgbClr val="009238"/>
      </a:accent3>
      <a:accent4>
        <a:srgbClr val="026784"/>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quinozio">
  <a:themeElements>
    <a:clrScheme name="Personalizzato 29">
      <a:dk1>
        <a:srgbClr val="000000"/>
      </a:dk1>
      <a:lt1>
        <a:srgbClr val="0B5394"/>
      </a:lt1>
      <a:dk2>
        <a:srgbClr val="04617B"/>
      </a:dk2>
      <a:lt2>
        <a:srgbClr val="01533F"/>
      </a:lt2>
      <a:accent1>
        <a:srgbClr val="05294A"/>
      </a:accent1>
      <a:accent2>
        <a:srgbClr val="05294A"/>
      </a:accent2>
      <a:accent3>
        <a:srgbClr val="009238"/>
      </a:accent3>
      <a:accent4>
        <a:srgbClr val="026784"/>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2445</Words>
  <Application>Microsoft Office PowerPoint</Application>
  <PresentationFormat>Presentazione su schermo (4:3)</PresentationFormat>
  <Paragraphs>437</Paragraphs>
  <Slides>46</Slides>
  <Notes>43</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46</vt:i4>
      </vt:variant>
    </vt:vector>
  </HeadingPairs>
  <TitlesOfParts>
    <vt:vector size="56" baseType="lpstr">
      <vt:lpstr>Garamond</vt:lpstr>
      <vt:lpstr>Arial</vt:lpstr>
      <vt:lpstr>Constantia</vt:lpstr>
      <vt:lpstr>Noto Sans Symbols</vt:lpstr>
      <vt:lpstr>Calibri</vt:lpstr>
      <vt:lpstr>Tahoma</vt:lpstr>
      <vt:lpstr>Times New Roman</vt:lpstr>
      <vt:lpstr>Equinozio</vt:lpstr>
      <vt:lpstr>7_Tema di Office</vt:lpstr>
      <vt:lpstr>1_Equinozio</vt:lpstr>
      <vt:lpstr>JEAN PIAGET - 1</vt:lpstr>
      <vt:lpstr>Presentazione standard di PowerPoint</vt:lpstr>
      <vt:lpstr>Presentazione standard di PowerPoint</vt:lpstr>
      <vt:lpstr>La vita</vt:lpstr>
      <vt:lpstr>Cambiamento di prospettiva</vt:lpstr>
      <vt:lpstr>Presentazione standard di PowerPoint</vt:lpstr>
      <vt:lpstr>Presentazione standard di PowerPoint</vt:lpstr>
      <vt:lpstr>Concetto di stadio</vt:lpstr>
      <vt:lpstr>Concetto di stadio</vt:lpstr>
      <vt:lpstr>Serie degli stadi</vt:lpstr>
      <vt:lpstr>Caratteristiche degli stadi</vt:lpstr>
      <vt:lpstr>Invarianti funzionali</vt:lpstr>
      <vt:lpstr>Organizzazione</vt:lpstr>
      <vt:lpstr>Adattamento</vt:lpstr>
      <vt:lpstr>Assimilazione</vt:lpstr>
      <vt:lpstr>Accomodamento</vt:lpstr>
      <vt:lpstr>Esempio di Accomodamento:  movimento di rotazione aggiunto allo schema d’azione dell’afferrare </vt:lpstr>
      <vt:lpstr>Esempio di Accomodamento:  nello schema dell’afferrare la presa varia a seconda della forma e delle dimensioni dell’oggetto</vt:lpstr>
      <vt:lpstr>Fattore d’equilibrio</vt:lpstr>
      <vt:lpstr>Quali i fattori dello sviluppo?</vt:lpstr>
      <vt:lpstr>Bibliografia</vt:lpstr>
      <vt:lpstr>LO STADIO SENSOMOTORIO 0-24 mesi</vt:lpstr>
      <vt:lpstr>Attenzione: </vt:lpstr>
      <vt:lpstr>Periodo-sensomotorio</vt:lpstr>
      <vt:lpstr>Presentazione standard di PowerPoint</vt:lpstr>
      <vt:lpstr>Descrizione dello Stadio</vt:lpstr>
      <vt:lpstr>DESCRIZIONE DEI SOTTOSTADI</vt:lpstr>
      <vt:lpstr>DEFINIZIONE  Periodo Senso-Motorio</vt:lpstr>
      <vt:lpstr>    PREMESSE   I : Secondo Piaget l’inizio è… LA NASCITA</vt:lpstr>
      <vt:lpstr>PREMESSE  II: Secondo Piaget all’inizio …  non c’è attività di astrazione cognitiva </vt:lpstr>
      <vt:lpstr>commento PREMESSA II</vt:lpstr>
      <vt:lpstr> PREMESSE III: Secondo Piaget all’inizio … non esiste una AFFETTIVITÀ al di là del  QUI ED ORA</vt:lpstr>
      <vt:lpstr>III Premessa teorica</vt:lpstr>
      <vt:lpstr>Presentazione standard di PowerPoint</vt:lpstr>
      <vt:lpstr> PREMESSE IV: Secondo Piaget all’inizio … esiste un’INTELLIGENZA DI TIPO PRATICO </vt:lpstr>
      <vt:lpstr> PREMESSE  V:  Secondo Piaget nel corso dello sviluppo … questa INTELLIGENZA DI TIPO  PRATICO SI TRASFORMA </vt:lpstr>
      <vt:lpstr>INOLTRE Secondo quanto dichiarato da Piaget i processi che rendono conto dello sviluppo cognitivo di B.  sono 3 (/4): Maturazione del SN Interazione sociale Linguaggio Esperienza diretta acquisita nell’ambiente geografico MA… questa INTELLIGENZA DI TIPO PRATICO  viene studiata considerandone solo 1 su 3(/4):  Esperienza diretta acquisita nell’ambiente geografico</vt:lpstr>
      <vt:lpstr>    altre PREMESSE TEORICHE </vt:lpstr>
      <vt:lpstr>    QUINDI ….  Ricadute metodologiche </vt:lpstr>
      <vt:lpstr>    </vt:lpstr>
      <vt:lpstr>Presentazione standard di PowerPoint</vt:lpstr>
      <vt:lpstr>Video 1 (3 stadio)</vt:lpstr>
      <vt:lpstr>Passaggio allo stadio preoperatorio: Nascita attività rappresentativa</vt:lpstr>
      <vt:lpstr>Indici dell’attività rappresentativa</vt:lpstr>
      <vt:lpstr>Indici dell’attività rappresentativa</vt:lpstr>
      <vt:lpstr>Conservazione Oggetto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PIAGET - 1</dc:title>
  <dc:creator>xxxx</dc:creator>
  <cp:lastModifiedBy>alfonso gruosso</cp:lastModifiedBy>
  <cp:revision>6</cp:revision>
  <dcterms:created xsi:type="dcterms:W3CDTF">2002-11-26T16:48:19Z</dcterms:created>
  <dcterms:modified xsi:type="dcterms:W3CDTF">2021-04-24T16:49:13Z</dcterms:modified>
</cp:coreProperties>
</file>