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7" r:id="rId3"/>
    <p:sldId id="268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6" r:id="rId16"/>
    <p:sldId id="270" r:id="rId17"/>
    <p:sldId id="272" r:id="rId18"/>
    <p:sldId id="273" r:id="rId19"/>
    <p:sldId id="275" r:id="rId20"/>
    <p:sldId id="271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3025"/>
  </p:normalViewPr>
  <p:slideViewPr>
    <p:cSldViewPr snapToGrid="0" snapToObjects="1">
      <p:cViewPr varScale="1">
        <p:scale>
          <a:sx n="109" d="100"/>
          <a:sy n="109" d="100"/>
        </p:scale>
        <p:origin x="11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1781-1EF2-5D43-AE14-658933720E14}" type="datetimeFigureOut">
              <a:rPr lang="it-IT" smtClean="0"/>
              <a:t>29/04/21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506B7-A485-F248-9E0A-7FAFF92FB4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833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0B1A5-9169-5649-8D4A-01D74D72A7AA}" type="datetimeFigureOut">
              <a:rPr lang="it-IT" smtClean="0"/>
              <a:t>29/04/21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C11B1-964B-1F42-882C-458136C93E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162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F70F-93D9-0B4F-B44E-5FE333E1DA5E}" type="datetime1">
              <a:rPr lang="it-IT" smtClean="0"/>
              <a:t>29/04/21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780-EF1A-F74F-851D-3C8F0722B660}" type="datetime1">
              <a:rPr lang="it-IT" smtClean="0"/>
              <a:t>29/04/21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6C9E-C0C3-0A48-9295-C359A1CA2776}" type="datetime1">
              <a:rPr lang="it-IT" smtClean="0"/>
              <a:t>29/04/21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E8F-96A2-DE48-AC00-70F6427A9D5C}" type="datetime1">
              <a:rPr lang="it-IT" smtClean="0"/>
              <a:t>29/04/21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941-21E6-1F48-AE7A-50C2AA97DB00}" type="datetime1">
              <a:rPr lang="it-IT" smtClean="0"/>
              <a:t>29/04/21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E0D5-4D05-5E45-8EB5-4F3CE1BD9DB5}" type="datetime1">
              <a:rPr lang="it-IT" smtClean="0"/>
              <a:t>29/04/21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B2FE-E97B-A746-8814-FC7C4E0247DE}" type="datetime1">
              <a:rPr lang="it-IT" smtClean="0"/>
              <a:t>29/04/21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5C67-1B1E-FB4C-88E0-85687E88F708}" type="datetime1">
              <a:rPr lang="it-IT" smtClean="0"/>
              <a:t>29/04/21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649-9277-8144-9934-D18F7386E17A}" type="datetime1">
              <a:rPr lang="it-IT" smtClean="0"/>
              <a:t>29/04/21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3912-FDCD-E04B-80D5-E80595E72FCC}" type="datetime1">
              <a:rPr lang="it-IT" smtClean="0"/>
              <a:t>29/04/21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26B3-BF92-F941-8A69-097153BF6F6B}" type="datetime1">
              <a:rPr lang="it-IT" smtClean="0"/>
              <a:t>29/04/21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3A4F-B791-8A4A-9474-F75EA90A55C8}" type="datetime1">
              <a:rPr lang="it-IT" smtClean="0"/>
              <a:t>29/04/21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Strumentazione Astronomica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BDF5-655B-0242-9306-E71FF08F79A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image" Target="../media/image8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Astronomica: Radiazione Ionizzante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06" y="744990"/>
            <a:ext cx="5280988" cy="1579033"/>
          </a:xfrm>
          <a:prstGeom prst="rect">
            <a:avLst/>
          </a:prstGeom>
          <a:scene3d>
            <a:camera prst="orthographicFront">
              <a:rot lat="0" lon="0" rev="48000"/>
            </a:camera>
            <a:lightRig rig="threePt" dir="t"/>
          </a:scene3d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75921"/>
              </p:ext>
            </p:extLst>
          </p:nvPr>
        </p:nvGraphicFramePr>
        <p:xfrm>
          <a:off x="272087" y="3077133"/>
          <a:ext cx="29972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4" imgW="2997200" imgH="2705100" progId="Equation.3">
                  <p:embed/>
                </p:oleObj>
              </mc:Choice>
              <mc:Fallback>
                <p:oleObj name="Equation" r:id="rId4" imgW="2997200" imgH="270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087" y="3077133"/>
                        <a:ext cx="29972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617221" y="3135641"/>
            <a:ext cx="403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Formula di Bethe per le </a:t>
            </a:r>
            <a:r>
              <a:rPr lang="en-US" dirty="0" err="1"/>
              <a:t>particelle</a:t>
            </a:r>
            <a:r>
              <a:rPr lang="en-US" dirty="0"/>
              <a:t> </a:t>
            </a:r>
            <a:r>
              <a:rPr lang="en-US" dirty="0" err="1"/>
              <a:t>cariche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4786" y="2584224"/>
            <a:ext cx="2653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Particelle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Cariche</a:t>
            </a:r>
            <a:r>
              <a:rPr lang="en-US" dirty="0">
                <a:solidFill>
                  <a:srgbClr val="0000FF"/>
                </a:solidFill>
              </a:rPr>
              <a:t> PESANTI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308" y="4385839"/>
            <a:ext cx="2956983" cy="1579122"/>
          </a:xfrm>
          <a:prstGeom prst="rect">
            <a:avLst/>
          </a:prstGeom>
          <a:scene3d>
            <a:camera prst="orthographicFront">
              <a:rot lat="0" lon="0" rev="108000"/>
            </a:camera>
            <a:lightRig rig="threePt" dir="t"/>
          </a:scene3d>
        </p:spPr>
      </p:pic>
      <p:sp>
        <p:nvSpPr>
          <p:cNvPr id="9" name="CasellaDiTesto 8"/>
          <p:cNvSpPr txBox="1"/>
          <p:nvPr/>
        </p:nvSpPr>
        <p:spPr>
          <a:xfrm>
            <a:off x="2617221" y="3646428"/>
            <a:ext cx="344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Percorso</a:t>
            </a:r>
            <a:r>
              <a:rPr lang="en-US" dirty="0"/>
              <a:t> RETTILINEO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materiale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33450" y="4060351"/>
            <a:ext cx="153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Curva</a:t>
            </a:r>
            <a:r>
              <a:rPr lang="en-US" dirty="0"/>
              <a:t> di Bragg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FA76D38D-F1AB-704D-A012-8E655FC0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0900-13F4-F945-A81B-93DB8DBCDFC0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0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3" name="Picture 2" descr="IMG_0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59" y="816071"/>
            <a:ext cx="6705600" cy="3560064"/>
          </a:xfrm>
          <a:prstGeom prst="rect">
            <a:avLst/>
          </a:prstGeom>
        </p:spPr>
      </p:pic>
      <p:pic>
        <p:nvPicPr>
          <p:cNvPr id="4" name="Picture 3" descr="IMG_0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752" y="4124641"/>
            <a:ext cx="3584448" cy="1901952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496D16-A8A3-E046-9E2A-82735439C255}"/>
              </a:ext>
            </a:extLst>
          </p:cNvPr>
          <p:cNvSpPr txBox="1"/>
          <p:nvPr/>
        </p:nvSpPr>
        <p:spPr>
          <a:xfrm>
            <a:off x="476959" y="4557713"/>
            <a:ext cx="390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Scintillatori inorganici e scintillatori gassosi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B33D77BD-2966-5845-A87B-373D1C90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2088-080D-4048-B513-3645B2DA8B6C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4" name="Picture 3" descr="IMG_0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4609"/>
            <a:ext cx="4645152" cy="241706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FF81CC-E4D0-2343-844D-402D7D29E8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97353"/>
            <a:ext cx="4378993" cy="365899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B6E71E-DB4D-CF42-9D40-EDA8C16DBAD6}"/>
              </a:ext>
            </a:extLst>
          </p:cNvPr>
          <p:cNvSpPr txBox="1"/>
          <p:nvPr/>
        </p:nvSpPr>
        <p:spPr>
          <a:xfrm>
            <a:off x="357188" y="3957638"/>
            <a:ext cx="36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Tubi fotomoltiplicatori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F9805452-E3C3-EB4F-9753-656CB947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D1-B957-CA4E-B932-5E4A5F983CCC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3" name="Picture 2" descr="IMG_00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23" y="1288890"/>
            <a:ext cx="4064936" cy="2954298"/>
          </a:xfrm>
          <a:prstGeom prst="rect">
            <a:avLst/>
          </a:prstGeom>
        </p:spPr>
      </p:pic>
      <p:pic>
        <p:nvPicPr>
          <p:cNvPr id="4" name="Picture 3" descr="IMG_00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359" y="4019723"/>
            <a:ext cx="4474464" cy="2231136"/>
          </a:xfrm>
          <a:prstGeom prst="rect">
            <a:avLst/>
          </a:prstGeom>
        </p:spPr>
      </p:pic>
      <p:pic>
        <p:nvPicPr>
          <p:cNvPr id="5" name="Picture 4" descr="IMG_00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487" y="632154"/>
            <a:ext cx="3877929" cy="3056249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48902"/>
              </p:ext>
            </p:extLst>
          </p:nvPr>
        </p:nvGraphicFramePr>
        <p:xfrm>
          <a:off x="295726" y="4243188"/>
          <a:ext cx="4252633" cy="203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2844800" imgH="1358900" progId="Equation.DSMT4">
                  <p:embed/>
                </p:oleObj>
              </mc:Choice>
              <mc:Fallback>
                <p:oleObj name="Equation" r:id="rId6" imgW="2844800" imgH="1358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726" y="4243188"/>
                        <a:ext cx="4252633" cy="2032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654706" y="5782534"/>
            <a:ext cx="211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T (thickness) wafer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76684" y="764093"/>
            <a:ext cx="41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Rivelatori</a:t>
            </a:r>
            <a:r>
              <a:rPr lang="en-US" dirty="0"/>
              <a:t> a </a:t>
            </a:r>
            <a:r>
              <a:rPr lang="en-US" dirty="0" err="1"/>
              <a:t>semiconduttore</a:t>
            </a:r>
            <a:endParaRPr lang="en-US" dirty="0"/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AD216F28-CF06-BC43-AB61-1A3A88CC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8722-1078-8F47-B442-A31BD79BE17F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3" name="Picture 2" descr="IMG_0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876" y="1115568"/>
            <a:ext cx="6556248" cy="4626864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781D738-0C91-3F40-82C3-1961F583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812D-4049-F74D-8734-99F49E9C66D4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3" name="Picture 2" descr="IMG_0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667" y="632154"/>
            <a:ext cx="4301873" cy="572419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1BF8F3D-36D1-1243-8170-3A28D3B5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D13D-F515-814C-8A99-2913DF01D262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C44E55-1EAB-F84C-BA74-3F0A223473FD}"/>
              </a:ext>
            </a:extLst>
          </p:cNvPr>
          <p:cNvSpPr txBox="1"/>
          <p:nvPr/>
        </p:nvSpPr>
        <p:spPr>
          <a:xfrm>
            <a:off x="449942" y="943429"/>
            <a:ext cx="413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Silicon</a:t>
            </a:r>
            <a:r>
              <a:rPr lang="it-IT" sz="2400" dirty="0"/>
              <a:t> Photo-</a:t>
            </a:r>
            <a:r>
              <a:rPr lang="it-IT" sz="2400" dirty="0" err="1"/>
              <a:t>Multiplier</a:t>
            </a:r>
            <a:r>
              <a:rPr lang="it-IT" sz="2400" dirty="0"/>
              <a:t> (</a:t>
            </a:r>
            <a:r>
              <a:rPr lang="it-IT" sz="2400" dirty="0" err="1"/>
              <a:t>SiPM</a:t>
            </a:r>
            <a:r>
              <a:rPr lang="it-IT" sz="2400" dirty="0"/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895E63-5593-FF46-B233-426246FE153C}"/>
              </a:ext>
            </a:extLst>
          </p:cNvPr>
          <p:cNvSpPr txBox="1"/>
          <p:nvPr/>
        </p:nvSpPr>
        <p:spPr>
          <a:xfrm>
            <a:off x="333829" y="1538514"/>
            <a:ext cx="3135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tratta di Fotodiodi a Valanga </a:t>
            </a:r>
          </a:p>
          <a:p>
            <a:r>
              <a:rPr lang="it-IT" dirty="0"/>
              <a:t>(APD </a:t>
            </a:r>
            <a:r>
              <a:rPr lang="it-IT" dirty="0" err="1"/>
              <a:t>Avalanche</a:t>
            </a:r>
            <a:r>
              <a:rPr lang="it-IT" dirty="0"/>
              <a:t> Photo </a:t>
            </a:r>
            <a:r>
              <a:rPr lang="it-IT" dirty="0" err="1"/>
              <a:t>Diode</a:t>
            </a:r>
            <a:r>
              <a:rPr lang="it-IT" dirty="0"/>
              <a:t>)</a:t>
            </a:r>
          </a:p>
          <a:p>
            <a:r>
              <a:rPr lang="it-IT" dirty="0"/>
              <a:t>usati in regime ‘Geiger’ così da generare un impulso misurabile anche all’interazione di un solo fotone.</a:t>
            </a:r>
          </a:p>
          <a:p>
            <a:r>
              <a:rPr lang="it-IT" dirty="0"/>
              <a:t>Rivelano fotoni nel visibile, ma associati a scintillatori vanno bene anche per radiazione ionizzante.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32EBB2-04A7-3242-9FB7-C6F4281C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4400836"/>
            <a:ext cx="2540000" cy="16704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016106D-1B67-BB42-BF54-BACDD0D5B6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0" y="725652"/>
            <a:ext cx="3937000" cy="27686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F5B95C-9E39-9245-AF29-950532BEFED1}"/>
              </a:ext>
            </a:extLst>
          </p:cNvPr>
          <p:cNvSpPr txBox="1"/>
          <p:nvPr/>
        </p:nvSpPr>
        <p:spPr>
          <a:xfrm>
            <a:off x="4194629" y="3715657"/>
            <a:ext cx="4818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Sono disponibili in diversi formati e per diverse sensibilità spettrali. Sono polarizzati in tensione.</a:t>
            </a:r>
          </a:p>
          <a:p>
            <a:r>
              <a:rPr lang="it-IT" dirty="0"/>
              <a:t>Rispetto ai PM tradizionali hanno tensioni molto più ridotte (40-60V).</a:t>
            </a:r>
          </a:p>
          <a:p>
            <a:r>
              <a:rPr lang="it-IT" dirty="0"/>
              <a:t>Per interrompere la scarica innescata da un fotoelettrone e che genera un corrente importante, si mette in serie una resistenza (di </a:t>
            </a:r>
            <a:r>
              <a:rPr lang="it-IT" dirty="0" err="1"/>
              <a:t>quencing</a:t>
            </a:r>
            <a:r>
              <a:rPr lang="it-IT" dirty="0"/>
              <a:t>) che con la sua caduta di potenziale abbassa la tensione (e quindi la </a:t>
            </a:r>
            <a:r>
              <a:rPr lang="it-IT" dirty="0" err="1"/>
              <a:t>moltiplicatione</a:t>
            </a:r>
            <a:r>
              <a:rPr lang="it-IT" dirty="0"/>
              <a:t>).</a:t>
            </a:r>
          </a:p>
        </p:txBody>
      </p:sp>
      <p:sp>
        <p:nvSpPr>
          <p:cNvPr id="13" name="Segnaposto data 12">
            <a:extLst>
              <a:ext uri="{FF2B5EF4-FFF2-40B4-BE49-F238E27FC236}">
                <a16:creationId xmlns:a16="http://schemas.microsoft.com/office/drawing/2014/main" id="{CC7D23BB-FD33-9748-989B-812E36B5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4831-F7A6-BE4E-9F99-4D30A0469689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81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7799" y="837142"/>
            <a:ext cx="4207933" cy="495829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Sciami</a:t>
            </a:r>
            <a:r>
              <a:rPr lang="en-US" sz="2800" dirty="0"/>
              <a:t> di </a:t>
            </a:r>
            <a:r>
              <a:rPr lang="en-US" sz="2800" dirty="0" err="1"/>
              <a:t>raggi</a:t>
            </a:r>
            <a:r>
              <a:rPr lang="en-US" sz="2800" dirty="0"/>
              <a:t> </a:t>
            </a:r>
            <a:r>
              <a:rPr lang="en-US" sz="2800" dirty="0" err="1"/>
              <a:t>cosmici</a:t>
            </a: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7" y="1538817"/>
            <a:ext cx="4817533" cy="48175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033" y="1146705"/>
            <a:ext cx="3066232" cy="3132667"/>
          </a:xfrm>
          <a:prstGeom prst="rect">
            <a:avLst/>
          </a:prstGeom>
        </p:spPr>
      </p:pic>
      <p:pic>
        <p:nvPicPr>
          <p:cNvPr id="8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5732" y="4550305"/>
            <a:ext cx="3352800" cy="1843911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7313DEDD-523E-4448-8B22-E1ACFF2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79D-C350-0942-9818-D0A3E4D9347A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97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8551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Auger Observatory (Pampa </a:t>
            </a:r>
            <a:r>
              <a:rPr lang="en-US" sz="2400" dirty="0" err="1"/>
              <a:t>Amarilla</a:t>
            </a:r>
            <a:r>
              <a:rPr lang="en-US" sz="2400" dirty="0"/>
              <a:t> western Argentina)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782181" y="1602795"/>
            <a:ext cx="5012267" cy="3945467"/>
            <a:chOff x="381000" y="990600"/>
            <a:chExt cx="8534400" cy="5715000"/>
          </a:xfrm>
        </p:grpSpPr>
        <p:pic>
          <p:nvPicPr>
            <p:cNvPr id="5" name="Picture 2" descr="sd-array-full-1673-SD-2004111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8153400" cy="5110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172200" y="1219200"/>
              <a:ext cx="27432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/>
                <a:t>Surface Array</a:t>
              </a:r>
            </a:p>
            <a:p>
              <a:r>
                <a:rPr lang="en-US" sz="1200" b="1" i="1" dirty="0">
                  <a:solidFill>
                    <a:schemeClr val="accent2"/>
                  </a:solidFill>
                  <a:latin typeface="Bookman Old Style" charset="0"/>
                </a:rPr>
                <a:t> </a:t>
              </a:r>
              <a:r>
                <a:rPr lang="en-US" sz="1200" b="1" i="1" dirty="0">
                  <a:solidFill>
                    <a:srgbClr val="0033CC"/>
                  </a:solidFill>
                </a:rPr>
                <a:t>1600 detector stations</a:t>
              </a:r>
            </a:p>
            <a:p>
              <a:r>
                <a:rPr lang="en-US" sz="1200" b="1" i="1" dirty="0">
                  <a:solidFill>
                    <a:srgbClr val="0033CC"/>
                  </a:solidFill>
                </a:rPr>
                <a:t> 1.5 km spacing</a:t>
              </a:r>
            </a:p>
            <a:p>
              <a:r>
                <a:rPr lang="en-US" sz="1200" b="1" i="1" dirty="0">
                  <a:solidFill>
                    <a:srgbClr val="0033CC"/>
                  </a:solidFill>
                </a:rPr>
                <a:t> 3000 km</a:t>
              </a:r>
              <a:r>
                <a:rPr lang="en-US" sz="1200" b="1" i="1" baseline="30000" dirty="0">
                  <a:solidFill>
                    <a:srgbClr val="0033CC"/>
                  </a:solidFill>
                </a:rPr>
                <a:t>2</a:t>
              </a:r>
              <a:endParaRPr lang="en-US" sz="1200" b="1" i="1" dirty="0">
                <a:solidFill>
                  <a:srgbClr val="0033CC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486400" y="5029200"/>
              <a:ext cx="28956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dirty="0"/>
                <a:t>Fluorescence Detectors</a:t>
              </a:r>
            </a:p>
            <a:p>
              <a:r>
                <a:rPr lang="en-US" sz="1400" b="1" i="1" dirty="0">
                  <a:solidFill>
                    <a:schemeClr val="accent2"/>
                  </a:solidFill>
                  <a:latin typeface="Bookman Old Style" charset="0"/>
                </a:rPr>
                <a:t> </a:t>
              </a:r>
              <a:r>
                <a:rPr lang="en-US" sz="1400" b="1" i="1" dirty="0">
                  <a:solidFill>
                    <a:srgbClr val="0033CC"/>
                  </a:solidFill>
                </a:rPr>
                <a:t>4 Telescope enclosures</a:t>
              </a:r>
            </a:p>
            <a:p>
              <a:r>
                <a:rPr lang="en-US" sz="1400" b="1" i="1" dirty="0">
                  <a:solidFill>
                    <a:srgbClr val="0033CC"/>
                  </a:solidFill>
                </a:rPr>
                <a:t> 6 Telescopes per</a:t>
              </a:r>
            </a:p>
            <a:p>
              <a:r>
                <a:rPr lang="en-US" sz="1400" b="1" i="1" dirty="0">
                  <a:solidFill>
                    <a:srgbClr val="0033CC"/>
                  </a:solidFill>
                </a:rPr>
                <a:t>	 enclosure</a:t>
              </a:r>
            </a:p>
            <a:p>
              <a:r>
                <a:rPr lang="en-US" sz="1400" b="1" i="1" dirty="0">
                  <a:solidFill>
                    <a:srgbClr val="0033CC"/>
                  </a:solidFill>
                </a:rPr>
                <a:t> 24 Telescopes total</a:t>
              </a:r>
            </a:p>
            <a:p>
              <a:r>
                <a:rPr lang="en-US" sz="1600" b="1" i="1" dirty="0">
                  <a:solidFill>
                    <a:srgbClr val="0033CC"/>
                  </a:solidFill>
                </a:rPr>
                <a:t> 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27224" y="1588764"/>
            <a:ext cx="2817970" cy="2160905"/>
            <a:chOff x="1371600" y="1295400"/>
            <a:chExt cx="6629400" cy="4418013"/>
          </a:xfrm>
        </p:grpSpPr>
        <p:pic>
          <p:nvPicPr>
            <p:cNvPr id="12" name="Picture 3" descr="DSC011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295400"/>
              <a:ext cx="6477000" cy="441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3352800" y="1676400"/>
              <a:ext cx="1751013" cy="381000"/>
              <a:chOff x="2208" y="1632"/>
              <a:chExt cx="1103" cy="240"/>
            </a:xfrm>
          </p:grpSpPr>
          <p:sp>
            <p:nvSpPr>
              <p:cNvPr id="34" name="Rectangle 6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8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 dirty="0">
                    <a:solidFill>
                      <a:srgbClr val="0033CC"/>
                    </a:solidFill>
                  </a:rPr>
                  <a:t>Communications</a:t>
                </a:r>
              </a:p>
              <a:p>
                <a:r>
                  <a:rPr lang="en-US" sz="1200" b="1" dirty="0">
                    <a:solidFill>
                      <a:srgbClr val="0033CC"/>
                    </a:solidFill>
                    <a:latin typeface="Bookman Old Style" charset="0"/>
                  </a:rPr>
                  <a:t>  </a:t>
                </a:r>
                <a:r>
                  <a:rPr lang="en-US" sz="1200" b="1" dirty="0">
                    <a:solidFill>
                      <a:srgbClr val="0033CC"/>
                    </a:solidFill>
                  </a:rPr>
                  <a:t>antenna</a:t>
                </a: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3087" y="1754"/>
                <a:ext cx="224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3886200" y="2971800"/>
              <a:ext cx="1449388" cy="560388"/>
              <a:chOff x="2496" y="2064"/>
              <a:chExt cx="913" cy="353"/>
            </a:xfrm>
          </p:grpSpPr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2496" y="206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 dirty="0">
                    <a:solidFill>
                      <a:srgbClr val="0033CC"/>
                    </a:solidFill>
                  </a:rPr>
                  <a:t>Electronics </a:t>
                </a:r>
              </a:p>
              <a:p>
                <a:r>
                  <a:rPr lang="en-US" sz="1200" b="1" dirty="0">
                    <a:solidFill>
                      <a:srgbClr val="0033CC"/>
                    </a:solidFill>
                  </a:rPr>
                  <a:t>enclosure</a:t>
                </a:r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3155" y="2306"/>
                <a:ext cx="254" cy="11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3429000" y="3886200"/>
              <a:ext cx="2209800" cy="1365250"/>
              <a:chOff x="2160" y="2400"/>
              <a:chExt cx="1392" cy="860"/>
            </a:xfrm>
          </p:grpSpPr>
          <p:grpSp>
            <p:nvGrpSpPr>
              <p:cNvPr id="28" name="Group 12"/>
              <p:cNvGrpSpPr>
                <a:grpSpLocks/>
              </p:cNvGrpSpPr>
              <p:nvPr/>
            </p:nvGrpSpPr>
            <p:grpSpPr bwMode="auto">
              <a:xfrm>
                <a:off x="2160" y="2400"/>
                <a:ext cx="1392" cy="860"/>
                <a:chOff x="1968" y="2400"/>
                <a:chExt cx="1392" cy="860"/>
              </a:xfrm>
            </p:grpSpPr>
            <p:graphicFrame>
              <p:nvGraphicFramePr>
                <p:cNvPr id="30" name="Object 13"/>
                <p:cNvGraphicFramePr>
                  <a:graphicFrameLocks noChangeAspect="1"/>
                </p:cNvGraphicFramePr>
                <p:nvPr/>
              </p:nvGraphicFramePr>
              <p:xfrm>
                <a:off x="2592" y="2400"/>
                <a:ext cx="768" cy="7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8" name="Bitmap Image" r:id="rId5" imgW="1200318" imgH="1123810" progId="Paint.Picture">
                        <p:embed/>
                      </p:oleObj>
                    </mc:Choice>
                    <mc:Fallback>
                      <p:oleObj name="Bitmap Image" r:id="rId5" imgW="1200318" imgH="1123810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clrChange>
                                <a:clrFrom>
                                  <a:srgbClr val="FFFFFF"/>
                                </a:clrFrom>
                                <a:clrTo>
                                  <a:srgbClr val="FFFFFF">
                                    <a:alpha val="0"/>
                                  </a:srgbClr>
                                </a:clrTo>
                              </a:clrChange>
                              <a:alphaModFix amt="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2400"/>
                              <a:ext cx="768" cy="757"/>
                            </a:xfrm>
                            <a:prstGeom prst="rect">
                              <a:avLst/>
                            </a:prstGeom>
                            <a:solidFill>
                              <a:schemeClr val="folHlink">
                                <a:alpha val="0"/>
                              </a:schemeClr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xmlns="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" name="Rectangle 14"/>
                <p:cNvSpPr>
                  <a:spLocks noChangeArrowheads="1"/>
                </p:cNvSpPr>
                <p:nvPr/>
              </p:nvSpPr>
              <p:spPr bwMode="auto">
                <a:xfrm>
                  <a:off x="1968" y="2928"/>
                  <a:ext cx="896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sz="1200" b="1" dirty="0">
                      <a:solidFill>
                        <a:srgbClr val="0033CC"/>
                      </a:solidFill>
                    </a:rPr>
                    <a:t>3 – nine inch</a:t>
                  </a:r>
                </a:p>
                <a:p>
                  <a:r>
                    <a:rPr lang="en-US" sz="1200" b="1" dirty="0">
                      <a:solidFill>
                        <a:srgbClr val="0033CC"/>
                      </a:solidFill>
                    </a:rPr>
                    <a:t>photomultiplier</a:t>
                  </a:r>
                </a:p>
                <a:p>
                  <a:r>
                    <a:rPr lang="en-US" sz="1200" b="1" dirty="0">
                      <a:solidFill>
                        <a:srgbClr val="0033CC"/>
                      </a:solidFill>
                    </a:rPr>
                    <a:t>tubes </a:t>
                  </a:r>
                </a:p>
              </p:txBody>
            </p:sp>
          </p:grp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2880" y="2736"/>
                <a:ext cx="129" cy="13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6629400" y="3048000"/>
              <a:ext cx="1371600" cy="498475"/>
              <a:chOff x="3952" y="2112"/>
              <a:chExt cx="800" cy="266"/>
            </a:xfrm>
          </p:grpSpPr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4128" y="2112"/>
                <a:ext cx="62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 dirty="0">
                    <a:solidFill>
                      <a:srgbClr val="0033CC"/>
                    </a:solidFill>
                  </a:rPr>
                  <a:t>Solar panels</a:t>
                </a:r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flipH="1">
                <a:off x="3952" y="2254"/>
                <a:ext cx="111" cy="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6096000" y="4648200"/>
              <a:ext cx="1905000" cy="777875"/>
              <a:chOff x="3840" y="2928"/>
              <a:chExt cx="1200" cy="490"/>
            </a:xfrm>
          </p:grpSpPr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4150" y="3072"/>
                <a:ext cx="89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 dirty="0">
                    <a:solidFill>
                      <a:srgbClr val="0033CC"/>
                    </a:solidFill>
                  </a:rPr>
                  <a:t>Plastic tank with</a:t>
                </a:r>
              </a:p>
              <a:p>
                <a:r>
                  <a:rPr lang="en-US" sz="1200" b="1" dirty="0">
                    <a:solidFill>
                      <a:srgbClr val="0033CC"/>
                    </a:solidFill>
                  </a:rPr>
                  <a:t> 12 tons of water</a:t>
                </a: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flipH="1" flipV="1">
                <a:off x="3840" y="2928"/>
                <a:ext cx="192" cy="133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1447800" y="3810000"/>
              <a:ext cx="1143000" cy="685800"/>
              <a:chOff x="816" y="2448"/>
              <a:chExt cx="720" cy="432"/>
            </a:xfrm>
          </p:grpSpPr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1344" y="273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816" y="2448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 dirty="0">
                    <a:solidFill>
                      <a:srgbClr val="0033CC"/>
                    </a:solidFill>
                  </a:rPr>
                  <a:t>Battery box</a:t>
                </a:r>
              </a:p>
            </p:txBody>
          </p:sp>
        </p:grp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6096000" y="1524000"/>
              <a:ext cx="1676400" cy="381000"/>
              <a:chOff x="3936" y="1296"/>
              <a:chExt cx="1056" cy="240"/>
            </a:xfrm>
          </p:grpSpPr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H="1">
                <a:off x="3936" y="1440"/>
                <a:ext cx="225" cy="59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4272" y="1296"/>
                <a:ext cx="72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 dirty="0">
                    <a:solidFill>
                      <a:srgbClr val="0033CC"/>
                    </a:solidFill>
                  </a:rPr>
                  <a:t>GPS antenna</a:t>
                </a:r>
              </a:p>
            </p:txBody>
          </p:sp>
        </p:grpSp>
      </p:grpSp>
      <p:pic>
        <p:nvPicPr>
          <p:cNvPr id="36" name="Picture 6" descr="Picture 0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896" y="5203433"/>
            <a:ext cx="2483274" cy="165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" name="Picture 16" descr="Teleskop_Bay_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14" y="3863446"/>
            <a:ext cx="2454177" cy="28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D47F7429-07F8-A543-B588-536FC322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858-C1F0-E643-9C85-3391BDB05D39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2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01"/>
            <a:ext cx="4906903" cy="276013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903" y="1422401"/>
            <a:ext cx="4154277" cy="30649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4" y="4579408"/>
            <a:ext cx="3808119" cy="21420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267" y="4579408"/>
            <a:ext cx="3403600" cy="211257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761"/>
            <a:ext cx="4779903" cy="955981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1A77C5AA-7B52-3548-B0BA-9F4CB611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76D6-A6C2-794B-86ED-AE8FE2C6B72F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26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333" y="1697038"/>
            <a:ext cx="5591645" cy="35716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34" y="643636"/>
            <a:ext cx="6477000" cy="10534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1" y="3200400"/>
            <a:ext cx="3217430" cy="315595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844813" y="2626268"/>
            <a:ext cx="125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Resurs-DK1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903724-BE3D-6C49-AAFB-00871FF9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C16F-0A34-314F-97FF-889ABD4D95A3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51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Astronomica: Radiazione Ionizzante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1219200"/>
            <a:ext cx="5287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Elettroni</a:t>
            </a:r>
            <a:r>
              <a:rPr lang="en-US" dirty="0">
                <a:solidFill>
                  <a:srgbClr val="0000FF"/>
                </a:solidFill>
              </a:rPr>
              <a:t> VELOCI </a:t>
            </a:r>
            <a:r>
              <a:rPr lang="en-US" dirty="0"/>
              <a:t>(</a:t>
            </a:r>
            <a:r>
              <a:rPr lang="en-US" dirty="0" err="1"/>
              <a:t>Energetici</a:t>
            </a:r>
            <a:r>
              <a:rPr lang="en-US" dirty="0"/>
              <a:t>): </a:t>
            </a:r>
            <a:r>
              <a:rPr lang="en-US" dirty="0" err="1"/>
              <a:t>percorso</a:t>
            </a:r>
            <a:r>
              <a:rPr lang="en-US" dirty="0"/>
              <a:t> </a:t>
            </a:r>
            <a:r>
              <a:rPr lang="en-US" dirty="0" err="1"/>
              <a:t>tortuoso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Perdono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non solo per </a:t>
            </a:r>
            <a:r>
              <a:rPr lang="en-US" dirty="0" err="1"/>
              <a:t>interazioni</a:t>
            </a:r>
            <a:r>
              <a:rPr lang="en-US" dirty="0"/>
              <a:t> </a:t>
            </a:r>
            <a:r>
              <a:rPr lang="en-US" dirty="0" err="1"/>
              <a:t>coulombiane</a:t>
            </a:r>
            <a:endParaRPr lang="en-US" dirty="0"/>
          </a:p>
          <a:p>
            <a:r>
              <a:rPr lang="en-US" dirty="0"/>
              <a:t>ma </a:t>
            </a:r>
            <a:r>
              <a:rPr lang="en-US" dirty="0" err="1"/>
              <a:t>anche</a:t>
            </a:r>
            <a:r>
              <a:rPr lang="en-US" dirty="0"/>
              <a:t> per </a:t>
            </a:r>
            <a:r>
              <a:rPr lang="en-US" dirty="0" err="1"/>
              <a:t>processi</a:t>
            </a:r>
            <a:r>
              <a:rPr lang="en-US" dirty="0"/>
              <a:t> </a:t>
            </a:r>
            <a:r>
              <a:rPr lang="en-US" dirty="0" err="1"/>
              <a:t>radiativi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34" y="905933"/>
            <a:ext cx="2120900" cy="952500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843619"/>
              </p:ext>
            </p:extLst>
          </p:nvPr>
        </p:nvGraphicFramePr>
        <p:xfrm>
          <a:off x="1151467" y="2951162"/>
          <a:ext cx="6530889" cy="3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4" imgW="5346700" imgH="2616200" progId="Equation.3">
                  <p:embed/>
                </p:oleObj>
              </mc:Choice>
              <mc:Fallback>
                <p:oleObj name="Equation" r:id="rId4" imgW="5346700" imgH="2616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1467" y="2951162"/>
                        <a:ext cx="6530889" cy="319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512733" y="3876133"/>
            <a:ext cx="166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Bremsstrahlung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C5D841-A03E-7A4C-B326-F21A0928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24F7-0B43-1A48-ADCD-53991D706B2A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485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267" y="1070195"/>
            <a:ext cx="3318933" cy="2489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4476" y="631335"/>
            <a:ext cx="2769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Neutrino Telescopes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30846" y="729078"/>
            <a:ext cx="93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IceCube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97168" y="2674034"/>
            <a:ext cx="1700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86 “</a:t>
            </a:r>
            <a:r>
              <a:rPr lang="en-US" dirty="0" err="1"/>
              <a:t>torri</a:t>
            </a:r>
            <a:r>
              <a:rPr lang="en-US" dirty="0"/>
              <a:t>” da</a:t>
            </a:r>
          </a:p>
          <a:p>
            <a:r>
              <a:rPr lang="en-US" dirty="0"/>
              <a:t>60 DOM (Digital</a:t>
            </a:r>
          </a:p>
          <a:p>
            <a:r>
              <a:rPr lang="en-US" dirty="0"/>
              <a:t>Optical Module)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19" y="1575898"/>
            <a:ext cx="3894667" cy="2921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63676" y="1298311"/>
            <a:ext cx="271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Antares (al largo di </a:t>
            </a:r>
            <a:r>
              <a:rPr lang="en-US" dirty="0" err="1"/>
              <a:t>Tolone</a:t>
            </a:r>
            <a:r>
              <a:rPr lang="en-US" dirty="0"/>
              <a:t>)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533" y="3547533"/>
            <a:ext cx="4174067" cy="278271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4" y="4509988"/>
            <a:ext cx="2791326" cy="193040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FCC33B-9AA8-BB48-8CBF-41CA5CB8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4B8C-3558-4048-A5B6-DAB1E7788F0B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0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Astronomica: Radiazione Ionizzante</a:t>
            </a:r>
          </a:p>
        </p:txBody>
      </p:sp>
      <p:pic>
        <p:nvPicPr>
          <p:cNvPr id="6" name="Picture 1" descr="C:\Documents and Settings\zannoni\Desktop\strumentazione astronomica\knoll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1284" y="836438"/>
            <a:ext cx="4920456" cy="277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97933" y="1126067"/>
            <a:ext cx="270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Fotoni</a:t>
            </a:r>
            <a:r>
              <a:rPr lang="en-US" dirty="0"/>
              <a:t> (</a:t>
            </a:r>
            <a:r>
              <a:rPr lang="en-US" dirty="0" err="1"/>
              <a:t>radiazione</a:t>
            </a:r>
            <a:r>
              <a:rPr lang="en-US" dirty="0"/>
              <a:t> gamma)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223267"/>
              </p:ext>
            </p:extLst>
          </p:nvPr>
        </p:nvGraphicFramePr>
        <p:xfrm>
          <a:off x="402166" y="1786466"/>
          <a:ext cx="1706034" cy="149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4" imgW="1104900" imgH="965200" progId="Equation.3">
                  <p:embed/>
                </p:oleObj>
              </mc:Choice>
              <mc:Fallback>
                <p:oleObj name="Equation" r:id="rId4" imgW="11049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166" y="1786466"/>
                        <a:ext cx="1706034" cy="1490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108200" y="2184400"/>
            <a:ext cx="139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Fotoelettrico</a:t>
            </a:r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153" y="3934061"/>
            <a:ext cx="3321300" cy="2258484"/>
          </a:xfrm>
          <a:prstGeom prst="rect">
            <a:avLst/>
          </a:prstGeom>
          <a:scene3d>
            <a:camera prst="orthographicFront">
              <a:rot lat="0" lon="0" rev="150000"/>
            </a:camera>
            <a:lightRig rig="threePt" dir="t"/>
          </a:scene3d>
        </p:spPr>
      </p:pic>
      <p:sp>
        <p:nvSpPr>
          <p:cNvPr id="11" name="CasellaDiTesto 10"/>
          <p:cNvSpPr txBox="1"/>
          <p:nvPr/>
        </p:nvSpPr>
        <p:spPr>
          <a:xfrm>
            <a:off x="465667" y="3862389"/>
            <a:ext cx="119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COMPTON</a:t>
            </a: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94013"/>
              </p:ext>
            </p:extLst>
          </p:nvPr>
        </p:nvGraphicFramePr>
        <p:xfrm>
          <a:off x="465667" y="4436533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7" imgW="1498600" imgH="609600" progId="Equation.3">
                  <p:embed/>
                </p:oleObj>
              </mc:Choice>
              <mc:Fallback>
                <p:oleObj name="Equation" r:id="rId7" imgW="14986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667" y="4436533"/>
                        <a:ext cx="1498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4930" y="4106333"/>
            <a:ext cx="2273300" cy="1066800"/>
          </a:xfrm>
          <a:prstGeom prst="rect">
            <a:avLst/>
          </a:prstGeom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9855"/>
              </p:ext>
            </p:extLst>
          </p:nvPr>
        </p:nvGraphicFramePr>
        <p:xfrm>
          <a:off x="244030" y="5211763"/>
          <a:ext cx="4394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10" imgW="4394200" imgH="1282700" progId="Equation.3">
                  <p:embed/>
                </p:oleObj>
              </mc:Choice>
              <mc:Fallback>
                <p:oleObj name="Equation" r:id="rId10" imgW="43942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4030" y="5211763"/>
                        <a:ext cx="43942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4064001" y="5782733"/>
            <a:ext cx="141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Klein-</a:t>
            </a:r>
            <a:r>
              <a:rPr lang="en-US" dirty="0" err="1"/>
              <a:t>Nishina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71E9BA-28F5-A34F-AF13-43641E8B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176-224F-5143-95DB-0D2F95C80AFF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15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8437"/>
            <a:ext cx="7772400" cy="48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Strumentazione Astronomica: Radiazione Ionizzante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542163"/>
              </p:ext>
            </p:extLst>
          </p:nvPr>
        </p:nvGraphicFramePr>
        <p:xfrm>
          <a:off x="927100" y="1201738"/>
          <a:ext cx="60896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3" imgW="4940300" imgH="1346200" progId="Equation.DSMT4">
                  <p:embed/>
                </p:oleObj>
              </mc:Choice>
              <mc:Fallback>
                <p:oleObj name="Equation" r:id="rId3" imgW="49403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1201738"/>
                        <a:ext cx="6089650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05743"/>
              </p:ext>
            </p:extLst>
          </p:nvPr>
        </p:nvGraphicFramePr>
        <p:xfrm>
          <a:off x="1240367" y="3346450"/>
          <a:ext cx="61055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5" imgW="2489200" imgH="1041400" progId="Equation.3">
                  <p:embed/>
                </p:oleObj>
              </mc:Choice>
              <mc:Fallback>
                <p:oleObj name="Equation" r:id="rId5" imgW="24892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0367" y="3346450"/>
                        <a:ext cx="6105525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C48F98-F449-5C41-823C-34A9679C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67CB-E04E-CC44-8E71-38E72BE9689D}" type="datetime1">
              <a:rPr lang="it-IT" smtClean="0"/>
              <a:t>29/04/21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02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Astronomica: Radiazione Ionizzante</a:t>
            </a:r>
          </a:p>
        </p:txBody>
      </p:sp>
      <p:pic>
        <p:nvPicPr>
          <p:cNvPr id="5" name="Picture 4" descr="IMG_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34" y="3170641"/>
            <a:ext cx="4218492" cy="3254265"/>
          </a:xfrm>
          <a:prstGeom prst="rect">
            <a:avLst/>
          </a:prstGeom>
        </p:spPr>
      </p:pic>
      <p:pic>
        <p:nvPicPr>
          <p:cNvPr id="6" name="Picture 5" descr="IMG_00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61" y="3786508"/>
            <a:ext cx="3611880" cy="223723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34" y="969434"/>
            <a:ext cx="3708400" cy="2209800"/>
          </a:xfrm>
          <a:prstGeom prst="rect">
            <a:avLst/>
          </a:prstGeom>
          <a:scene3d>
            <a:camera prst="orthographicFront">
              <a:rot lat="0" lon="0" rev="90000"/>
            </a:camera>
            <a:lightRig rig="threePt" dir="t"/>
          </a:scene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067" y="969434"/>
            <a:ext cx="3657600" cy="2070100"/>
          </a:xfrm>
          <a:prstGeom prst="rect">
            <a:avLst/>
          </a:prstGeom>
          <a:scene3d>
            <a:camera prst="orthographicFront">
              <a:rot lat="0" lon="0" rev="114000"/>
            </a:camera>
            <a:lightRig rig="threePt" dir="t"/>
          </a:scene3d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A254B8-5ADA-5843-871A-718E2BE5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C876-889C-2A40-B600-2EF1F43BB0C4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4" name="Picture 3" descr="IMG_0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083" y="2325284"/>
            <a:ext cx="4221429" cy="323452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99" y="2053166"/>
            <a:ext cx="3395133" cy="377876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37733" y="1320800"/>
            <a:ext cx="301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CONTATORE PROPORZIONALE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22F1244-10A0-A84D-B618-E261242A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F6B8-A22F-2540-90B3-2B1C49E60206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4" name="Picture 3" descr="IMG_0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632" y="2672207"/>
            <a:ext cx="4517136" cy="3560064"/>
          </a:xfrm>
          <a:prstGeom prst="rect">
            <a:avLst/>
          </a:prstGeom>
        </p:spPr>
      </p:pic>
      <p:pic>
        <p:nvPicPr>
          <p:cNvPr id="3" name="Picture 2" descr="IMG_0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91" y="977709"/>
            <a:ext cx="4526280" cy="393192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C2C89A-9802-8B43-95A2-276D7E5A7D24}"/>
              </a:ext>
            </a:extLst>
          </p:cNvPr>
          <p:cNvSpPr txBox="1"/>
          <p:nvPr/>
        </p:nvSpPr>
        <p:spPr>
          <a:xfrm>
            <a:off x="4740371" y="977709"/>
            <a:ext cx="346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Multi-</a:t>
            </a:r>
            <a:r>
              <a:rPr lang="it-IT" dirty="0" err="1"/>
              <a:t>wire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</a:t>
            </a:r>
            <a:r>
              <a:rPr lang="it-IT" dirty="0" err="1"/>
              <a:t>Chamber</a:t>
            </a:r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2D7B8CE-4318-6849-8E1E-910B6E35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2EA6-2DA1-F341-9D4E-AD9EBAB5DFAF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3" name="Picture 2" descr="IMG_0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88" y="2153412"/>
            <a:ext cx="4535424" cy="255117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29D369-67CA-8946-9E3A-A32B384D8D57}"/>
              </a:ext>
            </a:extLst>
          </p:cNvPr>
          <p:cNvSpPr txBox="1"/>
          <p:nvPr/>
        </p:nvSpPr>
        <p:spPr>
          <a:xfrm>
            <a:off x="2173700" y="838785"/>
            <a:ext cx="47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Contatori Geiger (usati ad esempio come trigger)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35AF8F-E158-CE4D-BE49-AE7DDDCE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776F-5D04-D84F-815F-2EE6485E83B3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37"/>
            <a:ext cx="7772400" cy="483717"/>
          </a:xfrm>
        </p:spPr>
        <p:txBody>
          <a:bodyPr>
            <a:normAutofit/>
          </a:bodyPr>
          <a:lstStyle/>
          <a:p>
            <a:r>
              <a:rPr lang="it-IT" sz="2400" dirty="0"/>
              <a:t>Strumentazione Astronomica</a:t>
            </a:r>
          </a:p>
        </p:txBody>
      </p:sp>
      <p:pic>
        <p:nvPicPr>
          <p:cNvPr id="3" name="Picture 2" descr="IMG_0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6" y="1272286"/>
            <a:ext cx="6876288" cy="5084064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BDF5-655B-0242-9306-E71FF08F79A7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Strumentazione Astronomica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E725AA-08D3-4C40-AF3D-2B7487C60377}"/>
              </a:ext>
            </a:extLst>
          </p:cNvPr>
          <p:cNvSpPr txBox="1"/>
          <p:nvPr/>
        </p:nvSpPr>
        <p:spPr>
          <a:xfrm>
            <a:off x="2414588" y="742950"/>
            <a:ext cx="427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Scintillatori Organici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59AFA9C-7656-5B4E-9D66-71E03559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BB79-52F9-9C4B-8286-13E08F94C4C7}" type="datetime1">
              <a:rPr lang="it-IT" smtClean="0"/>
              <a:t>29/04/21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11259</TotalTime>
  <Words>443</Words>
  <Application>Microsoft Macintosh PowerPoint</Application>
  <PresentationFormat>Presentazione su schermo (4:3)</PresentationFormat>
  <Paragraphs>140</Paragraphs>
  <Slides>20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Times New Roman</vt:lpstr>
      <vt:lpstr>Office Theme</vt:lpstr>
      <vt:lpstr>Equation</vt:lpstr>
      <vt:lpstr>Bitmap 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Strumentazione Astronomica: Radiazione Ionizzante</vt:lpstr>
      <vt:lpstr>Strumentazione Astronomica</vt:lpstr>
      <vt:lpstr>Strumentazione Astronomica</vt:lpstr>
      <vt:lpstr>Strumentazione Astronomica</vt:lpstr>
      <vt:lpstr>Strumentazione Astronomica</vt:lpstr>
      <vt:lpstr>Strumentazione Astronomica</vt:lpstr>
      <vt:lpstr>Strumentazione Astronomica</vt:lpstr>
      <vt:lpstr>Strumentazione Astronomica</vt:lpstr>
      <vt:lpstr>Strumentazione Astronomica</vt:lpstr>
      <vt:lpstr>Strumentazione Astronomica</vt:lpstr>
      <vt:lpstr>Strumentazione Astronomica</vt:lpstr>
      <vt:lpstr>Sciami di raggi cosmici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UNIMIB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Strumentazione Astronomica</dc:title>
  <dc:creator>Mario Zannoni</dc:creator>
  <cp:lastModifiedBy>Microsoft Office User</cp:lastModifiedBy>
  <cp:revision>53</cp:revision>
  <cp:lastPrinted>2020-06-01T21:20:54Z</cp:lastPrinted>
  <dcterms:created xsi:type="dcterms:W3CDTF">2010-06-03T11:58:47Z</dcterms:created>
  <dcterms:modified xsi:type="dcterms:W3CDTF">2021-04-29T12:19:33Z</dcterms:modified>
</cp:coreProperties>
</file>