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16"/>
  </p:notesMasterIdLst>
  <p:sldIdLst>
    <p:sldId id="256" r:id="rId2"/>
    <p:sldId id="258" r:id="rId3"/>
    <p:sldId id="260" r:id="rId4"/>
    <p:sldId id="261" r:id="rId5"/>
    <p:sldId id="262" r:id="rId6"/>
    <p:sldId id="259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7CE84F3-28C3-443E-9E96-99CF82512B78}" styleName="Stile scuro 1 - Color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3817" autoAdjust="0"/>
  </p:normalViewPr>
  <p:slideViewPr>
    <p:cSldViewPr snapToGrid="0">
      <p:cViewPr varScale="1">
        <p:scale>
          <a:sx n="63" d="100"/>
          <a:sy n="63" d="100"/>
        </p:scale>
        <p:origin x="10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EEF6D-B522-4FDB-9998-9ABE301749B3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CF7CE-F5D1-4B89-A84C-F77A6D3A0AE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4567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5E7E-87D4-42AB-96E1-2D9AC86605A0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46D7-5D10-4DC3-858D-CAD10091E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672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5E7E-87D4-42AB-96E1-2D9AC86605A0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46D7-5D10-4DC3-858D-CAD10091E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331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5E7E-87D4-42AB-96E1-2D9AC86605A0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46D7-5D10-4DC3-858D-CAD10091E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092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5E7E-87D4-42AB-96E1-2D9AC86605A0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46D7-5D10-4DC3-858D-CAD10091E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813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5E7E-87D4-42AB-96E1-2D9AC86605A0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46D7-5D10-4DC3-858D-CAD10091E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0177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5E7E-87D4-42AB-96E1-2D9AC86605A0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46D7-5D10-4DC3-858D-CAD10091E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428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5E7E-87D4-42AB-96E1-2D9AC86605A0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46D7-5D10-4DC3-858D-CAD10091E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27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5E7E-87D4-42AB-96E1-2D9AC86605A0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46D7-5D10-4DC3-858D-CAD10091E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440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5E7E-87D4-42AB-96E1-2D9AC86605A0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46D7-5D10-4DC3-858D-CAD10091E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3165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5E7E-87D4-42AB-96E1-2D9AC86605A0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46D7-5D10-4DC3-858D-CAD10091E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916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5E7E-87D4-42AB-96E1-2D9AC86605A0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46D7-5D10-4DC3-858D-CAD10091E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07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C5E7E-87D4-42AB-96E1-2D9AC86605A0}" type="datetimeFigureOut">
              <a:rPr lang="it-IT" smtClean="0"/>
              <a:t>30/04/2021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146D7-5D10-4DC3-858D-CAD10091E7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05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4" name="Rectangle 72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2" name="Picture 4" descr="I diritti negati delle bambine e dei bambini – (seconda parte)">
            <a:extLst>
              <a:ext uri="{FF2B5EF4-FFF2-40B4-BE49-F238E27FC236}">
                <a16:creationId xmlns:a16="http://schemas.microsoft.com/office/drawing/2014/main" id="{73304D7D-429A-4E0F-B637-6DC626FFC6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6" r="-1" b="-1"/>
          <a:stretch/>
        </p:blipFill>
        <p:spPr bwMode="auto">
          <a:xfrm>
            <a:off x="20" y="10"/>
            <a:ext cx="866849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5" name="Rectangle 74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76" name="Rectangle 7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177" name="Rectangle 7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0427F162-CCBE-4F78-AF2C-88C316975EE6}"/>
              </a:ext>
            </a:extLst>
          </p:cNvPr>
          <p:cNvSpPr txBox="1"/>
          <p:nvPr/>
        </p:nvSpPr>
        <p:spPr>
          <a:xfrm>
            <a:off x="7861299" y="117815"/>
            <a:ext cx="4180841" cy="6617196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it-IT" sz="3600" b="1" dirty="0"/>
              <a:t>Progettazione e limite</a:t>
            </a:r>
          </a:p>
          <a:p>
            <a:pPr algn="ctr"/>
            <a:endParaRPr lang="it-IT" sz="3200" dirty="0"/>
          </a:p>
          <a:p>
            <a:pPr algn="ctr"/>
            <a:r>
              <a:rPr lang="it-IT" sz="3200" dirty="0"/>
              <a:t>La postura progettante dinnanzi alle diverse </a:t>
            </a:r>
            <a:r>
              <a:rPr lang="it-IT" sz="3200" dirty="0">
                <a:solidFill>
                  <a:srgbClr val="EFF270"/>
                </a:solidFill>
              </a:rPr>
              <a:t>fatiche</a:t>
            </a:r>
            <a:r>
              <a:rPr lang="it-IT" sz="3200" dirty="0"/>
              <a:t> che l’educare incontra</a:t>
            </a:r>
          </a:p>
          <a:p>
            <a:pPr algn="ctr"/>
            <a:endParaRPr lang="it-IT" sz="3200" dirty="0"/>
          </a:p>
          <a:p>
            <a:pPr algn="ctr"/>
            <a:endParaRPr lang="it-IT" sz="3200" dirty="0"/>
          </a:p>
          <a:p>
            <a:pPr algn="ctr"/>
            <a:endParaRPr lang="it-IT" sz="3200" dirty="0"/>
          </a:p>
          <a:p>
            <a:pPr algn="ctr"/>
            <a:endParaRPr lang="it-IT" sz="3200" dirty="0"/>
          </a:p>
          <a:p>
            <a:pPr algn="ctr"/>
            <a:endParaRPr lang="it-IT" sz="3200" dirty="0"/>
          </a:p>
          <a:p>
            <a:pPr algn="ctr"/>
            <a:endParaRPr lang="it-IT" sz="3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2ACE01F-75DF-4135-A4C8-F7060452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81620" y="4804852"/>
            <a:ext cx="4180840" cy="1747324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ctr"/>
            <a:r>
              <a:rPr lang="en-US" sz="3100" b="1" dirty="0" err="1">
                <a:solidFill>
                  <a:schemeClr val="tx1"/>
                </a:solidFill>
              </a:rPr>
              <a:t>Progettazione</a:t>
            </a:r>
            <a:r>
              <a:rPr lang="en-US" sz="3100" b="1" dirty="0">
                <a:solidFill>
                  <a:schemeClr val="tx1"/>
                </a:solidFill>
              </a:rPr>
              <a:t> </a:t>
            </a:r>
            <a:r>
              <a:rPr lang="en-US" sz="3100" b="1" dirty="0" err="1">
                <a:solidFill>
                  <a:schemeClr val="tx1"/>
                </a:solidFill>
              </a:rPr>
              <a:t>dei</a:t>
            </a:r>
            <a:r>
              <a:rPr lang="en-US" sz="3100" b="1" dirty="0">
                <a:solidFill>
                  <a:schemeClr val="tx1"/>
                </a:solidFill>
              </a:rPr>
              <a:t> </a:t>
            </a:r>
            <a:r>
              <a:rPr lang="en-US" sz="3100" b="1" dirty="0" err="1">
                <a:solidFill>
                  <a:schemeClr val="tx1"/>
                </a:solidFill>
              </a:rPr>
              <a:t>servizi</a:t>
            </a:r>
            <a:r>
              <a:rPr lang="en-US" sz="3100" b="1" dirty="0">
                <a:solidFill>
                  <a:schemeClr val="tx1"/>
                </a:solidFill>
              </a:rPr>
              <a:t> </a:t>
            </a:r>
            <a:r>
              <a:rPr lang="en-US" sz="3100" b="1" dirty="0" err="1">
                <a:solidFill>
                  <a:schemeClr val="tx1"/>
                </a:solidFill>
              </a:rPr>
              <a:t>educativi</a:t>
            </a:r>
            <a:r>
              <a:rPr lang="en-US" sz="3100" b="1" dirty="0">
                <a:solidFill>
                  <a:schemeClr val="tx1"/>
                </a:solidFill>
              </a:rPr>
              <a:t> </a:t>
            </a:r>
            <a:br>
              <a:rPr lang="en-US" sz="3100" b="1" dirty="0">
                <a:solidFill>
                  <a:schemeClr val="tx1"/>
                </a:solidFill>
              </a:rPr>
            </a:br>
            <a:r>
              <a:rPr lang="en-US" sz="3100" b="1" dirty="0">
                <a:solidFill>
                  <a:schemeClr val="tx1"/>
                </a:solidFill>
              </a:rPr>
              <a:t>A.A. 2020-2021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Lisa Brambilla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</a:rPr>
              <a:t>lisa.brambilla@unimib.it</a:t>
            </a:r>
          </a:p>
        </p:txBody>
      </p:sp>
    </p:spTree>
    <p:extLst>
      <p:ext uri="{BB962C8B-B14F-4D97-AF65-F5344CB8AC3E}">
        <p14:creationId xmlns:p14="http://schemas.microsoft.com/office/powerpoint/2010/main" val="25907980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2837E89C-117C-4438-8CF3-58F96BC7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2416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Vie di fuga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una particolare costruzione dell’«</a:t>
            </a:r>
            <a:r>
              <a:rPr lang="it-IT" dirty="0">
                <a:solidFill>
                  <a:srgbClr val="FF0000"/>
                </a:solidFill>
              </a:rPr>
              <a:t>altro</a:t>
            </a:r>
            <a:r>
              <a:rPr lang="it-IT" dirty="0">
                <a:solidFill>
                  <a:schemeClr val="bg1"/>
                </a:solidFill>
              </a:rPr>
              <a:t>» e del «</a:t>
            </a:r>
            <a:r>
              <a:rPr lang="it-IT" dirty="0">
                <a:solidFill>
                  <a:srgbClr val="FF0000"/>
                </a:solidFill>
              </a:rPr>
              <a:t>noi</a:t>
            </a:r>
            <a:r>
              <a:rPr lang="it-IT" dirty="0">
                <a:solidFill>
                  <a:schemeClr val="bg1"/>
                </a:solidFill>
              </a:rPr>
              <a:t>»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6886EFC-26D8-438F-9A22-98DF4F569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Immobilismo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Cronicizzazione, infantilizzazione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Sottrazione di futuro e di possibilità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chemeClr val="bg1"/>
                </a:solidFill>
              </a:rPr>
              <a:t>Costruzione di progettualità e posture progettanti </a:t>
            </a:r>
            <a:r>
              <a:rPr lang="it-IT" b="1" dirty="0">
                <a:solidFill>
                  <a:srgbClr val="FF0000"/>
                </a:solidFill>
              </a:rPr>
              <a:t>involutive</a:t>
            </a:r>
          </a:p>
        </p:txBody>
      </p:sp>
    </p:spTree>
    <p:extLst>
      <p:ext uri="{BB962C8B-B14F-4D97-AF65-F5344CB8AC3E}">
        <p14:creationId xmlns:p14="http://schemas.microsoft.com/office/powerpoint/2010/main" val="30608463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C38FD3C6-5F0A-4805-A1D1-EF2A198EC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dirty="0" err="1"/>
              <a:t>Progettare</a:t>
            </a:r>
            <a:endParaRPr lang="en-US" sz="6000" b="1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FDBDD60-F495-4FEF-8AFB-021E5B8CA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46627" y="4750893"/>
            <a:ext cx="4645250" cy="114786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800" dirty="0" err="1"/>
              <a:t>Costruzione</a:t>
            </a:r>
            <a:r>
              <a:rPr lang="en-US" sz="2800" dirty="0"/>
              <a:t> di </a:t>
            </a:r>
            <a:r>
              <a:rPr lang="en-US" sz="2800" dirty="0" err="1"/>
              <a:t>progettualità</a:t>
            </a:r>
            <a:r>
              <a:rPr lang="en-US" sz="2800" dirty="0"/>
              <a:t> e posture </a:t>
            </a:r>
            <a:r>
              <a:rPr lang="en-US" sz="2800" dirty="0" err="1"/>
              <a:t>progettanti</a:t>
            </a:r>
            <a:r>
              <a:rPr lang="en-US" sz="2800" dirty="0"/>
              <a:t> di </a:t>
            </a:r>
            <a:r>
              <a:rPr lang="en-US" sz="2800" dirty="0" err="1"/>
              <a:t>tipo</a:t>
            </a:r>
            <a:r>
              <a:rPr lang="en-US" sz="2800" dirty="0"/>
              <a:t> </a:t>
            </a:r>
            <a:r>
              <a:rPr lang="en-US" sz="2800" dirty="0" err="1"/>
              <a:t>evolutivo</a:t>
            </a:r>
            <a:endParaRPr lang="en-US" sz="2800" dirty="0"/>
          </a:p>
        </p:txBody>
      </p:sp>
      <p:sp>
        <p:nvSpPr>
          <p:cNvPr id="199" name="Freeform: Shape 19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Frequências Fibonacci. Desperte! (Curso Completo + Tratamento ...">
            <a:extLst>
              <a:ext uri="{FF2B5EF4-FFF2-40B4-BE49-F238E27FC236}">
                <a16:creationId xmlns:a16="http://schemas.microsoft.com/office/drawing/2014/main" id="{B730BFD4-79DF-4F78-A392-EC72CB520E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6" r="20031" b="-2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896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1FD04F-00B4-420A-8586-85F440D35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b="1" dirty="0" err="1"/>
              <a:t>Riconoscere</a:t>
            </a:r>
            <a:r>
              <a:rPr lang="en-US" sz="4100" b="1" dirty="0"/>
              <a:t> </a:t>
            </a:r>
            <a:r>
              <a:rPr lang="en-US" sz="4100" b="1" dirty="0" err="1"/>
              <a:t>l’</a:t>
            </a:r>
            <a:r>
              <a:rPr lang="en-US" sz="4100" b="1" dirty="0" err="1">
                <a:solidFill>
                  <a:schemeClr val="bg1"/>
                </a:solidFill>
              </a:rPr>
              <a:t>umanità</a:t>
            </a:r>
            <a:r>
              <a:rPr lang="en-US" sz="4100" b="1" dirty="0"/>
              <a:t> e la </a:t>
            </a:r>
            <a:r>
              <a:rPr lang="en-US" sz="4100" b="1" dirty="0" err="1">
                <a:solidFill>
                  <a:schemeClr val="bg1"/>
                </a:solidFill>
              </a:rPr>
              <a:t>dignità</a:t>
            </a:r>
            <a:r>
              <a:rPr lang="en-US" sz="4100" b="1" dirty="0"/>
              <a:t> dell’«</a:t>
            </a:r>
            <a:r>
              <a:rPr lang="en-US" sz="4100" b="1" dirty="0" err="1"/>
              <a:t>altro</a:t>
            </a:r>
            <a:r>
              <a:rPr lang="en-US" sz="4100" b="1" dirty="0"/>
              <a:t>/a»</a:t>
            </a:r>
            <a:endParaRPr lang="en-US" sz="410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A6B239-3D8B-44CC-8C06-E5FCA1E4D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 err="1"/>
              <a:t>Aprirsi</a:t>
            </a:r>
            <a:r>
              <a:rPr lang="en-US" sz="2800" dirty="0"/>
              <a:t> </a:t>
            </a:r>
            <a:r>
              <a:rPr lang="en-US" sz="2800" dirty="0" err="1"/>
              <a:t>all’alteriità</a:t>
            </a:r>
            <a:r>
              <a:rPr lang="en-US" sz="2800" dirty="0"/>
              <a:t>, </a:t>
            </a:r>
            <a:r>
              <a:rPr lang="en-US" sz="2800" dirty="0" err="1"/>
              <a:t>riconoscendo</a:t>
            </a:r>
            <a:r>
              <a:rPr lang="en-US" sz="2800" dirty="0"/>
              <a:t> </a:t>
            </a:r>
            <a:r>
              <a:rPr lang="en-US" sz="2800" dirty="0" err="1"/>
              <a:t>l’appartenenza</a:t>
            </a:r>
            <a:r>
              <a:rPr lang="en-US" sz="2800" dirty="0"/>
              <a:t> </a:t>
            </a:r>
            <a:r>
              <a:rPr lang="en-US" sz="2800" dirty="0" err="1"/>
              <a:t>alla</a:t>
            </a:r>
            <a:r>
              <a:rPr lang="en-US" sz="2800" dirty="0"/>
              <a:t> </a:t>
            </a:r>
            <a:r>
              <a:rPr lang="en-US" sz="2800" dirty="0" err="1"/>
              <a:t>comune</a:t>
            </a:r>
            <a:r>
              <a:rPr lang="en-US" sz="2800" dirty="0"/>
              <a:t> </a:t>
            </a:r>
            <a:r>
              <a:rPr lang="en-US" sz="2800" dirty="0" err="1"/>
              <a:t>umanità</a:t>
            </a:r>
            <a:endParaRPr lang="en-US" sz="2800" dirty="0"/>
          </a:p>
          <a:p>
            <a:endParaRPr lang="en-US" sz="1800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0" name="Picture 2" descr="Tutto il &quot;peso&quot; dell'umanità sul pianeta - Le Scienze">
            <a:extLst>
              <a:ext uri="{FF2B5EF4-FFF2-40B4-BE49-F238E27FC236}">
                <a16:creationId xmlns:a16="http://schemas.microsoft.com/office/drawing/2014/main" id="{55CDBE04-FA6D-4DD5-A0C8-996DE979C8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89" r="21472" b="-1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3A2333F-8CF9-4D8B-AE52-DAE6D8BA5238}"/>
              </a:ext>
            </a:extLst>
          </p:cNvPr>
          <p:cNvSpPr txBox="1"/>
          <p:nvPr/>
        </p:nvSpPr>
        <p:spPr>
          <a:xfrm>
            <a:off x="4111923" y="3806944"/>
            <a:ext cx="27460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cap="all" dirty="0" err="1"/>
              <a:t>DIGNITà</a:t>
            </a:r>
            <a:endParaRPr lang="it-IT" sz="2400" cap="all" dirty="0"/>
          </a:p>
          <a:p>
            <a:r>
              <a:rPr lang="it-IT" sz="2400" cap="all" dirty="0"/>
              <a:t>DIRITTI</a:t>
            </a:r>
          </a:p>
          <a:p>
            <a:r>
              <a:rPr lang="it-IT" sz="2400" cap="all" dirty="0" err="1"/>
              <a:t>RESPONSABILITà</a:t>
            </a:r>
            <a:endParaRPr lang="it-IT" sz="2400" cap="all" dirty="0"/>
          </a:p>
          <a:p>
            <a:r>
              <a:rPr lang="it-IT" sz="2400" cap="all" dirty="0" err="1"/>
              <a:t>POSSIBILITà</a:t>
            </a:r>
            <a:endParaRPr lang="it-IT" sz="2400" cap="all" dirty="0"/>
          </a:p>
          <a:p>
            <a:r>
              <a:rPr lang="it-IT" sz="2400" cap="all" dirty="0" err="1"/>
              <a:t>ULTERIORITà</a:t>
            </a:r>
            <a:endParaRPr lang="it-IT" sz="2400" cap="all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BE31941B-1879-41A0-80A7-903797A378CB}"/>
              </a:ext>
            </a:extLst>
          </p:cNvPr>
          <p:cNvSpPr/>
          <p:nvPr/>
        </p:nvSpPr>
        <p:spPr>
          <a:xfrm>
            <a:off x="762000" y="3682424"/>
            <a:ext cx="189711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cap="all" dirty="0" err="1"/>
              <a:t>Reo</a:t>
            </a:r>
            <a:endParaRPr lang="en-US" sz="2400" cap="all" dirty="0"/>
          </a:p>
          <a:p>
            <a:r>
              <a:rPr lang="en-US" sz="2400" cap="all" dirty="0" err="1"/>
              <a:t>Capro</a:t>
            </a:r>
            <a:r>
              <a:rPr lang="en-US" sz="2400" cap="all" dirty="0"/>
              <a:t> </a:t>
            </a:r>
            <a:r>
              <a:rPr lang="en-US" sz="2400" cap="all" dirty="0" err="1"/>
              <a:t>espiatorio</a:t>
            </a:r>
            <a:endParaRPr lang="en-US" sz="2400" cap="all" dirty="0"/>
          </a:p>
          <a:p>
            <a:r>
              <a:rPr lang="en-US" sz="2400" cap="all" dirty="0" err="1"/>
              <a:t>Malato</a:t>
            </a:r>
            <a:endParaRPr lang="en-US" sz="2400" cap="all" dirty="0"/>
          </a:p>
          <a:p>
            <a:r>
              <a:rPr lang="en-US" sz="2400" cap="all" dirty="0" err="1"/>
              <a:t>vittima</a:t>
            </a:r>
            <a:endParaRPr lang="en-US" sz="2400" cap="all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6780C17-E79D-404F-8D44-EEDEACCD3ED0}"/>
              </a:ext>
            </a:extLst>
          </p:cNvPr>
          <p:cNvSpPr txBox="1"/>
          <p:nvPr/>
        </p:nvSpPr>
        <p:spPr>
          <a:xfrm>
            <a:off x="2659117" y="4267200"/>
            <a:ext cx="8408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bg1"/>
                </a:solidFill>
              </a:rPr>
              <a:t>VS</a:t>
            </a:r>
          </a:p>
        </p:txBody>
      </p:sp>
    </p:spTree>
    <p:extLst>
      <p:ext uri="{BB962C8B-B14F-4D97-AF65-F5344CB8AC3E}">
        <p14:creationId xmlns:p14="http://schemas.microsoft.com/office/powerpoint/2010/main" val="1209781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1FD04F-00B4-420A-8586-85F440D35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dirty="0" err="1"/>
              <a:t>Ripensare</a:t>
            </a:r>
            <a:r>
              <a:rPr lang="en-US" sz="4400" b="1" dirty="0"/>
              <a:t> </a:t>
            </a:r>
            <a:r>
              <a:rPr lang="en-US" sz="4400" b="1" dirty="0" err="1"/>
              <a:t>il</a:t>
            </a:r>
            <a:r>
              <a:rPr lang="en-US" sz="4400" b="1" dirty="0"/>
              <a:t> </a:t>
            </a:r>
            <a:r>
              <a:rPr lang="en-US" sz="4400" b="1" dirty="0" err="1"/>
              <a:t>centro</a:t>
            </a:r>
            <a:r>
              <a:rPr lang="en-US" sz="4400" b="1" dirty="0"/>
              <a:t> dal  </a:t>
            </a:r>
            <a:r>
              <a:rPr lang="en-US" sz="4400" b="1" dirty="0" err="1"/>
              <a:t>margine</a:t>
            </a:r>
            <a:endParaRPr lang="en-US" sz="440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A6B239-3D8B-44CC-8C06-E5FCA1E4D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Sano </a:t>
            </a:r>
            <a:r>
              <a:rPr lang="en-US" sz="2400" dirty="0" err="1"/>
              <a:t>esercizio</a:t>
            </a:r>
            <a:r>
              <a:rPr lang="en-US" sz="2400" dirty="0"/>
              <a:t> del </a:t>
            </a:r>
            <a:r>
              <a:rPr lang="en-US" sz="2400" dirty="0" err="1">
                <a:solidFill>
                  <a:srgbClr val="C00000"/>
                </a:solidFill>
              </a:rPr>
              <a:t>dubbio</a:t>
            </a:r>
            <a:r>
              <a:rPr lang="en-US" sz="2400" dirty="0"/>
              <a:t> (B. Brecht)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 err="1"/>
              <a:t>Costruire</a:t>
            </a:r>
            <a:r>
              <a:rPr lang="en-US" sz="2400" dirty="0"/>
              <a:t> </a:t>
            </a:r>
            <a:r>
              <a:rPr lang="en-US" sz="2400" dirty="0" err="1"/>
              <a:t>un’idea</a:t>
            </a:r>
            <a:r>
              <a:rPr lang="en-US" sz="2400" dirty="0"/>
              <a:t> di </a:t>
            </a:r>
            <a:r>
              <a:rPr lang="en-US" sz="2400" dirty="0" err="1"/>
              <a:t>umanità</a:t>
            </a:r>
            <a:r>
              <a:rPr lang="en-US" sz="2400" dirty="0"/>
              <a:t> </a:t>
            </a:r>
            <a:r>
              <a:rPr lang="en-US" sz="2400" dirty="0" err="1"/>
              <a:t>più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C00000"/>
                </a:solidFill>
              </a:rPr>
              <a:t>complessa</a:t>
            </a:r>
            <a:r>
              <a:rPr lang="en-US" sz="2400" dirty="0">
                <a:solidFill>
                  <a:srgbClr val="C00000"/>
                </a:solidFill>
              </a:rPr>
              <a:t> e </a:t>
            </a:r>
            <a:r>
              <a:rPr lang="en-US" sz="2400" dirty="0" err="1">
                <a:solidFill>
                  <a:srgbClr val="C00000"/>
                </a:solidFill>
              </a:rPr>
              <a:t>comprensiva</a:t>
            </a:r>
            <a:endParaRPr lang="en-US" sz="2400" dirty="0">
              <a:solidFill>
                <a:srgbClr val="C00000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 err="1"/>
              <a:t>Praticare</a:t>
            </a:r>
            <a:r>
              <a:rPr lang="en-US" sz="2400" dirty="0"/>
              <a:t> </a:t>
            </a:r>
            <a:r>
              <a:rPr lang="en-US" sz="2400" dirty="0" err="1"/>
              <a:t>un’idea</a:t>
            </a:r>
            <a:r>
              <a:rPr lang="en-US" sz="2400" dirty="0"/>
              <a:t> di </a:t>
            </a:r>
            <a:r>
              <a:rPr lang="en-US" sz="2400" dirty="0" err="1"/>
              <a:t>educazione</a:t>
            </a:r>
            <a:r>
              <a:rPr lang="en-US" sz="2400" dirty="0"/>
              <a:t> e </a:t>
            </a:r>
            <a:r>
              <a:rPr lang="en-US" sz="2400" dirty="0" err="1"/>
              <a:t>progettazione</a:t>
            </a:r>
            <a:r>
              <a:rPr lang="en-US" sz="2400" dirty="0"/>
              <a:t> in </a:t>
            </a:r>
            <a:r>
              <a:rPr lang="en-US" sz="2400" dirty="0" err="1"/>
              <a:t>grado</a:t>
            </a:r>
            <a:r>
              <a:rPr lang="en-US" sz="2400" dirty="0"/>
              <a:t> di </a:t>
            </a:r>
            <a:r>
              <a:rPr lang="en-US" sz="2400" dirty="0" err="1"/>
              <a:t>riflettere</a:t>
            </a:r>
            <a:r>
              <a:rPr lang="en-US" sz="2400" dirty="0"/>
              <a:t> </a:t>
            </a:r>
            <a:r>
              <a:rPr lang="en-US" sz="2400" dirty="0" err="1"/>
              <a:t>pensosamente</a:t>
            </a:r>
            <a:r>
              <a:rPr lang="en-US" sz="2400" dirty="0"/>
              <a:t> </a:t>
            </a:r>
            <a:r>
              <a:rPr lang="en-US" sz="2400" dirty="0" err="1"/>
              <a:t>anzitutto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C00000"/>
                </a:solidFill>
              </a:rPr>
              <a:t>sopra se </a:t>
            </a:r>
            <a:r>
              <a:rPr lang="en-US" sz="2400" dirty="0" err="1">
                <a:solidFill>
                  <a:srgbClr val="C00000"/>
                </a:solidFill>
              </a:rPr>
              <a:t>stessa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4C7B5669-F4C0-41A2-ADBC-996D3ED3BFC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" r="4481" b="-1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1347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1FD04F-00B4-420A-8586-85F440D35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03325"/>
            <a:ext cx="6653868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600" b="1" dirty="0" err="1"/>
              <a:t>Ripensare</a:t>
            </a:r>
            <a:r>
              <a:rPr lang="en-US" sz="3600" b="1" dirty="0"/>
              <a:t> </a:t>
            </a:r>
            <a:r>
              <a:rPr lang="en-US" sz="3600" b="1" dirty="0" err="1"/>
              <a:t>il</a:t>
            </a:r>
            <a:r>
              <a:rPr lang="en-US" sz="3600" b="1" dirty="0"/>
              <a:t> </a:t>
            </a:r>
            <a:r>
              <a:rPr lang="en-US" sz="3600" b="1" dirty="0" err="1"/>
              <a:t>nostro</a:t>
            </a:r>
            <a:r>
              <a:rPr lang="en-US" sz="3600" b="1" dirty="0"/>
              <a:t> modo </a:t>
            </a:r>
            <a:r>
              <a:rPr lang="en-US" sz="3600" b="1" dirty="0" err="1"/>
              <a:t>conoscere</a:t>
            </a:r>
            <a:r>
              <a:rPr lang="en-US" sz="3600" b="1" dirty="0"/>
              <a:t>, </a:t>
            </a:r>
            <a:r>
              <a:rPr lang="en-US" sz="3600" b="1" dirty="0" err="1"/>
              <a:t>comprendere</a:t>
            </a:r>
            <a:r>
              <a:rPr lang="en-US" sz="3600" b="1" dirty="0"/>
              <a:t>, </a:t>
            </a:r>
            <a:r>
              <a:rPr lang="en-US" sz="3600" b="1" dirty="0" err="1"/>
              <a:t>intervenire</a:t>
            </a:r>
            <a:br>
              <a:rPr lang="en-US" sz="2800" b="1" dirty="0"/>
            </a:br>
            <a:endParaRPr lang="en-US" sz="2800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9A6B239-3D8B-44CC-8C06-E5FCA1E4DA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79018"/>
            <a:ext cx="5902960" cy="3375920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sz="2400" dirty="0" err="1">
                <a:solidFill>
                  <a:schemeClr val="bg1"/>
                </a:solidFill>
              </a:rPr>
              <a:t>Coltivare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il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/>
              <a:t>coraggio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della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comprensione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Superando</a:t>
            </a:r>
            <a:r>
              <a:rPr lang="en-US" sz="2400" dirty="0">
                <a:solidFill>
                  <a:schemeClr val="bg1"/>
                </a:solidFill>
              </a:rPr>
              <a:t> le </a:t>
            </a:r>
            <a:r>
              <a:rPr lang="en-US" sz="2400" dirty="0" err="1"/>
              <a:t>semplificazioni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Riconoscendo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/>
              <a:t>responsabilità</a:t>
            </a:r>
            <a:r>
              <a:rPr lang="en-US" sz="2400" dirty="0">
                <a:solidFill>
                  <a:schemeClr val="bg1"/>
                </a:solidFill>
              </a:rPr>
              <a:t> e </a:t>
            </a:r>
            <a:r>
              <a:rPr lang="en-US" sz="2400" dirty="0" err="1"/>
              <a:t>corresponsabilità</a:t>
            </a:r>
            <a:endParaRPr lang="en-US" sz="2400" dirty="0"/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 err="1">
                <a:solidFill>
                  <a:schemeClr val="bg1"/>
                </a:solidFill>
              </a:rPr>
              <a:t>Affrontando</a:t>
            </a:r>
            <a:r>
              <a:rPr lang="en-US" sz="2400" dirty="0">
                <a:solidFill>
                  <a:schemeClr val="bg1"/>
                </a:solidFill>
              </a:rPr>
              <a:t> (non da soli/e) le </a:t>
            </a:r>
            <a:r>
              <a:rPr lang="en-US" sz="2400" dirty="0" err="1"/>
              <a:t>fatiche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che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tutto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ciò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comporta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224" name="Picture 8" descr="Come uscire da una prigione fatta di pensieri? - Roberta Marzola">
            <a:extLst>
              <a:ext uri="{FF2B5EF4-FFF2-40B4-BE49-F238E27FC236}">
                <a16:creationId xmlns:a16="http://schemas.microsoft.com/office/drawing/2014/main" id="{3854CB03-5A3C-45B1-A409-A2EFAC1132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r="20125" b="1"/>
          <a:stretch/>
        </p:blipFill>
        <p:spPr bwMode="auto"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2311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ctangle 144">
            <a:extLst>
              <a:ext uri="{FF2B5EF4-FFF2-40B4-BE49-F238E27FC236}">
                <a16:creationId xmlns:a16="http://schemas.microsoft.com/office/drawing/2014/main" id="{7383B190-6BFB-422F-B667-06B7B25F0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13DB3DC-EC03-412E-BE1C-F50B6FA3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 </a:t>
            </a:r>
            <a:r>
              <a:rPr lang="en-US" sz="4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contesti</a:t>
            </a:r>
            <a:r>
              <a:rPr lang="en-US" sz="4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emergenziali</a:t>
            </a:r>
            <a:endParaRPr lang="en-US" sz="4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36" name="Picture 12" descr="regole e ecomportamenti durante il coronavirus">
            <a:extLst>
              <a:ext uri="{FF2B5EF4-FFF2-40B4-BE49-F238E27FC236}">
                <a16:creationId xmlns:a16="http://schemas.microsoft.com/office/drawing/2014/main" id="{B14EA111-1B5F-443E-B7AA-F7CBD62695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78" r="2523" b="-2"/>
          <a:stretch/>
        </p:blipFill>
        <p:spPr bwMode="auto">
          <a:xfrm>
            <a:off x="317635" y="299363"/>
            <a:ext cx="4160452" cy="304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Terremoto L'Aquila, quattro condanne per i tecnici della Casa ...">
            <a:extLst>
              <a:ext uri="{FF2B5EF4-FFF2-40B4-BE49-F238E27FC236}">
                <a16:creationId xmlns:a16="http://schemas.microsoft.com/office/drawing/2014/main" id="{72E2F784-1D4F-4AED-91D0-8730EBCD5D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91" r="-2" b="20290"/>
          <a:stretch/>
        </p:blipFill>
        <p:spPr bwMode="auto">
          <a:xfrm>
            <a:off x="4654296" y="299363"/>
            <a:ext cx="7217085" cy="30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ED28E597-4AF8-4D69-A9AB-A1EDC6156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Amatrice, a tre anni dal terremoto la cerimonia per le 238 vittime ...">
            <a:extLst>
              <a:ext uri="{FF2B5EF4-FFF2-40B4-BE49-F238E27FC236}">
                <a16:creationId xmlns:a16="http://schemas.microsoft.com/office/drawing/2014/main" id="{1F002274-E76A-48F1-9874-F4AF67C334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6" r="1" b="17181"/>
          <a:stretch/>
        </p:blipFill>
        <p:spPr bwMode="auto">
          <a:xfrm>
            <a:off x="317635" y="3509433"/>
            <a:ext cx="4160452" cy="302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296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7383B190-6BFB-422F-B667-06B7B25F0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13DB3DC-EC03-412E-BE1C-F50B6FA3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Condizioni di grave sofferenza</a:t>
            </a:r>
            <a:endParaRPr lang="en-US" sz="48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052" name="Picture 4" descr="Misura a favore di persone con disabilità grave o in condizioni di ...">
            <a:extLst>
              <a:ext uri="{FF2B5EF4-FFF2-40B4-BE49-F238E27FC236}">
                <a16:creationId xmlns:a16="http://schemas.microsoft.com/office/drawing/2014/main" id="{8CC6EE19-525C-491A-8270-A067640DAB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4" b="-2"/>
          <a:stretch/>
        </p:blipFill>
        <p:spPr bwMode="auto">
          <a:xfrm>
            <a:off x="317635" y="299363"/>
            <a:ext cx="4160452" cy="3049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talia 2030? I malati cronici e i disabili saranno la vera emergenza">
            <a:extLst>
              <a:ext uri="{FF2B5EF4-FFF2-40B4-BE49-F238E27FC236}">
                <a16:creationId xmlns:a16="http://schemas.microsoft.com/office/drawing/2014/main" id="{7D87DB27-1625-4C6B-8332-1193D3E9B4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2" b="4032"/>
          <a:stretch/>
        </p:blipFill>
        <p:spPr bwMode="auto">
          <a:xfrm>
            <a:off x="4654296" y="299363"/>
            <a:ext cx="7217085" cy="3008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ED28E597-4AF8-4D69-A9AB-A1EDC6156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isabilità gravi, oltre un milione in più. Nieddu: &quot;Potenziamo i ...">
            <a:extLst>
              <a:ext uri="{FF2B5EF4-FFF2-40B4-BE49-F238E27FC236}">
                <a16:creationId xmlns:a16="http://schemas.microsoft.com/office/drawing/2014/main" id="{C5CA0FCE-63A9-4761-AB4D-2D3A5E0D4A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2875"/>
          <a:stretch/>
        </p:blipFill>
        <p:spPr bwMode="auto">
          <a:xfrm>
            <a:off x="317635" y="3509433"/>
            <a:ext cx="4160452" cy="302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112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13DB3DC-EC03-412E-BE1C-F50B6FA3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>
                <a:solidFill>
                  <a:srgbClr val="FFFFFF"/>
                </a:solidFill>
              </a:rPr>
              <a:t>Istituzionalizzazione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0" name="Picture 4" descr="Appello urgente a Conte e Speranza: no alle RSA come reparti Covid ...">
            <a:extLst>
              <a:ext uri="{FF2B5EF4-FFF2-40B4-BE49-F238E27FC236}">
                <a16:creationId xmlns:a16="http://schemas.microsoft.com/office/drawing/2014/main" id="{D2DD937E-47A6-43B4-88A8-49D57D68E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567" y="2633259"/>
            <a:ext cx="5455917" cy="3584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Quanti innocenti finiscono in carcere e perché">
            <a:extLst>
              <a:ext uri="{FF2B5EF4-FFF2-40B4-BE49-F238E27FC236}">
                <a16:creationId xmlns:a16="http://schemas.microsoft.com/office/drawing/2014/main" id="{9126314D-16B3-4CE7-B17B-0A993538F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5073" y="3211412"/>
            <a:ext cx="5455917" cy="2428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637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477749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463354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13DB3DC-EC03-412E-BE1C-F50B6FA3E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538" y="475663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dirty="0" err="1">
                <a:solidFill>
                  <a:srgbClr val="FFFFFF"/>
                </a:solidFill>
              </a:rPr>
              <a:t>Territori</a:t>
            </a:r>
            <a:r>
              <a:rPr lang="en-US" sz="5400" b="1" dirty="0">
                <a:solidFill>
                  <a:srgbClr val="FFFFFF"/>
                </a:solidFill>
              </a:rPr>
              <a:t> </a:t>
            </a:r>
            <a:r>
              <a:rPr lang="en-US" sz="5400" b="1" dirty="0" err="1">
                <a:solidFill>
                  <a:srgbClr val="FFFFFF"/>
                </a:solidFill>
              </a:rPr>
              <a:t>problematici</a:t>
            </a:r>
            <a:endParaRPr lang="en-US" sz="5400" b="1" dirty="0">
              <a:solidFill>
                <a:srgbClr val="FFFFFF"/>
              </a:solidFill>
            </a:endParaRPr>
          </a:p>
        </p:txBody>
      </p:sp>
      <p:pic>
        <p:nvPicPr>
          <p:cNvPr id="3074" name="Picture 2" descr="Quartiere Satellite - Pioltello - Elisa Ferrari - Opera Celeste ...">
            <a:extLst>
              <a:ext uri="{FF2B5EF4-FFF2-40B4-BE49-F238E27FC236}">
                <a16:creationId xmlns:a16="http://schemas.microsoft.com/office/drawing/2014/main" id="{BC3066D3-E82C-44AB-9D5E-E97F79218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4576" y="307731"/>
            <a:ext cx="5426844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La metamorfosi delle periferie - minima&amp;moralia : minima&amp;moralia">
            <a:extLst>
              <a:ext uri="{FF2B5EF4-FFF2-40B4-BE49-F238E27FC236}">
                <a16:creationId xmlns:a16="http://schemas.microsoft.com/office/drawing/2014/main" id="{17810B88-D3AC-44E8-8C71-344210B7A5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16043" y="491217"/>
            <a:ext cx="5455917" cy="363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573869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77D05B5-CD5E-444C-AE63-4C848A4EFC50}"/>
              </a:ext>
            </a:extLst>
          </p:cNvPr>
          <p:cNvSpPr txBox="1"/>
          <p:nvPr/>
        </p:nvSpPr>
        <p:spPr>
          <a:xfrm>
            <a:off x="172720" y="5789856"/>
            <a:ext cx="11805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Agostino Petrillo (2018), </a:t>
            </a:r>
            <a:r>
              <a:rPr lang="it-IT" i="1" dirty="0">
                <a:solidFill>
                  <a:schemeClr val="bg1"/>
                </a:solidFill>
              </a:rPr>
              <a:t>La periferia nuova. Disuguaglianza, spazi, città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FrancoAngeli</a:t>
            </a:r>
            <a:r>
              <a:rPr lang="it-IT" dirty="0">
                <a:solidFill>
                  <a:schemeClr val="bg1"/>
                </a:solidFill>
              </a:rPr>
              <a:t>, Milano. </a:t>
            </a:r>
          </a:p>
        </p:txBody>
      </p:sp>
    </p:spTree>
    <p:extLst>
      <p:ext uri="{BB962C8B-B14F-4D97-AF65-F5344CB8AC3E}">
        <p14:creationId xmlns:p14="http://schemas.microsoft.com/office/powerpoint/2010/main" val="3543452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0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5" name="Freeform: Shape 12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6" name="Freeform: Shape 14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olo 4">
            <a:extLst>
              <a:ext uri="{FF2B5EF4-FFF2-40B4-BE49-F238E27FC236}">
                <a16:creationId xmlns:a16="http://schemas.microsoft.com/office/drawing/2014/main" id="{DD016714-BAF9-4FFA-91DA-2A3FCF40A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2019935"/>
            <a:ext cx="9144000" cy="2764028"/>
          </a:xfrm>
        </p:spPr>
        <p:txBody>
          <a:bodyPr anchor="ctr">
            <a:normAutofit/>
          </a:bodyPr>
          <a:lstStyle/>
          <a:p>
            <a:r>
              <a:rPr lang="it-IT" sz="6700" dirty="0"/>
              <a:t>Quali </a:t>
            </a:r>
            <a:r>
              <a:rPr lang="it-IT" sz="6700" b="1" dirty="0">
                <a:solidFill>
                  <a:srgbClr val="FF0000"/>
                </a:solidFill>
              </a:rPr>
              <a:t>rischi</a:t>
            </a:r>
            <a:r>
              <a:rPr lang="it-IT" sz="6700" dirty="0"/>
              <a:t> per la progettazione educativa?</a:t>
            </a:r>
          </a:p>
        </p:txBody>
      </p:sp>
      <p:sp>
        <p:nvSpPr>
          <p:cNvPr id="6" name="Sottotitolo 5">
            <a:extLst>
              <a:ext uri="{FF2B5EF4-FFF2-40B4-BE49-F238E27FC236}">
                <a16:creationId xmlns:a16="http://schemas.microsoft.com/office/drawing/2014/main" id="{6D583C95-BFB3-46C4-8F88-56DB26B15A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it-IT" sz="2800" dirty="0"/>
              <a:t>Vie di fuga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66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32" name="Rectangle 78">
            <a:extLst>
              <a:ext uri="{FF2B5EF4-FFF2-40B4-BE49-F238E27FC236}">
                <a16:creationId xmlns:a16="http://schemas.microsoft.com/office/drawing/2014/main" id="{6234BCC6-39B9-47D9-8BF8-C665401AE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30" name="Picture 10">
            <a:extLst>
              <a:ext uri="{FF2B5EF4-FFF2-40B4-BE49-F238E27FC236}">
                <a16:creationId xmlns:a16="http://schemas.microsoft.com/office/drawing/2014/main" id="{88BE531D-623C-477A-A247-7ECD1CEAA6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83" r="-2" b="12746"/>
          <a:stretch/>
        </p:blipFill>
        <p:spPr bwMode="auto"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ttentato all'aeroporto e alla fermata della metro Maelbeek di ...">
            <a:extLst>
              <a:ext uri="{FF2B5EF4-FFF2-40B4-BE49-F238E27FC236}">
                <a16:creationId xmlns:a16="http://schemas.microsoft.com/office/drawing/2014/main" id="{4D73DBEB-D753-43FF-95CD-A85C9D5922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15" b="6300"/>
          <a:stretch/>
        </p:blipFill>
        <p:spPr bwMode="auto"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5133" name="Freeform: Shape 80">
            <a:extLst>
              <a:ext uri="{FF2B5EF4-FFF2-40B4-BE49-F238E27FC236}">
                <a16:creationId xmlns:a16="http://schemas.microsoft.com/office/drawing/2014/main" id="{72A9CE9D-DAC3-40AF-B504-78A64A909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5134" name="Freeform: Shape 82">
            <a:extLst>
              <a:ext uri="{FF2B5EF4-FFF2-40B4-BE49-F238E27FC236}">
                <a16:creationId xmlns:a16="http://schemas.microsoft.com/office/drawing/2014/main" id="{506D7452-6CDE-4381-86CE-07B2459383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C38FD3C6-5F0A-4805-A1D1-EF2A198EC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1524659"/>
            <a:ext cx="5019074" cy="27740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Vie di fuga</a:t>
            </a: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2FDBDD60-F495-4FEF-8AFB-021E5B8CA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8912" y="4687367"/>
            <a:ext cx="4917948" cy="133502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 </a:t>
            </a:r>
            <a:r>
              <a:rPr lang="en-US" sz="2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c’è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nulla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(di </a:t>
            </a:r>
            <a:r>
              <a:rPr lang="en-US" sz="28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educativo</a:t>
            </a: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br>
              <a:rPr lang="en-US" sz="2800" dirty="0"/>
            </a:br>
            <a:r>
              <a: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 fare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762DA937-8B55-4317-BD32-98D7AF30E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67989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52EE5A8-045B-4D39-8ED1-513334085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098" y="4461119"/>
            <a:ext cx="5019074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996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2837E89C-117C-4438-8CF3-58F96BC7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Vie di fuga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una particolare costruzione dell’«</a:t>
            </a:r>
            <a:r>
              <a:rPr lang="it-IT" dirty="0">
                <a:solidFill>
                  <a:srgbClr val="FF0000"/>
                </a:solidFill>
              </a:rPr>
              <a:t>altro</a:t>
            </a:r>
            <a:r>
              <a:rPr lang="it-IT" dirty="0">
                <a:solidFill>
                  <a:schemeClr val="bg1"/>
                </a:solidFill>
              </a:rPr>
              <a:t>» e del «</a:t>
            </a:r>
            <a:r>
              <a:rPr lang="it-IT" dirty="0">
                <a:solidFill>
                  <a:srgbClr val="FF0000"/>
                </a:solidFill>
              </a:rPr>
              <a:t>noi</a:t>
            </a:r>
            <a:r>
              <a:rPr lang="it-IT" dirty="0">
                <a:solidFill>
                  <a:schemeClr val="bg1"/>
                </a:solidFill>
              </a:rPr>
              <a:t>»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6886EFC-26D8-438F-9A22-98DF4F569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Buoni </a:t>
            </a:r>
            <a:r>
              <a:rPr lang="it-IT" dirty="0">
                <a:solidFill>
                  <a:srgbClr val="FF0000"/>
                </a:solidFill>
              </a:rPr>
              <a:t>vs</a:t>
            </a:r>
            <a:r>
              <a:rPr lang="it-IT" dirty="0">
                <a:solidFill>
                  <a:schemeClr val="bg1"/>
                </a:solidFill>
              </a:rPr>
              <a:t> cattivi 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Umanità </a:t>
            </a:r>
            <a:r>
              <a:rPr lang="it-IT" dirty="0">
                <a:solidFill>
                  <a:srgbClr val="FF0000"/>
                </a:solidFill>
              </a:rPr>
              <a:t>vs</a:t>
            </a:r>
            <a:r>
              <a:rPr lang="it-IT" dirty="0">
                <a:solidFill>
                  <a:schemeClr val="bg1"/>
                </a:solidFill>
              </a:rPr>
              <a:t> disumanità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Normalità </a:t>
            </a:r>
            <a:r>
              <a:rPr lang="it-IT" dirty="0">
                <a:solidFill>
                  <a:srgbClr val="FF0000"/>
                </a:solidFill>
              </a:rPr>
              <a:t>vs</a:t>
            </a:r>
            <a:r>
              <a:rPr lang="it-IT" dirty="0">
                <a:solidFill>
                  <a:schemeClr val="bg1"/>
                </a:solidFill>
              </a:rPr>
              <a:t> sub-umanità</a:t>
            </a:r>
          </a:p>
          <a:p>
            <a:pPr marL="0" indent="0">
              <a:buNone/>
            </a:pPr>
            <a:r>
              <a:rPr lang="it-IT" dirty="0">
                <a:solidFill>
                  <a:schemeClr val="bg1"/>
                </a:solidFill>
              </a:rPr>
              <a:t>Cittadino/a </a:t>
            </a:r>
            <a:r>
              <a:rPr lang="it-IT" dirty="0">
                <a:solidFill>
                  <a:srgbClr val="FF0000"/>
                </a:solidFill>
              </a:rPr>
              <a:t>vs</a:t>
            </a:r>
            <a:r>
              <a:rPr lang="it-IT" dirty="0">
                <a:solidFill>
                  <a:schemeClr val="bg1"/>
                </a:solidFill>
              </a:rPr>
              <a:t> sfollato, vittima, assistito…</a:t>
            </a:r>
          </a:p>
        </p:txBody>
      </p:sp>
    </p:spTree>
    <p:extLst>
      <p:ext uri="{BB962C8B-B14F-4D97-AF65-F5344CB8AC3E}">
        <p14:creationId xmlns:p14="http://schemas.microsoft.com/office/powerpoint/2010/main" val="10965249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2837E89C-117C-4438-8CF3-58F96BC7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it-IT" b="1" dirty="0">
                <a:solidFill>
                  <a:schemeClr val="bg1"/>
                </a:solidFill>
              </a:rPr>
              <a:t>Vie di fuga</a:t>
            </a:r>
            <a:br>
              <a:rPr lang="it-IT" dirty="0">
                <a:solidFill>
                  <a:schemeClr val="bg1"/>
                </a:solidFill>
              </a:rPr>
            </a:br>
            <a:r>
              <a:rPr lang="it-IT" dirty="0">
                <a:solidFill>
                  <a:schemeClr val="bg1"/>
                </a:solidFill>
              </a:rPr>
              <a:t>una particolare costruzione dell’«</a:t>
            </a:r>
            <a:r>
              <a:rPr lang="it-IT" dirty="0">
                <a:solidFill>
                  <a:srgbClr val="FF0000"/>
                </a:solidFill>
              </a:rPr>
              <a:t>altro</a:t>
            </a:r>
            <a:r>
              <a:rPr lang="it-IT" dirty="0">
                <a:solidFill>
                  <a:schemeClr val="bg1"/>
                </a:solidFill>
              </a:rPr>
              <a:t>» e del «</a:t>
            </a:r>
            <a:r>
              <a:rPr lang="it-IT" dirty="0">
                <a:solidFill>
                  <a:srgbClr val="FF0000"/>
                </a:solidFill>
              </a:rPr>
              <a:t>noi</a:t>
            </a:r>
            <a:r>
              <a:rPr lang="it-IT" dirty="0">
                <a:solidFill>
                  <a:schemeClr val="bg1"/>
                </a:solidFill>
              </a:rPr>
              <a:t>»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6886EFC-26D8-438F-9A22-98DF4F569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Cristallizzazione</a:t>
            </a:r>
            <a:r>
              <a:rPr lang="it-IT" dirty="0">
                <a:solidFill>
                  <a:schemeClr val="bg1"/>
                </a:solidFill>
              </a:rPr>
              <a:t> delle soggettività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Semplificazione</a:t>
            </a:r>
            <a:r>
              <a:rPr lang="it-IT" dirty="0">
                <a:solidFill>
                  <a:schemeClr val="bg1"/>
                </a:solidFill>
              </a:rPr>
              <a:t> dei fenomeni dei contesti, dei percorsi, delle relazioni che conducono a un evento</a:t>
            </a:r>
          </a:p>
          <a:p>
            <a:pPr marL="0" indent="0">
              <a:buNone/>
            </a:pPr>
            <a:r>
              <a:rPr lang="it-IT" b="1" dirty="0">
                <a:solidFill>
                  <a:srgbClr val="FF0000"/>
                </a:solidFill>
              </a:rPr>
              <a:t>Deresponsabilizzazione</a:t>
            </a:r>
            <a:r>
              <a:rPr lang="it-IT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5187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4248</TotalTime>
  <Words>302</Words>
  <Application>Microsoft Office PowerPoint</Application>
  <PresentationFormat>Widescreen</PresentationFormat>
  <Paragraphs>62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Avenir Next LT Pro</vt:lpstr>
      <vt:lpstr>Calibri</vt:lpstr>
      <vt:lpstr>Calibri Light</vt:lpstr>
      <vt:lpstr>Office Theme</vt:lpstr>
      <vt:lpstr>Presentazione standard di PowerPoint</vt:lpstr>
      <vt:lpstr>I contesti emergenziali</vt:lpstr>
      <vt:lpstr>Condizioni di grave sofferenza</vt:lpstr>
      <vt:lpstr>Istituzionalizzazione</vt:lpstr>
      <vt:lpstr>Territori problematici</vt:lpstr>
      <vt:lpstr>Quali rischi per la progettazione educativa?</vt:lpstr>
      <vt:lpstr>Vie di fuga</vt:lpstr>
      <vt:lpstr>Vie di fuga una particolare costruzione dell’«altro» e del «noi»</vt:lpstr>
      <vt:lpstr>Vie di fuga una particolare costruzione dell’«altro» e del «noi»</vt:lpstr>
      <vt:lpstr>Vie di fuga una particolare costruzione dell’«altro» e del «noi»</vt:lpstr>
      <vt:lpstr>Progettare</vt:lpstr>
      <vt:lpstr>Riconoscere l’umanità e la dignità dell’«altro/a»</vt:lpstr>
      <vt:lpstr>Ripensare il centro dal  margine</vt:lpstr>
      <vt:lpstr>Ripensare il nostro modo conoscere, comprendere, intervenire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Progettazione dei servizi educativi  A. A. 2019-2020</dc:title>
  <dc:creator>Lisa Brambilla</dc:creator>
  <cp:lastModifiedBy>Lisa Brambilla</cp:lastModifiedBy>
  <cp:revision>12</cp:revision>
  <dcterms:created xsi:type="dcterms:W3CDTF">2020-05-15T16:15:18Z</dcterms:created>
  <dcterms:modified xsi:type="dcterms:W3CDTF">2021-04-30T12:45:11Z</dcterms:modified>
</cp:coreProperties>
</file>