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23" r:id="rId3"/>
    <p:sldId id="424" r:id="rId4"/>
    <p:sldId id="425" r:id="rId5"/>
    <p:sldId id="426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46" r:id="rId18"/>
    <p:sldId id="449" r:id="rId19"/>
    <p:sldId id="450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67" r:id="rId32"/>
    <p:sldId id="469" r:id="rId33"/>
    <p:sldId id="470" r:id="rId34"/>
    <p:sldId id="471" r:id="rId35"/>
    <p:sldId id="472" r:id="rId36"/>
    <p:sldId id="473" r:id="rId37"/>
    <p:sldId id="474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8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1B4B8A-F2C6-AE43-AC8F-95A8394F1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FD45A6B-BC59-2B45-98A4-D6FFB8858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980129-00B9-7945-BF13-C57ADD3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B41E-6310-994C-B4DD-85042D88ABB4}" type="datetimeFigureOut">
              <a:rPr lang="it-IT" smtClean="0"/>
              <a:t>02/05/21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D7BDDC-DF18-6140-93A6-C1B5EC62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9FDA77-9363-644E-8CFA-400896B2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23E1-20CB-DD43-B4BC-07C5E06ADF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33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F5731A-7C02-D14C-BD33-FB6B0C43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20AD9D-854A-F743-A8C1-A1B97122D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1FB591-38CC-5D4A-9BCD-15BDFADB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B41E-6310-994C-B4DD-85042D88ABB4}" type="datetimeFigureOut">
              <a:rPr lang="it-IT" smtClean="0"/>
              <a:t>02/05/21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BB3EED-B035-2F4B-9788-A9332204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2062CD-7CB9-554E-AA40-6355D7EB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23E1-20CB-DD43-B4BC-07C5E06ADF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56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50DF7BA-614D-AA40-8E4E-E1AE3310C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4C95DE-5BE7-C841-8D90-438AB012F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82330B-420D-1041-B3AA-D7BAAEA1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B41E-6310-994C-B4DD-85042D88ABB4}" type="datetimeFigureOut">
              <a:rPr lang="it-IT" smtClean="0"/>
              <a:t>02/05/21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E14BE8-A9B7-0D4C-89E2-CA1E0858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BFEC06-F48E-BD49-A928-AF259ECD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23E1-20CB-DD43-B4BC-07C5E06ADF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320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0804E-50FA-415A-9460-174E9897E43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1757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39C70-1303-8A4D-AC94-11C5BC39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97E014-DAD1-384B-A1B4-602F985F3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84685D-F937-0748-9623-EF4C6F48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B41E-6310-994C-B4DD-85042D88ABB4}" type="datetimeFigureOut">
              <a:rPr lang="it-IT" smtClean="0"/>
              <a:t>02/05/21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5FF0BF-AC55-5A40-AEED-91FA9CD9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CBE17A-1C3D-0F49-8E40-ADABD51A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23E1-20CB-DD43-B4BC-07C5E06ADF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3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36177E-4377-6442-A673-12DFBF56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E3592F-EB9F-DD48-846F-0660ACD30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D20B7E-547A-3A47-BBAA-52E4558B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B41E-6310-994C-B4DD-85042D88ABB4}" type="datetimeFigureOut">
              <a:rPr lang="it-IT" smtClean="0"/>
              <a:t>02/05/21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D2742C-481E-0442-9B6B-EA370239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25430E-5D21-F441-AD26-1829BEAE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23E1-20CB-DD43-B4BC-07C5E06ADF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84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1A511F-3742-9241-BEDE-3BBEFE33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B16D5C-7187-EF4C-9504-41491ECAA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B04E3D-1C50-3E46-960D-D792A2989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4243A8-C0B4-6846-AF1D-D722D2FD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B41E-6310-994C-B4DD-85042D88ABB4}" type="datetimeFigureOut">
              <a:rPr lang="it-IT" smtClean="0"/>
              <a:t>02/05/21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0FE66E-F1B5-0B4A-AA88-2064ED00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0B7C76-9B72-7C4F-8421-F52F0D2C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23E1-20CB-DD43-B4BC-07C5E06ADF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46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B12DA-92A1-FC4C-9B95-D490C531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F33F4C-BD0A-274D-BE9F-73F9306E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C80387-2CE8-8C40-BDD8-F03D5D9AA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F192558-CB45-5C46-A057-43B0F4C53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9745029-3DC8-6048-8CCE-95949E79E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45AE6D4-C746-E448-B242-2411D474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B41E-6310-994C-B4DD-85042D88ABB4}" type="datetimeFigureOut">
              <a:rPr lang="it-IT" smtClean="0"/>
              <a:t>02/05/21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7411697-5B15-2949-8421-80FA851E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4B74F91-AAF2-F545-8BB9-92D37D94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23E1-20CB-DD43-B4BC-07C5E06ADF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23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33CE76-A5C8-A24B-8E3E-7AF635EA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210FC02-9683-644E-B5B0-9EE781BE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B41E-6310-994C-B4DD-85042D88ABB4}" type="datetimeFigureOut">
              <a:rPr lang="it-IT" smtClean="0"/>
              <a:t>02/05/21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B7586C-62AC-0A48-B59A-67549C1B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2F0E84-926F-C749-9A8B-284C038B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23E1-20CB-DD43-B4BC-07C5E06ADF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70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A4DC2C7-BB43-B342-AAAB-BC4ED469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B41E-6310-994C-B4DD-85042D88ABB4}" type="datetimeFigureOut">
              <a:rPr lang="it-IT" smtClean="0"/>
              <a:t>02/05/21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07D7FB-7132-7846-9BFC-1387C955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06E84A-E916-DC47-91AE-AB4FFA3F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23E1-20CB-DD43-B4BC-07C5E06ADF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17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77078F-B9F5-0544-AA1B-4A449FDF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581F8C-65B4-D548-81C9-208DF547D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3CD0AFC-C8CF-0B4C-8CC4-5B2AB89FC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99B5FA-C004-8945-8861-9ABD8B88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B41E-6310-994C-B4DD-85042D88ABB4}" type="datetimeFigureOut">
              <a:rPr lang="it-IT" smtClean="0"/>
              <a:t>02/05/21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6DB9CB-4BCA-A54D-8570-3D3A9865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7323B6-85C0-EC49-94D2-A47951F9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23E1-20CB-DD43-B4BC-07C5E06ADF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90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90990-B77D-C846-8852-F0750191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0DAC89A-71C6-C844-9AAF-E1392B701D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015B6F-2DA9-C542-AD25-C8103EF91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F1E113-D198-3343-AFAA-5B5EBA05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B41E-6310-994C-B4DD-85042D88ABB4}" type="datetimeFigureOut">
              <a:rPr lang="it-IT" smtClean="0"/>
              <a:t>02/05/21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534F20-67A4-FB42-9662-03A9F850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4A7E4B-EE16-C543-8B3B-37EDA965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23E1-20CB-DD43-B4BC-07C5E06ADF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86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DE0F10-AA2F-8F48-8522-6D20C0DA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A331F6-D517-3C4D-8A8D-195B3915D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647A9E-56C6-A342-9289-D6DBB1262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CB41E-6310-994C-B4DD-85042D88ABB4}" type="datetimeFigureOut">
              <a:rPr lang="it-IT" smtClean="0"/>
              <a:t>02/05/21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FC56F3-5445-054C-A98E-F75A45B07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B4AA6D-F335-D044-96F2-A2C37A8F5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E23E1-20CB-DD43-B4BC-07C5E06ADF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98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6A2FE-FA7F-A14B-8B81-ED1E8668C1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Analisi Multivariata dei dati: Lezione 8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5F33A0-53AD-5849-809F-900FBB58D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Erica Casini</a:t>
            </a:r>
          </a:p>
        </p:txBody>
      </p:sp>
    </p:spTree>
    <p:extLst>
      <p:ext uri="{BB962C8B-B14F-4D97-AF65-F5344CB8AC3E}">
        <p14:creationId xmlns:p14="http://schemas.microsoft.com/office/powerpoint/2010/main" val="312723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25538"/>
            <a:ext cx="40322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CasellaDiTesto 9"/>
          <p:cNvSpPr txBox="1">
            <a:spLocks noChangeArrowheads="1"/>
          </p:cNvSpPr>
          <p:nvPr/>
        </p:nvSpPr>
        <p:spPr bwMode="auto">
          <a:xfrm>
            <a:off x="2424113" y="4149726"/>
            <a:ext cx="1655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Matrice delle correlazioni</a:t>
            </a:r>
          </a:p>
        </p:txBody>
      </p:sp>
      <p:sp>
        <p:nvSpPr>
          <p:cNvPr id="49156" name="CasellaDiTesto 10"/>
          <p:cNvSpPr txBox="1">
            <a:spLocks noChangeArrowheads="1"/>
          </p:cNvSpPr>
          <p:nvPr/>
        </p:nvSpPr>
        <p:spPr bwMode="auto">
          <a:xfrm>
            <a:off x="7464426" y="3933826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Numero di fattori (per il momento)</a:t>
            </a:r>
          </a:p>
        </p:txBody>
      </p:sp>
      <p:sp>
        <p:nvSpPr>
          <p:cNvPr id="49157" name="CasellaDiTesto 11"/>
          <p:cNvSpPr txBox="1">
            <a:spLocks noChangeArrowheads="1"/>
          </p:cNvSpPr>
          <p:nvPr/>
        </p:nvSpPr>
        <p:spPr bwMode="auto">
          <a:xfrm>
            <a:off x="5735639" y="3933826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Metodo di estrazione: ACP</a:t>
            </a:r>
          </a:p>
        </p:txBody>
      </p:sp>
      <p:sp>
        <p:nvSpPr>
          <p:cNvPr id="49158" name="CasellaDiTesto 12"/>
          <p:cNvSpPr txBox="1">
            <a:spLocks noChangeArrowheads="1"/>
          </p:cNvSpPr>
          <p:nvPr/>
        </p:nvSpPr>
        <p:spPr bwMode="auto">
          <a:xfrm>
            <a:off x="9191625" y="3933826"/>
            <a:ext cx="1296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it-IT">
                <a:latin typeface="Calibri Light" panose="020F0302020204030204" pitchFamily="34" charset="0"/>
                <a:cs typeface="Calibri Light" panose="020F0302020204030204" pitchFamily="34" charset="0"/>
              </a:rPr>
              <a:t>Scree plot</a:t>
            </a:r>
          </a:p>
        </p:txBody>
      </p:sp>
      <p:pic>
        <p:nvPicPr>
          <p:cNvPr id="4915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9" y="1196975"/>
            <a:ext cx="37052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2 18"/>
          <p:cNvCxnSpPr/>
          <p:nvPr/>
        </p:nvCxnSpPr>
        <p:spPr>
          <a:xfrm flipH="1">
            <a:off x="5303838" y="1773238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9983789" y="1989138"/>
            <a:ext cx="4333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H="1" flipV="1">
            <a:off x="2351089" y="2852739"/>
            <a:ext cx="649287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V="1">
            <a:off x="6240463" y="1557339"/>
            <a:ext cx="792162" cy="266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cxnSpLocks/>
            <a:stCxn id="49156" idx="0"/>
          </p:cNvCxnSpPr>
          <p:nvPr/>
        </p:nvCxnSpPr>
        <p:spPr>
          <a:xfrm flipH="1" flipV="1">
            <a:off x="7608888" y="2852739"/>
            <a:ext cx="755650" cy="1081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H="1" flipV="1">
            <a:off x="8112126" y="2133600"/>
            <a:ext cx="1800225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8213" y="4889500"/>
            <a:ext cx="268446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Connettore 2 42"/>
          <p:cNvCxnSpPr/>
          <p:nvPr/>
        </p:nvCxnSpPr>
        <p:spPr>
          <a:xfrm flipH="1">
            <a:off x="4727576" y="5876925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168" name="CasellaDiTesto 43"/>
          <p:cNvSpPr txBox="1">
            <a:spLocks noChangeArrowheads="1"/>
          </p:cNvSpPr>
          <p:nvPr/>
        </p:nvSpPr>
        <p:spPr bwMode="auto">
          <a:xfrm>
            <a:off x="6456363" y="5661026"/>
            <a:ext cx="3384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 Light" panose="020F0302020204030204" pitchFamily="34" charset="0"/>
                <a:cs typeface="Calibri Light" panose="020F0302020204030204" pitchFamily="34" charset="0"/>
              </a:rPr>
              <a:t>Ordinare le saturazioni fattoriali secondo il loro peso  (faciliterà l’interpretazione dei fattori)</a:t>
            </a:r>
          </a:p>
        </p:txBody>
      </p:sp>
      <p:cxnSp>
        <p:nvCxnSpPr>
          <p:cNvPr id="45" name="Connettore 2 44"/>
          <p:cNvCxnSpPr>
            <a:stCxn id="49168" idx="1"/>
          </p:cNvCxnSpPr>
          <p:nvPr/>
        </p:nvCxnSpPr>
        <p:spPr>
          <a:xfrm flipH="1" flipV="1">
            <a:off x="3432175" y="6021388"/>
            <a:ext cx="3024188" cy="10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4339" y="1268413"/>
            <a:ext cx="3455987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CasellaDiTesto 3"/>
          <p:cNvSpPr txBox="1">
            <a:spLocks noChangeArrowheads="1"/>
          </p:cNvSpPr>
          <p:nvPr/>
        </p:nvSpPr>
        <p:spPr bwMode="auto">
          <a:xfrm>
            <a:off x="2640013" y="5084764"/>
            <a:ext cx="316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Sintassi corrispondente</a:t>
            </a:r>
          </a:p>
        </p:txBody>
      </p:sp>
      <p:cxnSp>
        <p:nvCxnSpPr>
          <p:cNvPr id="7" name="Connettore 2 6"/>
          <p:cNvCxnSpPr/>
          <p:nvPr/>
        </p:nvCxnSpPr>
        <p:spPr>
          <a:xfrm flipV="1">
            <a:off x="5159376" y="3357564"/>
            <a:ext cx="73025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101" y="3925889"/>
            <a:ext cx="40624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0" y="981076"/>
            <a:ext cx="9144000" cy="4530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Matrice di correlazioni iniziali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diversi r &gt; |.30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|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133600"/>
            <a:ext cx="88931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Oval 5"/>
          <p:cNvSpPr>
            <a:spLocks noChangeArrowheads="1"/>
          </p:cNvSpPr>
          <p:nvPr/>
        </p:nvSpPr>
        <p:spPr bwMode="auto">
          <a:xfrm>
            <a:off x="3287713" y="3357564"/>
            <a:ext cx="431800" cy="1428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05" name="Oval 6"/>
          <p:cNvSpPr>
            <a:spLocks noChangeArrowheads="1"/>
          </p:cNvSpPr>
          <p:nvPr/>
        </p:nvSpPr>
        <p:spPr bwMode="auto">
          <a:xfrm>
            <a:off x="3287713" y="4365625"/>
            <a:ext cx="431800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06" name="Oval 7"/>
          <p:cNvSpPr>
            <a:spLocks noChangeArrowheads="1"/>
          </p:cNvSpPr>
          <p:nvPr/>
        </p:nvSpPr>
        <p:spPr bwMode="auto">
          <a:xfrm>
            <a:off x="3863975" y="4005263"/>
            <a:ext cx="431800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07" name="Oval 8"/>
          <p:cNvSpPr>
            <a:spLocks noChangeArrowheads="1"/>
          </p:cNvSpPr>
          <p:nvPr/>
        </p:nvSpPr>
        <p:spPr bwMode="auto">
          <a:xfrm>
            <a:off x="3935413" y="4149725"/>
            <a:ext cx="431800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08" name="Oval 9"/>
          <p:cNvSpPr>
            <a:spLocks noChangeArrowheads="1"/>
          </p:cNvSpPr>
          <p:nvPr/>
        </p:nvSpPr>
        <p:spPr bwMode="auto">
          <a:xfrm>
            <a:off x="4440238" y="3500438"/>
            <a:ext cx="431800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09" name="Oval 10"/>
          <p:cNvSpPr>
            <a:spLocks noChangeArrowheads="1"/>
          </p:cNvSpPr>
          <p:nvPr/>
        </p:nvSpPr>
        <p:spPr bwMode="auto">
          <a:xfrm>
            <a:off x="4511675" y="4652963"/>
            <a:ext cx="431800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10" name="Oval 11"/>
          <p:cNvSpPr>
            <a:spLocks noChangeArrowheads="1"/>
          </p:cNvSpPr>
          <p:nvPr/>
        </p:nvSpPr>
        <p:spPr bwMode="auto">
          <a:xfrm>
            <a:off x="5087938" y="4365625"/>
            <a:ext cx="431800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11" name="Oval 12"/>
          <p:cNvSpPr>
            <a:spLocks noChangeArrowheads="1"/>
          </p:cNvSpPr>
          <p:nvPr/>
        </p:nvSpPr>
        <p:spPr bwMode="auto">
          <a:xfrm>
            <a:off x="5735638" y="4652963"/>
            <a:ext cx="431800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12" name="Oval 13"/>
          <p:cNvSpPr>
            <a:spLocks noChangeArrowheads="1"/>
          </p:cNvSpPr>
          <p:nvPr/>
        </p:nvSpPr>
        <p:spPr bwMode="auto">
          <a:xfrm>
            <a:off x="5735638" y="5013325"/>
            <a:ext cx="431800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13" name="Oval 14"/>
          <p:cNvSpPr>
            <a:spLocks noChangeArrowheads="1"/>
          </p:cNvSpPr>
          <p:nvPr/>
        </p:nvSpPr>
        <p:spPr bwMode="auto">
          <a:xfrm>
            <a:off x="6384925" y="4797425"/>
            <a:ext cx="431800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14" name="Oval 15"/>
          <p:cNvSpPr>
            <a:spLocks noChangeArrowheads="1"/>
          </p:cNvSpPr>
          <p:nvPr/>
        </p:nvSpPr>
        <p:spPr bwMode="auto">
          <a:xfrm>
            <a:off x="6383338" y="5013325"/>
            <a:ext cx="431800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15" name="Oval 16"/>
          <p:cNvSpPr>
            <a:spLocks noChangeArrowheads="1"/>
          </p:cNvSpPr>
          <p:nvPr/>
        </p:nvSpPr>
        <p:spPr bwMode="auto">
          <a:xfrm>
            <a:off x="6888163" y="4149725"/>
            <a:ext cx="431800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16" name="Oval 17"/>
          <p:cNvSpPr>
            <a:spLocks noChangeArrowheads="1"/>
          </p:cNvSpPr>
          <p:nvPr/>
        </p:nvSpPr>
        <p:spPr bwMode="auto">
          <a:xfrm>
            <a:off x="9336088" y="5013325"/>
            <a:ext cx="431800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1" y="981076"/>
            <a:ext cx="8893175" cy="4530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3200" b="1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Comunalità</a:t>
            </a:r>
            <a:endParaRPr lang="it-IT" sz="3200" b="1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Somma dei quadrati  delle correlazioni della variabile con i fattori. Quanta varianza della variabile è spiegata dai fattori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359150" y="2654301"/>
          <a:ext cx="4991100" cy="4195763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225">
                <a:tc gridSpan="3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Comunalità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Iniziale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Estrazione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cibo di ottima qualità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,811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ben arredato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,732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porzioni generose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,824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cibo gustoso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,857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ottimo rapporto qualità/prezzo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,690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camerieri gentili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,813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locali puliti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,586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ambiente divertente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,773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menù con ampia scelta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,820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prezzo conveniente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,582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dipendenti cortesi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,725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dipendenti competenti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,740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225">
                <a:tc gridSpan="3"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Metodo di estrazione: Analisi componenti principali.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524000" y="2276475"/>
          <a:ext cx="6870700" cy="3962408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2888">
                <a:tc gridSpan="7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Varianza totale spiegata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rowSpan="2"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Componente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Autovalori iniziali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Pesi dei fattori non ruotati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Totale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% di varianza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% cumulata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Totale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% di varianza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% cumulata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3,159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26,325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26,325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3,159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26,325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26,325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2,335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19,455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45,780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2,335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19,455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45,780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1,813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15,109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60,889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1,813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15,109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60,889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1,647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13,725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74,614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1,647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13,725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74,614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,771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6,422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81,036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,581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4,845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85,881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,409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3,410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89,291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,324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2,703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91,994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,280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2,335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94,329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,274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2,282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96,611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,217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1,806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98,417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,190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1,583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100,000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2888">
                <a:tc gridSpan="7"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Metodo di estrazione: Analisi componenti principali.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3358" name="AutoShape 4"/>
          <p:cNvSpPr>
            <a:spLocks/>
          </p:cNvSpPr>
          <p:nvPr/>
        </p:nvSpPr>
        <p:spPr bwMode="auto">
          <a:xfrm>
            <a:off x="3432175" y="1082675"/>
            <a:ext cx="2484438" cy="1193800"/>
          </a:xfrm>
          <a:prstGeom prst="accentBorderCallout1">
            <a:avLst>
              <a:gd name="adj1" fmla="val 9574"/>
              <a:gd name="adj2" fmla="val -3065"/>
              <a:gd name="adj3" fmla="val 148537"/>
              <a:gd name="adj4" fmla="val -1316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53359" name="Text Box 5"/>
          <p:cNvSpPr txBox="1">
            <a:spLocks noChangeArrowheads="1"/>
          </p:cNvSpPr>
          <p:nvPr/>
        </p:nvSpPr>
        <p:spPr bwMode="auto">
          <a:xfrm>
            <a:off x="3495676" y="1052513"/>
            <a:ext cx="2411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Calibri Light" panose="020F0302020204030204" pitchFamily="34" charset="0"/>
                <a:cs typeface="Calibri Light" panose="020F0302020204030204" pitchFamily="34" charset="0"/>
              </a:rPr>
              <a:t>La varianza totale spiegata dai fattori (prima di qualsiasi rotazione)</a:t>
            </a:r>
          </a:p>
        </p:txBody>
      </p:sp>
      <p:sp>
        <p:nvSpPr>
          <p:cNvPr id="53360" name="Text Box 6"/>
          <p:cNvSpPr txBox="1">
            <a:spLocks noChangeArrowheads="1"/>
          </p:cNvSpPr>
          <p:nvPr/>
        </p:nvSpPr>
        <p:spPr bwMode="auto">
          <a:xfrm>
            <a:off x="6456364" y="981076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3.159 / 12 = .26325 = 26%</a:t>
            </a:r>
          </a:p>
        </p:txBody>
      </p:sp>
      <p:sp>
        <p:nvSpPr>
          <p:cNvPr id="53361" name="Line 7"/>
          <p:cNvSpPr>
            <a:spLocks noChangeShapeType="1"/>
          </p:cNvSpPr>
          <p:nvPr/>
        </p:nvSpPr>
        <p:spPr bwMode="auto">
          <a:xfrm flipV="1">
            <a:off x="3216275" y="1341438"/>
            <a:ext cx="3240088" cy="172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3362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4"/>
          <p:cNvSpPr>
            <a:spLocks noChangeShapeType="1"/>
          </p:cNvSpPr>
          <p:nvPr/>
        </p:nvSpPr>
        <p:spPr bwMode="auto">
          <a:xfrm>
            <a:off x="4295776" y="4149725"/>
            <a:ext cx="5184775" cy="935038"/>
          </a:xfrm>
          <a:prstGeom prst="line">
            <a:avLst/>
          </a:prstGeom>
          <a:noFill/>
          <a:ln w="9525" cap="rnd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4275" name="Immagin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844676"/>
            <a:ext cx="572928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4079876" y="1196976"/>
            <a:ext cx="4392613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Scree</a:t>
            </a:r>
            <a:r>
              <a:rPr lang="it-IT" sz="3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plot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66989" y="981076"/>
            <a:ext cx="68421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Saturazioni fattoriali</a:t>
            </a:r>
          </a:p>
          <a:p>
            <a:pPr algn="ctr">
              <a:defRPr/>
            </a:pP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correlazioni tra variabili e componenti (fattori)</a:t>
            </a:r>
          </a:p>
        </p:txBody>
      </p:sp>
      <p:sp>
        <p:nvSpPr>
          <p:cNvPr id="55299" name="Text Box 34"/>
          <p:cNvSpPr txBox="1">
            <a:spLocks noChangeArrowheads="1"/>
          </p:cNvSpPr>
          <p:nvPr/>
        </p:nvSpPr>
        <p:spPr bwMode="auto">
          <a:xfrm>
            <a:off x="7859714" y="2492375"/>
            <a:ext cx="28082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Tutti e quattro i fattori sono correlati in maniera sostanziale (</a:t>
            </a:r>
            <a:r>
              <a:rPr lang="it-IT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&gt;|.32|) con molte variabili e le variabili sono correlate con più fattori. La soluzione non è chiara (prima della rotazione)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992313" y="2349501"/>
          <a:ext cx="5688012" cy="3598871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963">
                <a:tc gridSpan="5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Matrice di componenti</a:t>
                      </a:r>
                      <a:r>
                        <a:rPr kumimoji="0" lang="it-IT" sz="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Componente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cibo di ottima qualità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,737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,303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-,417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-,048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cibo gustoso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,736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,321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-,458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-,032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dipendenti competenti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,680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-,377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,139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,340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menù con ampia scelta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,628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,323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-,524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-,215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ottimo rapporto qualità/prezzo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,602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,163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,471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-,283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camerieri gentili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,542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-,495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,139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,505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ambiente divertente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-,123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,726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,180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,445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ben arredato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-,058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,708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,254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,404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locali puliti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,045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,644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,295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,287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porzioni generose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,535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,075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,622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-,380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prezzo conveniente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,270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,003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,549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-,456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dipendenti cortesi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,425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-,415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,148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,592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963">
                <a:tc gridSpan="5"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Metodo estrazione: analisi componenti principali.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963">
                <a:tc gridSpan="5"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a. 4 componenti estratti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5380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sellaDiTesto 33"/>
          <p:cNvSpPr txBox="1"/>
          <p:nvPr/>
        </p:nvSpPr>
        <p:spPr>
          <a:xfrm>
            <a:off x="2782888" y="981076"/>
            <a:ext cx="655320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Scelta del numero dei fattori</a:t>
            </a:r>
          </a:p>
        </p:txBody>
      </p:sp>
      <p:sp>
        <p:nvSpPr>
          <p:cNvPr id="56323" name="CasellaDiTesto 34"/>
          <p:cNvSpPr txBox="1">
            <a:spLocks noChangeArrowheads="1"/>
          </p:cNvSpPr>
          <p:nvPr/>
        </p:nvSpPr>
        <p:spPr bwMode="auto">
          <a:xfrm>
            <a:off x="1847850" y="1700213"/>
            <a:ext cx="8351838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Diversi metodi per decidere quanti fattori tenere per rappresentare al meglio le relazioni fra variabili</a:t>
            </a:r>
          </a:p>
          <a:p>
            <a:endParaRPr lang="it-IT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Nessun criterio “oggettivo” che determina il numero dei fattori da scegliere</a:t>
            </a:r>
          </a:p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Tra i metodi:</a:t>
            </a:r>
          </a:p>
          <a:p>
            <a:pPr>
              <a:buFontTx/>
              <a:buChar char="-"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Autovalore</a:t>
            </a: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maggior di 1 (Kaiser-</a:t>
            </a:r>
            <a:r>
              <a:rPr lang="it-IT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Guttman</a:t>
            </a: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it-IT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mineigen</a:t>
            </a: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Scree</a:t>
            </a: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-test (</a:t>
            </a:r>
            <a:r>
              <a:rPr lang="it-IT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Cattell</a:t>
            </a: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Analisi Parallela</a:t>
            </a:r>
          </a:p>
          <a:p>
            <a:pPr>
              <a:buFontTx/>
              <a:buChar char="-"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Interpretabilità dei fattori</a:t>
            </a:r>
          </a:p>
        </p:txBody>
      </p:sp>
    </p:spTree>
    <p:extLst>
      <p:ext uri="{BB962C8B-B14F-4D97-AF65-F5344CB8AC3E}">
        <p14:creationId xmlns:p14="http://schemas.microsoft.com/office/powerpoint/2010/main" val="174993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82888" y="981076"/>
            <a:ext cx="655320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Autovalore</a:t>
            </a: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&gt; 1</a:t>
            </a:r>
          </a:p>
        </p:txBody>
      </p:sp>
      <p:sp>
        <p:nvSpPr>
          <p:cNvPr id="57347" name="Rectangle 1"/>
          <p:cNvSpPr>
            <a:spLocks noChangeArrowheads="1"/>
          </p:cNvSpPr>
          <p:nvPr/>
        </p:nvSpPr>
        <p:spPr bwMode="auto">
          <a:xfrm>
            <a:off x="1774825" y="1857376"/>
            <a:ext cx="5976938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26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Autovalore</a:t>
            </a:r>
            <a:r>
              <a:rPr lang="it-IT" sz="2600" dirty="0">
                <a:solidFill>
                  <a:srgbClr val="00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 = varianza spiegata dal fattore</a:t>
            </a:r>
          </a:p>
          <a:p>
            <a:pPr eaLnBrk="0" hangingPunct="0"/>
            <a:r>
              <a:rPr lang="it-IT" sz="2600" dirty="0"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Basato sul principio che un fattore che spiega meno di 1, spiega meno di una variabile</a:t>
            </a:r>
          </a:p>
          <a:p>
            <a:pPr eaLnBrk="0" hangingPunct="0"/>
            <a:endParaRPr lang="it-IT" sz="2600" dirty="0">
              <a:latin typeface="Calibri Light" panose="020F0302020204030204" pitchFamily="34" charset="0"/>
              <a:ea typeface="Calibri" pitchFamily="34" charset="0"/>
              <a:cs typeface="Calibri Light" panose="020F0302020204030204" pitchFamily="34" charset="0"/>
            </a:endParaRPr>
          </a:p>
          <a:p>
            <a:pPr eaLnBrk="0" hangingPunct="0"/>
            <a:r>
              <a:rPr lang="it-IT" sz="2600" dirty="0"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Problemi:</a:t>
            </a:r>
          </a:p>
          <a:p>
            <a:r>
              <a:rPr lang="it-IT" sz="2600" dirty="0"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Tende a sovrastimare il numero di fattori</a:t>
            </a:r>
          </a:p>
          <a:p>
            <a:r>
              <a:rPr lang="it-IT" sz="2600" dirty="0"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E’ più utile considerarlo come indicatore del numero massimo di fattori da considerare</a:t>
            </a:r>
          </a:p>
          <a:p>
            <a:r>
              <a:rPr lang="it-IT" sz="2600" dirty="0"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il criterio più debole</a:t>
            </a:r>
          </a:p>
          <a:p>
            <a:r>
              <a:rPr lang="it-IT" sz="2600" u="sng" dirty="0"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Sconsigliato come metodo unico</a:t>
            </a:r>
            <a:endParaRPr lang="it-IT" sz="2600" dirty="0">
              <a:latin typeface="Calibri Light" panose="020F0302020204030204" pitchFamily="34" charset="0"/>
              <a:ea typeface="Calibri" pitchFamily="34" charset="0"/>
              <a:cs typeface="Calibri Light" panose="020F0302020204030204" pitchFamily="34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2492375"/>
            <a:ext cx="1752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1 8"/>
          <p:cNvCxnSpPr/>
          <p:nvPr/>
        </p:nvCxnSpPr>
        <p:spPr>
          <a:xfrm>
            <a:off x="8040689" y="3933825"/>
            <a:ext cx="2232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009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1774825" y="1841501"/>
            <a:ext cx="489743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2600">
                <a:solidFill>
                  <a:srgbClr val="00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Meglio se usato insieme a considerazioni teoriche</a:t>
            </a:r>
            <a:endParaRPr lang="it-IT" sz="2600">
              <a:latin typeface="Calibri Light" panose="020F0302020204030204" pitchFamily="34" charset="0"/>
              <a:ea typeface="Calibri" pitchFamily="34" charset="0"/>
              <a:cs typeface="Calibri Light" panose="020F0302020204030204" pitchFamily="34" charset="0"/>
            </a:endParaRPr>
          </a:p>
          <a:p>
            <a:pPr eaLnBrk="0" hangingPunct="0"/>
            <a:r>
              <a:rPr lang="it-IT" sz="2600">
                <a:solidFill>
                  <a:srgbClr val="00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Focus sul cambiamento di pendenza (salto degli autovalori, graficamente e numerico)</a:t>
            </a:r>
            <a:endParaRPr lang="it-IT" sz="2600">
              <a:latin typeface="Calibri Light" panose="020F0302020204030204" pitchFamily="34" charset="0"/>
              <a:ea typeface="Calibri" pitchFamily="34" charset="0"/>
              <a:cs typeface="Calibri Light" panose="020F0302020204030204" pitchFamily="34" charset="0"/>
            </a:endParaRPr>
          </a:p>
          <a:p>
            <a:pPr eaLnBrk="0" hangingPunct="0"/>
            <a:r>
              <a:rPr lang="it-IT" sz="2600">
                <a:solidFill>
                  <a:srgbClr val="00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Tende a suggerire un numero corretto di fattori</a:t>
            </a:r>
          </a:p>
          <a:p>
            <a:pPr eaLnBrk="0" hangingPunct="0"/>
            <a:r>
              <a:rPr lang="it-IT" sz="2600">
                <a:solidFill>
                  <a:srgbClr val="00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Problemi:</a:t>
            </a:r>
          </a:p>
          <a:p>
            <a:pPr eaLnBrk="0" hangingPunct="0"/>
            <a:r>
              <a:rPr lang="it-IT" sz="2600"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Soluzione corretta meno probabile con campioni piccoli e con un rapporto basso variabili /fattori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071813" y="836613"/>
            <a:ext cx="6553200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Scree-test</a:t>
            </a:r>
            <a:endParaRPr lang="it-IT" sz="380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8372" name="Immagin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364" y="2060576"/>
            <a:ext cx="42116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 flipH="1" flipV="1">
            <a:off x="7104064" y="4149725"/>
            <a:ext cx="3563937" cy="647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4" name="CasellaDiTesto 12"/>
          <p:cNvSpPr txBox="1">
            <a:spLocks noChangeArrowheads="1"/>
          </p:cNvSpPr>
          <p:nvPr/>
        </p:nvSpPr>
        <p:spPr bwMode="auto">
          <a:xfrm>
            <a:off x="6816726" y="5589589"/>
            <a:ext cx="38512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 Light" panose="020F0302020204030204" pitchFamily="34" charset="0"/>
                <a:cs typeface="Calibri Light" panose="020F0302020204030204" pitchFamily="34" charset="0"/>
              </a:rPr>
              <a:t>Tracciare una retta partendo dagli autovalori più bassi</a:t>
            </a:r>
          </a:p>
          <a:p>
            <a:r>
              <a:rPr lang="it-IT" sz="2000">
                <a:latin typeface="Calibri Light" panose="020F0302020204030204" pitchFamily="34" charset="0"/>
                <a:cs typeface="Calibri Light" panose="020F0302020204030204" pitchFamily="34" charset="0"/>
              </a:rPr>
              <a:t>Fattori sopra la retta spiegano più varianza di quelli sulla retta</a:t>
            </a:r>
          </a:p>
        </p:txBody>
      </p:sp>
      <p:cxnSp>
        <p:nvCxnSpPr>
          <p:cNvPr id="15" name="Connettore 2 14"/>
          <p:cNvCxnSpPr>
            <a:stCxn id="58374" idx="0"/>
          </p:cNvCxnSpPr>
          <p:nvPr/>
        </p:nvCxnSpPr>
        <p:spPr>
          <a:xfrm flipH="1" flipV="1">
            <a:off x="7896225" y="4365626"/>
            <a:ext cx="846138" cy="1223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13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tangolo 1"/>
          <p:cNvSpPr>
            <a:spLocks noChangeArrowheads="1"/>
          </p:cNvSpPr>
          <p:nvPr/>
        </p:nvSpPr>
        <p:spPr bwMode="auto">
          <a:xfrm>
            <a:off x="1524000" y="830605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L’Analisi in Componenti Principali</a:t>
            </a:r>
          </a:p>
        </p:txBody>
      </p:sp>
      <p:sp>
        <p:nvSpPr>
          <p:cNvPr id="39939" name="CasellaDiTesto 2"/>
          <p:cNvSpPr txBox="1">
            <a:spLocks noChangeArrowheads="1"/>
          </p:cNvSpPr>
          <p:nvPr/>
        </p:nvSpPr>
        <p:spPr bwMode="auto">
          <a:xfrm>
            <a:off x="0" y="1687514"/>
            <a:ext cx="12192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Diverse tecniche hanno un scopo simile: identificare delle categorie (classi, dimensioni, fattori, tratti, componenti, raggruppamenti) che associano le variabili osservate (a es. item)</a:t>
            </a:r>
          </a:p>
          <a:p>
            <a:endParaRPr lang="it-IT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Tra queste tecniche, l’Analisi Fattoriale</a:t>
            </a:r>
          </a:p>
          <a:p>
            <a:endParaRPr lang="it-IT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Diverse Analisi Fattoriali: esploratoria o confermatoria </a:t>
            </a:r>
          </a:p>
          <a:p>
            <a:endParaRPr lang="it-IT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Vedremo un caso di Analisi Fattoriale Esploratoria cioè l’Analisi in Componenti Principali (ACP)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24000" y="836613"/>
            <a:ext cx="9144000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Rotazione della struttura fattoriale in caso di più di 1 fattore</a:t>
            </a:r>
          </a:p>
        </p:txBody>
      </p:sp>
      <p:sp>
        <p:nvSpPr>
          <p:cNvPr id="10243" name="Text Box 34"/>
          <p:cNvSpPr txBox="1">
            <a:spLocks noChangeArrowheads="1"/>
          </p:cNvSpPr>
          <p:nvPr/>
        </p:nvSpPr>
        <p:spPr bwMode="auto">
          <a:xfrm>
            <a:off x="7859714" y="3357563"/>
            <a:ext cx="280828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Calibri Light" panose="020F0302020204030204" pitchFamily="34" charset="0"/>
                <a:cs typeface="Calibri Light" panose="020F0302020204030204" pitchFamily="34" charset="0"/>
              </a:rPr>
              <a:t>Le variabili sono correlate con più fattori.</a:t>
            </a:r>
          </a:p>
          <a:p>
            <a:pPr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soluzione non è chiara (prima di qualsiasi rotazione), è COMPLESSA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703389" y="2060575"/>
          <a:ext cx="6156325" cy="3900488"/>
        </p:xfrm>
        <a:graphic>
          <a:graphicData uri="http://schemas.openxmlformats.org/drawingml/2006/table">
            <a:tbl>
              <a:tblPr/>
              <a:tblGrid>
                <a:gridCol w="230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5425">
                <a:tc gridSpan="5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Matrice di </a:t>
                      </a:r>
                      <a:r>
                        <a:rPr kumimoji="0" lang="it-IT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componenti</a:t>
                      </a:r>
                      <a:r>
                        <a:rPr kumimoji="0" lang="it-IT" sz="9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Componente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cibo di ottima qualità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,737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,303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-,417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-,048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cibo gustoso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,736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,321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-,458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-,032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dipendenti competenti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,680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-,377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,139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,340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menù con ampia scelta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,628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,323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-,524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-,215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ottimo rapporto qualità/prezzo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,602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,163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,471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-,283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camerieri gentili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,542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-,495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,139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,505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ambiente divertente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-,123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,726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,180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,445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ben arredato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-,058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,708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,254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,404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locali puliti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,045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,644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,295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,287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porzioni generose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,535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,075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,622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-,380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prezzo conveniente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,270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,003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,549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-,456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dipendenti cortesi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,425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-,415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,148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,592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425">
                <a:tc gridSpan="5"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Metodo estrazione: analisi componenti principali.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425">
                <a:tc gridSpan="5"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a. 4 componenti estratti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Rettangolo arrotondato 6"/>
          <p:cNvSpPr/>
          <p:nvPr/>
        </p:nvSpPr>
        <p:spPr>
          <a:xfrm>
            <a:off x="4583114" y="2924175"/>
            <a:ext cx="433387" cy="217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6527800" y="2924175"/>
            <a:ext cx="431800" cy="217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6527800" y="3644900"/>
            <a:ext cx="431800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4583114" y="3644900"/>
            <a:ext cx="433387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328" name="Rettangolo 10"/>
          <p:cNvSpPr>
            <a:spLocks noChangeArrowheads="1"/>
          </p:cNvSpPr>
          <p:nvPr/>
        </p:nvSpPr>
        <p:spPr bwMode="auto">
          <a:xfrm>
            <a:off x="1847850" y="5965826"/>
            <a:ext cx="88201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Si ricorre ad una rotazione degli assi volta a rendere la soluzione il più semplice possibile, la più interpretabile possibile</a:t>
            </a:r>
          </a:p>
        </p:txBody>
      </p:sp>
    </p:spTree>
    <p:extLst>
      <p:ext uri="{BB962C8B-B14F-4D97-AF65-F5344CB8AC3E}">
        <p14:creationId xmlns:p14="http://schemas.microsoft.com/office/powerpoint/2010/main" val="3403260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992314" y="3048090"/>
            <a:ext cx="820737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Una serie di passi da eseguire:</a:t>
            </a:r>
          </a:p>
          <a:p>
            <a:pPr algn="just" eaLnBrk="0" hangingPunct="0"/>
            <a:endParaRPr lang="it-IT" sz="1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0" hangingPunct="0"/>
            <a:r>
              <a:rPr lang="it-IT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Ruotare con una rotazione obliqua (</a:t>
            </a:r>
            <a:r>
              <a:rPr lang="it-IT" sz="28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Oblimin</a:t>
            </a:r>
            <a:r>
              <a:rPr lang="it-IT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 </a:t>
            </a:r>
            <a:r>
              <a:rPr lang="it-IT" sz="28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Promax</a:t>
            </a:r>
            <a:r>
              <a:rPr lang="it-IT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e vedere le correlazioni tra i fattori</a:t>
            </a:r>
            <a:endParaRPr lang="it-IT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0" hangingPunct="0"/>
            <a:r>
              <a:rPr lang="it-IT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Se TUTTE le correlazioni sono basse (&lt;|.20|), rifare l’analisi fattoriale con rotazione ortogonale (</a:t>
            </a:r>
            <a:r>
              <a:rPr lang="it-IT" sz="28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Varimax</a:t>
            </a:r>
            <a:r>
              <a:rPr lang="it-IT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(vedere matrice dei componenti ruotata)</a:t>
            </a:r>
            <a:endParaRPr lang="it-IT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0" hangingPunct="0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- Se almeno una è &gt;|.20|, considerare la soluzione con la rotazione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Oblimin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(vedere la matrice dei modelli)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66989" y="908051"/>
            <a:ext cx="6842125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Rotazione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919288" y="1557338"/>
            <a:ext cx="84248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soluzione ruotata è sempre più semplice di quella iniziale</a:t>
            </a:r>
          </a:p>
          <a:p>
            <a:pPr eaLnBrk="0" hangingPunct="0"/>
            <a:r>
              <a:rPr lang="it-IT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Usare la soluzione ruotata per interpretare i fattori</a:t>
            </a:r>
            <a:endParaRPr lang="it-IT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89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66989" y="908051"/>
            <a:ext cx="6842125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Rotazione obliqua (</a:t>
            </a:r>
            <a:r>
              <a:rPr lang="it-IT" sz="3800" b="1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Oblimin</a:t>
            </a: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1992313" y="1700213"/>
            <a:ext cx="806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Correlazione tra componenti (fattori) </a:t>
            </a:r>
            <a:r>
              <a:rPr lang="it-IT" sz="28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 |.20|:</a:t>
            </a:r>
            <a:endParaRPr lang="it-IT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0" hangingPunct="0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Rotazione in cui gli assi sono ruotati senza mantenere la loro ortogonalità (cioè sono correlati e quindi non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independenti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4" y="3573464"/>
            <a:ext cx="4467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>
          <a:xfrm flipH="1">
            <a:off x="6600826" y="4508501"/>
            <a:ext cx="358775" cy="73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2351089" y="4724400"/>
            <a:ext cx="288925" cy="1728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CasellaDiTesto 10"/>
          <p:cNvSpPr txBox="1">
            <a:spLocks noChangeArrowheads="1"/>
          </p:cNvSpPr>
          <p:nvPr/>
        </p:nvSpPr>
        <p:spPr bwMode="auto">
          <a:xfrm>
            <a:off x="1847850" y="6488114"/>
            <a:ext cx="194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Times New Roman" pitchFamily="18" charset="0"/>
                <a:cs typeface="Times New Roman" pitchFamily="18" charset="0"/>
              </a:rPr>
              <a:t>Rotazione obliqua</a:t>
            </a:r>
          </a:p>
        </p:txBody>
      </p:sp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76" y="4724400"/>
            <a:ext cx="32226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e 12"/>
          <p:cNvSpPr/>
          <p:nvPr/>
        </p:nvSpPr>
        <p:spPr>
          <a:xfrm>
            <a:off x="7391401" y="6237289"/>
            <a:ext cx="1368425" cy="28733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794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151" y="1196975"/>
            <a:ext cx="59420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riangolo isoscele 2"/>
          <p:cNvSpPr/>
          <p:nvPr/>
        </p:nvSpPr>
        <p:spPr>
          <a:xfrm>
            <a:off x="5159375" y="2205038"/>
            <a:ext cx="2952750" cy="1008062"/>
          </a:xfrm>
          <a:prstGeom prst="triangle">
            <a:avLst>
              <a:gd name="adj" fmla="val 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316" name="CasellaDiTesto 3"/>
          <p:cNvSpPr txBox="1">
            <a:spLocks noChangeArrowheads="1"/>
          </p:cNvSpPr>
          <p:nvPr/>
        </p:nvSpPr>
        <p:spPr bwMode="auto">
          <a:xfrm>
            <a:off x="2711450" y="4076700"/>
            <a:ext cx="67691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Correlazioni tra fattori &lt; .17</a:t>
            </a:r>
          </a:p>
          <a:p>
            <a:endParaRPr lang="it-IT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E’ meglio effettuare una rotazione ortogonale</a:t>
            </a:r>
          </a:p>
        </p:txBody>
      </p:sp>
    </p:spTree>
    <p:extLst>
      <p:ext uri="{BB962C8B-B14F-4D97-AF65-F5344CB8AC3E}">
        <p14:creationId xmlns:p14="http://schemas.microsoft.com/office/powerpoint/2010/main" val="1285242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919288" y="1557338"/>
            <a:ext cx="8064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28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Correlazione tra componenti (fattori) debole: </a:t>
            </a:r>
          </a:p>
          <a:p>
            <a:pPr eaLnBrk="0" hangingPunct="0"/>
            <a:endParaRPr lang="it-IT" sz="28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0" hangingPunct="0"/>
            <a:r>
              <a:rPr lang="it-IT" sz="28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Rotazione in cui gli assi sono ruotati mantenendo la loro ortogonalità (cioè sono indipendenti)</a:t>
            </a:r>
          </a:p>
          <a:p>
            <a:pPr eaLnBrk="0" hangingPunct="0"/>
            <a:endParaRPr lang="it-IT" sz="28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66989" y="908051"/>
            <a:ext cx="6842125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Rotazione ortogonale (</a:t>
            </a:r>
            <a:r>
              <a:rPr lang="it-IT" sz="3800" b="1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Varimax</a:t>
            </a: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9" y="3500439"/>
            <a:ext cx="44481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>
          <a:xfrm flipH="1" flipV="1">
            <a:off x="2208214" y="4437064"/>
            <a:ext cx="142875" cy="2016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CasellaDiTesto 5"/>
          <p:cNvSpPr txBox="1">
            <a:spLocks noChangeArrowheads="1"/>
          </p:cNvSpPr>
          <p:nvPr/>
        </p:nvSpPr>
        <p:spPr bwMode="auto">
          <a:xfrm>
            <a:off x="1847851" y="6488114"/>
            <a:ext cx="2519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Rotazione ortogonale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6167438" y="4437064"/>
            <a:ext cx="360362" cy="7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1" y="4076700"/>
            <a:ext cx="33813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e 10"/>
          <p:cNvSpPr/>
          <p:nvPr/>
        </p:nvSpPr>
        <p:spPr>
          <a:xfrm>
            <a:off x="6888163" y="5732463"/>
            <a:ext cx="1439862" cy="3603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257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238" y="1412876"/>
            <a:ext cx="9021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arrotondato 3"/>
          <p:cNvSpPr/>
          <p:nvPr/>
        </p:nvSpPr>
        <p:spPr>
          <a:xfrm>
            <a:off x="7248526" y="2852739"/>
            <a:ext cx="576263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9840913" y="2852739"/>
            <a:ext cx="576262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6311900" y="2133601"/>
            <a:ext cx="647700" cy="100806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8904288" y="2133601"/>
            <a:ext cx="647700" cy="100806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847850" y="3573463"/>
            <a:ext cx="88201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La varianza totale spiegata non cambia dopo rotazione</a:t>
            </a:r>
          </a:p>
          <a:p>
            <a:pPr>
              <a:spcBef>
                <a:spcPct val="50000"/>
              </a:spcBef>
            </a:pP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Quello che cambia è la sua suddivisione tra i fattori </a:t>
            </a:r>
          </a:p>
        </p:txBody>
      </p:sp>
    </p:spTree>
    <p:extLst>
      <p:ext uri="{BB962C8B-B14F-4D97-AF65-F5344CB8AC3E}">
        <p14:creationId xmlns:p14="http://schemas.microsoft.com/office/powerpoint/2010/main" val="1651965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703388" y="1268413"/>
          <a:ext cx="6157912" cy="5349876"/>
        </p:xfrm>
        <a:graphic>
          <a:graphicData uri="http://schemas.openxmlformats.org/drawingml/2006/table">
            <a:tbl>
              <a:tblPr/>
              <a:tblGrid>
                <a:gridCol w="230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00">
                <a:tc gridSpan="5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Matrice dei componenti ruotata</a:t>
                      </a:r>
                      <a:r>
                        <a:rPr kumimoji="0" lang="it-IT" sz="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Componente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cibo gustoso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,912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,134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,065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,056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menù con ampia scelta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,901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-,059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-,045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,055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cibo di ottima qualità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,883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,141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,056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,093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camerieri gentili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,049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,892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-,109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,048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dipendenti cortesi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-,022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,850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,007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-,038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dipendenti competenti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,212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-,107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,208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ambiente divertente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,007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-,086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,869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-,102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ben arredato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,008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-,056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,854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,001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locali puliti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,049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-,040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,751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,133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porzioni generose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,084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,116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,037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,896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ottimo rapporto qualità/prezzo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,239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,146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,107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,775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prezzo conveniente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-,074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-,056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-,072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,754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8800">
                <a:tc gridSpan="5"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Metodo estrazione: analisi componenti principali. 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Metodo rotazione: Varimax con normalizzazione di Kaiser.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288">
                <a:tc gridSpan="5"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a. La rotazione ha raggiunto i criteri di convergenza in 5 iterazioni.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6466" name="Text Box 34"/>
          <p:cNvSpPr txBox="1">
            <a:spLocks noChangeArrowheads="1"/>
          </p:cNvSpPr>
          <p:nvPr/>
        </p:nvSpPr>
        <p:spPr bwMode="auto">
          <a:xfrm>
            <a:off x="7859714" y="2708275"/>
            <a:ext cx="2808287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Ogni variabile ha saturazioni importanti su una sola componente</a:t>
            </a:r>
          </a:p>
          <a:p>
            <a:pPr>
              <a:spcBef>
                <a:spcPct val="50000"/>
              </a:spcBef>
            </a:pPr>
            <a:r>
              <a:rPr lang="it-IT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soluzione è più chiara</a:t>
            </a:r>
          </a:p>
          <a:p>
            <a:pPr>
              <a:spcBef>
                <a:spcPct val="50000"/>
              </a:spcBef>
            </a:pPr>
            <a:endParaRPr lang="it-IT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50000"/>
              </a:spcBef>
            </a:pPr>
            <a:endParaRPr lang="it-IT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4583113" y="2060576"/>
            <a:ext cx="3384550" cy="360363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706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4001" y="1783685"/>
            <a:ext cx="88931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Quale dimensione indica ciascun fattore?</a:t>
            </a:r>
            <a:endParaRPr lang="it-IT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0" hangingPunct="0"/>
            <a:r>
              <a:rPr lang="it-IT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Variabile latente che viene misurata con questo fattore ?</a:t>
            </a:r>
            <a:endParaRPr lang="it-IT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Dare più importanza agli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items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che saturano di più</a:t>
            </a:r>
          </a:p>
          <a:p>
            <a:endParaRPr lang="it-IT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L’interpretazione dei fattori ha sempre una certa dose di soggettività ma non è perciò arbitraria, si base su dei criteri.</a:t>
            </a:r>
          </a:p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L’interpretazione dei fattori richiede anche una conoscenza teorica (conoscenza della letteratura).</a:t>
            </a:r>
          </a:p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Tra i tanti nomi possibili, bisogna scegliere quello che meglio rispecchia il fattore.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424114" y="981076"/>
            <a:ext cx="7272337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Interpretazione dei fattori</a:t>
            </a:r>
          </a:p>
        </p:txBody>
      </p:sp>
    </p:spTree>
    <p:extLst>
      <p:ext uri="{BB962C8B-B14F-4D97-AF65-F5344CB8AC3E}">
        <p14:creationId xmlns:p14="http://schemas.microsoft.com/office/powerpoint/2010/main" val="1536237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24114" y="981076"/>
            <a:ext cx="7272337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Interpretazione dei fattori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135188" y="1773239"/>
          <a:ext cx="6337300" cy="4405319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88">
                <a:tc gridSpan="5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Matrice dei componenti ruotata</a:t>
                      </a:r>
                      <a:r>
                        <a:rPr kumimoji="0" lang="it-IT" sz="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Componente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cibo gustoso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,912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,134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,065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,056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menù con ampia scelta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,901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-,059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-,045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,055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cibo di ottima qualità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,883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,141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,056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,093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camerieri gentili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,049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,892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-,109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,048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dipendenti cortesi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-,022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,850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,007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-,038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dipendenti competenti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,212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-,107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,208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ambiente divertente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,007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-,086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,869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-,102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ben arredato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,008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-,056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,854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,001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locali puliti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,049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-,040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,751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,133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porzioni generose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,084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,116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,037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,896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ottimo rapporto qualità/prezzo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,239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,146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,107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,775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prezzo conveniente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-,074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-,056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-,072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,754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Rettangolo arrotondato 3"/>
          <p:cNvSpPr/>
          <p:nvPr/>
        </p:nvSpPr>
        <p:spPr>
          <a:xfrm>
            <a:off x="5087938" y="2709416"/>
            <a:ext cx="431800" cy="86360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096000" y="3571926"/>
            <a:ext cx="431800" cy="86518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7104063" y="4437608"/>
            <a:ext cx="431800" cy="8636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8112125" y="5301704"/>
            <a:ext cx="431800" cy="8636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517" name="CasellaDiTesto 8"/>
          <p:cNvSpPr txBox="1">
            <a:spLocks noChangeArrowheads="1"/>
          </p:cNvSpPr>
          <p:nvPr/>
        </p:nvSpPr>
        <p:spPr bwMode="auto">
          <a:xfrm>
            <a:off x="8688389" y="2565400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</a:rPr>
              <a:t>Qualità del cibo</a:t>
            </a:r>
          </a:p>
        </p:txBody>
      </p:sp>
      <p:sp>
        <p:nvSpPr>
          <p:cNvPr id="18518" name="CasellaDiTesto 9"/>
          <p:cNvSpPr txBox="1">
            <a:spLocks noChangeArrowheads="1"/>
          </p:cNvSpPr>
          <p:nvPr/>
        </p:nvSpPr>
        <p:spPr bwMode="auto">
          <a:xfrm>
            <a:off x="8543926" y="3573463"/>
            <a:ext cx="2124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00B050"/>
                </a:solidFill>
              </a:rPr>
              <a:t>Qualità del servizio</a:t>
            </a:r>
          </a:p>
        </p:txBody>
      </p:sp>
      <p:sp>
        <p:nvSpPr>
          <p:cNvPr id="18519" name="CasellaDiTesto 10"/>
          <p:cNvSpPr txBox="1">
            <a:spLocks noChangeArrowheads="1"/>
          </p:cNvSpPr>
          <p:nvPr/>
        </p:nvSpPr>
        <p:spPr bwMode="auto">
          <a:xfrm>
            <a:off x="8616951" y="436562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0070C0"/>
                </a:solidFill>
              </a:rPr>
              <a:t>Ambiente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616951" y="5300664"/>
            <a:ext cx="18002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Prezzo</a:t>
            </a:r>
          </a:p>
        </p:txBody>
      </p:sp>
    </p:spTree>
    <p:extLst>
      <p:ext uri="{BB962C8B-B14F-4D97-AF65-F5344CB8AC3E}">
        <p14:creationId xmlns:p14="http://schemas.microsoft.com/office/powerpoint/2010/main" val="1670023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24114" y="908051"/>
            <a:ext cx="7272337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Selezione delle variabili</a:t>
            </a:r>
          </a:p>
        </p:txBody>
      </p:sp>
      <p:sp>
        <p:nvSpPr>
          <p:cNvPr id="19459" name="CasellaDiTesto 2"/>
          <p:cNvSpPr txBox="1">
            <a:spLocks noChangeArrowheads="1"/>
          </p:cNvSpPr>
          <p:nvPr/>
        </p:nvSpPr>
        <p:spPr bwMode="auto">
          <a:xfrm>
            <a:off x="1919289" y="1557339"/>
            <a:ext cx="849788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Rilevante quando:</a:t>
            </a:r>
          </a:p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- Costruire e validare un nuovo strumento di misura</a:t>
            </a:r>
          </a:p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- Individuare i migliori indicatori per un certo fenomeno</a:t>
            </a:r>
          </a:p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- Considerare soltanto le variabili che “funzionano” per una certa misura</a:t>
            </a:r>
          </a:p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- Fare una versione ridotta di uno strumento di misura più lungo</a:t>
            </a:r>
          </a:p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MENO indicata quando:</a:t>
            </a:r>
          </a:p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- Verificare la struttura fattoriale di uno strumento già validato</a:t>
            </a:r>
          </a:p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- Verificare la struttura fattoriale di un certo fenomeno</a:t>
            </a:r>
          </a:p>
        </p:txBody>
      </p:sp>
    </p:spTree>
    <p:extLst>
      <p:ext uri="{BB962C8B-B14F-4D97-AF65-F5344CB8AC3E}">
        <p14:creationId xmlns:p14="http://schemas.microsoft.com/office/powerpoint/2010/main" val="84619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sellaDiTesto 2"/>
          <p:cNvSpPr txBox="1">
            <a:spLocks noChangeArrowheads="1"/>
          </p:cNvSpPr>
          <p:nvPr/>
        </p:nvSpPr>
        <p:spPr bwMode="auto">
          <a:xfrm>
            <a:off x="0" y="1125538"/>
            <a:ext cx="12192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Scopo: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spiegare il più possibile le relazioni tra le variabili con il numero minore di dimensioni/componenti/fattori (principio di parsimonia = equilibrio tra semplicità e potere esplicativo)</a:t>
            </a:r>
          </a:p>
          <a:p>
            <a:endParaRPr lang="it-IT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Bontà dei fattori: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capacità a catturare la varianza tra le variabili </a:t>
            </a:r>
          </a:p>
          <a:p>
            <a:endParaRPr lang="it-IT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Modo d’estrazione dei fattori: </a:t>
            </a:r>
          </a:p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- 1° fattore massimizza la varianza comune delle variabili, </a:t>
            </a:r>
          </a:p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- Ricalcolo di una nuova matrice parzializzando la varianza spiegata dal primo fattore,</a:t>
            </a:r>
          </a:p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- 2° fattore che massimizza la varianza residua, e così via...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tangolo 1"/>
          <p:cNvSpPr>
            <a:spLocks noChangeArrowheads="1"/>
          </p:cNvSpPr>
          <p:nvPr/>
        </p:nvSpPr>
        <p:spPr bwMode="auto">
          <a:xfrm>
            <a:off x="0" y="981075"/>
            <a:ext cx="1219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it-IT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Comrey</a:t>
            </a:r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e Lee (1992, riportato da </a:t>
            </a:r>
            <a:r>
              <a:rPr lang="it-IT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Tabachnick</a:t>
            </a:r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it-IT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Fidell</a:t>
            </a:r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2007):</a:t>
            </a:r>
          </a:p>
          <a:p>
            <a:pPr marL="0" lvl="1"/>
            <a:endParaRPr lang="it-IT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1"/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 Pesi ≥ .71 = eccellenti (50% varianza in comune)</a:t>
            </a:r>
          </a:p>
          <a:p>
            <a:pPr marL="0" lvl="1"/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 Pesi ≥ .63 = molto buoni (40% varianza in comune)</a:t>
            </a:r>
          </a:p>
          <a:p>
            <a:pPr marL="0" lvl="1"/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 Pesi ≥ .55 = buoni (30% varianza in comune)</a:t>
            </a:r>
          </a:p>
          <a:p>
            <a:pPr marL="0" lvl="1"/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 Pesi ≥ .45 = accettabili (20% varianza in comune)</a:t>
            </a:r>
          </a:p>
          <a:p>
            <a:pPr marL="0" lvl="1"/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 Pesi ≥ .32 = scarsi (10% varianza in comune)</a:t>
            </a:r>
          </a:p>
          <a:p>
            <a:pPr marL="0" lvl="1"/>
            <a:endParaRPr lang="it-IT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1"/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La scelta del valore ‘</a:t>
            </a:r>
            <a:r>
              <a:rPr lang="it-IT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cut</a:t>
            </a:r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-off’ dipende dal settore d’indagine e dai dati.</a:t>
            </a:r>
          </a:p>
          <a:p>
            <a:pPr marL="0" lvl="1"/>
            <a:endParaRPr lang="it-IT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1"/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L’ampiezza dei pesi è influenzata dall’omogeneità del campione: </a:t>
            </a:r>
          </a:p>
          <a:p>
            <a:pPr marL="0" lvl="1"/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Se il campione è omogeneo (ossia produce punteggi simili nelle variabili osservate) si può scegliere un valore di </a:t>
            </a:r>
            <a:r>
              <a:rPr lang="it-IT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cut</a:t>
            </a:r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-off più basso.</a:t>
            </a:r>
          </a:p>
          <a:p>
            <a:pPr marL="0" lvl="1"/>
            <a:endParaRPr lang="it-IT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1"/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Per meglio comprendere le componenti, prima eliminare gli item inadatti e poi rifare l’analisi</a:t>
            </a:r>
          </a:p>
        </p:txBody>
      </p:sp>
    </p:spTree>
    <p:extLst>
      <p:ext uri="{BB962C8B-B14F-4D97-AF65-F5344CB8AC3E}">
        <p14:creationId xmlns:p14="http://schemas.microsoft.com/office/powerpoint/2010/main" val="200796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3999" y="1519620"/>
            <a:ext cx="91440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Per essere tenuta, una variabile dovrebbe: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saturare sufficientemente su un fattore (&gt;|.35|)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non saturare su altri fattori (&lt;|.20|)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Il rapporto tra saturazione primaria e secondaria dovrebbe essere elevato (&gt;|2|) </a:t>
            </a:r>
          </a:p>
          <a:p>
            <a:pPr marL="514350" indent="-514350">
              <a:buFontTx/>
              <a:buAutoNum type="arabicParenR"/>
              <a:defRPr/>
            </a:pPr>
            <a:endParaRPr lang="it-IT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Bisogna tenere anche in conto del numero di item a dimensione (se basso, riduce la possibilità di eliminare)</a:t>
            </a:r>
          </a:p>
          <a:p>
            <a:pPr>
              <a:defRPr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- L’ACP verrà eseguita di nuovo sulle variabili restanti</a:t>
            </a:r>
          </a:p>
          <a:p>
            <a:pPr>
              <a:buFontTx/>
              <a:buChar char="-"/>
              <a:defRPr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Selezione finale dovrebbe essere validata su un nuovo campione</a:t>
            </a:r>
          </a:p>
          <a:p>
            <a:pPr>
              <a:defRPr/>
            </a:pPr>
            <a:endParaRPr lang="it-IT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Ma ATTENZIONE la selezione degli </a:t>
            </a:r>
            <a:r>
              <a:rPr lang="it-IT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items</a:t>
            </a: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 sarà solo numerica ma anche teorica (Interpretazione dei componenti)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459832" y="879476"/>
            <a:ext cx="7272337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Selezione delle variabili</a:t>
            </a:r>
          </a:p>
        </p:txBody>
      </p:sp>
    </p:spTree>
    <p:extLst>
      <p:ext uri="{BB962C8B-B14F-4D97-AF65-F5344CB8AC3E}">
        <p14:creationId xmlns:p14="http://schemas.microsoft.com/office/powerpoint/2010/main" val="715654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 idx="4294967295"/>
          </p:nvPr>
        </p:nvSpPr>
        <p:spPr bwMode="auto">
          <a:xfrm>
            <a:off x="2438400" y="836614"/>
            <a:ext cx="8229600" cy="1139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it-IT" sz="38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 item eliminare?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524000" y="1628776"/>
            <a:ext cx="9144000" cy="45307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Pochi item che creano </a:t>
            </a:r>
            <a:r>
              <a:rPr lang="it-IT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da soli 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un fattore (es. 2 item) </a:t>
            </a:r>
          </a:p>
          <a:p>
            <a:pPr marL="0" lvl="1">
              <a:buNone/>
              <a:defRPr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Soluzione alternativa: aggiungere altri item che rappresentino quel fattore/componente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Item che hanno pesi piccoli su </a:t>
            </a:r>
            <a:r>
              <a:rPr lang="it-IT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tutti 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i fattori ( &lt; |.35|)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Item che hanno pesi alti su molti fattori (es. &gt; |.35|)</a:t>
            </a:r>
          </a:p>
          <a:p>
            <a:pPr eaLnBrk="1" hangingPunct="1">
              <a:buNone/>
              <a:defRPr/>
            </a:pPr>
            <a:r>
              <a:rPr lang="it-IT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Rapporto correlazione principale / secondaria &lt; 2</a:t>
            </a: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>
              <a:buNone/>
              <a:defRPr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Face </a:t>
            </a:r>
            <a:r>
              <a:rPr lang="it-I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validity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 (significato dell’item, rispetto agli altri item che sono legati a un fattore)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Numero di item già presenti per il fattore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defRPr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defRPr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1" hangingPunct="1">
              <a:defRPr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5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 idx="4294967295"/>
          </p:nvPr>
        </p:nvSpPr>
        <p:spPr bwMode="auto">
          <a:xfrm>
            <a:off x="2438400" y="908051"/>
            <a:ext cx="8229600" cy="1139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it-IT" sz="38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Quanti item per ogni fattore?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4294967295"/>
          </p:nvPr>
        </p:nvSpPr>
        <p:spPr bwMode="auto">
          <a:xfrm>
            <a:off x="1524000" y="1916114"/>
            <a:ext cx="9144000" cy="453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Minimo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raccomandato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= 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Massimo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illimitato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Maggiore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affidabilità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Maggiore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completezza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Numero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ragionevole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: da 4 a 10</a:t>
            </a:r>
          </a:p>
          <a:p>
            <a:pPr eaLnBrk="1" hangingPunct="1"/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80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000376" y="1052513"/>
          <a:ext cx="6335713" cy="4318006"/>
        </p:xfrm>
        <a:graphic>
          <a:graphicData uri="http://schemas.openxmlformats.org/drawingml/2006/table">
            <a:tbl>
              <a:tblPr/>
              <a:tblGrid>
                <a:gridCol w="237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88">
                <a:tc gridSpan="5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Matrice dei componenti ruotata</a:t>
                      </a:r>
                      <a:r>
                        <a:rPr kumimoji="0" lang="it-IT" sz="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Componente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cibo gustoso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,912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,134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,065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,056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menù con ampia scelta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,901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-,059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-,045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,055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cibo di ottima qualità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,883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,141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,056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,093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camerieri gentili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,049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,892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-,109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,048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dipendenti cortesi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-,022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,850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,007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-,038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dipendenti competenti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,212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-,107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,208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ambiente divertente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,007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-,086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,869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-,102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ben arredato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,008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-,056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,854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,001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locali puliti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,049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-,040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,751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,133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porzioni generose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,084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,116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,037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,896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ottimo rapporto qualità/prezzo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,239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,146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,107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,775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prezzo conveniente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-,074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-,056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-,072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,754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1584" name="CasellaDiTesto 3"/>
          <p:cNvSpPr txBox="1">
            <a:spLocks noChangeArrowheads="1"/>
          </p:cNvSpPr>
          <p:nvPr/>
        </p:nvSpPr>
        <p:spPr bwMode="auto">
          <a:xfrm>
            <a:off x="1923802" y="5473700"/>
            <a:ext cx="87487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Nel nostro caso, </a:t>
            </a:r>
          </a:p>
          <a:p>
            <a:pPr>
              <a:buFontTx/>
              <a:buChar char="-"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tutte le variabili saturano sufficientemente su un fattore</a:t>
            </a:r>
          </a:p>
          <a:p>
            <a:pPr>
              <a:buFontTx/>
              <a:buChar char="-"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 saturano significativamente su altri fattori</a:t>
            </a:r>
          </a:p>
        </p:txBody>
      </p:sp>
    </p:spTree>
    <p:extLst>
      <p:ext uri="{BB962C8B-B14F-4D97-AF65-F5344CB8AC3E}">
        <p14:creationId xmlns:p14="http://schemas.microsoft.com/office/powerpoint/2010/main" val="3909040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24114" y="908051"/>
            <a:ext cx="7272337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Punteggi fattoriali</a:t>
            </a:r>
          </a:p>
        </p:txBody>
      </p:sp>
      <p:sp>
        <p:nvSpPr>
          <p:cNvPr id="22531" name="CasellaDiTesto 2"/>
          <p:cNvSpPr txBox="1">
            <a:spLocks noChangeArrowheads="1"/>
          </p:cNvSpPr>
          <p:nvPr/>
        </p:nvSpPr>
        <p:spPr bwMode="auto">
          <a:xfrm>
            <a:off x="1524000" y="1628776"/>
            <a:ext cx="9144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Una volta stabilita la struttura fattoriale (con esclusione o no di variabili, rotazione,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ecc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…)</a:t>
            </a:r>
          </a:p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 punteggi fattoriali possono essere calcolati per attribuire ad ogni soggetto un punteggio sul fattore (= misura del fattore per ogni persona)</a:t>
            </a:r>
          </a:p>
          <a:p>
            <a:endParaRPr lang="it-IT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Punteggi fattoriali = somma pesata degli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items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ogni item pesato per l’importanza che ha sul fattore (considerando “coefficienti di punteggio fattoriale”)</a:t>
            </a:r>
          </a:p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Punteggi fattoriali sono affidabili con un campione di numerosità decente (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&gt; 100)</a:t>
            </a:r>
          </a:p>
        </p:txBody>
      </p:sp>
    </p:spTree>
    <p:extLst>
      <p:ext uri="{BB962C8B-B14F-4D97-AF65-F5344CB8AC3E}">
        <p14:creationId xmlns:p14="http://schemas.microsoft.com/office/powerpoint/2010/main" val="2274261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9" y="1989139"/>
            <a:ext cx="44672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424114" y="908051"/>
            <a:ext cx="7272337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Punteggi fattoriali</a:t>
            </a:r>
          </a:p>
        </p:txBody>
      </p:sp>
      <p:cxnSp>
        <p:nvCxnSpPr>
          <p:cNvPr id="5" name="Connettore 2 4"/>
          <p:cNvCxnSpPr/>
          <p:nvPr/>
        </p:nvCxnSpPr>
        <p:spPr>
          <a:xfrm flipH="1">
            <a:off x="6167438" y="3213100"/>
            <a:ext cx="36036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2063750" y="2636839"/>
            <a:ext cx="215900" cy="2879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CasellaDiTesto 7"/>
          <p:cNvSpPr txBox="1">
            <a:spLocks noChangeArrowheads="1"/>
          </p:cNvSpPr>
          <p:nvPr/>
        </p:nvSpPr>
        <p:spPr bwMode="auto">
          <a:xfrm>
            <a:off x="1774826" y="5516564"/>
            <a:ext cx="302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 Light" panose="020F0302020204030204" pitchFamily="34" charset="0"/>
                <a:cs typeface="Calibri Light" panose="020F0302020204030204" pitchFamily="34" charset="0"/>
              </a:rPr>
              <a:t>Calcolo dei punteggi fattoriali</a:t>
            </a:r>
          </a:p>
        </p:txBody>
      </p:sp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5" y="4149726"/>
            <a:ext cx="35814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e 9"/>
          <p:cNvSpPr/>
          <p:nvPr/>
        </p:nvSpPr>
        <p:spPr>
          <a:xfrm>
            <a:off x="6527800" y="5949951"/>
            <a:ext cx="1296988" cy="3587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491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914" y="1196976"/>
            <a:ext cx="6105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asellaDiTesto 2"/>
          <p:cNvSpPr txBox="1">
            <a:spLocks noChangeArrowheads="1"/>
          </p:cNvSpPr>
          <p:nvPr/>
        </p:nvSpPr>
        <p:spPr bwMode="auto">
          <a:xfrm>
            <a:off x="1524001" y="3284539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600">
                <a:latin typeface="Calibri Light" panose="020F0302020204030204" pitchFamily="34" charset="0"/>
                <a:cs typeface="Calibri Light" panose="020F0302020204030204" pitchFamily="34" charset="0"/>
              </a:rPr>
              <a:t>Bisogna cambiare i nomi dei fattori (per identificarli facilmente)</a:t>
            </a:r>
          </a:p>
        </p:txBody>
      </p:sp>
      <p:cxnSp>
        <p:nvCxnSpPr>
          <p:cNvPr id="5" name="Connettore 2 4"/>
          <p:cNvCxnSpPr>
            <a:cxnSpLocks/>
            <a:stCxn id="24579" idx="0"/>
          </p:cNvCxnSpPr>
          <p:nvPr/>
        </p:nvCxnSpPr>
        <p:spPr>
          <a:xfrm flipV="1">
            <a:off x="6096001" y="2133600"/>
            <a:ext cx="720724" cy="1150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450" y="4508501"/>
            <a:ext cx="5924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2 8"/>
          <p:cNvCxnSpPr/>
          <p:nvPr/>
        </p:nvCxnSpPr>
        <p:spPr>
          <a:xfrm>
            <a:off x="5808663" y="3789363"/>
            <a:ext cx="0" cy="57626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19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sellaDiTesto 1"/>
          <p:cNvSpPr txBox="1">
            <a:spLocks noChangeArrowheads="1"/>
          </p:cNvSpPr>
          <p:nvPr/>
        </p:nvSpPr>
        <p:spPr bwMode="auto">
          <a:xfrm>
            <a:off x="0" y="1628775"/>
            <a:ext cx="121920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Saturazioni fattoriali =</a:t>
            </a:r>
            <a:r>
              <a:rPr lang="it-IT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 correlazioni tra variabili e fattori</a:t>
            </a:r>
          </a:p>
          <a:p>
            <a:endParaRPr lang="it-IT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3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Autovalori</a:t>
            </a:r>
            <a:r>
              <a:rPr lang="it-IT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= </a:t>
            </a:r>
            <a:r>
              <a:rPr lang="it-IT" sz="3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Varianza spiegata </a:t>
            </a:r>
            <a:r>
              <a:rPr lang="it-IT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da ogni fattore (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somma delle varianze che condivide con ogni singola variabile</a:t>
            </a:r>
            <a:r>
              <a:rPr lang="it-IT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it-IT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3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Comunalità</a:t>
            </a:r>
            <a:r>
              <a:rPr lang="it-IT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=</a:t>
            </a:r>
            <a:r>
              <a:rPr lang="it-IT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 Somma dei quadrati  delle correlazioni della variabile con i fattori (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quanta varianza della variabile è spiegata dai fattori</a:t>
            </a:r>
            <a:r>
              <a:rPr lang="it-IT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it-IT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Punteggi fattoriali = </a:t>
            </a:r>
            <a:r>
              <a:rPr lang="it-IT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somma pesata degli </a:t>
            </a:r>
            <a:r>
              <a:rPr lang="it-IT" sz="3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items</a:t>
            </a:r>
            <a:r>
              <a:rPr lang="it-IT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secondo la loro importanza sul fattore, pesi= coefficienti di punteggio fattoriale che dipendono dalle saturazioni</a:t>
            </a:r>
            <a:r>
              <a:rPr lang="it-IT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66988" y="981076"/>
            <a:ext cx="7129462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Parametri fondamentali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1"/>
          <p:cNvSpPr txBox="1">
            <a:spLocks noChangeArrowheads="1"/>
          </p:cNvSpPr>
          <p:nvPr/>
        </p:nvSpPr>
        <p:spPr bwMode="auto">
          <a:xfrm>
            <a:off x="1992314" y="2276475"/>
            <a:ext cx="79200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latin typeface="Calibri Light" panose="020F0302020204030204" pitchFamily="34" charset="0"/>
                <a:cs typeface="Calibri Light" panose="020F0302020204030204" pitchFamily="34" charset="0"/>
              </a:rPr>
              <a:t>- Scelta del modello fattoriale (selezione variabili e misurazione di variabili) </a:t>
            </a:r>
          </a:p>
          <a:p>
            <a:r>
              <a:rPr lang="it-IT" sz="2800">
                <a:latin typeface="Calibri Light" panose="020F0302020204030204" pitchFamily="34" charset="0"/>
                <a:cs typeface="Calibri Light" panose="020F0302020204030204" pitchFamily="34" charset="0"/>
              </a:rPr>
              <a:t>- Scelta del numero dei fattori</a:t>
            </a:r>
          </a:p>
          <a:p>
            <a:r>
              <a:rPr lang="it-IT" sz="2800">
                <a:latin typeface="Calibri Light" panose="020F0302020204030204" pitchFamily="34" charset="0"/>
                <a:cs typeface="Calibri Light" panose="020F0302020204030204" pitchFamily="34" charset="0"/>
              </a:rPr>
              <a:t>- Rotazione della struttura fattoriale</a:t>
            </a:r>
          </a:p>
          <a:p>
            <a:r>
              <a:rPr lang="it-IT" sz="2800">
                <a:latin typeface="Calibri Light" panose="020F0302020204030204" pitchFamily="34" charset="0"/>
                <a:cs typeface="Calibri Light" panose="020F0302020204030204" pitchFamily="34" charset="0"/>
              </a:rPr>
              <a:t>- Selezione delle variabili</a:t>
            </a:r>
          </a:p>
          <a:p>
            <a:r>
              <a:rPr lang="it-IT" sz="2800">
                <a:latin typeface="Calibri Light" panose="020F0302020204030204" pitchFamily="34" charset="0"/>
                <a:cs typeface="Calibri Light" panose="020F0302020204030204" pitchFamily="34" charset="0"/>
              </a:rPr>
              <a:t>- Interpretazione dei fattori</a:t>
            </a:r>
          </a:p>
          <a:p>
            <a:pPr>
              <a:buFontTx/>
              <a:buChar char="-"/>
            </a:pPr>
            <a:r>
              <a:rPr lang="it-IT" sz="2800">
                <a:latin typeface="Calibri Light" panose="020F0302020204030204" pitchFamily="34" charset="0"/>
                <a:cs typeface="Calibri Light" panose="020F0302020204030204" pitchFamily="34" charset="0"/>
              </a:rPr>
              <a:t> Punteggi fattoriali</a:t>
            </a:r>
          </a:p>
          <a:p>
            <a:pPr>
              <a:buFontTx/>
              <a:buChar char="-"/>
            </a:pPr>
            <a:r>
              <a:rPr lang="it-IT" sz="2800">
                <a:latin typeface="Calibri Light" panose="020F0302020204030204" pitchFamily="34" charset="0"/>
                <a:cs typeface="Calibri Light" panose="020F0302020204030204" pitchFamily="34" charset="0"/>
              </a:rPr>
              <a:t> Replicabilità</a:t>
            </a:r>
          </a:p>
          <a:p>
            <a:pPr>
              <a:buFontTx/>
              <a:buChar char="-"/>
            </a:pPr>
            <a:r>
              <a:rPr lang="it-IT" sz="2800">
                <a:latin typeface="Calibri Light" panose="020F0302020204030204" pitchFamily="34" charset="0"/>
                <a:cs typeface="Calibri Light" panose="020F0302020204030204" pitchFamily="34" charset="0"/>
              </a:rPr>
              <a:t> Stabilire la validità di costrutto dei fattori </a:t>
            </a:r>
          </a:p>
        </p:txBody>
      </p:sp>
      <p:sp>
        <p:nvSpPr>
          <p:cNvPr id="4" name="Parentesi graffa chiusa 3"/>
          <p:cNvSpPr/>
          <p:nvPr/>
        </p:nvSpPr>
        <p:spPr>
          <a:xfrm>
            <a:off x="7104064" y="3357563"/>
            <a:ext cx="504825" cy="19431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3012" name="CasellaDiTesto 4"/>
          <p:cNvSpPr txBox="1">
            <a:spLocks noChangeArrowheads="1"/>
          </p:cNvSpPr>
          <p:nvPr/>
        </p:nvSpPr>
        <p:spPr bwMode="auto">
          <a:xfrm>
            <a:off x="7788276" y="3933825"/>
            <a:ext cx="28797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latin typeface="Calibri Light" panose="020F0302020204030204" pitchFamily="34" charset="0"/>
                <a:cs typeface="Calibri Light" panose="020F0302020204030204" pitchFamily="34" charset="0"/>
              </a:rPr>
              <a:t>Processo iterativo</a:t>
            </a:r>
          </a:p>
          <a:p>
            <a:endParaRPr lang="it-IT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24000" y="1268413"/>
            <a:ext cx="9144000" cy="677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Passaggi fondamentali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0" y="1916113"/>
            <a:ext cx="9144000" cy="3816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sz="38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pratica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- Aprire il file “</a:t>
            </a:r>
            <a:r>
              <a:rPr lang="it-I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customer_satisfaction.sav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0" y="1412876"/>
            <a:ext cx="9144000" cy="4964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File dati: </a:t>
            </a:r>
            <a:r>
              <a:rPr lang="it-I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customer_satisfaction.sav</a:t>
            </a: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Intervista a 200 clienti di un ristorante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Obiettivo: capire quali sono gli aspetti che determinano il livello di soddisfazione nei confronti del ristorante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Ipotesi di partenza: 4 aspetti</a:t>
            </a:r>
          </a:p>
          <a:p>
            <a:pPr lvl="1" eaLnBrk="1" hangingPunct="1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Qualità del cibo</a:t>
            </a:r>
          </a:p>
          <a:p>
            <a:pPr lvl="1" eaLnBrk="1" hangingPunct="1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Qualità del servizio (cortesia del personale)</a:t>
            </a:r>
          </a:p>
          <a:p>
            <a:pPr lvl="1" eaLnBrk="1" hangingPunct="1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Ambiente</a:t>
            </a:r>
          </a:p>
          <a:p>
            <a:pPr lvl="1" eaLnBrk="1" hangingPunct="1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Prezzo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981076"/>
            <a:ext cx="914400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it-IT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Il questionario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0" y="1628776"/>
            <a:ext cx="9144000" cy="453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12 domande relative ai quattro aspetti ipotizzati alla base della soddisfazione dei clienti (x1 – x12)</a:t>
            </a:r>
          </a:p>
          <a:p>
            <a:pPr lvl="1" eaLnBrk="1" hangingPunct="1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Qualità del cibo</a:t>
            </a:r>
          </a:p>
          <a:p>
            <a:pPr lvl="1" eaLnBrk="1" hangingPunct="1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Qualità del servizio (cortesia del personale)</a:t>
            </a:r>
          </a:p>
          <a:p>
            <a:pPr lvl="1" eaLnBrk="1" hangingPunct="1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Ambiente</a:t>
            </a:r>
          </a:p>
          <a:p>
            <a:pPr lvl="1" eaLnBrk="1" hangingPunct="1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Prezzo</a:t>
            </a:r>
          </a:p>
          <a:p>
            <a:pPr eaLnBrk="1" hangingPunct="1"/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3 domande sulla soddisfazione  (d1 – d3)</a:t>
            </a:r>
          </a:p>
          <a:p>
            <a:pPr eaLnBrk="1" hangingPunct="1"/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3 domande sociodemografiche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908050"/>
            <a:ext cx="91440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it-IT" sz="3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Effettuare una prima ACP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0" y="1600201"/>
            <a:ext cx="8229600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it-IT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Analizza, Riduzione dimensione, Fattoriale</a:t>
            </a:r>
          </a:p>
          <a:p>
            <a:pPr lvl="2" eaLnBrk="1" hangingPunct="1"/>
            <a:endParaRPr lang="it-IT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730500"/>
            <a:ext cx="45243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80325" y="2636839"/>
            <a:ext cx="2794000" cy="1944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2800" kern="0" dirty="0">
                <a:solidFill>
                  <a:srgbClr val="00206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Scegliamo le variabili su cui vogliamo operare l’ACP (x1 – x12)</a:t>
            </a:r>
          </a:p>
        </p:txBody>
      </p:sp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3163" y="2492376"/>
            <a:ext cx="38290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2551</Words>
  <Application>Microsoft Macintosh PowerPoint</Application>
  <PresentationFormat>Widescreen</PresentationFormat>
  <Paragraphs>656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Tema di Office</vt:lpstr>
      <vt:lpstr>Analisi Multivariata dei dati: Lezione 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questionario</vt:lpstr>
      <vt:lpstr>Effettuare una prima ACP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Quali item eliminare?</vt:lpstr>
      <vt:lpstr>Quanti item per ogni fattore?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erica casini</dc:creator>
  <cp:lastModifiedBy>erica casini</cp:lastModifiedBy>
  <cp:revision>3</cp:revision>
  <dcterms:created xsi:type="dcterms:W3CDTF">2021-05-02T07:18:31Z</dcterms:created>
  <dcterms:modified xsi:type="dcterms:W3CDTF">2021-05-02T08:09:26Z</dcterms:modified>
</cp:coreProperties>
</file>