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6"/>
  </p:normalViewPr>
  <p:slideViewPr>
    <p:cSldViewPr snapToGrid="0" snapToObjects="1">
      <p:cViewPr varScale="1">
        <p:scale>
          <a:sx n="105" d="100"/>
          <a:sy n="105" d="100"/>
        </p:scale>
        <p:origin x="8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2E202B4-D448-0A48-BB49-3E0DEEE9A2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06F0687-CD0D-6F47-A2F8-29D4B02217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09D9A90-A0FA-F747-A44F-DCD18A5E1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19B6C-49F5-CD4C-89F7-B22C1D1BC99D}" type="datetimeFigureOut">
              <a:rPr lang="it-IT" smtClean="0"/>
              <a:t>02/05/21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A181F04-F938-E249-9D86-AF533C909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C85338A-6A2C-C54A-B1B0-0DC612B43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C2E49-3B27-264F-BBFD-F84B435164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4080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DD93AD5-E071-F440-B725-1A5085723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06FEB5F-AFAD-9F49-9DC8-AD0FD8F84E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37214AE-BDF5-7C49-82C3-A2EC33B71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19B6C-49F5-CD4C-89F7-B22C1D1BC99D}" type="datetimeFigureOut">
              <a:rPr lang="it-IT" smtClean="0"/>
              <a:t>02/05/21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CAF329B-F719-5D4C-B11A-3D3E935C3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A51C4C0-BB02-6A49-AF7C-011ED6C66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C2E49-3B27-264F-BBFD-F84B435164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9705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40238D61-515C-4C43-AEE0-37E2C3C274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2E6137C-156E-A34A-8F9A-77ED5B6B7E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5C081EA-5E9C-7546-B269-027EB660E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19B6C-49F5-CD4C-89F7-B22C1D1BC99D}" type="datetimeFigureOut">
              <a:rPr lang="it-IT" smtClean="0"/>
              <a:t>02/05/21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B60AF94-F4BD-4741-AC2B-E46425CE9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DDD1B1C-07EF-B64F-A593-DA5FBE4B7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C2E49-3B27-264F-BBFD-F84B435164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6133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CBD7DA4-DDD6-9D4D-93A9-34B89D546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2AC531A-769E-8846-8E74-8E0BC8278C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83B00DB-E43B-3F40-9F6A-8E29962AB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19B6C-49F5-CD4C-89F7-B22C1D1BC99D}" type="datetimeFigureOut">
              <a:rPr lang="it-IT" smtClean="0"/>
              <a:t>02/05/21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28EDF5E-AC47-8444-B10A-4AE9FBA1B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AADB60B-0894-2D41-90B5-82C48E139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C2E49-3B27-264F-BBFD-F84B435164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6687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33FAAA9-F6BA-094F-B403-4FD2701F6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095A2EB-89E6-844C-8B43-CDED7AE01D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60E9A3A-6D4E-8242-A3EC-496E6AF2C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19B6C-49F5-CD4C-89F7-B22C1D1BC99D}" type="datetimeFigureOut">
              <a:rPr lang="it-IT" smtClean="0"/>
              <a:t>02/05/21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0CDE420-D831-B447-9904-9E53C323C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974B1D2-26E8-E245-909E-2CBC95159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C2E49-3B27-264F-BBFD-F84B435164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862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F9A52ED-62AB-CD42-AE9B-692DCE7FD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7ABD712-4166-914B-8235-0DC8B51075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E623850-BD24-2447-B076-85202F7FF9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75DA8BB-9F64-364E-857C-BC8ADB73A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19B6C-49F5-CD4C-89F7-B22C1D1BC99D}" type="datetimeFigureOut">
              <a:rPr lang="it-IT" smtClean="0"/>
              <a:t>02/05/21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1A26922-94F2-9B4D-B8C4-534BF529E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F834AF8-663F-9646-89BD-A1AB3F1C2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C2E49-3B27-264F-BBFD-F84B435164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2298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544017-8870-CD45-B09F-363586A0F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D90D140-F9EE-BE47-8961-012899D6B5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E269B33-D3CE-A44D-BB26-3143302E84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36CD49E0-D28B-D043-BFEF-74A4A93E33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66C9D381-888F-764E-8A9F-A661BE67A3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5043B469-6FAD-E54A-A74A-93A6E9B5D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19B6C-49F5-CD4C-89F7-B22C1D1BC99D}" type="datetimeFigureOut">
              <a:rPr lang="it-IT" smtClean="0"/>
              <a:t>02/05/21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2FBABC5A-5FAD-5240-AAFD-810ACC55A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5F305F2A-471B-E640-BA0C-6142A489A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C2E49-3B27-264F-BBFD-F84B435164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2463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E3DBC06-A0ED-0C48-BCBB-3201F7939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F30992D0-77E1-2B4F-935C-546D0BCD8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19B6C-49F5-CD4C-89F7-B22C1D1BC99D}" type="datetimeFigureOut">
              <a:rPr lang="it-IT" smtClean="0"/>
              <a:t>02/05/21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C1BCFA9-B86F-B046-9226-A0A75A219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01BCCF37-3C8C-C144-9736-FC02CDFBE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C2E49-3B27-264F-BBFD-F84B435164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332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A26DEFE6-E874-CD45-B9D8-4A2918726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19B6C-49F5-CD4C-89F7-B22C1D1BC99D}" type="datetimeFigureOut">
              <a:rPr lang="it-IT" smtClean="0"/>
              <a:t>02/05/21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88EF5F78-8CFE-C24E-9948-9BA67177C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AB32F60-2674-ED42-980A-6C4E8C65F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C2E49-3B27-264F-BBFD-F84B435164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910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EB505BA-7C72-DE43-B7FE-B2108049E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1DB5888-8148-2E43-BAE9-90B2062D42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094311B-AFDF-2748-A592-6ADA9D10AA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31A46DF-C38D-EE4E-9088-D91BD12E4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19B6C-49F5-CD4C-89F7-B22C1D1BC99D}" type="datetimeFigureOut">
              <a:rPr lang="it-IT" smtClean="0"/>
              <a:t>02/05/21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A242DE5-0387-9E4C-AD44-F175CC114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2CD515C-426E-FB42-8EE8-8B488CBEE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C2E49-3B27-264F-BBFD-F84B435164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7185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F6CE02B-3C3F-F84C-996E-406F636E6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340750D8-BECC-DB4D-B2F7-E76DDC5FC8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FF31C53-5084-AD48-8369-B324340AA8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4B4F52A-8002-A64C-B851-876FC9033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19B6C-49F5-CD4C-89F7-B22C1D1BC99D}" type="datetimeFigureOut">
              <a:rPr lang="it-IT" smtClean="0"/>
              <a:t>02/05/21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BDE53F7-665B-8A45-B420-A99E9BACE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8BC7D7F-3DE0-CB43-ADC4-24CBDFB4F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C2E49-3B27-264F-BBFD-F84B435164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5373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F811D9D0-4E5D-E549-8066-8F410D9E3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172AA45-996B-8540-A461-8F9F2E9408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76F053C-8769-9B4B-8C87-71509AAF80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19B6C-49F5-CD4C-89F7-B22C1D1BC99D}" type="datetimeFigureOut">
              <a:rPr lang="it-IT" smtClean="0"/>
              <a:t>02/05/21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0109B66-BD66-DF45-8E63-CD45224085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49A5587-61A4-2044-9E75-895C36ECEA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C2E49-3B27-264F-BBFD-F84B435164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2321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E0F88644-EC66-8349-8232-0D017F75680A}"/>
              </a:ext>
            </a:extLst>
          </p:cNvPr>
          <p:cNvSpPr txBox="1"/>
          <p:nvPr/>
        </p:nvSpPr>
        <p:spPr>
          <a:xfrm>
            <a:off x="0" y="558463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>
                <a:latin typeface="+mj-lt"/>
              </a:rPr>
              <a:t>3. CONSIDERANDO SOLO LE MISURAZIONI NELLA PRIMA CONDIZIONE (IN TUTTE E TRE LE POSIZIONI), CONTROLLA EVENTUALI EFFETTI DI POSIZIONE E GENERE</a:t>
            </a:r>
          </a:p>
          <a:p>
            <a:pPr algn="ctr"/>
            <a:endParaRPr lang="it-IT" sz="2000" dirty="0">
              <a:latin typeface="+mj-lt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B95EE1B3-69AD-9C42-A782-2C6B7BD40600}"/>
              </a:ext>
            </a:extLst>
          </p:cNvPr>
          <p:cNvSpPr txBox="1"/>
          <p:nvPr/>
        </p:nvSpPr>
        <p:spPr>
          <a:xfrm>
            <a:off x="0" y="1574126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>
                <a:latin typeface="+mj-lt"/>
              </a:rPr>
              <a:t>ANOVA MISTA: posizione come fattore WITHIN, 3 livelli;</a:t>
            </a:r>
          </a:p>
          <a:p>
            <a:pPr algn="ctr"/>
            <a:r>
              <a:rPr lang="it-IT" sz="2000" dirty="0">
                <a:latin typeface="+mj-lt"/>
              </a:rPr>
              <a:t>Genere come fattore BETWEEN, 2 livelli</a:t>
            </a:r>
          </a:p>
          <a:p>
            <a:pPr algn="ctr"/>
            <a:r>
              <a:rPr lang="it-IT" sz="2000" dirty="0">
                <a:latin typeface="+mj-lt"/>
              </a:rPr>
              <a:t>(Comando da «Misure Ripetute»)</a:t>
            </a:r>
          </a:p>
          <a:p>
            <a:pPr algn="ctr"/>
            <a:endParaRPr lang="it-IT" sz="2000" dirty="0">
              <a:latin typeface="+mj-lt"/>
            </a:endParaRP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92598252-5C00-4D45-9C9A-52BB60F9D5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958" y="3150621"/>
            <a:ext cx="5877077" cy="2119884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3B931386-5D04-B943-A644-BD80ED0EF2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1056" y="3741108"/>
            <a:ext cx="5318252" cy="2577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767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15B36A37-E3C7-5A46-BCFA-D77DC82DC3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096" y="1128268"/>
            <a:ext cx="6868160" cy="2108973"/>
          </a:xfrm>
          <a:prstGeom prst="rect">
            <a:avLst/>
          </a:prstGeom>
        </p:spPr>
      </p:pic>
      <p:sp>
        <p:nvSpPr>
          <p:cNvPr id="4" name="Rettangolo 3">
            <a:extLst>
              <a:ext uri="{FF2B5EF4-FFF2-40B4-BE49-F238E27FC236}">
                <a16:creationId xmlns:a16="http://schemas.microsoft.com/office/drawing/2014/main" id="{3B3F84FE-7A12-4040-AA25-6D0DF068E229}"/>
              </a:ext>
            </a:extLst>
          </p:cNvPr>
          <p:cNvSpPr/>
          <p:nvPr/>
        </p:nvSpPr>
        <p:spPr>
          <a:xfrm>
            <a:off x="2145792" y="2109216"/>
            <a:ext cx="2901696" cy="20726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0280C0EC-3F4D-E042-9545-F520484EB84A}"/>
              </a:ext>
            </a:extLst>
          </p:cNvPr>
          <p:cNvSpPr txBox="1"/>
          <p:nvPr/>
        </p:nvSpPr>
        <p:spPr>
          <a:xfrm>
            <a:off x="8583168" y="1243584"/>
            <a:ext cx="34381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>
                <a:latin typeface="+mj-lt"/>
              </a:rPr>
              <a:t>W</a:t>
            </a:r>
            <a:r>
              <a:rPr lang="it-IT" dirty="0">
                <a:latin typeface="+mj-lt"/>
              </a:rPr>
              <a:t>(2) = .927, </a:t>
            </a:r>
            <a:r>
              <a:rPr lang="it-IT" dirty="0" err="1">
                <a:latin typeface="+mj-lt"/>
              </a:rPr>
              <a:t>p</a:t>
            </a:r>
            <a:r>
              <a:rPr lang="it-IT" dirty="0">
                <a:latin typeface="+mj-lt"/>
              </a:rPr>
              <a:t>&lt;.001</a:t>
            </a:r>
          </a:p>
          <a:p>
            <a:r>
              <a:rPr lang="it-IT" dirty="0">
                <a:latin typeface="+mj-lt"/>
                <a:sym typeface="Wingdings" pitchFamily="2" charset="2"/>
              </a:rPr>
              <a:t> Rifiutiamo H</a:t>
            </a:r>
            <a:r>
              <a:rPr lang="it-IT" baseline="-25000" dirty="0">
                <a:latin typeface="+mj-lt"/>
                <a:sym typeface="Wingdings" pitchFamily="2" charset="2"/>
              </a:rPr>
              <a:t>o</a:t>
            </a:r>
            <a:r>
              <a:rPr lang="it-IT" dirty="0">
                <a:latin typeface="+mj-lt"/>
                <a:sym typeface="Wingdings" pitchFamily="2" charset="2"/>
              </a:rPr>
              <a:t> e non assumiamo la sfericità (leggere risultati riportati sulla riga: </a:t>
            </a:r>
            <a:r>
              <a:rPr lang="it-IT" dirty="0" err="1">
                <a:latin typeface="+mj-lt"/>
                <a:sym typeface="Wingdings" pitchFamily="2" charset="2"/>
              </a:rPr>
              <a:t>Huynh</a:t>
            </a:r>
            <a:r>
              <a:rPr lang="it-IT" dirty="0">
                <a:latin typeface="+mj-lt"/>
                <a:sym typeface="Wingdings" pitchFamily="2" charset="2"/>
              </a:rPr>
              <a:t> </a:t>
            </a:r>
            <a:r>
              <a:rPr lang="it-IT" dirty="0" err="1">
                <a:latin typeface="+mj-lt"/>
                <a:sym typeface="Wingdings" pitchFamily="2" charset="2"/>
              </a:rPr>
              <a:t>Feldt</a:t>
            </a:r>
            <a:endParaRPr lang="it-IT" dirty="0">
              <a:latin typeface="+mj-lt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F82CDBB6-F27A-5042-A4A5-57DCFEDC781B}"/>
              </a:ext>
            </a:extLst>
          </p:cNvPr>
          <p:cNvSpPr txBox="1"/>
          <p:nvPr/>
        </p:nvSpPr>
        <p:spPr>
          <a:xfrm>
            <a:off x="0" y="3620760"/>
            <a:ext cx="1219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+mj-lt"/>
              </a:rPr>
              <a:t>Si osserva un effetto principale medio di Posizione, </a:t>
            </a:r>
            <a:r>
              <a:rPr lang="it-IT" dirty="0" err="1">
                <a:latin typeface="+mj-lt"/>
              </a:rPr>
              <a:t>F</a:t>
            </a:r>
            <a:r>
              <a:rPr lang="it-IT" dirty="0">
                <a:latin typeface="+mj-lt"/>
              </a:rPr>
              <a:t>(1.88, 461.80) = 45.58, </a:t>
            </a:r>
            <a:r>
              <a:rPr lang="it-IT" dirty="0" err="1">
                <a:latin typeface="+mj-lt"/>
              </a:rPr>
              <a:t>p</a:t>
            </a:r>
            <a:r>
              <a:rPr lang="it-IT" dirty="0">
                <a:latin typeface="+mj-lt"/>
              </a:rPr>
              <a:t>&lt;.001. Ciò significa che c’è una differenza tra </a:t>
            </a:r>
            <a:r>
              <a:rPr lang="it-IT" i="1" dirty="0">
                <a:latin typeface="+mj-lt"/>
              </a:rPr>
              <a:t>almeno</a:t>
            </a:r>
            <a:r>
              <a:rPr lang="it-IT" dirty="0">
                <a:latin typeface="+mj-lt"/>
              </a:rPr>
              <a:t> due delle tre altezze individuate dai livelli della variabile Posizione. </a:t>
            </a:r>
          </a:p>
          <a:p>
            <a:r>
              <a:rPr lang="it-IT" dirty="0">
                <a:latin typeface="+mj-lt"/>
              </a:rPr>
              <a:t>Si osserva un effetto interazione Posizione*Genere significativo, </a:t>
            </a:r>
            <a:r>
              <a:rPr lang="it-IT" dirty="0" err="1">
                <a:latin typeface="+mj-lt"/>
              </a:rPr>
              <a:t>F</a:t>
            </a:r>
            <a:r>
              <a:rPr lang="it-IT" dirty="0">
                <a:latin typeface="+mj-lt"/>
              </a:rPr>
              <a:t>(1.88, 461.80) = 4.31, </a:t>
            </a:r>
            <a:r>
              <a:rPr lang="it-IT" dirty="0" err="1">
                <a:latin typeface="+mj-lt"/>
              </a:rPr>
              <a:t>p</a:t>
            </a:r>
            <a:r>
              <a:rPr lang="it-IT" dirty="0">
                <a:latin typeface="+mj-lt"/>
              </a:rPr>
              <a:t> = .016. Ciò significa che l’effetto della variabile Posizione non è uguale per maschi e femmine. </a:t>
            </a:r>
          </a:p>
          <a:p>
            <a:r>
              <a:rPr lang="it-IT" dirty="0">
                <a:latin typeface="+mj-lt"/>
              </a:rPr>
              <a:t>Non si osserva nessun effetto significativo di Genere, </a:t>
            </a:r>
            <a:r>
              <a:rPr lang="it-IT" dirty="0" err="1">
                <a:latin typeface="+mj-lt"/>
              </a:rPr>
              <a:t>F</a:t>
            </a:r>
            <a:r>
              <a:rPr lang="it-IT" dirty="0">
                <a:latin typeface="+mj-lt"/>
              </a:rPr>
              <a:t>(1,245) = 3,15, </a:t>
            </a:r>
            <a:r>
              <a:rPr lang="it-IT" dirty="0" err="1">
                <a:latin typeface="+mj-lt"/>
              </a:rPr>
              <a:t>p</a:t>
            </a:r>
            <a:r>
              <a:rPr lang="it-IT" dirty="0">
                <a:latin typeface="+mj-lt"/>
              </a:rPr>
              <a:t> = .077. </a:t>
            </a:r>
          </a:p>
          <a:p>
            <a:endParaRPr lang="it-IT" dirty="0">
              <a:latin typeface="+mj-lt"/>
            </a:endParaRPr>
          </a:p>
          <a:p>
            <a:r>
              <a:rPr lang="it-IT" dirty="0">
                <a:latin typeface="+mj-lt"/>
              </a:rPr>
              <a:t>TUTTAVIA, osservando il grafico dell’interazione, è possibile notare come quest’ultima non sia di tipo ordinale, quindi bisogna essere cauti nell’interpretare l’effetto principale di Posizione. </a:t>
            </a:r>
          </a:p>
        </p:txBody>
      </p:sp>
    </p:spTree>
    <p:extLst>
      <p:ext uri="{BB962C8B-B14F-4D97-AF65-F5344CB8AC3E}">
        <p14:creationId xmlns:p14="http://schemas.microsoft.com/office/powerpoint/2010/main" val="870348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D98DD929-B51A-E84D-A9B2-1588E84CE4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224" y="284734"/>
            <a:ext cx="5626862" cy="3651241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FEAADAC1-D1C6-2441-AB9F-4F3A6A190A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4463" y="634103"/>
            <a:ext cx="4939553" cy="1959356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C714118D-CD57-4046-8496-F6373B87F79E}"/>
              </a:ext>
            </a:extLst>
          </p:cNvPr>
          <p:cNvSpPr txBox="1"/>
          <p:nvPr/>
        </p:nvSpPr>
        <p:spPr>
          <a:xfrm>
            <a:off x="1" y="3935975"/>
            <a:ext cx="11414015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+mj-lt"/>
              </a:rPr>
              <a:t>Scomponendo l’interazione osserviamo che, per le femmine esiste una differenza significativa nella frequenza respiratoria tra piano terra e 20simo piano (M</a:t>
            </a:r>
            <a:r>
              <a:rPr lang="it-IT" baseline="-25000" dirty="0">
                <a:latin typeface="+mj-lt"/>
              </a:rPr>
              <a:t>1</a:t>
            </a:r>
            <a:r>
              <a:rPr lang="it-IT" dirty="0">
                <a:latin typeface="+mj-lt"/>
              </a:rPr>
              <a:t> = 2.37, M</a:t>
            </a:r>
            <a:r>
              <a:rPr lang="it-IT" baseline="-25000" dirty="0">
                <a:latin typeface="+mj-lt"/>
              </a:rPr>
              <a:t>2 </a:t>
            </a:r>
            <a:r>
              <a:rPr lang="it-IT" dirty="0">
                <a:latin typeface="+mj-lt"/>
              </a:rPr>
              <a:t>= 3.13) e tra piano terra e 40simo piano (M</a:t>
            </a:r>
            <a:r>
              <a:rPr lang="it-IT" baseline="-25000" dirty="0">
                <a:latin typeface="+mj-lt"/>
              </a:rPr>
              <a:t>1</a:t>
            </a:r>
            <a:r>
              <a:rPr lang="it-IT" dirty="0">
                <a:latin typeface="+mj-lt"/>
              </a:rPr>
              <a:t> = 2.37, M</a:t>
            </a:r>
            <a:r>
              <a:rPr lang="it-IT" baseline="-25000" dirty="0">
                <a:latin typeface="+mj-lt"/>
              </a:rPr>
              <a:t>3</a:t>
            </a:r>
            <a:r>
              <a:rPr lang="it-IT" dirty="0">
                <a:latin typeface="+mj-lt"/>
              </a:rPr>
              <a:t> = 3.18), ma non tra 20simo piano e 40simo piano. Similarmente, per i maschi esiste una differenza significativa nella frequenza respiratoria tra piano terra e 20simo piano (M</a:t>
            </a:r>
            <a:r>
              <a:rPr lang="it-IT" baseline="-25000" dirty="0">
                <a:latin typeface="+mj-lt"/>
              </a:rPr>
              <a:t>1</a:t>
            </a:r>
            <a:r>
              <a:rPr lang="it-IT" dirty="0">
                <a:latin typeface="+mj-lt"/>
              </a:rPr>
              <a:t> = 2.75, M</a:t>
            </a:r>
            <a:r>
              <a:rPr lang="it-IT" baseline="-25000" dirty="0">
                <a:latin typeface="+mj-lt"/>
              </a:rPr>
              <a:t>2 </a:t>
            </a:r>
            <a:r>
              <a:rPr lang="it-IT" dirty="0">
                <a:latin typeface="+mj-lt"/>
              </a:rPr>
              <a:t>= 3.29) e tra piano terra e 40simo piano (M</a:t>
            </a:r>
            <a:r>
              <a:rPr lang="it-IT" baseline="-25000" dirty="0">
                <a:latin typeface="+mj-lt"/>
              </a:rPr>
              <a:t>1</a:t>
            </a:r>
            <a:r>
              <a:rPr lang="it-IT" dirty="0">
                <a:latin typeface="+mj-lt"/>
              </a:rPr>
              <a:t> = 2.75, M</a:t>
            </a:r>
            <a:r>
              <a:rPr lang="it-IT" baseline="-25000" dirty="0">
                <a:latin typeface="+mj-lt"/>
              </a:rPr>
              <a:t>3</a:t>
            </a:r>
            <a:r>
              <a:rPr lang="it-IT" dirty="0">
                <a:latin typeface="+mj-lt"/>
              </a:rPr>
              <a:t> = 3.11), ma non tra 20simo piano e 40simo piano. </a:t>
            </a:r>
          </a:p>
          <a:p>
            <a:endParaRPr lang="it-IT" baseline="-25000" dirty="0">
              <a:latin typeface="+mj-lt"/>
            </a:endParaRPr>
          </a:p>
          <a:p>
            <a:r>
              <a:rPr lang="it-IT" dirty="0">
                <a:latin typeface="+mj-lt"/>
              </a:rPr>
              <a:t>Osserviamo inoltre che a piano terra esiste una differenza statisticamente significativa nella frequenza respiratoria di maschi e femmine (M</a:t>
            </a:r>
            <a:r>
              <a:rPr lang="it-IT" baseline="-25000" dirty="0">
                <a:latin typeface="+mj-lt"/>
              </a:rPr>
              <a:t>M</a:t>
            </a:r>
            <a:r>
              <a:rPr lang="it-IT" dirty="0">
                <a:latin typeface="+mj-lt"/>
              </a:rPr>
              <a:t> = 2.75, M</a:t>
            </a:r>
            <a:r>
              <a:rPr lang="it-IT" baseline="-25000" dirty="0">
                <a:latin typeface="+mj-lt"/>
              </a:rPr>
              <a:t>F </a:t>
            </a:r>
            <a:r>
              <a:rPr lang="it-IT" dirty="0">
                <a:latin typeface="+mj-lt"/>
              </a:rPr>
              <a:t> = 2.37). Non esiste più alcuna differenza di genere nella frequenza respiratoria al piano 20simo e 40simo. </a:t>
            </a:r>
            <a:endParaRPr lang="it-IT" baseline="-25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19428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D0A12594-4B8D-0B41-A340-94F2B4F5ADC5}"/>
              </a:ext>
            </a:extLst>
          </p:cNvPr>
          <p:cNvSpPr/>
          <p:nvPr/>
        </p:nvSpPr>
        <p:spPr>
          <a:xfrm>
            <a:off x="0" y="313267"/>
            <a:ext cx="12192000" cy="407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it-IT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4. L’EFFETTO DI GRUPPO SULL’APERTURA MENTALE VARIA IN BASE AD ESPERIENZE PRECEDENTI?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78D29702-0563-D54E-926D-F6BC494A0517}"/>
              </a:ext>
            </a:extLst>
          </p:cNvPr>
          <p:cNvSpPr txBox="1"/>
          <p:nvPr/>
        </p:nvSpPr>
        <p:spPr>
          <a:xfrm>
            <a:off x="0" y="1049870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>
                <a:latin typeface="+mj-lt"/>
              </a:rPr>
              <a:t>ANOVA BETWEEN: Gruppo, 3 livelli;</a:t>
            </a:r>
          </a:p>
          <a:p>
            <a:pPr algn="ctr"/>
            <a:r>
              <a:rPr lang="it-IT" sz="2000" dirty="0">
                <a:latin typeface="+mj-lt"/>
              </a:rPr>
              <a:t>Genere, 2 livelli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CD69CF3E-F9A1-6F40-82F0-2F7AFE38E1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488" y="2404316"/>
            <a:ext cx="4549140" cy="2782635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E7CDCE0E-562B-FB49-B748-3361284B4366}"/>
              </a:ext>
            </a:extLst>
          </p:cNvPr>
          <p:cNvSpPr txBox="1"/>
          <p:nvPr/>
        </p:nvSpPr>
        <p:spPr>
          <a:xfrm>
            <a:off x="5266944" y="2087324"/>
            <a:ext cx="660806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+mj-lt"/>
              </a:rPr>
              <a:t>R</a:t>
            </a:r>
            <a:r>
              <a:rPr lang="it-IT" baseline="30000" dirty="0">
                <a:latin typeface="+mj-lt"/>
              </a:rPr>
              <a:t>2 </a:t>
            </a:r>
            <a:r>
              <a:rPr lang="it-IT" dirty="0">
                <a:latin typeface="+mj-lt"/>
              </a:rPr>
              <a:t> = .034, </a:t>
            </a:r>
            <a:r>
              <a:rPr lang="it-IT" dirty="0" err="1">
                <a:latin typeface="+mj-lt"/>
              </a:rPr>
              <a:t>F</a:t>
            </a:r>
            <a:r>
              <a:rPr lang="it-IT" dirty="0">
                <a:latin typeface="+mj-lt"/>
              </a:rPr>
              <a:t>(5, 234) = 1.64, </a:t>
            </a:r>
            <a:r>
              <a:rPr lang="it-IT" dirty="0" err="1">
                <a:latin typeface="+mj-lt"/>
              </a:rPr>
              <a:t>p</a:t>
            </a:r>
            <a:r>
              <a:rPr lang="it-IT" dirty="0">
                <a:latin typeface="+mj-lt"/>
              </a:rPr>
              <a:t> = .149 </a:t>
            </a:r>
            <a:r>
              <a:rPr lang="it-IT" dirty="0">
                <a:latin typeface="+mj-lt"/>
                <a:sym typeface="Wingdings" pitchFamily="2" charset="2"/>
              </a:rPr>
              <a:t> scarsa bontà del modello: la varianza spiegata non è statisticamente diversa da 0.</a:t>
            </a:r>
          </a:p>
          <a:p>
            <a:endParaRPr lang="it-IT" baseline="30000" dirty="0">
              <a:latin typeface="+mj-lt"/>
              <a:sym typeface="Wingdings" pitchFamily="2" charset="2"/>
            </a:endParaRPr>
          </a:p>
          <a:p>
            <a:r>
              <a:rPr lang="it-IT" dirty="0">
                <a:latin typeface="+mj-lt"/>
                <a:sym typeface="Wingdings" pitchFamily="2" charset="2"/>
              </a:rPr>
              <a:t>Si osserva un effetto significativo della variabile gruppo, </a:t>
            </a:r>
            <a:r>
              <a:rPr lang="it-IT" dirty="0" err="1">
                <a:latin typeface="+mj-lt"/>
                <a:sym typeface="Wingdings" pitchFamily="2" charset="2"/>
              </a:rPr>
              <a:t>F</a:t>
            </a:r>
            <a:r>
              <a:rPr lang="it-IT" dirty="0">
                <a:latin typeface="+mj-lt"/>
                <a:sym typeface="Wingdings" pitchFamily="2" charset="2"/>
              </a:rPr>
              <a:t>(2, 234) = 3.49, </a:t>
            </a:r>
            <a:r>
              <a:rPr lang="it-IT" dirty="0" err="1">
                <a:latin typeface="+mj-lt"/>
                <a:sym typeface="Wingdings" pitchFamily="2" charset="2"/>
              </a:rPr>
              <a:t>p</a:t>
            </a:r>
            <a:r>
              <a:rPr lang="it-IT" dirty="0">
                <a:latin typeface="+mj-lt"/>
                <a:sym typeface="Wingdings" pitchFamily="2" charset="2"/>
              </a:rPr>
              <a:t> = .032, ad indicare che esiste una differenza significativa tra almeno due dei gruppi individuati dai livelli della variabile gruppo. </a:t>
            </a:r>
          </a:p>
          <a:p>
            <a:endParaRPr lang="it-IT" dirty="0">
              <a:latin typeface="+mj-lt"/>
              <a:sym typeface="Wingdings" pitchFamily="2" charset="2"/>
            </a:endParaRPr>
          </a:p>
          <a:p>
            <a:r>
              <a:rPr lang="it-IT" dirty="0">
                <a:latin typeface="+mj-lt"/>
                <a:sym typeface="Wingdings" pitchFamily="2" charset="2"/>
              </a:rPr>
              <a:t>Non si osserva alcun effetto significativo della variabile esperienze precedenti, </a:t>
            </a:r>
            <a:r>
              <a:rPr lang="it-IT" dirty="0" err="1">
                <a:latin typeface="+mj-lt"/>
                <a:sym typeface="Wingdings" pitchFamily="2" charset="2"/>
              </a:rPr>
              <a:t>F</a:t>
            </a:r>
            <a:r>
              <a:rPr lang="it-IT" dirty="0">
                <a:latin typeface="+mj-lt"/>
                <a:sym typeface="Wingdings" pitchFamily="2" charset="2"/>
              </a:rPr>
              <a:t>(2, 234) = .55, </a:t>
            </a:r>
            <a:r>
              <a:rPr lang="it-IT" dirty="0" err="1">
                <a:latin typeface="+mj-lt"/>
                <a:sym typeface="Wingdings" pitchFamily="2" charset="2"/>
              </a:rPr>
              <a:t>p</a:t>
            </a:r>
            <a:r>
              <a:rPr lang="it-IT" dirty="0">
                <a:latin typeface="+mj-lt"/>
                <a:sym typeface="Wingdings" pitchFamily="2" charset="2"/>
              </a:rPr>
              <a:t> = .46. Non si osserva alcun effetto significativo nemmeno dell’interazione gruppo*esperienze precedenti, </a:t>
            </a:r>
            <a:r>
              <a:rPr lang="it-IT" dirty="0" err="1">
                <a:latin typeface="+mj-lt"/>
                <a:sym typeface="Wingdings" pitchFamily="2" charset="2"/>
              </a:rPr>
              <a:t>F</a:t>
            </a:r>
            <a:r>
              <a:rPr lang="it-IT" dirty="0">
                <a:latin typeface="+mj-lt"/>
                <a:sym typeface="Wingdings" pitchFamily="2" charset="2"/>
              </a:rPr>
              <a:t>(2, 234) = .41, </a:t>
            </a:r>
            <a:r>
              <a:rPr lang="it-IT" dirty="0" err="1">
                <a:latin typeface="+mj-lt"/>
                <a:sym typeface="Wingdings" pitchFamily="2" charset="2"/>
              </a:rPr>
              <a:t>p</a:t>
            </a:r>
            <a:r>
              <a:rPr lang="it-IT" dirty="0">
                <a:latin typeface="+mj-lt"/>
                <a:sym typeface="Wingdings" pitchFamily="2" charset="2"/>
              </a:rPr>
              <a:t> = .66), ad indicare che l’effetto di gruppo è costante per le esperienze precedenti.</a:t>
            </a:r>
            <a:endParaRPr lang="it-IT" dirty="0">
              <a:latin typeface="+mj-lt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91CE8544-2835-7C48-A647-1CCF7EC5F745}"/>
              </a:ext>
            </a:extLst>
          </p:cNvPr>
          <p:cNvSpPr txBox="1"/>
          <p:nvPr/>
        </p:nvSpPr>
        <p:spPr>
          <a:xfrm>
            <a:off x="0" y="5808130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+mj-lt"/>
              </a:rPr>
              <a:t>I test post-hoc mostrano che esiste una differenza statisticamente significativa nell’apertura mentale soltanto tra i soggetti testati in un giorno nuvoloso (M</a:t>
            </a:r>
            <a:r>
              <a:rPr lang="it-IT" baseline="-25000" dirty="0">
                <a:latin typeface="+mj-lt"/>
              </a:rPr>
              <a:t>N</a:t>
            </a:r>
            <a:r>
              <a:rPr lang="it-IT" dirty="0">
                <a:latin typeface="+mj-lt"/>
              </a:rPr>
              <a:t> = 2.99) e piovoso (M</a:t>
            </a:r>
            <a:r>
              <a:rPr lang="it-IT" baseline="-25000" dirty="0">
                <a:latin typeface="+mj-lt"/>
              </a:rPr>
              <a:t>P </a:t>
            </a:r>
            <a:r>
              <a:rPr lang="it-IT" dirty="0">
                <a:latin typeface="+mj-lt"/>
              </a:rPr>
              <a:t>= 3.40). </a:t>
            </a:r>
            <a:endParaRPr lang="it-IT" baseline="-25000" dirty="0">
              <a:latin typeface="+mj-lt"/>
              <a:sym typeface="Wingdings" pitchFamily="2" charset="2"/>
            </a:endParaRPr>
          </a:p>
          <a:p>
            <a:endParaRPr lang="it-IT" baseline="30000" dirty="0">
              <a:latin typeface="+mj-lt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369058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24B4697E-A47B-2643-B4C5-E8D31F516196}"/>
              </a:ext>
            </a:extLst>
          </p:cNvPr>
          <p:cNvSpPr/>
          <p:nvPr/>
        </p:nvSpPr>
        <p:spPr>
          <a:xfrm>
            <a:off x="0" y="301075"/>
            <a:ext cx="12192000" cy="407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it-IT" sz="2000" b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5. TESTA </a:t>
            </a:r>
            <a:r>
              <a:rPr lang="it-IT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IL MODELLO DI MEDIAZIONE CON ENERGIA COME MEDIATORE DI COSCIENZIOSITÀ SU AMICALITÀ</a:t>
            </a:r>
          </a:p>
        </p:txBody>
      </p:sp>
      <p:sp>
        <p:nvSpPr>
          <p:cNvPr id="3" name="Ovale 2">
            <a:extLst>
              <a:ext uri="{FF2B5EF4-FFF2-40B4-BE49-F238E27FC236}">
                <a16:creationId xmlns:a16="http://schemas.microsoft.com/office/drawing/2014/main" id="{BE7C26D4-00D2-434C-80BB-2E9E184F0791}"/>
              </a:ext>
            </a:extLst>
          </p:cNvPr>
          <p:cNvSpPr/>
          <p:nvPr/>
        </p:nvSpPr>
        <p:spPr>
          <a:xfrm>
            <a:off x="341376" y="1682496"/>
            <a:ext cx="2133600" cy="91440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/>
              <a:t>coscienziosità</a:t>
            </a:r>
          </a:p>
        </p:txBody>
      </p:sp>
      <p:sp>
        <p:nvSpPr>
          <p:cNvPr id="4" name="Ovale 3">
            <a:extLst>
              <a:ext uri="{FF2B5EF4-FFF2-40B4-BE49-F238E27FC236}">
                <a16:creationId xmlns:a16="http://schemas.microsoft.com/office/drawing/2014/main" id="{9241E408-E389-574A-BAC5-18D4694DE38C}"/>
              </a:ext>
            </a:extLst>
          </p:cNvPr>
          <p:cNvSpPr/>
          <p:nvPr/>
        </p:nvSpPr>
        <p:spPr>
          <a:xfrm>
            <a:off x="4285488" y="1682496"/>
            <a:ext cx="2133600" cy="91440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err="1"/>
              <a:t>amicalità</a:t>
            </a:r>
            <a:endParaRPr lang="it-IT" dirty="0"/>
          </a:p>
        </p:txBody>
      </p:sp>
      <p:sp>
        <p:nvSpPr>
          <p:cNvPr id="5" name="Ovale 4">
            <a:extLst>
              <a:ext uri="{FF2B5EF4-FFF2-40B4-BE49-F238E27FC236}">
                <a16:creationId xmlns:a16="http://schemas.microsoft.com/office/drawing/2014/main" id="{F1BEEB3A-8579-D941-9A0A-0CD0E2895D6F}"/>
              </a:ext>
            </a:extLst>
          </p:cNvPr>
          <p:cNvSpPr/>
          <p:nvPr/>
        </p:nvSpPr>
        <p:spPr>
          <a:xfrm>
            <a:off x="2474976" y="3212592"/>
            <a:ext cx="2133600" cy="91440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/>
              <a:t>energia</a:t>
            </a:r>
          </a:p>
        </p:txBody>
      </p:sp>
      <p:cxnSp>
        <p:nvCxnSpPr>
          <p:cNvPr id="7" name="Connettore 2 6">
            <a:extLst>
              <a:ext uri="{FF2B5EF4-FFF2-40B4-BE49-F238E27FC236}">
                <a16:creationId xmlns:a16="http://schemas.microsoft.com/office/drawing/2014/main" id="{56FF65AF-97C0-6440-B3E5-EA62348C4B37}"/>
              </a:ext>
            </a:extLst>
          </p:cNvPr>
          <p:cNvCxnSpPr>
            <a:cxnSpLocks/>
            <a:stCxn id="3" idx="4"/>
            <a:endCxn id="5" idx="1"/>
          </p:cNvCxnSpPr>
          <p:nvPr/>
        </p:nvCxnSpPr>
        <p:spPr>
          <a:xfrm>
            <a:off x="1408176" y="2596896"/>
            <a:ext cx="1379258" cy="7496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>
            <a:extLst>
              <a:ext uri="{FF2B5EF4-FFF2-40B4-BE49-F238E27FC236}">
                <a16:creationId xmlns:a16="http://schemas.microsoft.com/office/drawing/2014/main" id="{C1C09427-D0B6-6D4D-99DF-DA63FE986E31}"/>
              </a:ext>
            </a:extLst>
          </p:cNvPr>
          <p:cNvCxnSpPr>
            <a:cxnSpLocks/>
            <a:stCxn id="5" idx="7"/>
            <a:endCxn id="4" idx="4"/>
          </p:cNvCxnSpPr>
          <p:nvPr/>
        </p:nvCxnSpPr>
        <p:spPr>
          <a:xfrm flipV="1">
            <a:off x="4296118" y="2596896"/>
            <a:ext cx="1056170" cy="7496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2 11">
            <a:extLst>
              <a:ext uri="{FF2B5EF4-FFF2-40B4-BE49-F238E27FC236}">
                <a16:creationId xmlns:a16="http://schemas.microsoft.com/office/drawing/2014/main" id="{E9BE33C9-3FEE-FC47-B9F1-9105737BBC49}"/>
              </a:ext>
            </a:extLst>
          </p:cNvPr>
          <p:cNvCxnSpPr>
            <a:cxnSpLocks/>
            <a:stCxn id="3" idx="6"/>
          </p:cNvCxnSpPr>
          <p:nvPr/>
        </p:nvCxnSpPr>
        <p:spPr>
          <a:xfrm>
            <a:off x="2474976" y="2139696"/>
            <a:ext cx="18105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0BD27BF9-640B-4F4F-87FB-B9EB8374A9DC}"/>
              </a:ext>
            </a:extLst>
          </p:cNvPr>
          <p:cNvSpPr txBox="1"/>
          <p:nvPr/>
        </p:nvSpPr>
        <p:spPr>
          <a:xfrm>
            <a:off x="6705598" y="1047194"/>
            <a:ext cx="548640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+mj-lt"/>
              </a:rPr>
              <a:t>PASSAGGI:</a:t>
            </a:r>
          </a:p>
          <a:p>
            <a:endParaRPr lang="it-IT" dirty="0">
              <a:latin typeface="+mj-lt"/>
            </a:endParaRPr>
          </a:p>
          <a:p>
            <a:pPr marL="342900" indent="-342900">
              <a:buAutoNum type="arabicPeriod"/>
            </a:pPr>
            <a:r>
              <a:rPr lang="it-IT" dirty="0">
                <a:latin typeface="+mj-lt"/>
              </a:rPr>
              <a:t>Standardizzare le variabili;</a:t>
            </a:r>
          </a:p>
          <a:p>
            <a:pPr marL="342900" indent="-342900">
              <a:buAutoNum type="arabicPeriod"/>
            </a:pPr>
            <a:r>
              <a:rPr lang="it-IT" dirty="0">
                <a:latin typeface="+mj-lt"/>
              </a:rPr>
              <a:t>Calcolare effetto totale o semplice (c)attraverso una regressione lineare semplice;</a:t>
            </a:r>
          </a:p>
          <a:p>
            <a:pPr marL="342900" indent="-342900">
              <a:buAutoNum type="arabicPeriod"/>
            </a:pPr>
            <a:r>
              <a:rPr lang="it-IT" dirty="0">
                <a:latin typeface="+mj-lt"/>
              </a:rPr>
              <a:t>Calcolare l’effetto di coscienziosità su energia (a) attraverso una regressione lineare semplice;</a:t>
            </a:r>
          </a:p>
          <a:p>
            <a:pPr marL="342900" indent="-342900">
              <a:buAutoNum type="arabicPeriod"/>
            </a:pPr>
            <a:r>
              <a:rPr lang="it-IT" dirty="0">
                <a:latin typeface="+mj-lt"/>
              </a:rPr>
              <a:t>Calcolare l’effetto di energia su </a:t>
            </a:r>
            <a:r>
              <a:rPr lang="it-IT" dirty="0" err="1">
                <a:latin typeface="+mj-lt"/>
              </a:rPr>
              <a:t>amicalità</a:t>
            </a:r>
            <a:r>
              <a:rPr lang="it-IT" dirty="0">
                <a:latin typeface="+mj-lt"/>
              </a:rPr>
              <a:t> al netto di coscienziosità (b) attraverso una regressione multipla;</a:t>
            </a:r>
          </a:p>
          <a:p>
            <a:pPr marL="342900" indent="-342900">
              <a:buAutoNum type="arabicPeriod"/>
            </a:pPr>
            <a:r>
              <a:rPr lang="it-IT" dirty="0">
                <a:latin typeface="+mj-lt"/>
              </a:rPr>
              <a:t>Calcolare effetto indiretto moltiplicando a*b;</a:t>
            </a:r>
          </a:p>
          <a:p>
            <a:pPr marL="342900" indent="-342900">
              <a:buAutoNum type="arabicPeriod"/>
            </a:pPr>
            <a:r>
              <a:rPr lang="it-IT" dirty="0">
                <a:latin typeface="+mj-lt"/>
              </a:rPr>
              <a:t>Osservare effetto indiretto (c’) nella tabella dei coefficienti della regressione effettuata al punto 3 per valutare se la mediazione è totale o parziale. 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E3352833-19CB-194C-8F8D-B05B93C4C1B4}"/>
              </a:ext>
            </a:extLst>
          </p:cNvPr>
          <p:cNvSpPr txBox="1"/>
          <p:nvPr/>
        </p:nvSpPr>
        <p:spPr>
          <a:xfrm>
            <a:off x="0" y="4802599"/>
            <a:ext cx="121919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2"/>
            </a:pPr>
            <a:r>
              <a:rPr lang="it-IT" dirty="0">
                <a:latin typeface="+mj-lt"/>
              </a:rPr>
              <a:t>c = .52, </a:t>
            </a:r>
            <a:r>
              <a:rPr lang="it-IT" dirty="0" err="1">
                <a:latin typeface="+mj-lt"/>
              </a:rPr>
              <a:t>p</a:t>
            </a:r>
            <a:r>
              <a:rPr lang="it-IT" dirty="0">
                <a:latin typeface="+mj-lt"/>
              </a:rPr>
              <a:t> &lt;.001;</a:t>
            </a:r>
          </a:p>
          <a:p>
            <a:pPr marL="342900" indent="-342900">
              <a:buAutoNum type="arabicPeriod" startAt="2"/>
            </a:pPr>
            <a:r>
              <a:rPr lang="it-IT" dirty="0">
                <a:latin typeface="+mj-lt"/>
              </a:rPr>
              <a:t>a = .48, </a:t>
            </a:r>
            <a:r>
              <a:rPr lang="it-IT" dirty="0" err="1">
                <a:latin typeface="+mj-lt"/>
              </a:rPr>
              <a:t>p</a:t>
            </a:r>
            <a:r>
              <a:rPr lang="it-IT" dirty="0">
                <a:latin typeface="+mj-lt"/>
              </a:rPr>
              <a:t> &lt;.001;</a:t>
            </a:r>
          </a:p>
          <a:p>
            <a:pPr marL="342900" indent="-342900">
              <a:buAutoNum type="arabicPeriod" startAt="2"/>
            </a:pPr>
            <a:r>
              <a:rPr lang="it-IT" dirty="0">
                <a:latin typeface="+mj-lt"/>
              </a:rPr>
              <a:t>b = .23, </a:t>
            </a:r>
            <a:r>
              <a:rPr lang="it-IT" dirty="0" err="1">
                <a:latin typeface="+mj-lt"/>
              </a:rPr>
              <a:t>p</a:t>
            </a:r>
            <a:r>
              <a:rPr lang="it-IT" dirty="0">
                <a:latin typeface="+mj-lt"/>
              </a:rPr>
              <a:t> &lt;.001;</a:t>
            </a:r>
          </a:p>
          <a:p>
            <a:pPr marL="342900" indent="-342900">
              <a:buAutoNum type="arabicPeriod" startAt="2"/>
            </a:pPr>
            <a:r>
              <a:rPr lang="it-IT" dirty="0">
                <a:latin typeface="+mj-lt"/>
              </a:rPr>
              <a:t>a*b = .48*.23 = .11 </a:t>
            </a:r>
            <a:r>
              <a:rPr lang="it-IT" dirty="0">
                <a:latin typeface="+mj-lt"/>
                <a:sym typeface="Wingdings" pitchFamily="2" charset="2"/>
              </a:rPr>
              <a:t> effetto indiretto significativo in quanto sia a che b sono significativi. Possiamo inferire che energia media la relazione tra coscienziosità e </a:t>
            </a:r>
            <a:r>
              <a:rPr lang="it-IT" dirty="0" err="1">
                <a:latin typeface="+mj-lt"/>
                <a:sym typeface="Wingdings" pitchFamily="2" charset="2"/>
              </a:rPr>
              <a:t>amicalità</a:t>
            </a:r>
            <a:endParaRPr lang="it-IT" dirty="0">
              <a:latin typeface="+mj-lt"/>
              <a:sym typeface="Wingdings" pitchFamily="2" charset="2"/>
            </a:endParaRPr>
          </a:p>
          <a:p>
            <a:pPr marL="342900" indent="-342900">
              <a:buAutoNum type="arabicPeriod" startAt="2"/>
            </a:pPr>
            <a:r>
              <a:rPr lang="it-IT" dirty="0">
                <a:latin typeface="+mj-lt"/>
                <a:sym typeface="Wingdings" pitchFamily="2" charset="2"/>
              </a:rPr>
              <a:t>c’ = .40, </a:t>
            </a:r>
            <a:r>
              <a:rPr lang="it-IT" dirty="0" err="1">
                <a:latin typeface="+mj-lt"/>
                <a:sym typeface="Wingdings" pitchFamily="2" charset="2"/>
              </a:rPr>
              <a:t>p</a:t>
            </a:r>
            <a:r>
              <a:rPr lang="it-IT" dirty="0">
                <a:latin typeface="+mj-lt"/>
                <a:sym typeface="Wingdings" pitchFamily="2" charset="2"/>
              </a:rPr>
              <a:t>&lt;.001  possiamo inferire che la mediazione è parziale. </a:t>
            </a:r>
            <a:endParaRPr lang="it-IT" dirty="0">
              <a:latin typeface="+mj-lt"/>
            </a:endParaRP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51EC1998-A40C-7045-92AB-A385A577009E}"/>
              </a:ext>
            </a:extLst>
          </p:cNvPr>
          <p:cNvSpPr txBox="1"/>
          <p:nvPr/>
        </p:nvSpPr>
        <p:spPr>
          <a:xfrm>
            <a:off x="3255264" y="1767840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c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EFE207F2-39DD-804E-A886-4131F64409A2}"/>
              </a:ext>
            </a:extLst>
          </p:cNvPr>
          <p:cNvSpPr txBox="1"/>
          <p:nvPr/>
        </p:nvSpPr>
        <p:spPr>
          <a:xfrm>
            <a:off x="3269490" y="2150753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c’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6F27BD67-D086-9744-851D-7A22313C35FC}"/>
              </a:ext>
            </a:extLst>
          </p:cNvPr>
          <p:cNvSpPr txBox="1"/>
          <p:nvPr/>
        </p:nvSpPr>
        <p:spPr>
          <a:xfrm>
            <a:off x="1670570" y="2876263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a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C3E0EAF7-9B40-BF4D-9FCA-06AF70240574}"/>
              </a:ext>
            </a:extLst>
          </p:cNvPr>
          <p:cNvSpPr txBox="1"/>
          <p:nvPr/>
        </p:nvSpPr>
        <p:spPr>
          <a:xfrm>
            <a:off x="4873045" y="2903171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37445084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748</Words>
  <Application>Microsoft Macintosh PowerPoint</Application>
  <PresentationFormat>Widescreen</PresentationFormat>
  <Paragraphs>44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erica casini</dc:creator>
  <cp:lastModifiedBy>erica casini</cp:lastModifiedBy>
  <cp:revision>6</cp:revision>
  <dcterms:created xsi:type="dcterms:W3CDTF">2021-05-02T08:23:27Z</dcterms:created>
  <dcterms:modified xsi:type="dcterms:W3CDTF">2021-05-02T09:17:14Z</dcterms:modified>
</cp:coreProperties>
</file>