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8"/>
  </p:notesMasterIdLst>
  <p:sldIdLst>
    <p:sldId id="697" r:id="rId3"/>
    <p:sldId id="618" r:id="rId4"/>
    <p:sldId id="300" r:id="rId5"/>
    <p:sldId id="302" r:id="rId6"/>
    <p:sldId id="301" r:id="rId7"/>
    <p:sldId id="620" r:id="rId8"/>
    <p:sldId id="659" r:id="rId9"/>
    <p:sldId id="660" r:id="rId10"/>
    <p:sldId id="661" r:id="rId11"/>
    <p:sldId id="662" r:id="rId12"/>
    <p:sldId id="663" r:id="rId13"/>
    <p:sldId id="664" r:id="rId14"/>
    <p:sldId id="665" r:id="rId15"/>
    <p:sldId id="666" r:id="rId16"/>
    <p:sldId id="667" r:id="rId17"/>
    <p:sldId id="668" r:id="rId18"/>
    <p:sldId id="669" r:id="rId19"/>
    <p:sldId id="670" r:id="rId20"/>
    <p:sldId id="621" r:id="rId21"/>
    <p:sldId id="622" r:id="rId22"/>
    <p:sldId id="698" r:id="rId23"/>
    <p:sldId id="623" r:id="rId24"/>
    <p:sldId id="624" r:id="rId25"/>
    <p:sldId id="679" r:id="rId26"/>
    <p:sldId id="626" r:id="rId27"/>
    <p:sldId id="683" r:id="rId28"/>
    <p:sldId id="684" r:id="rId29"/>
    <p:sldId id="685" r:id="rId30"/>
    <p:sldId id="625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680" r:id="rId42"/>
    <p:sldId id="682" r:id="rId43"/>
    <p:sldId id="686" r:id="rId44"/>
    <p:sldId id="687" r:id="rId45"/>
    <p:sldId id="694" r:id="rId46"/>
    <p:sldId id="308" r:id="rId4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9D804-C5BE-4613-B9D3-259860E65BEC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A79A4-EF20-401D-B885-C84A98894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48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1E0A9-8083-47C3-8D7E-94C401751E77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050" y="742950"/>
            <a:ext cx="6604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fld id="{6513DDB2-9721-4CCF-A0E4-496ED4FE486E}" type="slidenum">
              <a:rPr lang="it-IT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146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41E93B-209A-40FB-8434-E6EE11637FFE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B765F2-2FCA-45DF-B3D8-10496E1E149D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B93806-F2B3-4AC0-8D1C-E2060F4A754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050" y="742950"/>
            <a:ext cx="6604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F8E62F-725E-4F0B-A2A3-1B3C0D8CF78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050" y="742950"/>
            <a:ext cx="6604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0A753E-1771-4654-988D-15D85078E7AE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B66A6-7DD9-42B5-BBEB-0F841027444D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FAE2B4-76FE-4725-A244-79D4C5E0899A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D21FF4-7CD7-4A5C-9CB7-B21AFB213687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1E0A9-8083-47C3-8D7E-94C401751E77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050" y="742950"/>
            <a:ext cx="6604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fld id="{6513DDB2-9721-4CCF-A0E4-496ED4FE486E}" type="slidenum">
              <a:rPr lang="it-IT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40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78E2C-344A-4515-B7F8-688028A7899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49AF0-CA0B-48BC-904F-D61D72E74808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44A17-9434-454F-8403-43E98A6B755F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050" y="742950"/>
            <a:ext cx="6604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44A17-9434-454F-8403-43E98A6B755F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9F4D02-9702-4D4B-8E1B-9E31D8A153A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44A17-9434-454F-8403-43E98A6B755F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44A17-9434-454F-8403-43E98A6B755F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44A17-9434-454F-8403-43E98A6B755F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82D54-3C4F-4DC3-A41D-9A69C7C3804E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82D54-3C4F-4DC3-A41D-9A69C7C3804E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0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82D54-3C4F-4DC3-A41D-9A69C7C3804E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42219-FF7F-4E28-ABFF-3A4307134825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fld id="{0A5E1905-3521-473D-960F-709A43186D77}" type="slidenum">
              <a:rPr lang="it-IT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265D7-711B-46F2-AAB2-97D7D8191EC1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82D54-3C4F-4DC3-A41D-9A69C7C3804E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762957" y="9354168"/>
            <a:ext cx="2877556" cy="55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CF1A5-3539-48C1-948E-8F3AA381A411}" type="slidenum">
              <a:rPr kumimoji="1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40977-763B-4B75-A4B8-30FB64C9C36F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fld id="{20D71825-9B71-4A67-8AAF-DBE3A64DD1BE}" type="slidenum">
              <a:rPr lang="it-IT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BC52DC-7E27-4708-A486-35C0E360C88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163CD5-68F7-4B9D-83F6-255F55C815A7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D4EB0-8C2C-494D-87FA-987CFF303D40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904FC-CB47-4617-9651-54F4E829CBF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BC51E-0E64-48AA-98A9-7A7F2EA2452E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06AD-7D6B-4459-9620-97F2759421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36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DD66-CD99-4F5D-B357-CC9EF60141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32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AF9-D653-4772-A1B4-BB31CDDA9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47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17C-CA42-4836-A6F7-2B96C775E94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4907-6BC0-4609-8EF3-92159080B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47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17C-CA42-4836-A6F7-2B96C775E94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4907-6BC0-4609-8EF3-92159080B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091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17C-CA42-4836-A6F7-2B96C775E94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4907-6BC0-4609-8EF3-92159080B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62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17C-CA42-4836-A6F7-2B96C775E94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4907-6BC0-4609-8EF3-92159080B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31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17C-CA42-4836-A6F7-2B96C775E94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4907-6BC0-4609-8EF3-92159080B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23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17C-CA42-4836-A6F7-2B96C775E94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4907-6BC0-4609-8EF3-92159080B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895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17C-CA42-4836-A6F7-2B96C775E94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4907-6BC0-4609-8EF3-92159080B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34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17C-CA42-4836-A6F7-2B96C775E94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4907-6BC0-4609-8EF3-92159080B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75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ADE3-28D2-421B-A25E-B87528C48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408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17C-CA42-4836-A6F7-2B96C775E94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4907-6BC0-4609-8EF3-92159080B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257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17C-CA42-4836-A6F7-2B96C775E94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4907-6BC0-4609-8EF3-92159080B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022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17C-CA42-4836-A6F7-2B96C775E94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4907-6BC0-4609-8EF3-92159080B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6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83AC-C12E-4B89-94B4-74AFB28205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37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3DF9-2D1E-4699-9DE1-4F7655FF10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25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02A7-8B09-4823-82A9-F76FDDDA81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41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D55D-EA90-4D6C-B4DB-E5A847983F5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94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627A-BAF1-4FCD-863E-A69B1C6834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20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DDD7-AFC3-4756-99EE-AC20DB9B7E5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20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8615-C08B-4A8D-8CDA-D5EABA7A37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63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1775F-442B-4315-A364-51D46FAD95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63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EF17C-CA42-4836-A6F7-2B96C775E94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4907-6BC0-4609-8EF3-92159080B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2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0700" y="1268760"/>
            <a:ext cx="8610600" cy="1937792"/>
          </a:xfrm>
        </p:spPr>
        <p:txBody>
          <a:bodyPr>
            <a:normAutofit fontScale="90000"/>
          </a:bodyPr>
          <a:lstStyle/>
          <a:p>
            <a:r>
              <a:rPr lang="it-IT" sz="8000" b="1" dirty="0">
                <a:solidFill>
                  <a:srgbClr val="002060"/>
                </a:solidFill>
                <a:latin typeface="Monotype Corsiva" pitchFamily="66" charset="0"/>
              </a:rPr>
              <a:t>SVILUPPO EMOTIVO</a:t>
            </a:r>
            <a:br>
              <a:rPr lang="it-IT" sz="80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it-IT" sz="8000" b="1" dirty="0">
                <a:solidFill>
                  <a:srgbClr val="002060"/>
                </a:solidFill>
                <a:latin typeface="Monotype Corsiva" pitchFamily="66" charset="0"/>
              </a:rPr>
              <a:t>parte 3</a:t>
            </a:r>
          </a:p>
        </p:txBody>
      </p:sp>
      <p:sp>
        <p:nvSpPr>
          <p:cNvPr id="2" name="Rettangolo 1"/>
          <p:cNvSpPr/>
          <p:nvPr/>
        </p:nvSpPr>
        <p:spPr>
          <a:xfrm>
            <a:off x="2135560" y="4581129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CORSO DI PSICOLOGIA DELLO SVILUPPO 2019-2020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Dott.ssa Claudia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Caprin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Università Milano-Bicocca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7389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REGOLE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MINIMIZZAZIONE</a:t>
            </a:r>
            <a:endParaRPr lang="it-IT" sz="2000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MASSIMIZZAZIONE</a:t>
            </a:r>
          </a:p>
          <a:p>
            <a:r>
              <a:rPr lang="it-IT" dirty="0">
                <a:solidFill>
                  <a:schemeClr val="tx2"/>
                </a:solidFill>
              </a:rPr>
              <a:t>MASCHERAMENTO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SOSTITUZIONE</a:t>
            </a:r>
          </a:p>
          <a:p>
            <a:pPr>
              <a:buFontTx/>
              <a:buNone/>
            </a:pPr>
            <a:r>
              <a:rPr lang="it-IT" sz="2400" dirty="0">
                <a:solidFill>
                  <a:schemeClr val="tx2"/>
                </a:solidFill>
              </a:rPr>
              <a:t>(</a:t>
            </a:r>
            <a:r>
              <a:rPr lang="it-IT" sz="2400" dirty="0" err="1">
                <a:solidFill>
                  <a:schemeClr val="tx2"/>
                </a:solidFill>
              </a:rPr>
              <a:t>Schaffer</a:t>
            </a:r>
            <a:r>
              <a:rPr lang="it-IT" sz="2400" dirty="0">
                <a:solidFill>
                  <a:schemeClr val="tx2"/>
                </a:solidFill>
              </a:rPr>
              <a:t> 2004, p.159)</a:t>
            </a:r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sz="20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it-IT" sz="2000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2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Minimizzazione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dirty="0">
                <a:solidFill>
                  <a:schemeClr val="bg1"/>
                </a:solidFill>
              </a:rPr>
              <a:t>   </a:t>
            </a:r>
            <a:endParaRPr lang="it-IT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it-IT" dirty="0">
                <a:solidFill>
                  <a:schemeClr val="tx2"/>
                </a:solidFill>
              </a:rPr>
              <a:t>   Messa in atto di una riduzione dell’intensità dell’espressione emotiva rispetto all’emozione realmente provata</a:t>
            </a:r>
          </a:p>
          <a:p>
            <a:pPr>
              <a:buFontTx/>
              <a:buNone/>
            </a:pPr>
            <a:endParaRPr lang="it-IT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it-IT" dirty="0">
                <a:solidFill>
                  <a:schemeClr val="tx2"/>
                </a:solidFill>
              </a:rPr>
              <a:t>   Es. una persona rompe qualcosa in casa vostra </a:t>
            </a:r>
            <a:endParaRPr lang="it-IT" sz="2000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9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Massimizzazione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bg1"/>
                </a:solidFill>
              </a:rPr>
              <a:t>   </a:t>
            </a:r>
            <a:r>
              <a:rPr lang="it-IT" sz="2800" dirty="0">
                <a:solidFill>
                  <a:schemeClr val="tx2"/>
                </a:solidFill>
              </a:rPr>
              <a:t>Messa in atto di una esagerata espressione emotiva  rispetto alla vera intensità dell’emozione provata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tx2"/>
                </a:solidFill>
              </a:rPr>
              <a:t>   Si riferiscono principalmente al modo in cui vengono espresse le emozioni positive, ma possono riguardare anche quelle negative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tx2"/>
                </a:solidFill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tx2"/>
                </a:solidFill>
              </a:rPr>
              <a:t>   Es. dimostrare gioia per una telefonata ricevuta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2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Mascheramento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3962400"/>
          </a:xfrm>
        </p:spPr>
        <p:txBody>
          <a:bodyPr/>
          <a:lstStyle/>
          <a:p>
            <a:pPr>
              <a:buFontTx/>
              <a:buNone/>
            </a:pPr>
            <a:r>
              <a:rPr lang="it-IT" dirty="0">
                <a:solidFill>
                  <a:schemeClr val="bg1"/>
                </a:solidFill>
              </a:rPr>
              <a:t>   </a:t>
            </a:r>
            <a:r>
              <a:rPr lang="it-IT" dirty="0">
                <a:solidFill>
                  <a:schemeClr val="tx2"/>
                </a:solidFill>
              </a:rPr>
              <a:t>Viene applicato quando si ritiene adeguata una espressione neutra al posto della reale emozione provata</a:t>
            </a:r>
          </a:p>
          <a:p>
            <a:pPr>
              <a:buFontTx/>
              <a:buNone/>
            </a:pPr>
            <a:endParaRPr lang="it-IT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it-IT" dirty="0">
                <a:solidFill>
                  <a:schemeClr val="tx2"/>
                </a:solidFill>
              </a:rPr>
              <a:t>	Es. poker</a:t>
            </a:r>
          </a:p>
        </p:txBody>
      </p:sp>
    </p:spTree>
    <p:extLst>
      <p:ext uri="{BB962C8B-B14F-4D97-AF65-F5344CB8AC3E}">
        <p14:creationId xmlns:p14="http://schemas.microsoft.com/office/powerpoint/2010/main" val="415225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Sostituzione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800" dirty="0">
                <a:solidFill>
                  <a:schemeClr val="bg1"/>
                </a:solidFill>
              </a:rPr>
              <a:t>   </a:t>
            </a:r>
            <a:r>
              <a:rPr lang="it-IT" sz="2800" dirty="0">
                <a:solidFill>
                  <a:schemeClr val="tx2"/>
                </a:solidFill>
              </a:rPr>
              <a:t>Viene applicata quando si pensa che sia opportuno esprimere un’emozione diversa da quella provata. </a:t>
            </a:r>
          </a:p>
          <a:p>
            <a:pPr>
              <a:buFontTx/>
              <a:buNone/>
            </a:pPr>
            <a:r>
              <a:rPr lang="it-IT" sz="2800" dirty="0">
                <a:solidFill>
                  <a:schemeClr val="tx2"/>
                </a:solidFill>
              </a:rPr>
              <a:t>	L’emozione espressa può essere anche l’opposto di quella realmente provata.</a:t>
            </a:r>
          </a:p>
          <a:p>
            <a:pPr>
              <a:buFontTx/>
              <a:buNone/>
            </a:pPr>
            <a:endParaRPr lang="it-IT" sz="2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it-IT" sz="2800" dirty="0">
                <a:solidFill>
                  <a:schemeClr val="tx2"/>
                </a:solidFill>
              </a:rPr>
              <a:t>   Es.  Dimostrare gioia al posto di delusione per un regalo ricevuto che non ci piace</a:t>
            </a:r>
          </a:p>
          <a:p>
            <a:pPr>
              <a:buFontTx/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274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ACQUISIZIONE DELLE REGOLE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bg1"/>
                </a:solidFill>
              </a:rPr>
              <a:t>Le regole </a:t>
            </a:r>
            <a:r>
              <a:rPr lang="it-IT" sz="2800" dirty="0">
                <a:solidFill>
                  <a:schemeClr val="tx2"/>
                </a:solidFill>
              </a:rPr>
              <a:t>vengono acquisite in tempi diversi,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tx2"/>
                </a:solidFill>
              </a:rPr>
              <a:t>le prime ad essere acquisite sono: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chemeClr val="tx2"/>
                </a:solidFill>
              </a:rPr>
              <a:t>MINIMIZZAZIONE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chemeClr val="tx2"/>
                </a:solidFill>
              </a:rPr>
              <a:t>Il piccolo di 2 anni che cade e si fa male ma cerca di farlo vedere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chemeClr val="tx2"/>
                </a:solidFill>
              </a:rPr>
              <a:t>MASSIMIZZAZIONE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tx2"/>
                </a:solidFill>
              </a:rPr>
              <a:t>    Il piccolo di 2 anni che accentua il pianto per attirare l’attenzione della mamma dimostra di saper già padroneggiare la regola </a:t>
            </a:r>
            <a:r>
              <a:rPr lang="it-IT" sz="2000" dirty="0">
                <a:solidFill>
                  <a:schemeClr val="tx2"/>
                </a:solidFill>
              </a:rPr>
              <a:t>(</a:t>
            </a:r>
            <a:r>
              <a:rPr lang="it-IT" sz="2000" dirty="0" err="1">
                <a:solidFill>
                  <a:schemeClr val="tx2"/>
                </a:solidFill>
              </a:rPr>
              <a:t>Schaffer</a:t>
            </a:r>
            <a:r>
              <a:rPr lang="it-IT" sz="2000" dirty="0">
                <a:solidFill>
                  <a:schemeClr val="tx2"/>
                </a:solidFill>
              </a:rPr>
              <a:t> 2004, p.162)</a:t>
            </a:r>
            <a:endParaRPr lang="it-IT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 dirty="0">
                <a:solidFill>
                  <a:schemeClr val="tx2"/>
                </a:solidFill>
              </a:rPr>
              <a:t> </a:t>
            </a:r>
            <a:endParaRPr lang="it-IT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7410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ACQUISIZIONE DELLE REGOLE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>
          <a:xfrm>
            <a:off x="1497496" y="1752600"/>
            <a:ext cx="8713304" cy="4191000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>
                <a:solidFill>
                  <a:schemeClr val="tx2"/>
                </a:solidFill>
              </a:rPr>
              <a:t>MASCHERAMENTO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/>
                </a:solidFill>
              </a:rPr>
              <a:t>     Si impara tardivamente, verso la preadolescenza,   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/>
                </a:solidFill>
              </a:rPr>
              <a:t>     legato con aspetto di occultazione della espressione emotiva 	per differenziazione del Sé pubblico e privato</a:t>
            </a:r>
            <a:endParaRPr lang="it-IT" sz="1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r>
              <a:rPr lang="it-IT" sz="2800" dirty="0">
                <a:solidFill>
                  <a:schemeClr val="tx2"/>
                </a:solidFill>
              </a:rPr>
              <a:t>SOSTITUZIONE </a:t>
            </a:r>
          </a:p>
          <a:p>
            <a:pPr>
              <a:buFontTx/>
              <a:buNone/>
            </a:pPr>
            <a:r>
              <a:rPr lang="it-IT" sz="2800" dirty="0">
                <a:solidFill>
                  <a:schemeClr val="tx2"/>
                </a:solidFill>
              </a:rPr>
              <a:t>	</a:t>
            </a:r>
            <a:r>
              <a:rPr lang="it-IT" sz="2800" dirty="0" err="1">
                <a:solidFill>
                  <a:schemeClr val="tx2"/>
                </a:solidFill>
              </a:rPr>
              <a:t>Esp</a:t>
            </a:r>
            <a:r>
              <a:rPr lang="it-IT" sz="2800" dirty="0">
                <a:solidFill>
                  <a:schemeClr val="tx2"/>
                </a:solidFill>
              </a:rPr>
              <a:t>. </a:t>
            </a:r>
            <a:r>
              <a:rPr lang="it-IT" sz="2800" dirty="0" err="1">
                <a:solidFill>
                  <a:schemeClr val="tx2"/>
                </a:solidFill>
              </a:rPr>
              <a:t>Saarni</a:t>
            </a:r>
            <a:r>
              <a:rPr lang="it-IT" sz="2800" dirty="0">
                <a:solidFill>
                  <a:schemeClr val="tx2"/>
                </a:solidFill>
              </a:rPr>
              <a:t> (1984) - età 6-10 anni</a:t>
            </a:r>
          </a:p>
          <a:p>
            <a:pPr>
              <a:buFontTx/>
              <a:buNone/>
            </a:pPr>
            <a:r>
              <a:rPr lang="it-IT" sz="2800" dirty="0">
                <a:solidFill>
                  <a:schemeClr val="tx2"/>
                </a:solidFill>
              </a:rPr>
              <a:t>   Venivano dati ai bambini in regalo degli oggetti non attraenti per studiare le loro reazioni – solo i bambini più grandi riuscivano a sostituire l’emozione di delusione con la gioia </a:t>
            </a:r>
          </a:p>
          <a:p>
            <a:endParaRPr lang="it-I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7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ESECUZIONE vs CONSAPEVOLEZZA 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Occorre distinguere fra ciò che significa essere in grado di usare delle regole di espressione e SAPERE cosa si sta facendo </a:t>
            </a:r>
            <a:r>
              <a:rPr lang="it-IT" sz="2400" dirty="0">
                <a:solidFill>
                  <a:schemeClr val="tx2"/>
                </a:solidFill>
              </a:rPr>
              <a:t>(</a:t>
            </a:r>
            <a:r>
              <a:rPr lang="it-IT" sz="2400" dirty="0" err="1">
                <a:solidFill>
                  <a:schemeClr val="tx2"/>
                </a:solidFill>
              </a:rPr>
              <a:t>Schaffer</a:t>
            </a:r>
            <a:r>
              <a:rPr lang="it-IT" sz="2400" dirty="0">
                <a:solidFill>
                  <a:schemeClr val="tx2"/>
                </a:solidFill>
              </a:rPr>
              <a:t> 2004, p.162)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ES. Harris (1989) ha intervistato bambini in grado di sostituire delusione con gioia - In età prescolare la consapevolezza è molto scarsa, emerge chiaramente solo dai 6 anni.</a:t>
            </a:r>
            <a:endParaRPr lang="it-IT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CONCLUSIONI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7772400" cy="4572000"/>
          </a:xfrm>
        </p:spPr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A 2-3 anni i b. sono capaci di esprimere una emozione che non stanno provando</a:t>
            </a:r>
          </a:p>
          <a:p>
            <a:r>
              <a:rPr lang="it-IT" dirty="0">
                <a:solidFill>
                  <a:schemeClr val="tx2"/>
                </a:solidFill>
              </a:rPr>
              <a:t>A 3-4 anni capiscono che vi è la possibilità di esprimere un’emozione diversa da quella provata ma si tratta di una conoscenza teorica</a:t>
            </a:r>
          </a:p>
          <a:p>
            <a:r>
              <a:rPr lang="it-IT" dirty="0">
                <a:solidFill>
                  <a:schemeClr val="tx2"/>
                </a:solidFill>
              </a:rPr>
              <a:t>Dai 6 anni impara quale emozione manifestare nelle diverse occasioni</a:t>
            </a:r>
          </a:p>
        </p:txBody>
      </p:sp>
    </p:spTree>
    <p:extLst>
      <p:ext uri="{BB962C8B-B14F-4D97-AF65-F5344CB8AC3E}">
        <p14:creationId xmlns:p14="http://schemas.microsoft.com/office/powerpoint/2010/main" val="827207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cs typeface="Times New Roman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bg1"/>
                </a:solidFill>
                <a:cs typeface="Times New Roman" charset="0"/>
              </a:rPr>
              <a:t>   Il controllo 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dell’esperienza interiore può avvenire a due livelli: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modulazione dell’intensità emotiva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modificazione dello stato emotivo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000" dirty="0">
                <a:solidFill>
                  <a:schemeClr val="tx2"/>
                </a:solidFill>
                <a:cs typeface="Times New Roman" charset="0"/>
              </a:rPr>
              <a:t>				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	</a:t>
            </a:r>
            <a:endParaRPr lang="it-IT" sz="2000" dirty="0">
              <a:solidFill>
                <a:schemeClr val="tx2"/>
              </a:solidFill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tx2"/>
                </a:solidFill>
              </a:rPr>
              <a:t>			regolazione emotiva</a:t>
            </a:r>
          </a:p>
        </p:txBody>
      </p:sp>
      <p:sp>
        <p:nvSpPr>
          <p:cNvPr id="612355" name="Rectangle 3"/>
          <p:cNvSpPr>
            <a:spLocks noChangeArrowheads="1"/>
          </p:cNvSpPr>
          <p:nvPr/>
        </p:nvSpPr>
        <p:spPr bwMode="auto">
          <a:xfrm>
            <a:off x="2362200" y="7620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CONTROLLO DELL’ESPERIENZA INTERIORE</a:t>
            </a:r>
          </a:p>
        </p:txBody>
      </p:sp>
      <p:sp>
        <p:nvSpPr>
          <p:cNvPr id="612356" name="AutoShape 4"/>
          <p:cNvSpPr>
            <a:spLocks noChangeArrowheads="1"/>
          </p:cNvSpPr>
          <p:nvPr/>
        </p:nvSpPr>
        <p:spPr bwMode="auto">
          <a:xfrm>
            <a:off x="5791201" y="4724400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80728"/>
            <a:ext cx="932452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Il “riferimento sociale”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276872"/>
            <a:ext cx="8305800" cy="4123928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r>
              <a:rPr lang="it-IT" dirty="0" err="1">
                <a:solidFill>
                  <a:srgbClr val="002060"/>
                </a:solidFill>
              </a:rPr>
              <a:t>Esp</a:t>
            </a:r>
            <a:r>
              <a:rPr lang="it-IT" dirty="0">
                <a:solidFill>
                  <a:srgbClr val="002060"/>
                </a:solidFill>
              </a:rPr>
              <a:t>. </a:t>
            </a:r>
            <a:r>
              <a:rPr lang="it-IT" dirty="0" err="1">
                <a:solidFill>
                  <a:srgbClr val="002060"/>
                </a:solidFill>
              </a:rPr>
              <a:t>Klinnert</a:t>
            </a:r>
            <a:r>
              <a:rPr lang="it-IT" dirty="0">
                <a:solidFill>
                  <a:srgbClr val="002060"/>
                </a:solidFill>
              </a:rPr>
              <a:t> et al. 1983 – età 12-18 m.</a:t>
            </a:r>
          </a:p>
          <a:p>
            <a:pPr marL="609600" indent="-60960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609600" indent="-609600">
              <a:buNone/>
            </a:pPr>
            <a:r>
              <a:rPr lang="it-IT" dirty="0">
                <a:solidFill>
                  <a:srgbClr val="002060"/>
                </a:solidFill>
              </a:rPr>
              <a:t>Ai b. vennero dati tre giocattoli e si studiò se</a:t>
            </a:r>
          </a:p>
          <a:p>
            <a:pPr marL="609600" indent="-609600">
              <a:buNone/>
            </a:pPr>
            <a:r>
              <a:rPr lang="it-IT" dirty="0">
                <a:solidFill>
                  <a:srgbClr val="002060"/>
                </a:solidFill>
              </a:rPr>
              <a:t>la loro reazione dipendesse da quella delle </a:t>
            </a:r>
          </a:p>
          <a:p>
            <a:pPr marL="609600" indent="-609600">
              <a:buNone/>
            </a:pPr>
            <a:r>
              <a:rPr lang="it-IT" dirty="0">
                <a:solidFill>
                  <a:srgbClr val="002060"/>
                </a:solidFill>
              </a:rPr>
              <a:t>madri:</a:t>
            </a:r>
          </a:p>
          <a:p>
            <a:pPr marL="609600" indent="-609600"/>
            <a:r>
              <a:rPr lang="it-IT" dirty="0">
                <a:solidFill>
                  <a:srgbClr val="002060"/>
                </a:solidFill>
              </a:rPr>
              <a:t>M. mostra gioia: b. prende il giocattolo </a:t>
            </a:r>
          </a:p>
          <a:p>
            <a:pPr marL="609600" indent="-609600"/>
            <a:r>
              <a:rPr lang="it-IT" dirty="0">
                <a:solidFill>
                  <a:srgbClr val="002060"/>
                </a:solidFill>
              </a:rPr>
              <a:t>M. mostra paura:  b. evita il giocattolo</a:t>
            </a:r>
          </a:p>
          <a:p>
            <a:pPr marL="609600" indent="-609600"/>
            <a:r>
              <a:rPr lang="it-IT" dirty="0">
                <a:solidFill>
                  <a:srgbClr val="002060"/>
                </a:solidFill>
              </a:rPr>
              <a:t>M. mostra reazione neutra: alcun effetto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dirty="0">
                <a:cs typeface="Times New Roman" charset="0"/>
              </a:rPr>
              <a:t>	</a:t>
            </a:r>
            <a:endParaRPr lang="it-IT" dirty="0">
              <a:solidFill>
                <a:schemeClr val="tx2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dirty="0">
              <a:solidFill>
                <a:schemeClr val="tx2"/>
              </a:solidFill>
              <a:cs typeface="Times New Roman" charset="0"/>
            </a:endParaRPr>
          </a:p>
          <a:p>
            <a:pPr>
              <a:buFontTx/>
              <a:buNone/>
            </a:pPr>
            <a:r>
              <a:rPr lang="it-IT" dirty="0">
                <a:solidFill>
                  <a:schemeClr val="tx2"/>
                </a:solidFill>
                <a:cs typeface="Times New Roman" charset="0"/>
              </a:rPr>
              <a:t>   Capacità di mantenere l’organizzazione comportamentale a fronte di elevati stati di attivazione emozionale sia di segno positivo che negativo  </a:t>
            </a:r>
          </a:p>
          <a:p>
            <a:pPr>
              <a:buFontTx/>
              <a:buNone/>
            </a:pPr>
            <a:endParaRPr lang="it-IT" sz="1200" dirty="0">
              <a:solidFill>
                <a:schemeClr val="tx2"/>
              </a:solidFill>
              <a:cs typeface="Times New Roman" charset="0"/>
            </a:endParaRPr>
          </a:p>
          <a:p>
            <a:pPr>
              <a:buFontTx/>
              <a:buNone/>
            </a:pPr>
            <a:r>
              <a:rPr lang="it-IT" dirty="0">
                <a:solidFill>
                  <a:schemeClr val="tx2"/>
                </a:solidFill>
                <a:cs typeface="Times New Roman" charset="0"/>
              </a:rPr>
              <a:t>	</a:t>
            </a:r>
            <a:endParaRPr lang="it-IT" sz="2400" dirty="0">
              <a:solidFill>
                <a:schemeClr val="tx2"/>
              </a:solidFill>
              <a:cs typeface="Times New Roman" charset="0"/>
            </a:endParaRPr>
          </a:p>
          <a:p>
            <a:endParaRPr lang="it-IT" dirty="0"/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2362200" y="7620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Regolazione emotiva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0700" y="1268760"/>
            <a:ext cx="8610600" cy="1937792"/>
          </a:xfrm>
        </p:spPr>
        <p:txBody>
          <a:bodyPr>
            <a:normAutofit fontScale="90000"/>
          </a:bodyPr>
          <a:lstStyle/>
          <a:p>
            <a:r>
              <a:rPr lang="it-IT" sz="8000" b="1" dirty="0">
                <a:solidFill>
                  <a:srgbClr val="002060"/>
                </a:solidFill>
                <a:latin typeface="Monotype Corsiva" pitchFamily="66" charset="0"/>
              </a:rPr>
              <a:t>SVILUPPO EMOTIVO</a:t>
            </a:r>
            <a:br>
              <a:rPr lang="it-IT" sz="80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it-IT" sz="8000" b="1">
                <a:solidFill>
                  <a:srgbClr val="002060"/>
                </a:solidFill>
                <a:latin typeface="Monotype Corsiva" pitchFamily="66" charset="0"/>
              </a:rPr>
              <a:t>parte 4</a:t>
            </a:r>
            <a:endParaRPr lang="it-IT" sz="8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35560" y="4581129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CORSO DI PSICOLOGIA DELLO SVILUPPO 2019-2020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Dott.ssa Claudia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Caprin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Università Milano-Bicocca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102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1905001"/>
            <a:ext cx="7924800" cy="4151313"/>
          </a:xfrm>
        </p:spPr>
        <p:txBody>
          <a:bodyPr/>
          <a:lstStyle/>
          <a:p>
            <a:pPr>
              <a:buFontTx/>
              <a:buNone/>
            </a:pPr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pPr>
              <a:buFontTx/>
              <a:buNone/>
            </a:pP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Le strategie utilizzate sono di due tipi: 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Auto-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regolatorie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: comportamentali vs cognitive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Etero-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regolatorie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: ricorso all’altro</a:t>
            </a:r>
          </a:p>
          <a:p>
            <a:pPr>
              <a:buFontTx/>
              <a:buNone/>
            </a:pPr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pPr algn="ctr">
              <a:buFontTx/>
              <a:buNone/>
            </a:pPr>
            <a:endParaRPr lang="it-IT" dirty="0">
              <a:solidFill>
                <a:schemeClr val="tx2"/>
              </a:solidFill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solidFill>
                <a:schemeClr val="tx2"/>
              </a:solidFill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solidFill>
                <a:schemeClr val="tx2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dirty="0"/>
          </a:p>
          <a:p>
            <a:pPr>
              <a:buFontTx/>
              <a:buNone/>
            </a:pPr>
            <a:endParaRPr lang="it-IT" sz="2800" dirty="0"/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2362200" y="533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Strategie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regolatorie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1905001"/>
            <a:ext cx="7924800" cy="41513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800" dirty="0">
                <a:solidFill>
                  <a:schemeClr val="bg1"/>
                </a:solidFill>
                <a:cs typeface="Times New Roman" charset="0"/>
              </a:rPr>
              <a:t>   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Vengono messi in atto dei comportamenti diretti verso di sé: </a:t>
            </a:r>
          </a:p>
          <a:p>
            <a:pPr>
              <a:buFontTx/>
              <a:buNone/>
            </a:pPr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Riorientamento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dell’attenzione: distogliere lo sguardo; esplorare/manipolare l’ambiente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Comportamenti autoconsolatori: dito in bocca,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grasping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di una mano sull’altra, etc.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Uso dell’oggetto transizionale</a:t>
            </a:r>
          </a:p>
          <a:p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pPr marL="0" indent="0"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>
              <a:buFontTx/>
              <a:buNone/>
            </a:pPr>
            <a:endParaRPr lang="it-IT" dirty="0"/>
          </a:p>
          <a:p>
            <a:pPr>
              <a:buFontTx/>
              <a:buNone/>
            </a:pPr>
            <a:endParaRPr lang="it-IT" sz="2800" dirty="0"/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2362200" y="533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Strategie auto-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regolatorie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nel primo anno di vita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1905001"/>
            <a:ext cx="7924800" cy="415131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it-IT" sz="2800" dirty="0">
                <a:solidFill>
                  <a:schemeClr val="bg1"/>
                </a:solidFill>
                <a:cs typeface="Times New Roman" charset="0"/>
              </a:rPr>
              <a:t>   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Vengono</a:t>
            </a:r>
            <a:r>
              <a:rPr lang="it-IT" sz="28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messi in atto dei comportamenti diretti verso di sé: </a:t>
            </a:r>
          </a:p>
          <a:p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Riorientamento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dell’attenzione: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evitamento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fisico-allontanamento dalla situazione; esplorare/manipolare l’ambiente;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Comportamenti autoconsolatori: dito in bocca, toccarsi i capelli; ecc.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Uso dell’oggetto transizionale; uso del gioco di finzione</a:t>
            </a:r>
          </a:p>
          <a:p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pPr marL="0" indent="0"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>
              <a:buFontTx/>
              <a:buNone/>
            </a:pPr>
            <a:endParaRPr lang="it-IT" dirty="0"/>
          </a:p>
          <a:p>
            <a:pPr>
              <a:buFontTx/>
              <a:buNone/>
            </a:pPr>
            <a:endParaRPr lang="it-IT" sz="2800" dirty="0"/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2362200" y="533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Strategie auto-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regolatorie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dal secondo anno a 6 anni</a:t>
            </a:r>
          </a:p>
        </p:txBody>
      </p:sp>
    </p:spTree>
    <p:extLst>
      <p:ext uri="{BB962C8B-B14F-4D97-AF65-F5344CB8AC3E}">
        <p14:creationId xmlns:p14="http://schemas.microsoft.com/office/powerpoint/2010/main" val="146987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71600"/>
            <a:ext cx="7772400" cy="2286000"/>
          </a:xfrm>
        </p:spPr>
        <p:txBody>
          <a:bodyPr>
            <a:normAutofit fontScale="90000"/>
          </a:bodyPr>
          <a:lstStyle/>
          <a:p>
            <a:br>
              <a:rPr lang="it-IT" sz="4500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</a:br>
            <a:br>
              <a:rPr lang="it-IT" sz="4500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</a:br>
            <a:br>
              <a:rPr lang="it-IT" sz="4500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</a:br>
            <a:br>
              <a:rPr lang="it-IT" sz="4500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</a:br>
            <a:endParaRPr lang="it-IT" sz="8200" i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charset="0"/>
            </a:endParaRPr>
          </a:p>
        </p:txBody>
      </p:sp>
      <p:pic>
        <p:nvPicPr>
          <p:cNvPr id="622595" name="Picture 3" descr="autoregol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960439"/>
            <a:ext cx="3797300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1905001"/>
            <a:ext cx="7924800" cy="415131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it-IT" sz="2800" dirty="0">
                <a:solidFill>
                  <a:schemeClr val="bg1"/>
                </a:solidFill>
                <a:cs typeface="Times New Roman" charset="0"/>
              </a:rPr>
              <a:t>   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Vengono messi in atto dei comportamenti diretti verso di sé: </a:t>
            </a:r>
          </a:p>
          <a:p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Riorientamento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dell’attenzione: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evitamento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fisico-allontanamento dalla situazione; esplorare/manipolare l’ambiente;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Comportamenti autoconsolatori: dito in bocca, toccarsi i capelli; ecc.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Uso dell’oggetto transizionale; uso del gioco di finzione</a:t>
            </a:r>
          </a:p>
          <a:p>
            <a:pPr marL="0" indent="0"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 marL="0" indent="0"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>
              <a:buFontTx/>
              <a:buNone/>
            </a:pPr>
            <a:endParaRPr lang="it-IT" dirty="0"/>
          </a:p>
          <a:p>
            <a:pPr>
              <a:buFontTx/>
              <a:buNone/>
            </a:pPr>
            <a:endParaRPr lang="it-IT" sz="2800" dirty="0"/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2362200" y="533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Strategie auto-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regolatorie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 3-6 anni</a:t>
            </a:r>
          </a:p>
        </p:txBody>
      </p:sp>
    </p:spTree>
    <p:extLst>
      <p:ext uri="{BB962C8B-B14F-4D97-AF65-F5344CB8AC3E}">
        <p14:creationId xmlns:p14="http://schemas.microsoft.com/office/powerpoint/2010/main" val="108003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1905001"/>
            <a:ext cx="7924800" cy="415131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Mentalizzazione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emotiva: riflessione sugli stati provati;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uso del gioco di finzione;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Dai 6 a. i b. comprendono che il loro stato emotivo può essere modificato: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influenzando i fattori situazionali: strategie comportamentali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utilizzando strategie intrapsichiche o cognitive: pensare ad altro </a:t>
            </a: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 marL="0" indent="0"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 marL="0" indent="0"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>
              <a:buFontTx/>
              <a:buNone/>
            </a:pPr>
            <a:endParaRPr lang="it-IT" dirty="0"/>
          </a:p>
          <a:p>
            <a:pPr>
              <a:buFontTx/>
              <a:buNone/>
            </a:pPr>
            <a:endParaRPr lang="it-IT" sz="2800" dirty="0"/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2362200" y="533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Strategie auto-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regolatorie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 6-10 anni</a:t>
            </a:r>
          </a:p>
        </p:txBody>
      </p:sp>
    </p:spTree>
    <p:extLst>
      <p:ext uri="{BB962C8B-B14F-4D97-AF65-F5344CB8AC3E}">
        <p14:creationId xmlns:p14="http://schemas.microsoft.com/office/powerpoint/2010/main" val="402261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1905001"/>
            <a:ext cx="7924800" cy="41513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Strategie comportamentali 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Strategie cognitive: distanziamento cognitivo; 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 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Mentalizzazione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emotiva: riflessione sugli stati   provati; ripensare alle proprie credenze, ai propri desideri, ai propri piani; 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Strategie disfunzionali: farsi del male; autopunirsi; ecc.</a:t>
            </a: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 marL="0" indent="0"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 marL="0" indent="0"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endParaRPr lang="it-IT" sz="2800" dirty="0">
              <a:solidFill>
                <a:schemeClr val="bg1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>
              <a:buFontTx/>
              <a:buNone/>
            </a:pPr>
            <a:endParaRPr lang="it-IT" dirty="0"/>
          </a:p>
          <a:p>
            <a:pPr>
              <a:buFontTx/>
              <a:buNone/>
            </a:pPr>
            <a:endParaRPr lang="it-IT" sz="2800" dirty="0"/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2362200" y="533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Strategie auto-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regolatorie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preadolescenza e adolescenza</a:t>
            </a:r>
          </a:p>
        </p:txBody>
      </p:sp>
    </p:spTree>
    <p:extLst>
      <p:ext uri="{BB962C8B-B14F-4D97-AF65-F5344CB8AC3E}">
        <p14:creationId xmlns:p14="http://schemas.microsoft.com/office/powerpoint/2010/main" val="2199771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1905001"/>
            <a:ext cx="7924800" cy="41513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800" b="1" dirty="0">
                <a:cs typeface="Times New Roman" charset="0"/>
              </a:rPr>
              <a:t>   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Viene segnalata al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caregiver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la necessità di intervento attivo per attuare la regolazione:</a:t>
            </a:r>
          </a:p>
          <a:p>
            <a:pPr>
              <a:buFontTx/>
              <a:buNone/>
            </a:pPr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Coinvolgimento sociale positivo: riferimento sociale, ricerca di contatto fisico, richiamo esplicito del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caregiver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; 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Coinvolgimento sociale negativo: pianto, protesta, ritiro</a:t>
            </a:r>
          </a:p>
          <a:p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>
              <a:buFontTx/>
              <a:buNone/>
            </a:pPr>
            <a:endParaRPr lang="it-IT" dirty="0"/>
          </a:p>
          <a:p>
            <a:pPr>
              <a:buFontTx/>
              <a:buNone/>
            </a:pPr>
            <a:endParaRPr lang="it-IT" sz="2800" dirty="0"/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2362200" y="533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Strategie etero-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regolatorie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 1 a 3 anni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3.12par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607" y="1214422"/>
            <a:ext cx="10568065" cy="613075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.8par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911" y="357167"/>
            <a:ext cx="7664977" cy="623893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.8par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586448" y="1571613"/>
            <a:ext cx="9081553" cy="3857651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2.9par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52597" y="70790"/>
            <a:ext cx="8374149" cy="678721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.9par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500042"/>
            <a:ext cx="8830715" cy="597995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.9part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785794"/>
            <a:ext cx="9001188" cy="5500726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.9part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524001" y="1071547"/>
            <a:ext cx="8982221" cy="4572031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.15par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787" y="0"/>
            <a:ext cx="7286675" cy="679519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.15par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473" y="142852"/>
            <a:ext cx="7977243" cy="3214710"/>
          </a:xfrm>
        </p:spPr>
      </p:pic>
      <p:pic>
        <p:nvPicPr>
          <p:cNvPr id="5" name="Immagine 4" descr="2.15par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809721" y="3643314"/>
            <a:ext cx="8588531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.16par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381223" y="94725"/>
            <a:ext cx="6643735" cy="6739742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.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910" y="182483"/>
            <a:ext cx="7143800" cy="669218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3.12par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434715" y="413612"/>
            <a:ext cx="10807908" cy="6242019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2492897"/>
            <a:ext cx="7924800" cy="3563417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tx2"/>
                </a:solidFill>
                <a:cs typeface="Times New Roman" charset="0"/>
              </a:rPr>
              <a:t>   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Viene segnalata al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caregiver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 e/o ai pari la necessità di intervento attivo per attuare la regolazione;</a:t>
            </a:r>
          </a:p>
          <a:p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Parlare delle emozioni provate</a:t>
            </a:r>
          </a:p>
          <a:p>
            <a:pPr>
              <a:buFontTx/>
              <a:buNone/>
            </a:pPr>
            <a:endParaRPr lang="it-IT" dirty="0">
              <a:solidFill>
                <a:schemeClr val="tx2"/>
              </a:solidFill>
              <a:cs typeface="Times New Roman" charset="0"/>
            </a:endParaRPr>
          </a:p>
          <a:p>
            <a:pPr algn="ctr">
              <a:buFontTx/>
              <a:buNone/>
            </a:pPr>
            <a:endParaRPr lang="it-IT" dirty="0">
              <a:solidFill>
                <a:schemeClr val="tx2"/>
              </a:solidFill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solidFill>
                <a:schemeClr val="tx2"/>
              </a:solidFill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>
              <a:buFontTx/>
              <a:buNone/>
            </a:pPr>
            <a:endParaRPr lang="it-IT" dirty="0"/>
          </a:p>
          <a:p>
            <a:pPr>
              <a:buFontTx/>
              <a:buNone/>
            </a:pPr>
            <a:endParaRPr lang="it-IT" sz="2800" dirty="0"/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1775520" y="908720"/>
            <a:ext cx="8892480" cy="13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Strategie etero-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regolatorie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Dai 3 ai 6 anni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296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1905001"/>
            <a:ext cx="7924800" cy="4151313"/>
          </a:xfrm>
        </p:spPr>
        <p:txBody>
          <a:bodyPr>
            <a:normAutofit/>
          </a:bodyPr>
          <a:lstStyle/>
          <a:p>
            <a:r>
              <a:rPr lang="it-IT" sz="2800" b="1" dirty="0">
                <a:cs typeface="Times New Roman" charset="0"/>
              </a:rPr>
              <a:t> </a:t>
            </a:r>
            <a:r>
              <a:rPr lang="it-IT" sz="2800" dirty="0">
                <a:solidFill>
                  <a:schemeClr val="bg1"/>
                </a:solidFill>
                <a:cs typeface="Times New Roman" charset="0"/>
              </a:rPr>
              <a:t>Viene segnalata ad 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adulti  e/o pari selezionati</a:t>
            </a:r>
          </a:p>
          <a:p>
            <a:pPr>
              <a:buFontTx/>
              <a:buNone/>
            </a:pP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  la necessità di intervento attivo per attuare la regolazione;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Parlare di emozioni con altri;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Discutere delle possibili soluzioni dei problemi con altri; </a:t>
            </a:r>
          </a:p>
          <a:p>
            <a:pPr>
              <a:buFontTx/>
              <a:buNone/>
            </a:pPr>
            <a:endParaRPr lang="it-IT" dirty="0">
              <a:solidFill>
                <a:schemeClr val="tx2"/>
              </a:solidFill>
              <a:cs typeface="Times New Roman" charset="0"/>
            </a:endParaRPr>
          </a:p>
          <a:p>
            <a:pPr algn="ctr">
              <a:buFontTx/>
              <a:buNone/>
            </a:pPr>
            <a:endParaRPr lang="it-IT" dirty="0">
              <a:solidFill>
                <a:schemeClr val="tx2"/>
              </a:solidFill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>
              <a:buFontTx/>
              <a:buNone/>
            </a:pPr>
            <a:endParaRPr lang="it-IT" dirty="0"/>
          </a:p>
          <a:p>
            <a:pPr>
              <a:buFontTx/>
              <a:buNone/>
            </a:pPr>
            <a:endParaRPr lang="it-IT" sz="2800" dirty="0"/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2362200" y="533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Strategie etero-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regolatorie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dai 6 anni in poi</a:t>
            </a:r>
          </a:p>
        </p:txBody>
      </p:sp>
    </p:spTree>
    <p:extLst>
      <p:ext uri="{BB962C8B-B14F-4D97-AF65-F5344CB8AC3E}">
        <p14:creationId xmlns:p14="http://schemas.microsoft.com/office/powerpoint/2010/main" val="3998960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576" y="1340768"/>
            <a:ext cx="7920880" cy="1872208"/>
          </a:xfrm>
        </p:spPr>
        <p:txBody>
          <a:bodyPr>
            <a:normAutofit fontScale="90000"/>
          </a:bodyPr>
          <a:lstStyle/>
          <a:p>
            <a:r>
              <a:rPr lang="it-IT" sz="6000" b="1" dirty="0">
                <a:solidFill>
                  <a:schemeClr val="hlink"/>
                </a:solidFill>
                <a:latin typeface="Monotype Corsiva" pitchFamily="66" charset="0"/>
              </a:rPr>
              <a:t>DIFFERENZE INDIVIDUALI</a:t>
            </a:r>
          </a:p>
        </p:txBody>
      </p:sp>
    </p:spTree>
    <p:extLst>
      <p:ext uri="{BB962C8B-B14F-4D97-AF65-F5344CB8AC3E}">
        <p14:creationId xmlns:p14="http://schemas.microsoft.com/office/powerpoint/2010/main" val="26967186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1916833"/>
            <a:ext cx="7924800" cy="4139481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tx2"/>
                </a:solidFill>
                <a:cs typeface="Times New Roman" charset="0"/>
              </a:rPr>
              <a:t>   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fattori temperamentali;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  relazione di attaccamento; 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  opportunità di discutere delle emozioni provate con un adulto; 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Strategie di educazione emotiva del genitore: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modeling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;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coaching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;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contingency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; </a:t>
            </a:r>
          </a:p>
          <a:p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emotion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coaching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philosophy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vs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dismissing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meta-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emotion</a:t>
            </a:r>
            <a:r>
              <a:rPr lang="it-IT" sz="2800" dirty="0">
                <a:solidFill>
                  <a:schemeClr val="tx2"/>
                </a:solidFill>
                <a:cs typeface="Times New Roman" charset="0"/>
              </a:rPr>
              <a:t> </a:t>
            </a:r>
            <a:r>
              <a:rPr lang="it-IT" sz="2800" dirty="0" err="1">
                <a:solidFill>
                  <a:schemeClr val="tx2"/>
                </a:solidFill>
                <a:cs typeface="Times New Roman" charset="0"/>
              </a:rPr>
              <a:t>phylosophy</a:t>
            </a:r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endParaRPr lang="it-IT" sz="2800" dirty="0">
              <a:solidFill>
                <a:schemeClr val="tx2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 algn="ctr">
              <a:buFontTx/>
              <a:buNone/>
            </a:pPr>
            <a:endParaRPr lang="it-IT" sz="2400" dirty="0">
              <a:cs typeface="Times New Roman" charset="0"/>
            </a:endParaRPr>
          </a:p>
          <a:p>
            <a:pPr>
              <a:buFontTx/>
              <a:buNone/>
            </a:pPr>
            <a:endParaRPr lang="it-IT" dirty="0"/>
          </a:p>
          <a:p>
            <a:pPr>
              <a:buFontTx/>
              <a:buNone/>
            </a:pPr>
            <a:endParaRPr lang="it-IT" sz="2800" dirty="0"/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1775520" y="908720"/>
            <a:ext cx="8892480" cy="13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Fattori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484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692150"/>
            <a:ext cx="8731250" cy="5861050"/>
          </a:xfrm>
        </p:spPr>
        <p:txBody>
          <a:bodyPr>
            <a:normAutofit lnSpcReduction="10000"/>
          </a:bodyPr>
          <a:lstStyle/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endParaRPr lang="it-IT" sz="2400" b="1" dirty="0">
              <a:solidFill>
                <a:schemeClr val="tx2"/>
              </a:solidFill>
              <a:latin typeface="Garamond" pitchFamily="18" charset="0"/>
              <a:cs typeface="Times New Roman" charset="0"/>
            </a:endParaRP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2400" b="1" dirty="0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Battacchi, M. (2004). Lo sviluppo emotivo. La terza</a:t>
            </a: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endParaRPr lang="it-IT" sz="2400" b="1" dirty="0">
              <a:solidFill>
                <a:schemeClr val="tx2"/>
              </a:solidFill>
              <a:latin typeface="Garamond" pitchFamily="18" charset="0"/>
              <a:cs typeface="Times New Roman" charset="0"/>
            </a:endParaRP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2400" b="1" dirty="0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Berti, A. &amp; Bombi, A. (2005). Corso di psicologia dello Sviluppo. Il Mulino </a:t>
            </a: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endParaRPr lang="it-IT" sz="2400" b="1" dirty="0">
              <a:solidFill>
                <a:schemeClr val="tx2"/>
              </a:solidFill>
              <a:latin typeface="Garamond" pitchFamily="18" charset="0"/>
              <a:cs typeface="Times New Roman" charset="0"/>
            </a:endParaRP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2400" b="1" dirty="0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Harris, P. (1991). Il bambino e le emozioni. Cortina</a:t>
            </a: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endParaRPr lang="it-IT" sz="2400" b="1" dirty="0">
              <a:solidFill>
                <a:schemeClr val="tx2"/>
              </a:solidFill>
              <a:latin typeface="Garamond" pitchFamily="18" charset="0"/>
              <a:cs typeface="Times New Roman" charset="0"/>
            </a:endParaRP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2400" b="1" dirty="0" err="1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Grazzani</a:t>
            </a:r>
            <a:r>
              <a:rPr lang="it-IT" sz="2400" b="1" dirty="0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, I. (20 ). Psicologia dello sviluppo emotivo. Il Mulino.</a:t>
            </a: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endParaRPr lang="it-IT" sz="2400" b="1" dirty="0">
              <a:solidFill>
                <a:schemeClr val="tx2"/>
              </a:solidFill>
              <a:latin typeface="Garamond" pitchFamily="18" charset="0"/>
              <a:cs typeface="Times New Roman" charset="0"/>
            </a:endParaRP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2400" b="1" dirty="0" err="1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Schaffer</a:t>
            </a:r>
            <a:r>
              <a:rPr lang="it-IT" sz="2400" b="1" dirty="0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, H. R. (1998). Lo sviluppo sociale. Cortina. </a:t>
            </a: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endParaRPr lang="it-IT" sz="2400" b="1" dirty="0">
              <a:solidFill>
                <a:schemeClr val="tx2"/>
              </a:solidFill>
              <a:latin typeface="Garamond" pitchFamily="18" charset="0"/>
              <a:cs typeface="Times New Roman" charset="0"/>
            </a:endParaRP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2400" b="1" dirty="0" err="1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Schaffer</a:t>
            </a:r>
            <a:r>
              <a:rPr lang="it-IT" sz="2400" b="1" dirty="0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, H.R. (2004). Psicologia dello sviluppo. Cortina</a:t>
            </a: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endParaRPr lang="it-IT" sz="2400" b="1" dirty="0">
              <a:solidFill>
                <a:schemeClr val="tx2"/>
              </a:solidFill>
              <a:latin typeface="Garamond" pitchFamily="18" charset="0"/>
              <a:cs typeface="Times New Roman" charset="0"/>
            </a:endParaRP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2400" b="1" dirty="0" err="1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Sroufe</a:t>
            </a:r>
            <a:r>
              <a:rPr lang="it-IT" sz="2400" b="1" dirty="0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, L. A. (1995). Lo sviluppo delle emozioni. Cortina</a:t>
            </a: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endParaRPr lang="it-IT" sz="2400" b="1" dirty="0">
              <a:solidFill>
                <a:schemeClr val="tx2"/>
              </a:solidFill>
              <a:latin typeface="Garamond" pitchFamily="18" charset="0"/>
              <a:cs typeface="Times New Roman" charset="0"/>
            </a:endParaRP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2400" b="1" dirty="0" err="1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Tronick</a:t>
            </a:r>
            <a:r>
              <a:rPr lang="it-IT" sz="2400" b="1" dirty="0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, E. (2008). Regolazione emotiva. Cortina.</a:t>
            </a:r>
          </a:p>
          <a:p>
            <a:pPr indent="-47625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2400" b="1" dirty="0">
                <a:solidFill>
                  <a:schemeClr val="tx2"/>
                </a:solidFill>
                <a:latin typeface="Garamond" pitchFamily="18" charset="0"/>
                <a:cs typeface="Times New Roman" charset="0"/>
              </a:rPr>
              <a:t> </a:t>
            </a:r>
            <a:endParaRPr lang="it-IT" sz="2400" b="1" dirty="0">
              <a:solidFill>
                <a:schemeClr val="tx2"/>
              </a:solidFill>
              <a:latin typeface="Garamond" pitchFamily="18" charset="0"/>
            </a:endParaRPr>
          </a:p>
          <a:p>
            <a:pPr indent="-47625" algn="just">
              <a:lnSpc>
                <a:spcPct val="90000"/>
              </a:lnSpc>
              <a:buNone/>
            </a:pP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charset="0"/>
            </a:endParaRPr>
          </a:p>
          <a:p>
            <a:pPr indent="-47625" algn="just">
              <a:lnSpc>
                <a:spcPct val="90000"/>
              </a:lnSpc>
              <a:buNone/>
            </a:pPr>
            <a:endParaRPr lang="it-IT" sz="2000" b="1" dirty="0">
              <a:solidFill>
                <a:schemeClr val="bg1"/>
              </a:solidFill>
              <a:latin typeface="Garamond" pitchFamily="18" charset="0"/>
              <a:cs typeface="Times New Roman" charset="0"/>
            </a:endParaRPr>
          </a:p>
          <a:p>
            <a:pPr indent="-47625">
              <a:lnSpc>
                <a:spcPct val="90000"/>
              </a:lnSpc>
              <a:buNone/>
            </a:pPr>
            <a:endParaRPr lang="it-IT" sz="2000" b="1" dirty="0">
              <a:solidFill>
                <a:schemeClr val="bg1"/>
              </a:solidFill>
              <a:latin typeface="Garamond" pitchFamily="18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5907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2A7443-A8C1-4553-83F0-0D41DB9B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FOTO SEQUENZE INTERATTIVE TRATTE 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1F973B-3712-4C26-8B97-D1E10618A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Lynne Murray (2015). Le prime relazioni del bambino – </a:t>
            </a:r>
            <a:r>
              <a:rPr lang="it-IT" sz="2800" dirty="0"/>
              <a:t>dalla nascita a due anni, i legami fondamentali per lo sviluppo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Milano, Cortina editore</a:t>
            </a:r>
          </a:p>
        </p:txBody>
      </p:sp>
    </p:spTree>
    <p:extLst>
      <p:ext uri="{BB962C8B-B14F-4D97-AF65-F5344CB8AC3E}">
        <p14:creationId xmlns:p14="http://schemas.microsoft.com/office/powerpoint/2010/main" val="18346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3.12part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869430" y="1142980"/>
            <a:ext cx="10358202" cy="571501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Comp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. 3</a:t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CONTROLLO EMOZIONALE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305800" cy="4800600"/>
          </a:xfrm>
        </p:spPr>
        <p:txBody>
          <a:bodyPr/>
          <a:lstStyle/>
          <a:p>
            <a:pPr>
              <a:buFontTx/>
              <a:buNone/>
            </a:pPr>
            <a:endParaRPr lang="it-IT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it-IT" dirty="0">
                <a:solidFill>
                  <a:schemeClr val="tx2"/>
                </a:solidFill>
              </a:rPr>
              <a:t>Riguarda due differenti aspetti:</a:t>
            </a:r>
          </a:p>
          <a:p>
            <a:pPr>
              <a:buFontTx/>
              <a:buNone/>
            </a:pPr>
            <a:r>
              <a:rPr lang="it-IT" dirty="0">
                <a:solidFill>
                  <a:schemeClr val="tx2"/>
                </a:solidFill>
              </a:rPr>
              <a:t>	  - controllo dell’espressione esteriore </a:t>
            </a:r>
          </a:p>
          <a:p>
            <a:pPr>
              <a:buFontTx/>
              <a:buNone/>
            </a:pPr>
            <a:r>
              <a:rPr lang="it-IT" dirty="0">
                <a:solidFill>
                  <a:schemeClr val="tx2"/>
                </a:solidFill>
              </a:rPr>
              <a:t> 	  - controllo dell’esperienza interiore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1544" y="1600200"/>
            <a:ext cx="8447856" cy="1324744"/>
          </a:xfrm>
        </p:spPr>
        <p:txBody>
          <a:bodyPr>
            <a:normAutofit fontScale="90000"/>
          </a:bodyPr>
          <a:lstStyle/>
          <a:p>
            <a:r>
              <a:rPr lang="it-IT" sz="6000" b="1" dirty="0">
                <a:solidFill>
                  <a:schemeClr val="hlink"/>
                </a:solidFill>
                <a:latin typeface="Monotype Corsiva" pitchFamily="66" charset="0"/>
              </a:rPr>
              <a:t>socializzazione </a:t>
            </a:r>
            <a:br>
              <a:rPr lang="it-IT" sz="6000" b="1" dirty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it-IT" sz="6000" b="1" dirty="0">
                <a:solidFill>
                  <a:schemeClr val="hlink"/>
                </a:solidFill>
                <a:latin typeface="Monotype Corsiva" pitchFamily="66" charset="0"/>
              </a:rPr>
              <a:t>delle  emozioni</a:t>
            </a:r>
          </a:p>
        </p:txBody>
      </p:sp>
    </p:spTree>
    <p:extLst>
      <p:ext uri="{BB962C8B-B14F-4D97-AF65-F5344CB8AC3E}">
        <p14:creationId xmlns:p14="http://schemas.microsoft.com/office/powerpoint/2010/main" val="36557564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EMOZIONI E SOCIETA’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bg1"/>
                </a:solidFill>
              </a:rPr>
              <a:t>	“</a:t>
            </a:r>
            <a:r>
              <a:rPr lang="it-IT" sz="2800" dirty="0">
                <a:solidFill>
                  <a:schemeClr val="tx2"/>
                </a:solidFill>
              </a:rPr>
              <a:t>Ogni società (compresa la nostra) ha elaborato modalità socialmente accettate di affrontare le emozioni, e una parte importante della sua peculiarità sta nell’insieme di regole implicite e esplicite che si ritiene i membri debbano seguire quando esprimono i loro sentimenti. Trasmettere queste regole ai bambini è un aspetto molto importante della socializzazione”</a:t>
            </a:r>
            <a:endParaRPr lang="it-IT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dirty="0">
                <a:solidFill>
                  <a:schemeClr val="tx2"/>
                </a:solidFill>
              </a:rPr>
              <a:t>	(</a:t>
            </a:r>
            <a:r>
              <a:rPr lang="it-IT" sz="2000" dirty="0" err="1">
                <a:solidFill>
                  <a:schemeClr val="tx2"/>
                </a:solidFill>
              </a:rPr>
              <a:t>Schaffer</a:t>
            </a:r>
            <a:r>
              <a:rPr lang="it-IT" sz="2000" dirty="0">
                <a:solidFill>
                  <a:schemeClr val="tx2"/>
                </a:solidFill>
              </a:rPr>
              <a:t> 2004, p.159</a:t>
            </a:r>
            <a:endParaRPr lang="it-IT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it-IT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it-I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0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REGOLE DI ESPRESSIONE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tx2"/>
                </a:solidFill>
              </a:rPr>
              <a:t>Sono:	“ …le convenzioni che governano la manifestazione delle emozioni in un gruppo sociale, sia che si tratti di una certa cultura, di una famiglia o di un gruppo di pari.”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tx2"/>
                </a:solidFill>
              </a:rPr>
              <a:t>“Grazie a queste regole le persone diventano prevedibili agli occhi degli altri”</a:t>
            </a:r>
            <a:endParaRPr lang="it-IT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chemeClr val="tx2"/>
                </a:solidFill>
              </a:rPr>
              <a:t>	(</a:t>
            </a:r>
            <a:r>
              <a:rPr lang="it-IT" sz="2400" dirty="0" err="1">
                <a:solidFill>
                  <a:schemeClr val="tx2"/>
                </a:solidFill>
              </a:rPr>
              <a:t>Schaffer</a:t>
            </a:r>
            <a:r>
              <a:rPr lang="it-IT" sz="2400" dirty="0">
                <a:solidFill>
                  <a:schemeClr val="tx2"/>
                </a:solidFill>
              </a:rPr>
              <a:t> 2004, p.159)</a:t>
            </a:r>
            <a:endParaRPr lang="it-IT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it-IT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976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1074</Words>
  <Application>Microsoft Office PowerPoint</Application>
  <PresentationFormat>Widescreen</PresentationFormat>
  <Paragraphs>311</Paragraphs>
  <Slides>45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45</vt:i4>
      </vt:variant>
    </vt:vector>
  </HeadingPairs>
  <TitlesOfParts>
    <vt:vector size="54" baseType="lpstr">
      <vt:lpstr>Arial</vt:lpstr>
      <vt:lpstr>Calibri</vt:lpstr>
      <vt:lpstr>Comic Sans MS</vt:lpstr>
      <vt:lpstr>Garamond</vt:lpstr>
      <vt:lpstr>Monotype Corsiva</vt:lpstr>
      <vt:lpstr>Tahoma</vt:lpstr>
      <vt:lpstr>Times New Roman</vt:lpstr>
      <vt:lpstr>1_Tema di Office</vt:lpstr>
      <vt:lpstr>Tema di Office</vt:lpstr>
      <vt:lpstr>SVILUPPO EMOTIVO parte 3</vt:lpstr>
      <vt:lpstr>Il “riferimento sociale”</vt:lpstr>
      <vt:lpstr>Presentazione standard di PowerPoint</vt:lpstr>
      <vt:lpstr>Presentazione standard di PowerPoint</vt:lpstr>
      <vt:lpstr>Presentazione standard di PowerPoint</vt:lpstr>
      <vt:lpstr>Comp. 3 CONTROLLO EMOZIONALE</vt:lpstr>
      <vt:lpstr>socializzazione  delle  emozioni</vt:lpstr>
      <vt:lpstr>EMOZIONI E SOCIETA’</vt:lpstr>
      <vt:lpstr>REGOLE DI ESPRESSIONE</vt:lpstr>
      <vt:lpstr>REGOLE</vt:lpstr>
      <vt:lpstr>Minimizzazione</vt:lpstr>
      <vt:lpstr>Massimizzazione</vt:lpstr>
      <vt:lpstr>Mascheramento</vt:lpstr>
      <vt:lpstr>Sostituzione</vt:lpstr>
      <vt:lpstr>ACQUISIZIONE DELLE REGOLE</vt:lpstr>
      <vt:lpstr>ACQUISIZIONE DELLE REGOLE</vt:lpstr>
      <vt:lpstr>ESECUZIONE vs CONSAPEVOLEZZA  </vt:lpstr>
      <vt:lpstr>CONCLUSIONI</vt:lpstr>
      <vt:lpstr>Presentazione standard di PowerPoint</vt:lpstr>
      <vt:lpstr>Presentazione standard di PowerPoint</vt:lpstr>
      <vt:lpstr>SVILUPPO EMOTIVO parte 4</vt:lpstr>
      <vt:lpstr>Presentazione standard di PowerPoint</vt:lpstr>
      <vt:lpstr>Presentazione standard di PowerPoint</vt:lpstr>
      <vt:lpstr>Presentazione standard di PowerPoint</vt:lpstr>
      <vt:lpstr>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DIFFERENZE INDIVIDUALI</vt:lpstr>
      <vt:lpstr>Presentazione standard di PowerPoint</vt:lpstr>
      <vt:lpstr>Presentazione standard di PowerPoint</vt:lpstr>
      <vt:lpstr>FOTO SEQUENZE INTERATTIVE TRATTE 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SVILUPPO EMOTIVO parte 3</dc:title>
  <dc:creator>claudia.caprin@unimib.it</dc:creator>
  <cp:lastModifiedBy>claudia.caprin@unimib.it</cp:lastModifiedBy>
  <cp:revision>6</cp:revision>
  <dcterms:created xsi:type="dcterms:W3CDTF">2020-04-23T12:11:18Z</dcterms:created>
  <dcterms:modified xsi:type="dcterms:W3CDTF">2020-04-26T13:15:08Z</dcterms:modified>
</cp:coreProperties>
</file>