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57" r:id="rId3"/>
    <p:sldId id="258" r:id="rId4"/>
    <p:sldId id="259" r:id="rId5"/>
    <p:sldId id="260" r:id="rId6"/>
    <p:sldId id="326" r:id="rId7"/>
    <p:sldId id="328" r:id="rId8"/>
    <p:sldId id="327" r:id="rId9"/>
    <p:sldId id="336" r:id="rId10"/>
    <p:sldId id="331" r:id="rId11"/>
    <p:sldId id="333" r:id="rId12"/>
    <p:sldId id="332" r:id="rId13"/>
    <p:sldId id="334" r:id="rId14"/>
    <p:sldId id="335" r:id="rId15"/>
    <p:sldId id="329" r:id="rId16"/>
    <p:sldId id="330" r:id="rId17"/>
    <p:sldId id="261" r:id="rId18"/>
    <p:sldId id="337" r:id="rId19"/>
    <p:sldId id="338" r:id="rId20"/>
    <p:sldId id="340" r:id="rId21"/>
    <p:sldId id="339" r:id="rId22"/>
    <p:sldId id="341" r:id="rId23"/>
    <p:sldId id="342" r:id="rId24"/>
    <p:sldId id="262" r:id="rId25"/>
    <p:sldId id="343" r:id="rId26"/>
    <p:sldId id="263" r:id="rId27"/>
    <p:sldId id="264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BAABA-294F-4A38-BC95-53E9BFE12C88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0D199-78D7-49AC-B331-E2089CEFA4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98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3C34808-B6BF-401B-A440-1E3DC97CBB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37C8B08-03C8-4BD0-B82D-BF13F0AACFF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9699" name="Text Box 1">
            <a:extLst>
              <a:ext uri="{FF2B5EF4-FFF2-40B4-BE49-F238E27FC236}">
                <a16:creationId xmlns:a16="http://schemas.microsoft.com/office/drawing/2014/main" id="{E68A4186-826B-4C40-B20A-547FA3EE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B86E0A6-CEE1-46FD-954F-53D1E5B59935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A07AB6BC-51C7-45A1-AB2D-2DE3E259C7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DBDF35A8-5DCB-41CE-A61B-B07DF411D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A22DB8F-2927-44B1-9E5C-90EA880BF03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C060B84-4129-49FE-880D-0547F909AEC3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1747" name="Text Box 1">
            <a:extLst>
              <a:ext uri="{FF2B5EF4-FFF2-40B4-BE49-F238E27FC236}">
                <a16:creationId xmlns:a16="http://schemas.microsoft.com/office/drawing/2014/main" id="{CB7D8C86-8EAB-4050-A811-5ADAB331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DB8004A0-F53A-4C74-9BF6-D5EBCE5CDDDD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018523E0-F131-4D27-967F-044B4B1B9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68D2B567-E248-495E-861E-70F870D28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C54BEA2-89DA-4B23-B262-4E9192A9986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6117B54-9710-4833-870E-1F9CE7C3CF6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F5E2C7E3-F58E-4481-B42C-AD7B4819A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D81BF3E-D1BA-4203-B462-8F8BFE14B42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761CDD6E-A28C-4A78-9999-E2FAFE165A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835B7B6D-D4E0-46A0-9918-BA6070DE9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2CE92F9-6901-4B4A-9246-F6D6E7761A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B16BBC3-4F6B-49B1-828E-756D45C4BDEC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5843" name="Text Box 1">
            <a:extLst>
              <a:ext uri="{FF2B5EF4-FFF2-40B4-BE49-F238E27FC236}">
                <a16:creationId xmlns:a16="http://schemas.microsoft.com/office/drawing/2014/main" id="{929F20A8-B008-468B-A7C4-54F1A4F2D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FE908287-81E3-4E86-8E71-C8DF9B4952D6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7ABCC885-A7C3-47C1-8FAC-2EDFE3711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EF2D28D2-8463-4644-8D62-646C1337E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D9B4093-274A-411B-BEC9-14D40412727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2931252-E486-487B-97CF-759B68D705B9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155" name="Text Box 1">
            <a:extLst>
              <a:ext uri="{FF2B5EF4-FFF2-40B4-BE49-F238E27FC236}">
                <a16:creationId xmlns:a16="http://schemas.microsoft.com/office/drawing/2014/main" id="{B5C1727D-EC14-4AD6-8E86-5DF9CDC27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68570FA-FF22-4407-941A-3E94309AC566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224F2D83-989C-4B34-8A81-4A114684EF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7" name="Rectangle 3">
            <a:extLst>
              <a:ext uri="{FF2B5EF4-FFF2-40B4-BE49-F238E27FC236}">
                <a16:creationId xmlns:a16="http://schemas.microsoft.com/office/drawing/2014/main" id="{21C3D2E8-118D-41C0-9EBA-FD4EDF12A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D9F6EE80-BB1A-4A94-B1E2-966E7B4A59E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EB4E467-C5D9-4D0E-8EC0-6CC41577855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5299" name="Text Box 1">
            <a:extLst>
              <a:ext uri="{FF2B5EF4-FFF2-40B4-BE49-F238E27FC236}">
                <a16:creationId xmlns:a16="http://schemas.microsoft.com/office/drawing/2014/main" id="{7E5D652B-FDB8-4663-873A-C4F928AA1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5FFB3C0-C4BB-428B-999A-EAD42FB7BBAE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7BC089A3-5529-4514-8935-411A378038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4ABEE8FC-B771-4E38-A39D-C34CBB779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1B005F2-2F50-40E6-B786-75A4FFC826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5DD5BA4-4F1A-4BDB-90C0-79E4B541FF27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8371" name="Text Box 1">
            <a:extLst>
              <a:ext uri="{FF2B5EF4-FFF2-40B4-BE49-F238E27FC236}">
                <a16:creationId xmlns:a16="http://schemas.microsoft.com/office/drawing/2014/main" id="{A2AC9E1A-B39F-4BF2-B45C-7019A841D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F6F6574-86FE-4321-8325-19F49FC287D5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21336FE8-6665-47A3-BE0E-B45FB90F9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8C9C1EB4-491D-483D-9879-7720504A4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78BBBD0F-7B19-4D9B-9304-CDF2E6CA446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B59ACF7-04FF-4CEE-9777-229655F1434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1443" name="Text Box 1">
            <a:extLst>
              <a:ext uri="{FF2B5EF4-FFF2-40B4-BE49-F238E27FC236}">
                <a16:creationId xmlns:a16="http://schemas.microsoft.com/office/drawing/2014/main" id="{B58F19A1-8630-4300-96E6-345CA085F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F0690CF-3DD7-48CE-AD7C-114A5330E7FA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3E6F650F-44D8-4B4D-9EA2-D1B3A5098D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4F5B824F-966B-462E-B5BD-FAAC0A392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AEFD5B84-1469-4920-B07C-3887A5ED05E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970A2D4C-7788-48B2-B3C1-86B6B5784973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491" name="Text Box 1">
            <a:extLst>
              <a:ext uri="{FF2B5EF4-FFF2-40B4-BE49-F238E27FC236}">
                <a16:creationId xmlns:a16="http://schemas.microsoft.com/office/drawing/2014/main" id="{2C5529CF-751A-451E-BE74-7A4DC791A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64C1C1E-2D23-4B94-89A5-99BE6E362A4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3492" name="Rectangle 2">
            <a:extLst>
              <a:ext uri="{FF2B5EF4-FFF2-40B4-BE49-F238E27FC236}">
                <a16:creationId xmlns:a16="http://schemas.microsoft.com/office/drawing/2014/main" id="{197BD5F7-4D34-4FB0-86BA-4B26B2E9F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3" name="Rectangle 3">
            <a:extLst>
              <a:ext uri="{FF2B5EF4-FFF2-40B4-BE49-F238E27FC236}">
                <a16:creationId xmlns:a16="http://schemas.microsoft.com/office/drawing/2014/main" id="{AB186864-EF16-4EE6-B614-5FF996B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727A8457-4251-4232-84E9-47D21A69CBE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8513D-30D4-4837-BD46-D8B868985F3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209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989BC1FE-F6EA-4257-954D-19531A46DD9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2D5C-8A27-4753-AAB5-F1E1F1E5E5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290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86801" y="609601"/>
            <a:ext cx="2588684" cy="533241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609601"/>
            <a:ext cx="7569200" cy="533241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0197DC7C-CA72-441A-9785-6B631E46AF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83D34-BEF3-4F6C-B668-C05D8B2EA83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011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0AA578-6C1C-4B14-91E1-3FEA060E8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6250C68-E667-4D5C-8DFE-17AA9521A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76B57C-F41D-4138-8AC8-608E49563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A04539-A736-42F1-934D-77CFBDAA0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D1D0C0-381D-4B08-BE93-692151848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8E046-BBF6-4087-A5D6-80F66B8EDF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3914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2F0B6E-6333-415B-B742-2D1484AE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1C4F41-B80B-491D-AB9B-A24CD4E0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85826-58B7-46CE-A98B-472A3C8296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802CCB-91AB-4BBC-BE4E-138C214F3D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A06212-EF4B-4CF9-ABD4-3A7C3DC7E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06051-216B-408A-B203-7E72D79A74B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83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37ECB-0062-4FFF-8C0C-814A9763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10F194-F36B-43C5-BC0E-A90CD487F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F8F246-8BB6-49B4-80DE-5B7758225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65453E-EC1B-40A4-8BF3-F6EF6715C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F5152-C783-421F-8118-0355D206C5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EE6F-D1E6-4A61-A27E-C824A58022D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125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2DB2E4-C7B8-4989-A980-E4C29F7B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6C19A-1148-4191-B138-D5CC8E3A1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92FC5B-BADE-42B7-8BBD-18F27001B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D59BF4-00E2-4753-9786-EBF9E5438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D8F6FD-51F0-4E24-91B0-1EC1B0F0F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B1C281-CEAD-44BC-B0AD-82D6DE558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A2C5A-9743-422E-B507-4EDB5889F3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6799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FF95E-C6D6-4871-9EC2-02CB3ADE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BA466E-1CD6-4DE8-B2FA-F498CF776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300C08-8964-4C2D-A5AF-700430B79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D2109E-28F6-4C7D-B0E9-ED0800F45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71C89F-E195-495E-8E14-4EC26A352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F29273-96A6-4765-8FDB-6044259E4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16322A-84BB-41CD-827F-E56E5EE33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11A70AF-53E8-41C7-AA01-DB66F4BBB5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12C5-AE36-4995-8F08-D8743F751F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8326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912F7-E320-4776-B8CA-72E05504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75E720-7358-4518-812D-E19EA1219E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E8D580-0D64-40CC-A717-3E3AC064E7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97FB4-5000-4B88-8490-38F89E47A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8DC41-1421-4E05-8706-B768E3988F1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237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AAF4B3-4374-4A12-8781-20C0276951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0BB3DC-D7FB-4C5C-B4B0-9139D87671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969525-4190-4FB6-940F-529FE9490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E8FC5-0B1F-4D8C-98E3-958F524695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81505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09AD6-E06D-4C26-9B11-09D39F652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970776-7444-4BB6-9609-97846387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421EE6-9EBA-4521-B244-707ACAE21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D88008-0A1C-4552-BAA1-6530F0BDC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98C2C6-0AEB-4DCD-B707-E16258947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8FF108-8E2A-4E15-9ABD-16D890623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F691E-EADD-4169-A4F4-4ABBD3B13B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536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6882FF5A-B5FC-4DFF-8460-BB8DC01285C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8A1F7-32BB-4832-A40B-09528D7C82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00502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CC22F2-442F-48AA-8F9D-D66BB532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58B015-6C1A-4096-80A0-55FD41EED6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8B07DCF-9EB8-4950-B6F2-F41FA6540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827CE1-509B-4B5B-921B-48A58A53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C6A902-93D4-4278-B2DF-F14856B7F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E1C632-F5D6-4D6E-B0BE-DEA9BEB746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6F4F-680C-44C5-A8E8-983EACBE84B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0223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A44E4-2526-4999-8B86-B4F53109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171AC9-23C2-4EE5-A9F2-B22D50E3E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E41E47-CA6D-4CCF-A18E-8FBA648AC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41B472-AF24-43F1-B6FE-0F1DB9268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F77DEB-772C-405C-8D64-D0F41D060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EB8F3-9AEE-4078-A878-0F36DF9AA3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1355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1A1C4B4-6BCA-48F9-91D8-419382DF6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7A0347-0EFA-4B4D-A6ED-8CC9CCDC9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9027D8-3B8D-4066-B29A-170C0D8E72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F6E762-E660-46F1-AB78-652E2F59E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D109D5-AE65-447A-9980-0C62AED8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7B41A-8DB7-457D-A27E-339D8C1589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26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AA834DFE-DAC7-4E09-910B-162657BC734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8C9F9-0784-4771-8E7D-6425314404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78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1" y="1752600"/>
            <a:ext cx="5077884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5484" y="1752600"/>
            <a:ext cx="5080000" cy="4189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DCD20905-894D-454A-BB72-E0FB1A46D89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66531-A395-4242-BB39-39CE175B400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493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0">
            <a:extLst>
              <a:ext uri="{FF2B5EF4-FFF2-40B4-BE49-F238E27FC236}">
                <a16:creationId xmlns:a16="http://schemas.microsoft.com/office/drawing/2014/main" id="{565C137B-7176-407B-B3A8-A9031BA0607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A4334-BD96-42C5-88C4-36725ECF3C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162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64FD72F3-400E-4E8B-AE5E-25BA5AD6D04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BB0DE-F246-4019-BA32-B171037A6E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672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>
            <a:extLst>
              <a:ext uri="{FF2B5EF4-FFF2-40B4-BE49-F238E27FC236}">
                <a16:creationId xmlns:a16="http://schemas.microsoft.com/office/drawing/2014/main" id="{F11FD6C2-214B-487F-AEB0-09311E0B21C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3A7B4-D69A-4CCE-BF58-7FA9ECE0F0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966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76D78F4C-4F4E-4088-85D7-D5571A41063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DC147-66D0-4F9A-8E86-B45CF81FF4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827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B4766390-A05A-4236-9AB4-3F87A4FD83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AF4B-48C2-4E6B-9799-9277F7FA46C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746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>
            <a:extLst>
              <a:ext uri="{FF2B5EF4-FFF2-40B4-BE49-F238E27FC236}">
                <a16:creationId xmlns:a16="http://schemas.microsoft.com/office/drawing/2014/main" id="{BE91E0BE-7DD4-4D69-A1E5-069F3B26F664}"/>
              </a:ext>
            </a:extLst>
          </p:cNvPr>
          <p:cNvGrpSpPr>
            <a:grpSpLocks/>
          </p:cNvGrpSpPr>
          <p:nvPr/>
        </p:nvGrpSpPr>
        <p:grpSpPr bwMode="auto">
          <a:xfrm>
            <a:off x="237068" y="230188"/>
            <a:ext cx="268817" cy="6502400"/>
            <a:chOff x="112" y="145"/>
            <a:chExt cx="127" cy="4096"/>
          </a:xfrm>
        </p:grpSpPr>
        <p:sp>
          <p:nvSpPr>
            <p:cNvPr id="5140" name="Rectangle 2">
              <a:extLst>
                <a:ext uri="{FF2B5EF4-FFF2-40B4-BE49-F238E27FC236}">
                  <a16:creationId xmlns:a16="http://schemas.microsoft.com/office/drawing/2014/main" id="{DA035E92-FFF8-4FD1-9683-D386D48EFD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7" cy="407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99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  <p:sp>
          <p:nvSpPr>
            <p:cNvPr id="5141" name="Rectangle 3">
              <a:extLst>
                <a:ext uri="{FF2B5EF4-FFF2-40B4-BE49-F238E27FC236}">
                  <a16:creationId xmlns:a16="http://schemas.microsoft.com/office/drawing/2014/main" id="{2924D827-8D24-40BF-AB0D-B720FFACC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7" cy="394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</p:grpSp>
      <p:grpSp>
        <p:nvGrpSpPr>
          <p:cNvPr id="5123" name="Group 4">
            <a:extLst>
              <a:ext uri="{FF2B5EF4-FFF2-40B4-BE49-F238E27FC236}">
                <a16:creationId xmlns:a16="http://schemas.microsoft.com/office/drawing/2014/main" id="{A0720D99-7F35-40F8-85F2-936B747D2CCB}"/>
              </a:ext>
            </a:extLst>
          </p:cNvPr>
          <p:cNvGrpSpPr>
            <a:grpSpLocks/>
          </p:cNvGrpSpPr>
          <p:nvPr/>
        </p:nvGrpSpPr>
        <p:grpSpPr bwMode="auto">
          <a:xfrm>
            <a:off x="11724217" y="220663"/>
            <a:ext cx="262467" cy="6407150"/>
            <a:chOff x="5539" y="139"/>
            <a:chExt cx="124" cy="4036"/>
          </a:xfrm>
        </p:grpSpPr>
        <p:sp>
          <p:nvSpPr>
            <p:cNvPr id="5138" name="Rectangle 5">
              <a:extLst>
                <a:ext uri="{FF2B5EF4-FFF2-40B4-BE49-F238E27FC236}">
                  <a16:creationId xmlns:a16="http://schemas.microsoft.com/office/drawing/2014/main" id="{B0194B3D-A4DD-4876-B6E1-D9E05D9DC0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2" y="141"/>
              <a:ext cx="42" cy="3988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  <p:sp>
          <p:nvSpPr>
            <p:cNvPr id="5139" name="Rectangle 6">
              <a:extLst>
                <a:ext uri="{FF2B5EF4-FFF2-40B4-BE49-F238E27FC236}">
                  <a16:creationId xmlns:a16="http://schemas.microsoft.com/office/drawing/2014/main" id="{8940505D-22AF-4ADB-BEEE-1F45EA6022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40" y="240"/>
              <a:ext cx="48" cy="3935"/>
            </a:xfrm>
            <a:prstGeom prst="rect">
              <a:avLst/>
            </a:prstGeom>
            <a:gradFill rotWithShape="0">
              <a:gsLst>
                <a:gs pos="0">
                  <a:srgbClr val="9933FF"/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</p:grpSp>
      <p:grpSp>
        <p:nvGrpSpPr>
          <p:cNvPr id="5124" name="Group 7">
            <a:extLst>
              <a:ext uri="{FF2B5EF4-FFF2-40B4-BE49-F238E27FC236}">
                <a16:creationId xmlns:a16="http://schemas.microsoft.com/office/drawing/2014/main" id="{A8B0040A-F839-416D-A23A-F1EFE9438C2C}"/>
              </a:ext>
            </a:extLst>
          </p:cNvPr>
          <p:cNvGrpSpPr>
            <a:grpSpLocks/>
          </p:cNvGrpSpPr>
          <p:nvPr/>
        </p:nvGrpSpPr>
        <p:grpSpPr bwMode="auto">
          <a:xfrm>
            <a:off x="550334" y="6477001"/>
            <a:ext cx="11580284" cy="227013"/>
            <a:chOff x="260" y="4080"/>
            <a:chExt cx="5471" cy="143"/>
          </a:xfrm>
        </p:grpSpPr>
        <p:sp>
          <p:nvSpPr>
            <p:cNvPr id="5136" name="Rectangle 8">
              <a:extLst>
                <a:ext uri="{FF2B5EF4-FFF2-40B4-BE49-F238E27FC236}">
                  <a16:creationId xmlns:a16="http://schemas.microsoft.com/office/drawing/2014/main" id="{940AE0EF-F2E3-443D-AAB2-A11D18790E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1" y="1367"/>
              <a:ext cx="47" cy="5471"/>
            </a:xfrm>
            <a:prstGeom prst="rect">
              <a:avLst/>
            </a:prstGeom>
            <a:gradFill rotWithShape="0">
              <a:gsLst>
                <a:gs pos="0">
                  <a:srgbClr val="6699FF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  <p:sp>
          <p:nvSpPr>
            <p:cNvPr id="5137" name="Rectangle 9">
              <a:extLst>
                <a:ext uri="{FF2B5EF4-FFF2-40B4-BE49-F238E27FC236}">
                  <a16:creationId xmlns:a16="http://schemas.microsoft.com/office/drawing/2014/main" id="{2EF9D354-6CFA-45D4-AC9C-6F7204FD87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2" y="1523"/>
              <a:ext cx="47" cy="5354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</p:grpSp>
      <p:grpSp>
        <p:nvGrpSpPr>
          <p:cNvPr id="5125" name="Group 10">
            <a:extLst>
              <a:ext uri="{FF2B5EF4-FFF2-40B4-BE49-F238E27FC236}">
                <a16:creationId xmlns:a16="http://schemas.microsoft.com/office/drawing/2014/main" id="{BC9CED2A-D7A9-4E1F-86D1-B81562310A1F}"/>
              </a:ext>
            </a:extLst>
          </p:cNvPr>
          <p:cNvGrpSpPr>
            <a:grpSpLocks/>
          </p:cNvGrpSpPr>
          <p:nvPr/>
        </p:nvGrpSpPr>
        <p:grpSpPr bwMode="auto">
          <a:xfrm>
            <a:off x="101600" y="176214"/>
            <a:ext cx="11658600" cy="160337"/>
            <a:chOff x="48" y="111"/>
            <a:chExt cx="5508" cy="101"/>
          </a:xfrm>
        </p:grpSpPr>
        <p:sp>
          <p:nvSpPr>
            <p:cNvPr id="5134" name="Rectangle 11">
              <a:extLst>
                <a:ext uri="{FF2B5EF4-FFF2-40B4-BE49-F238E27FC236}">
                  <a16:creationId xmlns:a16="http://schemas.microsoft.com/office/drawing/2014/main" id="{1F5115E5-B75C-453C-A165-43D9B76F7C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0"/>
              <a:ext cx="36" cy="536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  <p:sp>
          <p:nvSpPr>
            <p:cNvPr id="5135" name="Rectangle 12">
              <a:extLst>
                <a:ext uri="{FF2B5EF4-FFF2-40B4-BE49-F238E27FC236}">
                  <a16:creationId xmlns:a16="http://schemas.microsoft.com/office/drawing/2014/main" id="{4011A8D1-EF0F-4CD5-83E7-21E8AD2BE1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2" y="-2624"/>
              <a:ext cx="37" cy="550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</p:grpSp>
      <p:grpSp>
        <p:nvGrpSpPr>
          <p:cNvPr id="5126" name="Group 13">
            <a:extLst>
              <a:ext uri="{FF2B5EF4-FFF2-40B4-BE49-F238E27FC236}">
                <a16:creationId xmlns:a16="http://schemas.microsoft.com/office/drawing/2014/main" id="{4E038006-EFDD-402D-9EC0-F860B2DB8AC6}"/>
              </a:ext>
            </a:extLst>
          </p:cNvPr>
          <p:cNvGrpSpPr>
            <a:grpSpLocks/>
          </p:cNvGrpSpPr>
          <p:nvPr/>
        </p:nvGrpSpPr>
        <p:grpSpPr bwMode="auto">
          <a:xfrm>
            <a:off x="95251" y="176214"/>
            <a:ext cx="11658600" cy="160337"/>
            <a:chOff x="45" y="111"/>
            <a:chExt cx="5508" cy="101"/>
          </a:xfrm>
        </p:grpSpPr>
        <p:sp>
          <p:nvSpPr>
            <p:cNvPr id="5132" name="Rectangle 14">
              <a:extLst>
                <a:ext uri="{FF2B5EF4-FFF2-40B4-BE49-F238E27FC236}">
                  <a16:creationId xmlns:a16="http://schemas.microsoft.com/office/drawing/2014/main" id="{7B02AEC4-35BD-4261-BD42-5D8ADA321D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49" y="-2491"/>
              <a:ext cx="36" cy="5370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  <p:sp>
          <p:nvSpPr>
            <p:cNvPr id="5133" name="Rectangle 15">
              <a:extLst>
                <a:ext uri="{FF2B5EF4-FFF2-40B4-BE49-F238E27FC236}">
                  <a16:creationId xmlns:a16="http://schemas.microsoft.com/office/drawing/2014/main" id="{86786C10-DF80-4ACB-8453-565400F104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79" y="-2624"/>
              <a:ext cx="37" cy="550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699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sz="1800"/>
            </a:p>
          </p:txBody>
        </p:sp>
      </p:grpSp>
      <p:sp>
        <p:nvSpPr>
          <p:cNvPr id="5127" name="Rectangle 16">
            <a:extLst>
              <a:ext uri="{FF2B5EF4-FFF2-40B4-BE49-F238E27FC236}">
                <a16:creationId xmlns:a16="http://schemas.microsoft.com/office/drawing/2014/main" id="{AB1886CE-95F3-43F6-B0B3-432437C0D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09601"/>
            <a:ext cx="10361084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5128" name="Rectangle 17">
            <a:extLst>
              <a:ext uri="{FF2B5EF4-FFF2-40B4-BE49-F238E27FC236}">
                <a16:creationId xmlns:a16="http://schemas.microsoft.com/office/drawing/2014/main" id="{04C99888-B338-458C-96A6-F4EED5B4B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752600"/>
            <a:ext cx="10361084" cy="418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5129" name="Text Box 18">
            <a:extLst>
              <a:ext uri="{FF2B5EF4-FFF2-40B4-BE49-F238E27FC236}">
                <a16:creationId xmlns:a16="http://schemas.microsoft.com/office/drawing/2014/main" id="{A381D706-D624-4EC7-A1BD-520EFCE23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019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800"/>
          </a:p>
        </p:txBody>
      </p:sp>
      <p:sp>
        <p:nvSpPr>
          <p:cNvPr id="5130" name="Text Box 19">
            <a:extLst>
              <a:ext uri="{FF2B5EF4-FFF2-40B4-BE49-F238E27FC236}">
                <a16:creationId xmlns:a16="http://schemas.microsoft.com/office/drawing/2014/main" id="{0951F747-0AF0-4E80-9242-B264E5331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6019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800"/>
          </a:p>
        </p:txBody>
      </p:sp>
      <p:sp>
        <p:nvSpPr>
          <p:cNvPr id="6164" name="Rectangle 20">
            <a:extLst>
              <a:ext uri="{FF2B5EF4-FFF2-40B4-BE49-F238E27FC236}">
                <a16:creationId xmlns:a16="http://schemas.microsoft.com/office/drawing/2014/main" id="{5AD29E24-4841-4D30-82CB-93BFA31B26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144001" y="60198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8F8F8"/>
                </a:solidFill>
                <a:latin typeface="Times New Roman" panose="02020603050405020304" pitchFamily="18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9BDEDB98-610D-4E99-9835-5A593ABA51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1699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Tahom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8F8F8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8F8F8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8F8F8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8F8F8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8F8F8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8F8F8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8F8F8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8F8F8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8F8F8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508151B-9D95-4472-B683-B5082DEE6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5F1CC8C-37AA-4DEB-B616-8314EE48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C82223-4398-4EA0-8AB6-83572CC159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9FDD65-B21F-4490-B34F-C0BA4233EE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0408F5-C14B-49AA-8218-C835BFDF80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B75B4E8-8092-4BD4-BF87-D94B130A6D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925651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>
            <a:extLst>
              <a:ext uri="{FF2B5EF4-FFF2-40B4-BE49-F238E27FC236}">
                <a16:creationId xmlns:a16="http://schemas.microsoft.com/office/drawing/2014/main" id="{838982A1-BF2F-496E-A918-F18A306C3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54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SENSO DEL SE’</a:t>
            </a:r>
            <a:br>
              <a:rPr lang="it-IT" altLang="it-IT" sz="54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</a:br>
            <a:r>
              <a:rPr lang="it-IT" altLang="it-IT" sz="54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SENSO DELL’ALTRO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54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Parte 1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497883B-3DA1-4897-898C-4DCB64A8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5013325"/>
            <a:ext cx="7561262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F8F8F8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it-IT" altLang="it-IT" sz="2400">
                <a:solidFill>
                  <a:srgbClr val="FFFFFF"/>
                </a:solidFill>
              </a:rPr>
              <a:t>CORSO DI PSICOLOGIA DELLO SVILUPPO 2020-2021 parte 1 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it-IT" altLang="it-IT" sz="2400" dirty="0">
                <a:solidFill>
                  <a:srgbClr val="FFFFFF"/>
                </a:solidFill>
              </a:rPr>
              <a:t>Dott.ssa Claudia Caprin – Università Milano-Bicocca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>
            <a:extLst>
              <a:ext uri="{FF2B5EF4-FFF2-40B4-BE49-F238E27FC236}">
                <a16:creationId xmlns:a16="http://schemas.microsoft.com/office/drawing/2014/main" id="{0D3E2C3D-6AE6-4E9F-8EC4-E00804254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1" y="260351"/>
            <a:ext cx="7770813" cy="989013"/>
          </a:xfrm>
        </p:spPr>
        <p:txBody>
          <a:bodyPr/>
          <a:lstStyle/>
          <a:p>
            <a:r>
              <a:rPr lang="it-IT" altLang="it-IT"/>
              <a:t>IDENTITA’ SOCIALE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494C1-51F3-43AF-B084-1CC3E984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333501"/>
            <a:ext cx="7770813" cy="4189413"/>
          </a:xfrm>
        </p:spPr>
        <p:txBody>
          <a:bodyPr/>
          <a:lstStyle/>
          <a:p>
            <a:pPr marL="0" indent="0">
              <a:defRPr/>
            </a:pPr>
            <a:r>
              <a:rPr lang="it-IT" dirty="0"/>
              <a:t>«</a:t>
            </a:r>
            <a:r>
              <a:rPr lang="it-IT" sz="2400" dirty="0"/>
              <a:t>il senso di appartenenza a particolari gruppi sociali e il senso di differenziazione nei confronti dei membri di altri gruppi» (</a:t>
            </a:r>
            <a:r>
              <a:rPr lang="it-IT" sz="2400" dirty="0" err="1"/>
              <a:t>Schaffer</a:t>
            </a:r>
            <a:r>
              <a:rPr lang="it-IT" sz="2400" dirty="0"/>
              <a:t>, 2008, p.91)</a:t>
            </a:r>
          </a:p>
          <a:p>
            <a:pPr>
              <a:defRPr/>
            </a:pPr>
            <a:endParaRPr lang="it-IT" sz="2800" dirty="0"/>
          </a:p>
          <a:p>
            <a:pPr>
              <a:defRPr/>
            </a:pPr>
            <a:r>
              <a:rPr lang="it-IT" sz="2800" dirty="0"/>
              <a:t>Identità di genere: </a:t>
            </a:r>
            <a:r>
              <a:rPr lang="it-IT" sz="2400" dirty="0"/>
              <a:t>implica il senso del proprio sesso , incluse la comprensione e l’accettazione di essere maschi o femmine» (</a:t>
            </a:r>
            <a:r>
              <a:rPr lang="it-IT" sz="2400" dirty="0" err="1"/>
              <a:t>Santrock</a:t>
            </a:r>
            <a:r>
              <a:rPr lang="it-IT" sz="2400" dirty="0"/>
              <a:t>, 2018, p.397)</a:t>
            </a:r>
            <a:endParaRPr lang="it-IT" sz="2800" dirty="0"/>
          </a:p>
          <a:p>
            <a:pPr marL="0" indent="0">
              <a:defRPr/>
            </a:pPr>
            <a:r>
              <a:rPr lang="it-IT" sz="2800" dirty="0"/>
              <a:t>Identità etnica: </a:t>
            </a:r>
            <a:r>
              <a:rPr lang="it-IT" sz="2400" dirty="0"/>
              <a:t>la consapevolezza di essere membri di uno specifico gruppo etnico unita al senso di appartenenza a quel gruppo (</a:t>
            </a:r>
            <a:r>
              <a:rPr lang="it-IT" sz="2400" dirty="0" err="1"/>
              <a:t>Schaffer</a:t>
            </a:r>
            <a:r>
              <a:rPr lang="it-IT" sz="2400" dirty="0"/>
              <a:t>, 2008, p.95)</a:t>
            </a:r>
            <a:endParaRPr lang="it-IT" dirty="0"/>
          </a:p>
          <a:p>
            <a:pPr>
              <a:defRPr/>
            </a:pPr>
            <a:endParaRPr lang="it-IT" sz="2400" dirty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olo 1">
            <a:extLst>
              <a:ext uri="{FF2B5EF4-FFF2-40B4-BE49-F238E27FC236}">
                <a16:creationId xmlns:a16="http://schemas.microsoft.com/office/drawing/2014/main" id="{6A4EA33B-499D-4200-8DCA-51C6DFFF0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AUTOSTIMA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CA3C40-3244-4734-B848-11506F19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it-IT" dirty="0"/>
              <a:t>« il valore che ciascuno di noi attribuisce alle proprie abilità personali, rispondendo quindi alla domanda «quanto valgo?»: questo concetto si riferisce pertanto al proprio senso di competenza e adeguatezza che l’individuo prova in riferimento alle proprie caratteristiche personali» </a:t>
            </a:r>
            <a:r>
              <a:rPr lang="it-IT" sz="2400" dirty="0"/>
              <a:t>(</a:t>
            </a:r>
            <a:r>
              <a:rPr lang="it-IT" sz="2400" dirty="0" err="1"/>
              <a:t>Schaffer</a:t>
            </a:r>
            <a:r>
              <a:rPr lang="it-IT" sz="2400" dirty="0"/>
              <a:t>, 2008, p.89)</a:t>
            </a:r>
            <a:endParaRPr lang="it-IT" dirty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>
            <a:extLst>
              <a:ext uri="{FF2B5EF4-FFF2-40B4-BE49-F238E27FC236}">
                <a16:creationId xmlns:a16="http://schemas.microsoft.com/office/drawing/2014/main" id="{628ECAEA-E168-46BE-87EF-A7279E739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AUTOSTIMA</a:t>
            </a:r>
          </a:p>
        </p:txBody>
      </p:sp>
      <p:sp>
        <p:nvSpPr>
          <p:cNvPr id="44035" name="Segnaposto contenuto 2">
            <a:extLst>
              <a:ext uri="{FF2B5EF4-FFF2-40B4-BE49-F238E27FC236}">
                <a16:creationId xmlns:a16="http://schemas.microsoft.com/office/drawing/2014/main" id="{41A9076A-6F31-4DEA-8200-33A2613FC0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/>
              <a:t>Valutazione generale Sé che influenza sia l’umore che il comportamento, esercitando un potente effetto su una gamma di comportamenti sociali, </a:t>
            </a:r>
          </a:p>
          <a:p>
            <a:r>
              <a:rPr lang="it-IT" altLang="it-IT" sz="2400"/>
              <a:t>(Gerrig, Zimbardo, Anolli, Baldi, 2018, p. 369)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olo 1">
            <a:extLst>
              <a:ext uri="{FF2B5EF4-FFF2-40B4-BE49-F238E27FC236}">
                <a16:creationId xmlns:a16="http://schemas.microsoft.com/office/drawing/2014/main" id="{2E7AE5D8-B3BD-4B96-83AE-C8FF7822A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AUTO-EFFICACIA</a:t>
            </a:r>
          </a:p>
        </p:txBody>
      </p:sp>
      <p:sp>
        <p:nvSpPr>
          <p:cNvPr id="45059" name="Segnaposto contenuto 2">
            <a:extLst>
              <a:ext uri="{FF2B5EF4-FFF2-40B4-BE49-F238E27FC236}">
                <a16:creationId xmlns:a16="http://schemas.microsoft.com/office/drawing/2014/main" id="{1F185393-8634-4965-B4FD-F5BDD9D1C2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0" y="1773238"/>
            <a:ext cx="8458200" cy="4189412"/>
          </a:xfrm>
        </p:spPr>
        <p:txBody>
          <a:bodyPr/>
          <a:lstStyle/>
          <a:p>
            <a:r>
              <a:rPr lang="it-IT" altLang="it-IT" sz="2800"/>
              <a:t>Credenze dell’individuo di poter eseguire una prestazione adeguata in una data situazione </a:t>
            </a:r>
            <a:r>
              <a:rPr lang="it-IT" altLang="it-IT" sz="2000"/>
              <a:t>Gerrig, Zimbardo, Anolli, Baldi, 2018, p. 366</a:t>
            </a:r>
            <a:endParaRPr lang="it-IT" altLang="it-IT" sz="2800"/>
          </a:p>
          <a:p>
            <a:r>
              <a:rPr lang="it-IT" altLang="it-IT" sz="2800"/>
              <a:t>I giudizi di autoefficacia influenzano i livelli di sforzo e la durata della persistenza nell’affrontare le difficoltà in un’ampia gamma di situazioni di vita </a:t>
            </a:r>
          </a:p>
          <a:p>
            <a:r>
              <a:rPr lang="it-IT" altLang="it-IT" sz="2400"/>
              <a:t>(Gerrig, Zimbardo, Anolli, Baldi, 2018, p. 376)</a:t>
            </a:r>
          </a:p>
          <a:p>
            <a:r>
              <a:rPr lang="it-IT" altLang="it-IT"/>
              <a:t>– </a:t>
            </a:r>
            <a:r>
              <a:rPr lang="it-IT" altLang="it-IT" sz="2400"/>
              <a:t>CONCETTO LEGATO A MOTIVAZIONE</a:t>
            </a:r>
            <a:endParaRPr lang="it-IT" altLang="it-IT"/>
          </a:p>
          <a:p>
            <a:endParaRPr lang="it-IT" altLang="it-IT"/>
          </a:p>
          <a:p>
            <a:endParaRPr lang="it-IT" alt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olo 1">
            <a:extLst>
              <a:ext uri="{FF2B5EF4-FFF2-40B4-BE49-F238E27FC236}">
                <a16:creationId xmlns:a16="http://schemas.microsoft.com/office/drawing/2014/main" id="{3F030244-3C76-4E8F-BCDF-F7EBF2F0A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609601"/>
            <a:ext cx="7988300" cy="989013"/>
          </a:xfrm>
        </p:spPr>
        <p:txBody>
          <a:bodyPr/>
          <a:lstStyle/>
          <a:p>
            <a:r>
              <a:rPr lang="it-IT" altLang="it-IT"/>
              <a:t>Classificazioni del sistema del Sé</a:t>
            </a:r>
          </a:p>
        </p:txBody>
      </p:sp>
      <p:sp>
        <p:nvSpPr>
          <p:cNvPr id="45059" name="Segnaposto contenuto 2">
            <a:extLst>
              <a:ext uri="{FF2B5EF4-FFF2-40B4-BE49-F238E27FC236}">
                <a16:creationId xmlns:a16="http://schemas.microsoft.com/office/drawing/2014/main" id="{A60DF513-717E-48EB-B5E3-7BA7E75ED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  <a:defRPr/>
            </a:pPr>
            <a:r>
              <a:rPr lang="it-IT" altLang="it-IT" dirty="0"/>
              <a:t>James</a:t>
            </a:r>
          </a:p>
          <a:p>
            <a:pPr marL="457200" indent="-457200">
              <a:buFontTx/>
              <a:buChar char="-"/>
              <a:defRPr/>
            </a:pPr>
            <a:r>
              <a:rPr lang="it-IT" altLang="it-IT" dirty="0"/>
              <a:t>Lewis</a:t>
            </a:r>
          </a:p>
          <a:p>
            <a:pPr marL="0" indent="0">
              <a:defRPr/>
            </a:pPr>
            <a:endParaRPr lang="it-IT" altLang="it-IT" dirty="0"/>
          </a:p>
          <a:p>
            <a:pPr marL="0" indent="0">
              <a:defRPr/>
            </a:pPr>
            <a:endParaRPr lang="it-IT" alt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olo 1">
            <a:extLst>
              <a:ext uri="{FF2B5EF4-FFF2-40B4-BE49-F238E27FC236}">
                <a16:creationId xmlns:a16="http://schemas.microsoft.com/office/drawing/2014/main" id="{675E3EBD-4181-4E37-9635-E394B00A8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JAMES: il sistema Sé</a:t>
            </a:r>
          </a:p>
        </p:txBody>
      </p:sp>
      <p:sp>
        <p:nvSpPr>
          <p:cNvPr id="47107" name="Segnaposto contenuto 2">
            <a:extLst>
              <a:ext uri="{FF2B5EF4-FFF2-40B4-BE49-F238E27FC236}">
                <a16:creationId xmlns:a16="http://schemas.microsoft.com/office/drawing/2014/main" id="{45EC2EF2-776F-45D1-B32F-B3BF24B350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/>
              <a:t>William James (1980, Principi di psicologia)</a:t>
            </a:r>
          </a:p>
          <a:p>
            <a:r>
              <a:rPr lang="it-IT" altLang="it-IT"/>
              <a:t>ha teorizzato la prima visione del «sistema del sé», della sua articolazione e delle relazioni tra le sue componenti condivisa come punto di partenza di studi di teorici recenti </a:t>
            </a:r>
          </a:p>
          <a:p>
            <a:r>
              <a:rPr lang="it-IT" altLang="it-IT" sz="1800"/>
              <a:t>(Berti &amp; Bombi, 2005, p.94)</a:t>
            </a:r>
            <a:endParaRPr lang="it-IT" altLang="it-IT"/>
          </a:p>
          <a:p>
            <a:endParaRPr lang="it-IT" alt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>
            <a:extLst>
              <a:ext uri="{FF2B5EF4-FFF2-40B4-BE49-F238E27FC236}">
                <a16:creationId xmlns:a16="http://schemas.microsoft.com/office/drawing/2014/main" id="{BB3F8CC0-2C5D-4BAF-94C0-DD6F4D1BB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400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James: </a:t>
            </a:r>
            <a:r>
              <a:rPr lang="it-IT" altLang="it-IT" sz="44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IO &amp; ME</a:t>
            </a: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89A5D7A9-03B0-4AED-9C59-93B5CC14A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676401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IO: il Sé che apprende, che organizza ed interpreta l’esperienza in maniera puramente soggettiva – continuo nel tempo</a:t>
            </a:r>
          </a:p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defRPr/>
            </a:pP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ME: il Sé come conosciuto, l’oggetto della nostra percezione quando contempliamo noi stessi – emerge dal nostro sforzo di autoconsapevolezza – include tutte le categorie utilizzate per definire noi stessi (età, sesso, razza, caratteristiche psicologiche)</a:t>
            </a:r>
          </a:p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kern="0" dirty="0">
                <a:solidFill>
                  <a:srgbClr val="F8F8F8"/>
                </a:solidFill>
                <a:latin typeface="Tahoma"/>
                <a:ea typeface="Microsoft YaHei"/>
              </a:rPr>
              <a:t>(Berti &amp; Bombi, 2005; </a:t>
            </a:r>
            <a:r>
              <a:rPr lang="it-IT" kern="0" dirty="0" err="1">
                <a:solidFill>
                  <a:srgbClr val="F8F8F8"/>
                </a:solidFill>
                <a:latin typeface="Tahoma"/>
                <a:ea typeface="Microsoft YaHei"/>
              </a:rPr>
              <a:t>Schaffer</a:t>
            </a:r>
            <a:r>
              <a:rPr lang="it-IT" kern="0" dirty="0">
                <a:solidFill>
                  <a:srgbClr val="F8F8F8"/>
                </a:solidFill>
                <a:latin typeface="Tahoma"/>
                <a:ea typeface="Microsoft YaHei"/>
              </a:rPr>
              <a:t>, 1998)</a:t>
            </a: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olo 1">
            <a:extLst>
              <a:ext uri="{FF2B5EF4-FFF2-40B4-BE49-F238E27FC236}">
                <a16:creationId xmlns:a16="http://schemas.microsoft.com/office/drawing/2014/main" id="{04305D6E-4595-4455-A0F5-CC4AE3AE1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JAMES: componenti del Sè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BBA61-524B-4751-90A5-AF6B96CC8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  <a:defRPr/>
            </a:pPr>
            <a:r>
              <a:rPr lang="it-IT" dirty="0"/>
              <a:t>ATTUALI &amp; POTENZIALI </a:t>
            </a:r>
          </a:p>
          <a:p>
            <a:pPr marL="0" indent="0">
              <a:defRPr/>
            </a:pPr>
            <a:r>
              <a:rPr lang="it-IT" sz="2400" dirty="0"/>
              <a:t>								Se’ Reale e Sé Ideale  </a:t>
            </a:r>
          </a:p>
          <a:p>
            <a:pPr marL="457200" indent="-457200">
              <a:buFontTx/>
              <a:buChar char="-"/>
              <a:defRPr/>
            </a:pPr>
            <a:r>
              <a:rPr lang="it-IT" dirty="0"/>
              <a:t>SE’ MATERIALE : </a:t>
            </a:r>
            <a:r>
              <a:rPr lang="it-IT" sz="2000" dirty="0"/>
              <a:t>proprietà personali e legami affettivi personali (cose, famiglia, amici)</a:t>
            </a:r>
            <a:endParaRPr lang="it-IT" dirty="0"/>
          </a:p>
          <a:p>
            <a:pPr marL="457200" indent="-457200">
              <a:buFontTx/>
              <a:buChar char="-"/>
              <a:defRPr/>
            </a:pPr>
            <a:r>
              <a:rPr lang="it-IT" dirty="0"/>
              <a:t>SE’ SPIRITUALE: </a:t>
            </a:r>
            <a:r>
              <a:rPr lang="it-IT" sz="2400" dirty="0"/>
              <a:t>aspetti personali</a:t>
            </a:r>
            <a:endParaRPr lang="it-IT" dirty="0"/>
          </a:p>
          <a:p>
            <a:pPr marL="457200" indent="-457200">
              <a:buFontTx/>
              <a:buChar char="-"/>
              <a:defRPr/>
            </a:pPr>
            <a:r>
              <a:rPr lang="it-IT" dirty="0"/>
              <a:t>SE’ SOCIALI: </a:t>
            </a:r>
            <a:r>
              <a:rPr lang="it-IT" sz="2400" dirty="0"/>
              <a:t>vari e legati anche ai ruoli sociali</a:t>
            </a:r>
          </a:p>
          <a:p>
            <a:pPr marL="457200" indent="-457200">
              <a:buFontTx/>
              <a:buChar char="-"/>
              <a:defRPr/>
            </a:pPr>
            <a:r>
              <a:rPr lang="it-IT" dirty="0"/>
              <a:t>SE’ POSSIBILI: </a:t>
            </a:r>
            <a:r>
              <a:rPr lang="it-IT" sz="2400" dirty="0"/>
              <a:t>ciò che si aspira a divenire</a:t>
            </a:r>
          </a:p>
          <a:p>
            <a:pPr marL="457200" indent="-457200">
              <a:buFontTx/>
              <a:buChar char="-"/>
              <a:defRPr/>
            </a:pPr>
            <a:r>
              <a:rPr lang="it-IT" sz="1800" dirty="0"/>
              <a:t>(Berti &amp; Bombi, 2005, p.94)</a:t>
            </a:r>
          </a:p>
          <a:p>
            <a:pPr marL="457200" indent="-457200">
              <a:buFontTx/>
              <a:buChar char="-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olo 1">
            <a:extLst>
              <a:ext uri="{FF2B5EF4-FFF2-40B4-BE49-F238E27FC236}">
                <a16:creationId xmlns:a16="http://schemas.microsoft.com/office/drawing/2014/main" id="{D83E3A50-BD19-4E42-94F6-ACB23F38A0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188" y="260351"/>
            <a:ext cx="7770812" cy="989013"/>
          </a:xfrm>
        </p:spPr>
        <p:txBody>
          <a:bodyPr/>
          <a:lstStyle/>
          <a:p>
            <a:r>
              <a:rPr lang="it-IT" altLang="it-IT"/>
              <a:t>JAMES: sentimenti verso il Sé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ABFA4F-62EB-4416-921E-E0D4E8133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333501"/>
            <a:ext cx="7770813" cy="4189413"/>
          </a:xfrm>
        </p:spPr>
        <p:txBody>
          <a:bodyPr/>
          <a:lstStyle/>
          <a:p>
            <a:pPr>
              <a:defRPr/>
            </a:pPr>
            <a:r>
              <a:rPr lang="it-IT" sz="2400" dirty="0"/>
              <a:t>Due tipologie opposte: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DANNO VALORE AL SÉ</a:t>
            </a:r>
            <a:r>
              <a:rPr lang="it-IT" sz="2400" dirty="0"/>
              <a:t>: </a:t>
            </a:r>
            <a:r>
              <a:rPr lang="it-IT" sz="2400" dirty="0" err="1"/>
              <a:t>Autompiacimento</a:t>
            </a:r>
            <a:r>
              <a:rPr lang="it-IT" sz="2400" dirty="0"/>
              <a:t>, orgoglio, vanità, arroganza, autostima </a:t>
            </a:r>
            <a:r>
              <a:rPr lang="it-IT" sz="1600" dirty="0"/>
              <a:t>(*)</a:t>
            </a:r>
            <a:r>
              <a:rPr lang="it-IT" sz="2400" dirty="0"/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TOLGONO VALORE AL SÉ</a:t>
            </a:r>
            <a:r>
              <a:rPr lang="it-IT" sz="2400" dirty="0"/>
              <a:t>: Vergogna, umiltà, mortificazione, modestia.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(*) </a:t>
            </a:r>
            <a:r>
              <a:rPr lang="it-IT" sz="1800" dirty="0"/>
              <a:t>AUTOSTIMA</a:t>
            </a:r>
            <a:r>
              <a:rPr lang="it-IT" sz="2400" dirty="0"/>
              <a:t> (self-</a:t>
            </a:r>
            <a:r>
              <a:rPr lang="it-IT" sz="2400" dirty="0" err="1"/>
              <a:t>regard</a:t>
            </a:r>
            <a:r>
              <a:rPr lang="it-IT" sz="2400" dirty="0"/>
              <a:t>): «una sorta di tonalità media dei sentimenti che una persona nutre nei propri confronti, deriva dal rapporto tra successi e aspirazioni» </a:t>
            </a:r>
            <a:r>
              <a:rPr lang="it-IT" sz="1800" dirty="0"/>
              <a:t>(Berti &amp; Bombi, 2005, p.94)</a:t>
            </a:r>
          </a:p>
          <a:p>
            <a:pPr>
              <a:defRPr/>
            </a:pPr>
            <a:endParaRPr lang="it-IT" sz="1800" dirty="0"/>
          </a:p>
          <a:p>
            <a:pPr>
              <a:defRPr/>
            </a:pPr>
            <a:r>
              <a:rPr lang="it-IT" sz="1800" dirty="0"/>
              <a:t>NASCONO DA DISCREPANZE FRA SE’ REALE E SE’ IDEALE </a:t>
            </a:r>
          </a:p>
          <a:p>
            <a:pPr>
              <a:defRPr/>
            </a:pPr>
            <a:r>
              <a:rPr lang="it-IT" sz="1800" dirty="0"/>
              <a:t>(</a:t>
            </a:r>
            <a:r>
              <a:rPr lang="it-IT" sz="1800" dirty="0" err="1"/>
              <a:t>Schaffer</a:t>
            </a:r>
            <a:r>
              <a:rPr lang="it-IT" sz="1800" dirty="0"/>
              <a:t>, 1998, P.89); </a:t>
            </a:r>
          </a:p>
          <a:p>
            <a:pPr>
              <a:defRPr/>
            </a:pPr>
            <a:endParaRPr lang="it-IT" sz="18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it-IT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olo 1">
            <a:extLst>
              <a:ext uri="{FF2B5EF4-FFF2-40B4-BE49-F238E27FC236}">
                <a16:creationId xmlns:a16="http://schemas.microsoft.com/office/drawing/2014/main" id="{58CD484C-59A3-43F7-87EF-C6C5D4661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IN TERMINI MODERNI</a:t>
            </a:r>
          </a:p>
        </p:txBody>
      </p:sp>
      <p:sp>
        <p:nvSpPr>
          <p:cNvPr id="52227" name="Segnaposto contenuto 2">
            <a:extLst>
              <a:ext uri="{FF2B5EF4-FFF2-40B4-BE49-F238E27FC236}">
                <a16:creationId xmlns:a16="http://schemas.microsoft.com/office/drawing/2014/main" id="{6BCB03DE-897C-4099-A14C-F284E94DB4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1598613"/>
            <a:ext cx="7770812" cy="4189412"/>
          </a:xfrm>
        </p:spPr>
        <p:txBody>
          <a:bodyPr/>
          <a:lstStyle/>
          <a:p>
            <a:r>
              <a:rPr lang="it-IT" altLang="it-IT"/>
              <a:t>IO = CONSAPEVOLEZZA DI SE’</a:t>
            </a:r>
          </a:p>
          <a:p>
            <a:r>
              <a:rPr lang="it-IT" altLang="it-IT"/>
              <a:t>ME = CONCEZIONE DI SE’</a:t>
            </a:r>
          </a:p>
          <a:p>
            <a:r>
              <a:rPr lang="it-IT" altLang="it-IT" sz="1800"/>
              <a:t>(Schaffer, 1998, P.87); </a:t>
            </a:r>
          </a:p>
          <a:p>
            <a:endParaRPr lang="it-IT" altLang="it-IT" sz="1800"/>
          </a:p>
          <a:p>
            <a:r>
              <a:rPr lang="it-IT" altLang="it-IT" sz="2800"/>
              <a:t>IO = AGENTE </a:t>
            </a:r>
            <a:r>
              <a:rPr lang="it-IT" altLang="it-IT" sz="1800"/>
              <a:t>, Ciò NON SI LIMITA ALLA SFERA DEL PENSIERO (CARTESIO) MA SI ESTENDE A TUTTO Ciò CHE FACCIAMO: CAMMINARE, GUARDARE, ECC, </a:t>
            </a:r>
          </a:p>
          <a:p>
            <a:r>
              <a:rPr lang="it-IT" altLang="it-IT" sz="2400"/>
              <a:t>ME= OGGETTO DELLA RIFLESSIONE</a:t>
            </a:r>
            <a:r>
              <a:rPr lang="it-IT" altLang="it-IT" sz="1800"/>
              <a:t> SU DI SE’ COME SE CI SI PONESSE DA OSSERVATORI ESTERNI</a:t>
            </a:r>
          </a:p>
          <a:p>
            <a:r>
              <a:rPr lang="it-IT" altLang="it-IT" sz="1800"/>
              <a:t>(Berti &amp; Bombi, 2005, p.94)</a:t>
            </a:r>
          </a:p>
          <a:p>
            <a:endParaRPr lang="it-IT" altLang="it-IT" sz="1800"/>
          </a:p>
          <a:p>
            <a:endParaRPr lang="it-IT" altLang="it-IT"/>
          </a:p>
          <a:p>
            <a:endParaRPr lang="it-IT" altLang="it-IT"/>
          </a:p>
          <a:p>
            <a:endParaRPr lang="it-IT" altLang="it-IT"/>
          </a:p>
          <a:p>
            <a:endParaRPr lang="it-IT" alt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>
            <a:extLst>
              <a:ext uri="{FF2B5EF4-FFF2-40B4-BE49-F238E27FC236}">
                <a16:creationId xmlns:a16="http://schemas.microsoft.com/office/drawing/2014/main" id="{6744822A-7C4B-42F7-BE8B-59CC292A8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40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Vivere implica….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26769219-151C-47FE-A46A-9FB3A6A2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341438"/>
            <a:ext cx="8540750" cy="528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PROCESSO DI ELABORAZIONE ATTIVA DELLE PROPRIE ESPERIENZE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IL COMPORTAMENTO E’ IL RISULTATO DEI TENTATIVI DI COMPRENDERE COSA STA ACCADENDO</a:t>
            </a:r>
          </a:p>
          <a:p>
            <a:pPr marL="342900" algn="ctr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Ciò riguarda in particolare ciò che avviene durante le interazioni con gli altri: per fare ciò i bambini si costruiscono dei CONCETTI SOCIALI</a:t>
            </a:r>
          </a:p>
          <a:p>
            <a:pPr marL="342900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(</a:t>
            </a:r>
            <a:r>
              <a:rPr lang="it-IT" sz="2000" kern="0" dirty="0" err="1">
                <a:solidFill>
                  <a:srgbClr val="F8F8F8"/>
                </a:solidFill>
                <a:latin typeface="Tahoma"/>
                <a:ea typeface="Microsoft YaHei"/>
              </a:rPr>
              <a:t>Schaffer</a:t>
            </a: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, 1998)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olo 1">
            <a:extLst>
              <a:ext uri="{FF2B5EF4-FFF2-40B4-BE49-F238E27FC236}">
                <a16:creationId xmlns:a16="http://schemas.microsoft.com/office/drawing/2014/main" id="{28C253E1-B8D8-4719-B38D-389DF063F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7770812" cy="989013"/>
          </a:xfrm>
        </p:spPr>
        <p:txBody>
          <a:bodyPr/>
          <a:lstStyle/>
          <a:p>
            <a:r>
              <a:rPr lang="it-IT" altLang="it-IT"/>
              <a:t>LEWIS</a:t>
            </a:r>
          </a:p>
        </p:txBody>
      </p:sp>
      <p:sp>
        <p:nvSpPr>
          <p:cNvPr id="53251" name="Segnaposto contenuto 2">
            <a:extLst>
              <a:ext uri="{FF2B5EF4-FFF2-40B4-BE49-F238E27FC236}">
                <a16:creationId xmlns:a16="http://schemas.microsoft.com/office/drawing/2014/main" id="{631EE8E8-3016-4695-849E-6A94AE1E55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1" y="1249363"/>
            <a:ext cx="7770813" cy="4189412"/>
          </a:xfrm>
        </p:spPr>
        <p:txBody>
          <a:bodyPr/>
          <a:lstStyle/>
          <a:p>
            <a:r>
              <a:rPr lang="it-IT" altLang="it-IT"/>
              <a:t>IO= SE’ ESISTENZIALE</a:t>
            </a:r>
          </a:p>
          <a:p>
            <a:r>
              <a:rPr lang="it-IT" altLang="it-IT"/>
              <a:t>«permette di sentirsi una persona distinta da tutte le altre e dotata di una propria continuità nel tempo»</a:t>
            </a:r>
          </a:p>
          <a:p>
            <a:r>
              <a:rPr lang="it-IT" altLang="it-IT"/>
              <a:t>ME= SE’ CATEGORICO «permette di concepire sé stessi attraverso l’appartenenza o meno a certe categorie»  – collegato al concetto di identita’ personale e sociale</a:t>
            </a:r>
          </a:p>
          <a:p>
            <a:r>
              <a:rPr lang="it-IT" altLang="it-IT" sz="1800"/>
              <a:t>(Schaffer, 1998; Berti &amp; Bombi, 2005)</a:t>
            </a:r>
            <a:endParaRPr lang="it-IT" alt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1D78672C-2C40-47C7-89A0-6812D3F5A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676401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spcBef>
                <a:spcPts val="1200"/>
              </a:spcBef>
              <a:spcAft>
                <a:spcPct val="0"/>
              </a:spcAft>
              <a:buSzPct val="100000"/>
              <a:defRPr/>
            </a:pPr>
            <a:r>
              <a:rPr lang="it-IT" altLang="it-IT" sz="320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			</a:t>
            </a:r>
            <a:r>
              <a:rPr lang="it-IT" altLang="it-IT" sz="4800" b="1" i="1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SVILUPPO DEL SE’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CCDAA22D-5183-4C1E-BCDD-53B0584B9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093789"/>
            <a:ext cx="83645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Per alcuni autori ( Case, 1991) il sé in forma implicita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emerge già nei primi mesi di vita…..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E724D269-825B-43B7-9F37-C1BCF4040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047876"/>
            <a:ext cx="8821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…dal senso degli effetti delle proprie azioni sugli oggetti 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F59FCFA8-BC6B-48C9-A585-88CE0B149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6" y="3038476"/>
            <a:ext cx="83994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e sulle persone ( sentirsi come agente di cambiamenti)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440B8A0E-D083-4816-9436-4B120DF27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8601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2800">
              <a:solidFill>
                <a:srgbClr val="FFFF66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3593D814-DD1C-4460-81DF-70BE55D06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90614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Anche un “me” primitivo  inizierebbe dall’osservazione di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800" b="1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parti del proprio corpo (mani) in movimento 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C887803A-7633-47EE-B5A5-58943C602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5476876"/>
            <a:ext cx="88153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400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SI COSTITUISCE COSÌ LA BASE DELLA RAPPRESENTAZIONE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400" dirty="0">
                <a:solidFill>
                  <a:srgbClr val="FFFF66">
                    <a:lumMod val="20000"/>
                    <a:lumOff val="80000"/>
                  </a:srgbClr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DEL  SÉ CORPOREO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  <p:bldP spid="7172" grpId="0" autoUpdateAnimBg="0"/>
      <p:bldP spid="7173" grpId="0" autoUpdateAnimBg="0"/>
      <p:bldP spid="7174" grpId="0" autoUpdateAnimBg="0"/>
      <p:bldP spid="717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>
            <a:extLst>
              <a:ext uri="{FF2B5EF4-FFF2-40B4-BE49-F238E27FC236}">
                <a16:creationId xmlns:a16="http://schemas.microsoft.com/office/drawing/2014/main" id="{1796AB3B-5AB5-4B25-B93B-6465C04CE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314" y="188913"/>
            <a:ext cx="8510587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000" b="1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L’emergere del sistema del </a:t>
            </a:r>
            <a:r>
              <a:rPr lang="it-IT" altLang="it-IT" sz="4000" b="1" dirty="0" err="1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Sè</a:t>
            </a:r>
            <a:endParaRPr lang="it-IT" altLang="it-IT" sz="4000" b="1" dirty="0">
              <a:solidFill>
                <a:srgbClr val="B7E7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</p:txBody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6F585FF1-9B11-452C-B6EC-6CD7FB16D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1341439"/>
            <a:ext cx="854075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 neonati non possiedono alcuna consapevolezza di Sé: tuttavia provano un senso di effetto dell’azione e osservano-sperimentano il proprio corpo (secondo alcuni autori sono dotati di un «Sé </a:t>
            </a:r>
            <a:r>
              <a:rPr lang="it-IT" altLang="it-IT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presimbolico</a:t>
            </a: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»: sede dell’esperienza percettiva ed emotiva e dei processi autoregolatori con cui l’organismo reagisce alle influenze ambientali in senso lato (anche partner sociali)</a:t>
            </a:r>
          </a:p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endParaRPr lang="it-IT" altLang="it-IT" sz="20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Emerge il Sé esistenziale: permette di sentirsi una persona distinta dagli altri, dotata di una propria continuità nel tempo</a:t>
            </a:r>
          </a:p>
          <a:p>
            <a:pPr marL="342900"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	- 3 mesi: primitivo senso di distinzione </a:t>
            </a:r>
          </a:p>
          <a:p>
            <a:pPr marL="342900"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	- 3-4 mesi: formazione di un Sé basato sull’azione, prima rappresentazione implicita del proprio schema corporeo</a:t>
            </a:r>
          </a:p>
          <a:p>
            <a:pPr marL="342900"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	- 9 mesi: primitivo senso di continuità</a:t>
            </a:r>
          </a:p>
          <a:p>
            <a:pPr marL="342900"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endParaRPr lang="it-IT" altLang="it-IT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marL="342900" defTabSz="449263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  </a:t>
            </a:r>
            <a:endParaRPr lang="it-IT" altLang="it-IT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8507A-8E38-45D6-B250-DD368677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1" y="1257301"/>
            <a:ext cx="7770813" cy="989013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4000" b="1" kern="1200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+mn-cs"/>
              </a:rPr>
              <a:t>L’emergere del Sistema del </a:t>
            </a:r>
            <a:r>
              <a:rPr lang="it-IT" altLang="it-IT" sz="4000" b="1" kern="1200" dirty="0" err="1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+mn-cs"/>
              </a:rPr>
              <a:t>Sè</a:t>
            </a:r>
            <a:br>
              <a:rPr lang="it-IT" altLang="it-IT" sz="4400" b="1" kern="1200" dirty="0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+mn-cs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7EE2E2-E36E-4BAD-A04A-13444F729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Char char="-"/>
              <a:defRPr/>
            </a:pPr>
            <a:r>
              <a:rPr lang="it-IT" altLang="it-IT" sz="2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nel secondo anno di vita: prima apparizione e rapido sviluppo del sé categorico: identificazione del proprio genere di appartenenza (identità di genere)</a:t>
            </a:r>
          </a:p>
          <a:p>
            <a:pPr marL="685800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Char char="-"/>
              <a:defRPr/>
            </a:pPr>
            <a:r>
              <a:rPr lang="it-IT" altLang="it-IT" sz="2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Autoconsapevolezza della propria immagine corporea </a:t>
            </a:r>
          </a:p>
          <a:p>
            <a:pPr marL="685800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Char char="-"/>
              <a:defRPr/>
            </a:pPr>
            <a:r>
              <a:rPr lang="it-IT" altLang="it-IT" sz="2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(esp. Di riconoscimento allo specchio)</a:t>
            </a:r>
          </a:p>
          <a:p>
            <a:pPr marL="685800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Char char="-"/>
              <a:defRPr/>
            </a:pPr>
            <a:endParaRPr lang="it-IT" altLang="it-IT" sz="2000" b="1" kern="12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marL="685800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Char char="-"/>
              <a:defRPr/>
            </a:pPr>
            <a:endParaRPr lang="it-IT" altLang="it-IT" sz="2000" b="1" kern="12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charset="2"/>
              <a:buChar char=""/>
              <a:defRPr/>
            </a:pPr>
            <a:r>
              <a:rPr lang="it-IT" altLang="it-IT" sz="2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Sé categorico: utilizzo di categorie sociali nella definizione della propria identità</a:t>
            </a:r>
            <a:r>
              <a:rPr lang="it-IT" altLang="it-IT" sz="2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8A20F305-0ED0-41A0-A9C3-5378BBEE4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altLang="it-IT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60419" name="Picture 2">
            <a:extLst>
              <a:ext uri="{FF2B5EF4-FFF2-40B4-BE49-F238E27FC236}">
                <a16:creationId xmlns:a16="http://schemas.microsoft.com/office/drawing/2014/main" id="{E107FD71-7E54-47DB-9D44-309C8918A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49276"/>
            <a:ext cx="8351838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>
            <a:extLst>
              <a:ext uri="{FF2B5EF4-FFF2-40B4-BE49-F238E27FC236}">
                <a16:creationId xmlns:a16="http://schemas.microsoft.com/office/drawing/2014/main" id="{29ECF9BC-2068-4964-97DC-73E0CE284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000" b="1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Misure dell’autoconsapevolezza</a:t>
            </a:r>
          </a:p>
        </p:txBody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91CD9C18-2354-4F0E-9D99-5F2A1543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268414"/>
            <a:ext cx="854075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SzPct val="100000"/>
              <a:defRPr/>
            </a:pPr>
            <a:r>
              <a:rPr lang="it-IT" altLang="it-IT" sz="20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</a:t>
            </a: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1) </a:t>
            </a:r>
            <a:r>
              <a:rPr lang="it-IT" altLang="it-I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IL SÉ CORPOREO E L’AZIONE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2) </a:t>
            </a:r>
            <a:r>
              <a:rPr lang="it-IT" altLang="it-I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RICONOSCIMENTO ALLO SPECCHIO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   - basato su indizi contingenti: </a:t>
            </a:r>
            <a:r>
              <a:rPr lang="it-IT" altLang="it-I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inizia intorno ai     	9 mesi (l’immagine speculare si muove in tandem con i movimenti propri del bambino e quindi dipende da essi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   - basato su indizi morfologici: </a:t>
            </a:r>
            <a:r>
              <a:rPr lang="it-IT" altLang="it-IT" sz="24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le caratteristiche stabili come i lineamenti facciali e l’aspetto corporeo che il b. associa con se stesso.  </a:t>
            </a: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Macchia rossa sul naso: abilità di riconoscimento raggiunta fra i 15 - 21 mesi</a:t>
            </a: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endParaRPr lang="it-IT" altLang="it-IT" sz="2400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SzPct val="100000"/>
              <a:defRPr/>
            </a:pPr>
            <a:r>
              <a:rPr lang="it-IT" altLang="it-IT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(</a:t>
            </a:r>
            <a:r>
              <a:rPr lang="it-IT" altLang="it-IT" sz="2400" dirty="0" err="1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Schaffer</a:t>
            </a:r>
            <a:r>
              <a:rPr lang="it-IT" altLang="it-IT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1998, p.185-186)</a:t>
            </a:r>
          </a:p>
          <a:p>
            <a:pPr defTabSz="449263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>
            <a:extLst>
              <a:ext uri="{FF2B5EF4-FFF2-40B4-BE49-F238E27FC236}">
                <a16:creationId xmlns:a16="http://schemas.microsoft.com/office/drawing/2014/main" id="{F57D30D2-CF00-4450-9AEB-0A4802C45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400" b="1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CONCETTI SOCIALI</a:t>
            </a: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278014C-29E8-4168-AF1E-4BFE0A533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676401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  </a:t>
            </a: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Sono degli strumenti che permettono di dare un senso alle esperienze di incontro con gli altri</a:t>
            </a:r>
          </a:p>
          <a:p>
            <a:pPr marL="341313" indent="-339725"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Concetto di Sé</a:t>
            </a:r>
          </a:p>
          <a:p>
            <a:pPr marL="341313" indent="-339725"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Delle persone con cui interagiamo</a:t>
            </a:r>
          </a:p>
          <a:p>
            <a:pPr marL="341313" indent="-339725"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Delle relazioni interpersonali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it-IT" altLang="it-IT" sz="32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indent="0" defTabSz="449263" fontAlgn="base">
              <a:spcBef>
                <a:spcPts val="800"/>
              </a:spcBef>
              <a:spcAft>
                <a:spcPct val="0"/>
              </a:spcAft>
              <a:buSzPct val="100000"/>
              <a:tabLst/>
              <a:defRPr/>
            </a:pP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(</a:t>
            </a:r>
            <a:r>
              <a:rPr lang="it-IT" sz="2000" kern="0" dirty="0" err="1">
                <a:solidFill>
                  <a:srgbClr val="F8F8F8"/>
                </a:solidFill>
                <a:latin typeface="Tahoma"/>
                <a:ea typeface="Microsoft YaHei"/>
              </a:rPr>
              <a:t>Schaffer</a:t>
            </a: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, 1998)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Microsoft YaHei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it-IT" altLang="it-IT" sz="32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it-IT" altLang="it-IT" sz="3200" b="1" dirty="0">
              <a:effectLst>
                <a:outerShdw blurRad="38100" dist="38100" dir="2700000" algn="tl">
                  <a:srgbClr val="C0C0C0"/>
                </a:outerShdw>
              </a:effectLst>
              <a:ea typeface="Microsoft YaHe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>
            <a:extLst>
              <a:ext uri="{FF2B5EF4-FFF2-40B4-BE49-F238E27FC236}">
                <a16:creationId xmlns:a16="http://schemas.microsoft.com/office/drawing/2014/main" id="{CE53B9EF-6A0E-4B66-A79D-A6F26819A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28601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it-IT" altLang="it-IT" sz="4400" b="1">
                <a:solidFill>
                  <a:srgbClr val="B7E7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IL SE’</a:t>
            </a:r>
          </a:p>
        </p:txBody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67E25016-57FC-42E0-9690-FC6A6B2EA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676401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Permette di adottare un particolare punto di vista da cui osservare il mondo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Media le esperienze sociali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buFont typeface="Wingdings" charset="2"/>
              <a:buChar char=""/>
              <a:defRPr/>
            </a:pP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Determina le modalità con cui ognuno di noi costruisce la Realtà</a:t>
            </a:r>
          </a:p>
          <a:p>
            <a:pPr marL="342900" indent="0" defTabSz="449263" fontAlgn="base">
              <a:spcBef>
                <a:spcPts val="800"/>
              </a:spcBef>
              <a:spcAft>
                <a:spcPct val="0"/>
              </a:spcAft>
              <a:buSzPct val="100000"/>
              <a:tabLst/>
              <a:defRPr/>
            </a:pP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(</a:t>
            </a:r>
            <a:r>
              <a:rPr lang="it-IT" sz="2000" kern="0" dirty="0" err="1">
                <a:solidFill>
                  <a:srgbClr val="F8F8F8"/>
                </a:solidFill>
                <a:latin typeface="Tahoma"/>
                <a:ea typeface="Microsoft YaHei"/>
              </a:rPr>
              <a:t>Schaffer</a:t>
            </a:r>
            <a:r>
              <a:rPr lang="it-IT" sz="2000" kern="0" dirty="0">
                <a:solidFill>
                  <a:srgbClr val="F8F8F8"/>
                </a:solidFill>
                <a:latin typeface="Tahoma"/>
                <a:ea typeface="Microsoft YaHei"/>
              </a:rPr>
              <a:t>, 1998)</a:t>
            </a:r>
            <a:endParaRPr lang="it-IT" altLang="it-IT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Microsoft YaHei"/>
            </a:endParaRPr>
          </a:p>
          <a:p>
            <a:pPr marL="0" indent="0" defTabSz="449263" fontAlgn="base">
              <a:spcBef>
                <a:spcPts val="800"/>
              </a:spcBef>
              <a:spcAft>
                <a:spcPct val="0"/>
              </a:spcAft>
              <a:buClr>
                <a:srgbClr val="FFCC00"/>
              </a:buClr>
              <a:buSzPct val="100000"/>
              <a:defRPr/>
            </a:pPr>
            <a:r>
              <a:rPr lang="it-IT" altLang="it-IT" sz="3200" dirty="0">
                <a:effectLst>
                  <a:outerShdw blurRad="38100" dist="38100" dir="2700000" algn="tl">
                    <a:srgbClr val="C0C0C0"/>
                  </a:outerShdw>
                </a:effectLst>
                <a:ea typeface="Microsoft YaHei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>
            <a:extLst>
              <a:ext uri="{FF2B5EF4-FFF2-40B4-BE49-F238E27FC236}">
                <a16:creationId xmlns:a16="http://schemas.microsoft.com/office/drawing/2014/main" id="{1093F99C-22BB-418E-9F92-F9917CF62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1" y="260351"/>
            <a:ext cx="7770813" cy="989013"/>
          </a:xfrm>
        </p:spPr>
        <p:txBody>
          <a:bodyPr/>
          <a:lstStyle/>
          <a:p>
            <a:r>
              <a:rPr lang="it-IT" altLang="it-IT"/>
              <a:t>Il concetto di Sé</a:t>
            </a:r>
          </a:p>
        </p:txBody>
      </p:sp>
      <p:sp>
        <p:nvSpPr>
          <p:cNvPr id="36867" name="Segnaposto contenuto 2">
            <a:extLst>
              <a:ext uri="{FF2B5EF4-FFF2-40B4-BE49-F238E27FC236}">
                <a16:creationId xmlns:a16="http://schemas.microsoft.com/office/drawing/2014/main" id="{6C4BDCF2-1C72-40E7-B1B6-13EC083314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1" y="1484313"/>
            <a:ext cx="8569325" cy="4457700"/>
          </a:xfrm>
        </p:spPr>
        <p:txBody>
          <a:bodyPr/>
          <a:lstStyle/>
          <a:p>
            <a:r>
              <a:rPr lang="it-IT" altLang="it-IT"/>
              <a:t>«</a:t>
            </a:r>
            <a:r>
              <a:rPr lang="it-IT" altLang="it-IT" sz="2800"/>
              <a:t>il concetto di sé è allo stesso tempo molto familiare e molto sfuggente. E’ familiare perché ciascuno di noi ci convive, con la propria versione personale, fin dall’infanzia, ne è consapevole nelle ore di veglia e in effetti lo si considera come l’essenza stessa della propria identità individuale. Eppure è un concetto (…) non facile da definire, da descrivere e studiare. Non c’è quindi da meravigliarsi che a seconda degli autori, gli siano attribuiti così tanti significati diversi» </a:t>
            </a:r>
          </a:p>
          <a:p>
            <a:r>
              <a:rPr lang="it-IT" altLang="it-IT" sz="2800"/>
              <a:t>	</a:t>
            </a:r>
            <a:r>
              <a:rPr lang="it-IT" altLang="it-IT" sz="2400"/>
              <a:t>(Schaffer, 2008, p.85)</a:t>
            </a:r>
            <a:endParaRPr lang="it-IT" alt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>
            <a:extLst>
              <a:ext uri="{FF2B5EF4-FFF2-40B4-BE49-F238E27FC236}">
                <a16:creationId xmlns:a16="http://schemas.microsoft.com/office/drawing/2014/main" id="{95AB1CDE-AD67-452E-8318-09628376D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Sistema del Sè</a:t>
            </a:r>
          </a:p>
        </p:txBody>
      </p:sp>
      <p:sp>
        <p:nvSpPr>
          <p:cNvPr id="37891" name="Segnaposto contenuto 2">
            <a:extLst>
              <a:ext uri="{FF2B5EF4-FFF2-40B4-BE49-F238E27FC236}">
                <a16:creationId xmlns:a16="http://schemas.microsoft.com/office/drawing/2014/main" id="{F2E87AAE-D301-4FAF-A65D-832C79383B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/>
              <a:t>«la teoria sfaccettata che nel corso dello sviluppo tutti noi costruiamo riguardante a chi siamo e a come ci inseriamo nella società, teoria in cui la consapevolezza di sé si fonda su un senso di identità permanente» </a:t>
            </a:r>
          </a:p>
          <a:p>
            <a:r>
              <a:rPr lang="it-IT" altLang="it-IT" sz="2400"/>
              <a:t>(Schaffer, 2008, p.86)</a:t>
            </a:r>
            <a:endParaRPr lang="it-IT" alt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>
            <a:extLst>
              <a:ext uri="{FF2B5EF4-FFF2-40B4-BE49-F238E27FC236}">
                <a16:creationId xmlns:a16="http://schemas.microsoft.com/office/drawing/2014/main" id="{1A3325EF-CDBD-4ACA-BA70-0AFE4A1EB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Sistema del Sè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39837B-2CBC-4395-AB84-76B666858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arenR"/>
              <a:defRPr/>
            </a:pPr>
            <a:r>
              <a:rPr lang="it-IT" dirty="0"/>
              <a:t>È multidimensionale</a:t>
            </a:r>
          </a:p>
          <a:p>
            <a:pPr marL="514350" indent="-514350">
              <a:buFont typeface="Times New Roman" panose="02020603050405020304" pitchFamily="18" charset="0"/>
              <a:buAutoNum type="arabicParenR"/>
              <a:defRPr/>
            </a:pPr>
            <a:r>
              <a:rPr lang="it-IT" dirty="0"/>
              <a:t>Le dimensioni che lo costituiscono non sono fattori separati ma interrelati</a:t>
            </a:r>
          </a:p>
          <a:p>
            <a:pPr marL="514350" indent="-514350">
              <a:buFont typeface="Times New Roman" panose="02020603050405020304" pitchFamily="18" charset="0"/>
              <a:buAutoNum type="arabicParenR"/>
              <a:defRPr/>
            </a:pPr>
            <a:r>
              <a:rPr lang="it-IT" dirty="0"/>
              <a:t>Le dimensioni sono organizzate in una struttura gerarchica a più livelli </a:t>
            </a:r>
          </a:p>
          <a:p>
            <a:pPr marL="0" indent="0">
              <a:defRPr/>
            </a:pPr>
            <a:r>
              <a:rPr lang="it-IT" sz="2400" dirty="0"/>
              <a:t>(</a:t>
            </a:r>
            <a:r>
              <a:rPr lang="it-IT" sz="2400" dirty="0" err="1"/>
              <a:t>Schaffer</a:t>
            </a:r>
            <a:r>
              <a:rPr lang="it-IT" sz="2400" dirty="0"/>
              <a:t>, 2008, p.86)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>
            <a:extLst>
              <a:ext uri="{FF2B5EF4-FFF2-40B4-BE49-F238E27FC236}">
                <a16:creationId xmlns:a16="http://schemas.microsoft.com/office/drawing/2014/main" id="{25E43A6E-C5E7-4644-ABE5-5FEEBCB75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CONSAPEVOLEZZA DI SE’ STESSI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6F97CC-489C-414A-9C0D-62934CB9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it-IT" dirty="0"/>
              <a:t>Consapevolezza di Sé: la presa di coscienza da parte dell’individuo di costituire un essere separato dagli altri</a:t>
            </a:r>
          </a:p>
          <a:p>
            <a:pPr marL="0" indent="0">
              <a:defRPr/>
            </a:pPr>
            <a:r>
              <a:rPr lang="it-IT" dirty="0"/>
              <a:t> </a:t>
            </a:r>
            <a:r>
              <a:rPr lang="it-IT" sz="2400" dirty="0"/>
              <a:t>(</a:t>
            </a:r>
            <a:r>
              <a:rPr lang="it-IT" sz="2400" dirty="0" err="1"/>
              <a:t>Schaffer</a:t>
            </a:r>
            <a:r>
              <a:rPr lang="it-IT" sz="2400" dirty="0"/>
              <a:t>, 2008, p.88)</a:t>
            </a: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olo 1">
            <a:extLst>
              <a:ext uri="{FF2B5EF4-FFF2-40B4-BE49-F238E27FC236}">
                <a16:creationId xmlns:a16="http://schemas.microsoft.com/office/drawing/2014/main" id="{9D00410E-8152-45AB-81B0-FB8804BA9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90763" y="420688"/>
            <a:ext cx="7770812" cy="989012"/>
          </a:xfrm>
        </p:spPr>
        <p:txBody>
          <a:bodyPr/>
          <a:lstStyle/>
          <a:p>
            <a:r>
              <a:rPr lang="it-IT" altLang="it-IT"/>
              <a:t>CONCEZIONE DI SE’ STESSI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FABDD-905B-4786-B628-A848E324D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44675"/>
            <a:ext cx="7770813" cy="4097338"/>
          </a:xfrm>
        </p:spPr>
        <p:txBody>
          <a:bodyPr/>
          <a:lstStyle/>
          <a:p>
            <a:pPr marL="0" indent="0">
              <a:defRPr/>
            </a:pPr>
            <a:r>
              <a:rPr lang="it-IT" dirty="0"/>
              <a:t>Concetto di Sé: immagine di sé, rappresentazione di Sé: la specifica rappresentazione mentale che ciascuno di noi si forma di Sé stesso, per dare una risposta all’interrogativo «chi sono io?» </a:t>
            </a:r>
            <a:r>
              <a:rPr lang="it-IT" sz="2400" dirty="0"/>
              <a:t>(</a:t>
            </a:r>
            <a:r>
              <a:rPr lang="it-IT" sz="2400" dirty="0" err="1"/>
              <a:t>Schaffer</a:t>
            </a:r>
            <a:r>
              <a:rPr lang="it-IT" sz="2400" dirty="0"/>
              <a:t>, 2008, p.89)</a:t>
            </a: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ahoma"/>
        <a:ea typeface="Microsoft YaHei"/>
        <a:cs typeface=""/>
      </a:majorFont>
      <a:minorFont>
        <a:latin typeface="Tahom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">
      <a:dk1>
        <a:srgbClr val="808080"/>
      </a:dk1>
      <a:lt1>
        <a:srgbClr val="FFFF66"/>
      </a:lt1>
      <a:dk2>
        <a:srgbClr val="6699FF"/>
      </a:dk2>
      <a:lt2>
        <a:srgbClr val="000000"/>
      </a:lt2>
      <a:accent1>
        <a:srgbClr val="00CC99"/>
      </a:accent1>
      <a:accent2>
        <a:srgbClr val="3333CC"/>
      </a:accent2>
      <a:accent3>
        <a:srgbClr val="B8CAFF"/>
      </a:accent3>
      <a:accent4>
        <a:srgbClr val="DADA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1514</Words>
  <Application>Microsoft Office PowerPoint</Application>
  <PresentationFormat>Widescreen</PresentationFormat>
  <Paragraphs>151</Paragraphs>
  <Slides>26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26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Wingdings</vt:lpstr>
      <vt:lpstr>5_Tema di Office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concetto di Sé</vt:lpstr>
      <vt:lpstr>Sistema del Sè</vt:lpstr>
      <vt:lpstr>Sistema del Sè</vt:lpstr>
      <vt:lpstr>CONSAPEVOLEZZA DI SE’ STESSI</vt:lpstr>
      <vt:lpstr>CONCEZIONE DI SE’ STESSI</vt:lpstr>
      <vt:lpstr>IDENTITA’ SOCIALE </vt:lpstr>
      <vt:lpstr>AUTOSTIMA</vt:lpstr>
      <vt:lpstr>AUTOSTIMA</vt:lpstr>
      <vt:lpstr>AUTO-EFFICACIA</vt:lpstr>
      <vt:lpstr>Classificazioni del sistema del Sé</vt:lpstr>
      <vt:lpstr>JAMES: il sistema Sé</vt:lpstr>
      <vt:lpstr>Presentazione standard di PowerPoint</vt:lpstr>
      <vt:lpstr>JAMES: componenti del Sè</vt:lpstr>
      <vt:lpstr>JAMES: sentimenti verso il Sé</vt:lpstr>
      <vt:lpstr>IN TERMINI MODERNI</vt:lpstr>
      <vt:lpstr>LEWIS</vt:lpstr>
      <vt:lpstr>Presentazione standard di PowerPoint</vt:lpstr>
      <vt:lpstr>Presentazione standard di PowerPoint</vt:lpstr>
      <vt:lpstr>Presentazione standard di PowerPoint</vt:lpstr>
      <vt:lpstr>L’emergere del Sistema del Sè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claudia.caprin@unimib.it</dc:creator>
  <cp:lastModifiedBy>claudia.caprin@unimib.it</cp:lastModifiedBy>
  <cp:revision>3</cp:revision>
  <dcterms:created xsi:type="dcterms:W3CDTF">2020-05-06T10:01:41Z</dcterms:created>
  <dcterms:modified xsi:type="dcterms:W3CDTF">2021-05-04T07:17:58Z</dcterms:modified>
</cp:coreProperties>
</file>